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unknown"/>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p:scale>
          <a:sx n="29" d="100"/>
          <a:sy n="29" d="100"/>
        </p:scale>
        <p:origin x="-2406" y="-120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xmlns=""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11/14/2024</a:t>
            </a:fld>
            <a:endParaRPr lang="en-US" altLang="vi-VN"/>
          </a:p>
        </p:txBody>
      </p:sp>
      <p:sp>
        <p:nvSpPr>
          <p:cNvPr id="5" name="Footer Placeholder 4">
            <a:extLst>
              <a:ext uri="{FF2B5EF4-FFF2-40B4-BE49-F238E27FC236}">
                <a16:creationId xmlns:a16="http://schemas.microsoft.com/office/drawing/2014/main" xmlns=""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AC70035-C901-4DB0-5C84-A1EE81223143}"/>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xmlns=""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11/14/2024</a:t>
            </a:fld>
            <a:endParaRPr lang="en-US" altLang="vi-VN"/>
          </a:p>
        </p:txBody>
      </p:sp>
      <p:sp>
        <p:nvSpPr>
          <p:cNvPr id="5" name="Footer Placeholder 4">
            <a:extLst>
              <a:ext uri="{FF2B5EF4-FFF2-40B4-BE49-F238E27FC236}">
                <a16:creationId xmlns:a16="http://schemas.microsoft.com/office/drawing/2014/main" xmlns=""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xmlns=""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5EC796-ACE0-38C8-7B9E-B1EFAD4359AB}"/>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xmlns=""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8A7A1D2-8430-501D-E054-1A1015B10F5F}"/>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6" name="Footer Placeholder 5">
            <a:extLst>
              <a:ext uri="{FF2B5EF4-FFF2-40B4-BE49-F238E27FC236}">
                <a16:creationId xmlns:a16="http://schemas.microsoft.com/office/drawing/2014/main" xmlns=""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A8CC7C-5C77-A686-5DB5-BCE105AE0ACD}"/>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8" name="Footer Placeholder 7">
            <a:extLst>
              <a:ext uri="{FF2B5EF4-FFF2-40B4-BE49-F238E27FC236}">
                <a16:creationId xmlns:a16="http://schemas.microsoft.com/office/drawing/2014/main" xmlns=""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88121B-32D7-0498-5D05-D041AFE45C64}"/>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4" name="Footer Placeholder 3">
            <a:extLst>
              <a:ext uri="{FF2B5EF4-FFF2-40B4-BE49-F238E27FC236}">
                <a16:creationId xmlns:a16="http://schemas.microsoft.com/office/drawing/2014/main" xmlns=""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91FE03-A932-F551-CC87-D27048D3871B}"/>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6" name="Footer Placeholder 5">
            <a:extLst>
              <a:ext uri="{FF2B5EF4-FFF2-40B4-BE49-F238E27FC236}">
                <a16:creationId xmlns:a16="http://schemas.microsoft.com/office/drawing/2014/main" xmlns=""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07176C-A7BB-E46C-A910-2A9015742F05}"/>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6" name="Footer Placeholder 5">
            <a:extLst>
              <a:ext uri="{FF2B5EF4-FFF2-40B4-BE49-F238E27FC236}">
                <a16:creationId xmlns:a16="http://schemas.microsoft.com/office/drawing/2014/main" xmlns=""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944848-C257-F17E-890A-CEF91BBAADD1}"/>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xmlns=""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AF5D9E-B44B-5394-E78D-9ECABA7FE055}"/>
              </a:ext>
            </a:extLst>
          </p:cNvPr>
          <p:cNvSpPr>
            <a:spLocks noGrp="1"/>
          </p:cNvSpPr>
          <p:nvPr>
            <p:ph type="dt" sz="half" idx="10"/>
          </p:nvPr>
        </p:nvSpPr>
        <p:spPr/>
        <p:txBody>
          <a:body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xmlns=""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11/14/2024</a:t>
            </a:fld>
            <a:endParaRPr lang="en-US"/>
          </a:p>
        </p:txBody>
      </p:sp>
      <p:sp>
        <p:nvSpPr>
          <p:cNvPr id="5" name="Footer Placeholder 4">
            <a:extLst>
              <a:ext uri="{FF2B5EF4-FFF2-40B4-BE49-F238E27FC236}">
                <a16:creationId xmlns:a16="http://schemas.microsoft.com/office/drawing/2014/main" xmlns=""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xmlns=""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xmlns=""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xmlns=""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0.gif"/><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9.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dirty="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1811449" y="2431703"/>
            <a:ext cx="7934528" cy="572543"/>
            <a:chOff x="3818731" y="4143982"/>
            <a:chExt cx="1200560" cy="688728"/>
          </a:xfrm>
        </p:grpSpPr>
        <p:sp>
          <p:nvSpPr>
            <p:cNvPr id="9" name="矩形: 圆角 8"/>
            <p:cNvSpPr/>
            <p:nvPr/>
          </p:nvSpPr>
          <p:spPr>
            <a:xfrm>
              <a:off x="3905358" y="4143982"/>
              <a:ext cx="1113933"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vi-VN" altLang="zh-CN" sz="2800" b="1" dirty="0" smtClean="0">
                  <a:solidFill>
                    <a:schemeClr val="bg1"/>
                  </a:solidFill>
                  <a:ea typeface="时尚中黑简体" panose="01010104010101010101" pitchFamily="2" charset="-122"/>
                </a:rPr>
                <a:t>Tuần 7,8,9,11. </a:t>
              </a:r>
              <a:r>
                <a:rPr lang="en-US" altLang="zh-CN" sz="2800" b="1" dirty="0" err="1" smtClean="0">
                  <a:solidFill>
                    <a:schemeClr val="bg1"/>
                  </a:solidFill>
                  <a:ea typeface="时尚中黑简体" panose="01010104010101010101" pitchFamily="2" charset="-122"/>
                </a:rPr>
                <a:t>Tiết</a:t>
              </a:r>
              <a:r>
                <a:rPr lang="en-US" altLang="zh-CN" sz="2800" b="1" dirty="0" smtClean="0">
                  <a:solidFill>
                    <a:schemeClr val="bg1"/>
                  </a:solidFill>
                  <a:ea typeface="时尚中黑简体" panose="01010104010101010101" pitchFamily="2" charset="-122"/>
                </a:rPr>
                <a:t>  </a:t>
              </a:r>
              <a:r>
                <a:rPr lang="vi-VN" altLang="zh-CN" sz="2800" b="1" dirty="0" smtClean="0">
                  <a:solidFill>
                    <a:schemeClr val="bg1"/>
                  </a:solidFill>
                  <a:ea typeface="时尚中黑简体" panose="01010104010101010101" pitchFamily="2" charset="-122"/>
                </a:rPr>
                <a:t>7,8,9,11</a:t>
              </a:r>
              <a:r>
                <a:rPr lang="en-US" altLang="zh-CN" sz="2800" b="1" dirty="0" smtClean="0">
                  <a:solidFill>
                    <a:schemeClr val="bg1"/>
                  </a:solidFill>
                  <a:ea typeface="时尚中黑简体" panose="01010104010101010101" pitchFamily="2" charset="-122"/>
                </a:rPr>
                <a:t>- </a:t>
              </a:r>
              <a:r>
                <a:rPr lang="en-US" altLang="zh-CN" sz="2800" b="1" dirty="0" err="1" smtClean="0">
                  <a:solidFill>
                    <a:schemeClr val="bg1"/>
                  </a:solidFill>
                  <a:ea typeface="时尚中黑简体" panose="01010104010101010101" pitchFamily="2" charset="-122"/>
                </a:rPr>
                <a:t>Bài</a:t>
              </a:r>
              <a:r>
                <a:rPr lang="en-US" altLang="zh-CN" sz="2800" b="1" dirty="0" smtClean="0">
                  <a:solidFill>
                    <a:schemeClr val="bg1"/>
                  </a:solidFill>
                  <a:ea typeface="时尚中黑简体" panose="01010104010101010101" pitchFamily="2" charset="-122"/>
                </a:rPr>
                <a:t> </a:t>
              </a:r>
              <a:r>
                <a:rPr lang="en-US" altLang="zh-CN" sz="2800" b="1" dirty="0">
                  <a:solidFill>
                    <a:schemeClr val="bg1"/>
                  </a:solidFill>
                  <a:ea typeface="时尚中黑简体" panose="01010104010101010101" pitchFamily="2" charset="-122"/>
                </a:rPr>
                <a:t>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51186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3147750">
                  <a:extLst>
                    <a:ext uri="{9D8B030D-6E8A-4147-A177-3AD203B41FA5}">
                      <a16:colId xmlns:a16="http://schemas.microsoft.com/office/drawing/2014/main" xmlns="" val="3089685055"/>
                    </a:ext>
                  </a:extLst>
                </a:gridCol>
                <a:gridCol w="1510748">
                  <a:extLst>
                    <a:ext uri="{9D8B030D-6E8A-4147-A177-3AD203B41FA5}">
                      <a16:colId xmlns:a16="http://schemas.microsoft.com/office/drawing/2014/main" xmlns="" val="2998875409"/>
                    </a:ext>
                  </a:extLst>
                </a:gridCol>
                <a:gridCol w="1133061">
                  <a:extLst>
                    <a:ext uri="{9D8B030D-6E8A-4147-A177-3AD203B41FA5}">
                      <a16:colId xmlns:a16="http://schemas.microsoft.com/office/drawing/2014/main" xmlns="" val="2154287223"/>
                    </a:ext>
                  </a:extLst>
                </a:gridCol>
                <a:gridCol w="1000539">
                  <a:extLst>
                    <a:ext uri="{9D8B030D-6E8A-4147-A177-3AD203B41FA5}">
                      <a16:colId xmlns:a16="http://schemas.microsoft.com/office/drawing/2014/main" xmlns=""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
        <p:nvSpPr>
          <p:cNvPr id="2" name="TextBox 1">
            <a:extLst>
              <a:ext uri="{FF2B5EF4-FFF2-40B4-BE49-F238E27FC236}">
                <a16:creationId xmlns:a16="http://schemas.microsoft.com/office/drawing/2014/main" xmlns=""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xmlns=""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xmlns=""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xmlns=""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xmlns=""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xmlns=""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xmlns=""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xmlns=""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xmlns=""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xmlns=""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a:ea typeface="Times New Roman" panose="02020603050405020304" pitchFamily="18" charset="0"/>
                            <a:cs typeface="Times New Roman" panose="02020603050405020304" pitchFamily="18" charset="0"/>
                          </a:rPr>
                        </m:ctrlPr>
                      </m:fPr>
                      <m:num>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xmlns=""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xmlns=""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a:ea typeface="Times New Roman" panose="02020603050405020304" pitchFamily="18" charset="0"/>
                            <a:cs typeface="Times New Roman" panose="02020603050405020304" pitchFamily="18" charset="0"/>
                          </a:rPr>
                        </m:ctrlPr>
                      </m:fPr>
                      <m:num>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xmlns="" id="{CB9BE5BE-C762-B35A-903B-74780EFB38BD}"/>
              </a:ext>
            </a:extLst>
          </p:cNvPr>
          <p:cNvGraphicFramePr>
            <a:graphicFrameLocks noChangeAspect="1"/>
          </p:cNvGraphicFramePr>
          <p:nvPr>
            <p:extLst>
              <p:ext uri="{D42A27DB-BD31-4B8C-83A1-F6EECF244321}">
                <p14:modId xmlns:p14="http://schemas.microsoft.com/office/powerpoint/2010/main" val="1977938036"/>
              </p:ext>
            </p:extLst>
          </p:nvPr>
        </p:nvGraphicFramePr>
        <p:xfrm>
          <a:off x="1604963" y="2051050"/>
          <a:ext cx="2830512" cy="1217613"/>
        </p:xfrm>
        <a:graphic>
          <a:graphicData uri="http://schemas.openxmlformats.org/presentationml/2006/ole">
            <mc:AlternateContent xmlns:mc="http://schemas.openxmlformats.org/markup-compatibility/2006">
              <mc:Choice xmlns:v="urn:schemas-microsoft-com:vml" Requires="v">
                <p:oleObj spid="_x0000_s1065" name="Equation" r:id="rId4" imgW="1117440" imgH="469800" progId="Equation.DSMT4">
                  <p:embed/>
                </p:oleObj>
              </mc:Choice>
              <mc:Fallback>
                <p:oleObj name="Equation" r:id="rId4" imgW="1117440" imgH="469800" progId="Equation.DSMT4">
                  <p:embed/>
                  <p:pic>
                    <p:nvPicPr>
                      <p:cNvPr id="0" name="Object 3"/>
                      <p:cNvPicPr>
                        <a:picLocks noChangeAspect="1" noChangeArrowheads="1"/>
                      </p:cNvPicPr>
                      <p:nvPr/>
                    </p:nvPicPr>
                    <p:blipFill>
                      <a:blip r:embed="rId5"/>
                      <a:srcRect/>
                      <a:stretch>
                        <a:fillRect/>
                      </a:stretch>
                    </p:blipFill>
                    <p:spPr bwMode="auto">
                      <a:xfrm>
                        <a:off x="1604963" y="2051050"/>
                        <a:ext cx="2830512" cy="1217613"/>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B4649D0E-81D1-A0C7-EB37-77FC594AD18B}"/>
              </a:ext>
            </a:extLst>
          </p:cNvPr>
          <p:cNvGraphicFramePr>
            <a:graphicFrameLocks noChangeAspect="1"/>
          </p:cNvGraphicFramePr>
          <p:nvPr>
            <p:extLst>
              <p:ext uri="{D42A27DB-BD31-4B8C-83A1-F6EECF244321}">
                <p14:modId xmlns:p14="http://schemas.microsoft.com/office/powerpoint/2010/main" val="3130688455"/>
              </p:ext>
            </p:extLst>
          </p:nvPr>
        </p:nvGraphicFramePr>
        <p:xfrm>
          <a:off x="1878013" y="3800475"/>
          <a:ext cx="3138487" cy="1139825"/>
        </p:xfrm>
        <a:graphic>
          <a:graphicData uri="http://schemas.openxmlformats.org/presentationml/2006/ole">
            <mc:AlternateContent xmlns:mc="http://schemas.openxmlformats.org/markup-compatibility/2006">
              <mc:Choice xmlns:v="urn:schemas-microsoft-com:vml" Requires="v">
                <p:oleObj spid="_x0000_s1066" name="Equation" r:id="rId6" imgW="1104840" imgH="406080" progId="Equation.DSMT4">
                  <p:embed/>
                </p:oleObj>
              </mc:Choice>
              <mc:Fallback>
                <p:oleObj name="Equation" r:id="rId6" imgW="1104840" imgH="406080" progId="Equation.DSMT4">
                  <p:embed/>
                  <p:pic>
                    <p:nvPicPr>
                      <p:cNvPr id="0" name="Object 2"/>
                      <p:cNvPicPr>
                        <a:picLocks noChangeAspect="1" noChangeArrowheads="1"/>
                      </p:cNvPicPr>
                      <p:nvPr/>
                    </p:nvPicPr>
                    <p:blipFill>
                      <a:blip r:embed="rId7"/>
                      <a:srcRect/>
                      <a:stretch>
                        <a:fillRect/>
                      </a:stretch>
                    </p:blipFill>
                    <p:spPr bwMode="auto">
                      <a:xfrm>
                        <a:off x="1878013" y="3800475"/>
                        <a:ext cx="3138487" cy="113982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xmlns="" id="{A19F41F6-4FC0-A132-4F56-29C3C19F8A61}"/>
              </a:ext>
            </a:extLst>
          </p:cNvPr>
          <p:cNvGraphicFramePr>
            <a:graphicFrameLocks noChangeAspect="1"/>
          </p:cNvGraphicFramePr>
          <p:nvPr>
            <p:extLst>
              <p:ext uri="{D42A27DB-BD31-4B8C-83A1-F6EECF244321}">
                <p14:modId xmlns:p14="http://schemas.microsoft.com/office/powerpoint/2010/main" val="814578504"/>
              </p:ext>
            </p:extLst>
          </p:nvPr>
        </p:nvGraphicFramePr>
        <p:xfrm>
          <a:off x="5381625" y="3813175"/>
          <a:ext cx="3348038" cy="1152525"/>
        </p:xfrm>
        <a:graphic>
          <a:graphicData uri="http://schemas.openxmlformats.org/presentationml/2006/ole">
            <mc:AlternateContent xmlns:mc="http://schemas.openxmlformats.org/markup-compatibility/2006">
              <mc:Choice xmlns:v="urn:schemas-microsoft-com:vml" Requires="v">
                <p:oleObj spid="_x0000_s1067" name="Equation" r:id="rId8" imgW="1155600" imgH="406080" progId="Equation.DSMT4">
                  <p:embed/>
                </p:oleObj>
              </mc:Choice>
              <mc:Fallback>
                <p:oleObj name="Equation" r:id="rId8" imgW="1155600" imgH="406080" progId="Equation.DSMT4">
                  <p:embed/>
                  <p:pic>
                    <p:nvPicPr>
                      <p:cNvPr id="0" name="Object 1"/>
                      <p:cNvPicPr>
                        <a:picLocks noChangeAspect="1" noChangeArrowheads="1"/>
                      </p:cNvPicPr>
                      <p:nvPr/>
                    </p:nvPicPr>
                    <p:blipFill>
                      <a:blip r:embed="rId9"/>
                      <a:srcRect/>
                      <a:stretch>
                        <a:fillRect/>
                      </a:stretch>
                    </p:blipFill>
                    <p:spPr bwMode="auto">
                      <a:xfrm>
                        <a:off x="5381625" y="3813175"/>
                        <a:ext cx="3348038" cy="1152525"/>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xmlns=""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C%: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Nồng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trăm</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dung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dịch</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tan (g)</a:t>
            </a:r>
            <a:endParaRPr kumimoji="0" lang="en-US" altLang="en-US" sz="28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a:t>
            </a:r>
            <a:r>
              <a:rPr kumimoji="0" lang="fr-FR"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dịch</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a:t>
            </a:r>
            <a:endParaRPr kumimoji="0" lang="en-US" altLang="en-US" sz="2800" b="0" i="0" u="none" strike="noStrike" cap="none" normalizeH="0" baseline="0" dirty="0">
              <a:ln>
                <a:noFill/>
              </a:ln>
              <a:solidFill>
                <a:schemeClr val="tx1"/>
              </a:solidFill>
              <a:effectLst/>
            </a:endParaRPr>
          </a:p>
        </p:txBody>
      </p:sp>
      <p:sp>
        <p:nvSpPr>
          <p:cNvPr id="11" name="Rectangle 6">
            <a:extLst>
              <a:ext uri="{FF2B5EF4-FFF2-40B4-BE49-F238E27FC236}">
                <a16:creationId xmlns:a16="http://schemas.microsoft.com/office/drawing/2014/main" xmlns=""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xmlns=""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xmlns=""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xmlns=""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dirty="0" err="1"/>
              <a:t>Bài</a:t>
            </a:r>
            <a:r>
              <a:rPr lang="en-US" sz="3200" b="1" i="1" u="sng" dirty="0"/>
              <a:t> </a:t>
            </a:r>
            <a:r>
              <a:rPr lang="en-US" sz="3200" b="1" i="1" u="sng" dirty="0" err="1"/>
              <a:t>tập</a:t>
            </a:r>
            <a:r>
              <a:rPr lang="en-US" sz="3200" b="1" i="1" u="sng" dirty="0"/>
              <a:t> 1</a:t>
            </a:r>
            <a:r>
              <a:rPr lang="en-US" sz="3200" b="1" dirty="0"/>
              <a:t>:</a:t>
            </a:r>
            <a:r>
              <a:rPr lang="en-US" sz="3200" dirty="0"/>
              <a:t> </a:t>
            </a:r>
            <a:r>
              <a:rPr lang="en-US" sz="3200" dirty="0" err="1"/>
              <a:t>Hòa</a:t>
            </a:r>
            <a:r>
              <a:rPr lang="en-US" sz="3200" dirty="0"/>
              <a:t> tan 2 g Acetic acid </a:t>
            </a:r>
            <a:r>
              <a:rPr lang="en-US" sz="3200" dirty="0" err="1"/>
              <a:t>vào</a:t>
            </a:r>
            <a:r>
              <a:rPr lang="en-US" sz="3200" dirty="0"/>
              <a:t> 48 </a:t>
            </a:r>
            <a:r>
              <a:rPr lang="en-US" sz="3200" dirty="0" smtClean="0"/>
              <a:t>g  n</a:t>
            </a:r>
            <a:r>
              <a:rPr lang="vi-VN" sz="3200" smtClean="0"/>
              <a:t>ước</a:t>
            </a:r>
            <a:r>
              <a:rPr lang="en-US" sz="3200" smtClean="0"/>
              <a:t>. </a:t>
            </a:r>
            <a:r>
              <a:rPr lang="en-US" sz="3200" dirty="0" err="1"/>
              <a:t>Tính</a:t>
            </a:r>
            <a:r>
              <a:rPr lang="en-US" sz="3200" dirty="0"/>
              <a:t> </a:t>
            </a:r>
            <a:r>
              <a:rPr lang="en-US" sz="3200" dirty="0" err="1"/>
              <a:t>nồng</a:t>
            </a:r>
            <a:r>
              <a:rPr lang="en-US" sz="3200" dirty="0"/>
              <a:t> </a:t>
            </a:r>
            <a:r>
              <a:rPr lang="en-US" sz="3200" dirty="0" err="1"/>
              <a:t>độ</a:t>
            </a:r>
            <a:r>
              <a:rPr lang="en-US" sz="3200" dirty="0"/>
              <a:t> </a:t>
            </a:r>
            <a:r>
              <a:rPr lang="en-US" sz="3200" dirty="0" err="1"/>
              <a:t>phần</a:t>
            </a:r>
            <a:r>
              <a:rPr lang="en-US" sz="3200" dirty="0"/>
              <a:t> </a:t>
            </a:r>
            <a:r>
              <a:rPr lang="en-US" sz="3200" dirty="0" err="1"/>
              <a:t>trăm</a:t>
            </a:r>
            <a:r>
              <a:rPr lang="en-US" sz="3200" dirty="0"/>
              <a:t> </a:t>
            </a:r>
            <a:r>
              <a:rPr lang="en-US" sz="3200" dirty="0" err="1"/>
              <a:t>của</a:t>
            </a:r>
            <a:r>
              <a:rPr lang="en-US" sz="3200" dirty="0"/>
              <a:t> dung </a:t>
            </a:r>
            <a:r>
              <a:rPr lang="en-US" sz="3200" dirty="0" err="1"/>
              <a:t>dịch</a:t>
            </a:r>
            <a:r>
              <a:rPr lang="en-US" sz="3200" dirty="0"/>
              <a:t> Acetic acid </a:t>
            </a:r>
            <a:r>
              <a:rPr lang="en-US" sz="3200" dirty="0" err="1"/>
              <a:t>thu</a:t>
            </a:r>
            <a:r>
              <a:rPr lang="en-US" sz="3200" dirty="0"/>
              <a:t> </a:t>
            </a:r>
            <a:r>
              <a:rPr lang="en-US" sz="3200" dirty="0" err="1"/>
              <a:t>được</a:t>
            </a:r>
            <a:r>
              <a:rPr lang="en-US" sz="3200" dirty="0"/>
              <a:t>.</a:t>
            </a:r>
          </a:p>
          <a:p>
            <a:r>
              <a:rPr lang="en-US" sz="3200" b="1" i="1" u="sng" dirty="0" err="1"/>
              <a:t>Bài</a:t>
            </a:r>
            <a:r>
              <a:rPr lang="en-US" sz="3200" b="1" i="1" u="sng" dirty="0"/>
              <a:t> </a:t>
            </a:r>
            <a:r>
              <a:rPr lang="en-US" sz="3200" b="1" i="1" u="sng" dirty="0" err="1"/>
              <a:t>tập</a:t>
            </a:r>
            <a:r>
              <a:rPr lang="en-US" sz="3200" b="1" i="1" u="sng" dirty="0"/>
              <a:t> 2</a:t>
            </a:r>
            <a:r>
              <a:rPr lang="en-US" sz="3200" dirty="0"/>
              <a:t>: </a:t>
            </a:r>
            <a:r>
              <a:rPr lang="en-US" sz="3200" dirty="0" err="1"/>
              <a:t>Tính</a:t>
            </a:r>
            <a:r>
              <a:rPr lang="en-US" sz="3200" dirty="0"/>
              <a:t> </a:t>
            </a:r>
            <a:r>
              <a:rPr lang="en-US" sz="3200" dirty="0" err="1"/>
              <a:t>khối</a:t>
            </a:r>
            <a:r>
              <a:rPr lang="en-US" sz="3200" dirty="0"/>
              <a:t> </a:t>
            </a:r>
            <a:r>
              <a:rPr lang="en-US" sz="3200" dirty="0" err="1"/>
              <a:t>lượng</a:t>
            </a:r>
            <a:r>
              <a:rPr lang="en-US" sz="3200" dirty="0"/>
              <a:t> Sodium hydroxide (</a:t>
            </a:r>
            <a:r>
              <a:rPr lang="en-US" sz="3200" dirty="0" err="1"/>
              <a:t>NaOH</a:t>
            </a:r>
            <a:r>
              <a:rPr lang="en-US" sz="3200" dirty="0"/>
              <a:t>) </a:t>
            </a:r>
            <a:r>
              <a:rPr lang="en-US" sz="3200" dirty="0" err="1"/>
              <a:t>có</a:t>
            </a:r>
            <a:r>
              <a:rPr lang="en-US" sz="3200" dirty="0"/>
              <a:t> </a:t>
            </a:r>
            <a:r>
              <a:rPr lang="en-US" sz="3200" dirty="0" err="1"/>
              <a:t>trong</a:t>
            </a:r>
            <a:r>
              <a:rPr lang="en-US" sz="3200" dirty="0"/>
              <a:t> 200g dung </a:t>
            </a:r>
            <a:r>
              <a:rPr lang="en-US" sz="3200" dirty="0" err="1"/>
              <a:t>dịch</a:t>
            </a:r>
            <a:r>
              <a:rPr lang="en-US" sz="3200" dirty="0"/>
              <a:t> </a:t>
            </a:r>
            <a:r>
              <a:rPr lang="en-US" sz="3200" dirty="0" err="1"/>
              <a:t>NaOH</a:t>
            </a:r>
            <a:r>
              <a:rPr lang="en-US" sz="3200" dirty="0"/>
              <a:t> </a:t>
            </a:r>
            <a:r>
              <a:rPr lang="en-US" sz="3200" dirty="0" err="1"/>
              <a:t>có</a:t>
            </a:r>
            <a:r>
              <a:rPr lang="en-US" sz="3200" dirty="0"/>
              <a:t> </a:t>
            </a:r>
            <a:r>
              <a:rPr lang="en-US" sz="3200" dirty="0" err="1"/>
              <a:t>nồng</a:t>
            </a:r>
            <a:r>
              <a:rPr lang="en-US" sz="3200" dirty="0"/>
              <a:t> </a:t>
            </a:r>
            <a:r>
              <a:rPr lang="en-US" sz="3200" dirty="0" err="1"/>
              <a:t>độ</a:t>
            </a:r>
            <a:r>
              <a:rPr lang="en-US" sz="3200" dirty="0"/>
              <a:t> 15%.</a:t>
            </a:r>
          </a:p>
          <a:p>
            <a:r>
              <a:rPr lang="en-US" sz="3200" b="1" i="1" u="sng" dirty="0" err="1"/>
              <a:t>Bài</a:t>
            </a:r>
            <a:r>
              <a:rPr lang="en-US" sz="3200" b="1" i="1" u="sng" dirty="0"/>
              <a:t> </a:t>
            </a:r>
            <a:r>
              <a:rPr lang="en-US" sz="3200" b="1" i="1" u="sng" dirty="0" err="1"/>
              <a:t>tập</a:t>
            </a:r>
            <a:r>
              <a:rPr lang="en-US" sz="3200" b="1" i="1" u="sng" dirty="0"/>
              <a:t> 3</a:t>
            </a:r>
            <a:r>
              <a:rPr lang="en-US" sz="3200" dirty="0"/>
              <a:t>: </a:t>
            </a:r>
            <a:r>
              <a:rPr lang="en-US" sz="3200" dirty="0" err="1"/>
              <a:t>Hòa</a:t>
            </a:r>
            <a:r>
              <a:rPr lang="en-US" sz="3200" dirty="0"/>
              <a:t> tan 20 g </a:t>
            </a:r>
            <a:r>
              <a:rPr lang="en-US" sz="3200" dirty="0" err="1"/>
              <a:t>đường</a:t>
            </a:r>
            <a:r>
              <a:rPr lang="en-US" sz="3200" dirty="0"/>
              <a:t> </a:t>
            </a:r>
            <a:r>
              <a:rPr lang="en-US" sz="3200" dirty="0" err="1"/>
              <a:t>vào</a:t>
            </a:r>
            <a:r>
              <a:rPr lang="en-US" sz="3200" dirty="0"/>
              <a:t> </a:t>
            </a:r>
            <a:r>
              <a:rPr lang="en-US" sz="3200" dirty="0" err="1"/>
              <a:t>nước</a:t>
            </a:r>
            <a:r>
              <a:rPr lang="en-US" sz="3200" dirty="0"/>
              <a:t> </a:t>
            </a:r>
            <a:r>
              <a:rPr lang="en-US" sz="3200" dirty="0" err="1"/>
              <a:t>thu</a:t>
            </a:r>
            <a:r>
              <a:rPr lang="en-US" sz="3200" dirty="0"/>
              <a:t> </a:t>
            </a:r>
            <a:r>
              <a:rPr lang="en-US" sz="3200" dirty="0" err="1"/>
              <a:t>được</a:t>
            </a:r>
            <a:r>
              <a:rPr lang="en-US" sz="3200" dirty="0"/>
              <a:t> dung </a:t>
            </a:r>
            <a:r>
              <a:rPr lang="en-US" sz="3200" dirty="0" err="1"/>
              <a:t>dịch</a:t>
            </a:r>
            <a:r>
              <a:rPr lang="en-US" sz="3200" dirty="0"/>
              <a:t> </a:t>
            </a:r>
            <a:r>
              <a:rPr lang="en-US" sz="3200" dirty="0" err="1"/>
              <a:t>đường</a:t>
            </a:r>
            <a:r>
              <a:rPr lang="en-US" sz="3200" dirty="0"/>
              <a:t> </a:t>
            </a:r>
            <a:r>
              <a:rPr lang="en-US" sz="3200" dirty="0" err="1"/>
              <a:t>có</a:t>
            </a:r>
            <a:r>
              <a:rPr lang="en-US" sz="3200" dirty="0"/>
              <a:t> </a:t>
            </a:r>
            <a:r>
              <a:rPr lang="en-US" sz="3200" dirty="0" err="1"/>
              <a:t>nồng</a:t>
            </a:r>
            <a:r>
              <a:rPr lang="en-US" sz="3200" dirty="0"/>
              <a:t> </a:t>
            </a:r>
            <a:r>
              <a:rPr lang="en-US" sz="3200" dirty="0" err="1"/>
              <a:t>độ</a:t>
            </a:r>
            <a:r>
              <a:rPr lang="en-US" sz="3200" dirty="0"/>
              <a:t> 10%. </a:t>
            </a:r>
            <a:r>
              <a:rPr lang="en-US" sz="3200" dirty="0" err="1"/>
              <a:t>Tính</a:t>
            </a:r>
            <a:r>
              <a:rPr lang="en-US" sz="3200" dirty="0"/>
              <a:t> </a:t>
            </a:r>
            <a:r>
              <a:rPr lang="en-US" sz="3200" dirty="0" err="1"/>
              <a:t>khối</a:t>
            </a:r>
            <a:r>
              <a:rPr lang="en-US" sz="3200" dirty="0"/>
              <a:t> </a:t>
            </a:r>
            <a:r>
              <a:rPr lang="en-US" sz="3200" dirty="0" err="1"/>
              <a:t>lượng</a:t>
            </a:r>
            <a:r>
              <a:rPr lang="en-US" sz="3200" dirty="0"/>
              <a:t> </a:t>
            </a:r>
            <a:r>
              <a:rPr lang="en-US" sz="3200" dirty="0" err="1"/>
              <a:t>dd</a:t>
            </a:r>
            <a:r>
              <a:rPr lang="en-US" sz="3200" dirty="0"/>
              <a:t> </a:t>
            </a:r>
            <a:r>
              <a:rPr lang="en-US" sz="3200" dirty="0" err="1"/>
              <a:t>đường</a:t>
            </a:r>
            <a:r>
              <a:rPr lang="en-US" sz="3200" dirty="0"/>
              <a:t> </a:t>
            </a:r>
            <a:r>
              <a:rPr lang="en-US" sz="3200" dirty="0" err="1"/>
              <a:t>pha</a:t>
            </a:r>
            <a:r>
              <a:rPr lang="en-US" sz="3200" dirty="0"/>
              <a:t> </a:t>
            </a:r>
            <a:r>
              <a:rPr lang="en-US" sz="3200" dirty="0" err="1"/>
              <a:t>chế</a:t>
            </a:r>
            <a:r>
              <a:rPr lang="en-US" sz="3200" dirty="0"/>
              <a:t> </a:t>
            </a:r>
            <a:r>
              <a:rPr lang="en-US" sz="3200" dirty="0" err="1"/>
              <a:t>được</a:t>
            </a:r>
            <a:r>
              <a:rPr lang="en-US" sz="3200" dirty="0"/>
              <a:t> </a:t>
            </a:r>
            <a:r>
              <a:rPr lang="en-US" sz="3200" dirty="0" err="1"/>
              <a:t>và</a:t>
            </a:r>
            <a:r>
              <a:rPr lang="en-US" sz="3200" dirty="0"/>
              <a:t> </a:t>
            </a:r>
            <a:r>
              <a:rPr lang="en-US" sz="3200" dirty="0" err="1"/>
              <a:t>khối</a:t>
            </a:r>
            <a:r>
              <a:rPr lang="en-US" sz="3200" dirty="0"/>
              <a:t> </a:t>
            </a:r>
            <a:r>
              <a:rPr lang="en-US" sz="3200" dirty="0" err="1"/>
              <a:t>lượng</a:t>
            </a:r>
            <a:r>
              <a:rPr lang="en-US" sz="3200" dirty="0"/>
              <a:t> </a:t>
            </a:r>
            <a:r>
              <a:rPr lang="en-US" sz="3200" dirty="0" err="1"/>
              <a:t>nước</a:t>
            </a:r>
            <a:r>
              <a:rPr lang="en-US" sz="3200" dirty="0"/>
              <a:t> </a:t>
            </a:r>
            <a:r>
              <a:rPr lang="en-US" sz="3200" dirty="0" err="1"/>
              <a:t>cần</a:t>
            </a:r>
            <a:r>
              <a:rPr lang="en-US" sz="3200" dirty="0"/>
              <a:t> </a:t>
            </a:r>
            <a:r>
              <a:rPr lang="en-US" sz="3200" dirty="0" err="1"/>
              <a:t>dùng</a:t>
            </a:r>
            <a:r>
              <a:rPr lang="en-US" sz="3200" dirty="0"/>
              <a:t> </a:t>
            </a:r>
            <a:r>
              <a:rPr lang="en-US" sz="3200" dirty="0" err="1"/>
              <a:t>cho</a:t>
            </a:r>
            <a:r>
              <a:rPr lang="en-US" sz="3200" dirty="0"/>
              <a:t> </a:t>
            </a:r>
            <a:r>
              <a:rPr lang="en-US" sz="3200" dirty="0" err="1"/>
              <a:t>sự</a:t>
            </a:r>
            <a:r>
              <a:rPr lang="en-US" sz="3200" dirty="0"/>
              <a:t> </a:t>
            </a:r>
            <a:r>
              <a:rPr lang="en-US" sz="3200" dirty="0" err="1"/>
              <a:t>pha</a:t>
            </a:r>
            <a:r>
              <a:rPr lang="en-US" sz="3200" dirty="0"/>
              <a:t> </a:t>
            </a:r>
            <a:r>
              <a:rPr lang="en-US" sz="3200" dirty="0" err="1"/>
              <a:t>chế</a:t>
            </a:r>
            <a:r>
              <a:rPr lang="en-US" sz="3200" dirty="0"/>
              <a:t>.</a:t>
            </a: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xmlns=""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63"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xmlns=""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xmlns=""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87"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xmlns=""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xmlns=""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8C81AC9D-B717-BA49-778A-6DA258358A41}"/>
              </a:ext>
            </a:extLst>
          </p:cNvPr>
          <p:cNvGraphicFramePr>
            <a:graphicFrameLocks noChangeAspect="1"/>
          </p:cNvGraphicFramePr>
          <p:nvPr>
            <p:extLst>
              <p:ext uri="{D42A27DB-BD31-4B8C-83A1-F6EECF244321}">
                <p14:modId xmlns:p14="http://schemas.microsoft.com/office/powerpoint/2010/main" val="3991731186"/>
              </p:ext>
            </p:extLst>
          </p:nvPr>
        </p:nvGraphicFramePr>
        <p:xfrm>
          <a:off x="1179513" y="1941513"/>
          <a:ext cx="8580437" cy="1385887"/>
        </p:xfrm>
        <a:graphic>
          <a:graphicData uri="http://schemas.openxmlformats.org/presentationml/2006/ole">
            <mc:AlternateContent xmlns:mc="http://schemas.openxmlformats.org/markup-compatibility/2006">
              <mc:Choice xmlns:v="urn:schemas-microsoft-com:vml" Requires="v">
                <p:oleObj spid="_x0000_s4111" name="Equation" r:id="rId4" imgW="2476440" imgH="406080" progId="Equation.DSMT4">
                  <p:embed/>
                </p:oleObj>
              </mc:Choice>
              <mc:Fallback>
                <p:oleObj name="Equation" r:id="rId4" imgW="2476440" imgH="406080" progId="Equation.DSMT4">
                  <p:embed/>
                  <p:pic>
                    <p:nvPicPr>
                      <p:cNvPr id="0" name="Object 1"/>
                      <p:cNvPicPr>
                        <a:picLocks noChangeAspect="1" noChangeArrowheads="1"/>
                      </p:cNvPicPr>
                      <p:nvPr/>
                    </p:nvPicPr>
                    <p:blipFill>
                      <a:blip r:embed="rId5"/>
                      <a:srcRect/>
                      <a:stretch>
                        <a:fillRect/>
                      </a:stretch>
                    </p:blipFill>
                    <p:spPr bwMode="auto">
                      <a:xfrm>
                        <a:off x="1179513" y="1941513"/>
                        <a:ext cx="8580437" cy="1385887"/>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35"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98"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xmlns=""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xmlns=""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99"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xmlns=""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xmlns=""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200"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xmlns=""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201"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xmlns=""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a:rPr>
                        </m:ctrlPr>
                      </m:fPr>
                      <m:num>
                        <m:r>
                          <a:rPr lang="en-US" sz="3200" i="1">
                            <a:latin typeface="Cambria Math" panose="02040503050406030204" pitchFamily="18" charset="0"/>
                          </a:rPr>
                          <m:t>𝑛</m:t>
                        </m:r>
                      </m:num>
                      <m:den>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xmlns=""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xmlns=""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dirty="0" smtClean="0">
                    <a:solidFill>
                      <a:srgbClr val="0070C0"/>
                    </a:solidFill>
                    <a:latin typeface="+mj-lt"/>
                  </a:rPr>
                  <a:t>BT1:</a:t>
                </a:r>
              </a:p>
              <a:p>
                <a:r>
                  <a:rPr lang="en-US" sz="2800" dirty="0" err="1">
                    <a:latin typeface="+mj-lt"/>
                  </a:rPr>
                  <a:t>Đổi</a:t>
                </a:r>
                <a:r>
                  <a:rPr lang="en-US" sz="2800" dirty="0">
                    <a:latin typeface="+mj-lt"/>
                  </a:rPr>
                  <a:t> 400 mL = 0,4 L</a:t>
                </a:r>
              </a:p>
              <a:p>
                <a:r>
                  <a:rPr lang="en-US" sz="2800" dirty="0" err="1">
                    <a:latin typeface="+mj-lt"/>
                  </a:rPr>
                  <a:t>Số</a:t>
                </a:r>
                <a:r>
                  <a:rPr lang="en-US" sz="2800" dirty="0">
                    <a:latin typeface="+mj-lt"/>
                  </a:rPr>
                  <a:t> </a:t>
                </a:r>
                <a:r>
                  <a:rPr lang="en-US" sz="2800" dirty="0" err="1">
                    <a:latin typeface="+mj-lt"/>
                  </a:rPr>
                  <a:t>mol</a:t>
                </a:r>
                <a:r>
                  <a:rPr lang="en-US" sz="2800" dirty="0">
                    <a:latin typeface="+mj-lt"/>
                  </a:rPr>
                  <a:t> </a:t>
                </a:r>
                <a:r>
                  <a:rPr lang="en-US" sz="2800" dirty="0" err="1">
                    <a:latin typeface="+mj-lt"/>
                  </a:rPr>
                  <a:t>NaCl</a:t>
                </a:r>
                <a:r>
                  <a:rPr lang="en-US" sz="2800" dirty="0">
                    <a:latin typeface="+mj-lt"/>
                  </a:rPr>
                  <a:t> </a:t>
                </a:r>
                <a:r>
                  <a:rPr lang="en-US" sz="2800" dirty="0" err="1">
                    <a:latin typeface="+mj-lt"/>
                  </a:rPr>
                  <a:t>là</a:t>
                </a:r>
                <a:r>
                  <a:rPr lang="en-US" sz="2800" dirty="0">
                    <a:latin typeface="+mj-lt"/>
                  </a:rPr>
                  <a:t>: </a:t>
                </a:r>
                <a:r>
                  <a:rPr lang="en-US" sz="2800" i="1" dirty="0">
                    <a:latin typeface="+mj-lt"/>
                  </a:rPr>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dirty="0">
                    <a:latin typeface="+mj-lt"/>
                  </a:rPr>
                  <a:t> = </a:t>
                </a:r>
                <a14:m>
                  <m:oMath xmlns:m="http://schemas.openxmlformats.org/officeDocument/2006/math">
                    <m:f>
                      <m:fPr>
                        <m:ctrlPr>
                          <a:rPr lang="en-US" sz="2800" i="1">
                            <a:latin typeface="Cambria Math"/>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dirty="0">
                    <a:latin typeface="+mj-lt"/>
                  </a:rPr>
                  <a:t>= 0,2 </a:t>
                </a:r>
                <a:r>
                  <a:rPr lang="en-US" sz="2800" dirty="0" err="1">
                    <a:latin typeface="+mj-lt"/>
                  </a:rPr>
                  <a:t>mol</a:t>
                </a:r>
                <a:r>
                  <a:rPr lang="en-US" sz="2800" dirty="0">
                    <a:latin typeface="+mj-lt"/>
                  </a:rPr>
                  <a:t> </a:t>
                </a:r>
              </a:p>
              <a:p>
                <a:r>
                  <a:rPr lang="en-US" sz="2800" dirty="0" err="1">
                    <a:latin typeface="+mj-lt"/>
                  </a:rPr>
                  <a:t>Nồng</a:t>
                </a:r>
                <a:r>
                  <a:rPr lang="en-US" sz="2800" dirty="0">
                    <a:latin typeface="+mj-lt"/>
                  </a:rPr>
                  <a:t> </a:t>
                </a:r>
                <a:r>
                  <a:rPr lang="en-US" sz="2800" dirty="0" err="1">
                    <a:latin typeface="+mj-lt"/>
                  </a:rPr>
                  <a:t>độ</a:t>
                </a:r>
                <a:r>
                  <a:rPr lang="en-US" sz="2800" dirty="0">
                    <a:latin typeface="+mj-lt"/>
                  </a:rPr>
                  <a:t> </a:t>
                </a:r>
                <a:r>
                  <a:rPr lang="en-US" sz="2800" dirty="0" err="1">
                    <a:latin typeface="+mj-lt"/>
                  </a:rPr>
                  <a:t>mol</a:t>
                </a:r>
                <a:r>
                  <a:rPr lang="en-US" sz="2800" dirty="0">
                    <a:latin typeface="+mj-lt"/>
                  </a:rPr>
                  <a:t> </a:t>
                </a:r>
                <a:r>
                  <a:rPr lang="en-US" sz="2800" dirty="0" err="1">
                    <a:latin typeface="+mj-lt"/>
                  </a:rPr>
                  <a:t>của</a:t>
                </a:r>
                <a:r>
                  <a:rPr lang="en-US" sz="2800" dirty="0">
                    <a:latin typeface="+mj-lt"/>
                  </a:rPr>
                  <a:t> dung </a:t>
                </a:r>
                <a:r>
                  <a:rPr lang="en-US" sz="2800" dirty="0" err="1">
                    <a:latin typeface="+mj-lt"/>
                  </a:rPr>
                  <a:t>dịch</a:t>
                </a:r>
                <a:r>
                  <a:rPr lang="en-US" sz="2800" dirty="0">
                    <a:latin typeface="+mj-lt"/>
                  </a:rPr>
                  <a:t> </a:t>
                </a:r>
                <a:r>
                  <a:rPr lang="en-US" sz="2800" dirty="0" err="1">
                    <a:latin typeface="+mj-lt"/>
                  </a:rPr>
                  <a:t>NaCl</a:t>
                </a:r>
                <a:r>
                  <a:rPr lang="en-US" sz="2800" dirty="0">
                    <a:latin typeface="+mj-lt"/>
                  </a:rPr>
                  <a:t> </a:t>
                </a:r>
                <a:r>
                  <a:rPr lang="en-US" sz="2800" dirty="0" err="1">
                    <a:latin typeface="+mj-lt"/>
                  </a:rPr>
                  <a:t>là</a:t>
                </a:r>
                <a:r>
                  <a:rPr lang="en-US" sz="2800" dirty="0">
                    <a:latin typeface="+mj-lt"/>
                  </a:rPr>
                  <a:t>:</a:t>
                </a:r>
              </a:p>
              <a:p>
                <a:r>
                  <a:rPr lang="en-US" sz="2800" dirty="0">
                    <a:latin typeface="+mj-lt"/>
                  </a:rPr>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dirty="0">
                    <a:latin typeface="+mj-lt"/>
                  </a:rPr>
                  <a:t> = </a:t>
                </a:r>
                <a14:m>
                  <m:oMath xmlns:m="http://schemas.openxmlformats.org/officeDocument/2006/math">
                    <m:f>
                      <m:fPr>
                        <m:ctrlPr>
                          <a:rPr lang="en-US" sz="2800" i="1">
                            <a:latin typeface="Cambria Math"/>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dirty="0">
                    <a:latin typeface="+mj-lt"/>
                  </a:rPr>
                  <a:t> = 0,5 M</a:t>
                </a:r>
              </a:p>
              <a:p>
                <a:r>
                  <a:rPr lang="en-US" sz="2800" dirty="0">
                    <a:solidFill>
                      <a:srgbClr val="0070C0"/>
                    </a:solidFill>
                  </a:rPr>
                  <a:t>BT2:</a:t>
                </a:r>
              </a:p>
              <a:p>
                <a:r>
                  <a:rPr lang="en-US" sz="2800" dirty="0">
                    <a:latin typeface="+mj-lt"/>
                  </a:rPr>
                  <a:t>	</a:t>
                </a:r>
                <a:r>
                  <a:rPr lang="en-US" sz="2800" dirty="0" err="1">
                    <a:latin typeface="+mj-lt"/>
                  </a:rPr>
                  <a:t>Đổi</a:t>
                </a:r>
                <a:r>
                  <a:rPr lang="en-US" sz="2800" dirty="0">
                    <a:latin typeface="+mj-lt"/>
                  </a:rPr>
                  <a:t> 800 mL = 0,8 L</a:t>
                </a:r>
              </a:p>
              <a:p>
                <a:r>
                  <a:rPr lang="en-US" sz="2800" dirty="0" err="1">
                    <a:latin typeface="+mj-lt"/>
                  </a:rPr>
                  <a:t>Số</a:t>
                </a:r>
                <a:r>
                  <a:rPr lang="en-US" sz="2800" dirty="0">
                    <a:latin typeface="+mj-lt"/>
                  </a:rPr>
                  <a:t> </a:t>
                </a:r>
                <a:r>
                  <a:rPr lang="en-US" sz="2800" dirty="0" err="1">
                    <a:latin typeface="+mj-lt"/>
                  </a:rPr>
                  <a:t>mol</a:t>
                </a:r>
                <a:r>
                  <a:rPr lang="en-US" sz="2800" dirty="0">
                    <a:latin typeface="+mj-lt"/>
                  </a:rPr>
                  <a:t> </a:t>
                </a:r>
                <a:r>
                  <a:rPr lang="en-US" sz="2800" dirty="0" err="1">
                    <a:latin typeface="+mj-lt"/>
                  </a:rPr>
                  <a:t>của</a:t>
                </a:r>
                <a:r>
                  <a:rPr lang="en-US" sz="2800" dirty="0">
                    <a:latin typeface="+mj-lt"/>
                  </a:rPr>
                  <a:t> Ba(OH)</a:t>
                </a:r>
                <a:r>
                  <a:rPr lang="en-US" sz="2800" baseline="-25000" dirty="0">
                    <a:latin typeface="+mj-lt"/>
                  </a:rPr>
                  <a:t>2</a:t>
                </a:r>
                <a:r>
                  <a:rPr lang="en-US" sz="2800" dirty="0">
                    <a:latin typeface="+mj-lt"/>
                  </a:rPr>
                  <a:t> </a:t>
                </a:r>
                <a:r>
                  <a:rPr lang="en-US" sz="2800" dirty="0" err="1">
                    <a:latin typeface="+mj-lt"/>
                  </a:rPr>
                  <a:t>là</a:t>
                </a:r>
                <a:r>
                  <a:rPr lang="en-US" sz="2800" dirty="0">
                    <a:latin typeface="+mj-lt"/>
                  </a:rPr>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sSub>
                          <m:sSubPr>
                            <m:ctrlPr>
                              <a:rPr lang="en-US" sz="2800" i="1">
                                <a:latin typeface="Cambria Math"/>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dirty="0">
                    <a:latin typeface="+mj-lt"/>
                  </a:rPr>
                  <a:t> =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dirty="0">
                  <a:latin typeface="+mj-lt"/>
                </a:endParaRPr>
              </a:p>
              <a:p>
                <a:endParaRPr lang="en-US" sz="2800" dirty="0">
                  <a:latin typeface="+mj-lt"/>
                </a:endParaRPr>
              </a:p>
              <a:p>
                <a:r>
                  <a:rPr lang="en-US" sz="2800" dirty="0" err="1">
                    <a:latin typeface="+mj-lt"/>
                  </a:rPr>
                  <a:t>Vậy</a:t>
                </a:r>
                <a:r>
                  <a:rPr lang="en-US" sz="2800" dirty="0">
                    <a:latin typeface="+mj-lt"/>
                  </a:rPr>
                  <a:t> </a:t>
                </a:r>
                <a:r>
                  <a:rPr lang="en-US" sz="2800" dirty="0" err="1">
                    <a:latin typeface="+mj-lt"/>
                  </a:rPr>
                  <a:t>khối</a:t>
                </a:r>
                <a:r>
                  <a:rPr lang="en-US" sz="2800" dirty="0">
                    <a:latin typeface="+mj-lt"/>
                  </a:rPr>
                  <a:t> </a:t>
                </a:r>
                <a:r>
                  <a:rPr lang="en-US" sz="2800" dirty="0" err="1">
                    <a:latin typeface="+mj-lt"/>
                  </a:rPr>
                  <a:t>lượng</a:t>
                </a:r>
                <a:r>
                  <a:rPr lang="en-US" sz="2800" dirty="0">
                    <a:latin typeface="+mj-lt"/>
                  </a:rPr>
                  <a:t> Ba(OH)</a:t>
                </a:r>
                <a:r>
                  <a:rPr lang="en-US" sz="2800" baseline="-25000" dirty="0">
                    <a:latin typeface="+mj-lt"/>
                  </a:rPr>
                  <a:t>2</a:t>
                </a:r>
                <a:r>
                  <a:rPr lang="en-US" sz="2800" dirty="0">
                    <a:latin typeface="+mj-lt"/>
                  </a:rPr>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m</m:t>
                        </m:r>
                      </m:e>
                      <m:sub>
                        <m:sSub>
                          <m:sSubPr>
                            <m:ctrlPr>
                              <a:rPr lang="en-US" sz="2800" i="1">
                                <a:latin typeface="Cambria Math"/>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dirty="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b="0" i="1" smtClean="0">
                        <a:latin typeface="Cambria Math"/>
                      </a:rPr>
                      <m:t>𝑔</m:t>
                    </m:r>
                    <m:r>
                      <a:rPr lang="en-US" sz="2800" i="1">
                        <a:latin typeface="Cambria Math" panose="02040503050406030204" pitchFamily="18" charset="0"/>
                      </a:rPr>
                      <m:t>) </m:t>
                    </m:r>
                  </m:oMath>
                </a14:m>
                <a:endParaRPr lang="en-US" sz="2800" dirty="0">
                  <a:latin typeface="+mj-lt"/>
                </a:endParaRPr>
              </a:p>
              <a:p>
                <a:endParaRPr lang="en-US" sz="2800" dirty="0">
                  <a:latin typeface="+mj-lt"/>
                </a:endParaRPr>
              </a:p>
            </p:txBody>
          </p:sp>
        </mc:Choice>
        <mc:Fallback>
          <p:sp>
            <p:nvSpPr>
              <p:cNvPr id="2" name="TextBox 1">
                <a:extLst>
                  <a:ext uri="{FF2B5EF4-FFF2-40B4-BE49-F238E27FC236}">
                    <a16:creationId xmlns:a16="http://schemas.microsoft.com/office/drawing/2014/main" xmlns="" xmlns:a14="http://schemas.microsoft.com/office/drawing/2010/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rotWithShape="1">
                <a:blip r:embed="rId2"/>
                <a:stretch>
                  <a:fillRect l="-1093" t="-1136"/>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down)">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a:rPr>
                        </m:ctrlPr>
                      </m:fPr>
                      <m:num>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xmlns=""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xmlns=""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xmlns=""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xmlns=""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xmlns=""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xmlns=""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xmlns=""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xmlns=""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xmlns=""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xmlns=""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xmlns=""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a:latin typeface="Palatino Linotype" panose="02040502050505030304" pitchFamily="18" charset="0"/>
              </a:rPr>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xmlns=""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xmlns=""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786760" y="1201216"/>
            <a:ext cx="10744265" cy="4401205"/>
          </a:xfrm>
          <a:prstGeom prst="rect">
            <a:avLst/>
          </a:prstGeom>
          <a:noFill/>
        </p:spPr>
        <p:txBody>
          <a:bodyPr wrap="square">
            <a:spAutoFit/>
          </a:bodyPr>
          <a:lstStyle/>
          <a:p>
            <a:r>
              <a:rPr lang="nl-NL" sz="2800" dirty="0">
                <a:solidFill>
                  <a:srgbClr val="0070C0"/>
                </a:solidFill>
                <a:latin typeface="+mj-lt"/>
              </a:rPr>
              <a:t> </a:t>
            </a:r>
            <a:r>
              <a:rPr lang="nl-NL" sz="2800" dirty="0" smtClean="0">
                <a:solidFill>
                  <a:srgbClr val="0070C0"/>
                </a:solidFill>
                <a:latin typeface="+mj-lt"/>
              </a:rPr>
              <a:t> T</a:t>
            </a:r>
            <a:r>
              <a:rPr lang="nl-NL" sz="2800" dirty="0" smtClean="0">
                <a:latin typeface="+mj-lt"/>
              </a:rPr>
              <a:t>ính </a:t>
            </a:r>
            <a:r>
              <a:rPr lang="nl-NL" sz="2800" dirty="0">
                <a:latin typeface="+mj-lt"/>
              </a:rPr>
              <a:t>toán và nêu cách pha chế  100g dung dịch muối ăn nồng độ 0,9% vào bảng sau. </a:t>
            </a:r>
          </a:p>
          <a:p>
            <a:endParaRPr lang="nl-NL" sz="2800" dirty="0">
              <a:latin typeface="+mj-lt"/>
            </a:endParaRPr>
          </a:p>
          <a:p>
            <a:endParaRPr lang="nl-NL" sz="2800" dirty="0">
              <a:latin typeface="+mj-lt"/>
            </a:endParaRPr>
          </a:p>
          <a:p>
            <a:endParaRPr lang="nl-NL" sz="2800" dirty="0">
              <a:latin typeface="+mj-lt"/>
            </a:endParaRPr>
          </a:p>
          <a:p>
            <a:endParaRPr lang="nl-NL" sz="2800" dirty="0">
              <a:latin typeface="+mj-lt"/>
            </a:endParaRPr>
          </a:p>
          <a:p>
            <a:endParaRPr lang="nl-NL" sz="2800" dirty="0">
              <a:latin typeface="+mj-lt"/>
            </a:endParaRPr>
          </a:p>
          <a:p>
            <a:r>
              <a:rPr lang="nl-NL" sz="2800" dirty="0">
                <a:solidFill>
                  <a:srgbClr val="0070C0"/>
                </a:solidFill>
                <a:latin typeface="+mj-lt"/>
              </a:rPr>
              <a:t>2. </a:t>
            </a:r>
            <a:r>
              <a:rPr lang="nl-NL" sz="2800" dirty="0">
                <a:latin typeface="+mj-lt"/>
              </a:rPr>
              <a:t>Dung dịch muối ăn nồng độ 0,9% ( hay còn gọi là dung dịch nước muối sinh lý) có thể sử dụng để làm gì ?</a:t>
            </a:r>
            <a:endParaRPr lang="en-US" sz="2800" dirty="0">
              <a:latin typeface="+mj-lt"/>
            </a:endParaRPr>
          </a:p>
          <a:p>
            <a:r>
              <a:rPr lang="nl-NL" sz="2800" dirty="0">
                <a:latin typeface="+mj-lt"/>
              </a:rPr>
              <a:t>  </a:t>
            </a:r>
            <a:endParaRPr lang="en-US" sz="2800" dirty="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xmlns=""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xmlns="" val="1898863088"/>
                    </a:ext>
                  </a:extLst>
                </a:gridCol>
                <a:gridCol w="4630499">
                  <a:extLst>
                    <a:ext uri="{9D8B030D-6E8A-4147-A177-3AD203B41FA5}">
                      <a16:colId xmlns:a16="http://schemas.microsoft.com/office/drawing/2014/main" xmlns="" val="559289081"/>
                    </a:ext>
                  </a:extLst>
                </a:gridCol>
                <a:gridCol w="3617609">
                  <a:extLst>
                    <a:ext uri="{9D8B030D-6E8A-4147-A177-3AD203B41FA5}">
                      <a16:colId xmlns:a16="http://schemas.microsoft.com/office/drawing/2014/main" xmlns=""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xmlns=""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30997"/>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xmlns="" val="1898863088"/>
                    </a:ext>
                  </a:extLst>
                </a:gridCol>
                <a:gridCol w="4460790">
                  <a:extLst>
                    <a:ext uri="{9D8B030D-6E8A-4147-A177-3AD203B41FA5}">
                      <a16:colId xmlns:a16="http://schemas.microsoft.com/office/drawing/2014/main" xmlns="" val="559289081"/>
                    </a:ext>
                  </a:extLst>
                </a:gridCol>
                <a:gridCol w="4967415">
                  <a:extLst>
                    <a:ext uri="{9D8B030D-6E8A-4147-A177-3AD203B41FA5}">
                      <a16:colId xmlns:a16="http://schemas.microsoft.com/office/drawing/2014/main" xmlns=""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xmlns=""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xmlns=""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xmlns=""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xmlns=""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xmlns=""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BT: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muối</a:t>
            </a:r>
            <a:r>
              <a:rPr lang="en-US" sz="3200" dirty="0">
                <a:effectLst/>
                <a:latin typeface="Times New Roman" panose="02020603050405020304" pitchFamily="18" charset="0"/>
                <a:ea typeface="Times New Roman" panose="02020603050405020304" pitchFamily="18" charset="0"/>
              </a:rPr>
              <a:t> CuSO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50 mL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a:t>
            </a:r>
            <a:r>
              <a:rPr lang="en-US" sz="3200" dirty="0" smtClean="0">
                <a:effectLst/>
                <a:latin typeface="Times New Roman" panose="02020603050405020304" pitchFamily="18" charset="0"/>
                <a:ea typeface="Times New Roman" panose="02020603050405020304" pitchFamily="18" charset="0"/>
              </a:rPr>
              <a:t>CuSO</a:t>
            </a:r>
            <a:r>
              <a:rPr lang="en-US" sz="3200" baseline="-25000" dirty="0" smtClean="0">
                <a:effectLst/>
                <a:latin typeface="Times New Roman" panose="02020603050405020304" pitchFamily="18" charset="0"/>
                <a:ea typeface="Times New Roman" panose="02020603050405020304" pitchFamily="18" charset="0"/>
              </a:rPr>
              <a:t>4</a:t>
            </a:r>
            <a:r>
              <a:rPr lang="vi-VN" sz="3200" baseline="-25000" smtClean="0">
                <a:effectLst/>
                <a:latin typeface="Times New Roman" panose="02020603050405020304" pitchFamily="18" charset="0"/>
                <a:ea typeface="Times New Roman" panose="02020603050405020304" pitchFamily="18" charset="0"/>
              </a:rPr>
              <a:t> </a:t>
            </a:r>
            <a:r>
              <a:rPr lang="vi-VN" sz="3200" smtClean="0">
                <a:effectLst/>
                <a:latin typeface="Times New Roman" panose="02020603050405020304" pitchFamily="18" charset="0"/>
                <a:ea typeface="Times New Roman" panose="02020603050405020304" pitchFamily="18" charset="0"/>
              </a:rPr>
              <a:t> 1M</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xmlns=""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5C9EFE1D-5466-0E2D-C12C-768B56797E9C}"/>
                  </a:ext>
                </a:extLst>
              </p:cNvPr>
              <p:cNvSpPr txBox="1"/>
              <p:nvPr/>
            </p:nvSpPr>
            <p:spPr>
              <a:xfrm>
                <a:off x="308746" y="2475316"/>
                <a:ext cx="5427707" cy="3576428"/>
              </a:xfrm>
              <a:prstGeom prst="rect">
                <a:avLst/>
              </a:prstGeom>
              <a:noFill/>
            </p:spPr>
            <p:txBody>
              <a:bodyPr wrap="square">
                <a:spAutoFit/>
              </a:bodyPr>
              <a:lstStyle/>
              <a:p>
                <a:pPr marL="0" marR="0">
                  <a:spcBef>
                    <a:spcPts val="0"/>
                  </a:spcBef>
                  <a:spcAft>
                    <a:spcPts val="0"/>
                  </a:spcAft>
                </a:pPr>
                <a:r>
                  <a:rPr lang="en-US" sz="2800" b="1" dirty="0" smtClean="0">
                    <a:solidFill>
                      <a:srgbClr val="002060"/>
                    </a:solidFill>
                    <a:effectLst/>
                    <a:latin typeface="+mj-lt"/>
                    <a:ea typeface="Times New Roman" panose="02020603050405020304" pitchFamily="18" charset="0"/>
                  </a:rPr>
                  <a:t>Tính</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toán</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Đổi</a:t>
                </a:r>
                <a:r>
                  <a:rPr lang="en-US" sz="2800" dirty="0">
                    <a:solidFill>
                      <a:srgbClr val="002060"/>
                    </a:solidFill>
                    <a:effectLst/>
                    <a:latin typeface="+mj-lt"/>
                    <a:ea typeface="Times New Roman" panose="02020603050405020304" pitchFamily="18" charset="0"/>
                  </a:rPr>
                  <a:t> 50mL = 0,05 L</a:t>
                </a: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Số</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chất</a:t>
                </a:r>
                <a:r>
                  <a:rPr lang="en-US" sz="2800" dirty="0">
                    <a:solidFill>
                      <a:srgbClr val="002060"/>
                    </a:solidFill>
                    <a:effectLst/>
                    <a:latin typeface="+mj-lt"/>
                    <a:ea typeface="Times New Roman" panose="02020603050405020304" pitchFamily="18" charset="0"/>
                  </a:rPr>
                  <a:t> tan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là</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dirty="0">
                    <a:solidFill>
                      <a:srgbClr val="002060"/>
                    </a:solidFill>
                    <a:effectLst/>
                    <a:latin typeface="+mj-lt"/>
                    <a:ea typeface="Times New Roman" panose="02020603050405020304" pitchFamily="18" charset="0"/>
                  </a:rPr>
                  <a:t> = C</a:t>
                </a:r>
                <a:r>
                  <a:rPr lang="en-US" sz="2800" baseline="-25000" dirty="0">
                    <a:solidFill>
                      <a:srgbClr val="002060"/>
                    </a:solidFill>
                    <a:effectLst/>
                    <a:latin typeface="+mj-lt"/>
                    <a:ea typeface="Times New Roman" panose="02020603050405020304" pitchFamily="18" charset="0"/>
                  </a:rPr>
                  <a:t>M</a:t>
                </a:r>
                <a:r>
                  <a:rPr lang="en-US" sz="2800" dirty="0">
                    <a:solidFill>
                      <a:srgbClr val="002060"/>
                    </a:solidFill>
                    <a:effectLst/>
                    <a:latin typeface="+mj-lt"/>
                    <a:ea typeface="Times New Roman" panose="02020603050405020304" pitchFamily="18" charset="0"/>
                  </a:rPr>
                  <a:t>. V = 1 x 0,05 = 0,05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Khối</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lượng</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của</a:t>
                </a:r>
                <a:r>
                  <a:rPr lang="en-US" sz="2800" dirty="0">
                    <a:solidFill>
                      <a:srgbClr val="002060"/>
                    </a:solidFill>
                    <a:effectLst/>
                    <a:latin typeface="+mj-lt"/>
                    <a:ea typeface="Times New Roman" panose="02020603050405020304" pitchFamily="18" charset="0"/>
                  </a:rPr>
                  <a:t>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là</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14:m>
                  <m:oMath xmlns:m="http://schemas.openxmlformats.org/officeDocument/2006/math">
                    <m:r>
                      <a:rPr lang="vi-VN" sz="2800" b="0" i="1" smtClean="0">
                        <a:solidFill>
                          <a:srgbClr val="002060"/>
                        </a:solidFill>
                        <a:effectLst/>
                        <a:latin typeface="Cambria Math"/>
                        <a:ea typeface="Times New Roman" panose="02020603050405020304" pitchFamily="18" charset="0"/>
                      </a:rPr>
                      <m:t>𝑚</m:t>
                    </m:r>
                  </m:oMath>
                </a14:m>
                <a:r>
                  <a:rPr lang="en-US" sz="2800" dirty="0" smtClean="0">
                    <a:solidFill>
                      <a:srgbClr val="002060"/>
                    </a:solidFill>
                    <a:effectLst/>
                    <a:latin typeface="+mj-lt"/>
                    <a:ea typeface="Times New Roman" panose="02020603050405020304" pitchFamily="18" charset="0"/>
                  </a:rPr>
                  <a:t>= </a:t>
                </a:r>
                <a:r>
                  <a:rPr lang="en-US" sz="2800" dirty="0">
                    <a:solidFill>
                      <a:srgbClr val="002060"/>
                    </a:solidFill>
                    <a:effectLst/>
                    <a:latin typeface="+mj-lt"/>
                    <a:ea typeface="Times New Roman" panose="02020603050405020304" pitchFamily="18" charset="0"/>
                  </a:rPr>
                  <a:t>n. M= 0,05 x 160 = 8 (g)</a:t>
                </a:r>
              </a:p>
              <a:p>
                <a:pPr marL="0" marR="0">
                  <a:spcBef>
                    <a:spcPts val="0"/>
                  </a:spcBef>
                  <a:spcAft>
                    <a:spcPts val="0"/>
                  </a:spcAft>
                </a:pPr>
                <a:endParaRPr lang="en-US" sz="2800" dirty="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 xmlns:a16="http://schemas.microsoft.com/office/drawing/2014/main" xmlns:a14="http://schemas.microsoft.com/office/drawing/2010/main" id="{5C9EFE1D-5466-0E2D-C12C-768B56797E9C}"/>
                  </a:ext>
                </a:extLst>
              </p:cNvPr>
              <p:cNvSpPr txBox="1">
                <a:spLocks noRot="1" noChangeAspect="1" noMove="1" noResize="1" noEditPoints="1" noAdjustHandles="1" noChangeArrowheads="1" noChangeShapeType="1" noTextEdit="1"/>
              </p:cNvSpPr>
              <p:nvPr/>
            </p:nvSpPr>
            <p:spPr>
              <a:xfrm>
                <a:off x="308746" y="2475316"/>
                <a:ext cx="5427707" cy="3576428"/>
              </a:xfrm>
              <a:prstGeom prst="rect">
                <a:avLst/>
              </a:prstGeom>
              <a:blipFill rotWithShape="1">
                <a:blip r:embed="rId3"/>
                <a:stretch>
                  <a:fillRect l="-2360" t="-1704" r="-67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CAF09687-6F01-3C3D-508A-09FF783C4CB4}"/>
              </a:ext>
            </a:extLst>
          </p:cNvPr>
          <p:cNvSpPr txBox="1"/>
          <p:nvPr/>
        </p:nvSpPr>
        <p:spPr>
          <a:xfrm>
            <a:off x="5844746" y="2689396"/>
            <a:ext cx="6098058" cy="3108543"/>
          </a:xfrm>
          <a:prstGeom prst="rect">
            <a:avLst/>
          </a:prstGeom>
          <a:noFill/>
        </p:spPr>
        <p:txBody>
          <a:bodyPr wrap="square">
            <a:spAutoFit/>
          </a:bodyPr>
          <a:lstStyle/>
          <a:p>
            <a:pPr marL="0" marR="0">
              <a:spcBef>
                <a:spcPts val="0"/>
              </a:spcBef>
              <a:spcAft>
                <a:spcPts val="0"/>
              </a:spcAft>
            </a:pPr>
            <a:r>
              <a:rPr lang="en-US" sz="2800" b="1" dirty="0" err="1">
                <a:solidFill>
                  <a:srgbClr val="002060"/>
                </a:solidFill>
                <a:effectLst/>
                <a:latin typeface="+mj-lt"/>
                <a:ea typeface="Times New Roman" panose="02020603050405020304" pitchFamily="18" charset="0"/>
              </a:rPr>
              <a:t>Cách</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pha</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chế</a:t>
            </a:r>
            <a:r>
              <a:rPr lang="en-US" sz="2800" b="1" dirty="0">
                <a:solidFill>
                  <a:srgbClr val="002060"/>
                </a:solidFill>
                <a:effectLst/>
                <a:latin typeface="+mj-lt"/>
                <a:ea typeface="Times New Roman" panose="02020603050405020304" pitchFamily="18" charset="0"/>
              </a:rPr>
              <a:t> dung </a:t>
            </a:r>
            <a:r>
              <a:rPr lang="en-US" sz="2800" b="1" dirty="0" err="1">
                <a:solidFill>
                  <a:srgbClr val="002060"/>
                </a:solidFill>
                <a:effectLst/>
                <a:latin typeface="+mj-lt"/>
                <a:ea typeface="Times New Roman" panose="02020603050405020304" pitchFamily="18" charset="0"/>
              </a:rPr>
              <a:t>dịch</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Cân</a:t>
            </a:r>
            <a:r>
              <a:rPr lang="en-US" sz="2800" dirty="0">
                <a:solidFill>
                  <a:srgbClr val="002060"/>
                </a:solidFill>
                <a:effectLst/>
                <a:latin typeface="+mj-lt"/>
                <a:ea typeface="Times New Roman" panose="02020603050405020304" pitchFamily="18" charset="0"/>
              </a:rPr>
              <a:t> 8 g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khan </a:t>
            </a:r>
            <a:r>
              <a:rPr lang="en-US" sz="2800" dirty="0" err="1">
                <a:solidFill>
                  <a:srgbClr val="002060"/>
                </a:solidFill>
                <a:effectLst/>
                <a:latin typeface="+mj-lt"/>
                <a:ea typeface="Times New Roman" panose="02020603050405020304" pitchFamily="18" charset="0"/>
              </a:rPr>
              <a:t>cho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một</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cốc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thủy</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tinh</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loại</a:t>
            </a:r>
            <a:r>
              <a:rPr lang="en-US" sz="2800" dirty="0">
                <a:solidFill>
                  <a:srgbClr val="002060"/>
                </a:solidFill>
                <a:effectLst/>
                <a:latin typeface="+mj-lt"/>
                <a:ea typeface="Times New Roman" panose="02020603050405020304" pitchFamily="18" charset="0"/>
              </a:rPr>
              <a:t> 100 </a:t>
            </a:r>
            <a:r>
              <a:rPr lang="en-US" sz="2800" dirty="0" err="1">
                <a:solidFill>
                  <a:srgbClr val="002060"/>
                </a:solidFill>
                <a:effectLst/>
                <a:latin typeface="+mj-lt"/>
                <a:ea typeface="Times New Roman" panose="02020603050405020304" pitchFamily="18" charset="0"/>
              </a:rPr>
              <a:t>mL.</a:t>
            </a: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Cho </a:t>
            </a:r>
            <a:r>
              <a:rPr lang="en-US" sz="2800" dirty="0" err="1">
                <a:solidFill>
                  <a:srgbClr val="002060"/>
                </a:solidFill>
                <a:effectLst/>
                <a:latin typeface="+mj-lt"/>
                <a:ea typeface="Times New Roman" panose="02020603050405020304" pitchFamily="18" charset="0"/>
              </a:rPr>
              <a:t>từ</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từ</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nước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cất</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cốc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khuấy</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nhẹ</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đủ</a:t>
            </a:r>
            <a:r>
              <a:rPr lang="en-US" sz="2800" dirty="0">
                <a:solidFill>
                  <a:srgbClr val="002060"/>
                </a:solidFill>
                <a:effectLst/>
                <a:latin typeface="+mj-lt"/>
                <a:ea typeface="Times New Roman" panose="02020603050405020304" pitchFamily="18" charset="0"/>
              </a:rPr>
              <a:t> 50 mL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r>
              <a:rPr lang="en-US" sz="2800" dirty="0">
                <a:solidFill>
                  <a:srgbClr val="002060"/>
                </a:solidFill>
                <a:effectLst/>
                <a:latin typeface="+mj-lt"/>
                <a:ea typeface="Times New Roman" panose="02020603050405020304" pitchFamily="18" charset="0"/>
              </a:rPr>
              <a:t>– Ta </a:t>
            </a:r>
            <a:r>
              <a:rPr lang="en-US" sz="2800" dirty="0" err="1">
                <a:solidFill>
                  <a:srgbClr val="002060"/>
                </a:solidFill>
                <a:effectLst/>
                <a:latin typeface="+mj-lt"/>
                <a:ea typeface="Times New Roman" panose="02020603050405020304" pitchFamily="18" charset="0"/>
              </a:rPr>
              <a:t>được</a:t>
            </a:r>
            <a:r>
              <a:rPr lang="en-US" sz="2800" dirty="0">
                <a:solidFill>
                  <a:srgbClr val="002060"/>
                </a:solidFill>
                <a:effectLst/>
                <a:latin typeface="+mj-lt"/>
                <a:ea typeface="Times New Roman" panose="02020603050405020304" pitchFamily="18" charset="0"/>
              </a:rPr>
              <a:t> </a:t>
            </a:r>
            <a:r>
              <a:rPr lang="en-US" sz="2800" dirty="0" smtClean="0">
                <a:solidFill>
                  <a:srgbClr val="002060"/>
                </a:solidFill>
                <a:effectLst/>
                <a:latin typeface="+mj-lt"/>
                <a:ea typeface="Times New Roman" panose="02020603050405020304" pitchFamily="18" charset="0"/>
              </a:rPr>
              <a:t>50mL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xmlns=""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xmlns=""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xmlns=""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xmlns=""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xmlns=""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xmlns=""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xmlns=""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xmlns=""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83"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xmlns=""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BD328A1-9183-F71D-D3CF-E53961AD5E6B}"/>
              </a:ext>
            </a:extLst>
          </p:cNvPr>
          <p:cNvSpPr txBox="1"/>
          <p:nvPr/>
        </p:nvSpPr>
        <p:spPr>
          <a:xfrm>
            <a:off x="1264474" y="1620524"/>
            <a:ext cx="10209771" cy="2550763"/>
          </a:xfrm>
          <a:prstGeom prst="rect">
            <a:avLst/>
          </a:prstGeom>
          <a:noFill/>
        </p:spPr>
        <p:txBody>
          <a:bodyPr wrap="square">
            <a:spAutoFit/>
          </a:bodyPr>
          <a:lstStyle/>
          <a:p>
            <a:pPr marL="30480" marR="30480" algn="just">
              <a:spcBef>
                <a:spcPts val="0"/>
              </a:spcBef>
              <a:spcAft>
                <a:spcPts val="0"/>
              </a:spcAft>
            </a:pPr>
            <a:r>
              <a:rPr lang="en-US" sz="3200" dirty="0" err="1">
                <a:effectLst/>
                <a:latin typeface="Arial" panose="020B0604020202020204" pitchFamily="34" charset="0"/>
                <a:ea typeface="Times New Roman" panose="02020603050405020304" pitchFamily="18" charset="0"/>
                <a:cs typeface="Arial" panose="020B0604020202020204" pitchFamily="34" charset="0"/>
              </a:rPr>
              <a:t>Từ</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cất</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và</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cụ</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và</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nêu</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pha</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chế</a:t>
            </a:r>
            <a:r>
              <a:rPr lang="en-US" sz="3200" dirty="0">
                <a:effectLst/>
                <a:latin typeface="Arial" panose="020B0604020202020204" pitchFamily="34" charset="0"/>
                <a:ea typeface="Times New Roman" panose="02020603050405020304" pitchFamily="18" charset="0"/>
                <a:cs typeface="Arial" panose="020B0604020202020204" pitchFamily="34" charset="0"/>
              </a:rPr>
              <a:t>:</a:t>
            </a:r>
          </a:p>
          <a:p>
            <a:pPr marL="342900" marR="30480" lvl="0" indent="-342900" algn="just">
              <a:spcBef>
                <a:spcPts val="0"/>
              </a:spcBef>
              <a:spcAft>
                <a:spcPts val="0"/>
              </a:spcAft>
              <a:buFont typeface="+mj-lt"/>
              <a:buAutoNum type="alphaLcParenR"/>
            </a:pPr>
            <a:r>
              <a:rPr lang="en-US" sz="3200" dirty="0">
                <a:effectLst/>
                <a:latin typeface="Arial" panose="020B0604020202020204" pitchFamily="34" charset="0"/>
                <a:ea typeface="Times New Roman" panose="02020603050405020304" pitchFamily="18" charset="0"/>
                <a:cs typeface="Arial" panose="020B0604020202020204" pitchFamily="34" charset="0"/>
              </a:rPr>
              <a:t>100 ml dung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3200" dirty="0">
                <a:effectLst/>
                <a:latin typeface="Arial" panose="020B0604020202020204" pitchFamily="34" charset="0"/>
                <a:ea typeface="Times New Roman" panose="02020603050405020304" pitchFamily="18" charset="0"/>
                <a:cs typeface="Arial" panose="020B0604020202020204" pitchFamily="34" charset="0"/>
              </a:rPr>
              <a:t> Na</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3200" dirty="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3200" dirty="0">
                <a:effectLst/>
                <a:latin typeface="Arial" panose="020B0604020202020204" pitchFamily="34" charset="0"/>
                <a:ea typeface="Times New Roman" panose="02020603050405020304" pitchFamily="18" charset="0"/>
                <a:cs typeface="Arial" panose="020B0604020202020204" pitchFamily="34" charset="0"/>
              </a:rPr>
              <a:t> 0,1M </a:t>
            </a:r>
            <a:r>
              <a:rPr lang="en-US" sz="3200" dirty="0" err="1">
                <a:effectLst/>
                <a:latin typeface="Arial" panose="020B0604020202020204" pitchFamily="34" charset="0"/>
                <a:ea typeface="Times New Roman" panose="02020603050405020304" pitchFamily="18" charset="0"/>
                <a:cs typeface="Arial" panose="020B0604020202020204" pitchFamily="34" charset="0"/>
              </a:rPr>
              <a:t>từ</a:t>
            </a:r>
            <a:r>
              <a:rPr lang="en-US" sz="3200" dirty="0">
                <a:effectLst/>
                <a:latin typeface="Arial" panose="020B0604020202020204" pitchFamily="34" charset="0"/>
                <a:ea typeface="Times New Roman" panose="02020603050405020304" pitchFamily="18" charset="0"/>
                <a:cs typeface="Arial" panose="020B0604020202020204" pitchFamily="34" charset="0"/>
              </a:rPr>
              <a:t> dung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3200" dirty="0">
                <a:effectLst/>
                <a:latin typeface="Arial" panose="020B0604020202020204" pitchFamily="34" charset="0"/>
                <a:ea typeface="Times New Roman" panose="02020603050405020304" pitchFamily="18" charset="0"/>
                <a:cs typeface="Arial" panose="020B0604020202020204" pitchFamily="34" charset="0"/>
              </a:rPr>
              <a:t> Na</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3200" dirty="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3200" dirty="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NaCl</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2,5%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NaCl</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10</a:t>
            </a:r>
            <a:r>
              <a:rPr lang="en-US" sz="32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xmlns=""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a:ea typeface="Segoe UI" panose="020B0502040204020203" pitchFamily="34" charset="0"/>
                            <a:cs typeface="Times New Roman" panose="02020603050405020304" pitchFamily="18" charset="0"/>
                          </a:rPr>
                        </m:ctrlPr>
                      </m:fPr>
                      <m:num>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xmlns=""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xmlns=""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xmlns=""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xmlns=""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533578"/>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2178267">
                  <a:extLst>
                    <a:ext uri="{9D8B030D-6E8A-4147-A177-3AD203B41FA5}">
                      <a16:colId xmlns:a16="http://schemas.microsoft.com/office/drawing/2014/main" xmlns="" val="3089685055"/>
                    </a:ext>
                  </a:extLst>
                </a:gridCol>
                <a:gridCol w="2051415">
                  <a:extLst>
                    <a:ext uri="{9D8B030D-6E8A-4147-A177-3AD203B41FA5}">
                      <a16:colId xmlns:a16="http://schemas.microsoft.com/office/drawing/2014/main" xmlns="" val="2998875409"/>
                    </a:ext>
                  </a:extLst>
                </a:gridCol>
                <a:gridCol w="1224874">
                  <a:extLst>
                    <a:ext uri="{9D8B030D-6E8A-4147-A177-3AD203B41FA5}">
                      <a16:colId xmlns:a16="http://schemas.microsoft.com/office/drawing/2014/main" xmlns="" val="2154287223"/>
                    </a:ext>
                  </a:extLst>
                </a:gridCol>
                <a:gridCol w="1337542">
                  <a:extLst>
                    <a:ext uri="{9D8B030D-6E8A-4147-A177-3AD203B41FA5}">
                      <a16:colId xmlns:a16="http://schemas.microsoft.com/office/drawing/2014/main" xmlns=""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663886"/>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3147750">
                  <a:extLst>
                    <a:ext uri="{9D8B030D-6E8A-4147-A177-3AD203B41FA5}">
                      <a16:colId xmlns:a16="http://schemas.microsoft.com/office/drawing/2014/main" xmlns="" val="3089685055"/>
                    </a:ext>
                  </a:extLst>
                </a:gridCol>
                <a:gridCol w="1510748">
                  <a:extLst>
                    <a:ext uri="{9D8B030D-6E8A-4147-A177-3AD203B41FA5}">
                      <a16:colId xmlns:a16="http://schemas.microsoft.com/office/drawing/2014/main" xmlns="" val="2998875409"/>
                    </a:ext>
                  </a:extLst>
                </a:gridCol>
                <a:gridCol w="1133061">
                  <a:extLst>
                    <a:ext uri="{9D8B030D-6E8A-4147-A177-3AD203B41FA5}">
                      <a16:colId xmlns:a16="http://schemas.microsoft.com/office/drawing/2014/main" xmlns="" val="2154287223"/>
                    </a:ext>
                  </a:extLst>
                </a:gridCol>
                <a:gridCol w="1000539">
                  <a:extLst>
                    <a:ext uri="{9D8B030D-6E8A-4147-A177-3AD203B41FA5}">
                      <a16:colId xmlns:a16="http://schemas.microsoft.com/office/drawing/2014/main" xmlns=""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
        <p:nvSpPr>
          <p:cNvPr id="2" name="TextBox 1">
            <a:extLst>
              <a:ext uri="{FF2B5EF4-FFF2-40B4-BE49-F238E27FC236}">
                <a16:creationId xmlns:a16="http://schemas.microsoft.com/office/drawing/2014/main" xmlns=""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44620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2477000">
                  <a:extLst>
                    <a:ext uri="{9D8B030D-6E8A-4147-A177-3AD203B41FA5}">
                      <a16:colId xmlns:a16="http://schemas.microsoft.com/office/drawing/2014/main" xmlns="" val="3089685055"/>
                    </a:ext>
                  </a:extLst>
                </a:gridCol>
                <a:gridCol w="1752682">
                  <a:extLst>
                    <a:ext uri="{9D8B030D-6E8A-4147-A177-3AD203B41FA5}">
                      <a16:colId xmlns:a16="http://schemas.microsoft.com/office/drawing/2014/main" xmlns="" val="2998875409"/>
                    </a:ext>
                  </a:extLst>
                </a:gridCol>
                <a:gridCol w="1224874">
                  <a:extLst>
                    <a:ext uri="{9D8B030D-6E8A-4147-A177-3AD203B41FA5}">
                      <a16:colId xmlns:a16="http://schemas.microsoft.com/office/drawing/2014/main" xmlns="" val="2154287223"/>
                    </a:ext>
                  </a:extLst>
                </a:gridCol>
                <a:gridCol w="1337542">
                  <a:extLst>
                    <a:ext uri="{9D8B030D-6E8A-4147-A177-3AD203B41FA5}">
                      <a16:colId xmlns:a16="http://schemas.microsoft.com/office/drawing/2014/main" xmlns=""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1325863"/>
                  </a:ext>
                </a:extLst>
              </a:tr>
            </a:tbl>
          </a:graphicData>
        </a:graphic>
      </p:graphicFrame>
      <p:sp>
        <p:nvSpPr>
          <p:cNvPr id="7" name="TextBox 6">
            <a:extLst>
              <a:ext uri="{FF2B5EF4-FFF2-40B4-BE49-F238E27FC236}">
                <a16:creationId xmlns:a16="http://schemas.microsoft.com/office/drawing/2014/main" xmlns=""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xmlns=""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xmlns=""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xmlns=""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xmlns=""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xmlns=""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2857</Words>
  <Application>Microsoft Office PowerPoint</Application>
  <PresentationFormat>Custom</PresentationFormat>
  <Paragraphs>449</Paragraphs>
  <Slides>58</Slides>
  <Notes>15</Notes>
  <HiddenSlides>0</HiddenSlides>
  <MMClips>1</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58</vt:i4>
      </vt:variant>
    </vt:vector>
  </HeadingPairs>
  <TitlesOfParts>
    <vt:vector size="63" baseType="lpstr">
      <vt:lpstr>Office 主题​​</vt:lpstr>
      <vt:lpstr>Office Theme</vt:lpstr>
      <vt:lpstr>Equation</vt:lpstr>
      <vt:lpstr>Microsoft Equation 3.0</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ADMIN</cp:lastModifiedBy>
  <cp:revision>47</cp:revision>
  <dcterms:created xsi:type="dcterms:W3CDTF">2017-06-17T11:56:52Z</dcterms:created>
  <dcterms:modified xsi:type="dcterms:W3CDTF">2024-11-14T07:50:32Z</dcterms:modified>
</cp:coreProperties>
</file>