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48" r:id="rId2"/>
  </p:sldMasterIdLst>
  <p:notesMasterIdLst>
    <p:notesMasterId r:id="rId44"/>
  </p:notesMasterIdLst>
  <p:sldIdLst>
    <p:sldId id="284" r:id="rId3"/>
    <p:sldId id="285" r:id="rId4"/>
    <p:sldId id="286" r:id="rId5"/>
    <p:sldId id="256" r:id="rId6"/>
    <p:sldId id="257" r:id="rId7"/>
    <p:sldId id="258" r:id="rId8"/>
    <p:sldId id="3511" r:id="rId9"/>
    <p:sldId id="3430" r:id="rId10"/>
    <p:sldId id="3510" r:id="rId11"/>
    <p:sldId id="3513" r:id="rId12"/>
    <p:sldId id="3512" r:id="rId13"/>
    <p:sldId id="3491" r:id="rId14"/>
    <p:sldId id="260" r:id="rId15"/>
    <p:sldId id="261" r:id="rId16"/>
    <p:sldId id="262" r:id="rId17"/>
    <p:sldId id="495" r:id="rId18"/>
    <p:sldId id="3454" r:id="rId19"/>
    <p:sldId id="3514" r:id="rId20"/>
    <p:sldId id="3515" r:id="rId21"/>
    <p:sldId id="3516" r:id="rId22"/>
    <p:sldId id="498" r:id="rId23"/>
    <p:sldId id="264" r:id="rId24"/>
    <p:sldId id="266" r:id="rId25"/>
    <p:sldId id="267" r:id="rId26"/>
    <p:sldId id="3517" r:id="rId27"/>
    <p:sldId id="269" r:id="rId28"/>
    <p:sldId id="270" r:id="rId29"/>
    <p:sldId id="271" r:id="rId30"/>
    <p:sldId id="3518" r:id="rId31"/>
    <p:sldId id="272" r:id="rId32"/>
    <p:sldId id="273" r:id="rId33"/>
    <p:sldId id="274" r:id="rId34"/>
    <p:sldId id="275" r:id="rId35"/>
    <p:sldId id="276" r:id="rId36"/>
    <p:sldId id="277" r:id="rId37"/>
    <p:sldId id="278" r:id="rId38"/>
    <p:sldId id="279" r:id="rId39"/>
    <p:sldId id="282" r:id="rId40"/>
    <p:sldId id="283" r:id="rId41"/>
    <p:sldId id="280" r:id="rId42"/>
    <p:sldId id="28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91" autoAdjust="0"/>
  </p:normalViewPr>
  <p:slideViewPr>
    <p:cSldViewPr>
      <p:cViewPr varScale="1">
        <p:scale>
          <a:sx n="80" d="100"/>
          <a:sy n="80" d="100"/>
        </p:scale>
        <p:origin x="132" y="19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66F11-E028-4DB8-AC21-35942FFB13A4}"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US"/>
        </a:p>
      </dgm:t>
    </dgm:pt>
    <dgm:pt modelId="{9BEC45A1-B878-48BF-85B5-0047717E2415}">
      <dgm:prSet phldrT="[Text]"/>
      <dgm:spPr/>
      <dgm:t>
        <a:bodyPr/>
        <a:lstStyle/>
        <a:p>
          <a:r>
            <a:rPr lang="en-US" b="1" dirty="0">
              <a:latin typeface="Cambria" pitchFamily="18" charset="0"/>
            </a:rPr>
            <a:t>HĐ1</a:t>
          </a:r>
        </a:p>
      </dgm:t>
    </dgm:pt>
    <dgm:pt modelId="{510FF3D7-4BF0-4D11-B49B-B6742C54389D}" type="parTrans" cxnId="{F4ECC8F0-4340-40FC-9BB2-FADC973B05F5}">
      <dgm:prSet/>
      <dgm:spPr/>
      <dgm:t>
        <a:bodyPr/>
        <a:lstStyle/>
        <a:p>
          <a:endParaRPr lang="en-US" b="1">
            <a:latin typeface="Cambria" pitchFamily="18" charset="0"/>
          </a:endParaRPr>
        </a:p>
      </dgm:t>
    </dgm:pt>
    <dgm:pt modelId="{F59D1DD6-04C3-41A0-A473-22EEFA772F8F}" type="sibTrans" cxnId="{F4ECC8F0-4340-40FC-9BB2-FADC973B05F5}">
      <dgm:prSet/>
      <dgm:spPr/>
      <dgm:t>
        <a:bodyPr/>
        <a:lstStyle/>
        <a:p>
          <a:endParaRPr lang="en-US" b="1">
            <a:latin typeface="Cambria" pitchFamily="18" charset="0"/>
          </a:endParaRPr>
        </a:p>
      </dgm:t>
    </dgm:pt>
    <dgm:pt modelId="{C06850DA-9698-484D-AC0C-4474CE47B19D}">
      <dgm:prSet phldrT="[Text]"/>
      <dgm:spPr/>
      <dgm:t>
        <a:bodyPr/>
        <a:lstStyle/>
        <a:p>
          <a:r>
            <a:rPr lang="en-US" b="1" dirty="0">
              <a:latin typeface="Cambria" pitchFamily="18" charset="0"/>
            </a:rPr>
            <a:t>KHỞI ĐỘNG</a:t>
          </a:r>
        </a:p>
      </dgm:t>
    </dgm:pt>
    <dgm:pt modelId="{519CFAE1-B6A0-40C3-82A3-217C179D3D2A}" type="parTrans" cxnId="{A073EA2A-EB1B-4E64-A336-B28E8CC089AC}">
      <dgm:prSet/>
      <dgm:spPr/>
      <dgm:t>
        <a:bodyPr/>
        <a:lstStyle/>
        <a:p>
          <a:endParaRPr lang="en-US" b="1">
            <a:latin typeface="Cambria" pitchFamily="18" charset="0"/>
          </a:endParaRPr>
        </a:p>
      </dgm:t>
    </dgm:pt>
    <dgm:pt modelId="{FC7FBAA8-B086-4300-A553-79CD7737B1EB}" type="sibTrans" cxnId="{A073EA2A-EB1B-4E64-A336-B28E8CC089AC}">
      <dgm:prSet/>
      <dgm:spPr/>
      <dgm:t>
        <a:bodyPr/>
        <a:lstStyle/>
        <a:p>
          <a:endParaRPr lang="en-US" b="1">
            <a:latin typeface="Cambria" pitchFamily="18" charset="0"/>
          </a:endParaRPr>
        </a:p>
      </dgm:t>
    </dgm:pt>
    <dgm:pt modelId="{F379CBE6-CF85-4F70-933B-AC682C39BB7D}">
      <dgm:prSet phldrT="[Text]"/>
      <dgm:spPr/>
      <dgm:t>
        <a:bodyPr/>
        <a:lstStyle/>
        <a:p>
          <a:r>
            <a:rPr lang="en-US" b="1" dirty="0">
              <a:latin typeface="Cambria" pitchFamily="18" charset="0"/>
            </a:rPr>
            <a:t>HĐ2</a:t>
          </a:r>
        </a:p>
      </dgm:t>
    </dgm:pt>
    <dgm:pt modelId="{6AE0E342-809A-4CD7-8794-E358A8E7018B}" type="parTrans" cxnId="{27FD3019-40F9-41C7-8D44-CBA1547C1972}">
      <dgm:prSet/>
      <dgm:spPr/>
      <dgm:t>
        <a:bodyPr/>
        <a:lstStyle/>
        <a:p>
          <a:endParaRPr lang="en-US" b="1">
            <a:latin typeface="Cambria" pitchFamily="18" charset="0"/>
          </a:endParaRPr>
        </a:p>
      </dgm:t>
    </dgm:pt>
    <dgm:pt modelId="{400A36D9-8181-4120-8D24-0395CA0CC210}" type="sibTrans" cxnId="{27FD3019-40F9-41C7-8D44-CBA1547C1972}">
      <dgm:prSet/>
      <dgm:spPr/>
      <dgm:t>
        <a:bodyPr/>
        <a:lstStyle/>
        <a:p>
          <a:endParaRPr lang="en-US" b="1">
            <a:latin typeface="Cambria" pitchFamily="18" charset="0"/>
          </a:endParaRPr>
        </a:p>
      </dgm:t>
    </dgm:pt>
    <dgm:pt modelId="{042ECF77-459B-41C7-9823-DE903F8A4931}">
      <dgm:prSet phldrT="[Text]"/>
      <dgm:spPr/>
      <dgm:t>
        <a:bodyPr/>
        <a:lstStyle/>
        <a:p>
          <a:r>
            <a:rPr lang="en-US" b="1" dirty="0">
              <a:latin typeface="Cambria" pitchFamily="18" charset="0"/>
            </a:rPr>
            <a:t>TRÌNH BÀY THÔNG TIN Ở DẠNG BẢNG </a:t>
          </a:r>
        </a:p>
      </dgm:t>
    </dgm:pt>
    <dgm:pt modelId="{72EBE417-41C7-40BA-A5CA-98356F532309}" type="parTrans" cxnId="{A88DA491-CD0B-44FC-A37D-3BA4BCD18E75}">
      <dgm:prSet/>
      <dgm:spPr/>
      <dgm:t>
        <a:bodyPr/>
        <a:lstStyle/>
        <a:p>
          <a:endParaRPr lang="en-US" b="1">
            <a:latin typeface="Cambria" pitchFamily="18" charset="0"/>
          </a:endParaRPr>
        </a:p>
      </dgm:t>
    </dgm:pt>
    <dgm:pt modelId="{C5054410-8DD1-4233-8E7B-B03D58D2F8E7}" type="sibTrans" cxnId="{A88DA491-CD0B-44FC-A37D-3BA4BCD18E75}">
      <dgm:prSet/>
      <dgm:spPr/>
      <dgm:t>
        <a:bodyPr/>
        <a:lstStyle/>
        <a:p>
          <a:endParaRPr lang="en-US" b="1">
            <a:latin typeface="Cambria" pitchFamily="18" charset="0"/>
          </a:endParaRPr>
        </a:p>
      </dgm:t>
    </dgm:pt>
    <dgm:pt modelId="{FC14F758-2498-447B-A7AF-00FDBA0F8A5E}">
      <dgm:prSet phldrT="[Text]"/>
      <dgm:spPr/>
      <dgm:t>
        <a:bodyPr/>
        <a:lstStyle/>
        <a:p>
          <a:r>
            <a:rPr lang="en-US" b="1" dirty="0">
              <a:latin typeface="Cambria" pitchFamily="18" charset="0"/>
            </a:rPr>
            <a:t>HĐ3</a:t>
          </a:r>
        </a:p>
      </dgm:t>
    </dgm:pt>
    <dgm:pt modelId="{605748FF-EF01-46BD-B49B-B428FB12926D}" type="parTrans" cxnId="{6EB85461-2AFC-4FEF-8268-29C7C8024ADD}">
      <dgm:prSet/>
      <dgm:spPr/>
      <dgm:t>
        <a:bodyPr/>
        <a:lstStyle/>
        <a:p>
          <a:endParaRPr lang="en-US" b="1">
            <a:latin typeface="Cambria" pitchFamily="18" charset="0"/>
          </a:endParaRPr>
        </a:p>
      </dgm:t>
    </dgm:pt>
    <dgm:pt modelId="{6F61C51E-8294-4E33-AA2E-707EE3F79C30}" type="sibTrans" cxnId="{6EB85461-2AFC-4FEF-8268-29C7C8024ADD}">
      <dgm:prSet/>
      <dgm:spPr/>
      <dgm:t>
        <a:bodyPr/>
        <a:lstStyle/>
        <a:p>
          <a:endParaRPr lang="en-US" b="1">
            <a:latin typeface="Cambria" pitchFamily="18" charset="0"/>
          </a:endParaRPr>
        </a:p>
      </dgm:t>
    </dgm:pt>
    <dgm:pt modelId="{2D49C1AC-D38D-411C-9709-4CAEACF210BF}">
      <dgm:prSet phldrT="[Text]"/>
      <dgm:spPr/>
      <dgm:t>
        <a:bodyPr/>
        <a:lstStyle/>
        <a:p>
          <a:r>
            <a:rPr lang="en-US" b="1" dirty="0">
              <a:latin typeface="Cambria" pitchFamily="18" charset="0"/>
            </a:rPr>
            <a:t>TẠO BẢNG</a:t>
          </a:r>
        </a:p>
      </dgm:t>
    </dgm:pt>
    <dgm:pt modelId="{5753BECE-9FB9-4BE1-ACC2-B5EB759B4903}" type="parTrans" cxnId="{FB26ED5E-BF99-474C-A7D9-936CAC85AA71}">
      <dgm:prSet/>
      <dgm:spPr/>
      <dgm:t>
        <a:bodyPr/>
        <a:lstStyle/>
        <a:p>
          <a:endParaRPr lang="en-US" b="1">
            <a:latin typeface="Cambria" pitchFamily="18" charset="0"/>
          </a:endParaRPr>
        </a:p>
      </dgm:t>
    </dgm:pt>
    <dgm:pt modelId="{B1AE9F59-CB49-4BE4-83C1-7A77E940C692}" type="sibTrans" cxnId="{FB26ED5E-BF99-474C-A7D9-936CAC85AA71}">
      <dgm:prSet/>
      <dgm:spPr/>
      <dgm:t>
        <a:bodyPr/>
        <a:lstStyle/>
        <a:p>
          <a:endParaRPr lang="en-US" b="1">
            <a:latin typeface="Cambria" pitchFamily="18" charset="0"/>
          </a:endParaRPr>
        </a:p>
      </dgm:t>
    </dgm:pt>
    <dgm:pt modelId="{13D2CABD-727C-48D2-8595-4F7FD265DC1E}">
      <dgm:prSet phldrT="[Text]"/>
      <dgm:spPr/>
      <dgm:t>
        <a:bodyPr/>
        <a:lstStyle/>
        <a:p>
          <a:r>
            <a:rPr lang="en-US" b="1" dirty="0">
              <a:latin typeface="Cambria" pitchFamily="18" charset="0"/>
            </a:rPr>
            <a:t>HĐ4</a:t>
          </a:r>
        </a:p>
      </dgm:t>
    </dgm:pt>
    <dgm:pt modelId="{254BB954-F167-4FF2-99AA-0FE9FF8AE0A1}" type="parTrans" cxnId="{01A7EECA-763B-44DB-A1F7-34099390CDC6}">
      <dgm:prSet/>
      <dgm:spPr/>
      <dgm:t>
        <a:bodyPr/>
        <a:lstStyle/>
        <a:p>
          <a:endParaRPr lang="en-US" b="1">
            <a:latin typeface="Cambria" pitchFamily="18" charset="0"/>
          </a:endParaRPr>
        </a:p>
      </dgm:t>
    </dgm:pt>
    <dgm:pt modelId="{96B0FC2A-B923-461A-82CA-5960ED9D04FC}" type="sibTrans" cxnId="{01A7EECA-763B-44DB-A1F7-34099390CDC6}">
      <dgm:prSet/>
      <dgm:spPr/>
      <dgm:t>
        <a:bodyPr/>
        <a:lstStyle/>
        <a:p>
          <a:endParaRPr lang="en-US" b="1">
            <a:latin typeface="Cambria" pitchFamily="18" charset="0"/>
          </a:endParaRPr>
        </a:p>
      </dgm:t>
    </dgm:pt>
    <dgm:pt modelId="{4F3C8A23-2C72-45D5-9F16-6BF51C34BA86}">
      <dgm:prSet/>
      <dgm:spPr/>
      <dgm:t>
        <a:bodyPr/>
        <a:lstStyle/>
        <a:p>
          <a:r>
            <a:rPr lang="en-US" b="1" dirty="0">
              <a:latin typeface="Cambria" pitchFamily="18" charset="0"/>
            </a:rPr>
            <a:t>ĐỊNH DẠNG BẢNG</a:t>
          </a:r>
        </a:p>
      </dgm:t>
    </dgm:pt>
    <dgm:pt modelId="{D39ED653-86D8-4A09-8680-93ECAC0F2C49}" type="parTrans" cxnId="{35B14F76-9C77-4E97-BE23-C95D80F1EBF4}">
      <dgm:prSet/>
      <dgm:spPr/>
      <dgm:t>
        <a:bodyPr/>
        <a:lstStyle/>
        <a:p>
          <a:endParaRPr lang="en-US" b="1">
            <a:latin typeface="Cambria" pitchFamily="18" charset="0"/>
          </a:endParaRPr>
        </a:p>
      </dgm:t>
    </dgm:pt>
    <dgm:pt modelId="{577CD3C8-4B2F-48C6-94D3-4A1F36D0D854}" type="sibTrans" cxnId="{35B14F76-9C77-4E97-BE23-C95D80F1EBF4}">
      <dgm:prSet/>
      <dgm:spPr/>
      <dgm:t>
        <a:bodyPr/>
        <a:lstStyle/>
        <a:p>
          <a:endParaRPr lang="en-US" b="1">
            <a:latin typeface="Cambria" pitchFamily="18" charset="0"/>
          </a:endParaRPr>
        </a:p>
      </dgm:t>
    </dgm:pt>
    <dgm:pt modelId="{3417E034-5946-4B93-AEB1-06D4166D50F5}">
      <dgm:prSet phldrT="[Text]"/>
      <dgm:spPr/>
      <dgm:t>
        <a:bodyPr/>
        <a:lstStyle/>
        <a:p>
          <a:r>
            <a:rPr lang="en-US" b="1" dirty="0">
              <a:latin typeface="Cambria" pitchFamily="18" charset="0"/>
            </a:rPr>
            <a:t>HĐ5</a:t>
          </a:r>
        </a:p>
      </dgm:t>
    </dgm:pt>
    <dgm:pt modelId="{6F5945B9-DE3F-4C32-9BCA-993128FD5004}" type="parTrans" cxnId="{712920E6-2721-49B3-86B0-C17F3638FDB5}">
      <dgm:prSet/>
      <dgm:spPr/>
      <dgm:t>
        <a:bodyPr/>
        <a:lstStyle/>
        <a:p>
          <a:endParaRPr lang="en-US" b="1">
            <a:latin typeface="Cambria" pitchFamily="18" charset="0"/>
          </a:endParaRPr>
        </a:p>
      </dgm:t>
    </dgm:pt>
    <dgm:pt modelId="{94197097-01CD-490C-9889-C20B719D583F}" type="sibTrans" cxnId="{712920E6-2721-49B3-86B0-C17F3638FDB5}">
      <dgm:prSet/>
      <dgm:spPr/>
      <dgm:t>
        <a:bodyPr/>
        <a:lstStyle/>
        <a:p>
          <a:endParaRPr lang="en-US" b="1">
            <a:latin typeface="Cambria" pitchFamily="18" charset="0"/>
          </a:endParaRPr>
        </a:p>
      </dgm:t>
    </dgm:pt>
    <dgm:pt modelId="{80D53C2D-25F9-4CCF-A1C8-D46827CF88CF}">
      <dgm:prSet/>
      <dgm:spPr/>
      <dgm:t>
        <a:bodyPr/>
        <a:lstStyle/>
        <a:p>
          <a:r>
            <a:rPr lang="en-US" b="1" dirty="0">
              <a:latin typeface="Cambria" pitchFamily="18" charset="0"/>
            </a:rPr>
            <a:t>THỰC HÀNH: TẠO BẢNG</a:t>
          </a:r>
        </a:p>
      </dgm:t>
    </dgm:pt>
    <dgm:pt modelId="{1A6BFF0F-95F6-45B8-8948-93E466C8A5E3}" type="parTrans" cxnId="{0CB4543D-3E1D-4E78-B36E-0045D4FCF719}">
      <dgm:prSet/>
      <dgm:spPr/>
      <dgm:t>
        <a:bodyPr/>
        <a:lstStyle/>
        <a:p>
          <a:endParaRPr lang="en-US" b="1">
            <a:latin typeface="Cambria" pitchFamily="18" charset="0"/>
          </a:endParaRPr>
        </a:p>
      </dgm:t>
    </dgm:pt>
    <dgm:pt modelId="{44B00358-A8CA-4354-A0F1-F1DAD2F8ED09}" type="sibTrans" cxnId="{0CB4543D-3E1D-4E78-B36E-0045D4FCF719}">
      <dgm:prSet/>
      <dgm:spPr/>
      <dgm:t>
        <a:bodyPr/>
        <a:lstStyle/>
        <a:p>
          <a:endParaRPr lang="en-US" b="1">
            <a:latin typeface="Cambria" pitchFamily="18" charset="0"/>
          </a:endParaRPr>
        </a:p>
      </dgm:t>
    </dgm:pt>
    <dgm:pt modelId="{68065D99-9624-43DC-BA36-15BE6B1E82A9}">
      <dgm:prSet phldrT="[Text]"/>
      <dgm:spPr/>
      <dgm:t>
        <a:bodyPr/>
        <a:lstStyle/>
        <a:p>
          <a:r>
            <a:rPr lang="en-US" b="1" dirty="0">
              <a:latin typeface="Cambria" pitchFamily="18" charset="0"/>
            </a:rPr>
            <a:t>HĐ6</a:t>
          </a:r>
        </a:p>
      </dgm:t>
    </dgm:pt>
    <dgm:pt modelId="{A6BE2CB9-643B-457A-B0F1-14F5516CDA64}" type="parTrans" cxnId="{9F6C30F1-ECFC-469E-91D0-7AFB5DE3701B}">
      <dgm:prSet/>
      <dgm:spPr/>
      <dgm:t>
        <a:bodyPr/>
        <a:lstStyle/>
        <a:p>
          <a:endParaRPr lang="en-US" b="1">
            <a:latin typeface="Cambria" pitchFamily="18" charset="0"/>
          </a:endParaRPr>
        </a:p>
      </dgm:t>
    </dgm:pt>
    <dgm:pt modelId="{CD538EEF-EE02-4919-8677-AAE735196777}" type="sibTrans" cxnId="{9F6C30F1-ECFC-469E-91D0-7AFB5DE3701B}">
      <dgm:prSet/>
      <dgm:spPr/>
      <dgm:t>
        <a:bodyPr/>
        <a:lstStyle/>
        <a:p>
          <a:endParaRPr lang="en-US" b="1">
            <a:latin typeface="Cambria" pitchFamily="18" charset="0"/>
          </a:endParaRPr>
        </a:p>
      </dgm:t>
    </dgm:pt>
    <dgm:pt modelId="{EE4C46C3-1420-4BF1-A34A-9D9AB07C39E9}">
      <dgm:prSet/>
      <dgm:spPr/>
      <dgm:t>
        <a:bodyPr/>
        <a:lstStyle/>
        <a:p>
          <a:r>
            <a:rPr lang="en-US" b="1" dirty="0">
              <a:latin typeface="Cambria" pitchFamily="18" charset="0"/>
            </a:rPr>
            <a:t>LUYỆN TẬP</a:t>
          </a:r>
        </a:p>
      </dgm:t>
    </dgm:pt>
    <dgm:pt modelId="{17FC45D6-8A98-41D0-87B5-D7520567C1E6}" type="parTrans" cxnId="{0C77D1FD-A6D0-42BF-8F3E-2CF69B2EACF0}">
      <dgm:prSet/>
      <dgm:spPr/>
      <dgm:t>
        <a:bodyPr/>
        <a:lstStyle/>
        <a:p>
          <a:endParaRPr lang="en-US" b="1">
            <a:latin typeface="Cambria" pitchFamily="18" charset="0"/>
          </a:endParaRPr>
        </a:p>
      </dgm:t>
    </dgm:pt>
    <dgm:pt modelId="{DB35E0F7-4A96-4E01-AC6F-AB2041B4B076}" type="sibTrans" cxnId="{0C77D1FD-A6D0-42BF-8F3E-2CF69B2EACF0}">
      <dgm:prSet/>
      <dgm:spPr/>
      <dgm:t>
        <a:bodyPr/>
        <a:lstStyle/>
        <a:p>
          <a:endParaRPr lang="en-US" b="1">
            <a:latin typeface="Cambria" pitchFamily="18" charset="0"/>
          </a:endParaRPr>
        </a:p>
      </dgm:t>
    </dgm:pt>
    <dgm:pt modelId="{E12275BD-0ED7-4343-8E39-8209E41A2167}">
      <dgm:prSet phldrT="[Text]"/>
      <dgm:spPr/>
      <dgm:t>
        <a:bodyPr/>
        <a:lstStyle/>
        <a:p>
          <a:r>
            <a:rPr lang="en-US" b="1" dirty="0">
              <a:latin typeface="Cambria" pitchFamily="18" charset="0"/>
            </a:rPr>
            <a:t>HĐ7</a:t>
          </a:r>
        </a:p>
      </dgm:t>
    </dgm:pt>
    <dgm:pt modelId="{BEA59739-E54C-4AFD-9FEC-18A314CF7383}" type="parTrans" cxnId="{829EDE40-EA2C-4784-BC78-EC6B6C008847}">
      <dgm:prSet/>
      <dgm:spPr/>
      <dgm:t>
        <a:bodyPr/>
        <a:lstStyle/>
        <a:p>
          <a:endParaRPr lang="en-US" b="1">
            <a:latin typeface="Cambria" pitchFamily="18" charset="0"/>
          </a:endParaRPr>
        </a:p>
      </dgm:t>
    </dgm:pt>
    <dgm:pt modelId="{7152876E-23B1-420E-AAD8-9DE04A1CC1B8}" type="sibTrans" cxnId="{829EDE40-EA2C-4784-BC78-EC6B6C008847}">
      <dgm:prSet/>
      <dgm:spPr/>
      <dgm:t>
        <a:bodyPr/>
        <a:lstStyle/>
        <a:p>
          <a:endParaRPr lang="en-US" b="1">
            <a:latin typeface="Cambria" pitchFamily="18" charset="0"/>
          </a:endParaRPr>
        </a:p>
      </dgm:t>
    </dgm:pt>
    <dgm:pt modelId="{63805642-6FA0-41E7-8663-30F4FC7FF6B7}">
      <dgm:prSet/>
      <dgm:spPr/>
      <dgm:t>
        <a:bodyPr/>
        <a:lstStyle/>
        <a:p>
          <a:r>
            <a:rPr lang="en-US" b="1" dirty="0">
              <a:latin typeface="Cambria" pitchFamily="18" charset="0"/>
            </a:rPr>
            <a:t>VẬN DỤNG</a:t>
          </a:r>
        </a:p>
      </dgm:t>
    </dgm:pt>
    <dgm:pt modelId="{1546CB10-B509-411D-8C79-0CCE4A93BC3F}" type="parTrans" cxnId="{BF966E17-4BB3-45EF-AD60-A4AA45E77F91}">
      <dgm:prSet/>
      <dgm:spPr/>
      <dgm:t>
        <a:bodyPr/>
        <a:lstStyle/>
        <a:p>
          <a:endParaRPr lang="en-US" b="1">
            <a:latin typeface="Cambria" pitchFamily="18" charset="0"/>
          </a:endParaRPr>
        </a:p>
      </dgm:t>
    </dgm:pt>
    <dgm:pt modelId="{978A7011-4CFF-43A5-B52E-9AC2AEE6B60B}" type="sibTrans" cxnId="{BF966E17-4BB3-45EF-AD60-A4AA45E77F91}">
      <dgm:prSet/>
      <dgm:spPr/>
      <dgm:t>
        <a:bodyPr/>
        <a:lstStyle/>
        <a:p>
          <a:endParaRPr lang="en-US" b="1">
            <a:latin typeface="Cambria" pitchFamily="18" charset="0"/>
          </a:endParaRPr>
        </a:p>
      </dgm:t>
    </dgm:pt>
    <dgm:pt modelId="{2EC9BC4A-D4A7-46B2-8F8C-52C35A3BDBB2}" type="pres">
      <dgm:prSet presAssocID="{D8266F11-E028-4DB8-AC21-35942FFB13A4}" presName="linearFlow" presStyleCnt="0">
        <dgm:presLayoutVars>
          <dgm:dir/>
          <dgm:animLvl val="lvl"/>
          <dgm:resizeHandles val="exact"/>
        </dgm:presLayoutVars>
      </dgm:prSet>
      <dgm:spPr/>
    </dgm:pt>
    <dgm:pt modelId="{C56F1BBA-AF7C-41D6-8FCE-0B8A89C7F482}" type="pres">
      <dgm:prSet presAssocID="{9BEC45A1-B878-48BF-85B5-0047717E2415}" presName="composite" presStyleCnt="0"/>
      <dgm:spPr/>
    </dgm:pt>
    <dgm:pt modelId="{C8CB19B0-3B43-4F96-ABB7-5255525F0E55}" type="pres">
      <dgm:prSet presAssocID="{9BEC45A1-B878-48BF-85B5-0047717E2415}" presName="parentText" presStyleLbl="alignNode1" presStyleIdx="0" presStyleCnt="7">
        <dgm:presLayoutVars>
          <dgm:chMax val="1"/>
          <dgm:bulletEnabled val="1"/>
        </dgm:presLayoutVars>
      </dgm:prSet>
      <dgm:spPr/>
    </dgm:pt>
    <dgm:pt modelId="{E2B8869B-60AF-4361-8B7A-E7F99D127A96}" type="pres">
      <dgm:prSet presAssocID="{9BEC45A1-B878-48BF-85B5-0047717E2415}" presName="descendantText" presStyleLbl="alignAcc1" presStyleIdx="0" presStyleCnt="7" custLinFactNeighborY="3972">
        <dgm:presLayoutVars>
          <dgm:bulletEnabled val="1"/>
        </dgm:presLayoutVars>
      </dgm:prSet>
      <dgm:spPr/>
    </dgm:pt>
    <dgm:pt modelId="{88BEFBFE-22C1-4BEE-B15C-7C0E35F70233}" type="pres">
      <dgm:prSet presAssocID="{F59D1DD6-04C3-41A0-A473-22EEFA772F8F}" presName="sp" presStyleCnt="0"/>
      <dgm:spPr/>
    </dgm:pt>
    <dgm:pt modelId="{379689BD-07C6-4E65-95FB-FAEADAEA7325}" type="pres">
      <dgm:prSet presAssocID="{F379CBE6-CF85-4F70-933B-AC682C39BB7D}" presName="composite" presStyleCnt="0"/>
      <dgm:spPr/>
    </dgm:pt>
    <dgm:pt modelId="{06B72AD2-612B-4DDE-8A65-7356D5159209}" type="pres">
      <dgm:prSet presAssocID="{F379CBE6-CF85-4F70-933B-AC682C39BB7D}" presName="parentText" presStyleLbl="alignNode1" presStyleIdx="1" presStyleCnt="7">
        <dgm:presLayoutVars>
          <dgm:chMax val="1"/>
          <dgm:bulletEnabled val="1"/>
        </dgm:presLayoutVars>
      </dgm:prSet>
      <dgm:spPr/>
    </dgm:pt>
    <dgm:pt modelId="{C324E07D-0C26-4EB2-A4B2-E627D2151BE7}" type="pres">
      <dgm:prSet presAssocID="{F379CBE6-CF85-4F70-933B-AC682C39BB7D}" presName="descendantText" presStyleLbl="alignAcc1" presStyleIdx="1" presStyleCnt="7">
        <dgm:presLayoutVars>
          <dgm:bulletEnabled val="1"/>
        </dgm:presLayoutVars>
      </dgm:prSet>
      <dgm:spPr/>
    </dgm:pt>
    <dgm:pt modelId="{595CF10D-35EE-4331-B3AB-37E1E86043AA}" type="pres">
      <dgm:prSet presAssocID="{400A36D9-8181-4120-8D24-0395CA0CC210}" presName="sp" presStyleCnt="0"/>
      <dgm:spPr/>
    </dgm:pt>
    <dgm:pt modelId="{C9998D1E-F784-40C9-8D71-34E3F97C37D8}" type="pres">
      <dgm:prSet presAssocID="{FC14F758-2498-447B-A7AF-00FDBA0F8A5E}" presName="composite" presStyleCnt="0"/>
      <dgm:spPr/>
    </dgm:pt>
    <dgm:pt modelId="{5252AAB6-4EE5-47C3-A85B-49315BA605E7}" type="pres">
      <dgm:prSet presAssocID="{FC14F758-2498-447B-A7AF-00FDBA0F8A5E}" presName="parentText" presStyleLbl="alignNode1" presStyleIdx="2" presStyleCnt="7">
        <dgm:presLayoutVars>
          <dgm:chMax val="1"/>
          <dgm:bulletEnabled val="1"/>
        </dgm:presLayoutVars>
      </dgm:prSet>
      <dgm:spPr/>
    </dgm:pt>
    <dgm:pt modelId="{1180D28D-FA42-43A0-B8F0-D5D72E204BF4}" type="pres">
      <dgm:prSet presAssocID="{FC14F758-2498-447B-A7AF-00FDBA0F8A5E}" presName="descendantText" presStyleLbl="alignAcc1" presStyleIdx="2" presStyleCnt="7">
        <dgm:presLayoutVars>
          <dgm:bulletEnabled val="1"/>
        </dgm:presLayoutVars>
      </dgm:prSet>
      <dgm:spPr/>
    </dgm:pt>
    <dgm:pt modelId="{4493D011-590D-4ACF-A0F9-6B9AE6E22BE2}" type="pres">
      <dgm:prSet presAssocID="{6F61C51E-8294-4E33-AA2E-707EE3F79C30}" presName="sp" presStyleCnt="0"/>
      <dgm:spPr/>
    </dgm:pt>
    <dgm:pt modelId="{D4A3A470-F81E-413B-AC56-E3D96C784284}" type="pres">
      <dgm:prSet presAssocID="{13D2CABD-727C-48D2-8595-4F7FD265DC1E}" presName="composite" presStyleCnt="0"/>
      <dgm:spPr/>
    </dgm:pt>
    <dgm:pt modelId="{02C0A129-41D9-4A2E-84F9-B86DCEDAF7AD}" type="pres">
      <dgm:prSet presAssocID="{13D2CABD-727C-48D2-8595-4F7FD265DC1E}" presName="parentText" presStyleLbl="alignNode1" presStyleIdx="3" presStyleCnt="7">
        <dgm:presLayoutVars>
          <dgm:chMax val="1"/>
          <dgm:bulletEnabled val="1"/>
        </dgm:presLayoutVars>
      </dgm:prSet>
      <dgm:spPr/>
    </dgm:pt>
    <dgm:pt modelId="{1B8FF1BA-87CA-44A1-A048-159C0CB9A588}" type="pres">
      <dgm:prSet presAssocID="{13D2CABD-727C-48D2-8595-4F7FD265DC1E}" presName="descendantText" presStyleLbl="alignAcc1" presStyleIdx="3" presStyleCnt="7">
        <dgm:presLayoutVars>
          <dgm:bulletEnabled val="1"/>
        </dgm:presLayoutVars>
      </dgm:prSet>
      <dgm:spPr/>
    </dgm:pt>
    <dgm:pt modelId="{3647F09D-1579-4B93-9695-0AA01D43E20B}" type="pres">
      <dgm:prSet presAssocID="{96B0FC2A-B923-461A-82CA-5960ED9D04FC}" presName="sp" presStyleCnt="0"/>
      <dgm:spPr/>
    </dgm:pt>
    <dgm:pt modelId="{61F01BD9-6BFF-43D4-B318-186A781F8B14}" type="pres">
      <dgm:prSet presAssocID="{3417E034-5946-4B93-AEB1-06D4166D50F5}" presName="composite" presStyleCnt="0"/>
      <dgm:spPr/>
    </dgm:pt>
    <dgm:pt modelId="{B5F27B00-F0EE-450A-84E5-7E9F6D6F624A}" type="pres">
      <dgm:prSet presAssocID="{3417E034-5946-4B93-AEB1-06D4166D50F5}" presName="parentText" presStyleLbl="alignNode1" presStyleIdx="4" presStyleCnt="7">
        <dgm:presLayoutVars>
          <dgm:chMax val="1"/>
          <dgm:bulletEnabled val="1"/>
        </dgm:presLayoutVars>
      </dgm:prSet>
      <dgm:spPr/>
    </dgm:pt>
    <dgm:pt modelId="{EA07C083-4291-4CC8-98A6-B9C416BAEEB3}" type="pres">
      <dgm:prSet presAssocID="{3417E034-5946-4B93-AEB1-06D4166D50F5}" presName="descendantText" presStyleLbl="alignAcc1" presStyleIdx="4" presStyleCnt="7">
        <dgm:presLayoutVars>
          <dgm:bulletEnabled val="1"/>
        </dgm:presLayoutVars>
      </dgm:prSet>
      <dgm:spPr/>
    </dgm:pt>
    <dgm:pt modelId="{DC89A2C1-E837-4E39-85B1-93AC0590E3EC}" type="pres">
      <dgm:prSet presAssocID="{94197097-01CD-490C-9889-C20B719D583F}" presName="sp" presStyleCnt="0"/>
      <dgm:spPr/>
    </dgm:pt>
    <dgm:pt modelId="{3DB81303-0ABF-4721-8015-44484636C5D2}" type="pres">
      <dgm:prSet presAssocID="{68065D99-9624-43DC-BA36-15BE6B1E82A9}" presName="composite" presStyleCnt="0"/>
      <dgm:spPr/>
    </dgm:pt>
    <dgm:pt modelId="{5FF85FE9-CF2F-4097-8ECF-9C7322143698}" type="pres">
      <dgm:prSet presAssocID="{68065D99-9624-43DC-BA36-15BE6B1E82A9}" presName="parentText" presStyleLbl="alignNode1" presStyleIdx="5" presStyleCnt="7">
        <dgm:presLayoutVars>
          <dgm:chMax val="1"/>
          <dgm:bulletEnabled val="1"/>
        </dgm:presLayoutVars>
      </dgm:prSet>
      <dgm:spPr/>
    </dgm:pt>
    <dgm:pt modelId="{DF7FDE58-1E36-44DE-99CC-B944BA7305DB}" type="pres">
      <dgm:prSet presAssocID="{68065D99-9624-43DC-BA36-15BE6B1E82A9}" presName="descendantText" presStyleLbl="alignAcc1" presStyleIdx="5" presStyleCnt="7">
        <dgm:presLayoutVars>
          <dgm:bulletEnabled val="1"/>
        </dgm:presLayoutVars>
      </dgm:prSet>
      <dgm:spPr/>
    </dgm:pt>
    <dgm:pt modelId="{EE253FB3-4422-4934-A56D-331759A65BC0}" type="pres">
      <dgm:prSet presAssocID="{CD538EEF-EE02-4919-8677-AAE735196777}" presName="sp" presStyleCnt="0"/>
      <dgm:spPr/>
    </dgm:pt>
    <dgm:pt modelId="{38342254-F6E4-4FE6-9CE1-870A1E7A0397}" type="pres">
      <dgm:prSet presAssocID="{E12275BD-0ED7-4343-8E39-8209E41A2167}" presName="composite" presStyleCnt="0"/>
      <dgm:spPr/>
    </dgm:pt>
    <dgm:pt modelId="{C5E35131-7795-450E-BF08-8E0A6217FB93}" type="pres">
      <dgm:prSet presAssocID="{E12275BD-0ED7-4343-8E39-8209E41A2167}" presName="parentText" presStyleLbl="alignNode1" presStyleIdx="6" presStyleCnt="7">
        <dgm:presLayoutVars>
          <dgm:chMax val="1"/>
          <dgm:bulletEnabled val="1"/>
        </dgm:presLayoutVars>
      </dgm:prSet>
      <dgm:spPr/>
    </dgm:pt>
    <dgm:pt modelId="{55829F31-B10E-4FB5-B1E4-369C8BB73727}" type="pres">
      <dgm:prSet presAssocID="{E12275BD-0ED7-4343-8E39-8209E41A2167}" presName="descendantText" presStyleLbl="alignAcc1" presStyleIdx="6" presStyleCnt="7">
        <dgm:presLayoutVars>
          <dgm:bulletEnabled val="1"/>
        </dgm:presLayoutVars>
      </dgm:prSet>
      <dgm:spPr/>
    </dgm:pt>
  </dgm:ptLst>
  <dgm:cxnLst>
    <dgm:cxn modelId="{0E634802-6287-412C-96B5-607CF4E9FC47}" type="presOf" srcId="{3417E034-5946-4B93-AEB1-06D4166D50F5}" destId="{B5F27B00-F0EE-450A-84E5-7E9F6D6F624A}" srcOrd="0" destOrd="0" presId="urn:microsoft.com/office/officeart/2005/8/layout/chevron2"/>
    <dgm:cxn modelId="{BF966E17-4BB3-45EF-AD60-A4AA45E77F91}" srcId="{E12275BD-0ED7-4343-8E39-8209E41A2167}" destId="{63805642-6FA0-41E7-8663-30F4FC7FF6B7}" srcOrd="0" destOrd="0" parTransId="{1546CB10-B509-411D-8C79-0CCE4A93BC3F}" sibTransId="{978A7011-4CFF-43A5-B52E-9AC2AEE6B60B}"/>
    <dgm:cxn modelId="{27FD3019-40F9-41C7-8D44-CBA1547C1972}" srcId="{D8266F11-E028-4DB8-AC21-35942FFB13A4}" destId="{F379CBE6-CF85-4F70-933B-AC682C39BB7D}" srcOrd="1" destOrd="0" parTransId="{6AE0E342-809A-4CD7-8794-E358A8E7018B}" sibTransId="{400A36D9-8181-4120-8D24-0395CA0CC210}"/>
    <dgm:cxn modelId="{6740841E-57D3-4030-A4E0-D6DBADC70C55}" type="presOf" srcId="{13D2CABD-727C-48D2-8595-4F7FD265DC1E}" destId="{02C0A129-41D9-4A2E-84F9-B86DCEDAF7AD}" srcOrd="0" destOrd="0" presId="urn:microsoft.com/office/officeart/2005/8/layout/chevron2"/>
    <dgm:cxn modelId="{C121401F-5221-482D-BC26-4F3AA2D3FC7A}" type="presOf" srcId="{4F3C8A23-2C72-45D5-9F16-6BF51C34BA86}" destId="{1B8FF1BA-87CA-44A1-A048-159C0CB9A588}" srcOrd="0" destOrd="0" presId="urn:microsoft.com/office/officeart/2005/8/layout/chevron2"/>
    <dgm:cxn modelId="{812AB725-4678-4FF4-9D3D-61AEE85B1E83}" type="presOf" srcId="{9BEC45A1-B878-48BF-85B5-0047717E2415}" destId="{C8CB19B0-3B43-4F96-ABB7-5255525F0E55}" srcOrd="0" destOrd="0" presId="urn:microsoft.com/office/officeart/2005/8/layout/chevron2"/>
    <dgm:cxn modelId="{0258A026-CEA8-44E1-96FF-53263AEC98D1}" type="presOf" srcId="{EE4C46C3-1420-4BF1-A34A-9D9AB07C39E9}" destId="{DF7FDE58-1E36-44DE-99CC-B944BA7305DB}" srcOrd="0" destOrd="0" presId="urn:microsoft.com/office/officeart/2005/8/layout/chevron2"/>
    <dgm:cxn modelId="{A073EA2A-EB1B-4E64-A336-B28E8CC089AC}" srcId="{9BEC45A1-B878-48BF-85B5-0047717E2415}" destId="{C06850DA-9698-484D-AC0C-4474CE47B19D}" srcOrd="0" destOrd="0" parTransId="{519CFAE1-B6A0-40C3-82A3-217C179D3D2A}" sibTransId="{FC7FBAA8-B086-4300-A553-79CD7737B1EB}"/>
    <dgm:cxn modelId="{19B66D2D-0E41-4763-91F4-40AF53426A92}" type="presOf" srcId="{2D49C1AC-D38D-411C-9709-4CAEACF210BF}" destId="{1180D28D-FA42-43A0-B8F0-D5D72E204BF4}" srcOrd="0" destOrd="0" presId="urn:microsoft.com/office/officeart/2005/8/layout/chevron2"/>
    <dgm:cxn modelId="{40281E2F-BA50-4F9B-8AC6-47479B7A0A21}" type="presOf" srcId="{63805642-6FA0-41E7-8663-30F4FC7FF6B7}" destId="{55829F31-B10E-4FB5-B1E4-369C8BB73727}" srcOrd="0" destOrd="0" presId="urn:microsoft.com/office/officeart/2005/8/layout/chevron2"/>
    <dgm:cxn modelId="{0CB4543D-3E1D-4E78-B36E-0045D4FCF719}" srcId="{3417E034-5946-4B93-AEB1-06D4166D50F5}" destId="{80D53C2D-25F9-4CCF-A1C8-D46827CF88CF}" srcOrd="0" destOrd="0" parTransId="{1A6BFF0F-95F6-45B8-8948-93E466C8A5E3}" sibTransId="{44B00358-A8CA-4354-A0F1-F1DAD2F8ED09}"/>
    <dgm:cxn modelId="{829EDE40-EA2C-4784-BC78-EC6B6C008847}" srcId="{D8266F11-E028-4DB8-AC21-35942FFB13A4}" destId="{E12275BD-0ED7-4343-8E39-8209E41A2167}" srcOrd="6" destOrd="0" parTransId="{BEA59739-E54C-4AFD-9FEC-18A314CF7383}" sibTransId="{7152876E-23B1-420E-AAD8-9DE04A1CC1B8}"/>
    <dgm:cxn modelId="{FB26ED5E-BF99-474C-A7D9-936CAC85AA71}" srcId="{FC14F758-2498-447B-A7AF-00FDBA0F8A5E}" destId="{2D49C1AC-D38D-411C-9709-4CAEACF210BF}" srcOrd="0" destOrd="0" parTransId="{5753BECE-9FB9-4BE1-ACC2-B5EB759B4903}" sibTransId="{B1AE9F59-CB49-4BE4-83C1-7A77E940C692}"/>
    <dgm:cxn modelId="{63964641-4DA8-4130-87DF-51F9F3B690E3}" type="presOf" srcId="{FC14F758-2498-447B-A7AF-00FDBA0F8A5E}" destId="{5252AAB6-4EE5-47C3-A85B-49315BA605E7}" srcOrd="0" destOrd="0" presId="urn:microsoft.com/office/officeart/2005/8/layout/chevron2"/>
    <dgm:cxn modelId="{6EB85461-2AFC-4FEF-8268-29C7C8024ADD}" srcId="{D8266F11-E028-4DB8-AC21-35942FFB13A4}" destId="{FC14F758-2498-447B-A7AF-00FDBA0F8A5E}" srcOrd="2" destOrd="0" parTransId="{605748FF-EF01-46BD-B49B-B428FB12926D}" sibTransId="{6F61C51E-8294-4E33-AA2E-707EE3F79C30}"/>
    <dgm:cxn modelId="{13B45069-0F99-4E93-BDBB-53FEF7D42B51}" type="presOf" srcId="{C06850DA-9698-484D-AC0C-4474CE47B19D}" destId="{E2B8869B-60AF-4361-8B7A-E7F99D127A96}" srcOrd="0" destOrd="0" presId="urn:microsoft.com/office/officeart/2005/8/layout/chevron2"/>
    <dgm:cxn modelId="{35B14F76-9C77-4E97-BE23-C95D80F1EBF4}" srcId="{13D2CABD-727C-48D2-8595-4F7FD265DC1E}" destId="{4F3C8A23-2C72-45D5-9F16-6BF51C34BA86}" srcOrd="0" destOrd="0" parTransId="{D39ED653-86D8-4A09-8680-93ECAC0F2C49}" sibTransId="{577CD3C8-4B2F-48C6-94D3-4A1F36D0D854}"/>
    <dgm:cxn modelId="{65D19E7D-5018-4550-A437-69232F7262B0}" type="presOf" srcId="{80D53C2D-25F9-4CCF-A1C8-D46827CF88CF}" destId="{EA07C083-4291-4CC8-98A6-B9C416BAEEB3}" srcOrd="0" destOrd="0" presId="urn:microsoft.com/office/officeart/2005/8/layout/chevron2"/>
    <dgm:cxn modelId="{2CBEF57F-278C-4A18-977B-DE8E52562F05}" type="presOf" srcId="{D8266F11-E028-4DB8-AC21-35942FFB13A4}" destId="{2EC9BC4A-D4A7-46B2-8F8C-52C35A3BDBB2}" srcOrd="0" destOrd="0" presId="urn:microsoft.com/office/officeart/2005/8/layout/chevron2"/>
    <dgm:cxn modelId="{A88DA491-CD0B-44FC-A37D-3BA4BCD18E75}" srcId="{F379CBE6-CF85-4F70-933B-AC682C39BB7D}" destId="{042ECF77-459B-41C7-9823-DE903F8A4931}" srcOrd="0" destOrd="0" parTransId="{72EBE417-41C7-40BA-A5CA-98356F532309}" sibTransId="{C5054410-8DD1-4233-8E7B-B03D58D2F8E7}"/>
    <dgm:cxn modelId="{4F13C39E-7031-4306-9D79-BD60120FF9A6}" type="presOf" srcId="{68065D99-9624-43DC-BA36-15BE6B1E82A9}" destId="{5FF85FE9-CF2F-4097-8ECF-9C7322143698}" srcOrd="0" destOrd="0" presId="urn:microsoft.com/office/officeart/2005/8/layout/chevron2"/>
    <dgm:cxn modelId="{F9C5B8A9-9E9A-488B-ACC8-6D639D10791D}" type="presOf" srcId="{F379CBE6-CF85-4F70-933B-AC682C39BB7D}" destId="{06B72AD2-612B-4DDE-8A65-7356D5159209}" srcOrd="0" destOrd="0" presId="urn:microsoft.com/office/officeart/2005/8/layout/chevron2"/>
    <dgm:cxn modelId="{01A7EECA-763B-44DB-A1F7-34099390CDC6}" srcId="{D8266F11-E028-4DB8-AC21-35942FFB13A4}" destId="{13D2CABD-727C-48D2-8595-4F7FD265DC1E}" srcOrd="3" destOrd="0" parTransId="{254BB954-F167-4FF2-99AA-0FE9FF8AE0A1}" sibTransId="{96B0FC2A-B923-461A-82CA-5960ED9D04FC}"/>
    <dgm:cxn modelId="{E9DA22DF-16AE-4559-8631-8C6B283F6039}" type="presOf" srcId="{042ECF77-459B-41C7-9823-DE903F8A4931}" destId="{C324E07D-0C26-4EB2-A4B2-E627D2151BE7}" srcOrd="0" destOrd="0" presId="urn:microsoft.com/office/officeart/2005/8/layout/chevron2"/>
    <dgm:cxn modelId="{712920E6-2721-49B3-86B0-C17F3638FDB5}" srcId="{D8266F11-E028-4DB8-AC21-35942FFB13A4}" destId="{3417E034-5946-4B93-AEB1-06D4166D50F5}" srcOrd="4" destOrd="0" parTransId="{6F5945B9-DE3F-4C32-9BCA-993128FD5004}" sibTransId="{94197097-01CD-490C-9889-C20B719D583F}"/>
    <dgm:cxn modelId="{F4ECC8F0-4340-40FC-9BB2-FADC973B05F5}" srcId="{D8266F11-E028-4DB8-AC21-35942FFB13A4}" destId="{9BEC45A1-B878-48BF-85B5-0047717E2415}" srcOrd="0" destOrd="0" parTransId="{510FF3D7-4BF0-4D11-B49B-B6742C54389D}" sibTransId="{F59D1DD6-04C3-41A0-A473-22EEFA772F8F}"/>
    <dgm:cxn modelId="{9F6C30F1-ECFC-469E-91D0-7AFB5DE3701B}" srcId="{D8266F11-E028-4DB8-AC21-35942FFB13A4}" destId="{68065D99-9624-43DC-BA36-15BE6B1E82A9}" srcOrd="5" destOrd="0" parTransId="{A6BE2CB9-643B-457A-B0F1-14F5516CDA64}" sibTransId="{CD538EEF-EE02-4919-8677-AAE735196777}"/>
    <dgm:cxn modelId="{C09089FA-1A46-4F1F-AF98-F67E125DBAA4}" type="presOf" srcId="{E12275BD-0ED7-4343-8E39-8209E41A2167}" destId="{C5E35131-7795-450E-BF08-8E0A6217FB93}" srcOrd="0" destOrd="0" presId="urn:microsoft.com/office/officeart/2005/8/layout/chevron2"/>
    <dgm:cxn modelId="{0C77D1FD-A6D0-42BF-8F3E-2CF69B2EACF0}" srcId="{68065D99-9624-43DC-BA36-15BE6B1E82A9}" destId="{EE4C46C3-1420-4BF1-A34A-9D9AB07C39E9}" srcOrd="0" destOrd="0" parTransId="{17FC45D6-8A98-41D0-87B5-D7520567C1E6}" sibTransId="{DB35E0F7-4A96-4E01-AC6F-AB2041B4B076}"/>
    <dgm:cxn modelId="{4A183636-E0E5-4FBD-B91A-20D3F9FD7E90}" type="presParOf" srcId="{2EC9BC4A-D4A7-46B2-8F8C-52C35A3BDBB2}" destId="{C56F1BBA-AF7C-41D6-8FCE-0B8A89C7F482}" srcOrd="0" destOrd="0" presId="urn:microsoft.com/office/officeart/2005/8/layout/chevron2"/>
    <dgm:cxn modelId="{92B219B2-B7A2-4787-AFA7-9157640096E3}" type="presParOf" srcId="{C56F1BBA-AF7C-41D6-8FCE-0B8A89C7F482}" destId="{C8CB19B0-3B43-4F96-ABB7-5255525F0E55}" srcOrd="0" destOrd="0" presId="urn:microsoft.com/office/officeart/2005/8/layout/chevron2"/>
    <dgm:cxn modelId="{B71F195F-D326-4884-A71E-7CC73385A3F0}" type="presParOf" srcId="{C56F1BBA-AF7C-41D6-8FCE-0B8A89C7F482}" destId="{E2B8869B-60AF-4361-8B7A-E7F99D127A96}" srcOrd="1" destOrd="0" presId="urn:microsoft.com/office/officeart/2005/8/layout/chevron2"/>
    <dgm:cxn modelId="{80B6E4DC-DD80-4724-AB2C-F4FCD08AFD18}" type="presParOf" srcId="{2EC9BC4A-D4A7-46B2-8F8C-52C35A3BDBB2}" destId="{88BEFBFE-22C1-4BEE-B15C-7C0E35F70233}" srcOrd="1" destOrd="0" presId="urn:microsoft.com/office/officeart/2005/8/layout/chevron2"/>
    <dgm:cxn modelId="{7C382C3A-9B93-4A6B-8D71-17CF03FF27EC}" type="presParOf" srcId="{2EC9BC4A-D4A7-46B2-8F8C-52C35A3BDBB2}" destId="{379689BD-07C6-4E65-95FB-FAEADAEA7325}" srcOrd="2" destOrd="0" presId="urn:microsoft.com/office/officeart/2005/8/layout/chevron2"/>
    <dgm:cxn modelId="{78A2E493-CA18-4884-AC64-93F8EEB83E7D}" type="presParOf" srcId="{379689BD-07C6-4E65-95FB-FAEADAEA7325}" destId="{06B72AD2-612B-4DDE-8A65-7356D5159209}" srcOrd="0" destOrd="0" presId="urn:microsoft.com/office/officeart/2005/8/layout/chevron2"/>
    <dgm:cxn modelId="{6281BB7F-B765-40CE-B095-7993C542A71E}" type="presParOf" srcId="{379689BD-07C6-4E65-95FB-FAEADAEA7325}" destId="{C324E07D-0C26-4EB2-A4B2-E627D2151BE7}" srcOrd="1" destOrd="0" presId="urn:microsoft.com/office/officeart/2005/8/layout/chevron2"/>
    <dgm:cxn modelId="{F4990921-A2ED-4171-A604-61088C604170}" type="presParOf" srcId="{2EC9BC4A-D4A7-46B2-8F8C-52C35A3BDBB2}" destId="{595CF10D-35EE-4331-B3AB-37E1E86043AA}" srcOrd="3" destOrd="0" presId="urn:microsoft.com/office/officeart/2005/8/layout/chevron2"/>
    <dgm:cxn modelId="{097B1E25-C707-4544-96C6-3E403FB641CB}" type="presParOf" srcId="{2EC9BC4A-D4A7-46B2-8F8C-52C35A3BDBB2}" destId="{C9998D1E-F784-40C9-8D71-34E3F97C37D8}" srcOrd="4" destOrd="0" presId="urn:microsoft.com/office/officeart/2005/8/layout/chevron2"/>
    <dgm:cxn modelId="{11ADC9D8-9EFF-4F6F-B1B7-44A938F79498}" type="presParOf" srcId="{C9998D1E-F784-40C9-8D71-34E3F97C37D8}" destId="{5252AAB6-4EE5-47C3-A85B-49315BA605E7}" srcOrd="0" destOrd="0" presId="urn:microsoft.com/office/officeart/2005/8/layout/chevron2"/>
    <dgm:cxn modelId="{C5C7F485-B3D4-4A81-8318-96157E5B03AC}" type="presParOf" srcId="{C9998D1E-F784-40C9-8D71-34E3F97C37D8}" destId="{1180D28D-FA42-43A0-B8F0-D5D72E204BF4}" srcOrd="1" destOrd="0" presId="urn:microsoft.com/office/officeart/2005/8/layout/chevron2"/>
    <dgm:cxn modelId="{40CD9B58-D70F-4157-94AF-1566B4B84B92}" type="presParOf" srcId="{2EC9BC4A-D4A7-46B2-8F8C-52C35A3BDBB2}" destId="{4493D011-590D-4ACF-A0F9-6B9AE6E22BE2}" srcOrd="5" destOrd="0" presId="urn:microsoft.com/office/officeart/2005/8/layout/chevron2"/>
    <dgm:cxn modelId="{18DD97C8-BD25-45BF-8018-728678CE9B58}" type="presParOf" srcId="{2EC9BC4A-D4A7-46B2-8F8C-52C35A3BDBB2}" destId="{D4A3A470-F81E-413B-AC56-E3D96C784284}" srcOrd="6" destOrd="0" presId="urn:microsoft.com/office/officeart/2005/8/layout/chevron2"/>
    <dgm:cxn modelId="{6FACF093-38E1-4265-9776-D5F84F883DAE}" type="presParOf" srcId="{D4A3A470-F81E-413B-AC56-E3D96C784284}" destId="{02C0A129-41D9-4A2E-84F9-B86DCEDAF7AD}" srcOrd="0" destOrd="0" presId="urn:microsoft.com/office/officeart/2005/8/layout/chevron2"/>
    <dgm:cxn modelId="{0C1DA2BF-E38B-49A3-A385-B582FA056722}" type="presParOf" srcId="{D4A3A470-F81E-413B-AC56-E3D96C784284}" destId="{1B8FF1BA-87CA-44A1-A048-159C0CB9A588}" srcOrd="1" destOrd="0" presId="urn:microsoft.com/office/officeart/2005/8/layout/chevron2"/>
    <dgm:cxn modelId="{B106354B-FE69-4F95-9E24-21A1998BA54A}" type="presParOf" srcId="{2EC9BC4A-D4A7-46B2-8F8C-52C35A3BDBB2}" destId="{3647F09D-1579-4B93-9695-0AA01D43E20B}" srcOrd="7" destOrd="0" presId="urn:microsoft.com/office/officeart/2005/8/layout/chevron2"/>
    <dgm:cxn modelId="{2E3667B6-D689-4D19-98D6-258544B5DC47}" type="presParOf" srcId="{2EC9BC4A-D4A7-46B2-8F8C-52C35A3BDBB2}" destId="{61F01BD9-6BFF-43D4-B318-186A781F8B14}" srcOrd="8" destOrd="0" presId="urn:microsoft.com/office/officeart/2005/8/layout/chevron2"/>
    <dgm:cxn modelId="{521A218F-86A1-4387-B4FA-BFC64B3BF62E}" type="presParOf" srcId="{61F01BD9-6BFF-43D4-B318-186A781F8B14}" destId="{B5F27B00-F0EE-450A-84E5-7E9F6D6F624A}" srcOrd="0" destOrd="0" presId="urn:microsoft.com/office/officeart/2005/8/layout/chevron2"/>
    <dgm:cxn modelId="{2F721049-CA53-4CF4-A2DC-9E556380255B}" type="presParOf" srcId="{61F01BD9-6BFF-43D4-B318-186A781F8B14}" destId="{EA07C083-4291-4CC8-98A6-B9C416BAEEB3}" srcOrd="1" destOrd="0" presId="urn:microsoft.com/office/officeart/2005/8/layout/chevron2"/>
    <dgm:cxn modelId="{2BDB2615-26AF-4DC3-B0DA-38CB194F935A}" type="presParOf" srcId="{2EC9BC4A-D4A7-46B2-8F8C-52C35A3BDBB2}" destId="{DC89A2C1-E837-4E39-85B1-93AC0590E3EC}" srcOrd="9" destOrd="0" presId="urn:microsoft.com/office/officeart/2005/8/layout/chevron2"/>
    <dgm:cxn modelId="{A2AB6FB0-F454-497B-AAF8-2167B88A0939}" type="presParOf" srcId="{2EC9BC4A-D4A7-46B2-8F8C-52C35A3BDBB2}" destId="{3DB81303-0ABF-4721-8015-44484636C5D2}" srcOrd="10" destOrd="0" presId="urn:microsoft.com/office/officeart/2005/8/layout/chevron2"/>
    <dgm:cxn modelId="{C05BECE5-3473-4B2F-B934-B58C52E42E3C}" type="presParOf" srcId="{3DB81303-0ABF-4721-8015-44484636C5D2}" destId="{5FF85FE9-CF2F-4097-8ECF-9C7322143698}" srcOrd="0" destOrd="0" presId="urn:microsoft.com/office/officeart/2005/8/layout/chevron2"/>
    <dgm:cxn modelId="{44E74A14-1354-45BE-8873-1B9F00640839}" type="presParOf" srcId="{3DB81303-0ABF-4721-8015-44484636C5D2}" destId="{DF7FDE58-1E36-44DE-99CC-B944BA7305DB}" srcOrd="1" destOrd="0" presId="urn:microsoft.com/office/officeart/2005/8/layout/chevron2"/>
    <dgm:cxn modelId="{6732CECA-CDF4-4283-8D79-57CA48179D4E}" type="presParOf" srcId="{2EC9BC4A-D4A7-46B2-8F8C-52C35A3BDBB2}" destId="{EE253FB3-4422-4934-A56D-331759A65BC0}" srcOrd="11" destOrd="0" presId="urn:microsoft.com/office/officeart/2005/8/layout/chevron2"/>
    <dgm:cxn modelId="{72168FE9-7E8E-4C45-85E6-5BE843199AED}" type="presParOf" srcId="{2EC9BC4A-D4A7-46B2-8F8C-52C35A3BDBB2}" destId="{38342254-F6E4-4FE6-9CE1-870A1E7A0397}" srcOrd="12" destOrd="0" presId="urn:microsoft.com/office/officeart/2005/8/layout/chevron2"/>
    <dgm:cxn modelId="{01135076-5407-46AD-9404-A10015A8F9D3}" type="presParOf" srcId="{38342254-F6E4-4FE6-9CE1-870A1E7A0397}" destId="{C5E35131-7795-450E-BF08-8E0A6217FB93}" srcOrd="0" destOrd="0" presId="urn:microsoft.com/office/officeart/2005/8/layout/chevron2"/>
    <dgm:cxn modelId="{A50A8CA9-2624-4DC8-A7BB-B9697EB25BE3}" type="presParOf" srcId="{38342254-F6E4-4FE6-9CE1-870A1E7A0397}" destId="{55829F31-B10E-4FB5-B1E4-369C8BB7372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B19B0-3B43-4F96-ABB7-5255525F0E55}">
      <dsp:nvSpPr>
        <dsp:cNvPr id="0" name=""/>
        <dsp:cNvSpPr/>
      </dsp:nvSpPr>
      <dsp:spPr>
        <a:xfrm rot="5400000">
          <a:off x="-118424" y="122065"/>
          <a:ext cx="789495" cy="552647"/>
        </a:xfrm>
        <a:prstGeom prst="chevron">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w="9525" cap="rnd" cmpd="sng" algn="ctr">
          <a:solidFill>
            <a:schemeClr val="accent2">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itchFamily="18" charset="0"/>
            </a:rPr>
            <a:t>HĐ1</a:t>
          </a:r>
        </a:p>
      </dsp:txBody>
      <dsp:txXfrm rot="-5400000">
        <a:off x="1" y="279965"/>
        <a:ext cx="552647" cy="236848"/>
      </dsp:txXfrm>
    </dsp:sp>
    <dsp:sp modelId="{E2B8869B-60AF-4361-8B7A-E7F99D127A96}">
      <dsp:nvSpPr>
        <dsp:cNvPr id="0" name=""/>
        <dsp:cNvSpPr/>
      </dsp:nvSpPr>
      <dsp:spPr>
        <a:xfrm rot="5400000">
          <a:off x="4122493" y="-3545821"/>
          <a:ext cx="513172" cy="7652864"/>
        </a:xfrm>
        <a:prstGeom prst="round2Same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b="1" kern="1200" dirty="0">
              <a:latin typeface="Cambria" pitchFamily="18" charset="0"/>
            </a:rPr>
            <a:t>KHỞI ĐỘNG</a:t>
          </a:r>
        </a:p>
      </dsp:txBody>
      <dsp:txXfrm rot="-5400000">
        <a:off x="552648" y="49075"/>
        <a:ext cx="7627813" cy="463070"/>
      </dsp:txXfrm>
    </dsp:sp>
    <dsp:sp modelId="{06B72AD2-612B-4DDE-8A65-7356D5159209}">
      <dsp:nvSpPr>
        <dsp:cNvPr id="0" name=""/>
        <dsp:cNvSpPr/>
      </dsp:nvSpPr>
      <dsp:spPr>
        <a:xfrm rot="5400000">
          <a:off x="-118424" y="827469"/>
          <a:ext cx="789495" cy="552647"/>
        </a:xfrm>
        <a:prstGeom prst="chevron">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w="9525" cap="rnd" cmpd="sng" algn="ctr">
          <a:solidFill>
            <a:schemeClr val="accent3">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itchFamily="18" charset="0"/>
            </a:rPr>
            <a:t>HĐ2</a:t>
          </a:r>
        </a:p>
      </dsp:txBody>
      <dsp:txXfrm rot="-5400000">
        <a:off x="1" y="985369"/>
        <a:ext cx="552647" cy="236848"/>
      </dsp:txXfrm>
    </dsp:sp>
    <dsp:sp modelId="{C324E07D-0C26-4EB2-A4B2-E627D2151BE7}">
      <dsp:nvSpPr>
        <dsp:cNvPr id="0" name=""/>
        <dsp:cNvSpPr/>
      </dsp:nvSpPr>
      <dsp:spPr>
        <a:xfrm rot="5400000">
          <a:off x="4122493" y="-2860801"/>
          <a:ext cx="513172" cy="7652864"/>
        </a:xfrm>
        <a:prstGeom prst="round2Same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b="1" kern="1200" dirty="0">
              <a:latin typeface="Cambria" pitchFamily="18" charset="0"/>
            </a:rPr>
            <a:t>TRÌNH BÀY THÔNG TIN Ở DẠNG BẢNG </a:t>
          </a:r>
        </a:p>
      </dsp:txBody>
      <dsp:txXfrm rot="-5400000">
        <a:off x="552648" y="734095"/>
        <a:ext cx="7627813" cy="463070"/>
      </dsp:txXfrm>
    </dsp:sp>
    <dsp:sp modelId="{5252AAB6-4EE5-47C3-A85B-49315BA605E7}">
      <dsp:nvSpPr>
        <dsp:cNvPr id="0" name=""/>
        <dsp:cNvSpPr/>
      </dsp:nvSpPr>
      <dsp:spPr>
        <a:xfrm rot="5400000">
          <a:off x="-118424" y="1532872"/>
          <a:ext cx="789495" cy="552647"/>
        </a:xfrm>
        <a:prstGeom prst="chevron">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w="9525" cap="rnd" cmpd="sng" algn="ctr">
          <a:solidFill>
            <a:schemeClr val="accent4">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itchFamily="18" charset="0"/>
            </a:rPr>
            <a:t>HĐ3</a:t>
          </a:r>
        </a:p>
      </dsp:txBody>
      <dsp:txXfrm rot="-5400000">
        <a:off x="1" y="1690772"/>
        <a:ext cx="552647" cy="236848"/>
      </dsp:txXfrm>
    </dsp:sp>
    <dsp:sp modelId="{1180D28D-FA42-43A0-B8F0-D5D72E204BF4}">
      <dsp:nvSpPr>
        <dsp:cNvPr id="0" name=""/>
        <dsp:cNvSpPr/>
      </dsp:nvSpPr>
      <dsp:spPr>
        <a:xfrm rot="5400000">
          <a:off x="4122493" y="-2155397"/>
          <a:ext cx="513172" cy="7652864"/>
        </a:xfrm>
        <a:prstGeom prst="round2Same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b="1" kern="1200" dirty="0">
              <a:latin typeface="Cambria" pitchFamily="18" charset="0"/>
            </a:rPr>
            <a:t>TẠO BẢNG</a:t>
          </a:r>
        </a:p>
      </dsp:txBody>
      <dsp:txXfrm rot="-5400000">
        <a:off x="552648" y="1439499"/>
        <a:ext cx="7627813" cy="463070"/>
      </dsp:txXfrm>
    </dsp:sp>
    <dsp:sp modelId="{02C0A129-41D9-4A2E-84F9-B86DCEDAF7AD}">
      <dsp:nvSpPr>
        <dsp:cNvPr id="0" name=""/>
        <dsp:cNvSpPr/>
      </dsp:nvSpPr>
      <dsp:spPr>
        <a:xfrm rot="5400000">
          <a:off x="-118424" y="2238276"/>
          <a:ext cx="789495" cy="552647"/>
        </a:xfrm>
        <a:prstGeom prst="chevron">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w="9525" cap="rnd" cmpd="sng" algn="ctr">
          <a:solidFill>
            <a:schemeClr val="accent5">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itchFamily="18" charset="0"/>
            </a:rPr>
            <a:t>HĐ4</a:t>
          </a:r>
        </a:p>
      </dsp:txBody>
      <dsp:txXfrm rot="-5400000">
        <a:off x="1" y="2396176"/>
        <a:ext cx="552647" cy="236848"/>
      </dsp:txXfrm>
    </dsp:sp>
    <dsp:sp modelId="{1B8FF1BA-87CA-44A1-A048-159C0CB9A588}">
      <dsp:nvSpPr>
        <dsp:cNvPr id="0" name=""/>
        <dsp:cNvSpPr/>
      </dsp:nvSpPr>
      <dsp:spPr>
        <a:xfrm rot="5400000">
          <a:off x="4122493" y="-1449994"/>
          <a:ext cx="513172" cy="7652864"/>
        </a:xfrm>
        <a:prstGeom prst="round2Same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b="1" kern="1200" dirty="0">
              <a:latin typeface="Cambria" pitchFamily="18" charset="0"/>
            </a:rPr>
            <a:t>ĐỊNH DẠNG BẢNG</a:t>
          </a:r>
        </a:p>
      </dsp:txBody>
      <dsp:txXfrm rot="-5400000">
        <a:off x="552648" y="2144902"/>
        <a:ext cx="7627813" cy="463070"/>
      </dsp:txXfrm>
    </dsp:sp>
    <dsp:sp modelId="{B5F27B00-F0EE-450A-84E5-7E9F6D6F624A}">
      <dsp:nvSpPr>
        <dsp:cNvPr id="0" name=""/>
        <dsp:cNvSpPr/>
      </dsp:nvSpPr>
      <dsp:spPr>
        <a:xfrm rot="5400000">
          <a:off x="-118424" y="2943680"/>
          <a:ext cx="789495" cy="552647"/>
        </a:xfrm>
        <a:prstGeom prst="chevron">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w="9525" cap="rnd" cmpd="sng" algn="ctr">
          <a:solidFill>
            <a:schemeClr val="accent6">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itchFamily="18" charset="0"/>
            </a:rPr>
            <a:t>HĐ5</a:t>
          </a:r>
        </a:p>
      </dsp:txBody>
      <dsp:txXfrm rot="-5400000">
        <a:off x="1" y="3101580"/>
        <a:ext cx="552647" cy="236848"/>
      </dsp:txXfrm>
    </dsp:sp>
    <dsp:sp modelId="{EA07C083-4291-4CC8-98A6-B9C416BAEEB3}">
      <dsp:nvSpPr>
        <dsp:cNvPr id="0" name=""/>
        <dsp:cNvSpPr/>
      </dsp:nvSpPr>
      <dsp:spPr>
        <a:xfrm rot="5400000">
          <a:off x="4122493" y="-744590"/>
          <a:ext cx="513172" cy="7652864"/>
        </a:xfrm>
        <a:prstGeom prst="round2Same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b="1" kern="1200" dirty="0">
              <a:latin typeface="Cambria" pitchFamily="18" charset="0"/>
            </a:rPr>
            <a:t>THỰC HÀNH: TẠO BẢNG</a:t>
          </a:r>
        </a:p>
      </dsp:txBody>
      <dsp:txXfrm rot="-5400000">
        <a:off x="552648" y="2850306"/>
        <a:ext cx="7627813" cy="463070"/>
      </dsp:txXfrm>
    </dsp:sp>
    <dsp:sp modelId="{5FF85FE9-CF2F-4097-8ECF-9C7322143698}">
      <dsp:nvSpPr>
        <dsp:cNvPr id="0" name=""/>
        <dsp:cNvSpPr/>
      </dsp:nvSpPr>
      <dsp:spPr>
        <a:xfrm rot="5400000">
          <a:off x="-118424" y="3649083"/>
          <a:ext cx="789495" cy="552647"/>
        </a:xfrm>
        <a:prstGeom prst="chevron">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w="9525" cap="rnd" cmpd="sng" algn="ctr">
          <a:solidFill>
            <a:schemeClr val="accent2">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itchFamily="18" charset="0"/>
            </a:rPr>
            <a:t>HĐ6</a:t>
          </a:r>
        </a:p>
      </dsp:txBody>
      <dsp:txXfrm rot="-5400000">
        <a:off x="1" y="3806983"/>
        <a:ext cx="552647" cy="236848"/>
      </dsp:txXfrm>
    </dsp:sp>
    <dsp:sp modelId="{DF7FDE58-1E36-44DE-99CC-B944BA7305DB}">
      <dsp:nvSpPr>
        <dsp:cNvPr id="0" name=""/>
        <dsp:cNvSpPr/>
      </dsp:nvSpPr>
      <dsp:spPr>
        <a:xfrm rot="5400000">
          <a:off x="4122493" y="-39186"/>
          <a:ext cx="513172" cy="7652864"/>
        </a:xfrm>
        <a:prstGeom prst="round2Same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b="1" kern="1200" dirty="0">
              <a:latin typeface="Cambria" pitchFamily="18" charset="0"/>
            </a:rPr>
            <a:t>LUYỆN TẬP</a:t>
          </a:r>
        </a:p>
      </dsp:txBody>
      <dsp:txXfrm rot="-5400000">
        <a:off x="552648" y="3555710"/>
        <a:ext cx="7627813" cy="463070"/>
      </dsp:txXfrm>
    </dsp:sp>
    <dsp:sp modelId="{C5E35131-7795-450E-BF08-8E0A6217FB93}">
      <dsp:nvSpPr>
        <dsp:cNvPr id="0" name=""/>
        <dsp:cNvSpPr/>
      </dsp:nvSpPr>
      <dsp:spPr>
        <a:xfrm rot="5400000">
          <a:off x="-118424" y="4354487"/>
          <a:ext cx="789495" cy="552647"/>
        </a:xfrm>
        <a:prstGeom prst="chevron">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w="9525" cap="rnd" cmpd="sng" algn="ctr">
          <a:solidFill>
            <a:schemeClr val="accent3">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itchFamily="18" charset="0"/>
            </a:rPr>
            <a:t>HĐ7</a:t>
          </a:r>
        </a:p>
      </dsp:txBody>
      <dsp:txXfrm rot="-5400000">
        <a:off x="1" y="4512387"/>
        <a:ext cx="552647" cy="236848"/>
      </dsp:txXfrm>
    </dsp:sp>
    <dsp:sp modelId="{55829F31-B10E-4FB5-B1E4-369C8BB73727}">
      <dsp:nvSpPr>
        <dsp:cNvPr id="0" name=""/>
        <dsp:cNvSpPr/>
      </dsp:nvSpPr>
      <dsp:spPr>
        <a:xfrm rot="5400000">
          <a:off x="4122493" y="666216"/>
          <a:ext cx="513172" cy="7652864"/>
        </a:xfrm>
        <a:prstGeom prst="round2Same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b="1" kern="1200" dirty="0">
              <a:latin typeface="Cambria" pitchFamily="18" charset="0"/>
            </a:rPr>
            <a:t>VẬN DỤNG</a:t>
          </a:r>
        </a:p>
      </dsp:txBody>
      <dsp:txXfrm rot="-5400000">
        <a:off x="552648" y="4261113"/>
        <a:ext cx="7627813" cy="4630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z-Latn-U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9A385-025D-4C66-9FF9-38076A083671}" type="datetimeFigureOut">
              <a:rPr lang="uz-Latn-UZ" smtClean="0"/>
              <a:t>23/02/2025</a:t>
            </a:fld>
            <a:endParaRPr lang="uz-Latn-U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z-Latn-U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uz-Latn-U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z-Latn-U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BE076-52AD-45A7-BD02-2182CA64A18C}" type="slidenum">
              <a:rPr lang="uz-Latn-UZ" smtClean="0"/>
              <a:t>‹#›</a:t>
            </a:fld>
            <a:endParaRPr lang="uz-Latn-UZ"/>
          </a:p>
        </p:txBody>
      </p:sp>
    </p:spTree>
    <p:extLst>
      <p:ext uri="{BB962C8B-B14F-4D97-AF65-F5344CB8AC3E}">
        <p14:creationId xmlns:p14="http://schemas.microsoft.com/office/powerpoint/2010/main" val="325920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a:p>
        </p:txBody>
      </p:sp>
    </p:spTree>
    <p:extLst>
      <p:ext uri="{BB962C8B-B14F-4D97-AF65-F5344CB8AC3E}">
        <p14:creationId xmlns:p14="http://schemas.microsoft.com/office/powerpoint/2010/main" val="160086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EC31915-7C01-48FC-9F0B-446583E7BA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87F7843-1212-4835-99A9-1FCD2A14E8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7B735505-1F0A-426C-8499-BAE1C8D239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9CB9D0B4-9735-4648-BBCA-F03BF7B24A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32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C29A6B8-33EC-4ABC-9499-1F0011C285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87AA0CF-1E6F-4126-91CF-FB2AA35F2F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DF3751C-3895-45DC-9836-58FCFC9D3A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36BD1CFB-9A3D-4411-BDE1-2F5308EE88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C6FCCF6-2E37-483A-B9AD-80334612AB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065F9FB-5179-48F0-AD5E-75BD120DC6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DEFCB47-0260-4C47-AB8A-EE6756EF44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83F07D9-9EDC-47E7-BF68-F508C62B45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1FFA55C-6F68-4F73-8139-22E7673B02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FEB676D-6E3B-47C3-860B-A44248C812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FB922CC-2A0C-4125-A3DC-EA8ADB42F3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31D598F-53F9-4329-8287-60EAB6AF1D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4D2FD31-C1CA-4159-9716-F4C4632817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6F60981-45B2-47EB-B748-16E02EE247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57075E79-5072-48C4-8204-6A55B930B744}"/>
              </a:ext>
            </a:extLst>
          </p:cNvPr>
          <p:cNvSpPr>
            <a:spLocks noGrp="1" noChangeArrowheads="1"/>
          </p:cNvSpPr>
          <p:nvPr>
            <p:ph type="ftr" sz="quarter" idx="10"/>
          </p:nvPr>
        </p:nvSpPr>
        <p:spPr>
          <a:xfrm>
            <a:off x="0" y="0"/>
            <a:ext cx="0" cy="0"/>
          </a:xfrm>
        </p:spPr>
        <p:txBody>
          <a:bodyPr/>
          <a:lstStyle>
            <a:lvl1pPr>
              <a:defRPr/>
            </a:lvl1pPr>
          </a:lstStyle>
          <a:p>
            <a:pPr>
              <a:defRPr/>
            </a:pPr>
            <a:endParaRPr lang="en-US" altLang="en-US"/>
          </a:p>
        </p:txBody>
      </p:sp>
    </p:spTree>
    <p:extLst>
      <p:ext uri="{BB962C8B-B14F-4D97-AF65-F5344CB8AC3E}">
        <p14:creationId xmlns:p14="http://schemas.microsoft.com/office/powerpoint/2010/main" val="4281764805"/>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D494F-1551-4373-BF2D-4B1AA6A3C33D}" type="datetimeFigureOut">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814A6-49BD-485F-831F-06AA94C637D5}" type="slidenum">
              <a:rPr lang="en-US" smtClean="0"/>
              <a:t>‹#›</a:t>
            </a:fld>
            <a:endParaRPr lang="en-US"/>
          </a:p>
        </p:txBody>
      </p:sp>
    </p:spTree>
    <p:extLst>
      <p:ext uri="{BB962C8B-B14F-4D97-AF65-F5344CB8AC3E}">
        <p14:creationId xmlns:p14="http://schemas.microsoft.com/office/powerpoint/2010/main" val="178540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FD494F-1551-4373-BF2D-4B1AA6A3C33D}"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814A6-49BD-485F-831F-06AA94C637D5}" type="slidenum">
              <a:rPr lang="en-US" smtClean="0"/>
              <a:t>‹#›</a:t>
            </a:fld>
            <a:endParaRPr lang="en-US"/>
          </a:p>
        </p:txBody>
      </p:sp>
    </p:spTree>
    <p:extLst>
      <p:ext uri="{BB962C8B-B14F-4D97-AF65-F5344CB8AC3E}">
        <p14:creationId xmlns:p14="http://schemas.microsoft.com/office/powerpoint/2010/main" val="179048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FD494F-1551-4373-BF2D-4B1AA6A3C33D}"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814A6-49BD-485F-831F-06AA94C637D5}" type="slidenum">
              <a:rPr lang="en-US" smtClean="0"/>
              <a:t>‹#›</a:t>
            </a:fld>
            <a:endParaRPr lang="en-US"/>
          </a:p>
        </p:txBody>
      </p:sp>
    </p:spTree>
    <p:extLst>
      <p:ext uri="{BB962C8B-B14F-4D97-AF65-F5344CB8AC3E}">
        <p14:creationId xmlns:p14="http://schemas.microsoft.com/office/powerpoint/2010/main" val="489306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89769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279007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751675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135127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743098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60951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FD494F-1551-4373-BF2D-4B1AA6A3C33D}"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814A6-49BD-485F-831F-06AA94C637D5}" type="slidenum">
              <a:rPr lang="en-US" smtClean="0"/>
              <a:t>‹#›</a:t>
            </a:fld>
            <a:endParaRPr lang="en-US"/>
          </a:p>
        </p:txBody>
      </p:sp>
    </p:spTree>
    <p:extLst>
      <p:ext uri="{BB962C8B-B14F-4D97-AF65-F5344CB8AC3E}">
        <p14:creationId xmlns:p14="http://schemas.microsoft.com/office/powerpoint/2010/main" val="321747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898086"/>
      </p:ext>
    </p:extLst>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FD494F-1551-4373-BF2D-4B1AA6A3C33D}"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814A6-49BD-485F-831F-06AA94C637D5}" type="slidenum">
              <a:rPr lang="en-US" smtClean="0"/>
              <a:t>‹#›</a:t>
            </a:fld>
            <a:endParaRPr lang="en-US"/>
          </a:p>
        </p:txBody>
      </p:sp>
    </p:spTree>
    <p:extLst>
      <p:ext uri="{BB962C8B-B14F-4D97-AF65-F5344CB8AC3E}">
        <p14:creationId xmlns:p14="http://schemas.microsoft.com/office/powerpoint/2010/main" val="118717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911107"/>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FD494F-1551-4373-BF2D-4B1AA6A3C33D}" type="datetimeFigureOut">
              <a:rPr lang="en-US" smtClean="0"/>
              <a:t>2/23/2025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886814A6-49BD-485F-831F-06AA94C637D5}" type="slidenum">
              <a:rPr lang="en-US" smtClean="0"/>
              <a:t>‹#›</a:t>
            </a:fld>
            <a:endParaRPr lang="en-US"/>
          </a:p>
        </p:txBody>
      </p:sp>
    </p:spTree>
    <p:extLst>
      <p:ext uri="{BB962C8B-B14F-4D97-AF65-F5344CB8AC3E}">
        <p14:creationId xmlns:p14="http://schemas.microsoft.com/office/powerpoint/2010/main" val="77999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FD494F-1551-4373-BF2D-4B1AA6A3C33D}"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886814A6-49BD-485F-831F-06AA94C637D5}" type="slidenum">
              <a:rPr lang="en-US" smtClean="0"/>
              <a:t>‹#›</a:t>
            </a:fld>
            <a:endParaRPr lang="en-US"/>
          </a:p>
        </p:txBody>
      </p:sp>
    </p:spTree>
    <p:extLst>
      <p:ext uri="{BB962C8B-B14F-4D97-AF65-F5344CB8AC3E}">
        <p14:creationId xmlns:p14="http://schemas.microsoft.com/office/powerpoint/2010/main" val="246456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FD494F-1551-4373-BF2D-4B1AA6A3C33D}"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814A6-49BD-485F-831F-06AA94C637D5}" type="slidenum">
              <a:rPr lang="en-US" smtClean="0"/>
              <a:t>‹#›</a:t>
            </a:fld>
            <a:endParaRPr lang="en-US"/>
          </a:p>
        </p:txBody>
      </p:sp>
    </p:spTree>
    <p:extLst>
      <p:ext uri="{BB962C8B-B14F-4D97-AF65-F5344CB8AC3E}">
        <p14:creationId xmlns:p14="http://schemas.microsoft.com/office/powerpoint/2010/main" val="122994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FD494F-1551-4373-BF2D-4B1AA6A3C33D}"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814A6-49BD-485F-831F-06AA94C637D5}" type="slidenum">
              <a:rPr lang="en-US" smtClean="0"/>
              <a:t>‹#›</a:t>
            </a:fld>
            <a:endParaRPr lang="en-US"/>
          </a:p>
        </p:txBody>
      </p:sp>
    </p:spTree>
    <p:extLst>
      <p:ext uri="{BB962C8B-B14F-4D97-AF65-F5344CB8AC3E}">
        <p14:creationId xmlns:p14="http://schemas.microsoft.com/office/powerpoint/2010/main" val="150633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FD494F-1551-4373-BF2D-4B1AA6A3C33D}" type="datetimeFigureOut">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814A6-49BD-485F-831F-06AA94C637D5}" type="slidenum">
              <a:rPr lang="en-US" smtClean="0"/>
              <a:t>‹#›</a:t>
            </a:fld>
            <a:endParaRPr lang="en-US"/>
          </a:p>
        </p:txBody>
      </p:sp>
    </p:spTree>
    <p:extLst>
      <p:ext uri="{BB962C8B-B14F-4D97-AF65-F5344CB8AC3E}">
        <p14:creationId xmlns:p14="http://schemas.microsoft.com/office/powerpoint/2010/main" val="3057411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FD494F-1551-4373-BF2D-4B1AA6A3C33D}" type="datetimeFigureOut">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814A6-49BD-485F-831F-06AA94C637D5}" type="slidenum">
              <a:rPr lang="en-US" smtClean="0"/>
              <a:t>‹#›</a:t>
            </a:fld>
            <a:endParaRPr lang="en-US"/>
          </a:p>
        </p:txBody>
      </p:sp>
    </p:spTree>
    <p:extLst>
      <p:ext uri="{BB962C8B-B14F-4D97-AF65-F5344CB8AC3E}">
        <p14:creationId xmlns:p14="http://schemas.microsoft.com/office/powerpoint/2010/main" val="33075850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2061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2/23/2025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0169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9.xml"/><Relationship Id="rId4" Type="http://schemas.openxmlformats.org/officeDocument/2006/relationships/image" Target="../media/image41.jp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9.xml"/><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1905000" y="2133600"/>
            <a:ext cx="7924800" cy="8382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C6D9F1"/>
              </a:buClr>
              <a:buSzPts val="5400"/>
            </a:pPr>
            <a:r>
              <a:rPr lang="en-US" sz="5400" b="1" dirty="0">
                <a:latin typeface="Times New Roman"/>
                <a:ea typeface="Times New Roman"/>
                <a:cs typeface="Times New Roman"/>
                <a:sym typeface="Times New Roman"/>
              </a:rPr>
              <a:t>ĐỊNH DẠNG VĂN BẢN</a:t>
            </a:r>
            <a:r>
              <a:rPr lang="vi-VN" sz="5400" b="1" dirty="0">
                <a:latin typeface="Times New Roman"/>
                <a:ea typeface="Times New Roman"/>
                <a:cs typeface="Times New Roman"/>
                <a:sym typeface="Times New Roman"/>
              </a:rPr>
              <a:t> (TT)</a:t>
            </a:r>
            <a:endParaRPr dirty="0"/>
          </a:p>
        </p:txBody>
      </p:sp>
      <p:sp>
        <p:nvSpPr>
          <p:cNvPr id="96" name="Google Shape;96;p14"/>
          <p:cNvSpPr txBox="1">
            <a:spLocks noGrp="1"/>
          </p:cNvSpPr>
          <p:nvPr>
            <p:ph type="subTitle" idx="1"/>
          </p:nvPr>
        </p:nvSpPr>
        <p:spPr>
          <a:xfrm>
            <a:off x="533400" y="914400"/>
            <a:ext cx="7924800" cy="457200"/>
          </a:xfrm>
          <a:prstGeom prst="rect">
            <a:avLst/>
          </a:prstGeom>
          <a:noFill/>
          <a:ln>
            <a:noFill/>
          </a:ln>
        </p:spPr>
        <p:txBody>
          <a:bodyPr spcFirstLastPara="1" vert="horz" wrap="square" lIns="91425" tIns="45700" rIns="91425" bIns="45700" rtlCol="0" anchor="t" anchorCtr="0">
            <a:noAutofit/>
          </a:bodyPr>
          <a:lstStyle/>
          <a:p>
            <a:pPr algn="ctr">
              <a:spcBef>
                <a:spcPts val="0"/>
              </a:spcBef>
              <a:buClr>
                <a:srgbClr val="00B0F0"/>
              </a:buClr>
              <a:buSzPts val="3200"/>
            </a:pPr>
            <a:r>
              <a:rPr lang="vi-VN" sz="3200" i="1" dirty="0">
                <a:latin typeface="Arial"/>
                <a:ea typeface="Arial"/>
                <a:cs typeface="Arial"/>
                <a:sym typeface="Arial"/>
              </a:rPr>
              <a:t>Tuần 2</a:t>
            </a:r>
            <a:r>
              <a:rPr lang="en-US" sz="3200" i="1" dirty="0">
                <a:latin typeface="Arial"/>
                <a:ea typeface="Arial"/>
                <a:cs typeface="Arial"/>
                <a:sym typeface="Arial"/>
              </a:rPr>
              <a:t>2</a:t>
            </a:r>
            <a:r>
              <a:rPr lang="vi-VN" sz="3200" i="1" dirty="0">
                <a:latin typeface="Arial"/>
                <a:ea typeface="Arial"/>
                <a:cs typeface="Arial"/>
                <a:sym typeface="Arial"/>
              </a:rPr>
              <a:t> </a:t>
            </a:r>
            <a:r>
              <a:rPr lang="en-US" sz="3200" i="1" dirty="0">
                <a:latin typeface="Arial"/>
                <a:ea typeface="Arial"/>
                <a:cs typeface="Arial"/>
                <a:sym typeface="Arial"/>
              </a:rPr>
              <a:t>TIẾT22: BÀI </a:t>
            </a:r>
            <a:r>
              <a:rPr lang="vi-VN" sz="3200" i="1" dirty="0">
                <a:latin typeface="Arial"/>
                <a:ea typeface="Arial"/>
                <a:cs typeface="Arial"/>
                <a:sym typeface="Arial"/>
              </a:rPr>
              <a:t>11</a:t>
            </a:r>
            <a:endParaRPr dirty="0"/>
          </a:p>
        </p:txBody>
      </p:sp>
    </p:spTree>
    <p:extLst>
      <p:ext uri="{BB962C8B-B14F-4D97-AF65-F5344CB8AC3E}">
        <p14:creationId xmlns:p14="http://schemas.microsoft.com/office/powerpoint/2010/main" val="97920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2000"/>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2BD2-A620-45C6-B106-7BD92A94C243}"/>
              </a:ext>
            </a:extLst>
          </p:cNvPr>
          <p:cNvSpPr>
            <a:spLocks noGrp="1"/>
          </p:cNvSpPr>
          <p:nvPr>
            <p:ph type="title"/>
          </p:nvPr>
        </p:nvSpPr>
        <p:spPr/>
        <p:txBody>
          <a:bodyPr/>
          <a:lstStyle/>
          <a:p>
            <a:endParaRPr lang="en-US"/>
          </a:p>
        </p:txBody>
      </p:sp>
      <p:pic>
        <p:nvPicPr>
          <p:cNvPr id="3" name="Picture 5">
            <a:extLst>
              <a:ext uri="{FF2B5EF4-FFF2-40B4-BE49-F238E27FC236}">
                <a16:creationId xmlns:a16="http://schemas.microsoft.com/office/drawing/2014/main" id="{BB95F27C-29FA-4D59-9011-BC71E7D07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22" t="6757" r="3401" b="8109"/>
          <a:stretch>
            <a:fillRect/>
          </a:stretch>
        </p:blipFill>
        <p:spPr bwMode="auto">
          <a:xfrm>
            <a:off x="762000" y="1828800"/>
            <a:ext cx="10515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080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6A7D-FBAA-45AF-AB28-27BE59A54BF6}"/>
              </a:ext>
            </a:extLst>
          </p:cNvPr>
          <p:cNvSpPr>
            <a:spLocks noGrp="1"/>
          </p:cNvSpPr>
          <p:nvPr>
            <p:ph type="title"/>
          </p:nvPr>
        </p:nvSpPr>
        <p:spPr/>
        <p:txBody>
          <a:bodyPr/>
          <a:lstStyle/>
          <a:p>
            <a:endParaRPr lang="en-US"/>
          </a:p>
        </p:txBody>
      </p:sp>
      <p:pic>
        <p:nvPicPr>
          <p:cNvPr id="3" name="Picture 9" descr="11tyc0p">
            <a:extLst>
              <a:ext uri="{FF2B5EF4-FFF2-40B4-BE49-F238E27FC236}">
                <a16:creationId xmlns:a16="http://schemas.microsoft.com/office/drawing/2014/main" id="{EC416BEB-C98D-40CE-98F0-5981E4664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01" b="9122"/>
          <a:stretch>
            <a:fillRect/>
          </a:stretch>
        </p:blipFill>
        <p:spPr bwMode="auto">
          <a:xfrm>
            <a:off x="304800" y="1847850"/>
            <a:ext cx="1165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a:extLst>
              <a:ext uri="{FF2B5EF4-FFF2-40B4-BE49-F238E27FC236}">
                <a16:creationId xmlns:a16="http://schemas.microsoft.com/office/drawing/2014/main" id="{A752F04E-F02F-419A-9C73-C4C2C4FB5970}"/>
              </a:ext>
            </a:extLst>
          </p:cNvPr>
          <p:cNvSpPr txBox="1">
            <a:spLocks noChangeArrowheads="1"/>
          </p:cNvSpPr>
          <p:nvPr/>
        </p:nvSpPr>
        <p:spPr bwMode="auto">
          <a:xfrm>
            <a:off x="4419600" y="6248400"/>
            <a:ext cx="3581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10800" rIns="54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solidFill>
                  <a:srgbClr val="000099"/>
                </a:solidFill>
                <a:latin typeface="Times New Roman" panose="02020603050405020304" pitchFamily="18" charset="0"/>
                <a:cs typeface="Times New Roman" panose="02020603050405020304" pitchFamily="18" charset="0"/>
              </a:rPr>
              <a:t>Lịch treo tường </a:t>
            </a:r>
          </a:p>
        </p:txBody>
      </p:sp>
    </p:spTree>
    <p:extLst>
      <p:ext uri="{BB962C8B-B14F-4D97-AF65-F5344CB8AC3E}">
        <p14:creationId xmlns:p14="http://schemas.microsoft.com/office/powerpoint/2010/main" val="154734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quot;&quot;">
            <a:extLst>
              <a:ext uri="{FF2B5EF4-FFF2-40B4-BE49-F238E27FC236}">
                <a16:creationId xmlns:a16="http://schemas.microsoft.com/office/drawing/2014/main" id="{94769D3E-0B9C-4809-9A2C-A0288AD942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0" y="1317625"/>
            <a:ext cx="1803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534FA61-C5A2-4EE6-BA6C-1AF25E1743AE}"/>
              </a:ext>
            </a:extLst>
          </p:cNvPr>
          <p:cNvSpPr/>
          <p:nvPr/>
        </p:nvSpPr>
        <p:spPr>
          <a:xfrm>
            <a:off x="482600" y="2159000"/>
            <a:ext cx="43942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234C7F3-DA1E-4EBB-A1FB-C11244755F82}"/>
              </a:ext>
            </a:extLst>
          </p:cNvPr>
          <p:cNvSpPr/>
          <p:nvPr/>
        </p:nvSpPr>
        <p:spPr>
          <a:xfrm>
            <a:off x="4876800" y="2155825"/>
            <a:ext cx="68580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lnSpc>
                <a:spcPct val="135000"/>
              </a:lnSpc>
              <a:spcBef>
                <a:spcPts val="0"/>
              </a:spcBef>
              <a:spcAft>
                <a:spcPts val="0"/>
              </a:spcAft>
              <a:defRPr/>
            </a:pPr>
            <a:r>
              <a:rPr lang="en-US" sz="3200">
                <a:solidFill>
                  <a:srgbClr val="000000"/>
                </a:solidFill>
                <a:latin typeface="Times New Roman" panose="02020603050405020304" pitchFamily="18" charset="0"/>
                <a:cs typeface="Times New Roman" panose="02020603050405020304" pitchFamily="18" charset="0"/>
              </a:rPr>
              <a:t>Tác dụng của trình bày dạng bảng</a:t>
            </a:r>
          </a:p>
        </p:txBody>
      </p:sp>
      <p:graphicFrame>
        <p:nvGraphicFramePr>
          <p:cNvPr id="4" name="Table 4">
            <a:extLst>
              <a:ext uri="{FF2B5EF4-FFF2-40B4-BE49-F238E27FC236}">
                <a16:creationId xmlns:a16="http://schemas.microsoft.com/office/drawing/2014/main" id="{6FCD0D36-CD7F-4C27-8640-4B972E11451F}"/>
              </a:ext>
            </a:extLst>
          </p:cNvPr>
          <p:cNvGraphicFramePr>
            <a:graphicFrameLocks noGrp="1"/>
          </p:cNvGraphicFramePr>
          <p:nvPr>
            <p:extLst>
              <p:ext uri="{D42A27DB-BD31-4B8C-83A1-F6EECF244321}">
                <p14:modId xmlns:p14="http://schemas.microsoft.com/office/powerpoint/2010/main" val="3196270350"/>
              </p:ext>
            </p:extLst>
          </p:nvPr>
        </p:nvGraphicFramePr>
        <p:xfrm>
          <a:off x="482600" y="2767013"/>
          <a:ext cx="11252200" cy="4045426"/>
        </p:xfrm>
        <a:graphic>
          <a:graphicData uri="http://schemas.openxmlformats.org/drawingml/2006/table">
            <a:tbl>
              <a:tblPr firstRow="1" bandRow="1">
                <a:tableStyleId>{9D7B26C5-4107-4FEC-AEDC-1716B250A1EF}</a:tableStyleId>
              </a:tblPr>
              <a:tblGrid>
                <a:gridCol w="2412676">
                  <a:extLst>
                    <a:ext uri="{9D8B030D-6E8A-4147-A177-3AD203B41FA5}">
                      <a16:colId xmlns:a16="http://schemas.microsoft.com/office/drawing/2014/main" val="20000"/>
                    </a:ext>
                  </a:extLst>
                </a:gridCol>
                <a:gridCol w="8839524">
                  <a:extLst>
                    <a:ext uri="{9D8B030D-6E8A-4147-A177-3AD203B41FA5}">
                      <a16:colId xmlns:a16="http://schemas.microsoft.com/office/drawing/2014/main" val="20001"/>
                    </a:ext>
                  </a:extLst>
                </a:gridCol>
              </a:tblGrid>
              <a:tr h="3557587">
                <a:tc>
                  <a:txBody>
                    <a:bodyPr/>
                    <a:lstStyle/>
                    <a:p>
                      <a:pPr algn="just"/>
                      <a:r>
                        <a:rPr lang="en-US" sz="3200" b="0">
                          <a:solidFill>
                            <a:schemeClr val="tx1"/>
                          </a:solidFill>
                        </a:rPr>
                        <a:t>Em hãy nêu tác dụng của việc trình bày thông tin dạng bảng?</a:t>
                      </a:r>
                      <a:endParaRPr lang="vi-VN" sz="3200" b="0">
                        <a:solidFill>
                          <a:schemeClr val="tx1"/>
                        </a:solidFill>
                        <a:latin typeface="Times New Roman" panose="02020603050405020304" pitchFamily="18" charset="0"/>
                        <a:cs typeface="Times New Roman" panose="02020603050405020304" pitchFamily="18" charset="0"/>
                      </a:endParaRPr>
                    </a:p>
                  </a:txBody>
                  <a:tcPr marL="108004" marR="108004" marT="71993" marB="71993" anchor="ctr" anchorCtr="1"/>
                </a:tc>
                <a:tc>
                  <a:txBody>
                    <a:bodyPr/>
                    <a:lstStyle/>
                    <a:p>
                      <a:pPr algn="just"/>
                      <a:r>
                        <a:rPr lang="vi-VN" altLang="en-US" sz="3200" dirty="0">
                          <a:solidFill>
                            <a:srgbClr val="FF0000"/>
                          </a:solidFill>
                          <a:sym typeface="Wingdings" panose="05000000000000000000" pitchFamily="2" charset="2"/>
                        </a:rPr>
                        <a:t></a:t>
                      </a:r>
                      <a:r>
                        <a:rPr lang="en-US" altLang="en-US" sz="3200" b="0" dirty="0">
                          <a:solidFill>
                            <a:schemeClr val="tx1"/>
                          </a:solidFill>
                          <a:sym typeface="Wingdings" panose="05000000000000000000" pitchFamily="2" charset="2"/>
                        </a:rPr>
                        <a:t>T</a:t>
                      </a:r>
                      <a:r>
                        <a:rPr lang="vi-VN" altLang="en-US" sz="3200" b="0" dirty="0">
                          <a:solidFill>
                            <a:schemeClr val="tx1"/>
                          </a:solidFill>
                          <a:sym typeface="Wingdings" panose="05000000000000000000" pitchFamily="2" charset="2"/>
                        </a:rPr>
                        <a:t>ác dụng của việc trình bày thông tin dạng bảng</a:t>
                      </a:r>
                      <a:r>
                        <a:rPr lang="en-US" altLang="en-US" sz="3200" b="0" dirty="0">
                          <a:solidFill>
                            <a:schemeClr val="tx1"/>
                          </a:solidFill>
                          <a:sym typeface="Wingdings" panose="05000000000000000000" pitchFamily="2" charset="2"/>
                        </a:rPr>
                        <a:t>:</a:t>
                      </a:r>
                    </a:p>
                    <a:p>
                      <a:pPr algn="just"/>
                      <a:r>
                        <a:rPr lang="en-US" altLang="en-US" sz="3200" b="0" dirty="0">
                          <a:solidFill>
                            <a:schemeClr val="tx1"/>
                          </a:solidFill>
                          <a:sym typeface="Wingdings" panose="05000000000000000000" pitchFamily="2" charset="2"/>
                        </a:rPr>
                        <a:t>-</a:t>
                      </a:r>
                      <a:r>
                        <a:rPr lang="vi-VN" altLang="en-US" sz="3200" b="0" dirty="0">
                          <a:solidFill>
                            <a:schemeClr val="tx1"/>
                          </a:solidFill>
                          <a:sym typeface="Wingdings" panose="05000000000000000000" pitchFamily="2" charset="2"/>
                        </a:rPr>
                        <a:t>Chúng ta có thể sử dụng bảng để trình bày thông tin một cách cô đọng.</a:t>
                      </a:r>
                      <a:endParaRPr lang="en-US" altLang="en-US" sz="3200" b="0" dirty="0">
                        <a:solidFill>
                          <a:schemeClr val="tx1"/>
                        </a:solidFill>
                        <a:sym typeface="Wingdings" panose="05000000000000000000" pitchFamily="2" charset="2"/>
                      </a:endParaRPr>
                    </a:p>
                    <a:p>
                      <a:pPr algn="just"/>
                      <a:r>
                        <a:rPr lang="en-US" altLang="en-US" sz="3200" b="0" dirty="0">
                          <a:solidFill>
                            <a:schemeClr val="tx1"/>
                          </a:solidFill>
                          <a:sym typeface="Wingdings" panose="05000000000000000000" pitchFamily="2" charset="2"/>
                        </a:rPr>
                        <a:t>-</a:t>
                      </a:r>
                      <a:r>
                        <a:rPr lang="vi-VN" altLang="en-US" sz="3200" b="0" dirty="0">
                          <a:solidFill>
                            <a:schemeClr val="tx1"/>
                          </a:solidFill>
                          <a:sym typeface="Wingdings" panose="05000000000000000000" pitchFamily="2" charset="2"/>
                        </a:rPr>
                        <a:t>Bảng thường được sử dụng để ghi lại dữ liệu của công việc thống kê, điều tra, khảo sát,... </a:t>
                      </a:r>
                      <a:endParaRPr lang="en-US" altLang="en-US" sz="3200" b="0" dirty="0">
                        <a:solidFill>
                          <a:schemeClr val="tx1"/>
                        </a:solidFill>
                        <a:sym typeface="Wingdings" panose="05000000000000000000" pitchFamily="2" charset="2"/>
                      </a:endParaRPr>
                    </a:p>
                    <a:p>
                      <a:pPr algn="just"/>
                      <a:r>
                        <a:rPr lang="en-US" altLang="en-US" sz="3200" b="0" dirty="0">
                          <a:solidFill>
                            <a:schemeClr val="tx1"/>
                          </a:solidFill>
                          <a:sym typeface="Wingdings" panose="05000000000000000000" pitchFamily="2" charset="2"/>
                        </a:rPr>
                        <a:t>-</a:t>
                      </a:r>
                      <a:r>
                        <a:rPr lang="vi-VN" altLang="en-US" sz="3200" b="0" dirty="0">
                          <a:solidFill>
                            <a:schemeClr val="tx1"/>
                          </a:solidFill>
                          <a:sym typeface="Wingdings" panose="05000000000000000000" pitchFamily="2" charset="2"/>
                        </a:rPr>
                        <a:t>Từ bảng dữ liệu, em có thể dễ dàng tìm kiếm, so sánh, tổng hợp được thông tin.</a:t>
                      </a:r>
                      <a:endPar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108004" marR="108004" marT="71993" marB="71993" anchor="ct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007F4750-60C2-431E-AAA6-6DFF96B698DA}"/>
              </a:ext>
            </a:extLst>
          </p:cNvPr>
          <p:cNvSpPr/>
          <p:nvPr/>
        </p:nvSpPr>
        <p:spPr>
          <a:xfrm>
            <a:off x="3036637" y="-1820863"/>
            <a:ext cx="8648700" cy="3484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a:t>
            </a:r>
          </a:p>
        </p:txBody>
      </p:sp>
      <p:sp>
        <p:nvSpPr>
          <p:cNvPr id="35854" name="TextBox 5">
            <a:extLst>
              <a:ext uri="{FF2B5EF4-FFF2-40B4-BE49-F238E27FC236}">
                <a16:creationId xmlns:a16="http://schemas.microsoft.com/office/drawing/2014/main" id="{1E6B68D8-5FFA-4B09-ADF7-A0EE65C20E19}"/>
              </a:ext>
            </a:extLst>
          </p:cNvPr>
          <p:cNvSpPr txBox="1">
            <a:spLocks noChangeArrowheads="1"/>
          </p:cNvSpPr>
          <p:nvPr/>
        </p:nvSpPr>
        <p:spPr bwMode="auto">
          <a:xfrm>
            <a:off x="381000" y="13716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b="1">
                <a:solidFill>
                  <a:srgbClr val="FF0000"/>
                </a:solidFill>
                <a:latin typeface="Times New Roman" panose="02020603050405020304" pitchFamily="18" charset="0"/>
                <a:cs typeface="Times New Roman" panose="02020603050405020304" pitchFamily="18" charset="0"/>
              </a:rPr>
              <a:t>1. Trình bày thông tin ở dạng bảng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69" y="1000172"/>
            <a:ext cx="6553120" cy="5620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71435"/>
            <a:ext cx="571580"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533400" y="2377732"/>
            <a:ext cx="11277600" cy="304698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3200" dirty="0">
                <a:latin typeface="Cambria" pitchFamily="18" charset="0"/>
                <a:sym typeface="Wingdings"/>
              </a:rPr>
              <a:t></a:t>
            </a:r>
            <a:r>
              <a:rPr lang="en-US" sz="3200" dirty="0">
                <a:latin typeface="Cambria" pitchFamily="18" charset="0"/>
              </a:rPr>
              <a:t> </a:t>
            </a:r>
            <a:r>
              <a:rPr lang="vi-VN" sz="3200" dirty="0">
                <a:latin typeface="Cambria" pitchFamily="18" charset="0"/>
              </a:rPr>
              <a:t>Chúng ta có thể sử dụng bảng để trình bày thông tin một cách cô đọng.</a:t>
            </a:r>
          </a:p>
          <a:p>
            <a:r>
              <a:rPr lang="vi-VN" sz="3200" dirty="0">
                <a:latin typeface="Cambria" pitchFamily="18" charset="0"/>
              </a:rPr>
              <a:t>-Bảng thường được sử dụng để ghi lại dữ liệu của công việc thống kê, điều tra, khảo sát,... </a:t>
            </a:r>
          </a:p>
          <a:p>
            <a:r>
              <a:rPr lang="vi-VN" sz="3200" dirty="0">
                <a:latin typeface="Cambria" pitchFamily="18" charset="0"/>
              </a:rPr>
              <a:t>-Từ bảng dữ liệu, em có thể dễ dàng tìm kiếm, so sánh, tổng hợp được thông tin.</a:t>
            </a:r>
          </a:p>
        </p:txBody>
      </p:sp>
    </p:spTree>
    <p:extLst>
      <p:ext uri="{BB962C8B-B14F-4D97-AF65-F5344CB8AC3E}">
        <p14:creationId xmlns:p14="http://schemas.microsoft.com/office/powerpoint/2010/main" val="397152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80" y="47546"/>
            <a:ext cx="6553120" cy="562054"/>
          </a:xfrm>
          <a:prstGeom prst="rect">
            <a:avLst/>
          </a:prstGeom>
        </p:spPr>
      </p:pic>
      <p:sp>
        <p:nvSpPr>
          <p:cNvPr id="3" name="Rectangle 2"/>
          <p:cNvSpPr/>
          <p:nvPr/>
        </p:nvSpPr>
        <p:spPr>
          <a:xfrm>
            <a:off x="2209800" y="685801"/>
            <a:ext cx="8382000" cy="4431983"/>
          </a:xfrm>
          <a:prstGeom prst="rect">
            <a:avLst/>
          </a:prstGeom>
        </p:spPr>
        <p:txBody>
          <a:bodyPr wrap="square">
            <a:spAutoFit/>
          </a:bodyPr>
          <a:lstStyle/>
          <a:p>
            <a:pPr algn="ctr"/>
            <a:r>
              <a:rPr lang="vi-VN" sz="2800" b="1" dirty="0">
                <a:solidFill>
                  <a:srgbClr val="FF0000"/>
                </a:solidFill>
                <a:latin typeface="Cambria" pitchFamily="18" charset="0"/>
              </a:rPr>
              <a:t>Thảo luận nhóm </a:t>
            </a:r>
            <a:r>
              <a:rPr lang="en-US" sz="2800" b="1" dirty="0" err="1">
                <a:solidFill>
                  <a:srgbClr val="FF0000"/>
                </a:solidFill>
                <a:latin typeface="Cambria" pitchFamily="18" charset="0"/>
              </a:rPr>
              <a:t>làm</a:t>
            </a:r>
            <a:r>
              <a:rPr lang="en-US" sz="2800" b="1" dirty="0">
                <a:solidFill>
                  <a:srgbClr val="FF0000"/>
                </a:solidFill>
                <a:latin typeface="Cambria" pitchFamily="18" charset="0"/>
              </a:rPr>
              <a:t> </a:t>
            </a:r>
            <a:r>
              <a:rPr lang="en-US" sz="2800" b="1" dirty="0" err="1">
                <a:solidFill>
                  <a:srgbClr val="FF0000"/>
                </a:solidFill>
                <a:latin typeface="Cambria" pitchFamily="18" charset="0"/>
              </a:rPr>
              <a:t>bài</a:t>
            </a:r>
            <a:r>
              <a:rPr lang="en-US" sz="2800" b="1" dirty="0">
                <a:solidFill>
                  <a:srgbClr val="FF0000"/>
                </a:solidFill>
                <a:latin typeface="Cambria" pitchFamily="18" charset="0"/>
              </a:rPr>
              <a:t> </a:t>
            </a:r>
            <a:r>
              <a:rPr lang="en-US" sz="2800" b="1" dirty="0" err="1">
                <a:solidFill>
                  <a:srgbClr val="FF0000"/>
                </a:solidFill>
                <a:latin typeface="Cambria" pitchFamily="18" charset="0"/>
              </a:rPr>
              <a:t>vào</a:t>
            </a:r>
            <a:r>
              <a:rPr lang="en-US" sz="2800" b="1" dirty="0">
                <a:solidFill>
                  <a:srgbClr val="FF0000"/>
                </a:solidFill>
                <a:latin typeface="Cambria" pitchFamily="18" charset="0"/>
              </a:rPr>
              <a:t> </a:t>
            </a:r>
            <a:r>
              <a:rPr lang="en-US" sz="2800" b="1" dirty="0" err="1">
                <a:solidFill>
                  <a:srgbClr val="FF0000"/>
                </a:solidFill>
                <a:latin typeface="Cambria" pitchFamily="18" charset="0"/>
              </a:rPr>
              <a:t>phiếu</a:t>
            </a:r>
            <a:r>
              <a:rPr lang="en-US" sz="2800" b="1" dirty="0">
                <a:solidFill>
                  <a:srgbClr val="FF0000"/>
                </a:solidFill>
                <a:latin typeface="Cambria" pitchFamily="18" charset="0"/>
              </a:rPr>
              <a:t> </a:t>
            </a:r>
            <a:r>
              <a:rPr lang="en-US" sz="2800" b="1" dirty="0" err="1">
                <a:solidFill>
                  <a:srgbClr val="FF0000"/>
                </a:solidFill>
                <a:latin typeface="Cambria" pitchFamily="18" charset="0"/>
              </a:rPr>
              <a:t>học</a:t>
            </a:r>
            <a:r>
              <a:rPr lang="en-US" sz="2800" b="1" dirty="0">
                <a:solidFill>
                  <a:srgbClr val="FF0000"/>
                </a:solidFill>
                <a:latin typeface="Cambria" pitchFamily="18" charset="0"/>
              </a:rPr>
              <a:t> </a:t>
            </a:r>
            <a:r>
              <a:rPr lang="en-US" sz="2800" b="1" dirty="0" err="1">
                <a:solidFill>
                  <a:srgbClr val="FF0000"/>
                </a:solidFill>
                <a:latin typeface="Cambria" pitchFamily="18" charset="0"/>
              </a:rPr>
              <a:t>tập</a:t>
            </a:r>
            <a:endParaRPr lang="en-US" sz="2800" b="1" dirty="0">
              <a:solidFill>
                <a:srgbClr val="FF0000"/>
              </a:solidFill>
              <a:latin typeface="Cambria" pitchFamily="18" charset="0"/>
            </a:endParaRPr>
          </a:p>
          <a:p>
            <a:endParaRPr lang="en-US" sz="1400" dirty="0">
              <a:latin typeface="Cambria" pitchFamily="18" charset="0"/>
            </a:endParaRPr>
          </a:p>
          <a:p>
            <a:r>
              <a:rPr lang="en-US" sz="3000" dirty="0">
                <a:latin typeface="Cambria" pitchFamily="18" charset="0"/>
              </a:rPr>
              <a:t>      1. </a:t>
            </a:r>
            <a:r>
              <a:rPr lang="en-US" sz="3000" b="1" dirty="0" err="1">
                <a:latin typeface="Cambria" pitchFamily="18" charset="0"/>
              </a:rPr>
              <a:t>Phát</a:t>
            </a:r>
            <a:r>
              <a:rPr lang="en-US" sz="3000" b="1" dirty="0">
                <a:latin typeface="Cambria" pitchFamily="18" charset="0"/>
              </a:rPr>
              <a:t> </a:t>
            </a:r>
            <a:r>
              <a:rPr lang="en-US" sz="3000" b="1" dirty="0" err="1">
                <a:latin typeface="Cambria" pitchFamily="18" charset="0"/>
              </a:rPr>
              <a:t>biểu</a:t>
            </a:r>
            <a:r>
              <a:rPr lang="en-US" sz="3000" b="1" dirty="0">
                <a:latin typeface="Cambria" pitchFamily="18" charset="0"/>
              </a:rPr>
              <a:t> </a:t>
            </a:r>
            <a:r>
              <a:rPr lang="en-US" sz="3000" b="1" dirty="0" err="1">
                <a:latin typeface="Cambria" pitchFamily="18" charset="0"/>
              </a:rPr>
              <a:t>nào</a:t>
            </a:r>
            <a:r>
              <a:rPr lang="en-US" sz="3000" b="1" dirty="0">
                <a:latin typeface="Cambria" pitchFamily="18" charset="0"/>
              </a:rPr>
              <a:t> </a:t>
            </a:r>
            <a:r>
              <a:rPr lang="en-US" sz="3000" b="1" dirty="0" err="1">
                <a:latin typeface="Cambria" pitchFamily="18" charset="0"/>
              </a:rPr>
              <a:t>sau</a:t>
            </a:r>
            <a:r>
              <a:rPr lang="en-US" sz="3000" b="1" dirty="0">
                <a:latin typeface="Cambria" pitchFamily="18" charset="0"/>
              </a:rPr>
              <a:t> </a:t>
            </a:r>
            <a:r>
              <a:rPr lang="en-US" sz="3000" b="1" dirty="0" err="1">
                <a:latin typeface="Cambria" pitchFamily="18" charset="0"/>
              </a:rPr>
              <a:t>đây</a:t>
            </a:r>
            <a:r>
              <a:rPr lang="en-US" sz="3000" b="1" dirty="0">
                <a:latin typeface="Cambria" pitchFamily="18" charset="0"/>
              </a:rPr>
              <a:t> </a:t>
            </a:r>
            <a:r>
              <a:rPr lang="en-US" sz="3000" b="1" dirty="0" err="1">
                <a:latin typeface="Cambria" pitchFamily="18" charset="0"/>
              </a:rPr>
              <a:t>là</a:t>
            </a:r>
            <a:r>
              <a:rPr lang="en-US" sz="3000" b="1" dirty="0">
                <a:latin typeface="Cambria" pitchFamily="18" charset="0"/>
              </a:rPr>
              <a:t> </a:t>
            </a:r>
            <a:r>
              <a:rPr lang="en-US" sz="3000" b="1" dirty="0" err="1">
                <a:latin typeface="Cambria" pitchFamily="18" charset="0"/>
              </a:rPr>
              <a:t>sai</a:t>
            </a:r>
            <a:r>
              <a:rPr lang="en-US" sz="3000" b="1" dirty="0">
                <a:latin typeface="Cambria" pitchFamily="18" charset="0"/>
              </a:rPr>
              <a:t>?</a:t>
            </a:r>
          </a:p>
          <a:p>
            <a:pPr lvl="0"/>
            <a:r>
              <a:rPr lang="en-US" sz="3000" dirty="0">
                <a:latin typeface="Cambria" pitchFamily="18" charset="0"/>
              </a:rPr>
              <a:t>  A. </a:t>
            </a:r>
            <a:r>
              <a:rPr lang="en-US" sz="3000" dirty="0" err="1">
                <a:latin typeface="Cambria" pitchFamily="18" charset="0"/>
              </a:rPr>
              <a:t>Bảng</a:t>
            </a:r>
            <a:r>
              <a:rPr lang="en-US" sz="3000" dirty="0">
                <a:latin typeface="Cambria" pitchFamily="18" charset="0"/>
              </a:rPr>
              <a:t> </a:t>
            </a:r>
            <a:r>
              <a:rPr lang="en-US" sz="3000" dirty="0" err="1">
                <a:latin typeface="Cambria" pitchFamily="18" charset="0"/>
              </a:rPr>
              <a:t>giúp</a:t>
            </a:r>
            <a:r>
              <a:rPr lang="en-US" sz="3000" dirty="0">
                <a:latin typeface="Cambria" pitchFamily="18" charset="0"/>
              </a:rPr>
              <a:t> </a:t>
            </a:r>
            <a:r>
              <a:rPr lang="en-US" sz="3000" dirty="0" err="1">
                <a:latin typeface="Cambria" pitchFamily="18" charset="0"/>
              </a:rPr>
              <a:t>trình</a:t>
            </a:r>
            <a:r>
              <a:rPr lang="en-US" sz="3000" dirty="0">
                <a:latin typeface="Cambria" pitchFamily="18" charset="0"/>
              </a:rPr>
              <a:t> </a:t>
            </a:r>
            <a:r>
              <a:rPr lang="en-US" sz="3000" dirty="0" err="1">
                <a:latin typeface="Cambria" pitchFamily="18" charset="0"/>
              </a:rPr>
              <a:t>bày</a:t>
            </a:r>
            <a:r>
              <a:rPr lang="en-US" sz="3000" dirty="0">
                <a:latin typeface="Cambria" pitchFamily="18" charset="0"/>
              </a:rPr>
              <a:t> </a:t>
            </a:r>
            <a:r>
              <a:rPr lang="en-US" sz="3000" dirty="0" err="1">
                <a:latin typeface="Cambria" pitchFamily="18" charset="0"/>
              </a:rPr>
              <a:t>thông</a:t>
            </a:r>
            <a:r>
              <a:rPr lang="en-US" sz="3000" dirty="0">
                <a:latin typeface="Cambria" pitchFamily="18" charset="0"/>
              </a:rPr>
              <a:t> tin </a:t>
            </a:r>
            <a:r>
              <a:rPr lang="en-US" sz="3000" dirty="0" err="1">
                <a:latin typeface="Cambria" pitchFamily="18" charset="0"/>
              </a:rPr>
              <a:t>cô</a:t>
            </a:r>
            <a:r>
              <a:rPr lang="en-US" sz="3000" dirty="0">
                <a:latin typeface="Cambria" pitchFamily="18" charset="0"/>
              </a:rPr>
              <a:t> </a:t>
            </a:r>
            <a:r>
              <a:rPr lang="en-US" sz="3000" dirty="0" err="1">
                <a:latin typeface="Cambria" pitchFamily="18" charset="0"/>
              </a:rPr>
              <a:t>đọng</a:t>
            </a:r>
            <a:endParaRPr lang="en-US" sz="3000" dirty="0">
              <a:latin typeface="Cambria" pitchFamily="18" charset="0"/>
            </a:endParaRPr>
          </a:p>
          <a:p>
            <a:pPr lvl="0"/>
            <a:r>
              <a:rPr lang="en-US" sz="3000" dirty="0">
                <a:latin typeface="Cambria" pitchFamily="18" charset="0"/>
              </a:rPr>
              <a:t>  B. </a:t>
            </a:r>
            <a:r>
              <a:rPr lang="en-US" sz="3000" dirty="0" err="1">
                <a:latin typeface="Cambria" pitchFamily="18" charset="0"/>
              </a:rPr>
              <a:t>Bảng</a:t>
            </a:r>
            <a:r>
              <a:rPr lang="en-US" sz="3000" dirty="0">
                <a:latin typeface="Cambria" pitchFamily="18" charset="0"/>
              </a:rPr>
              <a:t> </a:t>
            </a:r>
            <a:r>
              <a:rPr lang="en-US" sz="3000" dirty="0" err="1">
                <a:latin typeface="Cambria" pitchFamily="18" charset="0"/>
              </a:rPr>
              <a:t>giúp</a:t>
            </a:r>
            <a:r>
              <a:rPr lang="en-US" sz="3000" dirty="0">
                <a:latin typeface="Cambria" pitchFamily="18" charset="0"/>
              </a:rPr>
              <a:t> </a:t>
            </a:r>
            <a:r>
              <a:rPr lang="en-US" sz="3000" dirty="0" err="1">
                <a:latin typeface="Cambria" pitchFamily="18" charset="0"/>
              </a:rPr>
              <a:t>tìm</a:t>
            </a:r>
            <a:r>
              <a:rPr lang="en-US" sz="3000" dirty="0">
                <a:latin typeface="Cambria" pitchFamily="18" charset="0"/>
              </a:rPr>
              <a:t> </a:t>
            </a:r>
            <a:r>
              <a:rPr lang="en-US" sz="3000" dirty="0" err="1">
                <a:latin typeface="Cambria" pitchFamily="18" charset="0"/>
              </a:rPr>
              <a:t>kiếm</a:t>
            </a:r>
            <a:r>
              <a:rPr lang="en-US" sz="3000" dirty="0">
                <a:latin typeface="Cambria" pitchFamily="18" charset="0"/>
              </a:rPr>
              <a:t>, </a:t>
            </a:r>
            <a:r>
              <a:rPr lang="en-US" sz="3000" dirty="0" err="1">
                <a:latin typeface="Cambria" pitchFamily="18" charset="0"/>
              </a:rPr>
              <a:t>tổng</a:t>
            </a:r>
            <a:r>
              <a:rPr lang="en-US" sz="3000" dirty="0">
                <a:latin typeface="Cambria" pitchFamily="18" charset="0"/>
              </a:rPr>
              <a:t> </a:t>
            </a:r>
            <a:r>
              <a:rPr lang="en-US" sz="3000" dirty="0" err="1">
                <a:latin typeface="Cambria" pitchFamily="18" charset="0"/>
              </a:rPr>
              <a:t>hợp</a:t>
            </a:r>
            <a:r>
              <a:rPr lang="en-US" sz="3000" dirty="0">
                <a:latin typeface="Cambria" pitchFamily="18" charset="0"/>
              </a:rPr>
              <a:t>, so </a:t>
            </a:r>
            <a:r>
              <a:rPr lang="en-US" sz="3000" dirty="0" err="1">
                <a:latin typeface="Cambria" pitchFamily="18" charset="0"/>
              </a:rPr>
              <a:t>sánh</a:t>
            </a:r>
            <a:r>
              <a:rPr lang="en-US" sz="3000" dirty="0">
                <a:latin typeface="Cambria" pitchFamily="18" charset="0"/>
              </a:rPr>
              <a:t> </a:t>
            </a:r>
            <a:r>
              <a:rPr lang="en-US" sz="3000" dirty="0" err="1">
                <a:latin typeface="Cambria" pitchFamily="18" charset="0"/>
              </a:rPr>
              <a:t>thông</a:t>
            </a:r>
            <a:r>
              <a:rPr lang="en-US" sz="3000" dirty="0">
                <a:latin typeface="Cambria" pitchFamily="18" charset="0"/>
              </a:rPr>
              <a:t> tin </a:t>
            </a:r>
            <a:r>
              <a:rPr lang="en-US" sz="3000" dirty="0" err="1">
                <a:latin typeface="Cambria" pitchFamily="18" charset="0"/>
              </a:rPr>
              <a:t>dễ</a:t>
            </a:r>
            <a:r>
              <a:rPr lang="en-US" sz="3000" dirty="0">
                <a:latin typeface="Cambria" pitchFamily="18" charset="0"/>
              </a:rPr>
              <a:t> </a:t>
            </a:r>
            <a:r>
              <a:rPr lang="en-US" sz="3000" dirty="0" err="1">
                <a:latin typeface="Cambria" pitchFamily="18" charset="0"/>
              </a:rPr>
              <a:t>dàng</a:t>
            </a:r>
            <a:endParaRPr lang="en-US" sz="3000" dirty="0">
              <a:latin typeface="Cambria" pitchFamily="18" charset="0"/>
            </a:endParaRPr>
          </a:p>
          <a:p>
            <a:pPr lvl="0"/>
            <a:r>
              <a:rPr lang="en-US" sz="3000" dirty="0">
                <a:latin typeface="Cambria" pitchFamily="18" charset="0"/>
              </a:rPr>
              <a:t>  C. </a:t>
            </a:r>
            <a:r>
              <a:rPr lang="en-US" sz="3000" dirty="0" err="1">
                <a:latin typeface="Cambria" pitchFamily="18" charset="0"/>
              </a:rPr>
              <a:t>Bảng</a:t>
            </a:r>
            <a:r>
              <a:rPr lang="en-US" sz="3000" dirty="0">
                <a:latin typeface="Cambria" pitchFamily="18" charset="0"/>
              </a:rPr>
              <a:t> </a:t>
            </a:r>
            <a:r>
              <a:rPr lang="en-US" sz="3000" dirty="0" err="1">
                <a:latin typeface="Cambria" pitchFamily="18" charset="0"/>
              </a:rPr>
              <a:t>chỉ</a:t>
            </a:r>
            <a:r>
              <a:rPr lang="en-US" sz="3000" dirty="0">
                <a:latin typeface="Cambria" pitchFamily="18" charset="0"/>
              </a:rPr>
              <a:t> </a:t>
            </a:r>
            <a:r>
              <a:rPr lang="en-US" sz="3000" dirty="0" err="1">
                <a:latin typeface="Cambria" pitchFamily="18" charset="0"/>
              </a:rPr>
              <a:t>có</a:t>
            </a:r>
            <a:r>
              <a:rPr lang="en-US" sz="3000" dirty="0">
                <a:latin typeface="Cambria" pitchFamily="18" charset="0"/>
              </a:rPr>
              <a:t> </a:t>
            </a:r>
            <a:r>
              <a:rPr lang="en-US" sz="3000" dirty="0" err="1">
                <a:latin typeface="Cambria" pitchFamily="18" charset="0"/>
              </a:rPr>
              <a:t>thể</a:t>
            </a:r>
            <a:r>
              <a:rPr lang="en-US" sz="3000" dirty="0">
                <a:latin typeface="Cambria" pitchFamily="18" charset="0"/>
              </a:rPr>
              <a:t> </a:t>
            </a:r>
            <a:r>
              <a:rPr lang="en-US" sz="3000" dirty="0" err="1">
                <a:latin typeface="Cambria" pitchFamily="18" charset="0"/>
              </a:rPr>
              <a:t>biểu</a:t>
            </a:r>
            <a:r>
              <a:rPr lang="en-US" sz="3000" dirty="0">
                <a:latin typeface="Cambria" pitchFamily="18" charset="0"/>
              </a:rPr>
              <a:t> </a:t>
            </a:r>
            <a:r>
              <a:rPr lang="en-US" sz="3000" dirty="0" err="1">
                <a:latin typeface="Cambria" pitchFamily="18" charset="0"/>
              </a:rPr>
              <a:t>diễn</a:t>
            </a:r>
            <a:r>
              <a:rPr lang="en-US" sz="3000" dirty="0">
                <a:latin typeface="Cambria" pitchFamily="18" charset="0"/>
              </a:rPr>
              <a:t> </a:t>
            </a:r>
            <a:r>
              <a:rPr lang="en-US" sz="3000" dirty="0" err="1">
                <a:latin typeface="Cambria" pitchFamily="18" charset="0"/>
              </a:rPr>
              <a:t>dữ</a:t>
            </a:r>
            <a:r>
              <a:rPr lang="en-US" sz="3000" dirty="0">
                <a:latin typeface="Cambria" pitchFamily="18" charset="0"/>
              </a:rPr>
              <a:t> </a:t>
            </a:r>
            <a:r>
              <a:rPr lang="en-US" sz="3000" dirty="0" err="1">
                <a:latin typeface="Cambria" pitchFamily="18" charset="0"/>
              </a:rPr>
              <a:t>liệu</a:t>
            </a:r>
            <a:r>
              <a:rPr lang="en-US" sz="3000" dirty="0">
                <a:latin typeface="Cambria" pitchFamily="18" charset="0"/>
              </a:rPr>
              <a:t> </a:t>
            </a:r>
            <a:r>
              <a:rPr lang="en-US" sz="3000" dirty="0" err="1">
                <a:latin typeface="Cambria" pitchFamily="18" charset="0"/>
              </a:rPr>
              <a:t>là</a:t>
            </a:r>
            <a:r>
              <a:rPr lang="en-US" sz="3000" dirty="0">
                <a:latin typeface="Cambria" pitchFamily="18" charset="0"/>
              </a:rPr>
              <a:t> </a:t>
            </a:r>
            <a:r>
              <a:rPr lang="en-US" sz="3000" dirty="0" err="1">
                <a:latin typeface="Cambria" pitchFamily="18" charset="0"/>
              </a:rPr>
              <a:t>những</a:t>
            </a:r>
            <a:r>
              <a:rPr lang="en-US" sz="3000" dirty="0">
                <a:latin typeface="Cambria" pitchFamily="18" charset="0"/>
              </a:rPr>
              <a:t> con </a:t>
            </a:r>
            <a:r>
              <a:rPr lang="en-US" sz="3000" dirty="0" err="1">
                <a:latin typeface="Cambria" pitchFamily="18" charset="0"/>
              </a:rPr>
              <a:t>số</a:t>
            </a:r>
            <a:endParaRPr lang="en-US" sz="3000" dirty="0">
              <a:latin typeface="Cambria" pitchFamily="18" charset="0"/>
            </a:endParaRPr>
          </a:p>
          <a:p>
            <a:pPr lvl="0"/>
            <a:r>
              <a:rPr lang="en-US" sz="3000" dirty="0">
                <a:latin typeface="Cambria" pitchFamily="18" charset="0"/>
              </a:rPr>
              <a:t>  D. </a:t>
            </a:r>
            <a:r>
              <a:rPr lang="en-US" sz="3000" dirty="0" err="1">
                <a:latin typeface="Cambria" pitchFamily="18" charset="0"/>
              </a:rPr>
              <a:t>Bảng</a:t>
            </a:r>
            <a:r>
              <a:rPr lang="en-US" sz="3000" dirty="0">
                <a:latin typeface="Cambria" pitchFamily="18" charset="0"/>
              </a:rPr>
              <a:t> </a:t>
            </a:r>
            <a:r>
              <a:rPr lang="en-US" sz="3000" dirty="0" err="1">
                <a:latin typeface="Cambria" pitchFamily="18" charset="0"/>
              </a:rPr>
              <a:t>có</a:t>
            </a:r>
            <a:r>
              <a:rPr lang="en-US" sz="3000" dirty="0">
                <a:latin typeface="Cambria" pitchFamily="18" charset="0"/>
              </a:rPr>
              <a:t> </a:t>
            </a:r>
            <a:r>
              <a:rPr lang="en-US" sz="3000" dirty="0" err="1">
                <a:latin typeface="Cambria" pitchFamily="18" charset="0"/>
              </a:rPr>
              <a:t>thể</a:t>
            </a:r>
            <a:r>
              <a:rPr lang="en-US" sz="3000" dirty="0">
                <a:latin typeface="Cambria" pitchFamily="18" charset="0"/>
              </a:rPr>
              <a:t> </a:t>
            </a:r>
            <a:r>
              <a:rPr lang="en-US" sz="3000" dirty="0" err="1">
                <a:latin typeface="Cambria" pitchFamily="18" charset="0"/>
              </a:rPr>
              <a:t>dùng</a:t>
            </a:r>
            <a:r>
              <a:rPr lang="en-US" sz="3000" dirty="0">
                <a:latin typeface="Cambria" pitchFamily="18" charset="0"/>
              </a:rPr>
              <a:t> </a:t>
            </a:r>
            <a:r>
              <a:rPr lang="vi-VN" sz="3000" dirty="0">
                <a:latin typeface="Cambria" pitchFamily="18" charset="0"/>
              </a:rPr>
              <a:t> ghi lại dữ liệu trong thống kê, điều tra khảo sát,..</a:t>
            </a:r>
            <a:endParaRPr lang="en-US" sz="3000" dirty="0">
              <a:latin typeface="Cambri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96036"/>
            <a:ext cx="571580"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E00E5177-5DAF-4A61-9896-6B0EF5DCEB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456" y="1305783"/>
            <a:ext cx="562053" cy="523948"/>
          </a:xfrm>
          <a:prstGeom prst="rect">
            <a:avLst/>
          </a:prstGeom>
        </p:spPr>
      </p:pic>
    </p:spTree>
    <p:extLst>
      <p:ext uri="{BB962C8B-B14F-4D97-AF65-F5344CB8AC3E}">
        <p14:creationId xmlns:p14="http://schemas.microsoft.com/office/powerpoint/2010/main" val="29920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style.color</p:attrName>
                                        </p:attrNameLst>
                                      </p:cBhvr>
                                      <p:to>
                                        <p:clrVal>
                                          <a:srgbClr val="CB4C05"/>
                                        </p:clrVal>
                                      </p:to>
                                    </p:set>
                                    <p:set>
                                      <p:cBhvr>
                                        <p:cTn id="7" dur="500" fill="hold"/>
                                        <p:tgtEl>
                                          <p:spTgt spid="3">
                                            <p:txEl>
                                              <p:pRg st="5" end="5"/>
                                            </p:txEl>
                                          </p:spTgt>
                                        </p:tgtEl>
                                        <p:attrNameLst>
                                          <p:attrName>fillcolor</p:attrName>
                                        </p:attrNameLst>
                                      </p:cBhvr>
                                      <p:to>
                                        <p:clrVal>
                                          <a:srgbClr val="CB4C05"/>
                                        </p:clrVal>
                                      </p:to>
                                    </p:set>
                                    <p:set>
                                      <p:cBhvr>
                                        <p:cTn id="8"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5E9273-8D09-4E42-8F25-440E07217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652" y="2514600"/>
            <a:ext cx="4171349" cy="329952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380" y="47546"/>
            <a:ext cx="6553120" cy="562054"/>
          </a:xfrm>
          <a:prstGeom prst="rect">
            <a:avLst/>
          </a:prstGeom>
        </p:spPr>
      </p:pic>
      <p:sp>
        <p:nvSpPr>
          <p:cNvPr id="3" name="Rectangle 2"/>
          <p:cNvSpPr/>
          <p:nvPr/>
        </p:nvSpPr>
        <p:spPr>
          <a:xfrm>
            <a:off x="2209800" y="685800"/>
            <a:ext cx="7924800" cy="2123658"/>
          </a:xfrm>
          <a:prstGeom prst="rect">
            <a:avLst/>
          </a:prstGeom>
        </p:spPr>
        <p:txBody>
          <a:bodyPr wrap="square">
            <a:spAutoFit/>
          </a:bodyPr>
          <a:lstStyle/>
          <a:p>
            <a:pPr algn="ctr"/>
            <a:r>
              <a:rPr lang="vi-VN" sz="2800" b="1" dirty="0">
                <a:solidFill>
                  <a:srgbClr val="FF0000"/>
                </a:solidFill>
                <a:latin typeface="Cambria" pitchFamily="18" charset="0"/>
              </a:rPr>
              <a:t>Thảo luận nhóm </a:t>
            </a:r>
            <a:r>
              <a:rPr lang="en-US" sz="2800" b="1" dirty="0" err="1">
                <a:solidFill>
                  <a:srgbClr val="FF0000"/>
                </a:solidFill>
                <a:latin typeface="Cambria" pitchFamily="18" charset="0"/>
              </a:rPr>
              <a:t>làm</a:t>
            </a:r>
            <a:r>
              <a:rPr lang="en-US" sz="2800" b="1" dirty="0">
                <a:solidFill>
                  <a:srgbClr val="FF0000"/>
                </a:solidFill>
                <a:latin typeface="Cambria" pitchFamily="18" charset="0"/>
              </a:rPr>
              <a:t> </a:t>
            </a:r>
            <a:r>
              <a:rPr lang="en-US" sz="2800" b="1" dirty="0" err="1">
                <a:solidFill>
                  <a:srgbClr val="FF0000"/>
                </a:solidFill>
                <a:latin typeface="Cambria" pitchFamily="18" charset="0"/>
              </a:rPr>
              <a:t>bài</a:t>
            </a:r>
            <a:r>
              <a:rPr lang="en-US" sz="2800" b="1" dirty="0">
                <a:solidFill>
                  <a:srgbClr val="FF0000"/>
                </a:solidFill>
                <a:latin typeface="Cambria" pitchFamily="18" charset="0"/>
              </a:rPr>
              <a:t> </a:t>
            </a:r>
            <a:r>
              <a:rPr lang="en-US" sz="2800" b="1" dirty="0" err="1">
                <a:solidFill>
                  <a:srgbClr val="FF0000"/>
                </a:solidFill>
                <a:latin typeface="Cambria" pitchFamily="18" charset="0"/>
              </a:rPr>
              <a:t>vào</a:t>
            </a:r>
            <a:r>
              <a:rPr lang="en-US" sz="2800" b="1" dirty="0">
                <a:solidFill>
                  <a:srgbClr val="FF0000"/>
                </a:solidFill>
                <a:latin typeface="Cambria" pitchFamily="18" charset="0"/>
              </a:rPr>
              <a:t> </a:t>
            </a:r>
            <a:r>
              <a:rPr lang="en-US" sz="2800" b="1" dirty="0" err="1">
                <a:solidFill>
                  <a:srgbClr val="FF0000"/>
                </a:solidFill>
                <a:latin typeface="Cambria" pitchFamily="18" charset="0"/>
              </a:rPr>
              <a:t>phiếu</a:t>
            </a:r>
            <a:r>
              <a:rPr lang="en-US" sz="2800" b="1" dirty="0">
                <a:solidFill>
                  <a:srgbClr val="FF0000"/>
                </a:solidFill>
                <a:latin typeface="Cambria" pitchFamily="18" charset="0"/>
              </a:rPr>
              <a:t> </a:t>
            </a:r>
            <a:r>
              <a:rPr lang="en-US" sz="2800" b="1" dirty="0" err="1">
                <a:solidFill>
                  <a:srgbClr val="FF0000"/>
                </a:solidFill>
                <a:latin typeface="Cambria" pitchFamily="18" charset="0"/>
              </a:rPr>
              <a:t>học</a:t>
            </a:r>
            <a:r>
              <a:rPr lang="en-US" sz="2800" b="1" dirty="0">
                <a:solidFill>
                  <a:srgbClr val="FF0000"/>
                </a:solidFill>
                <a:latin typeface="Cambria" pitchFamily="18" charset="0"/>
              </a:rPr>
              <a:t> </a:t>
            </a:r>
            <a:r>
              <a:rPr lang="en-US" sz="2800" b="1" dirty="0" err="1">
                <a:solidFill>
                  <a:srgbClr val="FF0000"/>
                </a:solidFill>
                <a:latin typeface="Cambria" pitchFamily="18" charset="0"/>
              </a:rPr>
              <a:t>tập</a:t>
            </a:r>
            <a:endParaRPr lang="en-US" sz="2800" b="1" dirty="0">
              <a:solidFill>
                <a:srgbClr val="FF0000"/>
              </a:solidFill>
              <a:latin typeface="Cambria" pitchFamily="18" charset="0"/>
            </a:endParaRPr>
          </a:p>
          <a:p>
            <a:endParaRPr lang="en-US" sz="1400" dirty="0">
              <a:latin typeface="Cambria" pitchFamily="18" charset="0"/>
            </a:endParaRPr>
          </a:p>
          <a:p>
            <a:pPr algn="just"/>
            <a:r>
              <a:rPr lang="en-US" sz="3000" dirty="0">
                <a:latin typeface="Cambria" pitchFamily="18" charset="0"/>
              </a:rPr>
              <a:t>       2. </a:t>
            </a:r>
            <a:r>
              <a:rPr lang="en-US" sz="2800" b="1" dirty="0" err="1">
                <a:latin typeface="Cambria" panose="02040503050406030204" pitchFamily="18" charset="0"/>
                <a:ea typeface="Cambria" panose="02040503050406030204" pitchFamily="18" charset="0"/>
              </a:rPr>
              <a:t>Để</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chuẩn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bị</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buổi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dã</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ngoại</a:t>
            </a:r>
            <a:r>
              <a:rPr lang="en-US" sz="2800" b="1" dirty="0">
                <a:latin typeface="Cambria" panose="02040503050406030204" pitchFamily="18" charset="0"/>
                <a:ea typeface="Cambria" panose="02040503050406030204" pitchFamily="18" charset="0"/>
              </a:rPr>
              <a:t>, An </a:t>
            </a:r>
            <a:r>
              <a:rPr lang="en-US" sz="2800" b="1" dirty="0" err="1">
                <a:latin typeface="Cambria" panose="02040503050406030204" pitchFamily="18" charset="0"/>
                <a:ea typeface="Cambria" panose="02040503050406030204" pitchFamily="18" charset="0"/>
              </a:rPr>
              <a:t>đã</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lập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danh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đồ</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dùng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cần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mua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trình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như</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sau</a:t>
            </a:r>
            <a:r>
              <a:rPr lang="en-US" sz="2800" b="1" dirty="0">
                <a:latin typeface="Cambria" panose="02040503050406030204" pitchFamily="18" charset="0"/>
                <a:ea typeface="Cambria" panose="02040503050406030204" pitchFamily="18" charset="0"/>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96036"/>
            <a:ext cx="571580"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E00E5177-5DAF-4A61-9896-6B0EF5DCEB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1" y="1261634"/>
            <a:ext cx="562053" cy="523948"/>
          </a:xfrm>
          <a:prstGeom prst="rect">
            <a:avLst/>
          </a:prstGeom>
        </p:spPr>
      </p:pic>
      <p:sp>
        <p:nvSpPr>
          <p:cNvPr id="12" name="TextBox 11">
            <a:extLst>
              <a:ext uri="{FF2B5EF4-FFF2-40B4-BE49-F238E27FC236}">
                <a16:creationId xmlns:a16="http://schemas.microsoft.com/office/drawing/2014/main" id="{D065A3E4-C8C4-4C68-BA78-A75718D5D5B6}"/>
              </a:ext>
            </a:extLst>
          </p:cNvPr>
          <p:cNvSpPr txBox="1"/>
          <p:nvPr/>
        </p:nvSpPr>
        <p:spPr>
          <a:xfrm>
            <a:off x="1910866" y="5848225"/>
            <a:ext cx="8612942" cy="954107"/>
          </a:xfrm>
          <a:prstGeom prst="rect">
            <a:avLst/>
          </a:prstGeom>
          <a:solidFill>
            <a:schemeClr val="accent2">
              <a:lumMod val="20000"/>
              <a:lumOff val="80000"/>
            </a:schemeClr>
          </a:solidFill>
        </p:spPr>
        <p:txBody>
          <a:bodyPr wrap="square">
            <a:spAutoFit/>
          </a:bodyPr>
          <a:lstStyle/>
          <a:p>
            <a:r>
              <a:rPr lang="en-US" sz="2800" b="1" dirty="0">
                <a:latin typeface="Cambria" panose="02040503050406030204" pitchFamily="18" charset="0"/>
                <a:ea typeface="Cambria" panose="02040503050406030204" pitchFamily="18" charset="0"/>
              </a:rPr>
              <a:t>Theo </a:t>
            </a:r>
            <a:r>
              <a:rPr lang="en-US" sz="2800" b="1" dirty="0" err="1">
                <a:latin typeface="Cambria" panose="02040503050406030204" pitchFamily="18" charset="0"/>
                <a:ea typeface="Cambria" panose="02040503050406030204" pitchFamily="18" charset="0"/>
              </a:rPr>
              <a:t>em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nào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đảm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bảo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cô</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đọng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dễ</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tìm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dễ</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tổng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a:t>
            </a:r>
            <a:endParaRPr lang="en-US" sz="2800" dirty="0"/>
          </a:p>
        </p:txBody>
      </p:sp>
      <p:pic>
        <p:nvPicPr>
          <p:cNvPr id="13" name="Picture 12">
            <a:extLst>
              <a:ext uri="{FF2B5EF4-FFF2-40B4-BE49-F238E27FC236}">
                <a16:creationId xmlns:a16="http://schemas.microsoft.com/office/drawing/2014/main" id="{0F2B2DC3-BE12-4E7E-9AAC-C4CE87CE31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4294" y="2510246"/>
            <a:ext cx="4637507" cy="3300883"/>
          </a:xfrm>
          <a:prstGeom prst="rect">
            <a:avLst/>
          </a:prstGeom>
        </p:spPr>
      </p:pic>
    </p:spTree>
    <p:extLst>
      <p:ext uri="{BB962C8B-B14F-4D97-AF65-F5344CB8AC3E}">
        <p14:creationId xmlns:p14="http://schemas.microsoft.com/office/powerpoint/2010/main" val="45267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FFDB6F4C-2A33-4008-ADCA-20AA8D800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14350"/>
            <a:ext cx="120396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5">
            <a:extLst>
              <a:ext uri="{FF2B5EF4-FFF2-40B4-BE49-F238E27FC236}">
                <a16:creationId xmlns:a16="http://schemas.microsoft.com/office/drawing/2014/main" id="{9A285B94-6A14-488F-A6EA-C94B6924E824}"/>
              </a:ext>
            </a:extLst>
          </p:cNvPr>
          <p:cNvSpPr txBox="1">
            <a:spLocks noChangeArrowheads="1"/>
          </p:cNvSpPr>
          <p:nvPr/>
        </p:nvSpPr>
        <p:spPr bwMode="auto">
          <a:xfrm>
            <a:off x="0" y="0"/>
            <a:ext cx="12192000" cy="514350"/>
          </a:xfrm>
          <a:prstGeom prst="rect">
            <a:avLst/>
          </a:prstGeom>
          <a:solidFill>
            <a:srgbClr val="CCFFCC"/>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2. Tạo bảng:</a:t>
            </a:r>
          </a:p>
        </p:txBody>
      </p:sp>
      <p:pic>
        <p:nvPicPr>
          <p:cNvPr id="7" name="Picture 6">
            <a:extLst>
              <a:ext uri="{FF2B5EF4-FFF2-40B4-BE49-F238E27FC236}">
                <a16:creationId xmlns:a16="http://schemas.microsoft.com/office/drawing/2014/main" id="{D624C297-88DB-4B2B-AF6C-7DA386D84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8" y="2209800"/>
            <a:ext cx="3213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a:extLst>
              <a:ext uri="{FF2B5EF4-FFF2-40B4-BE49-F238E27FC236}">
                <a16:creationId xmlns:a16="http://schemas.microsoft.com/office/drawing/2014/main" id="{BFA6488B-8913-4CA1-AB4C-1C6B78585A17}"/>
              </a:ext>
            </a:extLst>
          </p:cNvPr>
          <p:cNvSpPr>
            <a:spLocks noChangeArrowheads="1"/>
          </p:cNvSpPr>
          <p:nvPr/>
        </p:nvSpPr>
        <p:spPr bwMode="auto">
          <a:xfrm>
            <a:off x="2506663" y="1563688"/>
            <a:ext cx="4495800" cy="1112837"/>
          </a:xfrm>
          <a:prstGeom prst="wedgeRoundRectCallout">
            <a:avLst>
              <a:gd name="adj1" fmla="val -71467"/>
              <a:gd name="adj2" fmla="val -20549"/>
              <a:gd name="adj3" fmla="val 16667"/>
            </a:avLst>
          </a:prstGeom>
          <a:solidFill>
            <a:schemeClr val="accent5"/>
          </a:solidFill>
          <a:ln w="12700" cap="sq">
            <a:solidFill>
              <a:schemeClr val="tx1"/>
            </a:solidFill>
            <a:miter lim="800000"/>
            <a:headEnd type="none" w="sm" len="sm"/>
            <a:tailEnd type="none" w="sm" len="sm"/>
          </a:ln>
          <a:effectLst/>
        </p:spPr>
        <p:txBody>
          <a:bodyPr lIns="54000" tIns="10800" rIns="54000" bIns="10800">
            <a:spAutoFit/>
          </a:bodyPr>
          <a:lstStyle/>
          <a:p>
            <a:pPr algn="just">
              <a:spcBef>
                <a:spcPct val="50000"/>
              </a:spcBef>
              <a:defRPr/>
            </a:pPr>
            <a:r>
              <a:rPr lang="en-US" altLang="en-US" sz="3200" b="1" dirty="0">
                <a:solidFill>
                  <a:srgbClr val="FF0000"/>
                </a:solidFill>
                <a:latin typeface="Times New Roman" panose="02020603050405020304" pitchFamily="18" charset="0"/>
                <a:cs typeface="Times New Roman" panose="02020603050405020304" pitchFamily="18" charset="0"/>
              </a:rPr>
              <a:t>-B1: </a:t>
            </a:r>
            <a:r>
              <a:rPr lang="en-US" altLang="en-US" sz="3200" b="1" dirty="0" err="1">
                <a:solidFill>
                  <a:srgbClr val="FF0000"/>
                </a:solidFill>
                <a:latin typeface="Times New Roman" panose="02020603050405020304" pitchFamily="18" charset="0"/>
                <a:cs typeface="Times New Roman" panose="02020603050405020304" pitchFamily="18" charset="0"/>
              </a:rPr>
              <a:t>Chọn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lệnh</a:t>
            </a:r>
            <a:r>
              <a:rPr lang="en-US" altLang="en-US" sz="3200" b="1" dirty="0">
                <a:solidFill>
                  <a:srgbClr val="FF0000"/>
                </a:solidFill>
                <a:latin typeface="Times New Roman" panose="02020603050405020304" pitchFamily="18" charset="0"/>
                <a:cs typeface="Times New Roman" panose="02020603050405020304" pitchFamily="18" charset="0"/>
              </a:rPr>
              <a:t> Table </a:t>
            </a:r>
            <a:r>
              <a:rPr lang="en-US" altLang="en-US" sz="3200" b="1" dirty="0" err="1">
                <a:solidFill>
                  <a:srgbClr val="FF0000"/>
                </a:solidFill>
                <a:latin typeface="Times New Roman" panose="02020603050405020304" pitchFamily="18" charset="0"/>
                <a:cs typeface="Times New Roman" panose="02020603050405020304" pitchFamily="18" charset="0"/>
              </a:rPr>
              <a:t>trên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dải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lệnh</a:t>
            </a:r>
            <a:r>
              <a:rPr lang="en-US" altLang="en-US" sz="3200" b="1" dirty="0">
                <a:solidFill>
                  <a:srgbClr val="FF0000"/>
                </a:solidFill>
                <a:latin typeface="Times New Roman" panose="02020603050405020304" pitchFamily="18" charset="0"/>
                <a:cs typeface="Times New Roman" panose="02020603050405020304" pitchFamily="18" charset="0"/>
              </a:rPr>
              <a:t> Insert.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8" name="AutoShape 9">
            <a:extLst>
              <a:ext uri="{FF2B5EF4-FFF2-40B4-BE49-F238E27FC236}">
                <a16:creationId xmlns:a16="http://schemas.microsoft.com/office/drawing/2014/main" id="{1E45E660-D702-4BAD-9BBD-FA6E2571455A}"/>
              </a:ext>
            </a:extLst>
          </p:cNvPr>
          <p:cNvSpPr>
            <a:spLocks noChangeArrowheads="1"/>
          </p:cNvSpPr>
          <p:nvPr/>
        </p:nvSpPr>
        <p:spPr bwMode="auto">
          <a:xfrm>
            <a:off x="2936875" y="3089275"/>
            <a:ext cx="2903538" cy="2203450"/>
          </a:xfrm>
          <a:prstGeom prst="wedgeRoundRectCallout">
            <a:avLst>
              <a:gd name="adj1" fmla="val -71529"/>
              <a:gd name="adj2" fmla="val -39925"/>
              <a:gd name="adj3" fmla="val 16667"/>
            </a:avLst>
          </a:prstGeom>
          <a:solidFill>
            <a:schemeClr val="accent5"/>
          </a:solidFill>
          <a:ln w="12700" cap="sq">
            <a:solidFill>
              <a:schemeClr val="tx1"/>
            </a:solidFill>
            <a:miter lim="800000"/>
            <a:headEnd type="none" w="sm" len="sm"/>
            <a:tailEnd type="none" w="sm" len="sm"/>
          </a:ln>
          <a:effectLst/>
        </p:spPr>
        <p:txBody>
          <a:bodyPr lIns="54000" tIns="10800" rIns="54000" bIns="10800">
            <a:spAutoFit/>
          </a:bodyPr>
          <a:lstStyle/>
          <a:p>
            <a:pPr algn="just">
              <a:spcBef>
                <a:spcPct val="50000"/>
              </a:spcBef>
              <a:defRPr/>
            </a:pPr>
            <a:r>
              <a:rPr lang="en-US" altLang="en-US" sz="3200" b="1" dirty="0">
                <a:solidFill>
                  <a:srgbClr val="FF0000"/>
                </a:solidFill>
                <a:latin typeface="Times New Roman" panose="02020603050405020304" pitchFamily="18" charset="0"/>
                <a:cs typeface="Times New Roman" panose="02020603050405020304" pitchFamily="18" charset="0"/>
              </a:rPr>
              <a:t>-B2: </a:t>
            </a:r>
            <a:r>
              <a:rPr lang="en-US" altLang="en-US" sz="3200" b="1" dirty="0" err="1">
                <a:solidFill>
                  <a:srgbClr val="FF0000"/>
                </a:solidFill>
                <a:latin typeface="Times New Roman" panose="02020603050405020304" pitchFamily="18" charset="0"/>
                <a:cs typeface="Times New Roman" panose="02020603050405020304" pitchFamily="18" charset="0"/>
              </a:rPr>
              <a:t>Kéo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thả</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chuột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để</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chọn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số</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hàng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số</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cột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bảng</a:t>
            </a:r>
            <a:r>
              <a:rPr lang="en-US" altLang="en-US" sz="3200" b="1" dirty="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quot;&quot;">
            <a:extLst>
              <a:ext uri="{FF2B5EF4-FFF2-40B4-BE49-F238E27FC236}">
                <a16:creationId xmlns:a16="http://schemas.microsoft.com/office/drawing/2014/main" id="{E0AE49A8-1D7D-424E-B324-C43A3DCD65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0" y="1347788"/>
            <a:ext cx="1803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946947C-4BDF-4E06-A678-4D4F40B129B6}"/>
              </a:ext>
            </a:extLst>
          </p:cNvPr>
          <p:cNvSpPr/>
          <p:nvPr/>
        </p:nvSpPr>
        <p:spPr>
          <a:xfrm>
            <a:off x="457200" y="2093913"/>
            <a:ext cx="41910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79FBA22-2F2E-45E1-9916-C6BA78A3D534}"/>
              </a:ext>
            </a:extLst>
          </p:cNvPr>
          <p:cNvSpPr/>
          <p:nvPr/>
        </p:nvSpPr>
        <p:spPr>
          <a:xfrm>
            <a:off x="4648200" y="2090738"/>
            <a:ext cx="70612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lnSpc>
                <a:spcPct val="135000"/>
              </a:lnSpc>
              <a:spcBef>
                <a:spcPts val="0"/>
              </a:spcBef>
              <a:spcAft>
                <a:spcPts val="0"/>
              </a:spcAft>
              <a:defRPr/>
            </a:pPr>
            <a:r>
              <a:rPr lang="en-US" sz="3200">
                <a:solidFill>
                  <a:srgbClr val="000000"/>
                </a:solidFill>
                <a:latin typeface="Times New Roman" panose="02020603050405020304" pitchFamily="18" charset="0"/>
                <a:cs typeface="Times New Roman" panose="02020603050405020304" pitchFamily="18" charset="0"/>
              </a:rPr>
              <a:t>Tạo bảng</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1802FDC6-E8B3-4EB8-A5A2-3EEBE84F2672}"/>
              </a:ext>
            </a:extLst>
          </p:cNvPr>
          <p:cNvGraphicFramePr>
            <a:graphicFrameLocks noGrp="1"/>
          </p:cNvGraphicFramePr>
          <p:nvPr/>
        </p:nvGraphicFramePr>
        <p:xfrm>
          <a:off x="481013" y="2674938"/>
          <a:ext cx="11228387" cy="2582862"/>
        </p:xfrm>
        <a:graphic>
          <a:graphicData uri="http://schemas.openxmlformats.org/drawingml/2006/table">
            <a:tbl>
              <a:tblPr firstRow="1" bandRow="1">
                <a:tableStyleId>{F5AB1C69-6EDB-4FF4-983F-18BD219EF322}</a:tableStyleId>
              </a:tblPr>
              <a:tblGrid>
                <a:gridCol w="4166859">
                  <a:extLst>
                    <a:ext uri="{9D8B030D-6E8A-4147-A177-3AD203B41FA5}">
                      <a16:colId xmlns:a16="http://schemas.microsoft.com/office/drawing/2014/main" val="20000"/>
                    </a:ext>
                  </a:extLst>
                </a:gridCol>
                <a:gridCol w="7061528">
                  <a:extLst>
                    <a:ext uri="{9D8B030D-6E8A-4147-A177-3AD203B41FA5}">
                      <a16:colId xmlns:a16="http://schemas.microsoft.com/office/drawing/2014/main" val="20001"/>
                    </a:ext>
                  </a:extLst>
                </a:gridCol>
              </a:tblGrid>
              <a:tr h="2582862">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nêu các bước để tạo bảng?</a:t>
                      </a:r>
                      <a:endParaRPr lang="vi-VN" sz="3200" b="0">
                        <a:solidFill>
                          <a:schemeClr val="tx1"/>
                        </a:solidFill>
                        <a:latin typeface="Times New Roman" panose="02020603050405020304" pitchFamily="18" charset="0"/>
                        <a:cs typeface="Times New Roman" panose="02020603050405020304" pitchFamily="18" charset="0"/>
                      </a:endParaRPr>
                    </a:p>
                  </a:txBody>
                  <a:tcPr marL="108011" marR="108011" marT="72013" marB="72013"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Cách thực hiện:</a:t>
                      </a:r>
                    </a:p>
                    <a:p>
                      <a:pPr algn="just"/>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-B1: Chọn lệnh Table trên dải lệnh Insert.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-B2: Kéo thả chuột để chọn số hàng, số cột cho bảng.  </a:t>
                      </a:r>
                      <a:r>
                        <a:rPr lang="en-US" altLang="en-US" sz="3200" b="0">
                          <a:solidFill>
                            <a:schemeClr val="tx1"/>
                          </a:solidFill>
                          <a:latin typeface="Times New Roman" panose="02020603050405020304" pitchFamily="18" charset="0"/>
                          <a:cs typeface="Times New Roman" panose="02020603050405020304" pitchFamily="18" charset="0"/>
                        </a:rPr>
                        <a:t>Một bảng trống được tạo với số hàng và số cột như đã chọn. </a:t>
                      </a:r>
                    </a:p>
                  </a:txBody>
                  <a:tcPr marL="108011" marR="108011" marT="72013" marB="72013"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BBB49A4C-0D7E-4FB5-A7A0-4AB4517E224A}"/>
              </a:ext>
            </a:extLst>
          </p:cNvPr>
          <p:cNvSpPr/>
          <p:nvPr/>
        </p:nvSpPr>
        <p:spPr>
          <a:xfrm>
            <a:off x="4724400" y="2743200"/>
            <a:ext cx="6985000" cy="2463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a:t>
            </a:r>
          </a:p>
        </p:txBody>
      </p:sp>
      <p:sp>
        <p:nvSpPr>
          <p:cNvPr id="40974" name="TextBox 5">
            <a:extLst>
              <a:ext uri="{FF2B5EF4-FFF2-40B4-BE49-F238E27FC236}">
                <a16:creationId xmlns:a16="http://schemas.microsoft.com/office/drawing/2014/main" id="{B66F4381-6989-42F6-913C-2D3D5CB53F06}"/>
              </a:ext>
            </a:extLst>
          </p:cNvPr>
          <p:cNvSpPr txBox="1">
            <a:spLocks noChangeArrowheads="1"/>
          </p:cNvSpPr>
          <p:nvPr/>
        </p:nvSpPr>
        <p:spPr bwMode="auto">
          <a:xfrm>
            <a:off x="381000" y="1357313"/>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b="1">
                <a:solidFill>
                  <a:srgbClr val="FF0000"/>
                </a:solidFill>
                <a:latin typeface="Times New Roman" panose="02020603050405020304" pitchFamily="18" charset="0"/>
                <a:cs typeface="Times New Roman" panose="02020603050405020304" pitchFamily="18" charset="0"/>
              </a:rPr>
              <a:t>2. Tạo bảng</a:t>
            </a:r>
          </a:p>
        </p:txBody>
      </p:sp>
      <p:graphicFrame>
        <p:nvGraphicFramePr>
          <p:cNvPr id="7" name="Group 243">
            <a:extLst>
              <a:ext uri="{FF2B5EF4-FFF2-40B4-BE49-F238E27FC236}">
                <a16:creationId xmlns:a16="http://schemas.microsoft.com/office/drawing/2014/main" id="{49372FC5-5BE6-4342-9694-A5F580BABB85}"/>
              </a:ext>
            </a:extLst>
          </p:cNvPr>
          <p:cNvGraphicFramePr>
            <a:graphicFrameLocks noGrp="1"/>
          </p:cNvGraphicFramePr>
          <p:nvPr/>
        </p:nvGraphicFramePr>
        <p:xfrm>
          <a:off x="457200" y="5486400"/>
          <a:ext cx="6324601" cy="1219200"/>
        </p:xfrm>
        <a:graphic>
          <a:graphicData uri="http://schemas.openxmlformats.org/drawingml/2006/table">
            <a:tbl>
              <a:tblPr/>
              <a:tblGrid>
                <a:gridCol w="1552602">
                  <a:extLst>
                    <a:ext uri="{9D8B030D-6E8A-4147-A177-3AD203B41FA5}">
                      <a16:colId xmlns:a16="http://schemas.microsoft.com/office/drawing/2014/main" val="20000"/>
                    </a:ext>
                  </a:extLst>
                </a:gridCol>
                <a:gridCol w="1673384">
                  <a:extLst>
                    <a:ext uri="{9D8B030D-6E8A-4147-A177-3AD203B41FA5}">
                      <a16:colId xmlns:a16="http://schemas.microsoft.com/office/drawing/2014/main" val="20001"/>
                    </a:ext>
                  </a:extLst>
                </a:gridCol>
                <a:gridCol w="1611895">
                  <a:extLst>
                    <a:ext uri="{9D8B030D-6E8A-4147-A177-3AD203B41FA5}">
                      <a16:colId xmlns:a16="http://schemas.microsoft.com/office/drawing/2014/main" val="20002"/>
                    </a:ext>
                  </a:extLst>
                </a:gridCol>
                <a:gridCol w="1486720">
                  <a:extLst>
                    <a:ext uri="{9D8B030D-6E8A-4147-A177-3AD203B41FA5}">
                      <a16:colId xmlns:a16="http://schemas.microsoft.com/office/drawing/2014/main" val="20003"/>
                    </a:ext>
                  </a:extLst>
                </a:gridCol>
              </a:tblGrid>
              <a:tr h="608013">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1187">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5477D0A0-1CCE-48E8-A397-B2B32D7A7B22}"/>
              </a:ext>
            </a:extLst>
          </p:cNvPr>
          <p:cNvSpPr txBox="1">
            <a:spLocks noChangeArrowheads="1"/>
          </p:cNvSpPr>
          <p:nvPr/>
        </p:nvSpPr>
        <p:spPr bwMode="auto">
          <a:xfrm>
            <a:off x="7162800" y="5257800"/>
            <a:ext cx="4546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a:latin typeface="Times New Roman" panose="02020603050405020304" pitchFamily="18" charset="0"/>
                <a:cs typeface="Times New Roman" panose="02020603050405020304" pitchFamily="18" charset="0"/>
              </a:rPr>
              <a:t>Lưu ý: Cách tạo bảng như trên chỉ tạo được bảng tối đa 10 cột 8 hàng.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quot;&quot;">
            <a:extLst>
              <a:ext uri="{FF2B5EF4-FFF2-40B4-BE49-F238E27FC236}">
                <a16:creationId xmlns:a16="http://schemas.microsoft.com/office/drawing/2014/main" id="{FA19E38A-063B-4FCC-B4E3-9F6D2EEC8D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0" y="0"/>
            <a:ext cx="1803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AE612C9-E48D-41AB-AA21-F1674D9D4A44}"/>
              </a:ext>
            </a:extLst>
          </p:cNvPr>
          <p:cNvSpPr/>
          <p:nvPr/>
        </p:nvSpPr>
        <p:spPr>
          <a:xfrm>
            <a:off x="457200" y="746125"/>
            <a:ext cx="41910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0568A083-B5DD-400E-8CA4-9827D5271F2E}"/>
              </a:ext>
            </a:extLst>
          </p:cNvPr>
          <p:cNvSpPr/>
          <p:nvPr/>
        </p:nvSpPr>
        <p:spPr>
          <a:xfrm>
            <a:off x="4648200" y="742950"/>
            <a:ext cx="70612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lnSpc>
                <a:spcPct val="135000"/>
              </a:lnSpc>
              <a:spcBef>
                <a:spcPts val="0"/>
              </a:spcBef>
              <a:spcAft>
                <a:spcPts val="0"/>
              </a:spcAft>
              <a:defRPr/>
            </a:pPr>
            <a:r>
              <a:rPr lang="en-US" sz="3200">
                <a:solidFill>
                  <a:srgbClr val="000000"/>
                </a:solidFill>
                <a:latin typeface="Times New Roman" panose="02020603050405020304" pitchFamily="18" charset="0"/>
                <a:cs typeface="Times New Roman" panose="02020603050405020304" pitchFamily="18" charset="0"/>
              </a:rPr>
              <a:t>Tạo bảng</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97347BD5-6C59-41F0-8EF8-CE172F820AF5}"/>
              </a:ext>
            </a:extLst>
          </p:cNvPr>
          <p:cNvGraphicFramePr>
            <a:graphicFrameLocks noGrp="1"/>
          </p:cNvGraphicFramePr>
          <p:nvPr/>
        </p:nvGraphicFramePr>
        <p:xfrm>
          <a:off x="481013" y="1327150"/>
          <a:ext cx="11228387" cy="2095500"/>
        </p:xfrm>
        <a:graphic>
          <a:graphicData uri="http://schemas.openxmlformats.org/drawingml/2006/table">
            <a:tbl>
              <a:tblPr firstRow="1" bandRow="1">
                <a:tableStyleId>{F5AB1C69-6EDB-4FF4-983F-18BD219EF322}</a:tableStyleId>
              </a:tblPr>
              <a:tblGrid>
                <a:gridCol w="4166859">
                  <a:extLst>
                    <a:ext uri="{9D8B030D-6E8A-4147-A177-3AD203B41FA5}">
                      <a16:colId xmlns:a16="http://schemas.microsoft.com/office/drawing/2014/main" val="20000"/>
                    </a:ext>
                  </a:extLst>
                </a:gridCol>
                <a:gridCol w="7061528">
                  <a:extLst>
                    <a:ext uri="{9D8B030D-6E8A-4147-A177-3AD203B41FA5}">
                      <a16:colId xmlns:a16="http://schemas.microsoft.com/office/drawing/2014/main" val="20001"/>
                    </a:ext>
                  </a:extLst>
                </a:gridCol>
              </a:tblGrid>
              <a:tr h="209550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nêu các bước để tạo bảng bằng hộp thoại Insert Table?</a:t>
                      </a:r>
                      <a:endParaRPr lang="vi-VN" sz="3200" b="0">
                        <a:solidFill>
                          <a:schemeClr val="tx1"/>
                        </a:solidFill>
                        <a:latin typeface="Times New Roman" panose="02020603050405020304" pitchFamily="18" charset="0"/>
                        <a:cs typeface="Times New Roman" panose="02020603050405020304" pitchFamily="18" charset="0"/>
                      </a:endParaRPr>
                    </a:p>
                  </a:txBody>
                  <a:tcPr marL="108011" marR="108011" marT="72027" marB="72027"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Tạo bảng bằng hộp thoại Insert Table:</a:t>
                      </a:r>
                    </a:p>
                    <a:p>
                      <a:pPr algn="just"/>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-B1: Chọn Insert/ Table /Insert Table</a:t>
                      </a:r>
                    </a:p>
                    <a:p>
                      <a:pPr algn="just"/>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-B2: Nhập số cột, số hàng của bảng.</a:t>
                      </a:r>
                    </a:p>
                    <a:p>
                      <a:pPr algn="just"/>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-B3: Chọn lệnh OK (Enter)</a:t>
                      </a:r>
                      <a:endParaRPr lang="en-US" altLang="en-US" sz="3200" b="0">
                        <a:solidFill>
                          <a:schemeClr val="tx1"/>
                        </a:solidFill>
                        <a:latin typeface="Times New Roman" panose="02020603050405020304" pitchFamily="18" charset="0"/>
                        <a:cs typeface="Times New Roman" panose="02020603050405020304" pitchFamily="18" charset="0"/>
                      </a:endParaRPr>
                    </a:p>
                  </a:txBody>
                  <a:tcPr marL="108011" marR="108011" marT="72027" marB="7202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4EC02A44-909A-4281-944D-28AD1454A228}"/>
              </a:ext>
            </a:extLst>
          </p:cNvPr>
          <p:cNvSpPr/>
          <p:nvPr/>
        </p:nvSpPr>
        <p:spPr>
          <a:xfrm>
            <a:off x="4724400" y="1366838"/>
            <a:ext cx="6985000" cy="1979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a:t>
            </a:r>
          </a:p>
        </p:txBody>
      </p:sp>
      <p:sp>
        <p:nvSpPr>
          <p:cNvPr id="43022" name="TextBox 5">
            <a:extLst>
              <a:ext uri="{FF2B5EF4-FFF2-40B4-BE49-F238E27FC236}">
                <a16:creationId xmlns:a16="http://schemas.microsoft.com/office/drawing/2014/main" id="{B5316825-F6A9-4771-BD94-66D47D8B76A4}"/>
              </a:ext>
            </a:extLst>
          </p:cNvPr>
          <p:cNvSpPr txBox="1">
            <a:spLocks noChangeArrowheads="1"/>
          </p:cNvSpPr>
          <p:nvPr/>
        </p:nvSpPr>
        <p:spPr bwMode="auto">
          <a:xfrm>
            <a:off x="381000" y="9525"/>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b="1">
                <a:solidFill>
                  <a:srgbClr val="FF0000"/>
                </a:solidFill>
                <a:latin typeface="Times New Roman" panose="02020603050405020304" pitchFamily="18" charset="0"/>
                <a:cs typeface="Times New Roman" panose="02020603050405020304" pitchFamily="18" charset="0"/>
              </a:rPr>
              <a:t>2. Tạo bảng</a:t>
            </a:r>
          </a:p>
        </p:txBody>
      </p:sp>
      <p:pic>
        <p:nvPicPr>
          <p:cNvPr id="43023" name="Picture 4">
            <a:extLst>
              <a:ext uri="{FF2B5EF4-FFF2-40B4-BE49-F238E27FC236}">
                <a16:creationId xmlns:a16="http://schemas.microsoft.com/office/drawing/2014/main" id="{D1FA8464-D095-4E0D-802A-C23198623549}"/>
              </a:ext>
            </a:extLst>
          </p:cNvPr>
          <p:cNvPicPr>
            <a:picLocks noChangeAspect="1"/>
          </p:cNvPicPr>
          <p:nvPr/>
        </p:nvPicPr>
        <p:blipFill>
          <a:blip r:embed="rId4">
            <a:extLst>
              <a:ext uri="{28A0092B-C50C-407E-A947-70E740481C1C}">
                <a14:useLocalDpi xmlns:a14="http://schemas.microsoft.com/office/drawing/2010/main" val="0"/>
              </a:ext>
            </a:extLst>
          </a:blip>
          <a:srcRect r="70000" b="43330"/>
          <a:stretch>
            <a:fillRect/>
          </a:stretch>
        </p:blipFill>
        <p:spPr bwMode="auto">
          <a:xfrm>
            <a:off x="457200" y="3511550"/>
            <a:ext cx="5638800" cy="322421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43024" name="Picture 10">
            <a:extLst>
              <a:ext uri="{FF2B5EF4-FFF2-40B4-BE49-F238E27FC236}">
                <a16:creationId xmlns:a16="http://schemas.microsoft.com/office/drawing/2014/main" id="{3093FA0F-88BC-4687-ABDE-6B84118A91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1251" t="27766" r="41251" b="36659"/>
          <a:stretch>
            <a:fillRect/>
          </a:stretch>
        </p:blipFill>
        <p:spPr bwMode="auto">
          <a:xfrm>
            <a:off x="7086600" y="3581400"/>
            <a:ext cx="47244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rrow: Right 11">
            <a:extLst>
              <a:ext uri="{FF2B5EF4-FFF2-40B4-BE49-F238E27FC236}">
                <a16:creationId xmlns:a16="http://schemas.microsoft.com/office/drawing/2014/main" id="{1D451AE6-C8B3-4F32-BB1E-7661EB11B78B}"/>
              </a:ext>
            </a:extLst>
          </p:cNvPr>
          <p:cNvSpPr/>
          <p:nvPr/>
        </p:nvSpPr>
        <p:spPr>
          <a:xfrm>
            <a:off x="6172200" y="4876800"/>
            <a:ext cx="838200" cy="762000"/>
          </a:xfrm>
          <a:prstGeom prst="rightArrow">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973A9602-985F-4714-BF82-C461FE6FAB9F}"/>
              </a:ext>
            </a:extLst>
          </p:cNvPr>
          <p:cNvSpPr/>
          <p:nvPr/>
        </p:nvSpPr>
        <p:spPr>
          <a:xfrm>
            <a:off x="2209800" y="5851525"/>
            <a:ext cx="2667000" cy="244475"/>
          </a:xfrm>
          <a:prstGeom prst="rect">
            <a:avLst/>
          </a:prstGeom>
          <a:noFill/>
          <a:ln w="508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quot;&quot;">
            <a:extLst>
              <a:ext uri="{FF2B5EF4-FFF2-40B4-BE49-F238E27FC236}">
                <a16:creationId xmlns:a16="http://schemas.microsoft.com/office/drawing/2014/main" id="{2E0EC3BC-0B3B-406B-AEBC-FDBD20ECB1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0" y="1347788"/>
            <a:ext cx="1803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0569FE4-2B75-43C5-90FC-146525DD0495}"/>
              </a:ext>
            </a:extLst>
          </p:cNvPr>
          <p:cNvSpPr/>
          <p:nvPr/>
        </p:nvSpPr>
        <p:spPr>
          <a:xfrm>
            <a:off x="457200" y="2093913"/>
            <a:ext cx="41910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2F33691-2155-4BC5-AD97-D6AC931E2A3B}"/>
              </a:ext>
            </a:extLst>
          </p:cNvPr>
          <p:cNvSpPr/>
          <p:nvPr/>
        </p:nvSpPr>
        <p:spPr>
          <a:xfrm>
            <a:off x="4648200" y="2090738"/>
            <a:ext cx="70612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lnSpc>
                <a:spcPct val="135000"/>
              </a:lnSpc>
              <a:spcBef>
                <a:spcPts val="0"/>
              </a:spcBef>
              <a:spcAft>
                <a:spcPts val="0"/>
              </a:spcAft>
              <a:defRPr/>
            </a:pPr>
            <a:r>
              <a:rPr lang="en-US" sz="3200">
                <a:solidFill>
                  <a:srgbClr val="000000"/>
                </a:solidFill>
                <a:latin typeface="Times New Roman" panose="02020603050405020304" pitchFamily="18" charset="0"/>
                <a:cs typeface="Times New Roman" panose="02020603050405020304" pitchFamily="18" charset="0"/>
              </a:rPr>
              <a:t>Tạo bảng</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3C0FADB4-6479-47E0-9475-A449C42A64A2}"/>
              </a:ext>
            </a:extLst>
          </p:cNvPr>
          <p:cNvGraphicFramePr>
            <a:graphicFrameLocks noGrp="1"/>
          </p:cNvGraphicFramePr>
          <p:nvPr/>
        </p:nvGraphicFramePr>
        <p:xfrm>
          <a:off x="481013" y="2674938"/>
          <a:ext cx="11228387" cy="2582862"/>
        </p:xfrm>
        <a:graphic>
          <a:graphicData uri="http://schemas.openxmlformats.org/drawingml/2006/table">
            <a:tbl>
              <a:tblPr firstRow="1" bandRow="1">
                <a:tableStyleId>{F5AB1C69-6EDB-4FF4-983F-18BD219EF322}</a:tableStyleId>
              </a:tblPr>
              <a:tblGrid>
                <a:gridCol w="4166859">
                  <a:extLst>
                    <a:ext uri="{9D8B030D-6E8A-4147-A177-3AD203B41FA5}">
                      <a16:colId xmlns:a16="http://schemas.microsoft.com/office/drawing/2014/main" val="20000"/>
                    </a:ext>
                  </a:extLst>
                </a:gridCol>
                <a:gridCol w="7061528">
                  <a:extLst>
                    <a:ext uri="{9D8B030D-6E8A-4147-A177-3AD203B41FA5}">
                      <a16:colId xmlns:a16="http://schemas.microsoft.com/office/drawing/2014/main" val="20001"/>
                    </a:ext>
                  </a:extLst>
                </a:gridCol>
              </a:tblGrid>
              <a:tr h="2582862">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nêu cách nhập nội dung và di chuyển trong bảng?</a:t>
                      </a:r>
                      <a:endParaRPr lang="vi-VN" sz="3200" b="0">
                        <a:solidFill>
                          <a:schemeClr val="tx1"/>
                        </a:solidFill>
                        <a:latin typeface="Times New Roman" panose="02020603050405020304" pitchFamily="18" charset="0"/>
                        <a:cs typeface="Times New Roman" panose="02020603050405020304" pitchFamily="18" charset="0"/>
                      </a:endParaRPr>
                    </a:p>
                  </a:txBody>
                  <a:tcPr marL="108011" marR="108011" marT="72013" marB="72013"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-Muốn nhập nội dung vào ô nào, ta nháy chuột để đặt con trỏ soạn thảo tại ô đó và nhập dữ liệu.</a:t>
                      </a:r>
                    </a:p>
                    <a:p>
                      <a:pPr algn="just"/>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-Sử dụng các phím mũi tên trên bàn phím hoặc chuột để di chuyển con trỏ soạn thảo</a:t>
                      </a:r>
                    </a:p>
                  </a:txBody>
                  <a:tcPr marL="108011" marR="108011" marT="72013" marB="72013"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A9FD3880-C6A4-42D0-BCA7-0AC97DC348AA}"/>
              </a:ext>
            </a:extLst>
          </p:cNvPr>
          <p:cNvSpPr/>
          <p:nvPr/>
        </p:nvSpPr>
        <p:spPr>
          <a:xfrm>
            <a:off x="4724400" y="2717800"/>
            <a:ext cx="6985000" cy="2463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a:t>
            </a:r>
          </a:p>
        </p:txBody>
      </p:sp>
      <p:sp>
        <p:nvSpPr>
          <p:cNvPr id="45070" name="TextBox 5">
            <a:extLst>
              <a:ext uri="{FF2B5EF4-FFF2-40B4-BE49-F238E27FC236}">
                <a16:creationId xmlns:a16="http://schemas.microsoft.com/office/drawing/2014/main" id="{F9195A70-C030-437E-8328-D205ADC54EB4}"/>
              </a:ext>
            </a:extLst>
          </p:cNvPr>
          <p:cNvSpPr txBox="1">
            <a:spLocks noChangeArrowheads="1"/>
          </p:cNvSpPr>
          <p:nvPr/>
        </p:nvSpPr>
        <p:spPr bwMode="auto">
          <a:xfrm>
            <a:off x="381000" y="1357313"/>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b="1" dirty="0">
                <a:solidFill>
                  <a:srgbClr val="FF0000"/>
                </a:solidFill>
                <a:latin typeface="Times New Roman" panose="02020603050405020304" pitchFamily="18" charset="0"/>
                <a:cs typeface="Times New Roman" panose="02020603050405020304" pitchFamily="18" charset="0"/>
              </a:rPr>
              <a:t>2. Tạo bảng</a:t>
            </a:r>
          </a:p>
        </p:txBody>
      </p:sp>
      <p:graphicFrame>
        <p:nvGraphicFramePr>
          <p:cNvPr id="7" name="Group 243">
            <a:extLst>
              <a:ext uri="{FF2B5EF4-FFF2-40B4-BE49-F238E27FC236}">
                <a16:creationId xmlns:a16="http://schemas.microsoft.com/office/drawing/2014/main" id="{4C0DBD7D-E4F6-41CD-B9B0-6255A52E0AF5}"/>
              </a:ext>
            </a:extLst>
          </p:cNvPr>
          <p:cNvGraphicFramePr>
            <a:graphicFrameLocks noGrp="1"/>
          </p:cNvGraphicFramePr>
          <p:nvPr/>
        </p:nvGraphicFramePr>
        <p:xfrm>
          <a:off x="2819400" y="5486400"/>
          <a:ext cx="7086599" cy="1219200"/>
        </p:xfrm>
        <a:graphic>
          <a:graphicData uri="http://schemas.openxmlformats.org/drawingml/2006/table">
            <a:tbl>
              <a:tblPr/>
              <a:tblGrid>
                <a:gridCol w="1739662">
                  <a:extLst>
                    <a:ext uri="{9D8B030D-6E8A-4147-A177-3AD203B41FA5}">
                      <a16:colId xmlns:a16="http://schemas.microsoft.com/office/drawing/2014/main" val="20000"/>
                    </a:ext>
                  </a:extLst>
                </a:gridCol>
                <a:gridCol w="1874996">
                  <a:extLst>
                    <a:ext uri="{9D8B030D-6E8A-4147-A177-3AD203B41FA5}">
                      <a16:colId xmlns:a16="http://schemas.microsoft.com/office/drawing/2014/main" val="20001"/>
                    </a:ext>
                  </a:extLst>
                </a:gridCol>
                <a:gridCol w="1806099">
                  <a:extLst>
                    <a:ext uri="{9D8B030D-6E8A-4147-A177-3AD203B41FA5}">
                      <a16:colId xmlns:a16="http://schemas.microsoft.com/office/drawing/2014/main" val="20002"/>
                    </a:ext>
                  </a:extLst>
                </a:gridCol>
                <a:gridCol w="1665842">
                  <a:extLst>
                    <a:ext uri="{9D8B030D-6E8A-4147-A177-3AD203B41FA5}">
                      <a16:colId xmlns:a16="http://schemas.microsoft.com/office/drawing/2014/main" val="20003"/>
                    </a:ext>
                  </a:extLst>
                </a:gridCol>
              </a:tblGrid>
              <a:tr h="608013">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1187">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5088" name="Text Box 20">
            <a:extLst>
              <a:ext uri="{FF2B5EF4-FFF2-40B4-BE49-F238E27FC236}">
                <a16:creationId xmlns:a16="http://schemas.microsoft.com/office/drawing/2014/main" id="{1C4F3311-BFB1-4172-AFAF-A13B21A12A2A}"/>
              </a:ext>
            </a:extLst>
          </p:cNvPr>
          <p:cNvSpPr txBox="1">
            <a:spLocks noChangeArrowheads="1"/>
          </p:cNvSpPr>
          <p:nvPr/>
        </p:nvSpPr>
        <p:spPr bwMode="auto">
          <a:xfrm>
            <a:off x="4724400" y="5475288"/>
            <a:ext cx="3810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b="1"/>
              <a:t>I</a:t>
            </a:r>
          </a:p>
        </p:txBody>
      </p:sp>
      <p:sp>
        <p:nvSpPr>
          <p:cNvPr id="45089" name="Line 68">
            <a:extLst>
              <a:ext uri="{FF2B5EF4-FFF2-40B4-BE49-F238E27FC236}">
                <a16:creationId xmlns:a16="http://schemas.microsoft.com/office/drawing/2014/main" id="{C1E0F572-E55E-483A-9501-417F1CD299EE}"/>
              </a:ext>
            </a:extLst>
          </p:cNvPr>
          <p:cNvSpPr>
            <a:spLocks noChangeShapeType="1"/>
          </p:cNvSpPr>
          <p:nvPr/>
        </p:nvSpPr>
        <p:spPr bwMode="auto">
          <a:xfrm>
            <a:off x="4495800" y="5300663"/>
            <a:ext cx="228600" cy="338137"/>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lIns="54000" tIns="10800" rIns="54000" bIns="1080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1;p4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FFFF00"/>
              </a:buClr>
              <a:buSzPts val="6600"/>
            </a:pPr>
            <a:r>
              <a:rPr lang="en-US" sz="6600" dirty="0">
                <a:latin typeface="Times New Roman"/>
                <a:ea typeface="Times New Roman"/>
                <a:cs typeface="Times New Roman"/>
                <a:sym typeface="Times New Roman"/>
              </a:rPr>
              <a:t>THỰC HÀNH</a:t>
            </a:r>
            <a:endParaRPr dirty="0"/>
          </a:p>
        </p:txBody>
      </p:sp>
      <p:sp>
        <p:nvSpPr>
          <p:cNvPr id="3" name="Content Placeholder 2"/>
          <p:cNvSpPr>
            <a:spLocks noGrp="1"/>
          </p:cNvSpPr>
          <p:nvPr>
            <p:ph idx="1"/>
          </p:nvPr>
        </p:nvSpPr>
        <p:spPr/>
        <p:txBody>
          <a:bodyPr/>
          <a:lstStyle/>
          <a:p>
            <a:endParaRPr lang="uz-Latn-UZ" dirty="0"/>
          </a:p>
        </p:txBody>
      </p:sp>
      <p:sp>
        <p:nvSpPr>
          <p:cNvPr id="5" name="Google Shape;350;p43"/>
          <p:cNvSpPr txBox="1">
            <a:spLocks/>
          </p:cNvSpPr>
          <p:nvPr/>
        </p:nvSpPr>
        <p:spPr>
          <a:xfrm>
            <a:off x="2133600" y="1295400"/>
            <a:ext cx="7924800" cy="76200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spcBef>
                <a:spcPts val="0"/>
              </a:spcBef>
              <a:buClr>
                <a:srgbClr val="F7CA65"/>
              </a:buClr>
              <a:buSzPts val="4000"/>
            </a:pPr>
            <a:r>
              <a:rPr lang="en-US" sz="4000" cap="none">
                <a:solidFill>
                  <a:srgbClr val="F7CA65"/>
                </a:solidFill>
                <a:latin typeface="Times New Roman"/>
                <a:ea typeface="Times New Roman"/>
                <a:cs typeface="Times New Roman"/>
                <a:sym typeface="Times New Roman"/>
              </a:rPr>
              <a:t>Yêu cầu</a:t>
            </a:r>
            <a:endParaRPr lang="en-US" sz="4000" cap="none" dirty="0">
              <a:solidFill>
                <a:srgbClr val="F7CA65"/>
              </a:solidFill>
              <a:latin typeface="Times New Roman"/>
              <a:ea typeface="Times New Roman"/>
              <a:cs typeface="Times New Roman"/>
              <a:sym typeface="Times New Roman"/>
            </a:endParaRPr>
          </a:p>
        </p:txBody>
      </p:sp>
      <p:sp>
        <p:nvSpPr>
          <p:cNvPr id="6" name="Google Shape;351;p43"/>
          <p:cNvSpPr txBox="1">
            <a:spLocks/>
          </p:cNvSpPr>
          <p:nvPr/>
        </p:nvSpPr>
        <p:spPr>
          <a:xfrm>
            <a:off x="2133600" y="2133600"/>
            <a:ext cx="7924800" cy="3992562"/>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spcBef>
                <a:spcPts val="0"/>
              </a:spcBef>
              <a:buClr>
                <a:schemeClr val="lt1"/>
              </a:buClr>
              <a:buSzPts val="2800"/>
              <a:buFont typeface="Arial"/>
              <a:buChar char="-"/>
            </a:pPr>
            <a:r>
              <a:rPr lang="vi-VN" sz="2800" b="0" dirty="0">
                <a:latin typeface="Arial"/>
                <a:ea typeface="Arial"/>
                <a:cs typeface="Arial"/>
                <a:sym typeface="Arial"/>
              </a:rPr>
              <a:t>Nhập và định dạng  theo mẫu</a:t>
            </a:r>
            <a:endParaRPr lang="vi-VN" dirty="0"/>
          </a:p>
          <a:p>
            <a:pPr>
              <a:spcBef>
                <a:spcPts val="560"/>
              </a:spcBef>
              <a:buClr>
                <a:schemeClr val="lt1"/>
              </a:buClr>
              <a:buSzPts val="2800"/>
              <a:buFont typeface="Arial"/>
              <a:buChar char="-"/>
            </a:pPr>
            <a:r>
              <a:rPr lang="vi-VN" sz="2800" b="0" dirty="0">
                <a:latin typeface="Arial"/>
                <a:ea typeface="Arial"/>
                <a:cs typeface="Arial"/>
                <a:sym typeface="Arial"/>
              </a:rPr>
              <a:t>Căn lề định dạng văn bản</a:t>
            </a:r>
            <a:endParaRPr lang="vi-VN" dirty="0"/>
          </a:p>
          <a:p>
            <a:pPr>
              <a:spcBef>
                <a:spcPts val="560"/>
              </a:spcBef>
              <a:buClr>
                <a:schemeClr val="lt1"/>
              </a:buClr>
              <a:buSzPts val="2800"/>
              <a:buFont typeface="Arial"/>
              <a:buChar char="-"/>
            </a:pPr>
            <a:r>
              <a:rPr lang="vi-VN" sz="2800" b="0" dirty="0">
                <a:latin typeface="Arial"/>
                <a:ea typeface="Arial"/>
                <a:cs typeface="Arial"/>
                <a:sym typeface="Arial"/>
              </a:rPr>
              <a:t>Chọn hướng trang và lề trang</a:t>
            </a:r>
            <a:endParaRPr lang="vi-VN" dirty="0"/>
          </a:p>
          <a:p>
            <a:pPr>
              <a:spcBef>
                <a:spcPts val="560"/>
              </a:spcBef>
              <a:buClr>
                <a:schemeClr val="lt1"/>
              </a:buClr>
              <a:buSzPts val="2800"/>
              <a:buFont typeface="Arial"/>
              <a:buChar char="-"/>
            </a:pPr>
            <a:r>
              <a:rPr lang="vi-VN" sz="2800" b="0" dirty="0">
                <a:latin typeface="Arial"/>
                <a:ea typeface="Arial"/>
                <a:cs typeface="Arial"/>
                <a:sym typeface="Arial"/>
              </a:rPr>
              <a:t>Lưu tệp tin</a:t>
            </a:r>
            <a:endParaRPr lang="vi-VN" dirty="0"/>
          </a:p>
        </p:txBody>
      </p:sp>
    </p:spTree>
    <p:extLst>
      <p:ext uri="{BB962C8B-B14F-4D97-AF65-F5344CB8AC3E}">
        <p14:creationId xmlns:p14="http://schemas.microsoft.com/office/powerpoint/2010/main" val="89262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C5F085-06A0-4F61-AA1C-E20091C20252}"/>
              </a:ext>
            </a:extLst>
          </p:cNvPr>
          <p:cNvSpPr/>
          <p:nvPr/>
        </p:nvSpPr>
        <p:spPr>
          <a:xfrm>
            <a:off x="457200" y="460375"/>
            <a:ext cx="41910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9A32578-333D-4F5E-B79D-C7C62801BF36}"/>
              </a:ext>
            </a:extLst>
          </p:cNvPr>
          <p:cNvSpPr/>
          <p:nvPr/>
        </p:nvSpPr>
        <p:spPr>
          <a:xfrm>
            <a:off x="4648200" y="457200"/>
            <a:ext cx="70612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lnSpc>
                <a:spcPct val="135000"/>
              </a:lnSpc>
              <a:spcBef>
                <a:spcPts val="0"/>
              </a:spcBef>
              <a:spcAft>
                <a:spcPts val="0"/>
              </a:spcAft>
              <a:defRPr/>
            </a:pPr>
            <a:r>
              <a:rPr lang="en-US" sz="3200">
                <a:solidFill>
                  <a:srgbClr val="000000"/>
                </a:solidFill>
                <a:latin typeface="Times New Roman" panose="02020603050405020304" pitchFamily="18" charset="0"/>
                <a:cs typeface="Times New Roman" panose="02020603050405020304" pitchFamily="18" charset="0"/>
              </a:rPr>
              <a:t>Bảng</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40088572-96B7-4BDB-8B9D-391DC9252E18}"/>
              </a:ext>
            </a:extLst>
          </p:cNvPr>
          <p:cNvGraphicFramePr>
            <a:graphicFrameLocks noGrp="1"/>
          </p:cNvGraphicFramePr>
          <p:nvPr/>
        </p:nvGraphicFramePr>
        <p:xfrm>
          <a:off x="481013" y="1041400"/>
          <a:ext cx="11228387" cy="4045406"/>
        </p:xfrm>
        <a:graphic>
          <a:graphicData uri="http://schemas.openxmlformats.org/drawingml/2006/table">
            <a:tbl>
              <a:tblPr firstRow="1" bandRow="1">
                <a:tableStyleId>{F5AB1C69-6EDB-4FF4-983F-18BD219EF322}</a:tableStyleId>
              </a:tblPr>
              <a:tblGrid>
                <a:gridCol w="4166859">
                  <a:extLst>
                    <a:ext uri="{9D8B030D-6E8A-4147-A177-3AD203B41FA5}">
                      <a16:colId xmlns:a16="http://schemas.microsoft.com/office/drawing/2014/main" val="20000"/>
                    </a:ext>
                  </a:extLst>
                </a:gridCol>
                <a:gridCol w="7061528">
                  <a:extLst>
                    <a:ext uri="{9D8B030D-6E8A-4147-A177-3AD203B41FA5}">
                      <a16:colId xmlns:a16="http://schemas.microsoft.com/office/drawing/2014/main" val="20001"/>
                    </a:ext>
                  </a:extLst>
                </a:gridCol>
              </a:tblGrid>
              <a:tr h="4044950">
                <a:tc>
                  <a:txBody>
                    <a:bodyPr/>
                    <a:lstStyle/>
                    <a:p>
                      <a:pPr algn="just"/>
                      <a:r>
                        <a:rPr lang="en-US" sz="3200" b="0" dirty="0" err="1">
                          <a:solidFill>
                            <a:schemeClr val="tx1"/>
                          </a:solidFill>
                          <a:latin typeface="Times New Roman" panose="02020603050405020304" pitchFamily="18" charset="0"/>
                          <a:cs typeface="Times New Roman" panose="02020603050405020304" pitchFamily="18" charset="0"/>
                        </a:rPr>
                        <a:t>Em</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hãy</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nêu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cách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thay</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đổi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độ</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rộng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cột</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độ</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cao</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hàng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của</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bảng</a:t>
                      </a:r>
                      <a:r>
                        <a:rPr lang="en-US" sz="3200" b="0" dirty="0">
                          <a:solidFill>
                            <a:schemeClr val="tx1"/>
                          </a:solidFill>
                          <a:latin typeface="Times New Roman" panose="02020603050405020304" pitchFamily="18" charset="0"/>
                          <a:cs typeface="Times New Roman" panose="02020603050405020304" pitchFamily="18" charset="0"/>
                        </a:rPr>
                        <a:t>?</a:t>
                      </a:r>
                      <a:endParaRPr lang="vi-VN" sz="3200" b="0" dirty="0">
                        <a:solidFill>
                          <a:schemeClr val="tx1"/>
                        </a:solidFill>
                        <a:latin typeface="Times New Roman" panose="02020603050405020304" pitchFamily="18" charset="0"/>
                        <a:cs typeface="Times New Roman" panose="02020603050405020304" pitchFamily="18" charset="0"/>
                      </a:endParaRPr>
                    </a:p>
                  </a:txBody>
                  <a:tcPr marL="108011" marR="108011" marT="71983" marB="71983"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eaLnBrk="1" hangingPunct="1"/>
                      <a:r>
                        <a:rPr lang="en-US" altLang="en-US" sz="3200" b="0" dirty="0" err="1">
                          <a:solidFill>
                            <a:srgbClr val="FF0000"/>
                          </a:solidFill>
                          <a:latin typeface="Times New Roman" panose="02020603050405020304" pitchFamily="18" charset="0"/>
                          <a:cs typeface="Times New Roman" panose="02020603050405020304" pitchFamily="18" charset="0"/>
                        </a:rPr>
                        <a:t>Thay</a:t>
                      </a:r>
                      <a:r>
                        <a:rPr lang="en-US" altLang="en-US" sz="3200" b="0" dirty="0">
                          <a:solidFill>
                            <a:srgbClr val="FF0000"/>
                          </a:solidFill>
                          <a:latin typeface="Times New Roman" panose="02020603050405020304" pitchFamily="18" charset="0"/>
                          <a:cs typeface="Times New Roman" panose="02020603050405020304" pitchFamily="18" charset="0"/>
                        </a:rPr>
                        <a:t> </a:t>
                      </a:r>
                      <a:r>
                        <a:rPr lang="en-US" altLang="en-US" sz="3200" b="0" dirty="0" err="1">
                          <a:solidFill>
                            <a:srgbClr val="FF0000"/>
                          </a:solidFill>
                          <a:latin typeface="Times New Roman" panose="02020603050405020304" pitchFamily="18" charset="0"/>
                          <a:cs typeface="Times New Roman" panose="02020603050405020304" pitchFamily="18" charset="0"/>
                        </a:rPr>
                        <a:t>đổi</a:t>
                      </a:r>
                      <a:r>
                        <a:rPr lang="en-US" altLang="en-US" sz="3200" b="0" dirty="0">
                          <a:solidFill>
                            <a:srgbClr val="FF0000"/>
                          </a:solidFill>
                          <a:latin typeface="Times New Roman" panose="02020603050405020304" pitchFamily="18" charset="0"/>
                          <a:cs typeface="Times New Roman" panose="02020603050405020304" pitchFamily="18" charset="0"/>
                        </a:rPr>
                        <a:t> </a:t>
                      </a:r>
                      <a:r>
                        <a:rPr lang="en-US" altLang="en-US" sz="3200" b="0" dirty="0" err="1">
                          <a:solidFill>
                            <a:srgbClr val="FF0000"/>
                          </a:solidFill>
                          <a:latin typeface="Times New Roman" panose="02020603050405020304" pitchFamily="18" charset="0"/>
                          <a:cs typeface="Times New Roman" panose="02020603050405020304" pitchFamily="18" charset="0"/>
                        </a:rPr>
                        <a:t>độ</a:t>
                      </a:r>
                      <a:r>
                        <a:rPr lang="en-US" altLang="en-US" sz="3200" b="0" dirty="0">
                          <a:solidFill>
                            <a:srgbClr val="FF0000"/>
                          </a:solidFill>
                          <a:latin typeface="Times New Roman" panose="02020603050405020304" pitchFamily="18" charset="0"/>
                          <a:cs typeface="Times New Roman" panose="02020603050405020304" pitchFamily="18" charset="0"/>
                        </a:rPr>
                        <a:t> </a:t>
                      </a:r>
                      <a:r>
                        <a:rPr lang="en-US" altLang="en-US" sz="3200" b="0" dirty="0" err="1">
                          <a:solidFill>
                            <a:srgbClr val="FF0000"/>
                          </a:solidFill>
                          <a:latin typeface="Times New Roman" panose="02020603050405020304" pitchFamily="18" charset="0"/>
                          <a:cs typeface="Times New Roman" panose="02020603050405020304" pitchFamily="18" charset="0"/>
                        </a:rPr>
                        <a:t>rộng</a:t>
                      </a:r>
                      <a:r>
                        <a:rPr lang="en-US" altLang="en-US" sz="3200" b="0" dirty="0">
                          <a:solidFill>
                            <a:srgbClr val="FF0000"/>
                          </a:solidFill>
                          <a:latin typeface="Times New Roman" panose="02020603050405020304" pitchFamily="18" charset="0"/>
                          <a:cs typeface="Times New Roman" panose="02020603050405020304" pitchFamily="18" charset="0"/>
                        </a:rPr>
                        <a:t> </a:t>
                      </a:r>
                      <a:r>
                        <a:rPr lang="en-US" altLang="en-US" sz="3200" b="0" dirty="0" err="1">
                          <a:solidFill>
                            <a:srgbClr val="FF0000"/>
                          </a:solidFill>
                          <a:latin typeface="Times New Roman" panose="02020603050405020304" pitchFamily="18" charset="0"/>
                          <a:cs typeface="Times New Roman" panose="02020603050405020304" pitchFamily="18" charset="0"/>
                        </a:rPr>
                        <a:t>cột</a:t>
                      </a:r>
                      <a:r>
                        <a:rPr lang="en-US" altLang="en-US" sz="3200" b="0" dirty="0">
                          <a:solidFill>
                            <a:srgbClr val="FF0000"/>
                          </a:solidFill>
                          <a:latin typeface="Times New Roman" panose="02020603050405020304" pitchFamily="18" charset="0"/>
                          <a:cs typeface="Times New Roman" panose="02020603050405020304" pitchFamily="18" charset="0"/>
                        </a:rPr>
                        <a:t> hay </a:t>
                      </a:r>
                      <a:r>
                        <a:rPr lang="en-US" altLang="en-US" sz="3200" b="0" dirty="0" err="1">
                          <a:solidFill>
                            <a:srgbClr val="FF0000"/>
                          </a:solidFill>
                          <a:latin typeface="Times New Roman" panose="02020603050405020304" pitchFamily="18" charset="0"/>
                          <a:cs typeface="Times New Roman" panose="02020603050405020304" pitchFamily="18" charset="0"/>
                        </a:rPr>
                        <a:t>độ</a:t>
                      </a:r>
                      <a:r>
                        <a:rPr lang="en-US" altLang="en-US" sz="3200" b="0" dirty="0">
                          <a:solidFill>
                            <a:srgbClr val="FF0000"/>
                          </a:solidFill>
                          <a:latin typeface="Times New Roman" panose="02020603050405020304" pitchFamily="18" charset="0"/>
                          <a:cs typeface="Times New Roman" panose="02020603050405020304" pitchFamily="18" charset="0"/>
                        </a:rPr>
                        <a:t> </a:t>
                      </a:r>
                      <a:r>
                        <a:rPr lang="en-US" altLang="en-US" sz="3200" b="0" dirty="0" err="1">
                          <a:solidFill>
                            <a:srgbClr val="FF0000"/>
                          </a:solidFill>
                          <a:latin typeface="Times New Roman" panose="02020603050405020304" pitchFamily="18" charset="0"/>
                          <a:cs typeface="Times New Roman" panose="02020603050405020304" pitchFamily="18" charset="0"/>
                        </a:rPr>
                        <a:t>cao</a:t>
                      </a:r>
                      <a:r>
                        <a:rPr lang="en-US" altLang="en-US" sz="3200" b="0" dirty="0">
                          <a:solidFill>
                            <a:srgbClr val="FF0000"/>
                          </a:solidFill>
                          <a:latin typeface="Times New Roman" panose="02020603050405020304" pitchFamily="18" charset="0"/>
                          <a:cs typeface="Times New Roman" panose="02020603050405020304" pitchFamily="18" charset="0"/>
                        </a:rPr>
                        <a:t> </a:t>
                      </a:r>
                      <a:r>
                        <a:rPr lang="en-US" altLang="en-US" sz="3200" b="0" dirty="0" err="1">
                          <a:solidFill>
                            <a:srgbClr val="FF0000"/>
                          </a:solidFill>
                          <a:latin typeface="Times New Roman" panose="02020603050405020304" pitchFamily="18" charset="0"/>
                          <a:cs typeface="Times New Roman" panose="02020603050405020304" pitchFamily="18" charset="0"/>
                        </a:rPr>
                        <a:t>hàng</a:t>
                      </a:r>
                      <a:r>
                        <a:rPr lang="en-US" altLang="en-US" sz="3200" b="0" dirty="0">
                          <a:solidFill>
                            <a:srgbClr val="FF0000"/>
                          </a:solidFill>
                          <a:latin typeface="Times New Roman" panose="02020603050405020304" pitchFamily="18" charset="0"/>
                          <a:cs typeface="Times New Roman" panose="02020603050405020304" pitchFamily="18" charset="0"/>
                        </a:rPr>
                        <a:t> </a:t>
                      </a:r>
                      <a:r>
                        <a:rPr lang="en-US" altLang="en-US" sz="3200" b="0" dirty="0" err="1">
                          <a:solidFill>
                            <a:srgbClr val="FF0000"/>
                          </a:solidFill>
                          <a:latin typeface="Times New Roman" panose="02020603050405020304" pitchFamily="18" charset="0"/>
                          <a:cs typeface="Times New Roman" panose="02020603050405020304" pitchFamily="18" charset="0"/>
                        </a:rPr>
                        <a:t>của</a:t>
                      </a:r>
                      <a:r>
                        <a:rPr lang="en-US" altLang="en-US" sz="3200" b="0" dirty="0">
                          <a:solidFill>
                            <a:srgbClr val="FF0000"/>
                          </a:solidFill>
                          <a:latin typeface="Times New Roman" panose="02020603050405020304" pitchFamily="18" charset="0"/>
                          <a:cs typeface="Times New Roman" panose="02020603050405020304" pitchFamily="18" charset="0"/>
                        </a:rPr>
                        <a:t> </a:t>
                      </a:r>
                      <a:r>
                        <a:rPr lang="en-US" altLang="en-US" sz="3200" b="0" dirty="0" err="1">
                          <a:solidFill>
                            <a:srgbClr val="FF0000"/>
                          </a:solidFill>
                          <a:latin typeface="Times New Roman" panose="02020603050405020304" pitchFamily="18" charset="0"/>
                          <a:cs typeface="Times New Roman" panose="02020603050405020304" pitchFamily="18" charset="0"/>
                        </a:rPr>
                        <a:t>bảng</a:t>
                      </a:r>
                      <a:r>
                        <a:rPr lang="en-US" altLang="en-US" sz="3200" b="0" dirty="0">
                          <a:solidFill>
                            <a:srgbClr val="FF0000"/>
                          </a:solidFill>
                          <a:latin typeface="Times New Roman" panose="02020603050405020304" pitchFamily="18" charset="0"/>
                          <a:cs typeface="Times New Roman" panose="02020603050405020304" pitchFamily="18" charset="0"/>
                        </a:rPr>
                        <a:t>:</a:t>
                      </a:r>
                      <a:endParaRPr lang="en-US"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eaLnBrk="1" hangingPunct="1"/>
                      <a:r>
                        <a:rPr lang="en-US"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dirty="0">
                          <a:solidFill>
                            <a:srgbClr val="0000FF"/>
                          </a:solidFill>
                          <a:latin typeface="Times New Roman" panose="02020603050405020304" pitchFamily="18" charset="0"/>
                          <a:cs typeface="Times New Roman" panose="02020603050405020304" pitchFamily="18" charset="0"/>
                        </a:rPr>
                        <a:t>B1. </a:t>
                      </a:r>
                      <a:r>
                        <a:rPr lang="en-US" altLang="en-US" sz="3200" b="0" dirty="0" err="1">
                          <a:solidFill>
                            <a:srgbClr val="0000FF"/>
                          </a:solidFill>
                          <a:latin typeface="Times New Roman" panose="02020603050405020304" pitchFamily="18" charset="0"/>
                          <a:cs typeface="Times New Roman" panose="02020603050405020304" pitchFamily="18" charset="0"/>
                        </a:rPr>
                        <a:t>Đưa</a:t>
                      </a:r>
                      <a:r>
                        <a:rPr lang="en-US" altLang="en-US" sz="3200" b="0" dirty="0">
                          <a:solidFill>
                            <a:srgbClr val="0000FF"/>
                          </a:solidFill>
                          <a:latin typeface="Times New Roman" panose="02020603050405020304" pitchFamily="18" charset="0"/>
                          <a:cs typeface="Times New Roman" panose="02020603050405020304" pitchFamily="18" charset="0"/>
                        </a:rPr>
                        <a:t> con </a:t>
                      </a:r>
                      <a:r>
                        <a:rPr lang="en-US" altLang="en-US" sz="3200" b="0" dirty="0" err="1">
                          <a:solidFill>
                            <a:srgbClr val="0000FF"/>
                          </a:solidFill>
                          <a:latin typeface="Times New Roman" panose="02020603050405020304" pitchFamily="18" charset="0"/>
                          <a:cs typeface="Times New Roman" panose="02020603050405020304" pitchFamily="18" charset="0"/>
                        </a:rPr>
                        <a:t>trỏ</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chuột</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vào</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đường</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biên</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của</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cột</a:t>
                      </a:r>
                      <a:r>
                        <a:rPr lang="en-US" altLang="en-US" sz="3200" b="0" dirty="0">
                          <a:solidFill>
                            <a:srgbClr val="0000FF"/>
                          </a:solidFill>
                          <a:latin typeface="Times New Roman" panose="02020603050405020304" pitchFamily="18" charset="0"/>
                          <a:cs typeface="Times New Roman" panose="02020603050405020304" pitchFamily="18" charset="0"/>
                        </a:rPr>
                        <a:t> (hay </a:t>
                      </a:r>
                      <a:r>
                        <a:rPr lang="en-US" altLang="en-US" sz="3200" b="0" dirty="0" err="1">
                          <a:solidFill>
                            <a:srgbClr val="0000FF"/>
                          </a:solidFill>
                          <a:latin typeface="Times New Roman" panose="02020603050405020304" pitchFamily="18" charset="0"/>
                          <a:cs typeface="Times New Roman" panose="02020603050405020304" pitchFamily="18" charset="0"/>
                        </a:rPr>
                        <a:t>hàng</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cần</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thay</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đổi</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cho</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đến</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khi</a:t>
                      </a:r>
                      <a:r>
                        <a:rPr lang="en-US" altLang="en-US" sz="3200" b="0" dirty="0">
                          <a:solidFill>
                            <a:srgbClr val="0000FF"/>
                          </a:solidFill>
                          <a:latin typeface="Times New Roman" panose="02020603050405020304" pitchFamily="18" charset="0"/>
                          <a:cs typeface="Times New Roman" panose="02020603050405020304" pitchFamily="18" charset="0"/>
                        </a:rPr>
                        <a:t> con </a:t>
                      </a:r>
                      <a:r>
                        <a:rPr lang="en-US" altLang="en-US" sz="3200" b="0" dirty="0" err="1">
                          <a:solidFill>
                            <a:srgbClr val="0000FF"/>
                          </a:solidFill>
                          <a:latin typeface="Times New Roman" panose="02020603050405020304" pitchFamily="18" charset="0"/>
                          <a:cs typeface="Times New Roman" panose="02020603050405020304" pitchFamily="18" charset="0"/>
                        </a:rPr>
                        <a:t>trỏ</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có</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dạng</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hoặc</a:t>
                      </a:r>
                      <a:r>
                        <a:rPr lang="en-US" altLang="en-US" sz="3200" b="0" dirty="0">
                          <a:solidFill>
                            <a:srgbClr val="0000FF"/>
                          </a:solidFill>
                          <a:latin typeface="Times New Roman" panose="02020603050405020304" pitchFamily="18" charset="0"/>
                          <a:cs typeface="Times New Roman" panose="02020603050405020304" pitchFamily="18" charset="0"/>
                        </a:rPr>
                        <a:t>        </a:t>
                      </a:r>
                    </a:p>
                    <a:p>
                      <a:pPr algn="just" eaLnBrk="1" hangingPunct="1"/>
                      <a:r>
                        <a:rPr lang="en-US"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dirty="0">
                          <a:solidFill>
                            <a:srgbClr val="0000FF"/>
                          </a:solidFill>
                          <a:latin typeface="Times New Roman" panose="02020603050405020304" pitchFamily="18" charset="0"/>
                          <a:cs typeface="Times New Roman" panose="02020603050405020304" pitchFamily="18" charset="0"/>
                        </a:rPr>
                        <a:t>B2. </a:t>
                      </a:r>
                      <a:r>
                        <a:rPr lang="en-US" altLang="en-US" sz="3200" b="0" dirty="0" err="1">
                          <a:solidFill>
                            <a:srgbClr val="0000FF"/>
                          </a:solidFill>
                          <a:latin typeface="Times New Roman" panose="02020603050405020304" pitchFamily="18" charset="0"/>
                          <a:cs typeface="Times New Roman" panose="02020603050405020304" pitchFamily="18" charset="0"/>
                        </a:rPr>
                        <a:t>Kéo</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chuột</a:t>
                      </a:r>
                      <a:r>
                        <a:rPr lang="en-US" altLang="en-US" sz="3200" b="0" dirty="0">
                          <a:solidFill>
                            <a:srgbClr val="0000FF"/>
                          </a:solidFill>
                          <a:latin typeface="Times New Roman" panose="02020603050405020304" pitchFamily="18" charset="0"/>
                          <a:cs typeface="Times New Roman" panose="02020603050405020304" pitchFamily="18" charset="0"/>
                        </a:rPr>
                        <a:t> sang </a:t>
                      </a:r>
                      <a:r>
                        <a:rPr lang="en-US" altLang="en-US" sz="3200" b="0" dirty="0" err="1">
                          <a:solidFill>
                            <a:srgbClr val="0000FF"/>
                          </a:solidFill>
                          <a:latin typeface="Times New Roman" panose="02020603050405020304" pitchFamily="18" charset="0"/>
                          <a:cs typeface="Times New Roman" panose="02020603050405020304" pitchFamily="18" charset="0"/>
                        </a:rPr>
                        <a:t>trái</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phải</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hoặc</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lên</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xuống</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để</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thay</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đổi</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kích</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thước</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của</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hàng</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hoặc</a:t>
                      </a:r>
                      <a:r>
                        <a:rPr lang="en-US" altLang="en-US" sz="3200" b="0" dirty="0">
                          <a:solidFill>
                            <a:srgbClr val="0000FF"/>
                          </a:solidFill>
                          <a:latin typeface="Times New Roman" panose="02020603050405020304" pitchFamily="18" charset="0"/>
                          <a:cs typeface="Times New Roman" panose="02020603050405020304" pitchFamily="18" charset="0"/>
                        </a:rPr>
                        <a:t> </a:t>
                      </a:r>
                      <a:r>
                        <a:rPr lang="en-US" altLang="en-US" sz="3200" b="0" dirty="0" err="1">
                          <a:solidFill>
                            <a:srgbClr val="0000FF"/>
                          </a:solidFill>
                          <a:latin typeface="Times New Roman" panose="02020603050405020304" pitchFamily="18" charset="0"/>
                          <a:cs typeface="Times New Roman" panose="02020603050405020304" pitchFamily="18" charset="0"/>
                        </a:rPr>
                        <a:t>cột</a:t>
                      </a:r>
                      <a:r>
                        <a:rPr lang="en-US" altLang="en-US" sz="3200" b="0" dirty="0">
                          <a:solidFill>
                            <a:srgbClr val="0000FF"/>
                          </a:solidFill>
                          <a:latin typeface="Times New Roman" panose="02020603050405020304" pitchFamily="18" charset="0"/>
                          <a:cs typeface="Times New Roman" panose="02020603050405020304" pitchFamily="18" charset="0"/>
                        </a:rPr>
                        <a:t>.</a:t>
                      </a:r>
                    </a:p>
                  </a:txBody>
                  <a:tcPr marL="108011" marR="108011" marT="71983" marB="71983"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7116" name="TextBox 5">
            <a:extLst>
              <a:ext uri="{FF2B5EF4-FFF2-40B4-BE49-F238E27FC236}">
                <a16:creationId xmlns:a16="http://schemas.microsoft.com/office/drawing/2014/main" id="{67B01297-EE43-4FA6-9466-9EC2FCB06140}"/>
              </a:ext>
            </a:extLst>
          </p:cNvPr>
          <p:cNvSpPr txBox="1">
            <a:spLocks noChangeArrowheads="1"/>
          </p:cNvSpPr>
          <p:nvPr/>
        </p:nvSpPr>
        <p:spPr bwMode="auto">
          <a:xfrm>
            <a:off x="381000" y="9525"/>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800" b="1">
                <a:solidFill>
                  <a:srgbClr val="FF0000"/>
                </a:solidFill>
                <a:latin typeface="Times New Roman" panose="02020603050405020304" pitchFamily="18" charset="0"/>
                <a:cs typeface="Times New Roman" panose="02020603050405020304" pitchFamily="18" charset="0"/>
              </a:rPr>
              <a:t>2. Tạo bảng</a:t>
            </a:r>
          </a:p>
        </p:txBody>
      </p:sp>
      <p:pic>
        <p:nvPicPr>
          <p:cNvPr id="47117" name="Picture 61">
            <a:extLst>
              <a:ext uri="{FF2B5EF4-FFF2-40B4-BE49-F238E27FC236}">
                <a16:creationId xmlns:a16="http://schemas.microsoft.com/office/drawing/2014/main" id="{B812F545-0A08-4DC0-A477-70EA82057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167063"/>
            <a:ext cx="12795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62">
            <a:extLst>
              <a:ext uri="{FF2B5EF4-FFF2-40B4-BE49-F238E27FC236}">
                <a16:creationId xmlns:a16="http://schemas.microsoft.com/office/drawing/2014/main" id="{05A546B4-9069-4ADB-8BBB-72FEDEAC1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1925" y="3070225"/>
            <a:ext cx="8794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B459203-CCC1-4E99-B177-F3D0F12BDE8D}"/>
              </a:ext>
            </a:extLst>
          </p:cNvPr>
          <p:cNvSpPr/>
          <p:nvPr/>
        </p:nvSpPr>
        <p:spPr>
          <a:xfrm>
            <a:off x="4724400" y="1084263"/>
            <a:ext cx="6985000" cy="40020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a:t>
            </a:r>
          </a:p>
        </p:txBody>
      </p:sp>
      <p:pic>
        <p:nvPicPr>
          <p:cNvPr id="47120" name="Picture 90">
            <a:extLst>
              <a:ext uri="{FF2B5EF4-FFF2-40B4-BE49-F238E27FC236}">
                <a16:creationId xmlns:a16="http://schemas.microsoft.com/office/drawing/2014/main" id="{07C7DD31-6400-4EF8-ADEC-02EE03DA42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105400"/>
            <a:ext cx="662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91">
            <a:extLst>
              <a:ext uri="{FF2B5EF4-FFF2-40B4-BE49-F238E27FC236}">
                <a16:creationId xmlns:a16="http://schemas.microsoft.com/office/drawing/2014/main" id="{27583701-F72E-4A0D-963E-7795DBB2D8B4}"/>
              </a:ext>
            </a:extLst>
          </p:cNvPr>
          <p:cNvSpPr>
            <a:spLocks noChangeShapeType="1"/>
          </p:cNvSpPr>
          <p:nvPr/>
        </p:nvSpPr>
        <p:spPr bwMode="auto">
          <a:xfrm>
            <a:off x="3048000" y="5715000"/>
            <a:ext cx="6477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 name="Group 92">
            <a:extLst>
              <a:ext uri="{FF2B5EF4-FFF2-40B4-BE49-F238E27FC236}">
                <a16:creationId xmlns:a16="http://schemas.microsoft.com/office/drawing/2014/main" id="{19BF4319-7C1C-482D-96D2-36AA9014C7A4}"/>
              </a:ext>
            </a:extLst>
          </p:cNvPr>
          <p:cNvGrpSpPr>
            <a:grpSpLocks/>
          </p:cNvGrpSpPr>
          <p:nvPr/>
        </p:nvGrpSpPr>
        <p:grpSpPr bwMode="auto">
          <a:xfrm>
            <a:off x="3810000" y="5410200"/>
            <a:ext cx="457200" cy="609600"/>
            <a:chOff x="2640" y="2104"/>
            <a:chExt cx="144" cy="256"/>
          </a:xfrm>
        </p:grpSpPr>
        <p:sp>
          <p:nvSpPr>
            <p:cNvPr id="47130" name="Line 93">
              <a:extLst>
                <a:ext uri="{FF2B5EF4-FFF2-40B4-BE49-F238E27FC236}">
                  <a16:creationId xmlns:a16="http://schemas.microsoft.com/office/drawing/2014/main" id="{BCE88603-0D4F-41CC-B84D-594F953343E8}"/>
                </a:ext>
              </a:extLst>
            </p:cNvPr>
            <p:cNvSpPr>
              <a:spLocks noChangeShapeType="1"/>
            </p:cNvSpPr>
            <p:nvPr/>
          </p:nvSpPr>
          <p:spPr bwMode="auto">
            <a:xfrm>
              <a:off x="2640" y="2208"/>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Line 94">
              <a:extLst>
                <a:ext uri="{FF2B5EF4-FFF2-40B4-BE49-F238E27FC236}">
                  <a16:creationId xmlns:a16="http://schemas.microsoft.com/office/drawing/2014/main" id="{37FFF885-FECE-45FB-87BA-25A48486BFA2}"/>
                </a:ext>
              </a:extLst>
            </p:cNvPr>
            <p:cNvSpPr>
              <a:spLocks noChangeShapeType="1"/>
            </p:cNvSpPr>
            <p:nvPr/>
          </p:nvSpPr>
          <p:spPr bwMode="auto">
            <a:xfrm>
              <a:off x="2640" y="2256"/>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Line 95">
              <a:extLst>
                <a:ext uri="{FF2B5EF4-FFF2-40B4-BE49-F238E27FC236}">
                  <a16:creationId xmlns:a16="http://schemas.microsoft.com/office/drawing/2014/main" id="{5B10AF5C-A68F-45D5-8CBB-815873D914F3}"/>
                </a:ext>
              </a:extLst>
            </p:cNvPr>
            <p:cNvSpPr>
              <a:spLocks noChangeShapeType="1"/>
            </p:cNvSpPr>
            <p:nvPr/>
          </p:nvSpPr>
          <p:spPr bwMode="auto">
            <a:xfrm flipV="1">
              <a:off x="2712" y="2104"/>
              <a:ext cx="0" cy="9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3" name="Line 96">
              <a:extLst>
                <a:ext uri="{FF2B5EF4-FFF2-40B4-BE49-F238E27FC236}">
                  <a16:creationId xmlns:a16="http://schemas.microsoft.com/office/drawing/2014/main" id="{1681D1C0-9F1C-4828-AE95-9D846A56BB5A}"/>
                </a:ext>
              </a:extLst>
            </p:cNvPr>
            <p:cNvSpPr>
              <a:spLocks noChangeShapeType="1"/>
            </p:cNvSpPr>
            <p:nvPr/>
          </p:nvSpPr>
          <p:spPr bwMode="auto">
            <a:xfrm>
              <a:off x="2708" y="2264"/>
              <a:ext cx="0" cy="9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9" name="Line 97">
            <a:extLst>
              <a:ext uri="{FF2B5EF4-FFF2-40B4-BE49-F238E27FC236}">
                <a16:creationId xmlns:a16="http://schemas.microsoft.com/office/drawing/2014/main" id="{C14531A0-0026-480A-AD82-69F70992024D}"/>
              </a:ext>
            </a:extLst>
          </p:cNvPr>
          <p:cNvSpPr>
            <a:spLocks noChangeShapeType="1"/>
          </p:cNvSpPr>
          <p:nvPr/>
        </p:nvSpPr>
        <p:spPr bwMode="auto">
          <a:xfrm>
            <a:off x="5181600" y="5156200"/>
            <a:ext cx="0" cy="1600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98">
            <a:extLst>
              <a:ext uri="{FF2B5EF4-FFF2-40B4-BE49-F238E27FC236}">
                <a16:creationId xmlns:a16="http://schemas.microsoft.com/office/drawing/2014/main" id="{2B131BF5-4806-49C9-AF5B-0FD2F72A79F9}"/>
              </a:ext>
            </a:extLst>
          </p:cNvPr>
          <p:cNvGrpSpPr>
            <a:grpSpLocks/>
          </p:cNvGrpSpPr>
          <p:nvPr/>
        </p:nvGrpSpPr>
        <p:grpSpPr bwMode="auto">
          <a:xfrm>
            <a:off x="4876800" y="5791200"/>
            <a:ext cx="609600" cy="381000"/>
            <a:chOff x="2142" y="2496"/>
            <a:chExt cx="272" cy="144"/>
          </a:xfrm>
        </p:grpSpPr>
        <p:sp>
          <p:nvSpPr>
            <p:cNvPr id="47126" name="Line 99">
              <a:extLst>
                <a:ext uri="{FF2B5EF4-FFF2-40B4-BE49-F238E27FC236}">
                  <a16:creationId xmlns:a16="http://schemas.microsoft.com/office/drawing/2014/main" id="{A183651D-2AD0-42BB-A607-B2FA2BF8BA7C}"/>
                </a:ext>
              </a:extLst>
            </p:cNvPr>
            <p:cNvSpPr>
              <a:spLocks noChangeShapeType="1"/>
            </p:cNvSpPr>
            <p:nvPr/>
          </p:nvSpPr>
          <p:spPr bwMode="auto">
            <a:xfrm>
              <a:off x="2256" y="2496"/>
              <a:ext cx="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7" name="Line 100">
              <a:extLst>
                <a:ext uri="{FF2B5EF4-FFF2-40B4-BE49-F238E27FC236}">
                  <a16:creationId xmlns:a16="http://schemas.microsoft.com/office/drawing/2014/main" id="{9A892881-F257-4190-8499-CC82D01318D3}"/>
                </a:ext>
              </a:extLst>
            </p:cNvPr>
            <p:cNvSpPr>
              <a:spLocks noChangeShapeType="1"/>
            </p:cNvSpPr>
            <p:nvPr/>
          </p:nvSpPr>
          <p:spPr bwMode="auto">
            <a:xfrm>
              <a:off x="2304" y="2496"/>
              <a:ext cx="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8" name="Line 101">
              <a:extLst>
                <a:ext uri="{FF2B5EF4-FFF2-40B4-BE49-F238E27FC236}">
                  <a16:creationId xmlns:a16="http://schemas.microsoft.com/office/drawing/2014/main" id="{38DF00F2-F5D7-495C-AA79-0AA836AA0874}"/>
                </a:ext>
              </a:extLst>
            </p:cNvPr>
            <p:cNvSpPr>
              <a:spLocks noChangeShapeType="1"/>
            </p:cNvSpPr>
            <p:nvPr/>
          </p:nvSpPr>
          <p:spPr bwMode="auto">
            <a:xfrm flipH="1">
              <a:off x="2142" y="2568"/>
              <a:ext cx="9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9" name="Line 102">
              <a:extLst>
                <a:ext uri="{FF2B5EF4-FFF2-40B4-BE49-F238E27FC236}">
                  <a16:creationId xmlns:a16="http://schemas.microsoft.com/office/drawing/2014/main" id="{D9464FA3-1554-47A4-8937-68A25E184CB6}"/>
                </a:ext>
              </a:extLst>
            </p:cNvPr>
            <p:cNvSpPr>
              <a:spLocks noChangeShapeType="1"/>
            </p:cNvSpPr>
            <p:nvPr/>
          </p:nvSpPr>
          <p:spPr bwMode="auto">
            <a:xfrm>
              <a:off x="2318" y="2568"/>
              <a:ext cx="9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47125" name="Picture 2" descr="&quot;&quot;">
            <a:extLst>
              <a:ext uri="{FF2B5EF4-FFF2-40B4-BE49-F238E27FC236}">
                <a16:creationId xmlns:a16="http://schemas.microsoft.com/office/drawing/2014/main" id="{99FF4582-1A9F-4BB8-A1FB-9E585CFFE6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0" y="0"/>
            <a:ext cx="1803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ppt_x</p:attrName>
                                        </p:attrNameLst>
                                      </p:cBhvr>
                                      <p:tavLst>
                                        <p:tav tm="0">
                                          <p:val>
                                            <p:strVal val="#ppt_x-.2"/>
                                          </p:val>
                                        </p:tav>
                                        <p:tav tm="100000">
                                          <p:val>
                                            <p:strVal val="#ppt_x"/>
                                          </p:val>
                                        </p:tav>
                                      </p:tavLst>
                                    </p:anim>
                                    <p:anim calcmode="lin" valueType="num">
                                      <p:cBhvr>
                                        <p:cTn id="1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3" presetClass="path" presetSubtype="0" accel="50000" decel="50000" fill="hold" nodeType="clickEffect">
                                  <p:stCondLst>
                                    <p:cond delay="0"/>
                                  </p:stCondLst>
                                  <p:childTnLst>
                                    <p:animMotion origin="layout" path="M 5.55112E-17 1.48148E-6 L 0.09167 0.00069 " pathEditMode="relative" rAng="0" ptsTypes="AA">
                                      <p:cBhvr>
                                        <p:cTn id="20" dur="2000" fill="hold"/>
                                        <p:tgtEl>
                                          <p:spTgt spid="19"/>
                                        </p:tgtEl>
                                        <p:attrNameLst>
                                          <p:attrName>ppt_x</p:attrName>
                                          <p:attrName>ppt_y</p:attrName>
                                        </p:attrNameLst>
                                      </p:cBhvr>
                                      <p:rCtr x="4583" y="23"/>
                                    </p:animMotion>
                                  </p:childTnLst>
                                </p:cTn>
                              </p:par>
                              <p:par>
                                <p:cTn id="21" presetID="63" presetClass="path" presetSubtype="0" accel="50000" decel="50000" fill="hold" nodeType="withEffect">
                                  <p:stCondLst>
                                    <p:cond delay="0"/>
                                  </p:stCondLst>
                                  <p:childTnLst>
                                    <p:animMotion origin="layout" path="M 5.55112E-17 -2.22222E-6 L 0.0918 0.00556 " pathEditMode="relative" rAng="0" ptsTypes="AA">
                                      <p:cBhvr>
                                        <p:cTn id="22" dur="2000" fill="hold"/>
                                        <p:tgtEl>
                                          <p:spTgt spid="20"/>
                                        </p:tgtEl>
                                        <p:attrNameLst>
                                          <p:attrName>ppt_x</p:attrName>
                                          <p:attrName>ppt_y</p:attrName>
                                        </p:attrNameLst>
                                      </p:cBhvr>
                                      <p:rCtr x="4583" y="278"/>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64" presetClass="path" presetSubtype="0" accel="50000" decel="50000" fill="hold" nodeType="clickEffect">
                                  <p:stCondLst>
                                    <p:cond delay="0"/>
                                  </p:stCondLst>
                                  <p:childTnLst>
                                    <p:animMotion origin="layout" path="M 5.55112E-17 -3.33333E-6 L 5.55112E-17 -0.0449 " pathEditMode="relative" rAng="0" ptsTypes="AA">
                                      <p:cBhvr>
                                        <p:cTn id="32" dur="2000" fill="hold"/>
                                        <p:tgtEl>
                                          <p:spTgt spid="14"/>
                                        </p:tgtEl>
                                        <p:attrNameLst>
                                          <p:attrName>ppt_x</p:attrName>
                                          <p:attrName>ppt_y</p:attrName>
                                        </p:attrNameLst>
                                      </p:cBhvr>
                                      <p:rCtr x="0" y="-2245"/>
                                    </p:animMotion>
                                  </p:childTnLst>
                                </p:cTn>
                              </p:par>
                              <p:par>
                                <p:cTn id="33" presetID="64" presetClass="path" presetSubtype="0" accel="50000" decel="50000" fill="hold" nodeType="withEffect">
                                  <p:stCondLst>
                                    <p:cond delay="0"/>
                                  </p:stCondLst>
                                  <p:childTnLst>
                                    <p:animMotion origin="layout" path="M 5E-6 -3.33333E-6 L 5E-6 -0.04444 " pathEditMode="relative" rAng="0" ptsTypes="AA">
                                      <p:cBhvr>
                                        <p:cTn id="34" dur="2000" fill="hold"/>
                                        <p:tgtEl>
                                          <p:spTgt spid="13"/>
                                        </p:tgtEl>
                                        <p:attrNameLst>
                                          <p:attrName>ppt_x</p:attrName>
                                          <p:attrName>ppt_y</p:attrName>
                                        </p:attrNameLst>
                                      </p:cBhvr>
                                      <p:rCtr x="0" y="-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407DF6C0-D386-4C31-90D3-EB3F7CEDA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87538"/>
            <a:ext cx="845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a:extLst>
              <a:ext uri="{FF2B5EF4-FFF2-40B4-BE49-F238E27FC236}">
                <a16:creationId xmlns:a16="http://schemas.microsoft.com/office/drawing/2014/main" id="{C7535BC6-3DBF-42F9-8714-F3ED8F843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32363"/>
            <a:ext cx="936466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Curved Left Arrow 5">
            <a:extLst>
              <a:ext uri="{FF2B5EF4-FFF2-40B4-BE49-F238E27FC236}">
                <a16:creationId xmlns:a16="http://schemas.microsoft.com/office/drawing/2014/main" id="{775B053A-9BB8-48E1-A99A-60C53F112D48}"/>
              </a:ext>
            </a:extLst>
          </p:cNvPr>
          <p:cNvSpPr>
            <a:spLocks noChangeArrowheads="1"/>
          </p:cNvSpPr>
          <p:nvPr/>
        </p:nvSpPr>
        <p:spPr bwMode="auto">
          <a:xfrm>
            <a:off x="10461625" y="2590800"/>
            <a:ext cx="1033463" cy="3048000"/>
          </a:xfrm>
          <a:prstGeom prst="curvedLeftArrow">
            <a:avLst>
              <a:gd name="adj1" fmla="val 25014"/>
              <a:gd name="adj2" fmla="val 50029"/>
              <a:gd name="adj3" fmla="val 25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pSp>
        <p:nvGrpSpPr>
          <p:cNvPr id="49157" name="Group 98">
            <a:extLst>
              <a:ext uri="{FF2B5EF4-FFF2-40B4-BE49-F238E27FC236}">
                <a16:creationId xmlns:a16="http://schemas.microsoft.com/office/drawing/2014/main" id="{8C39C0FF-851E-4E47-9551-0F42862A24C9}"/>
              </a:ext>
            </a:extLst>
          </p:cNvPr>
          <p:cNvGrpSpPr>
            <a:grpSpLocks/>
          </p:cNvGrpSpPr>
          <p:nvPr/>
        </p:nvGrpSpPr>
        <p:grpSpPr bwMode="auto">
          <a:xfrm>
            <a:off x="3657600" y="3924300"/>
            <a:ext cx="685800" cy="381000"/>
            <a:chOff x="2142" y="2496"/>
            <a:chExt cx="272" cy="144"/>
          </a:xfrm>
        </p:grpSpPr>
        <p:sp>
          <p:nvSpPr>
            <p:cNvPr id="49159" name="Line 99">
              <a:extLst>
                <a:ext uri="{FF2B5EF4-FFF2-40B4-BE49-F238E27FC236}">
                  <a16:creationId xmlns:a16="http://schemas.microsoft.com/office/drawing/2014/main" id="{B8FFEA24-A866-4F31-A2E1-06E7C8BF882F}"/>
                </a:ext>
              </a:extLst>
            </p:cNvPr>
            <p:cNvSpPr>
              <a:spLocks noChangeShapeType="1"/>
            </p:cNvSpPr>
            <p:nvPr/>
          </p:nvSpPr>
          <p:spPr bwMode="auto">
            <a:xfrm>
              <a:off x="2256" y="2496"/>
              <a:ext cx="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0" name="Line 100">
              <a:extLst>
                <a:ext uri="{FF2B5EF4-FFF2-40B4-BE49-F238E27FC236}">
                  <a16:creationId xmlns:a16="http://schemas.microsoft.com/office/drawing/2014/main" id="{F2B141B1-BC94-4C47-B3DF-56088EB05208}"/>
                </a:ext>
              </a:extLst>
            </p:cNvPr>
            <p:cNvSpPr>
              <a:spLocks noChangeShapeType="1"/>
            </p:cNvSpPr>
            <p:nvPr/>
          </p:nvSpPr>
          <p:spPr bwMode="auto">
            <a:xfrm>
              <a:off x="2304" y="2496"/>
              <a:ext cx="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1" name="Line 101">
              <a:extLst>
                <a:ext uri="{FF2B5EF4-FFF2-40B4-BE49-F238E27FC236}">
                  <a16:creationId xmlns:a16="http://schemas.microsoft.com/office/drawing/2014/main" id="{F37E838C-99B1-413F-9BB2-88FAEB30D20B}"/>
                </a:ext>
              </a:extLst>
            </p:cNvPr>
            <p:cNvSpPr>
              <a:spLocks noChangeShapeType="1"/>
            </p:cNvSpPr>
            <p:nvPr/>
          </p:nvSpPr>
          <p:spPr bwMode="auto">
            <a:xfrm flipH="1">
              <a:off x="2142" y="2568"/>
              <a:ext cx="9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2" name="Line 102">
              <a:extLst>
                <a:ext uri="{FF2B5EF4-FFF2-40B4-BE49-F238E27FC236}">
                  <a16:creationId xmlns:a16="http://schemas.microsoft.com/office/drawing/2014/main" id="{55221B71-72BD-4B82-A9C0-6716AE5A38FC}"/>
                </a:ext>
              </a:extLst>
            </p:cNvPr>
            <p:cNvSpPr>
              <a:spLocks noChangeShapeType="1"/>
            </p:cNvSpPr>
            <p:nvPr/>
          </p:nvSpPr>
          <p:spPr bwMode="auto">
            <a:xfrm>
              <a:off x="2318" y="2568"/>
              <a:ext cx="9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9158" name="Text Box 19">
            <a:extLst>
              <a:ext uri="{FF2B5EF4-FFF2-40B4-BE49-F238E27FC236}">
                <a16:creationId xmlns:a16="http://schemas.microsoft.com/office/drawing/2014/main" id="{CAAA9B15-C3B8-401E-95AD-A8A283A94BD9}"/>
              </a:ext>
            </a:extLst>
          </p:cNvPr>
          <p:cNvSpPr txBox="1">
            <a:spLocks noChangeArrowheads="1"/>
          </p:cNvSpPr>
          <p:nvPr/>
        </p:nvSpPr>
        <p:spPr bwMode="auto">
          <a:xfrm>
            <a:off x="533400" y="1219200"/>
            <a:ext cx="45720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b="1">
                <a:solidFill>
                  <a:srgbClr val="FF0000"/>
                </a:solidFill>
              </a:rPr>
              <a:t>2. Tạo bảng: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781381" y="153968"/>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838200" y="1021596"/>
            <a:ext cx="10210800" cy="224676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800" dirty="0">
                <a:latin typeface="Cambria" panose="02040503050406030204" pitchFamily="18" charset="0"/>
                <a:ea typeface="Cambria" panose="02040503050406030204" pitchFamily="18" charset="0"/>
                <a:sym typeface="Wingdings"/>
              </a:rPr>
              <a:t></a:t>
            </a:r>
            <a:r>
              <a:rPr lang="en-US" sz="2800"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Cách</a:t>
            </a:r>
            <a:r>
              <a:rPr lang="en-US" sz="2800" b="1" dirty="0">
                <a:latin typeface="Cambria" panose="02040503050406030204" pitchFamily="18" charset="0"/>
                <a:ea typeface="Cambria" panose="02040503050406030204" pitchFamily="18" charset="0"/>
              </a:rPr>
              <a:t> 1:</a:t>
            </a:r>
            <a:endParaRPr lang="en-US" sz="2800" dirty="0">
              <a:latin typeface="Cambria" panose="02040503050406030204" pitchFamily="18" charset="0"/>
              <a:ea typeface="Cambria" panose="02040503050406030204" pitchFamily="18" charset="0"/>
            </a:endParaRPr>
          </a:p>
          <a:p>
            <a:r>
              <a:rPr lang="en-US" sz="2800" i="1" dirty="0" err="1">
                <a:latin typeface="Cambria" panose="02040503050406030204" pitchFamily="18" charset="0"/>
                <a:ea typeface="Cambria" panose="02040503050406030204" pitchFamily="18" charset="0"/>
              </a:rPr>
              <a:t>Bước</a:t>
            </a:r>
            <a:r>
              <a:rPr lang="en-US" sz="2800" i="1" dirty="0">
                <a:latin typeface="Cambria" panose="02040503050406030204" pitchFamily="18" charset="0"/>
                <a:ea typeface="Cambria" panose="02040503050406030204" pitchFamily="18" charset="0"/>
              </a:rPr>
              <a:t> 1. </a:t>
            </a:r>
            <a:r>
              <a:rPr lang="en-US" sz="2800" dirty="0" err="1">
                <a:latin typeface="Cambria" panose="02040503050406030204" pitchFamily="18" charset="0"/>
                <a:ea typeface="Cambria" panose="02040503050406030204" pitchFamily="18" charset="0"/>
              </a:rPr>
              <a:t>Chọn</a:t>
            </a:r>
            <a:r>
              <a:rPr lang="en-US" sz="2800" dirty="0">
                <a:latin typeface="Cambria" panose="02040503050406030204" pitchFamily="18" charset="0"/>
                <a:ea typeface="Cambria" panose="02040503050406030204" pitchFamily="18" charset="0"/>
              </a:rPr>
              <a:t> Insert</a:t>
            </a:r>
          </a:p>
          <a:p>
            <a:r>
              <a:rPr lang="en-US" sz="2800" i="1" dirty="0" err="1">
                <a:latin typeface="Cambria" panose="02040503050406030204" pitchFamily="18" charset="0"/>
                <a:ea typeface="Cambria" panose="02040503050406030204" pitchFamily="18" charset="0"/>
              </a:rPr>
              <a:t>Bước</a:t>
            </a:r>
            <a:r>
              <a:rPr lang="en-US" sz="2800" i="1" dirty="0">
                <a:latin typeface="Cambria" panose="02040503050406030204" pitchFamily="18" charset="0"/>
                <a:ea typeface="Cambria" panose="02040503050406030204" pitchFamily="18" charset="0"/>
              </a:rPr>
              <a:t> 2. </a:t>
            </a:r>
            <a:r>
              <a:rPr lang="en-US" sz="2800" dirty="0" err="1">
                <a:latin typeface="Cambria" panose="02040503050406030204" pitchFamily="18" charset="0"/>
                <a:ea typeface="Cambria" panose="02040503050406030204" pitchFamily="18" charset="0"/>
              </a:rPr>
              <a:t>Chọn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nút</a:t>
            </a:r>
            <a:r>
              <a:rPr lang="en-US" sz="2800" dirty="0">
                <a:latin typeface="Cambria" panose="02040503050406030204" pitchFamily="18" charset="0"/>
                <a:ea typeface="Cambria" panose="02040503050406030204" pitchFamily="18" charset="0"/>
              </a:rPr>
              <a:t> tam </a:t>
            </a:r>
            <a:r>
              <a:rPr lang="en-US" sz="2800" dirty="0" err="1">
                <a:latin typeface="Cambria" panose="02040503050406030204" pitchFamily="18" charset="0"/>
                <a:ea typeface="Cambria" panose="02040503050406030204" pitchFamily="18" charset="0"/>
              </a:rPr>
              <a:t>giác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nhỏ</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dưới</a:t>
            </a:r>
            <a:r>
              <a:rPr lang="en-US" sz="2800" dirty="0">
                <a:latin typeface="Cambria" panose="02040503050406030204" pitchFamily="18" charset="0"/>
                <a:ea typeface="Cambria" panose="02040503050406030204" pitchFamily="18" charset="0"/>
              </a:rPr>
              <a:t> Table</a:t>
            </a:r>
          </a:p>
          <a:p>
            <a:r>
              <a:rPr lang="en-US" sz="2800" i="1" dirty="0" err="1">
                <a:latin typeface="Cambria" panose="02040503050406030204" pitchFamily="18" charset="0"/>
                <a:ea typeface="Cambria" panose="02040503050406030204" pitchFamily="18" charset="0"/>
              </a:rPr>
              <a:t>Bước</a:t>
            </a:r>
            <a:r>
              <a:rPr lang="en-US" sz="2800" i="1" dirty="0">
                <a:latin typeface="Cambria" panose="02040503050406030204" pitchFamily="18" charset="0"/>
                <a:ea typeface="Cambria" panose="02040503050406030204" pitchFamily="18" charset="0"/>
              </a:rPr>
              <a:t> 3. </a:t>
            </a:r>
            <a:r>
              <a:rPr lang="en-US" sz="2800" dirty="0">
                <a:latin typeface="Cambria" panose="02040503050406030204" pitchFamily="18" charset="0"/>
                <a:ea typeface="Cambria" panose="02040503050406030204" pitchFamily="18" charset="0"/>
              </a:rPr>
              <a:t>Di </a:t>
            </a:r>
            <a:r>
              <a:rPr lang="en-US" sz="2800" dirty="0" err="1">
                <a:latin typeface="Cambria" panose="02040503050406030204" pitchFamily="18" charset="0"/>
                <a:ea typeface="Cambria" panose="02040503050406030204" pitchFamily="18" charset="0"/>
              </a:rPr>
              <a:t>chuyển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cửa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sổ</a:t>
            </a:r>
            <a:r>
              <a:rPr lang="en-US" sz="2800" dirty="0">
                <a:latin typeface="Cambria" panose="02040503050406030204" pitchFamily="18" charset="0"/>
                <a:ea typeface="Cambria" panose="02040503050406030204" pitchFamily="18" charset="0"/>
              </a:rPr>
              <a:t> Insert Table </a:t>
            </a:r>
            <a:r>
              <a:rPr lang="en-US" sz="2800" dirty="0" err="1">
                <a:latin typeface="Cambria" panose="02040503050406030204" pitchFamily="18" charset="0"/>
                <a:ea typeface="Cambria" panose="02040503050406030204" pitchFamily="18" charset="0"/>
              </a:rPr>
              <a:t>để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chọn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hàng</a:t>
            </a:r>
            <a:endParaRPr lang="en-US" sz="2800"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B7DDF08-4669-4919-9770-AFA1EFB19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552" y="3904015"/>
            <a:ext cx="3924848" cy="3019846"/>
          </a:xfrm>
          <a:prstGeom prst="rect">
            <a:avLst/>
          </a:prstGeom>
        </p:spPr>
      </p:pic>
      <p:sp>
        <p:nvSpPr>
          <p:cNvPr id="15" name="TextBox 14">
            <a:extLst>
              <a:ext uri="{FF2B5EF4-FFF2-40B4-BE49-F238E27FC236}">
                <a16:creationId xmlns:a16="http://schemas.microsoft.com/office/drawing/2014/main" id="{86428CE0-0269-4700-A293-A15E1FD0F174}"/>
              </a:ext>
            </a:extLst>
          </p:cNvPr>
          <p:cNvSpPr txBox="1"/>
          <p:nvPr/>
        </p:nvSpPr>
        <p:spPr>
          <a:xfrm>
            <a:off x="6705600" y="3904015"/>
            <a:ext cx="457200"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sym typeface="Wingdings" panose="05000000000000000000" pitchFamily="2" charset="2"/>
              </a:rPr>
              <a:t></a:t>
            </a:r>
            <a:endParaRPr lang="en-US" sz="2800" b="1"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BFA674AA-E231-4F39-BD01-4A06D5859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165626"/>
            <a:ext cx="5059254" cy="2125963"/>
          </a:xfrm>
          <a:prstGeom prst="rect">
            <a:avLst/>
          </a:prstGeom>
        </p:spPr>
      </p:pic>
      <p:sp>
        <p:nvSpPr>
          <p:cNvPr id="16" name="TextBox 5">
            <a:extLst>
              <a:ext uri="{FF2B5EF4-FFF2-40B4-BE49-F238E27FC236}">
                <a16:creationId xmlns:a16="http://schemas.microsoft.com/office/drawing/2014/main" id="{92263B59-069A-4B34-8963-06EFB34E96A2}"/>
              </a:ext>
            </a:extLst>
          </p:cNvPr>
          <p:cNvSpPr txBox="1">
            <a:spLocks noChangeArrowheads="1"/>
          </p:cNvSpPr>
          <p:nvPr/>
        </p:nvSpPr>
        <p:spPr bwMode="auto">
          <a:xfrm>
            <a:off x="304800" y="175785"/>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b="1" dirty="0">
                <a:solidFill>
                  <a:srgbClr val="FF0000"/>
                </a:solidFill>
                <a:latin typeface="Times New Roman" panose="02020603050405020304" pitchFamily="18" charset="0"/>
                <a:cs typeface="Times New Roman" panose="02020603050405020304" pitchFamily="18" charset="0"/>
              </a:rPr>
              <a:t>2. Tạo bảng</a:t>
            </a:r>
          </a:p>
        </p:txBody>
      </p:sp>
      <p:sp>
        <p:nvSpPr>
          <p:cNvPr id="17" name="Rectangle 16">
            <a:extLst>
              <a:ext uri="{FF2B5EF4-FFF2-40B4-BE49-F238E27FC236}">
                <a16:creationId xmlns:a16="http://schemas.microsoft.com/office/drawing/2014/main" id="{C27E0502-5498-4E7A-AD69-856D0507C274}"/>
              </a:ext>
            </a:extLst>
          </p:cNvPr>
          <p:cNvSpPr/>
          <p:nvPr/>
        </p:nvSpPr>
        <p:spPr>
          <a:xfrm>
            <a:off x="838200" y="3589636"/>
            <a:ext cx="10210800" cy="181588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800" dirty="0">
                <a:latin typeface="Cambria" panose="02040503050406030204" pitchFamily="18" charset="0"/>
                <a:ea typeface="Cambria" panose="02040503050406030204" pitchFamily="18" charset="0"/>
                <a:sym typeface="Wingdings"/>
              </a:rPr>
              <a:t></a:t>
            </a:r>
            <a:r>
              <a:rPr lang="en-US" sz="2800"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Cách</a:t>
            </a:r>
            <a:r>
              <a:rPr lang="en-US" sz="2800" b="1" dirty="0">
                <a:latin typeface="Cambria" panose="02040503050406030204" pitchFamily="18" charset="0"/>
                <a:ea typeface="Cambria" panose="02040503050406030204" pitchFamily="18" charset="0"/>
              </a:rPr>
              <a:t> 2:</a:t>
            </a:r>
            <a:endParaRPr lang="en-US" sz="2800" dirty="0">
              <a:latin typeface="Cambria" panose="02040503050406030204" pitchFamily="18" charset="0"/>
              <a:ea typeface="Cambria" panose="02040503050406030204" pitchFamily="18" charset="0"/>
            </a:endParaRPr>
          </a:p>
          <a:p>
            <a:r>
              <a:rPr lang="en-US" sz="2800" i="1" dirty="0" err="1">
                <a:latin typeface="Cambria" panose="02040503050406030204" pitchFamily="18" charset="0"/>
                <a:ea typeface="Cambria" panose="02040503050406030204" pitchFamily="18" charset="0"/>
              </a:rPr>
              <a:t>Bước</a:t>
            </a:r>
            <a:r>
              <a:rPr lang="en-US" sz="2800" i="1" dirty="0">
                <a:latin typeface="Cambria" panose="02040503050406030204" pitchFamily="18" charset="0"/>
                <a:ea typeface="Cambria" panose="02040503050406030204" pitchFamily="18" charset="0"/>
              </a:rPr>
              <a:t> 1. </a:t>
            </a:r>
            <a:r>
              <a:rPr lang="en-US" sz="2800" dirty="0" err="1">
                <a:latin typeface="Cambria" panose="02040503050406030204" pitchFamily="18" charset="0"/>
                <a:ea typeface="Cambria" panose="02040503050406030204" pitchFamily="18" charset="0"/>
              </a:rPr>
              <a:t>Chọn</a:t>
            </a:r>
            <a:r>
              <a:rPr lang="en-US" sz="2800" dirty="0">
                <a:latin typeface="Cambria" panose="02040503050406030204" pitchFamily="18" charset="0"/>
                <a:ea typeface="Cambria" panose="02040503050406030204" pitchFamily="18" charset="0"/>
              </a:rPr>
              <a:t> Insert/Table/Insert table</a:t>
            </a:r>
          </a:p>
          <a:p>
            <a:r>
              <a:rPr lang="en-US" sz="2800" i="1" dirty="0" err="1">
                <a:latin typeface="Cambria" panose="02040503050406030204" pitchFamily="18" charset="0"/>
                <a:ea typeface="Cambria" panose="02040503050406030204" pitchFamily="18" charset="0"/>
              </a:rPr>
              <a:t>Bước</a:t>
            </a:r>
            <a:r>
              <a:rPr lang="en-US" sz="2800" i="1" dirty="0">
                <a:latin typeface="Cambria" panose="02040503050406030204" pitchFamily="18" charset="0"/>
                <a:ea typeface="Cambria" panose="02040503050406030204" pitchFamily="18" charset="0"/>
              </a:rPr>
              <a:t> 2. </a:t>
            </a:r>
            <a:r>
              <a:rPr lang="en-US" sz="2800" dirty="0">
                <a:latin typeface="Cambria" panose="02040503050406030204" pitchFamily="18" charset="0"/>
                <a:ea typeface="Cambria" panose="02040503050406030204" pitchFamily="18" charset="0"/>
              </a:rPr>
              <a:t>Number of columns: </a:t>
            </a:r>
            <a:r>
              <a:rPr lang="en-US" sz="2800" dirty="0" err="1">
                <a:latin typeface="Cambria" panose="02040503050406030204" pitchFamily="18" charset="0"/>
                <a:ea typeface="Cambria" panose="02040503050406030204" pitchFamily="18" charset="0"/>
              </a:rPr>
              <a:t>Nhập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bảng</a:t>
            </a:r>
            <a:endParaRPr lang="en-US" sz="28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            Number of </a:t>
            </a:r>
            <a:r>
              <a:rPr lang="vi-VN" sz="2800" dirty="0">
                <a:latin typeface="Cambria" panose="02040503050406030204" pitchFamily="18" charset="0"/>
                <a:ea typeface="Cambria" panose="02040503050406030204" pitchFamily="18" charset="0"/>
              </a:rPr>
              <a:t>rows</a:t>
            </a:r>
            <a:r>
              <a:rPr lang="en-US" sz="2800" dirty="0">
                <a:latin typeface="Cambria" panose="02040503050406030204" pitchFamily="18" charset="0"/>
                <a:ea typeface="Cambria" panose="02040503050406030204" pitchFamily="18" charset="0"/>
              </a:rPr>
              <a:t>: Nhập số hàng  của bảng</a:t>
            </a:r>
          </a:p>
        </p:txBody>
      </p:sp>
    </p:spTree>
    <p:extLst>
      <p:ext uri="{BB962C8B-B14F-4D97-AF65-F5344CB8AC3E}">
        <p14:creationId xmlns:p14="http://schemas.microsoft.com/office/powerpoint/2010/main" val="336680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685801"/>
            <a:ext cx="7924800" cy="3508653"/>
          </a:xfrm>
          <a:prstGeom prst="rect">
            <a:avLst/>
          </a:prstGeom>
        </p:spPr>
        <p:txBody>
          <a:bodyPr wrap="square">
            <a:spAutoFit/>
          </a:bodyPr>
          <a:lstStyle/>
          <a:p>
            <a:pPr algn="ctr"/>
            <a:r>
              <a:rPr lang="vi-VN" sz="2800" b="1" dirty="0">
                <a:solidFill>
                  <a:srgbClr val="FF0000"/>
                </a:solidFill>
                <a:latin typeface="Cambria" pitchFamily="18" charset="0"/>
              </a:rPr>
              <a:t>Thảo luận nhóm</a:t>
            </a:r>
            <a:r>
              <a:rPr lang="en-US" sz="2800" b="1" dirty="0">
                <a:solidFill>
                  <a:srgbClr val="FF0000"/>
                </a:solidFill>
                <a:latin typeface="Cambria" pitchFamily="18" charset="0"/>
              </a:rPr>
              <a:t>,</a:t>
            </a:r>
            <a:r>
              <a:rPr lang="vi-VN" sz="2800" b="1" dirty="0">
                <a:solidFill>
                  <a:srgbClr val="FF0000"/>
                </a:solidFill>
                <a:latin typeface="Cambria" pitchFamily="18" charset="0"/>
              </a:rPr>
              <a:t> </a:t>
            </a:r>
            <a:r>
              <a:rPr lang="en-US" sz="2800" b="1" dirty="0" err="1">
                <a:solidFill>
                  <a:srgbClr val="FF0000"/>
                </a:solidFill>
                <a:latin typeface="Cambria" pitchFamily="18" charset="0"/>
              </a:rPr>
              <a:t>hoàn</a:t>
            </a:r>
            <a:r>
              <a:rPr lang="en-US" sz="2800" b="1" dirty="0">
                <a:solidFill>
                  <a:srgbClr val="FF0000"/>
                </a:solidFill>
                <a:latin typeface="Cambria" pitchFamily="18" charset="0"/>
              </a:rPr>
              <a:t> </a:t>
            </a:r>
            <a:r>
              <a:rPr lang="en-US" sz="2800" b="1" dirty="0" err="1">
                <a:solidFill>
                  <a:srgbClr val="FF0000"/>
                </a:solidFill>
                <a:latin typeface="Cambria" pitchFamily="18" charset="0"/>
              </a:rPr>
              <a:t>thành</a:t>
            </a:r>
            <a:r>
              <a:rPr lang="en-US" sz="2800" b="1" dirty="0">
                <a:solidFill>
                  <a:srgbClr val="FF0000"/>
                </a:solidFill>
                <a:latin typeface="Cambria" pitchFamily="18" charset="0"/>
              </a:rPr>
              <a:t> </a:t>
            </a:r>
            <a:r>
              <a:rPr lang="en-US" sz="2800" b="1" dirty="0" err="1">
                <a:solidFill>
                  <a:srgbClr val="FF0000"/>
                </a:solidFill>
                <a:latin typeface="Cambria" pitchFamily="18" charset="0"/>
              </a:rPr>
              <a:t>các</a:t>
            </a:r>
            <a:r>
              <a:rPr lang="en-US" sz="2800" b="1" dirty="0">
                <a:solidFill>
                  <a:srgbClr val="FF0000"/>
                </a:solidFill>
                <a:latin typeface="Cambria" pitchFamily="18" charset="0"/>
              </a:rPr>
              <a:t> </a:t>
            </a:r>
            <a:r>
              <a:rPr lang="en-US" sz="2800" b="1" dirty="0" err="1">
                <a:solidFill>
                  <a:srgbClr val="FF0000"/>
                </a:solidFill>
                <a:latin typeface="Cambria" pitchFamily="18" charset="0"/>
              </a:rPr>
              <a:t>câu</a:t>
            </a:r>
            <a:r>
              <a:rPr lang="en-US" sz="2800" b="1" dirty="0">
                <a:solidFill>
                  <a:srgbClr val="FF0000"/>
                </a:solidFill>
                <a:latin typeface="Cambria" pitchFamily="18" charset="0"/>
              </a:rPr>
              <a:t> </a:t>
            </a:r>
            <a:r>
              <a:rPr lang="en-US" sz="2800" b="1" dirty="0" err="1">
                <a:solidFill>
                  <a:srgbClr val="FF0000"/>
                </a:solidFill>
                <a:latin typeface="Cambria" pitchFamily="18" charset="0"/>
              </a:rPr>
              <a:t>hỏi</a:t>
            </a:r>
            <a:r>
              <a:rPr lang="en-US" sz="2800" b="1" dirty="0">
                <a:solidFill>
                  <a:srgbClr val="FF0000"/>
                </a:solidFill>
                <a:latin typeface="Cambria" pitchFamily="18" charset="0"/>
              </a:rPr>
              <a:t> </a:t>
            </a:r>
            <a:r>
              <a:rPr lang="en-US" sz="2800" b="1" dirty="0" err="1">
                <a:solidFill>
                  <a:srgbClr val="FF0000"/>
                </a:solidFill>
                <a:latin typeface="Cambria" pitchFamily="18" charset="0"/>
              </a:rPr>
              <a:t>sau</a:t>
            </a:r>
            <a:r>
              <a:rPr lang="en-US" sz="2800" b="1" dirty="0">
                <a:solidFill>
                  <a:srgbClr val="FF0000"/>
                </a:solidFill>
                <a:latin typeface="Cambria" pitchFamily="18" charset="0"/>
              </a:rPr>
              <a:t>:</a:t>
            </a:r>
          </a:p>
          <a:p>
            <a:endParaRPr lang="en-US" sz="1400" dirty="0">
              <a:latin typeface="Cambria" pitchFamily="18" charset="0"/>
            </a:endParaRPr>
          </a:p>
          <a:p>
            <a:r>
              <a:rPr lang="en-US" sz="3000" dirty="0">
                <a:latin typeface="Cambria" pitchFamily="18" charset="0"/>
              </a:rPr>
              <a:t>      1. </a:t>
            </a:r>
            <a:r>
              <a:rPr lang="vi-VN" sz="3000" b="1" dirty="0">
                <a:latin typeface="Cambria" pitchFamily="18" charset="0"/>
              </a:rPr>
              <a:t>Sắp xếp lại thứ tự các bước để được thao tác tạo bảng đúng</a:t>
            </a:r>
            <a:r>
              <a:rPr lang="en-US" sz="3000" b="1" dirty="0">
                <a:latin typeface="Cambria" pitchFamily="18" charset="0"/>
              </a:rPr>
              <a:t>:</a:t>
            </a:r>
          </a:p>
          <a:p>
            <a:pPr lvl="0"/>
            <a:r>
              <a:rPr lang="en-US" sz="3000" dirty="0">
                <a:latin typeface="Cambria" pitchFamily="18" charset="0"/>
              </a:rPr>
              <a:t>  A. </a:t>
            </a:r>
            <a:r>
              <a:rPr lang="vi-VN" sz="3000" dirty="0">
                <a:latin typeface="Cambria" pitchFamily="18" charset="0"/>
              </a:rPr>
              <a:t>Chọn nút tam giác nhỏ bên dưới Table</a:t>
            </a:r>
            <a:endParaRPr lang="en-US" sz="3000" dirty="0">
              <a:latin typeface="Cambria" pitchFamily="18" charset="0"/>
            </a:endParaRPr>
          </a:p>
          <a:p>
            <a:pPr lvl="0"/>
            <a:r>
              <a:rPr lang="en-US" sz="3000" dirty="0">
                <a:latin typeface="Cambria" pitchFamily="18" charset="0"/>
              </a:rPr>
              <a:t>  B. Di </a:t>
            </a:r>
            <a:r>
              <a:rPr lang="en-US" sz="3000" dirty="0" err="1">
                <a:latin typeface="Cambria" pitchFamily="18" charset="0"/>
              </a:rPr>
              <a:t>chuyển</a:t>
            </a:r>
            <a:r>
              <a:rPr lang="en-US" sz="3000" dirty="0">
                <a:latin typeface="Cambria" pitchFamily="18" charset="0"/>
              </a:rPr>
              <a:t> </a:t>
            </a:r>
            <a:r>
              <a:rPr lang="en-US" sz="3000" dirty="0" err="1">
                <a:latin typeface="Cambria" pitchFamily="18" charset="0"/>
              </a:rPr>
              <a:t>chuột</a:t>
            </a:r>
            <a:r>
              <a:rPr lang="en-US" sz="3000" dirty="0">
                <a:latin typeface="Cambria" pitchFamily="18" charset="0"/>
              </a:rPr>
              <a:t> </a:t>
            </a:r>
            <a:r>
              <a:rPr lang="en-US" sz="3000" dirty="0" err="1">
                <a:latin typeface="Cambria" pitchFamily="18" charset="0"/>
              </a:rPr>
              <a:t>từ</a:t>
            </a:r>
            <a:r>
              <a:rPr lang="en-US" sz="3000" dirty="0">
                <a:latin typeface="Cambria" pitchFamily="18" charset="0"/>
              </a:rPr>
              <a:t> </a:t>
            </a:r>
            <a:r>
              <a:rPr lang="en-US" sz="3000" dirty="0" err="1">
                <a:latin typeface="Cambria" pitchFamily="18" charset="0"/>
              </a:rPr>
              <a:t>góc</a:t>
            </a:r>
            <a:r>
              <a:rPr lang="en-US" sz="3000" dirty="0">
                <a:latin typeface="Cambria" pitchFamily="18" charset="0"/>
              </a:rPr>
              <a:t> </a:t>
            </a:r>
            <a:r>
              <a:rPr lang="en-US" sz="3000" dirty="0" err="1">
                <a:latin typeface="Cambria" pitchFamily="18" charset="0"/>
              </a:rPr>
              <a:t>trên</a:t>
            </a:r>
            <a:r>
              <a:rPr lang="en-US" sz="3000" dirty="0">
                <a:latin typeface="Cambria" pitchFamily="18" charset="0"/>
              </a:rPr>
              <a:t>, </a:t>
            </a:r>
            <a:r>
              <a:rPr lang="en-US" sz="3000" dirty="0" err="1">
                <a:latin typeface="Cambria" pitchFamily="18" charset="0"/>
              </a:rPr>
              <a:t>bên</a:t>
            </a:r>
            <a:r>
              <a:rPr lang="en-US" sz="3000" dirty="0">
                <a:latin typeface="Cambria" pitchFamily="18" charset="0"/>
              </a:rPr>
              <a:t> </a:t>
            </a:r>
            <a:r>
              <a:rPr lang="en-US" sz="3000" dirty="0" err="1">
                <a:latin typeface="Cambria" pitchFamily="18" charset="0"/>
              </a:rPr>
              <a:t>trái</a:t>
            </a:r>
            <a:r>
              <a:rPr lang="en-US" sz="3000" dirty="0">
                <a:latin typeface="Cambria" pitchFamily="18" charset="0"/>
              </a:rPr>
              <a:t> </a:t>
            </a:r>
            <a:r>
              <a:rPr lang="en-US" sz="3000" dirty="0" err="1">
                <a:latin typeface="Cambria" pitchFamily="18" charset="0"/>
              </a:rPr>
              <a:t>cửa</a:t>
            </a:r>
            <a:r>
              <a:rPr lang="en-US" sz="3000" dirty="0">
                <a:latin typeface="Cambria" pitchFamily="18" charset="0"/>
              </a:rPr>
              <a:t> </a:t>
            </a:r>
            <a:r>
              <a:rPr lang="en-US" sz="3000" dirty="0" err="1">
                <a:latin typeface="Cambria" pitchFamily="18" charset="0"/>
              </a:rPr>
              <a:t>sổ</a:t>
            </a:r>
            <a:r>
              <a:rPr lang="en-US" sz="3000" dirty="0">
                <a:latin typeface="Cambria" pitchFamily="18" charset="0"/>
              </a:rPr>
              <a:t> Insert Table </a:t>
            </a:r>
            <a:r>
              <a:rPr lang="en-US" sz="3000" dirty="0" err="1">
                <a:latin typeface="Cambria" pitchFamily="18" charset="0"/>
              </a:rPr>
              <a:t>để</a:t>
            </a:r>
            <a:r>
              <a:rPr lang="en-US" sz="3000" dirty="0">
                <a:latin typeface="Cambria" pitchFamily="18" charset="0"/>
              </a:rPr>
              <a:t> </a:t>
            </a:r>
            <a:r>
              <a:rPr lang="en-US" sz="3000" dirty="0" err="1">
                <a:latin typeface="Cambria" pitchFamily="18" charset="0"/>
              </a:rPr>
              <a:t>chọn</a:t>
            </a:r>
            <a:r>
              <a:rPr lang="en-US" sz="3000" dirty="0">
                <a:latin typeface="Cambria" pitchFamily="18" charset="0"/>
              </a:rPr>
              <a:t> </a:t>
            </a:r>
            <a:r>
              <a:rPr lang="en-US" sz="3000" dirty="0" err="1">
                <a:latin typeface="Cambria" pitchFamily="18" charset="0"/>
              </a:rPr>
              <a:t>số</a:t>
            </a:r>
            <a:r>
              <a:rPr lang="en-US" sz="3000" dirty="0">
                <a:latin typeface="Cambria" pitchFamily="18" charset="0"/>
              </a:rPr>
              <a:t> </a:t>
            </a:r>
            <a:r>
              <a:rPr lang="en-US" sz="3000" dirty="0" err="1">
                <a:latin typeface="Cambria" pitchFamily="18" charset="0"/>
              </a:rPr>
              <a:t>cột</a:t>
            </a:r>
            <a:r>
              <a:rPr lang="en-US" sz="3000" dirty="0">
                <a:latin typeface="Cambria" pitchFamily="18" charset="0"/>
              </a:rPr>
              <a:t>, </a:t>
            </a:r>
            <a:r>
              <a:rPr lang="en-US" sz="3000" dirty="0" err="1">
                <a:latin typeface="Cambria" pitchFamily="18" charset="0"/>
              </a:rPr>
              <a:t>số</a:t>
            </a:r>
            <a:r>
              <a:rPr lang="en-US" sz="3000" dirty="0">
                <a:latin typeface="Cambria" pitchFamily="18" charset="0"/>
              </a:rPr>
              <a:t> </a:t>
            </a:r>
            <a:r>
              <a:rPr lang="en-US" sz="3000" dirty="0" err="1">
                <a:latin typeface="Cambria" pitchFamily="18" charset="0"/>
              </a:rPr>
              <a:t>hàng</a:t>
            </a:r>
            <a:endParaRPr lang="en-US" sz="3000" dirty="0">
              <a:latin typeface="Cambria" pitchFamily="18" charset="0"/>
            </a:endParaRPr>
          </a:p>
          <a:p>
            <a:pPr lvl="0"/>
            <a:r>
              <a:rPr lang="en-US" sz="3000" dirty="0">
                <a:latin typeface="Cambria" pitchFamily="18" charset="0"/>
              </a:rPr>
              <a:t>  C. </a:t>
            </a:r>
            <a:r>
              <a:rPr lang="en-US" sz="3000" dirty="0" err="1">
                <a:latin typeface="Cambria" pitchFamily="18" charset="0"/>
              </a:rPr>
              <a:t>Chọn</a:t>
            </a:r>
            <a:r>
              <a:rPr lang="en-US" sz="3000" dirty="0">
                <a:latin typeface="Cambria" pitchFamily="18" charset="0"/>
              </a:rPr>
              <a:t> Insert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96036"/>
            <a:ext cx="571580"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E00E5177-5DAF-4A61-9896-6B0EF5DCE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456" y="1305783"/>
            <a:ext cx="562053" cy="523948"/>
          </a:xfrm>
          <a:prstGeom prst="rect">
            <a:avLst/>
          </a:prstGeom>
        </p:spPr>
      </p:pic>
      <p:sp>
        <p:nvSpPr>
          <p:cNvPr id="12" name="TextBox 11">
            <a:extLst>
              <a:ext uri="{FF2B5EF4-FFF2-40B4-BE49-F238E27FC236}">
                <a16:creationId xmlns:a16="http://schemas.microsoft.com/office/drawing/2014/main" id="{A1FE0896-9EBD-4385-8B00-AC82D67E1CBD}"/>
              </a:ext>
            </a:extLst>
          </p:cNvPr>
          <p:cNvSpPr txBox="1"/>
          <p:nvPr/>
        </p:nvSpPr>
        <p:spPr>
          <a:xfrm>
            <a:off x="2403405" y="2221524"/>
            <a:ext cx="7819119" cy="2400657"/>
          </a:xfrm>
          <a:prstGeom prst="rect">
            <a:avLst/>
          </a:prstGeom>
          <a:noFill/>
        </p:spPr>
        <p:txBody>
          <a:bodyPr wrap="square">
            <a:spAutoFit/>
          </a:bodyPr>
          <a:lstStyle/>
          <a:p>
            <a:r>
              <a:rPr lang="en-US" sz="3000" dirty="0">
                <a:solidFill>
                  <a:srgbClr val="FF0000"/>
                </a:solidFill>
                <a:latin typeface="Cambria" pitchFamily="18" charset="0"/>
              </a:rPr>
              <a:t>C. </a:t>
            </a:r>
            <a:r>
              <a:rPr lang="en-US" sz="3000" dirty="0" err="1">
                <a:solidFill>
                  <a:srgbClr val="FF0000"/>
                </a:solidFill>
                <a:latin typeface="Cambria" pitchFamily="18" charset="0"/>
              </a:rPr>
              <a:t>Chọn</a:t>
            </a:r>
            <a:r>
              <a:rPr lang="en-US" sz="3000" dirty="0">
                <a:solidFill>
                  <a:srgbClr val="FF0000"/>
                </a:solidFill>
                <a:latin typeface="Cambria" pitchFamily="18" charset="0"/>
              </a:rPr>
              <a:t> Insert</a:t>
            </a:r>
          </a:p>
          <a:p>
            <a:r>
              <a:rPr lang="en-US" sz="3000" dirty="0">
                <a:solidFill>
                  <a:srgbClr val="FF0000"/>
                </a:solidFill>
                <a:latin typeface="Cambria" pitchFamily="18" charset="0"/>
              </a:rPr>
              <a:t>A. </a:t>
            </a:r>
            <a:r>
              <a:rPr lang="vi-VN" sz="3000" dirty="0">
                <a:solidFill>
                  <a:srgbClr val="FF0000"/>
                </a:solidFill>
                <a:latin typeface="Cambria" pitchFamily="18" charset="0"/>
              </a:rPr>
              <a:t>Chọn nút tam giác nhỏ bên dưới Table</a:t>
            </a:r>
            <a:endParaRPr lang="en-US" sz="3000" dirty="0">
              <a:solidFill>
                <a:srgbClr val="FF0000"/>
              </a:solidFill>
              <a:latin typeface="Cambria" pitchFamily="18" charset="0"/>
            </a:endParaRPr>
          </a:p>
          <a:p>
            <a:r>
              <a:rPr lang="en-US" sz="3000" dirty="0">
                <a:solidFill>
                  <a:srgbClr val="FF0000"/>
                </a:solidFill>
                <a:latin typeface="Cambria" pitchFamily="18" charset="0"/>
              </a:rPr>
              <a:t>B. Di </a:t>
            </a:r>
            <a:r>
              <a:rPr lang="en-US" sz="3000" dirty="0" err="1">
                <a:solidFill>
                  <a:srgbClr val="FF0000"/>
                </a:solidFill>
                <a:latin typeface="Cambria" pitchFamily="18" charset="0"/>
              </a:rPr>
              <a:t>chuyển</a:t>
            </a:r>
            <a:r>
              <a:rPr lang="en-US" sz="3000" dirty="0">
                <a:solidFill>
                  <a:srgbClr val="FF0000"/>
                </a:solidFill>
                <a:latin typeface="Cambria" pitchFamily="18" charset="0"/>
              </a:rPr>
              <a:t> </a:t>
            </a:r>
            <a:r>
              <a:rPr lang="en-US" sz="3000" dirty="0" err="1">
                <a:solidFill>
                  <a:srgbClr val="FF0000"/>
                </a:solidFill>
                <a:latin typeface="Cambria" pitchFamily="18" charset="0"/>
              </a:rPr>
              <a:t>chuột</a:t>
            </a:r>
            <a:r>
              <a:rPr lang="en-US" sz="3000" dirty="0">
                <a:solidFill>
                  <a:srgbClr val="FF0000"/>
                </a:solidFill>
                <a:latin typeface="Cambria" pitchFamily="18" charset="0"/>
              </a:rPr>
              <a:t> </a:t>
            </a:r>
            <a:r>
              <a:rPr lang="en-US" sz="3000" dirty="0" err="1">
                <a:solidFill>
                  <a:srgbClr val="FF0000"/>
                </a:solidFill>
                <a:latin typeface="Cambria" pitchFamily="18" charset="0"/>
              </a:rPr>
              <a:t>từ</a:t>
            </a:r>
            <a:r>
              <a:rPr lang="en-US" sz="3000" dirty="0">
                <a:solidFill>
                  <a:srgbClr val="FF0000"/>
                </a:solidFill>
                <a:latin typeface="Cambria" pitchFamily="18" charset="0"/>
              </a:rPr>
              <a:t> </a:t>
            </a:r>
            <a:r>
              <a:rPr lang="en-US" sz="3000" dirty="0" err="1">
                <a:solidFill>
                  <a:srgbClr val="FF0000"/>
                </a:solidFill>
                <a:latin typeface="Cambria" pitchFamily="18" charset="0"/>
              </a:rPr>
              <a:t>góc</a:t>
            </a:r>
            <a:r>
              <a:rPr lang="en-US" sz="3000" dirty="0">
                <a:solidFill>
                  <a:srgbClr val="FF0000"/>
                </a:solidFill>
                <a:latin typeface="Cambria" pitchFamily="18" charset="0"/>
              </a:rPr>
              <a:t> </a:t>
            </a:r>
            <a:r>
              <a:rPr lang="en-US" sz="3000" dirty="0" err="1">
                <a:solidFill>
                  <a:srgbClr val="FF0000"/>
                </a:solidFill>
                <a:latin typeface="Cambria" pitchFamily="18" charset="0"/>
              </a:rPr>
              <a:t>trên</a:t>
            </a:r>
            <a:r>
              <a:rPr lang="en-US" sz="3000" dirty="0">
                <a:solidFill>
                  <a:srgbClr val="FF0000"/>
                </a:solidFill>
                <a:latin typeface="Cambria" pitchFamily="18" charset="0"/>
              </a:rPr>
              <a:t>, </a:t>
            </a:r>
            <a:r>
              <a:rPr lang="en-US" sz="3000" dirty="0" err="1">
                <a:solidFill>
                  <a:srgbClr val="FF0000"/>
                </a:solidFill>
                <a:latin typeface="Cambria" pitchFamily="18" charset="0"/>
              </a:rPr>
              <a:t>bên</a:t>
            </a:r>
            <a:r>
              <a:rPr lang="en-US" sz="3000" dirty="0">
                <a:solidFill>
                  <a:srgbClr val="FF0000"/>
                </a:solidFill>
                <a:latin typeface="Cambria" pitchFamily="18" charset="0"/>
              </a:rPr>
              <a:t> </a:t>
            </a:r>
            <a:r>
              <a:rPr lang="en-US" sz="3000" dirty="0" err="1">
                <a:solidFill>
                  <a:srgbClr val="FF0000"/>
                </a:solidFill>
                <a:latin typeface="Cambria" pitchFamily="18" charset="0"/>
              </a:rPr>
              <a:t>trái</a:t>
            </a:r>
            <a:r>
              <a:rPr lang="en-US" sz="3000" dirty="0">
                <a:solidFill>
                  <a:srgbClr val="FF0000"/>
                </a:solidFill>
                <a:latin typeface="Cambria" pitchFamily="18" charset="0"/>
              </a:rPr>
              <a:t> </a:t>
            </a:r>
            <a:r>
              <a:rPr lang="en-US" sz="3000" dirty="0" err="1">
                <a:solidFill>
                  <a:srgbClr val="FF0000"/>
                </a:solidFill>
                <a:latin typeface="Cambria" pitchFamily="18" charset="0"/>
              </a:rPr>
              <a:t>cửa</a:t>
            </a:r>
            <a:r>
              <a:rPr lang="en-US" sz="3000" dirty="0">
                <a:solidFill>
                  <a:srgbClr val="FF0000"/>
                </a:solidFill>
                <a:latin typeface="Cambria" pitchFamily="18" charset="0"/>
              </a:rPr>
              <a:t> </a:t>
            </a:r>
            <a:r>
              <a:rPr lang="en-US" sz="3000" dirty="0" err="1">
                <a:solidFill>
                  <a:srgbClr val="FF0000"/>
                </a:solidFill>
                <a:latin typeface="Cambria" pitchFamily="18" charset="0"/>
              </a:rPr>
              <a:t>sổ</a:t>
            </a:r>
            <a:r>
              <a:rPr lang="en-US" sz="3000" dirty="0">
                <a:solidFill>
                  <a:srgbClr val="FF0000"/>
                </a:solidFill>
                <a:latin typeface="Cambria" pitchFamily="18" charset="0"/>
              </a:rPr>
              <a:t> Insert Table </a:t>
            </a:r>
            <a:r>
              <a:rPr lang="en-US" sz="3000" dirty="0" err="1">
                <a:solidFill>
                  <a:srgbClr val="FF0000"/>
                </a:solidFill>
                <a:latin typeface="Cambria" pitchFamily="18" charset="0"/>
              </a:rPr>
              <a:t>để</a:t>
            </a:r>
            <a:r>
              <a:rPr lang="en-US" sz="3000" dirty="0">
                <a:solidFill>
                  <a:srgbClr val="FF0000"/>
                </a:solidFill>
                <a:latin typeface="Cambria" pitchFamily="18" charset="0"/>
              </a:rPr>
              <a:t> </a:t>
            </a:r>
            <a:r>
              <a:rPr lang="en-US" sz="3000" dirty="0" err="1">
                <a:solidFill>
                  <a:srgbClr val="FF0000"/>
                </a:solidFill>
                <a:latin typeface="Cambria" pitchFamily="18" charset="0"/>
              </a:rPr>
              <a:t>chọn</a:t>
            </a:r>
            <a:r>
              <a:rPr lang="en-US" sz="3000" dirty="0">
                <a:solidFill>
                  <a:srgbClr val="FF0000"/>
                </a:solidFill>
                <a:latin typeface="Cambria" pitchFamily="18" charset="0"/>
              </a:rPr>
              <a:t> </a:t>
            </a:r>
            <a:r>
              <a:rPr lang="en-US" sz="3000" dirty="0" err="1">
                <a:solidFill>
                  <a:srgbClr val="FF0000"/>
                </a:solidFill>
                <a:latin typeface="Cambria" pitchFamily="18" charset="0"/>
              </a:rPr>
              <a:t>số</a:t>
            </a:r>
            <a:r>
              <a:rPr lang="en-US" sz="3000" dirty="0">
                <a:solidFill>
                  <a:srgbClr val="FF0000"/>
                </a:solidFill>
                <a:latin typeface="Cambria" pitchFamily="18" charset="0"/>
              </a:rPr>
              <a:t> </a:t>
            </a:r>
            <a:r>
              <a:rPr lang="en-US" sz="3000" dirty="0" err="1">
                <a:solidFill>
                  <a:srgbClr val="FF0000"/>
                </a:solidFill>
                <a:latin typeface="Cambria" pitchFamily="18" charset="0"/>
              </a:rPr>
              <a:t>cột</a:t>
            </a:r>
            <a:r>
              <a:rPr lang="en-US" sz="3000" dirty="0">
                <a:solidFill>
                  <a:srgbClr val="FF0000"/>
                </a:solidFill>
                <a:latin typeface="Cambria" pitchFamily="18" charset="0"/>
              </a:rPr>
              <a:t>, </a:t>
            </a:r>
            <a:r>
              <a:rPr lang="en-US" sz="3000" dirty="0" err="1">
                <a:solidFill>
                  <a:srgbClr val="FF0000"/>
                </a:solidFill>
                <a:latin typeface="Cambria" pitchFamily="18" charset="0"/>
              </a:rPr>
              <a:t>số</a:t>
            </a:r>
            <a:r>
              <a:rPr lang="en-US" sz="3000" dirty="0">
                <a:solidFill>
                  <a:srgbClr val="FF0000"/>
                </a:solidFill>
                <a:latin typeface="Cambria" pitchFamily="18" charset="0"/>
              </a:rPr>
              <a:t> hang</a:t>
            </a:r>
          </a:p>
          <a:p>
            <a:pPr algn="ctr"/>
            <a:r>
              <a:rPr lang="en-US" sz="3000" dirty="0">
                <a:solidFill>
                  <a:srgbClr val="FF0000"/>
                </a:solidFill>
                <a:latin typeface="Cambria" pitchFamily="18" charset="0"/>
              </a:rPr>
              <a:t>(</a:t>
            </a:r>
            <a:r>
              <a:rPr lang="en-US" sz="3000" dirty="0" err="1">
                <a:solidFill>
                  <a:srgbClr val="FF0000"/>
                </a:solidFill>
                <a:latin typeface="Cambria" pitchFamily="18" charset="0"/>
              </a:rPr>
              <a:t>Thứ</a:t>
            </a:r>
            <a:r>
              <a:rPr lang="en-US" sz="3000" dirty="0">
                <a:solidFill>
                  <a:srgbClr val="FF0000"/>
                </a:solidFill>
                <a:latin typeface="Cambria" pitchFamily="18" charset="0"/>
              </a:rPr>
              <a:t> </a:t>
            </a:r>
            <a:r>
              <a:rPr lang="en-US" sz="3000" dirty="0" err="1">
                <a:solidFill>
                  <a:srgbClr val="FF0000"/>
                </a:solidFill>
                <a:latin typeface="Cambria" pitchFamily="18" charset="0"/>
              </a:rPr>
              <a:t>tự</a:t>
            </a:r>
            <a:r>
              <a:rPr lang="en-US" sz="3000" dirty="0">
                <a:solidFill>
                  <a:srgbClr val="FF0000"/>
                </a:solidFill>
                <a:latin typeface="Cambria" pitchFamily="18" charset="0"/>
              </a:rPr>
              <a:t>: C-A-B)</a:t>
            </a:r>
          </a:p>
        </p:txBody>
      </p:sp>
      <p:pic>
        <p:nvPicPr>
          <p:cNvPr id="13" name="Picture 12">
            <a:extLst>
              <a:ext uri="{FF2B5EF4-FFF2-40B4-BE49-F238E27FC236}">
                <a16:creationId xmlns:a16="http://schemas.microsoft.com/office/drawing/2014/main" id="{F22EFC23-D642-4449-92B0-BC2DF184EB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95600" y="88836"/>
            <a:ext cx="2149856" cy="562054"/>
          </a:xfrm>
          <a:prstGeom prst="rect">
            <a:avLst/>
          </a:prstGeom>
        </p:spPr>
      </p:pic>
    </p:spTree>
    <p:extLst>
      <p:ext uri="{BB962C8B-B14F-4D97-AF65-F5344CB8AC3E}">
        <p14:creationId xmlns:p14="http://schemas.microsoft.com/office/powerpoint/2010/main" val="201784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5" end="5"/>
                                            </p:txEl>
                                          </p:spTgt>
                                        </p:tgtEl>
                                      </p:cBhvr>
                                    </p:animEffect>
                                    <p:set>
                                      <p:cBhvr>
                                        <p:cTn id="13" dur="1" fill="hold">
                                          <p:stCondLst>
                                            <p:cond delay="499"/>
                                          </p:stCondLst>
                                        </p:cTn>
                                        <p:tgtEl>
                                          <p:spTgt spid="3">
                                            <p:txEl>
                                              <p:pRg st="5" end="5"/>
                                            </p:txEl>
                                          </p:spTgt>
                                        </p:tgtEl>
                                        <p:attrNameLst>
                                          <p:attrName>style.visibility</p:attrName>
                                        </p:attrNameLst>
                                      </p:cBhvr>
                                      <p:to>
                                        <p:strVal val="hidden"/>
                                      </p:to>
                                    </p:set>
                                  </p:childTnLst>
                                  <p:subTnLst>
                                    <p:animClr clrSpc="rgb" dir="cw">
                                      <p:cBhvr override="childStyle">
                                        <p:cTn dur="1" fill="hold" display="0" masterRel="nextClick" afterEffect="1"/>
                                        <p:tgtEl>
                                          <p:spTgt spid="3">
                                            <p:txEl>
                                              <p:pRg st="5" end="5"/>
                                            </p:txEl>
                                          </p:spTgt>
                                        </p:tgtEl>
                                        <p:attrNameLst>
                                          <p:attrName>ppt_c</p:attrName>
                                        </p:attrNameLst>
                                      </p:cBhvr>
                                      <p:to>
                                        <a:srgbClr val="E85706"/>
                                      </p:to>
                                    </p:animClr>
                                  </p:subTnLst>
                                </p:cTn>
                              </p:par>
                              <p:par>
                                <p:cTn id="14" presetID="22"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685800"/>
            <a:ext cx="7924800" cy="1631216"/>
          </a:xfrm>
          <a:prstGeom prst="rect">
            <a:avLst/>
          </a:prstGeom>
        </p:spPr>
        <p:txBody>
          <a:bodyPr wrap="square">
            <a:spAutoFit/>
          </a:bodyPr>
          <a:lstStyle/>
          <a:p>
            <a:pPr algn="ctr"/>
            <a:r>
              <a:rPr lang="vi-VN" sz="2800" b="1" dirty="0">
                <a:solidFill>
                  <a:srgbClr val="FF0000"/>
                </a:solidFill>
                <a:latin typeface="Cambria" pitchFamily="18" charset="0"/>
              </a:rPr>
              <a:t>Thảo luận nhóm </a:t>
            </a:r>
            <a:r>
              <a:rPr lang="en-US" sz="2800" b="1" dirty="0" err="1">
                <a:solidFill>
                  <a:srgbClr val="FF0000"/>
                </a:solidFill>
                <a:latin typeface="Cambria" pitchFamily="18" charset="0"/>
              </a:rPr>
              <a:t>làm</a:t>
            </a:r>
            <a:r>
              <a:rPr lang="en-US" sz="2800" b="1" dirty="0">
                <a:solidFill>
                  <a:srgbClr val="FF0000"/>
                </a:solidFill>
                <a:latin typeface="Cambria" pitchFamily="18" charset="0"/>
              </a:rPr>
              <a:t> </a:t>
            </a:r>
            <a:r>
              <a:rPr lang="en-US" sz="2800" b="1" dirty="0" err="1">
                <a:solidFill>
                  <a:srgbClr val="FF0000"/>
                </a:solidFill>
                <a:latin typeface="Cambria" pitchFamily="18" charset="0"/>
              </a:rPr>
              <a:t>bài</a:t>
            </a:r>
            <a:r>
              <a:rPr lang="en-US" sz="2800" b="1" dirty="0">
                <a:solidFill>
                  <a:srgbClr val="FF0000"/>
                </a:solidFill>
                <a:latin typeface="Cambria" pitchFamily="18" charset="0"/>
              </a:rPr>
              <a:t> </a:t>
            </a:r>
            <a:r>
              <a:rPr lang="en-US" sz="2800" b="1" dirty="0" err="1">
                <a:solidFill>
                  <a:srgbClr val="FF0000"/>
                </a:solidFill>
                <a:latin typeface="Cambria" pitchFamily="18" charset="0"/>
              </a:rPr>
              <a:t>vào</a:t>
            </a:r>
            <a:r>
              <a:rPr lang="en-US" sz="2800" b="1" dirty="0">
                <a:solidFill>
                  <a:srgbClr val="FF0000"/>
                </a:solidFill>
                <a:latin typeface="Cambria" pitchFamily="18" charset="0"/>
              </a:rPr>
              <a:t> </a:t>
            </a:r>
            <a:r>
              <a:rPr lang="en-US" sz="2800" b="1" dirty="0" err="1">
                <a:solidFill>
                  <a:srgbClr val="FF0000"/>
                </a:solidFill>
                <a:latin typeface="Cambria" pitchFamily="18" charset="0"/>
              </a:rPr>
              <a:t>phiếu</a:t>
            </a:r>
            <a:r>
              <a:rPr lang="en-US" sz="2800" b="1" dirty="0">
                <a:solidFill>
                  <a:srgbClr val="FF0000"/>
                </a:solidFill>
                <a:latin typeface="Cambria" pitchFamily="18" charset="0"/>
              </a:rPr>
              <a:t> </a:t>
            </a:r>
            <a:r>
              <a:rPr lang="en-US" sz="2800" b="1" dirty="0" err="1">
                <a:solidFill>
                  <a:srgbClr val="FF0000"/>
                </a:solidFill>
                <a:latin typeface="Cambria" pitchFamily="18" charset="0"/>
              </a:rPr>
              <a:t>học</a:t>
            </a:r>
            <a:r>
              <a:rPr lang="en-US" sz="2800" b="1" dirty="0">
                <a:solidFill>
                  <a:srgbClr val="FF0000"/>
                </a:solidFill>
                <a:latin typeface="Cambria" pitchFamily="18" charset="0"/>
              </a:rPr>
              <a:t> </a:t>
            </a:r>
            <a:r>
              <a:rPr lang="en-US" sz="2800" b="1" dirty="0" err="1">
                <a:solidFill>
                  <a:srgbClr val="FF0000"/>
                </a:solidFill>
                <a:latin typeface="Cambria" pitchFamily="18" charset="0"/>
              </a:rPr>
              <a:t>tập</a:t>
            </a:r>
            <a:endParaRPr lang="en-US" sz="2800" b="1" dirty="0">
              <a:solidFill>
                <a:srgbClr val="FF0000"/>
              </a:solidFill>
              <a:latin typeface="Cambria" pitchFamily="18" charset="0"/>
            </a:endParaRPr>
          </a:p>
          <a:p>
            <a:endParaRPr lang="en-US" sz="1400" dirty="0">
              <a:latin typeface="Cambria" pitchFamily="18" charset="0"/>
            </a:endParaRPr>
          </a:p>
          <a:p>
            <a:pPr algn="just"/>
            <a:r>
              <a:rPr lang="en-US" sz="3000" dirty="0">
                <a:latin typeface="Cambria" pitchFamily="18" charset="0"/>
              </a:rPr>
              <a:t>       2. </a:t>
            </a:r>
            <a:r>
              <a:rPr lang="vi-VN" sz="2800" b="1" dirty="0">
                <a:latin typeface="Cambria" panose="02040503050406030204" pitchFamily="18" charset="0"/>
                <a:ea typeface="Cambria" panose="02040503050406030204" pitchFamily="18" charset="0"/>
              </a:rPr>
              <a:t>Bạn An đã nhập số hàng, số cột như hình để tạo bảng. Bảng được tạo sẽ có:</a:t>
            </a:r>
            <a:endParaRPr lang="en-US" sz="2800" b="1"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96036"/>
            <a:ext cx="571580"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E00E5177-5DAF-4A61-9896-6B0EF5DCE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1" y="1261634"/>
            <a:ext cx="562053" cy="523948"/>
          </a:xfrm>
          <a:prstGeom prst="rect">
            <a:avLst/>
          </a:prstGeom>
        </p:spPr>
      </p:pic>
      <p:pic>
        <p:nvPicPr>
          <p:cNvPr id="5" name="Picture 4">
            <a:extLst>
              <a:ext uri="{FF2B5EF4-FFF2-40B4-BE49-F238E27FC236}">
                <a16:creationId xmlns:a16="http://schemas.microsoft.com/office/drawing/2014/main" id="{64C6D74C-F2AC-461C-8691-08A1043E4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909773"/>
            <a:ext cx="4766530" cy="1631212"/>
          </a:xfrm>
          <a:prstGeom prst="rect">
            <a:avLst/>
          </a:prstGeom>
        </p:spPr>
      </p:pic>
      <p:sp>
        <p:nvSpPr>
          <p:cNvPr id="15" name="TextBox 14">
            <a:extLst>
              <a:ext uri="{FF2B5EF4-FFF2-40B4-BE49-F238E27FC236}">
                <a16:creationId xmlns:a16="http://schemas.microsoft.com/office/drawing/2014/main" id="{3207A8EB-2BF5-44E0-AD1C-55A3B98324AE}"/>
              </a:ext>
            </a:extLst>
          </p:cNvPr>
          <p:cNvSpPr txBox="1"/>
          <p:nvPr/>
        </p:nvSpPr>
        <p:spPr>
          <a:xfrm>
            <a:off x="2209800" y="2607855"/>
            <a:ext cx="3276600" cy="1938992"/>
          </a:xfrm>
          <a:prstGeom prst="rect">
            <a:avLst/>
          </a:prstGeom>
          <a:noFill/>
        </p:spPr>
        <p:txBody>
          <a:bodyPr wrap="square">
            <a:spAutoFit/>
          </a:bodyPr>
          <a:lstStyle/>
          <a:p>
            <a:pPr marL="342900" indent="-342900" algn="just">
              <a:buFont typeface="+mj-lt"/>
              <a:buAutoNum type="alphaUcPeriod"/>
            </a:pPr>
            <a:r>
              <a:rPr lang="en-US" sz="3000" dirty="0">
                <a:latin typeface="Cambria" panose="02040503050406030204" pitchFamily="18" charset="0"/>
                <a:ea typeface="Cambria" panose="02040503050406030204" pitchFamily="18" charset="0"/>
                <a:cs typeface="Times New Roman" panose="02020603050405020304" pitchFamily="18" charset="0"/>
              </a:rPr>
              <a:t>4 </a:t>
            </a:r>
            <a:r>
              <a:rPr lang="en-US" sz="3000" dirty="0" err="1">
                <a:latin typeface="Cambria" panose="02040503050406030204" pitchFamily="18" charset="0"/>
                <a:ea typeface="Cambria" panose="02040503050406030204" pitchFamily="18" charset="0"/>
                <a:cs typeface="Times New Roman" panose="02020603050405020304" pitchFamily="18" charset="0"/>
              </a:rPr>
              <a:t>cột</a:t>
            </a:r>
            <a:r>
              <a:rPr lang="en-US" sz="3000" dirty="0">
                <a:latin typeface="Cambria" panose="02040503050406030204" pitchFamily="18" charset="0"/>
                <a:ea typeface="Cambria" panose="02040503050406030204" pitchFamily="18" charset="0"/>
                <a:cs typeface="Times New Roman" panose="02020603050405020304" pitchFamily="18" charset="0"/>
              </a:rPr>
              <a:t>, 35 </a:t>
            </a:r>
            <a:r>
              <a:rPr lang="en-US" sz="3000" dirty="0" err="1">
                <a:latin typeface="Cambria" panose="02040503050406030204" pitchFamily="18" charset="0"/>
                <a:ea typeface="Cambria" panose="02040503050406030204" pitchFamily="18" charset="0"/>
                <a:cs typeface="Times New Roman" panose="02020603050405020304" pitchFamily="18" charset="0"/>
              </a:rPr>
              <a:t>hàng</a:t>
            </a:r>
            <a:endParaRPr lang="en-US" sz="3000" dirty="0">
              <a:latin typeface="Cambria" panose="02040503050406030204" pitchFamily="18" charset="0"/>
              <a:ea typeface="Cambria" panose="02040503050406030204" pitchFamily="18" charset="0"/>
              <a:cs typeface="Times New Roman" panose="02020603050405020304" pitchFamily="18" charset="0"/>
            </a:endParaRPr>
          </a:p>
          <a:p>
            <a:r>
              <a:rPr lang="en-US" sz="3000" dirty="0">
                <a:latin typeface="Cambria" panose="02040503050406030204" pitchFamily="18" charset="0"/>
                <a:ea typeface="Cambria" panose="02040503050406030204" pitchFamily="18" charset="0"/>
              </a:rPr>
              <a:t>B. 35 </a:t>
            </a:r>
            <a:r>
              <a:rPr lang="en-US" sz="3000" dirty="0" err="1">
                <a:latin typeface="Cambria" panose="02040503050406030204" pitchFamily="18" charset="0"/>
                <a:ea typeface="Cambria" panose="02040503050406030204" pitchFamily="18" charset="0"/>
              </a:rPr>
              <a:t>cột</a:t>
            </a:r>
            <a:r>
              <a:rPr lang="en-US" sz="3000" dirty="0">
                <a:latin typeface="Cambria" panose="02040503050406030204" pitchFamily="18" charset="0"/>
                <a:ea typeface="Cambria" panose="02040503050406030204" pitchFamily="18" charset="0"/>
              </a:rPr>
              <a:t>, 35 </a:t>
            </a:r>
            <a:r>
              <a:rPr lang="en-US" sz="3000" dirty="0" err="1">
                <a:latin typeface="Cambria" panose="02040503050406030204" pitchFamily="18" charset="0"/>
                <a:ea typeface="Cambria" panose="02040503050406030204" pitchFamily="18" charset="0"/>
              </a:rPr>
              <a:t>hàng</a:t>
            </a:r>
            <a:r>
              <a:rPr lang="en-US" sz="3000" dirty="0">
                <a:latin typeface="Cambria" panose="02040503050406030204" pitchFamily="18" charset="0"/>
                <a:ea typeface="Cambria" panose="02040503050406030204" pitchFamily="18" charset="0"/>
              </a:rPr>
              <a:t>  </a:t>
            </a:r>
          </a:p>
          <a:p>
            <a:r>
              <a:rPr lang="en-US" sz="3000" dirty="0">
                <a:latin typeface="Cambria" panose="02040503050406030204" pitchFamily="18" charset="0"/>
                <a:ea typeface="Cambria" panose="02040503050406030204" pitchFamily="18" charset="0"/>
                <a:cs typeface="Times New Roman" panose="02020603050405020304" pitchFamily="18" charset="0"/>
              </a:rPr>
              <a:t>C. 35 </a:t>
            </a:r>
            <a:r>
              <a:rPr lang="en-US" sz="3000" dirty="0" err="1">
                <a:latin typeface="Cambria" panose="02040503050406030204" pitchFamily="18" charset="0"/>
                <a:ea typeface="Cambria" panose="02040503050406030204" pitchFamily="18" charset="0"/>
                <a:cs typeface="Times New Roman" panose="02020603050405020304" pitchFamily="18" charset="0"/>
              </a:rPr>
              <a:t>cột</a:t>
            </a:r>
            <a:r>
              <a:rPr lang="en-US" sz="3000" dirty="0">
                <a:latin typeface="Cambria" panose="02040503050406030204" pitchFamily="18" charset="0"/>
                <a:ea typeface="Cambria" panose="02040503050406030204" pitchFamily="18" charset="0"/>
                <a:cs typeface="Times New Roman" panose="02020603050405020304" pitchFamily="18" charset="0"/>
              </a:rPr>
              <a:t>, 4 </a:t>
            </a:r>
            <a:r>
              <a:rPr lang="en-US" sz="3000" dirty="0" err="1">
                <a:latin typeface="Cambria" panose="02040503050406030204" pitchFamily="18" charset="0"/>
                <a:ea typeface="Cambria" panose="02040503050406030204" pitchFamily="18" charset="0"/>
                <a:cs typeface="Times New Roman" panose="02020603050405020304" pitchFamily="18" charset="0"/>
              </a:rPr>
              <a:t>hàng</a:t>
            </a:r>
            <a:endParaRPr lang="en-US" sz="3000" dirty="0">
              <a:latin typeface="Cambria" panose="02040503050406030204" pitchFamily="18" charset="0"/>
              <a:ea typeface="Cambria" panose="02040503050406030204" pitchFamily="18" charset="0"/>
              <a:cs typeface="Times New Roman" panose="02020603050405020304" pitchFamily="18" charset="0"/>
            </a:endParaRPr>
          </a:p>
          <a:p>
            <a:r>
              <a:rPr lang="en-US" sz="3000" dirty="0">
                <a:latin typeface="Cambria" panose="02040503050406030204" pitchFamily="18" charset="0"/>
                <a:ea typeface="Cambria" panose="02040503050406030204" pitchFamily="18" charset="0"/>
              </a:rPr>
              <a:t>D. 4 </a:t>
            </a:r>
            <a:r>
              <a:rPr lang="en-US" sz="3000" dirty="0" err="1">
                <a:latin typeface="Cambria" panose="02040503050406030204" pitchFamily="18" charset="0"/>
                <a:ea typeface="Cambria" panose="02040503050406030204" pitchFamily="18" charset="0"/>
              </a:rPr>
              <a:t>cột</a:t>
            </a:r>
            <a:r>
              <a:rPr lang="en-US" sz="3000" dirty="0">
                <a:latin typeface="Cambria" panose="02040503050406030204" pitchFamily="18" charset="0"/>
                <a:ea typeface="Cambria" panose="02040503050406030204" pitchFamily="18" charset="0"/>
              </a:rPr>
              <a:t>, 4 </a:t>
            </a:r>
            <a:r>
              <a:rPr lang="en-US" sz="3000" dirty="0" err="1">
                <a:latin typeface="Cambria" panose="02040503050406030204" pitchFamily="18" charset="0"/>
                <a:ea typeface="Cambria" panose="02040503050406030204" pitchFamily="18" charset="0"/>
              </a:rPr>
              <a:t>hàng</a:t>
            </a:r>
            <a:endParaRPr lang="en-US" sz="30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3EABF80A-5B3B-439F-BAF3-4C3117A34F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95600" y="88836"/>
            <a:ext cx="2149856" cy="562054"/>
          </a:xfrm>
          <a:prstGeom prst="rect">
            <a:avLst/>
          </a:prstGeom>
        </p:spPr>
      </p:pic>
    </p:spTree>
    <p:extLst>
      <p:ext uri="{BB962C8B-B14F-4D97-AF65-F5344CB8AC3E}">
        <p14:creationId xmlns:p14="http://schemas.microsoft.com/office/powerpoint/2010/main" val="32697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000" fill="hold"/>
                                        <p:tgtEl>
                                          <p:spTgt spid="15">
                                            <p:txEl>
                                              <p:pRg st="0" end="0"/>
                                            </p:txEl>
                                          </p:spTgt>
                                        </p:tgtEl>
                                        <p:attrNameLst>
                                          <p:attrName>style.color</p:attrName>
                                        </p:attrNameLst>
                                      </p:cBhvr>
                                      <p:to>
                                        <p:clrVal>
                                          <a:srgbClr val="CB4C05"/>
                                        </p:clrVal>
                                      </p:to>
                                    </p:set>
                                    <p:set>
                                      <p:cBhvr>
                                        <p:cTn id="7" dur="2000" fill="hold"/>
                                        <p:tgtEl>
                                          <p:spTgt spid="15">
                                            <p:txEl>
                                              <p:pRg st="0" end="0"/>
                                            </p:txEl>
                                          </p:spTgt>
                                        </p:tgtEl>
                                        <p:attrNameLst>
                                          <p:attrName>fillcolor</p:attrName>
                                        </p:attrNameLst>
                                      </p:cBhvr>
                                      <p:to>
                                        <p:clrVal>
                                          <a:srgbClr val="CB4C05"/>
                                        </p:clrVal>
                                      </p:to>
                                    </p:set>
                                    <p:set>
                                      <p:cBhvr>
                                        <p:cTn id="8" dur="2000" fill="hold"/>
                                        <p:tgtEl>
                                          <p:spTgt spid="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1">
            <a:extLst>
              <a:ext uri="{FF2B5EF4-FFF2-40B4-BE49-F238E27FC236}">
                <a16:creationId xmlns:a16="http://schemas.microsoft.com/office/drawing/2014/main" id="{337CBC27-BB97-4069-9E32-31CC4EAC0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250" t="39995" r="28125" b="42220"/>
          <a:stretch>
            <a:fillRect/>
          </a:stretch>
        </p:blipFill>
        <p:spPr bwMode="auto">
          <a:xfrm>
            <a:off x="431800" y="3048000"/>
            <a:ext cx="11226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descr="&quot;&quot;">
            <a:extLst>
              <a:ext uri="{FF2B5EF4-FFF2-40B4-BE49-F238E27FC236}">
                <a16:creationId xmlns:a16="http://schemas.microsoft.com/office/drawing/2014/main" id="{7F433BBD-A55D-4EDA-9929-E747AE892A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5200" y="38100"/>
            <a:ext cx="1803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08A452D-34DF-4657-93BF-AF1F229D88A8}"/>
              </a:ext>
            </a:extLst>
          </p:cNvPr>
          <p:cNvSpPr/>
          <p:nvPr/>
        </p:nvSpPr>
        <p:spPr>
          <a:xfrm>
            <a:off x="406400" y="784225"/>
            <a:ext cx="41910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F77FF30-576E-4B35-A620-56617D300532}"/>
              </a:ext>
            </a:extLst>
          </p:cNvPr>
          <p:cNvSpPr/>
          <p:nvPr/>
        </p:nvSpPr>
        <p:spPr>
          <a:xfrm>
            <a:off x="4597400" y="781050"/>
            <a:ext cx="70612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lnSpc>
                <a:spcPct val="135000"/>
              </a:lnSpc>
              <a:spcBef>
                <a:spcPts val="0"/>
              </a:spcBef>
              <a:spcAft>
                <a:spcPts val="0"/>
              </a:spcAft>
              <a:defRPr/>
            </a:pPr>
            <a:r>
              <a:rPr lang="en-US" sz="3200">
                <a:solidFill>
                  <a:srgbClr val="000000"/>
                </a:solidFill>
                <a:latin typeface="Times New Roman" panose="02020603050405020304" pitchFamily="18" charset="0"/>
                <a:cs typeface="Times New Roman" panose="02020603050405020304" pitchFamily="18" charset="0"/>
              </a:rPr>
              <a:t>Định dạng bảng</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E68E5B65-39FA-4557-AE47-D85DB442F15D}"/>
              </a:ext>
            </a:extLst>
          </p:cNvPr>
          <p:cNvGraphicFramePr>
            <a:graphicFrameLocks noGrp="1"/>
          </p:cNvGraphicFramePr>
          <p:nvPr/>
        </p:nvGraphicFramePr>
        <p:xfrm>
          <a:off x="431800" y="1365250"/>
          <a:ext cx="11226800" cy="1606956"/>
        </p:xfrm>
        <a:graphic>
          <a:graphicData uri="http://schemas.openxmlformats.org/drawingml/2006/table">
            <a:tbl>
              <a:tblPr firstRow="1" bandRow="1">
                <a:tableStyleId>{F5AB1C69-6EDB-4FF4-983F-18BD219EF322}</a:tableStyleId>
              </a:tblPr>
              <a:tblGrid>
                <a:gridCol w="4166270">
                  <a:extLst>
                    <a:ext uri="{9D8B030D-6E8A-4147-A177-3AD203B41FA5}">
                      <a16:colId xmlns:a16="http://schemas.microsoft.com/office/drawing/2014/main" val="20000"/>
                    </a:ext>
                  </a:extLst>
                </a:gridCol>
                <a:gridCol w="7060530">
                  <a:extLst>
                    <a:ext uri="{9D8B030D-6E8A-4147-A177-3AD203B41FA5}">
                      <a16:colId xmlns:a16="http://schemas.microsoft.com/office/drawing/2014/main" val="20001"/>
                    </a:ext>
                  </a:extLst>
                </a:gridCol>
              </a:tblGrid>
              <a:tr h="160655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nêu các bước để định dạng bảng?</a:t>
                      </a:r>
                      <a:endParaRPr lang="vi-VN" sz="3200" b="0">
                        <a:solidFill>
                          <a:schemeClr val="tx1"/>
                        </a:solidFill>
                        <a:latin typeface="Times New Roman" panose="02020603050405020304" pitchFamily="18" charset="0"/>
                        <a:cs typeface="Times New Roman" panose="02020603050405020304" pitchFamily="18" charset="0"/>
                      </a:endParaRPr>
                    </a:p>
                  </a:txBody>
                  <a:tcPr marL="107996" marR="107996" marT="71958" marB="71958"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altLang="en-US" sz="32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0">
                          <a:solidFill>
                            <a:schemeClr val="tx1"/>
                          </a:solidFill>
                          <a:latin typeface="Times New Roman" panose="02020603050405020304" pitchFamily="18" charset="0"/>
                          <a:cs typeface="Times New Roman" panose="02020603050405020304" pitchFamily="18" charset="0"/>
                        </a:rPr>
                        <a:t>B1. Đặt con trỏ soạn thảo trong bảng</a:t>
                      </a:r>
                    </a:p>
                    <a:p>
                      <a:pPr algn="just"/>
                      <a:r>
                        <a:rPr lang="en-US" altLang="en-US" sz="32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0">
                          <a:solidFill>
                            <a:schemeClr val="tx1"/>
                          </a:solidFill>
                          <a:latin typeface="Times New Roman" panose="02020603050405020304" pitchFamily="18" charset="0"/>
                          <a:cs typeface="Times New Roman" panose="02020603050405020304" pitchFamily="18" charset="0"/>
                        </a:rPr>
                        <a:t>B2.Chọn các lệnh định dạng trong thẻ Layout của dải lệnh Table Tools.</a:t>
                      </a:r>
                      <a:endParaRPr lang="en-US" sz="3200" b="0" dirty="0">
                        <a:solidFill>
                          <a:schemeClr val="tx1"/>
                        </a:solidFill>
                        <a:latin typeface="Times New Roman" panose="02020603050405020304" pitchFamily="18" charset="0"/>
                        <a:cs typeface="Times New Roman" panose="02020603050405020304" pitchFamily="18" charset="0"/>
                      </a:endParaRPr>
                    </a:p>
                  </a:txBody>
                  <a:tcPr marL="107996" marR="107996" marT="71958" marB="7195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F66A8CF6-2DCE-4148-83EB-2525DC1BBB51}"/>
              </a:ext>
            </a:extLst>
          </p:cNvPr>
          <p:cNvSpPr/>
          <p:nvPr/>
        </p:nvSpPr>
        <p:spPr>
          <a:xfrm>
            <a:off x="4673600" y="1406525"/>
            <a:ext cx="6985000" cy="1565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a:t>
            </a:r>
          </a:p>
        </p:txBody>
      </p:sp>
      <p:sp>
        <p:nvSpPr>
          <p:cNvPr id="55311" name="TextBox 5">
            <a:extLst>
              <a:ext uri="{FF2B5EF4-FFF2-40B4-BE49-F238E27FC236}">
                <a16:creationId xmlns:a16="http://schemas.microsoft.com/office/drawing/2014/main" id="{F1B0C3C5-FC85-412B-9AB5-6AF3E504CB17}"/>
              </a:ext>
            </a:extLst>
          </p:cNvPr>
          <p:cNvSpPr txBox="1">
            <a:spLocks noChangeArrowheads="1"/>
          </p:cNvSpPr>
          <p:nvPr/>
        </p:nvSpPr>
        <p:spPr bwMode="auto">
          <a:xfrm>
            <a:off x="330200" y="46038"/>
            <a:ext cx="8458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b="1">
                <a:solidFill>
                  <a:srgbClr val="FF0000"/>
                </a:solidFill>
                <a:latin typeface="Times New Roman" panose="02020603050405020304" pitchFamily="18" charset="0"/>
                <a:cs typeface="Times New Roman" panose="02020603050405020304" pitchFamily="18" charset="0"/>
              </a:rPr>
              <a:t>3. Định dạng bảng</a:t>
            </a:r>
            <a:r>
              <a:rPr lang="en-US" altLang="en-US" sz="3200" b="1">
                <a:solidFill>
                  <a:srgbClr val="FF0000"/>
                </a:solidFill>
                <a:latin typeface="Times New Roman" panose="02020603050405020304" pitchFamily="18" charset="0"/>
                <a:cs typeface="Times New Roman" panose="02020603050405020304" pitchFamily="18" charset="0"/>
              </a:rPr>
              <a:t>:</a:t>
            </a:r>
            <a:endParaRPr lang="vi-VN" alt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8D09EF-6508-48E3-AB12-FAB13106C6A5}"/>
              </a:ext>
            </a:extLst>
          </p:cNvPr>
          <p:cNvPicPr>
            <a:picLocks noChangeAspect="1"/>
          </p:cNvPicPr>
          <p:nvPr/>
        </p:nvPicPr>
        <p:blipFill rotWithShape="1">
          <a:blip r:embed="rId2">
            <a:extLst>
              <a:ext uri="{28A0092B-C50C-407E-A947-70E740481C1C}">
                <a14:useLocalDpi xmlns:a14="http://schemas.microsoft.com/office/drawing/2010/main" val="0"/>
              </a:ext>
            </a:extLst>
          </a:blip>
          <a:srcRect l="-4732" t="16644" r="-1443" b="10957"/>
          <a:stretch/>
        </p:blipFill>
        <p:spPr>
          <a:xfrm>
            <a:off x="2667000" y="128943"/>
            <a:ext cx="3276600" cy="4910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925" y="144672"/>
            <a:ext cx="571580"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a:extLst>
              <a:ext uri="{FF2B5EF4-FFF2-40B4-BE49-F238E27FC236}">
                <a16:creationId xmlns:a16="http://schemas.microsoft.com/office/drawing/2014/main" id="{2C1B57D5-FF6C-472C-A48C-DFC255B7EA0C}"/>
              </a:ext>
            </a:extLst>
          </p:cNvPr>
          <p:cNvSpPr/>
          <p:nvPr/>
        </p:nvSpPr>
        <p:spPr>
          <a:xfrm>
            <a:off x="2315481" y="1219775"/>
            <a:ext cx="7703100" cy="267765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800" dirty="0">
                <a:latin typeface="Cambria" panose="02040503050406030204" pitchFamily="18" charset="0"/>
                <a:ea typeface="Cambria" panose="02040503050406030204" pitchFamily="18" charset="0"/>
                <a:sym typeface="Wingdings"/>
              </a:rPr>
              <a:t>B1. </a:t>
            </a:r>
            <a:r>
              <a:rPr lang="en-US" sz="2800" dirty="0" err="1">
                <a:latin typeface="Cambria" panose="02040503050406030204" pitchFamily="18" charset="0"/>
                <a:ea typeface="Cambria" panose="02040503050406030204" pitchFamily="18" charset="0"/>
                <a:sym typeface="Wingdings"/>
              </a:rPr>
              <a:t>Đặt</a:t>
            </a:r>
            <a:r>
              <a:rPr lang="en-US" sz="2800" dirty="0">
                <a:latin typeface="Cambria" panose="02040503050406030204" pitchFamily="18" charset="0"/>
                <a:ea typeface="Cambria" panose="02040503050406030204" pitchFamily="18" charset="0"/>
                <a:sym typeface="Wingdings"/>
              </a:rPr>
              <a:t> con </a:t>
            </a:r>
            <a:r>
              <a:rPr lang="en-US" sz="2800" dirty="0" err="1">
                <a:latin typeface="Cambria" panose="02040503050406030204" pitchFamily="18" charset="0"/>
                <a:ea typeface="Cambria" panose="02040503050406030204" pitchFamily="18" charset="0"/>
                <a:sym typeface="Wingdings"/>
              </a:rPr>
              <a:t>trỏ</a:t>
            </a:r>
            <a:r>
              <a:rPr lang="en-US" sz="2800" dirty="0">
                <a:latin typeface="Cambria" panose="02040503050406030204" pitchFamily="18" charset="0"/>
                <a:ea typeface="Cambria" panose="02040503050406030204" pitchFamily="18" charset="0"/>
                <a:sym typeface="Wingdings"/>
              </a:rPr>
              <a:t> </a:t>
            </a:r>
            <a:r>
              <a:rPr lang="en-US" sz="2800" dirty="0" err="1">
                <a:latin typeface="Cambria" panose="02040503050406030204" pitchFamily="18" charset="0"/>
                <a:ea typeface="Cambria" panose="02040503050406030204" pitchFamily="18" charset="0"/>
                <a:sym typeface="Wingdings"/>
              </a:rPr>
              <a:t>soạn</a:t>
            </a:r>
            <a:r>
              <a:rPr lang="en-US" sz="2800" dirty="0">
                <a:latin typeface="Cambria" panose="02040503050406030204" pitchFamily="18" charset="0"/>
                <a:ea typeface="Cambria" panose="02040503050406030204" pitchFamily="18" charset="0"/>
                <a:sym typeface="Wingdings"/>
              </a:rPr>
              <a:t> </a:t>
            </a:r>
            <a:r>
              <a:rPr lang="en-US" sz="2800" dirty="0" err="1">
                <a:latin typeface="Cambria" panose="02040503050406030204" pitchFamily="18" charset="0"/>
                <a:ea typeface="Cambria" panose="02040503050406030204" pitchFamily="18" charset="0"/>
                <a:sym typeface="Wingdings"/>
              </a:rPr>
              <a:t>thảo</a:t>
            </a:r>
            <a:r>
              <a:rPr lang="en-US" sz="2800" dirty="0">
                <a:latin typeface="Cambria" panose="02040503050406030204" pitchFamily="18" charset="0"/>
                <a:ea typeface="Cambria" panose="02040503050406030204" pitchFamily="18" charset="0"/>
                <a:sym typeface="Wingdings"/>
              </a:rPr>
              <a:t> </a:t>
            </a:r>
            <a:r>
              <a:rPr lang="en-US" sz="2800" dirty="0" err="1">
                <a:latin typeface="Cambria" panose="02040503050406030204" pitchFamily="18" charset="0"/>
                <a:ea typeface="Cambria" panose="02040503050406030204" pitchFamily="18" charset="0"/>
                <a:sym typeface="Wingdings"/>
              </a:rPr>
              <a:t>trong</a:t>
            </a:r>
            <a:r>
              <a:rPr lang="en-US" sz="2800" dirty="0">
                <a:latin typeface="Cambria" panose="02040503050406030204" pitchFamily="18" charset="0"/>
                <a:ea typeface="Cambria" panose="02040503050406030204" pitchFamily="18" charset="0"/>
                <a:sym typeface="Wingdings"/>
              </a:rPr>
              <a:t> </a:t>
            </a:r>
            <a:r>
              <a:rPr lang="en-US" sz="2800" dirty="0" err="1">
                <a:latin typeface="Cambria" panose="02040503050406030204" pitchFamily="18" charset="0"/>
                <a:ea typeface="Cambria" panose="02040503050406030204" pitchFamily="18" charset="0"/>
                <a:sym typeface="Wingdings"/>
              </a:rPr>
              <a:t>bảng</a:t>
            </a:r>
            <a:endParaRPr lang="en-US" sz="2800" dirty="0">
              <a:latin typeface="Cambria" panose="02040503050406030204" pitchFamily="18" charset="0"/>
              <a:ea typeface="Cambria" panose="02040503050406030204" pitchFamily="18" charset="0"/>
              <a:sym typeface="Wingdings"/>
            </a:endParaRPr>
          </a:p>
          <a:p>
            <a:r>
              <a:rPr lang="en-US" sz="2800" dirty="0">
                <a:latin typeface="Cambria" panose="02040503050406030204" pitchFamily="18" charset="0"/>
                <a:ea typeface="Cambria" panose="02040503050406030204" pitchFamily="18" charset="0"/>
              </a:rPr>
              <a:t> </a:t>
            </a:r>
            <a:r>
              <a:rPr lang="en-US" sz="2800" i="1" dirty="0">
                <a:latin typeface="Cambria" panose="02040503050406030204" pitchFamily="18" charset="0"/>
                <a:ea typeface="Cambria" panose="02040503050406030204" pitchFamily="18" charset="0"/>
              </a:rPr>
              <a:t>B2. </a:t>
            </a:r>
            <a:r>
              <a:rPr lang="en-US" sz="2800" dirty="0" err="1">
                <a:latin typeface="Cambria" panose="02040503050406030204" pitchFamily="18" charset="0"/>
                <a:ea typeface="Cambria" panose="02040503050406030204" pitchFamily="18" charset="0"/>
              </a:rPr>
              <a:t>Chọn</a:t>
            </a:r>
            <a:r>
              <a:rPr lang="en-US" sz="2800" dirty="0">
                <a:latin typeface="Cambria" panose="02040503050406030204" pitchFamily="18" charset="0"/>
                <a:ea typeface="Cambria" panose="02040503050406030204" pitchFamily="18" charset="0"/>
              </a:rPr>
              <a:t> Layout</a:t>
            </a:r>
          </a:p>
          <a:p>
            <a:r>
              <a:rPr lang="en-US" sz="2800" i="1" dirty="0">
                <a:latin typeface="Cambria" panose="02040503050406030204" pitchFamily="18" charset="0"/>
                <a:ea typeface="Cambria" panose="02040503050406030204" pitchFamily="18" charset="0"/>
              </a:rPr>
              <a:t>  B3. </a:t>
            </a:r>
            <a:r>
              <a:rPr lang="en-US" sz="2800" dirty="0">
                <a:latin typeface="Cambria" panose="02040503050406030204" pitchFamily="18" charset="0"/>
                <a:ea typeface="Cambria" panose="02040503050406030204" pitchFamily="18" charset="0"/>
              </a:rPr>
              <a:t>Chọn các lệnh sau để chỉnh sửa bảng:</a:t>
            </a:r>
          </a:p>
          <a:p>
            <a:pPr marL="457200" indent="-457200">
              <a:buFontTx/>
              <a:buChar char="-"/>
            </a:pPr>
            <a:r>
              <a:rPr lang="en-US" sz="2800" dirty="0">
                <a:latin typeface="Cambria" panose="02040503050406030204" pitchFamily="18" charset="0"/>
                <a:ea typeface="Cambria" panose="02040503050406030204" pitchFamily="18" charset="0"/>
              </a:rPr>
              <a:t>Delete:  xóa bảng, hàng cột ô</a:t>
            </a:r>
          </a:p>
          <a:p>
            <a:pPr marL="457200" indent="-457200">
              <a:buFontTx/>
              <a:buChar char="-"/>
            </a:pPr>
            <a:r>
              <a:rPr lang="en-US" sz="2800" dirty="0">
                <a:latin typeface="Cambria" panose="02040503050406030204" pitchFamily="18" charset="0"/>
                <a:ea typeface="Cambria" panose="02040503050406030204" pitchFamily="18" charset="0"/>
              </a:rPr>
              <a:t>Nhóm Row Columns: chèn thêm hàng cột </a:t>
            </a:r>
          </a:p>
          <a:p>
            <a:endParaRPr lang="en-US" sz="2800"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91410FC9-7E40-42C9-A669-94343BEC3945}"/>
              </a:ext>
            </a:extLst>
          </p:cNvPr>
          <p:cNvPicPr>
            <a:picLocks noChangeAspect="1"/>
          </p:cNvPicPr>
          <p:nvPr/>
        </p:nvPicPr>
        <p:blipFill rotWithShape="1">
          <a:blip r:embed="rId4">
            <a:extLst>
              <a:ext uri="{28A0092B-C50C-407E-A947-70E740481C1C}">
                <a14:useLocalDpi xmlns:a14="http://schemas.microsoft.com/office/drawing/2010/main" val="0"/>
              </a:ext>
            </a:extLst>
          </a:blip>
          <a:srcRect t="4188"/>
          <a:stretch/>
        </p:blipFill>
        <p:spPr>
          <a:xfrm>
            <a:off x="3821828" y="3886200"/>
            <a:ext cx="4548344" cy="1743138"/>
          </a:xfrm>
          <a:prstGeom prst="rect">
            <a:avLst/>
          </a:prstGeom>
        </p:spPr>
      </p:pic>
      <p:cxnSp>
        <p:nvCxnSpPr>
          <p:cNvPr id="24" name="Connector: Elbow 23">
            <a:extLst>
              <a:ext uri="{FF2B5EF4-FFF2-40B4-BE49-F238E27FC236}">
                <a16:creationId xmlns:a16="http://schemas.microsoft.com/office/drawing/2014/main" id="{EDBF05FC-D0E4-4453-929C-7B027862FB1D}"/>
              </a:ext>
            </a:extLst>
          </p:cNvPr>
          <p:cNvCxnSpPr>
            <a:cxnSpLocks/>
          </p:cNvCxnSpPr>
          <p:nvPr/>
        </p:nvCxnSpPr>
        <p:spPr>
          <a:xfrm rot="10800000">
            <a:off x="3326528" y="4559569"/>
            <a:ext cx="990600" cy="457200"/>
          </a:xfrm>
          <a:prstGeom prst="bentConnector3">
            <a:avLst>
              <a:gd name="adj1" fmla="val 51420"/>
            </a:avLst>
          </a:prstGeom>
        </p:spPr>
        <p:style>
          <a:lnRef idx="1">
            <a:schemeClr val="accent2"/>
          </a:lnRef>
          <a:fillRef idx="0">
            <a:schemeClr val="accent2"/>
          </a:fillRef>
          <a:effectRef idx="0">
            <a:schemeClr val="accent2"/>
          </a:effectRef>
          <a:fontRef idx="minor">
            <a:schemeClr val="tx1"/>
          </a:fontRef>
        </p:style>
      </p:cxnSp>
      <p:sp>
        <p:nvSpPr>
          <p:cNvPr id="28" name="Rectangle: Rounded Corners 27">
            <a:extLst>
              <a:ext uri="{FF2B5EF4-FFF2-40B4-BE49-F238E27FC236}">
                <a16:creationId xmlns:a16="http://schemas.microsoft.com/office/drawing/2014/main" id="{21D1766A-8232-4073-93EE-91BB9A578EDA}"/>
              </a:ext>
            </a:extLst>
          </p:cNvPr>
          <p:cNvSpPr/>
          <p:nvPr/>
        </p:nvSpPr>
        <p:spPr>
          <a:xfrm>
            <a:off x="2021651" y="3916604"/>
            <a:ext cx="1290699" cy="17431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Cambria" panose="02040503050406030204" pitchFamily="18" charset="0"/>
                <a:ea typeface="Cambria" panose="02040503050406030204" pitchFamily="18" charset="0"/>
              </a:rPr>
              <a:t>xóa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bảng,hàng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cột</a:t>
            </a:r>
            <a:r>
              <a:rPr lang="en-US" sz="2800" dirty="0">
                <a:latin typeface="Cambria" panose="02040503050406030204" pitchFamily="18" charset="0"/>
                <a:ea typeface="Cambria" panose="02040503050406030204" pitchFamily="18" charset="0"/>
              </a:rPr>
              <a:t>, ô</a:t>
            </a:r>
          </a:p>
        </p:txBody>
      </p:sp>
      <p:cxnSp>
        <p:nvCxnSpPr>
          <p:cNvPr id="30" name="Connector: Elbow 29">
            <a:extLst>
              <a:ext uri="{FF2B5EF4-FFF2-40B4-BE49-F238E27FC236}">
                <a16:creationId xmlns:a16="http://schemas.microsoft.com/office/drawing/2014/main" id="{991335EF-1EB7-4052-A9C4-4DDEB4D912FE}"/>
              </a:ext>
            </a:extLst>
          </p:cNvPr>
          <p:cNvCxnSpPr>
            <a:cxnSpLocks/>
            <a:stCxn id="31" idx="1"/>
          </p:cNvCxnSpPr>
          <p:nvPr/>
        </p:nvCxnSpPr>
        <p:spPr>
          <a:xfrm rot="10800000">
            <a:off x="6916354" y="5450926"/>
            <a:ext cx="1914652" cy="401236"/>
          </a:xfrm>
          <a:prstGeom prst="bentConnector3">
            <a:avLst>
              <a:gd name="adj1" fmla="val 99227"/>
            </a:avLst>
          </a:prstGeom>
          <a:ln w="28575"/>
        </p:spPr>
        <p:style>
          <a:lnRef idx="1">
            <a:schemeClr val="accent2"/>
          </a:lnRef>
          <a:fillRef idx="0">
            <a:schemeClr val="accent2"/>
          </a:fillRef>
          <a:effectRef idx="0">
            <a:schemeClr val="accent2"/>
          </a:effectRef>
          <a:fontRef idx="minor">
            <a:schemeClr val="tx1"/>
          </a:fontRef>
        </p:style>
      </p:cxnSp>
      <p:sp>
        <p:nvSpPr>
          <p:cNvPr id="31" name="Rectangle: Rounded Corners 30">
            <a:extLst>
              <a:ext uri="{FF2B5EF4-FFF2-40B4-BE49-F238E27FC236}">
                <a16:creationId xmlns:a16="http://schemas.microsoft.com/office/drawing/2014/main" id="{D45187DC-72BA-4170-BE4E-2CFDE0C9FD25}"/>
              </a:ext>
            </a:extLst>
          </p:cNvPr>
          <p:cNvSpPr/>
          <p:nvPr/>
        </p:nvSpPr>
        <p:spPr>
          <a:xfrm>
            <a:off x="8831007" y="4980597"/>
            <a:ext cx="1290699" cy="17431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Cambria" panose="02040503050406030204" pitchFamily="18" charset="0"/>
                <a:ea typeface="Cambria" panose="02040503050406030204" pitchFamily="18" charset="0"/>
              </a:rPr>
              <a:t>Chèn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thêm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hàng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cột</a:t>
            </a:r>
            <a:endParaRPr lang="en-US" sz="2800" dirty="0">
              <a:latin typeface="Cambria" panose="02040503050406030204" pitchFamily="18" charset="0"/>
              <a:ea typeface="Cambria" panose="02040503050406030204" pitchFamily="18" charset="0"/>
            </a:endParaRPr>
          </a:p>
        </p:txBody>
      </p:sp>
      <p:sp>
        <p:nvSpPr>
          <p:cNvPr id="6" name="Rectangle 5"/>
          <p:cNvSpPr/>
          <p:nvPr/>
        </p:nvSpPr>
        <p:spPr>
          <a:xfrm>
            <a:off x="2360505" y="144673"/>
            <a:ext cx="401072" cy="584775"/>
          </a:xfrm>
          <a:prstGeom prst="rect">
            <a:avLst/>
          </a:prstGeom>
        </p:spPr>
        <p:txBody>
          <a:bodyPr wrap="none">
            <a:spAutoFit/>
          </a:bodyPr>
          <a:lstStyle/>
          <a:p>
            <a:r>
              <a:rPr lang="vi-VN" sz="3200" i="1" dirty="0">
                <a:latin typeface="Cambria" panose="02040503050406030204" pitchFamily="18" charset="0"/>
                <a:ea typeface="Cambria" panose="02040503050406030204" pitchFamily="18" charset="0"/>
              </a:rPr>
              <a:t>3</a:t>
            </a:r>
            <a:endParaRPr lang="uz-Latn-UZ" sz="3200" dirty="0"/>
          </a:p>
        </p:txBody>
      </p:sp>
    </p:spTree>
    <p:extLst>
      <p:ext uri="{BB962C8B-B14F-4D97-AF65-F5344CB8AC3E}">
        <p14:creationId xmlns:p14="http://schemas.microsoft.com/office/powerpoint/2010/main" val="367809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8D09EF-6508-48E3-AB12-FAB13106C6A5}"/>
              </a:ext>
            </a:extLst>
          </p:cNvPr>
          <p:cNvPicPr>
            <a:picLocks noChangeAspect="1"/>
          </p:cNvPicPr>
          <p:nvPr/>
        </p:nvPicPr>
        <p:blipFill rotWithShape="1">
          <a:blip r:embed="rId2">
            <a:extLst>
              <a:ext uri="{28A0092B-C50C-407E-A947-70E740481C1C}">
                <a14:useLocalDpi xmlns:a14="http://schemas.microsoft.com/office/drawing/2010/main" val="0"/>
              </a:ext>
            </a:extLst>
          </a:blip>
          <a:srcRect l="-4732" t="16644" r="-1443" b="10957"/>
          <a:stretch/>
        </p:blipFill>
        <p:spPr>
          <a:xfrm>
            <a:off x="2667000" y="128943"/>
            <a:ext cx="3276600" cy="491042"/>
          </a:xfrm>
          <a:prstGeom prst="rect">
            <a:avLst/>
          </a:prstGeom>
        </p:spPr>
      </p:pic>
      <p:sp>
        <p:nvSpPr>
          <p:cNvPr id="3" name="Rectangle 2"/>
          <p:cNvSpPr/>
          <p:nvPr/>
        </p:nvSpPr>
        <p:spPr>
          <a:xfrm>
            <a:off x="2495590" y="753853"/>
            <a:ext cx="7819120" cy="1384995"/>
          </a:xfrm>
          <a:prstGeom prst="rect">
            <a:avLst/>
          </a:prstGeom>
        </p:spPr>
        <p:txBody>
          <a:bodyPr wrap="square">
            <a:spAutoFit/>
          </a:bodyPr>
          <a:lstStyle/>
          <a:p>
            <a:pPr algn="just"/>
            <a:r>
              <a:rPr lang="vi-VN" sz="2800" dirty="0">
                <a:latin typeface="Cambria" pitchFamily="18" charset="0"/>
              </a:rPr>
              <a:t>Bảng mới được tạo ra với các ô có kích thước bằng</a:t>
            </a:r>
            <a:r>
              <a:rPr lang="en-US" sz="2800" dirty="0">
                <a:latin typeface="Cambria" pitchFamily="18" charset="0"/>
              </a:rPr>
              <a:t> </a:t>
            </a:r>
            <a:r>
              <a:rPr lang="vi-VN" sz="2800" dirty="0">
                <a:latin typeface="Cambria" pitchFamily="18" charset="0"/>
              </a:rPr>
              <a:t>nhau, để điều chỉnh kích thước ô cũng như có thể ch</a:t>
            </a:r>
            <a:r>
              <a:rPr lang="en-US" sz="2800" dirty="0">
                <a:latin typeface="Cambria" pitchFamily="18" charset="0"/>
              </a:rPr>
              <a:t>è</a:t>
            </a:r>
            <a:r>
              <a:rPr lang="vi-VN" sz="2800" dirty="0">
                <a:latin typeface="Cambria" pitchFamily="18" charset="0"/>
              </a:rPr>
              <a:t>n thêm h</a:t>
            </a:r>
            <a:r>
              <a:rPr lang="en-US" sz="2800" dirty="0" err="1">
                <a:latin typeface="Cambria" pitchFamily="18" charset="0"/>
              </a:rPr>
              <a:t>àng</a:t>
            </a:r>
            <a:r>
              <a:rPr lang="en-US" sz="2800" dirty="0">
                <a:latin typeface="Cambria" pitchFamily="18" charset="0"/>
              </a:rPr>
              <a:t>, </a:t>
            </a:r>
            <a:r>
              <a:rPr lang="vi-VN" sz="2800" dirty="0">
                <a:latin typeface="Cambria" pitchFamily="18" charset="0"/>
              </a:rPr>
              <a:t>cột,… </a:t>
            </a:r>
            <a:r>
              <a:rPr lang="en-US" sz="2800" dirty="0" err="1">
                <a:latin typeface="Cambria" pitchFamily="18" charset="0"/>
              </a:rPr>
              <a:t>em</a:t>
            </a:r>
            <a:r>
              <a:rPr lang="vi-VN" sz="2800" dirty="0">
                <a:latin typeface="Cambria" pitchFamily="18" charset="0"/>
              </a:rPr>
              <a:t> thực hiện như thế nào?</a:t>
            </a:r>
            <a:endParaRPr lang="en-US" sz="2800" dirty="0">
              <a:latin typeface="Cambri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96036"/>
            <a:ext cx="571580" cy="523948"/>
          </a:xfrm>
          <a:prstGeom prst="rect">
            <a:avLst/>
          </a:prstGeom>
        </p:spPr>
      </p:pic>
      <p:cxnSp>
        <p:nvCxnSpPr>
          <p:cNvPr id="8" name="Straight Connector 7"/>
          <p:cNvCxnSpPr/>
          <p:nvPr/>
        </p:nvCxnSpPr>
        <p:spPr>
          <a:xfrm>
            <a:off x="1020082" y="472440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A32F5DE3-FB41-4F4A-A1CE-09B727684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302" y="922401"/>
            <a:ext cx="562053" cy="523948"/>
          </a:xfrm>
          <a:prstGeom prst="rect">
            <a:avLst/>
          </a:prstGeom>
        </p:spPr>
      </p:pic>
      <p:sp>
        <p:nvSpPr>
          <p:cNvPr id="13" name="Rectangle 12">
            <a:extLst>
              <a:ext uri="{FF2B5EF4-FFF2-40B4-BE49-F238E27FC236}">
                <a16:creationId xmlns:a16="http://schemas.microsoft.com/office/drawing/2014/main" id="{2C1B57D5-FF6C-472C-A48C-DFC255B7EA0C}"/>
              </a:ext>
            </a:extLst>
          </p:cNvPr>
          <p:cNvSpPr/>
          <p:nvPr/>
        </p:nvSpPr>
        <p:spPr>
          <a:xfrm>
            <a:off x="2431500" y="2577455"/>
            <a:ext cx="7703100"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457200" indent="-457200">
              <a:buFontTx/>
              <a:buChar char="-"/>
            </a:pPr>
            <a:r>
              <a:rPr lang="en-US" sz="2800" dirty="0">
                <a:latin typeface="Cambria" panose="02040503050406030204" pitchFamily="18" charset="0"/>
                <a:ea typeface="Cambria" panose="02040503050406030204" pitchFamily="18" charset="0"/>
                <a:sym typeface="Wingdings"/>
              </a:rPr>
              <a:t>Merge cells: Gộp ô, Split cells: Tách ô</a:t>
            </a:r>
          </a:p>
        </p:txBody>
      </p:sp>
      <p:pic>
        <p:nvPicPr>
          <p:cNvPr id="20" name="Picture 19">
            <a:extLst>
              <a:ext uri="{FF2B5EF4-FFF2-40B4-BE49-F238E27FC236}">
                <a16:creationId xmlns:a16="http://schemas.microsoft.com/office/drawing/2014/main" id="{91410FC9-7E40-42C9-A669-94343BEC3945}"/>
              </a:ext>
            </a:extLst>
          </p:cNvPr>
          <p:cNvPicPr>
            <a:picLocks noChangeAspect="1"/>
          </p:cNvPicPr>
          <p:nvPr/>
        </p:nvPicPr>
        <p:blipFill rotWithShape="1">
          <a:blip r:embed="rId5">
            <a:extLst>
              <a:ext uri="{28A0092B-C50C-407E-A947-70E740481C1C}">
                <a14:useLocalDpi xmlns:a14="http://schemas.microsoft.com/office/drawing/2010/main" val="0"/>
              </a:ext>
            </a:extLst>
          </a:blip>
          <a:srcRect l="889" r="891"/>
          <a:stretch/>
        </p:blipFill>
        <p:spPr>
          <a:xfrm>
            <a:off x="1700088" y="3886201"/>
            <a:ext cx="8790711" cy="1675784"/>
          </a:xfrm>
          <a:prstGeom prst="rect">
            <a:avLst/>
          </a:prstGeom>
        </p:spPr>
      </p:pic>
      <p:cxnSp>
        <p:nvCxnSpPr>
          <p:cNvPr id="24" name="Connector: Elbow 23">
            <a:extLst>
              <a:ext uri="{FF2B5EF4-FFF2-40B4-BE49-F238E27FC236}">
                <a16:creationId xmlns:a16="http://schemas.microsoft.com/office/drawing/2014/main" id="{EDBF05FC-D0E4-4453-929C-7B027862FB1D}"/>
              </a:ext>
            </a:extLst>
          </p:cNvPr>
          <p:cNvCxnSpPr>
            <a:cxnSpLocks/>
          </p:cNvCxnSpPr>
          <p:nvPr/>
        </p:nvCxnSpPr>
        <p:spPr>
          <a:xfrm rot="16200000" flipH="1">
            <a:off x="2730792" y="5557002"/>
            <a:ext cx="951106" cy="828827"/>
          </a:xfrm>
          <a:prstGeom prst="bentConnector2">
            <a:avLst/>
          </a:prstGeom>
          <a:ln/>
        </p:spPr>
        <p:style>
          <a:lnRef idx="1">
            <a:schemeClr val="dk1"/>
          </a:lnRef>
          <a:fillRef idx="0">
            <a:schemeClr val="dk1"/>
          </a:fillRef>
          <a:effectRef idx="0">
            <a:schemeClr val="dk1"/>
          </a:effectRef>
          <a:fontRef idx="minor">
            <a:schemeClr val="tx1"/>
          </a:fontRef>
        </p:style>
      </p:cxnSp>
      <p:sp>
        <p:nvSpPr>
          <p:cNvPr id="28" name="Rectangle: Rounded Corners 27">
            <a:extLst>
              <a:ext uri="{FF2B5EF4-FFF2-40B4-BE49-F238E27FC236}">
                <a16:creationId xmlns:a16="http://schemas.microsoft.com/office/drawing/2014/main" id="{21D1766A-8232-4073-93EE-91BB9A578EDA}"/>
              </a:ext>
            </a:extLst>
          </p:cNvPr>
          <p:cNvSpPr/>
          <p:nvPr/>
        </p:nvSpPr>
        <p:spPr>
          <a:xfrm>
            <a:off x="3152425" y="5712170"/>
            <a:ext cx="2533345" cy="1066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Cambria" panose="02040503050406030204" pitchFamily="18" charset="0"/>
                <a:ea typeface="Cambria" panose="02040503050406030204" pitchFamily="18" charset="0"/>
              </a:rPr>
              <a:t>Gộp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tách</a:t>
            </a:r>
            <a:r>
              <a:rPr lang="en-US" sz="2800" dirty="0">
                <a:latin typeface="Cambria" panose="02040503050406030204" pitchFamily="18" charset="0"/>
                <a:ea typeface="Cambria" panose="02040503050406030204" pitchFamily="18" charset="0"/>
              </a:rPr>
              <a:t> ô, </a:t>
            </a:r>
            <a:r>
              <a:rPr lang="en-US" sz="2800" dirty="0" err="1">
                <a:latin typeface="Cambria" panose="02040503050406030204" pitchFamily="18" charset="0"/>
                <a:ea typeface="Cambria" panose="02040503050406030204" pitchFamily="18" charset="0"/>
              </a:rPr>
              <a:t>tách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bảng</a:t>
            </a:r>
            <a:endParaRPr lang="en-US" sz="2800" dirty="0">
              <a:latin typeface="Cambria" panose="02040503050406030204" pitchFamily="18" charset="0"/>
              <a:ea typeface="Cambria" panose="02040503050406030204" pitchFamily="18" charset="0"/>
            </a:endParaRPr>
          </a:p>
        </p:txBody>
      </p:sp>
      <p:cxnSp>
        <p:nvCxnSpPr>
          <p:cNvPr id="30" name="Connector: Elbow 29">
            <a:extLst>
              <a:ext uri="{FF2B5EF4-FFF2-40B4-BE49-F238E27FC236}">
                <a16:creationId xmlns:a16="http://schemas.microsoft.com/office/drawing/2014/main" id="{991335EF-1EB7-4052-A9C4-4DDEB4D912FE}"/>
              </a:ext>
            </a:extLst>
          </p:cNvPr>
          <p:cNvCxnSpPr>
            <a:cxnSpLocks/>
          </p:cNvCxnSpPr>
          <p:nvPr/>
        </p:nvCxnSpPr>
        <p:spPr>
          <a:xfrm rot="10800000">
            <a:off x="7696200" y="5434455"/>
            <a:ext cx="1143000" cy="560254"/>
          </a:xfrm>
          <a:prstGeom prst="bentConnector3">
            <a:avLst>
              <a:gd name="adj1" fmla="val 3231"/>
            </a:avLst>
          </a:prstGeom>
          <a:ln w="28575"/>
        </p:spPr>
        <p:style>
          <a:lnRef idx="1">
            <a:schemeClr val="accent2"/>
          </a:lnRef>
          <a:fillRef idx="0">
            <a:schemeClr val="accent2"/>
          </a:fillRef>
          <a:effectRef idx="0">
            <a:schemeClr val="accent2"/>
          </a:effectRef>
          <a:fontRef idx="minor">
            <a:schemeClr val="tx1"/>
          </a:fontRef>
        </p:style>
      </p:cxnSp>
      <p:sp>
        <p:nvSpPr>
          <p:cNvPr id="31" name="Rectangle: Rounded Corners 30">
            <a:extLst>
              <a:ext uri="{FF2B5EF4-FFF2-40B4-BE49-F238E27FC236}">
                <a16:creationId xmlns:a16="http://schemas.microsoft.com/office/drawing/2014/main" id="{D45187DC-72BA-4170-BE4E-2CFDE0C9FD25}"/>
              </a:ext>
            </a:extLst>
          </p:cNvPr>
          <p:cNvSpPr/>
          <p:nvPr/>
        </p:nvSpPr>
        <p:spPr>
          <a:xfrm>
            <a:off x="6934201" y="5748512"/>
            <a:ext cx="3501675" cy="8715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Cambria" panose="02040503050406030204" pitchFamily="18" charset="0"/>
                <a:ea typeface="Cambria" panose="02040503050406030204" pitchFamily="18" charset="0"/>
              </a:rPr>
              <a:t>Điều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chỉnh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kích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thước</a:t>
            </a:r>
            <a:r>
              <a:rPr lang="en-US" sz="2800" dirty="0">
                <a:latin typeface="Cambria" panose="02040503050406030204" pitchFamily="18" charset="0"/>
                <a:ea typeface="Cambria" panose="02040503050406030204" pitchFamily="18" charset="0"/>
              </a:rPr>
              <a:t> ô</a:t>
            </a:r>
          </a:p>
        </p:txBody>
      </p:sp>
      <p:sp>
        <p:nvSpPr>
          <p:cNvPr id="15" name="Rectangle 14">
            <a:extLst>
              <a:ext uri="{FF2B5EF4-FFF2-40B4-BE49-F238E27FC236}">
                <a16:creationId xmlns:a16="http://schemas.microsoft.com/office/drawing/2014/main" id="{2C1B57D5-FF6C-472C-A48C-DFC255B7EA0C}"/>
              </a:ext>
            </a:extLst>
          </p:cNvPr>
          <p:cNvSpPr/>
          <p:nvPr/>
        </p:nvSpPr>
        <p:spPr>
          <a:xfrm>
            <a:off x="2431500" y="3077534"/>
            <a:ext cx="7703100"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800" dirty="0">
                <a:latin typeface="Cambria" panose="02040503050406030204" pitchFamily="18" charset="0"/>
                <a:ea typeface="Cambria" panose="02040503050406030204" pitchFamily="18" charset="0"/>
                <a:sym typeface="Wingdings"/>
              </a:rPr>
              <a:t>Nhóm Alignment: Canh chỉnh lề </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176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8D09EF-6508-48E3-AB12-FAB13106C6A5}"/>
              </a:ext>
            </a:extLst>
          </p:cNvPr>
          <p:cNvPicPr>
            <a:picLocks noChangeAspect="1"/>
          </p:cNvPicPr>
          <p:nvPr/>
        </p:nvPicPr>
        <p:blipFill rotWithShape="1">
          <a:blip r:embed="rId2">
            <a:extLst>
              <a:ext uri="{28A0092B-C50C-407E-A947-70E740481C1C}">
                <a14:useLocalDpi xmlns:a14="http://schemas.microsoft.com/office/drawing/2010/main" val="0"/>
              </a:ext>
            </a:extLst>
          </a:blip>
          <a:srcRect l="-4732" t="16644" r="-1443" b="10957"/>
          <a:stretch/>
        </p:blipFill>
        <p:spPr>
          <a:xfrm>
            <a:off x="2667000" y="128943"/>
            <a:ext cx="3276600" cy="491042"/>
          </a:xfrm>
          <a:prstGeom prst="rect">
            <a:avLst/>
          </a:prstGeom>
        </p:spPr>
      </p:pic>
      <p:sp>
        <p:nvSpPr>
          <p:cNvPr id="3" name="Rectangle 2"/>
          <p:cNvSpPr/>
          <p:nvPr/>
        </p:nvSpPr>
        <p:spPr>
          <a:xfrm>
            <a:off x="2495590" y="753853"/>
            <a:ext cx="7819120" cy="1384995"/>
          </a:xfrm>
          <a:prstGeom prst="rect">
            <a:avLst/>
          </a:prstGeom>
        </p:spPr>
        <p:txBody>
          <a:bodyPr wrap="square">
            <a:spAutoFit/>
          </a:bodyPr>
          <a:lstStyle/>
          <a:p>
            <a:pPr algn="just"/>
            <a:r>
              <a:rPr lang="vi-VN" sz="2800" dirty="0">
                <a:latin typeface="Cambria" pitchFamily="18" charset="0"/>
              </a:rPr>
              <a:t>Bảng mới được tạo ra với các ô có kích thước bằng</a:t>
            </a:r>
            <a:r>
              <a:rPr lang="en-US" sz="2800" dirty="0">
                <a:latin typeface="Cambria" pitchFamily="18" charset="0"/>
              </a:rPr>
              <a:t> </a:t>
            </a:r>
            <a:r>
              <a:rPr lang="vi-VN" sz="2800" dirty="0">
                <a:latin typeface="Cambria" pitchFamily="18" charset="0"/>
              </a:rPr>
              <a:t>nhau, để điều chỉnh kích thước ô cũng như có thể ch</a:t>
            </a:r>
            <a:r>
              <a:rPr lang="en-US" sz="2800" dirty="0">
                <a:latin typeface="Cambria" pitchFamily="18" charset="0"/>
              </a:rPr>
              <a:t>è</a:t>
            </a:r>
            <a:r>
              <a:rPr lang="vi-VN" sz="2800" dirty="0">
                <a:latin typeface="Cambria" pitchFamily="18" charset="0"/>
              </a:rPr>
              <a:t>n thêm h</a:t>
            </a:r>
            <a:r>
              <a:rPr lang="en-US" sz="2800" dirty="0" err="1">
                <a:latin typeface="Cambria" pitchFamily="18" charset="0"/>
              </a:rPr>
              <a:t>àng</a:t>
            </a:r>
            <a:r>
              <a:rPr lang="en-US" sz="2800" dirty="0">
                <a:latin typeface="Cambria" pitchFamily="18" charset="0"/>
              </a:rPr>
              <a:t>, </a:t>
            </a:r>
            <a:r>
              <a:rPr lang="vi-VN" sz="2800" dirty="0">
                <a:latin typeface="Cambria" pitchFamily="18" charset="0"/>
              </a:rPr>
              <a:t>cột,… </a:t>
            </a:r>
            <a:r>
              <a:rPr lang="en-US" sz="2800" dirty="0" err="1">
                <a:latin typeface="Cambria" pitchFamily="18" charset="0"/>
              </a:rPr>
              <a:t>em</a:t>
            </a:r>
            <a:r>
              <a:rPr lang="vi-VN" sz="2800" dirty="0">
                <a:latin typeface="Cambria" pitchFamily="18" charset="0"/>
              </a:rPr>
              <a:t> thực hiện như thế nào?</a:t>
            </a:r>
            <a:endParaRPr lang="en-US" sz="2800" dirty="0">
              <a:latin typeface="Cambri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96036"/>
            <a:ext cx="571580"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A32F5DE3-FB41-4F4A-A1CE-09B727684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302" y="922401"/>
            <a:ext cx="562053" cy="523948"/>
          </a:xfrm>
          <a:prstGeom prst="rect">
            <a:avLst/>
          </a:prstGeom>
        </p:spPr>
      </p:pic>
      <p:sp>
        <p:nvSpPr>
          <p:cNvPr id="13" name="Rectangle 12">
            <a:extLst>
              <a:ext uri="{FF2B5EF4-FFF2-40B4-BE49-F238E27FC236}">
                <a16:creationId xmlns:a16="http://schemas.microsoft.com/office/drawing/2014/main" id="{2C1B57D5-FF6C-472C-A48C-DFC255B7EA0C}"/>
              </a:ext>
            </a:extLst>
          </p:cNvPr>
          <p:cNvSpPr/>
          <p:nvPr/>
        </p:nvSpPr>
        <p:spPr>
          <a:xfrm>
            <a:off x="2431500" y="2577455"/>
            <a:ext cx="7703100"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800" dirty="0">
                <a:latin typeface="Cambria" panose="02040503050406030204" pitchFamily="18" charset="0"/>
                <a:ea typeface="Cambria" panose="02040503050406030204" pitchFamily="18" charset="0"/>
                <a:sym typeface="Wingdings"/>
              </a:rPr>
              <a:t>Nhóm Alignment: Canh chỉnh lề </a:t>
            </a:r>
            <a:endParaRPr lang="en-US" sz="2800"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91410FC9-7E40-42C9-A669-94343BEC3945}"/>
              </a:ext>
            </a:extLst>
          </p:cNvPr>
          <p:cNvPicPr>
            <a:picLocks noChangeAspect="1"/>
          </p:cNvPicPr>
          <p:nvPr/>
        </p:nvPicPr>
        <p:blipFill rotWithShape="1">
          <a:blip r:embed="rId5">
            <a:extLst>
              <a:ext uri="{28A0092B-C50C-407E-A947-70E740481C1C}">
                <a14:useLocalDpi xmlns:a14="http://schemas.microsoft.com/office/drawing/2010/main" val="0"/>
              </a:ext>
            </a:extLst>
          </a:blip>
          <a:srcRect t="-6709" b="-611"/>
          <a:stretch/>
        </p:blipFill>
        <p:spPr>
          <a:xfrm>
            <a:off x="2486212" y="3783548"/>
            <a:ext cx="4548344" cy="2320600"/>
          </a:xfrm>
          <a:prstGeom prst="rect">
            <a:avLst/>
          </a:prstGeom>
        </p:spPr>
      </p:pic>
      <p:cxnSp>
        <p:nvCxnSpPr>
          <p:cNvPr id="30" name="Connector: Elbow 29">
            <a:extLst>
              <a:ext uri="{FF2B5EF4-FFF2-40B4-BE49-F238E27FC236}">
                <a16:creationId xmlns:a16="http://schemas.microsoft.com/office/drawing/2014/main" id="{991335EF-1EB7-4052-A9C4-4DDEB4D912FE}"/>
              </a:ext>
            </a:extLst>
          </p:cNvPr>
          <p:cNvCxnSpPr>
            <a:cxnSpLocks/>
            <a:stCxn id="31" idx="1"/>
          </p:cNvCxnSpPr>
          <p:nvPr/>
        </p:nvCxnSpPr>
        <p:spPr>
          <a:xfrm rot="10800000" flipV="1">
            <a:off x="5592327" y="4719154"/>
            <a:ext cx="2027675" cy="1224445"/>
          </a:xfrm>
          <a:prstGeom prst="bentConnector3">
            <a:avLst>
              <a:gd name="adj1" fmla="val 18780"/>
            </a:avLst>
          </a:prstGeom>
          <a:ln w="28575"/>
        </p:spPr>
        <p:style>
          <a:lnRef idx="1">
            <a:schemeClr val="accent2"/>
          </a:lnRef>
          <a:fillRef idx="0">
            <a:schemeClr val="accent2"/>
          </a:fillRef>
          <a:effectRef idx="0">
            <a:schemeClr val="accent2"/>
          </a:effectRef>
          <a:fontRef idx="minor">
            <a:schemeClr val="tx1"/>
          </a:fontRef>
        </p:style>
      </p:cxnSp>
      <p:sp>
        <p:nvSpPr>
          <p:cNvPr id="31" name="Rectangle: Rounded Corners 30">
            <a:extLst>
              <a:ext uri="{FF2B5EF4-FFF2-40B4-BE49-F238E27FC236}">
                <a16:creationId xmlns:a16="http://schemas.microsoft.com/office/drawing/2014/main" id="{D45187DC-72BA-4170-BE4E-2CFDE0C9FD25}"/>
              </a:ext>
            </a:extLst>
          </p:cNvPr>
          <p:cNvSpPr/>
          <p:nvPr/>
        </p:nvSpPr>
        <p:spPr>
          <a:xfrm>
            <a:off x="7620000" y="3847589"/>
            <a:ext cx="2694710" cy="17431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Cambria" panose="02040503050406030204" pitchFamily="18" charset="0"/>
                <a:ea typeface="Cambria" panose="02040503050406030204" pitchFamily="18" charset="0"/>
              </a:rPr>
              <a:t>Canh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chỉnh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lề</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hướng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ô</a:t>
            </a:r>
          </a:p>
        </p:txBody>
      </p:sp>
    </p:spTree>
    <p:extLst>
      <p:ext uri="{BB962C8B-B14F-4D97-AF65-F5344CB8AC3E}">
        <p14:creationId xmlns:p14="http://schemas.microsoft.com/office/powerpoint/2010/main" val="381873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8D09EF-6508-48E3-AB12-FAB13106C6A5}"/>
              </a:ext>
            </a:extLst>
          </p:cNvPr>
          <p:cNvPicPr>
            <a:picLocks noChangeAspect="1"/>
          </p:cNvPicPr>
          <p:nvPr/>
        </p:nvPicPr>
        <p:blipFill rotWithShape="1">
          <a:blip r:embed="rId2">
            <a:extLst>
              <a:ext uri="{28A0092B-C50C-407E-A947-70E740481C1C}">
                <a14:useLocalDpi xmlns:a14="http://schemas.microsoft.com/office/drawing/2010/main" val="0"/>
              </a:ext>
            </a:extLst>
          </a:blip>
          <a:srcRect l="-4732" t="16644" r="-1443" b="10957"/>
          <a:stretch/>
        </p:blipFill>
        <p:spPr>
          <a:xfrm>
            <a:off x="2667000" y="128943"/>
            <a:ext cx="3276600" cy="4910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925" y="144672"/>
            <a:ext cx="571580"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a:extLst>
              <a:ext uri="{FF2B5EF4-FFF2-40B4-BE49-F238E27FC236}">
                <a16:creationId xmlns:a16="http://schemas.microsoft.com/office/drawing/2014/main" id="{2C1B57D5-FF6C-472C-A48C-DFC255B7EA0C}"/>
              </a:ext>
            </a:extLst>
          </p:cNvPr>
          <p:cNvSpPr/>
          <p:nvPr/>
        </p:nvSpPr>
        <p:spPr>
          <a:xfrm>
            <a:off x="2315481" y="1219775"/>
            <a:ext cx="7703100" cy="267765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800" dirty="0">
                <a:latin typeface="Cambria" panose="02040503050406030204" pitchFamily="18" charset="0"/>
                <a:ea typeface="Cambria" panose="02040503050406030204" pitchFamily="18" charset="0"/>
                <a:sym typeface="Wingdings"/>
              </a:rPr>
              <a:t>B1. </a:t>
            </a:r>
            <a:r>
              <a:rPr lang="en-US" sz="2800" dirty="0" err="1">
                <a:latin typeface="Cambria" panose="02040503050406030204" pitchFamily="18" charset="0"/>
                <a:ea typeface="Cambria" panose="02040503050406030204" pitchFamily="18" charset="0"/>
                <a:sym typeface="Wingdings"/>
              </a:rPr>
              <a:t>Đặt</a:t>
            </a:r>
            <a:r>
              <a:rPr lang="en-US" sz="2800" dirty="0">
                <a:latin typeface="Cambria" panose="02040503050406030204" pitchFamily="18" charset="0"/>
                <a:ea typeface="Cambria" panose="02040503050406030204" pitchFamily="18" charset="0"/>
                <a:sym typeface="Wingdings"/>
              </a:rPr>
              <a:t> con </a:t>
            </a:r>
            <a:r>
              <a:rPr lang="en-US" sz="2800" dirty="0" err="1">
                <a:latin typeface="Cambria" panose="02040503050406030204" pitchFamily="18" charset="0"/>
                <a:ea typeface="Cambria" panose="02040503050406030204" pitchFamily="18" charset="0"/>
                <a:sym typeface="Wingdings"/>
              </a:rPr>
              <a:t>trỏ</a:t>
            </a:r>
            <a:r>
              <a:rPr lang="en-US" sz="2800" dirty="0">
                <a:latin typeface="Cambria" panose="02040503050406030204" pitchFamily="18" charset="0"/>
                <a:ea typeface="Cambria" panose="02040503050406030204" pitchFamily="18" charset="0"/>
                <a:sym typeface="Wingdings"/>
              </a:rPr>
              <a:t> </a:t>
            </a:r>
            <a:r>
              <a:rPr lang="en-US" sz="2800" dirty="0" err="1">
                <a:latin typeface="Cambria" panose="02040503050406030204" pitchFamily="18" charset="0"/>
                <a:ea typeface="Cambria" panose="02040503050406030204" pitchFamily="18" charset="0"/>
                <a:sym typeface="Wingdings"/>
              </a:rPr>
              <a:t>soạn</a:t>
            </a:r>
            <a:r>
              <a:rPr lang="en-US" sz="2800" dirty="0">
                <a:latin typeface="Cambria" panose="02040503050406030204" pitchFamily="18" charset="0"/>
                <a:ea typeface="Cambria" panose="02040503050406030204" pitchFamily="18" charset="0"/>
                <a:sym typeface="Wingdings"/>
              </a:rPr>
              <a:t> </a:t>
            </a:r>
            <a:r>
              <a:rPr lang="en-US" sz="2800" dirty="0" err="1">
                <a:latin typeface="Cambria" panose="02040503050406030204" pitchFamily="18" charset="0"/>
                <a:ea typeface="Cambria" panose="02040503050406030204" pitchFamily="18" charset="0"/>
                <a:sym typeface="Wingdings"/>
              </a:rPr>
              <a:t>thảo</a:t>
            </a:r>
            <a:r>
              <a:rPr lang="en-US" sz="2800" dirty="0">
                <a:latin typeface="Cambria" panose="02040503050406030204" pitchFamily="18" charset="0"/>
                <a:ea typeface="Cambria" panose="02040503050406030204" pitchFamily="18" charset="0"/>
                <a:sym typeface="Wingdings"/>
              </a:rPr>
              <a:t> </a:t>
            </a:r>
            <a:r>
              <a:rPr lang="en-US" sz="2800" dirty="0" err="1">
                <a:latin typeface="Cambria" panose="02040503050406030204" pitchFamily="18" charset="0"/>
                <a:ea typeface="Cambria" panose="02040503050406030204" pitchFamily="18" charset="0"/>
                <a:sym typeface="Wingdings"/>
              </a:rPr>
              <a:t>trong</a:t>
            </a:r>
            <a:r>
              <a:rPr lang="en-US" sz="2800" dirty="0">
                <a:latin typeface="Cambria" panose="02040503050406030204" pitchFamily="18" charset="0"/>
                <a:ea typeface="Cambria" panose="02040503050406030204" pitchFamily="18" charset="0"/>
                <a:sym typeface="Wingdings"/>
              </a:rPr>
              <a:t> </a:t>
            </a:r>
            <a:r>
              <a:rPr lang="en-US" sz="2800" dirty="0" err="1">
                <a:latin typeface="Cambria" panose="02040503050406030204" pitchFamily="18" charset="0"/>
                <a:ea typeface="Cambria" panose="02040503050406030204" pitchFamily="18" charset="0"/>
                <a:sym typeface="Wingdings"/>
              </a:rPr>
              <a:t>bảng</a:t>
            </a:r>
            <a:endParaRPr lang="en-US" sz="2800" dirty="0">
              <a:latin typeface="Cambria" panose="02040503050406030204" pitchFamily="18" charset="0"/>
              <a:ea typeface="Cambria" panose="02040503050406030204" pitchFamily="18" charset="0"/>
              <a:sym typeface="Wingdings"/>
            </a:endParaRPr>
          </a:p>
          <a:p>
            <a:r>
              <a:rPr lang="en-US" sz="2800" dirty="0">
                <a:latin typeface="Cambria" panose="02040503050406030204" pitchFamily="18" charset="0"/>
                <a:ea typeface="Cambria" panose="02040503050406030204" pitchFamily="18" charset="0"/>
              </a:rPr>
              <a:t> </a:t>
            </a:r>
            <a:r>
              <a:rPr lang="en-US" sz="2800" i="1" dirty="0">
                <a:latin typeface="Cambria" panose="02040503050406030204" pitchFamily="18" charset="0"/>
                <a:ea typeface="Cambria" panose="02040503050406030204" pitchFamily="18" charset="0"/>
              </a:rPr>
              <a:t>B2. </a:t>
            </a:r>
            <a:r>
              <a:rPr lang="en-US" sz="2800" dirty="0" err="1">
                <a:latin typeface="Cambria" panose="02040503050406030204" pitchFamily="18" charset="0"/>
                <a:ea typeface="Cambria" panose="02040503050406030204" pitchFamily="18" charset="0"/>
              </a:rPr>
              <a:t>Chọn</a:t>
            </a:r>
            <a:r>
              <a:rPr lang="en-US" sz="2800" dirty="0">
                <a:latin typeface="Cambria" panose="02040503050406030204" pitchFamily="18" charset="0"/>
                <a:ea typeface="Cambria" panose="02040503050406030204" pitchFamily="18" charset="0"/>
              </a:rPr>
              <a:t> Layout</a:t>
            </a:r>
          </a:p>
          <a:p>
            <a:r>
              <a:rPr lang="en-US" sz="2800" i="1" dirty="0">
                <a:latin typeface="Cambria" panose="02040503050406030204" pitchFamily="18" charset="0"/>
                <a:ea typeface="Cambria" panose="02040503050406030204" pitchFamily="18" charset="0"/>
              </a:rPr>
              <a:t>  B3. </a:t>
            </a:r>
            <a:r>
              <a:rPr lang="en-US" sz="2800" dirty="0">
                <a:latin typeface="Cambria" panose="02040503050406030204" pitchFamily="18" charset="0"/>
                <a:ea typeface="Cambria" panose="02040503050406030204" pitchFamily="18" charset="0"/>
              </a:rPr>
              <a:t>Chọn các lệnh sau để chỉnh sửa bảng:</a:t>
            </a:r>
          </a:p>
          <a:p>
            <a:pPr marL="457200" indent="-457200">
              <a:buFontTx/>
              <a:buChar char="-"/>
            </a:pPr>
            <a:r>
              <a:rPr lang="en-US" sz="2800" dirty="0">
                <a:latin typeface="Cambria" panose="02040503050406030204" pitchFamily="18" charset="0"/>
                <a:ea typeface="Cambria" panose="02040503050406030204" pitchFamily="18" charset="0"/>
              </a:rPr>
              <a:t>Delete:  xóa bảng, hàng cột ô</a:t>
            </a:r>
          </a:p>
          <a:p>
            <a:pPr marL="457200" indent="-457200">
              <a:buFontTx/>
              <a:buChar char="-"/>
            </a:pPr>
            <a:r>
              <a:rPr lang="en-US" sz="2800" dirty="0">
                <a:latin typeface="Cambria" panose="02040503050406030204" pitchFamily="18" charset="0"/>
                <a:ea typeface="Cambria" panose="02040503050406030204" pitchFamily="18" charset="0"/>
              </a:rPr>
              <a:t>Nhóm Row Columns: chèn thêm hàng cột </a:t>
            </a:r>
          </a:p>
          <a:p>
            <a:endParaRPr lang="en-US" sz="2800"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91410FC9-7E40-42C9-A669-94343BEC3945}"/>
              </a:ext>
            </a:extLst>
          </p:cNvPr>
          <p:cNvPicPr>
            <a:picLocks noChangeAspect="1"/>
          </p:cNvPicPr>
          <p:nvPr/>
        </p:nvPicPr>
        <p:blipFill rotWithShape="1">
          <a:blip r:embed="rId4">
            <a:extLst>
              <a:ext uri="{28A0092B-C50C-407E-A947-70E740481C1C}">
                <a14:useLocalDpi xmlns:a14="http://schemas.microsoft.com/office/drawing/2010/main" val="0"/>
              </a:ext>
            </a:extLst>
          </a:blip>
          <a:srcRect t="4188"/>
          <a:stretch/>
        </p:blipFill>
        <p:spPr>
          <a:xfrm>
            <a:off x="3821828" y="3886200"/>
            <a:ext cx="4548344" cy="1743138"/>
          </a:xfrm>
          <a:prstGeom prst="rect">
            <a:avLst/>
          </a:prstGeom>
        </p:spPr>
      </p:pic>
      <p:cxnSp>
        <p:nvCxnSpPr>
          <p:cNvPr id="24" name="Connector: Elbow 23">
            <a:extLst>
              <a:ext uri="{FF2B5EF4-FFF2-40B4-BE49-F238E27FC236}">
                <a16:creationId xmlns:a16="http://schemas.microsoft.com/office/drawing/2014/main" id="{EDBF05FC-D0E4-4453-929C-7B027862FB1D}"/>
              </a:ext>
            </a:extLst>
          </p:cNvPr>
          <p:cNvCxnSpPr>
            <a:cxnSpLocks/>
          </p:cNvCxnSpPr>
          <p:nvPr/>
        </p:nvCxnSpPr>
        <p:spPr>
          <a:xfrm rot="10800000">
            <a:off x="3326528" y="4559569"/>
            <a:ext cx="990600" cy="457200"/>
          </a:xfrm>
          <a:prstGeom prst="bentConnector3">
            <a:avLst>
              <a:gd name="adj1" fmla="val 51420"/>
            </a:avLst>
          </a:prstGeom>
        </p:spPr>
        <p:style>
          <a:lnRef idx="1">
            <a:schemeClr val="accent2"/>
          </a:lnRef>
          <a:fillRef idx="0">
            <a:schemeClr val="accent2"/>
          </a:fillRef>
          <a:effectRef idx="0">
            <a:schemeClr val="accent2"/>
          </a:effectRef>
          <a:fontRef idx="minor">
            <a:schemeClr val="tx1"/>
          </a:fontRef>
        </p:style>
      </p:cxnSp>
      <p:sp>
        <p:nvSpPr>
          <p:cNvPr id="28" name="Rectangle: Rounded Corners 27">
            <a:extLst>
              <a:ext uri="{FF2B5EF4-FFF2-40B4-BE49-F238E27FC236}">
                <a16:creationId xmlns:a16="http://schemas.microsoft.com/office/drawing/2014/main" id="{21D1766A-8232-4073-93EE-91BB9A578EDA}"/>
              </a:ext>
            </a:extLst>
          </p:cNvPr>
          <p:cNvSpPr/>
          <p:nvPr/>
        </p:nvSpPr>
        <p:spPr>
          <a:xfrm>
            <a:off x="2021651" y="3916604"/>
            <a:ext cx="1290699" cy="17431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Cambria" panose="02040503050406030204" pitchFamily="18" charset="0"/>
                <a:ea typeface="Cambria" panose="02040503050406030204" pitchFamily="18" charset="0"/>
              </a:rPr>
              <a:t>xóa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bảng,hàng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cột</a:t>
            </a:r>
            <a:r>
              <a:rPr lang="en-US" sz="2800" dirty="0">
                <a:latin typeface="Cambria" panose="02040503050406030204" pitchFamily="18" charset="0"/>
                <a:ea typeface="Cambria" panose="02040503050406030204" pitchFamily="18" charset="0"/>
              </a:rPr>
              <a:t>, ô</a:t>
            </a:r>
          </a:p>
        </p:txBody>
      </p:sp>
      <p:cxnSp>
        <p:nvCxnSpPr>
          <p:cNvPr id="30" name="Connector: Elbow 29">
            <a:extLst>
              <a:ext uri="{FF2B5EF4-FFF2-40B4-BE49-F238E27FC236}">
                <a16:creationId xmlns:a16="http://schemas.microsoft.com/office/drawing/2014/main" id="{991335EF-1EB7-4052-A9C4-4DDEB4D912FE}"/>
              </a:ext>
            </a:extLst>
          </p:cNvPr>
          <p:cNvCxnSpPr>
            <a:cxnSpLocks/>
            <a:stCxn id="31" idx="1"/>
          </p:cNvCxnSpPr>
          <p:nvPr/>
        </p:nvCxnSpPr>
        <p:spPr>
          <a:xfrm rot="10800000">
            <a:off x="6916354" y="5450926"/>
            <a:ext cx="1914652" cy="401236"/>
          </a:xfrm>
          <a:prstGeom prst="bentConnector3">
            <a:avLst>
              <a:gd name="adj1" fmla="val 99227"/>
            </a:avLst>
          </a:prstGeom>
          <a:ln w="28575"/>
        </p:spPr>
        <p:style>
          <a:lnRef idx="1">
            <a:schemeClr val="accent2"/>
          </a:lnRef>
          <a:fillRef idx="0">
            <a:schemeClr val="accent2"/>
          </a:fillRef>
          <a:effectRef idx="0">
            <a:schemeClr val="accent2"/>
          </a:effectRef>
          <a:fontRef idx="minor">
            <a:schemeClr val="tx1"/>
          </a:fontRef>
        </p:style>
      </p:cxnSp>
      <p:sp>
        <p:nvSpPr>
          <p:cNvPr id="31" name="Rectangle: Rounded Corners 30">
            <a:extLst>
              <a:ext uri="{FF2B5EF4-FFF2-40B4-BE49-F238E27FC236}">
                <a16:creationId xmlns:a16="http://schemas.microsoft.com/office/drawing/2014/main" id="{D45187DC-72BA-4170-BE4E-2CFDE0C9FD25}"/>
              </a:ext>
            </a:extLst>
          </p:cNvPr>
          <p:cNvSpPr/>
          <p:nvPr/>
        </p:nvSpPr>
        <p:spPr>
          <a:xfrm>
            <a:off x="8831007" y="4980597"/>
            <a:ext cx="1290699" cy="17431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Cambria" panose="02040503050406030204" pitchFamily="18" charset="0"/>
                <a:ea typeface="Cambria" panose="02040503050406030204" pitchFamily="18" charset="0"/>
              </a:rPr>
              <a:t>Chèn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thêm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hàng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cột</a:t>
            </a:r>
            <a:endParaRPr lang="en-US" sz="2800" dirty="0">
              <a:latin typeface="Cambria" panose="02040503050406030204" pitchFamily="18" charset="0"/>
              <a:ea typeface="Cambria" panose="02040503050406030204" pitchFamily="18" charset="0"/>
            </a:endParaRPr>
          </a:p>
        </p:txBody>
      </p:sp>
      <p:sp>
        <p:nvSpPr>
          <p:cNvPr id="6" name="Rectangle 5"/>
          <p:cNvSpPr/>
          <p:nvPr/>
        </p:nvSpPr>
        <p:spPr>
          <a:xfrm>
            <a:off x="2360505" y="144673"/>
            <a:ext cx="401072" cy="584775"/>
          </a:xfrm>
          <a:prstGeom prst="rect">
            <a:avLst/>
          </a:prstGeom>
        </p:spPr>
        <p:txBody>
          <a:bodyPr wrap="none">
            <a:spAutoFit/>
          </a:bodyPr>
          <a:lstStyle/>
          <a:p>
            <a:r>
              <a:rPr lang="vi-VN" sz="3200" i="1" dirty="0">
                <a:latin typeface="Cambria" panose="02040503050406030204" pitchFamily="18" charset="0"/>
                <a:ea typeface="Cambria" panose="02040503050406030204" pitchFamily="18" charset="0"/>
              </a:rPr>
              <a:t>3</a:t>
            </a:r>
            <a:endParaRPr lang="uz-Latn-UZ" sz="3200" dirty="0"/>
          </a:p>
        </p:txBody>
      </p:sp>
      <p:sp>
        <p:nvSpPr>
          <p:cNvPr id="15" name="Rectangle 14">
            <a:extLst>
              <a:ext uri="{FF2B5EF4-FFF2-40B4-BE49-F238E27FC236}">
                <a16:creationId xmlns:a16="http://schemas.microsoft.com/office/drawing/2014/main" id="{77EAF056-905E-433A-BBDF-B5525A978030}"/>
              </a:ext>
            </a:extLst>
          </p:cNvPr>
          <p:cNvSpPr/>
          <p:nvPr/>
        </p:nvSpPr>
        <p:spPr>
          <a:xfrm>
            <a:off x="2344463" y="3418885"/>
            <a:ext cx="7703100"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457200" indent="-457200">
              <a:buFontTx/>
              <a:buChar char="-"/>
            </a:pPr>
            <a:r>
              <a:rPr lang="en-US" sz="2800" dirty="0">
                <a:latin typeface="Cambria" panose="02040503050406030204" pitchFamily="18" charset="0"/>
                <a:ea typeface="Cambria" panose="02040503050406030204" pitchFamily="18" charset="0"/>
                <a:sym typeface="Wingdings"/>
              </a:rPr>
              <a:t>Merge cells: Gộp ô, Split cells: Tách ô</a:t>
            </a:r>
          </a:p>
        </p:txBody>
      </p:sp>
    </p:spTree>
    <p:extLst>
      <p:ext uri="{BB962C8B-B14F-4D97-AF65-F5344CB8AC3E}">
        <p14:creationId xmlns:p14="http://schemas.microsoft.com/office/powerpoint/2010/main" val="282690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3"/>
          <p:cNvSpPr txBox="1">
            <a:spLocks noGrp="1"/>
          </p:cNvSpPr>
          <p:nvPr>
            <p:ph type="title"/>
          </p:nvPr>
        </p:nvSpPr>
        <p:spPr>
          <a:xfrm>
            <a:off x="2133600" y="1295400"/>
            <a:ext cx="7924800" cy="76200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7CA65"/>
              </a:buClr>
              <a:buSzPts val="4000"/>
            </a:pPr>
            <a:r>
              <a:rPr lang="en-US" sz="4000" cap="none" dirty="0">
                <a:solidFill>
                  <a:srgbClr val="F7CA65"/>
                </a:solidFill>
                <a:latin typeface="Times New Roman"/>
                <a:ea typeface="Times New Roman"/>
                <a:cs typeface="Times New Roman"/>
                <a:sym typeface="Times New Roman"/>
              </a:rPr>
              <a:t>Yêu cầu</a:t>
            </a:r>
            <a:endParaRPr sz="4000" cap="none" dirty="0">
              <a:solidFill>
                <a:srgbClr val="F7CA65"/>
              </a:solidFill>
              <a:latin typeface="Times New Roman"/>
              <a:ea typeface="Times New Roman"/>
              <a:cs typeface="Times New Roman"/>
              <a:sym typeface="Times New Roman"/>
            </a:endParaRPr>
          </a:p>
        </p:txBody>
      </p:sp>
      <p:sp>
        <p:nvSpPr>
          <p:cNvPr id="351" name="Google Shape;351;p43"/>
          <p:cNvSpPr txBox="1">
            <a:spLocks noGrp="1"/>
          </p:cNvSpPr>
          <p:nvPr>
            <p:ph idx="1"/>
          </p:nvPr>
        </p:nvSpPr>
        <p:spPr>
          <a:xfrm>
            <a:off x="2133600" y="2133600"/>
            <a:ext cx="7924800" cy="3992562"/>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lt1"/>
              </a:buClr>
              <a:buSzPts val="2800"/>
              <a:buFont typeface="Arial"/>
              <a:buChar char="-"/>
            </a:pPr>
            <a:r>
              <a:rPr lang="en-US" sz="2800" b="0" dirty="0">
                <a:latin typeface="Arial"/>
                <a:ea typeface="Arial"/>
                <a:cs typeface="Arial"/>
                <a:sym typeface="Arial"/>
              </a:rPr>
              <a:t>Nhập và định dạng  theo mẫu</a:t>
            </a:r>
            <a:endParaRPr dirty="0"/>
          </a:p>
          <a:p>
            <a:pPr>
              <a:spcBef>
                <a:spcPts val="560"/>
              </a:spcBef>
              <a:buClr>
                <a:schemeClr val="lt1"/>
              </a:buClr>
              <a:buSzPts val="2800"/>
              <a:buFont typeface="Arial"/>
              <a:buChar char="-"/>
            </a:pPr>
            <a:r>
              <a:rPr lang="en-US" sz="2800" b="0" dirty="0">
                <a:latin typeface="Arial"/>
                <a:ea typeface="Arial"/>
                <a:cs typeface="Arial"/>
                <a:sym typeface="Arial"/>
              </a:rPr>
              <a:t>Căn lề co văn bản</a:t>
            </a:r>
            <a:endParaRPr dirty="0"/>
          </a:p>
          <a:p>
            <a:pPr>
              <a:spcBef>
                <a:spcPts val="560"/>
              </a:spcBef>
              <a:buClr>
                <a:schemeClr val="lt1"/>
              </a:buClr>
              <a:buSzPts val="2800"/>
              <a:buFont typeface="Arial"/>
              <a:buChar char="-"/>
            </a:pPr>
            <a:r>
              <a:rPr lang="en-US" sz="2800" b="0" dirty="0">
                <a:latin typeface="Arial"/>
                <a:ea typeface="Arial"/>
                <a:cs typeface="Arial"/>
                <a:sym typeface="Arial"/>
              </a:rPr>
              <a:t>Chọn hướng trang và lề trang</a:t>
            </a:r>
            <a:endParaRPr dirty="0"/>
          </a:p>
          <a:p>
            <a:pPr>
              <a:spcBef>
                <a:spcPts val="560"/>
              </a:spcBef>
              <a:buClr>
                <a:schemeClr val="lt1"/>
              </a:buClr>
              <a:buSzPts val="2800"/>
              <a:buFont typeface="Arial"/>
              <a:buChar char="-"/>
            </a:pPr>
            <a:r>
              <a:rPr lang="en-US" sz="2800" b="0" dirty="0">
                <a:latin typeface="Arial"/>
                <a:ea typeface="Arial"/>
                <a:cs typeface="Arial"/>
                <a:sym typeface="Arial"/>
              </a:rPr>
              <a:t>Lưu tệp tin</a:t>
            </a:r>
            <a:endParaRPr dirty="0"/>
          </a:p>
        </p:txBody>
      </p:sp>
    </p:spTree>
    <p:extLst>
      <p:ext uri="{BB962C8B-B14F-4D97-AF65-F5344CB8AC3E}">
        <p14:creationId xmlns:p14="http://schemas.microsoft.com/office/powerpoint/2010/main" val="250946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animEffect transition="in" filter="fade">
                                      <p:cBhvr>
                                        <p:cTn id="7" dur="500"/>
                                        <p:tgtEl>
                                          <p:spTgt spid="3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xEl>
                                              <p:pRg st="1" end="1"/>
                                            </p:txEl>
                                          </p:spTgt>
                                        </p:tgtEl>
                                        <p:attrNameLst>
                                          <p:attrName>style.visibility</p:attrName>
                                        </p:attrNameLst>
                                      </p:cBhvr>
                                      <p:to>
                                        <p:strVal val="visible"/>
                                      </p:to>
                                    </p:set>
                                    <p:animEffect transition="in" filter="fade">
                                      <p:cBhvr>
                                        <p:cTn id="12" dur="500"/>
                                        <p:tgtEl>
                                          <p:spTgt spid="3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1">
                                            <p:txEl>
                                              <p:pRg st="2" end="2"/>
                                            </p:txEl>
                                          </p:spTgt>
                                        </p:tgtEl>
                                        <p:attrNameLst>
                                          <p:attrName>style.visibility</p:attrName>
                                        </p:attrNameLst>
                                      </p:cBhvr>
                                      <p:to>
                                        <p:strVal val="visible"/>
                                      </p:to>
                                    </p:set>
                                    <p:animEffect transition="in" filter="fade">
                                      <p:cBhvr>
                                        <p:cTn id="17" dur="500"/>
                                        <p:tgtEl>
                                          <p:spTgt spid="3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1">
                                            <p:txEl>
                                              <p:pRg st="3" end="3"/>
                                            </p:txEl>
                                          </p:spTgt>
                                        </p:tgtEl>
                                        <p:attrNameLst>
                                          <p:attrName>style.visibility</p:attrName>
                                        </p:attrNameLst>
                                      </p:cBhvr>
                                      <p:to>
                                        <p:strVal val="visible"/>
                                      </p:to>
                                    </p:set>
                                    <p:animEffect transition="in" filter="fade">
                                      <p:cBhvr>
                                        <p:cTn id="22" dur="500"/>
                                        <p:tgtEl>
                                          <p:spTgt spid="3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685800"/>
            <a:ext cx="7924800" cy="1631216"/>
          </a:xfrm>
          <a:prstGeom prst="rect">
            <a:avLst/>
          </a:prstGeom>
        </p:spPr>
        <p:txBody>
          <a:bodyPr wrap="square">
            <a:spAutoFit/>
          </a:bodyPr>
          <a:lstStyle/>
          <a:p>
            <a:pPr algn="ctr"/>
            <a:r>
              <a:rPr lang="vi-VN" sz="2800" b="1" dirty="0">
                <a:solidFill>
                  <a:srgbClr val="FF0000"/>
                </a:solidFill>
                <a:latin typeface="Cambria" pitchFamily="18" charset="0"/>
              </a:rPr>
              <a:t>Thảo luận nhóm</a:t>
            </a:r>
            <a:r>
              <a:rPr lang="en-US" sz="2800" b="1" dirty="0">
                <a:solidFill>
                  <a:srgbClr val="FF0000"/>
                </a:solidFill>
                <a:latin typeface="Cambria" pitchFamily="18" charset="0"/>
              </a:rPr>
              <a:t>,</a:t>
            </a:r>
            <a:r>
              <a:rPr lang="vi-VN" sz="2800" b="1" dirty="0">
                <a:solidFill>
                  <a:srgbClr val="FF0000"/>
                </a:solidFill>
                <a:latin typeface="Cambria" pitchFamily="18" charset="0"/>
              </a:rPr>
              <a:t> </a:t>
            </a:r>
            <a:r>
              <a:rPr lang="en-US" sz="2800" b="1" dirty="0" err="1">
                <a:solidFill>
                  <a:srgbClr val="FF0000"/>
                </a:solidFill>
                <a:latin typeface="Cambria" pitchFamily="18" charset="0"/>
              </a:rPr>
              <a:t>hoàn</a:t>
            </a:r>
            <a:r>
              <a:rPr lang="en-US" sz="2800" b="1" dirty="0">
                <a:solidFill>
                  <a:srgbClr val="FF0000"/>
                </a:solidFill>
                <a:latin typeface="Cambria" pitchFamily="18" charset="0"/>
              </a:rPr>
              <a:t> </a:t>
            </a:r>
            <a:r>
              <a:rPr lang="en-US" sz="2800" b="1" dirty="0" err="1">
                <a:solidFill>
                  <a:srgbClr val="FF0000"/>
                </a:solidFill>
                <a:latin typeface="Cambria" pitchFamily="18" charset="0"/>
              </a:rPr>
              <a:t>thành</a:t>
            </a:r>
            <a:r>
              <a:rPr lang="en-US" sz="2800" b="1" dirty="0">
                <a:solidFill>
                  <a:srgbClr val="FF0000"/>
                </a:solidFill>
                <a:latin typeface="Cambria" pitchFamily="18" charset="0"/>
              </a:rPr>
              <a:t> </a:t>
            </a:r>
            <a:r>
              <a:rPr lang="en-US" sz="2800" b="1" dirty="0" err="1">
                <a:solidFill>
                  <a:srgbClr val="FF0000"/>
                </a:solidFill>
                <a:latin typeface="Cambria" pitchFamily="18" charset="0"/>
              </a:rPr>
              <a:t>các</a:t>
            </a:r>
            <a:r>
              <a:rPr lang="en-US" sz="2800" b="1" dirty="0">
                <a:solidFill>
                  <a:srgbClr val="FF0000"/>
                </a:solidFill>
                <a:latin typeface="Cambria" pitchFamily="18" charset="0"/>
              </a:rPr>
              <a:t> </a:t>
            </a:r>
            <a:r>
              <a:rPr lang="en-US" sz="2800" b="1" dirty="0" err="1">
                <a:solidFill>
                  <a:srgbClr val="FF0000"/>
                </a:solidFill>
                <a:latin typeface="Cambria" pitchFamily="18" charset="0"/>
              </a:rPr>
              <a:t>câu</a:t>
            </a:r>
            <a:r>
              <a:rPr lang="en-US" sz="2800" b="1" dirty="0">
                <a:solidFill>
                  <a:srgbClr val="FF0000"/>
                </a:solidFill>
                <a:latin typeface="Cambria" pitchFamily="18" charset="0"/>
              </a:rPr>
              <a:t> </a:t>
            </a:r>
            <a:r>
              <a:rPr lang="en-US" sz="2800" b="1" dirty="0" err="1">
                <a:solidFill>
                  <a:srgbClr val="FF0000"/>
                </a:solidFill>
                <a:latin typeface="Cambria" pitchFamily="18" charset="0"/>
              </a:rPr>
              <a:t>hỏi</a:t>
            </a:r>
            <a:r>
              <a:rPr lang="en-US" sz="2800" b="1" dirty="0">
                <a:solidFill>
                  <a:srgbClr val="FF0000"/>
                </a:solidFill>
                <a:latin typeface="Cambria" pitchFamily="18" charset="0"/>
              </a:rPr>
              <a:t> </a:t>
            </a:r>
            <a:r>
              <a:rPr lang="en-US" sz="2800" b="1" dirty="0" err="1">
                <a:solidFill>
                  <a:srgbClr val="FF0000"/>
                </a:solidFill>
                <a:latin typeface="Cambria" pitchFamily="18" charset="0"/>
              </a:rPr>
              <a:t>sau</a:t>
            </a:r>
            <a:r>
              <a:rPr lang="en-US" sz="2800" b="1" dirty="0">
                <a:solidFill>
                  <a:srgbClr val="FF0000"/>
                </a:solidFill>
                <a:latin typeface="Cambria" pitchFamily="18" charset="0"/>
              </a:rPr>
              <a:t>:</a:t>
            </a:r>
          </a:p>
          <a:p>
            <a:endParaRPr lang="en-US" sz="1400" dirty="0">
              <a:latin typeface="Cambria" pitchFamily="18" charset="0"/>
            </a:endParaRPr>
          </a:p>
          <a:p>
            <a:pPr algn="just"/>
            <a:r>
              <a:rPr lang="en-US" sz="3000" dirty="0">
                <a:latin typeface="Cambria" pitchFamily="18" charset="0"/>
              </a:rPr>
              <a:t>       2. </a:t>
            </a:r>
            <a:r>
              <a:rPr lang="vi-VN" sz="2800" b="1" dirty="0">
                <a:latin typeface="Cambria" panose="02040503050406030204" pitchFamily="18" charset="0"/>
                <a:ea typeface="Cambria" panose="02040503050406030204" pitchFamily="18" charset="0"/>
              </a:rPr>
              <a:t>Ghép mỗi l</a:t>
            </a:r>
            <a:r>
              <a:rPr lang="en-US" sz="2800" b="1" dirty="0">
                <a:latin typeface="Cambria" panose="02040503050406030204" pitchFamily="18" charset="0"/>
                <a:ea typeface="Cambria" panose="02040503050406030204" pitchFamily="18" charset="0"/>
              </a:rPr>
              <a:t>ệ</a:t>
            </a:r>
            <a:r>
              <a:rPr lang="vi-VN" sz="2800" b="1" dirty="0">
                <a:latin typeface="Cambria" panose="02040503050406030204" pitchFamily="18" charset="0"/>
                <a:ea typeface="Cambria" panose="02040503050406030204" pitchFamily="18" charset="0"/>
              </a:rPr>
              <a:t>nh ở cột bên trái với mỗi lệnh cột bên phải sao cho phù hợp</a:t>
            </a:r>
            <a:r>
              <a:rPr lang="en-US" sz="2800" b="1" dirty="0">
                <a:latin typeface="Cambria" panose="02040503050406030204" pitchFamily="18" charset="0"/>
                <a:ea typeface="Cambria" panose="020405030504060302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96036"/>
            <a:ext cx="571580"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E00E5177-5DAF-4A61-9896-6B0EF5DCE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1" y="1261634"/>
            <a:ext cx="562053" cy="523948"/>
          </a:xfrm>
          <a:prstGeom prst="rect">
            <a:avLst/>
          </a:prstGeom>
        </p:spPr>
      </p:pic>
      <p:pic>
        <p:nvPicPr>
          <p:cNvPr id="12" name="Picture 11">
            <a:extLst>
              <a:ext uri="{FF2B5EF4-FFF2-40B4-BE49-F238E27FC236}">
                <a16:creationId xmlns:a16="http://schemas.microsoft.com/office/drawing/2014/main" id="{77BEE77D-5C83-40CF-8AB6-6E0AC8E7215A}"/>
              </a:ext>
            </a:extLst>
          </p:cNvPr>
          <p:cNvPicPr>
            <a:picLocks noChangeAspect="1"/>
          </p:cNvPicPr>
          <p:nvPr/>
        </p:nvPicPr>
        <p:blipFill rotWithShape="1">
          <a:blip r:embed="rId4">
            <a:extLst>
              <a:ext uri="{28A0092B-C50C-407E-A947-70E740481C1C}">
                <a14:useLocalDpi xmlns:a14="http://schemas.microsoft.com/office/drawing/2010/main" val="0"/>
              </a:ext>
            </a:extLst>
          </a:blip>
          <a:srcRect l="-4732" t="16644" r="-1443" b="10957"/>
          <a:stretch/>
        </p:blipFill>
        <p:spPr>
          <a:xfrm>
            <a:off x="2667000" y="128943"/>
            <a:ext cx="3276600" cy="491042"/>
          </a:xfrm>
          <a:prstGeom prst="rect">
            <a:avLst/>
          </a:prstGeom>
        </p:spPr>
      </p:pic>
      <p:sp>
        <p:nvSpPr>
          <p:cNvPr id="2" name="Rectangle 2">
            <a:extLst>
              <a:ext uri="{FF2B5EF4-FFF2-40B4-BE49-F238E27FC236}">
                <a16:creationId xmlns:a16="http://schemas.microsoft.com/office/drawing/2014/main" id="{25B97412-C4FB-4363-9106-9608F36D891F}"/>
              </a:ext>
            </a:extLst>
          </p:cNvPr>
          <p:cNvSpPr>
            <a:spLocks noChangeArrowheads="1"/>
          </p:cNvSpPr>
          <p:nvPr/>
        </p:nvSpPr>
        <p:spPr bwMode="auto">
          <a:xfrm>
            <a:off x="25146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35B4F516-D097-4F8D-A5CB-5CFE0AA6F1DA}"/>
              </a:ext>
            </a:extLst>
          </p:cNvPr>
          <p:cNvSpPr txBox="1"/>
          <p:nvPr/>
        </p:nvSpPr>
        <p:spPr>
          <a:xfrm>
            <a:off x="4179635" y="5313780"/>
            <a:ext cx="3832731"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000" b="1" dirty="0">
                <a:solidFill>
                  <a:schemeClr val="tx1"/>
                </a:solidFill>
                <a:latin typeface="Cambria" pitchFamily="18" charset="0"/>
              </a:rPr>
              <a:t>(1C – 2D – 3A – 4B)</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052" y="2438400"/>
            <a:ext cx="8089896" cy="2133600"/>
          </a:xfrm>
          <a:prstGeom prst="rect">
            <a:avLst/>
          </a:prstGeom>
        </p:spPr>
      </p:pic>
    </p:spTree>
    <p:extLst>
      <p:ext uri="{BB962C8B-B14F-4D97-AF65-F5344CB8AC3E}">
        <p14:creationId xmlns:p14="http://schemas.microsoft.com/office/powerpoint/2010/main" val="31131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685801"/>
            <a:ext cx="8382000" cy="3508653"/>
          </a:xfrm>
          <a:prstGeom prst="rect">
            <a:avLst/>
          </a:prstGeom>
        </p:spPr>
        <p:txBody>
          <a:bodyPr wrap="square">
            <a:spAutoFit/>
          </a:bodyPr>
          <a:lstStyle/>
          <a:p>
            <a:pPr algn="ctr"/>
            <a:r>
              <a:rPr lang="vi-VN" sz="2800" b="1" dirty="0">
                <a:solidFill>
                  <a:srgbClr val="FF0000"/>
                </a:solidFill>
                <a:latin typeface="Cambria" pitchFamily="18" charset="0"/>
              </a:rPr>
              <a:t>Thảo luận nhóm</a:t>
            </a:r>
            <a:r>
              <a:rPr lang="en-US" sz="2800" b="1" dirty="0">
                <a:solidFill>
                  <a:srgbClr val="FF0000"/>
                </a:solidFill>
                <a:latin typeface="Cambria" pitchFamily="18" charset="0"/>
              </a:rPr>
              <a:t>,</a:t>
            </a:r>
            <a:r>
              <a:rPr lang="vi-VN" sz="2800" b="1" dirty="0">
                <a:solidFill>
                  <a:srgbClr val="FF0000"/>
                </a:solidFill>
                <a:latin typeface="Cambria" pitchFamily="18" charset="0"/>
              </a:rPr>
              <a:t> </a:t>
            </a:r>
            <a:r>
              <a:rPr lang="en-US" sz="2800" b="1" dirty="0" err="1">
                <a:solidFill>
                  <a:srgbClr val="FF0000"/>
                </a:solidFill>
                <a:latin typeface="Cambria" pitchFamily="18" charset="0"/>
              </a:rPr>
              <a:t>hoàn</a:t>
            </a:r>
            <a:r>
              <a:rPr lang="en-US" sz="2800" b="1" dirty="0">
                <a:solidFill>
                  <a:srgbClr val="FF0000"/>
                </a:solidFill>
                <a:latin typeface="Cambria" pitchFamily="18" charset="0"/>
              </a:rPr>
              <a:t> </a:t>
            </a:r>
            <a:r>
              <a:rPr lang="en-US" sz="2800" b="1" dirty="0" err="1">
                <a:solidFill>
                  <a:srgbClr val="FF0000"/>
                </a:solidFill>
                <a:latin typeface="Cambria" pitchFamily="18" charset="0"/>
              </a:rPr>
              <a:t>thành</a:t>
            </a:r>
            <a:r>
              <a:rPr lang="en-US" sz="2800" b="1" dirty="0">
                <a:solidFill>
                  <a:srgbClr val="FF0000"/>
                </a:solidFill>
                <a:latin typeface="Cambria" pitchFamily="18" charset="0"/>
              </a:rPr>
              <a:t> </a:t>
            </a:r>
            <a:r>
              <a:rPr lang="en-US" sz="2800" b="1" dirty="0" err="1">
                <a:solidFill>
                  <a:srgbClr val="FF0000"/>
                </a:solidFill>
                <a:latin typeface="Cambria" pitchFamily="18" charset="0"/>
              </a:rPr>
              <a:t>các</a:t>
            </a:r>
            <a:r>
              <a:rPr lang="en-US" sz="2800" b="1" dirty="0">
                <a:solidFill>
                  <a:srgbClr val="FF0000"/>
                </a:solidFill>
                <a:latin typeface="Cambria" pitchFamily="18" charset="0"/>
              </a:rPr>
              <a:t> </a:t>
            </a:r>
            <a:r>
              <a:rPr lang="en-US" sz="2800" b="1" dirty="0" err="1">
                <a:solidFill>
                  <a:srgbClr val="FF0000"/>
                </a:solidFill>
                <a:latin typeface="Cambria" pitchFamily="18" charset="0"/>
              </a:rPr>
              <a:t>câu</a:t>
            </a:r>
            <a:r>
              <a:rPr lang="en-US" sz="2800" b="1" dirty="0">
                <a:solidFill>
                  <a:srgbClr val="FF0000"/>
                </a:solidFill>
                <a:latin typeface="Cambria" pitchFamily="18" charset="0"/>
              </a:rPr>
              <a:t> </a:t>
            </a:r>
            <a:r>
              <a:rPr lang="en-US" sz="2800" b="1" dirty="0" err="1">
                <a:solidFill>
                  <a:srgbClr val="FF0000"/>
                </a:solidFill>
                <a:latin typeface="Cambria" pitchFamily="18" charset="0"/>
              </a:rPr>
              <a:t>hỏi</a:t>
            </a:r>
            <a:r>
              <a:rPr lang="en-US" sz="2800" b="1" dirty="0">
                <a:solidFill>
                  <a:srgbClr val="FF0000"/>
                </a:solidFill>
                <a:latin typeface="Cambria" pitchFamily="18" charset="0"/>
              </a:rPr>
              <a:t> </a:t>
            </a:r>
            <a:r>
              <a:rPr lang="en-US" sz="2800" b="1" dirty="0" err="1">
                <a:solidFill>
                  <a:srgbClr val="FF0000"/>
                </a:solidFill>
                <a:latin typeface="Cambria" pitchFamily="18" charset="0"/>
              </a:rPr>
              <a:t>sau</a:t>
            </a:r>
            <a:r>
              <a:rPr lang="en-US" sz="2800" b="1" dirty="0">
                <a:solidFill>
                  <a:srgbClr val="FF0000"/>
                </a:solidFill>
                <a:latin typeface="Cambria" pitchFamily="18" charset="0"/>
              </a:rPr>
              <a:t>:</a:t>
            </a:r>
          </a:p>
          <a:p>
            <a:endParaRPr lang="en-US" sz="1400" dirty="0">
              <a:latin typeface="Cambria" pitchFamily="18" charset="0"/>
            </a:endParaRPr>
          </a:p>
          <a:p>
            <a:r>
              <a:rPr lang="en-US" sz="3000" dirty="0">
                <a:latin typeface="Cambria" pitchFamily="18" charset="0"/>
              </a:rPr>
              <a:t>      1. </a:t>
            </a:r>
            <a:r>
              <a:rPr lang="en-US" sz="3000" b="1" dirty="0" err="1">
                <a:latin typeface="Cambria" pitchFamily="18" charset="0"/>
              </a:rPr>
              <a:t>Muốn</a:t>
            </a:r>
            <a:r>
              <a:rPr lang="en-US" sz="3000" b="1" dirty="0">
                <a:latin typeface="Cambria" pitchFamily="18" charset="0"/>
              </a:rPr>
              <a:t> </a:t>
            </a:r>
            <a:r>
              <a:rPr lang="en-US" sz="3000" b="1" dirty="0" err="1">
                <a:latin typeface="Cambria" pitchFamily="18" charset="0"/>
              </a:rPr>
              <a:t>xóa</a:t>
            </a:r>
            <a:r>
              <a:rPr lang="en-US" sz="3000" b="1" dirty="0">
                <a:latin typeface="Cambria" pitchFamily="18" charset="0"/>
              </a:rPr>
              <a:t> </a:t>
            </a:r>
            <a:r>
              <a:rPr lang="en-US" sz="3000" b="1" dirty="0" err="1">
                <a:latin typeface="Cambria" pitchFamily="18" charset="0"/>
              </a:rPr>
              <a:t>một</a:t>
            </a:r>
            <a:r>
              <a:rPr lang="en-US" sz="3000" b="1" dirty="0">
                <a:latin typeface="Cambria" pitchFamily="18" charset="0"/>
              </a:rPr>
              <a:t> </a:t>
            </a:r>
            <a:r>
              <a:rPr lang="en-US" sz="3000" b="1" dirty="0" err="1">
                <a:latin typeface="Cambria" pitchFamily="18" charset="0"/>
              </a:rPr>
              <a:t>hàng</a:t>
            </a:r>
            <a:r>
              <a:rPr lang="en-US" sz="3000" b="1" dirty="0">
                <a:latin typeface="Cambria" pitchFamily="18" charset="0"/>
              </a:rPr>
              <a:t> </a:t>
            </a:r>
            <a:r>
              <a:rPr lang="en-US" sz="3000" b="1" dirty="0" err="1">
                <a:latin typeface="Cambria" pitchFamily="18" charset="0"/>
              </a:rPr>
              <a:t>trong</a:t>
            </a:r>
            <a:r>
              <a:rPr lang="en-US" sz="3000" b="1" dirty="0">
                <a:latin typeface="Cambria" pitchFamily="18" charset="0"/>
              </a:rPr>
              <a:t> </a:t>
            </a:r>
            <a:r>
              <a:rPr lang="en-US" sz="3000" b="1" dirty="0" err="1">
                <a:latin typeface="Cambria" pitchFamily="18" charset="0"/>
              </a:rPr>
              <a:t>bảng</a:t>
            </a:r>
            <a:r>
              <a:rPr lang="en-US" sz="3000" b="1" dirty="0">
                <a:latin typeface="Cambria" pitchFamily="18" charset="0"/>
              </a:rPr>
              <a:t>, </a:t>
            </a:r>
            <a:r>
              <a:rPr lang="en-US" sz="3000" b="1" dirty="0" err="1">
                <a:latin typeface="Cambria" pitchFamily="18" charset="0"/>
              </a:rPr>
              <a:t>sau</a:t>
            </a:r>
            <a:r>
              <a:rPr lang="en-US" sz="3000" b="1" dirty="0">
                <a:latin typeface="Cambria" pitchFamily="18" charset="0"/>
              </a:rPr>
              <a:t> </a:t>
            </a:r>
            <a:r>
              <a:rPr lang="en-US" sz="3000" b="1" dirty="0" err="1">
                <a:latin typeface="Cambria" pitchFamily="18" charset="0"/>
              </a:rPr>
              <a:t>khi</a:t>
            </a:r>
            <a:r>
              <a:rPr lang="en-US" sz="3000" b="1" dirty="0">
                <a:latin typeface="Cambria" pitchFamily="18" charset="0"/>
              </a:rPr>
              <a:t> </a:t>
            </a:r>
            <a:r>
              <a:rPr lang="en-US" sz="3000" b="1" dirty="0" err="1">
                <a:latin typeface="Cambria" pitchFamily="18" charset="0"/>
              </a:rPr>
              <a:t>chọn</a:t>
            </a:r>
            <a:r>
              <a:rPr lang="en-US" sz="3000" b="1" dirty="0">
                <a:latin typeface="Cambria" pitchFamily="18" charset="0"/>
              </a:rPr>
              <a:t> </a:t>
            </a:r>
            <a:r>
              <a:rPr lang="en-US" sz="3000" b="1" dirty="0" err="1">
                <a:latin typeface="Cambria" pitchFamily="18" charset="0"/>
              </a:rPr>
              <a:t>hàng</a:t>
            </a:r>
            <a:r>
              <a:rPr lang="en-US" sz="3000" b="1" dirty="0">
                <a:latin typeface="Cambria" pitchFamily="18" charset="0"/>
              </a:rPr>
              <a:t> </a:t>
            </a:r>
            <a:r>
              <a:rPr lang="en-US" sz="3000" b="1" dirty="0" err="1">
                <a:latin typeface="Cambria" pitchFamily="18" charset="0"/>
              </a:rPr>
              <a:t>cần</a:t>
            </a:r>
            <a:r>
              <a:rPr lang="en-US" sz="3000" b="1" dirty="0">
                <a:latin typeface="Cambria" pitchFamily="18" charset="0"/>
              </a:rPr>
              <a:t> </a:t>
            </a:r>
            <a:r>
              <a:rPr lang="en-US" sz="3000" b="1" dirty="0" err="1">
                <a:latin typeface="Cambria" pitchFamily="18" charset="0"/>
              </a:rPr>
              <a:t>xóa</a:t>
            </a:r>
            <a:r>
              <a:rPr lang="en-US" sz="3000" b="1" dirty="0">
                <a:latin typeface="Cambria" pitchFamily="18" charset="0"/>
              </a:rPr>
              <a:t>, </a:t>
            </a:r>
            <a:r>
              <a:rPr lang="en-US" sz="3000" b="1" dirty="0" err="1">
                <a:latin typeface="Cambria" pitchFamily="18" charset="0"/>
              </a:rPr>
              <a:t>em</a:t>
            </a:r>
            <a:r>
              <a:rPr lang="en-US" sz="3000" b="1" dirty="0">
                <a:latin typeface="Cambria" pitchFamily="18" charset="0"/>
              </a:rPr>
              <a:t> </a:t>
            </a:r>
            <a:r>
              <a:rPr lang="en-US" sz="3000" b="1" dirty="0" err="1">
                <a:latin typeface="Cambria" pitchFamily="18" charset="0"/>
              </a:rPr>
              <a:t>chọn</a:t>
            </a:r>
            <a:r>
              <a:rPr lang="en-US" sz="3000" b="1" dirty="0">
                <a:latin typeface="Cambria" pitchFamily="18" charset="0"/>
              </a:rPr>
              <a:t> </a:t>
            </a:r>
            <a:r>
              <a:rPr lang="en-US" sz="3000" b="1" dirty="0" err="1">
                <a:latin typeface="Cambria" pitchFamily="18" charset="0"/>
              </a:rPr>
              <a:t>lệnh</a:t>
            </a:r>
            <a:r>
              <a:rPr lang="en-US" sz="3000" b="1" dirty="0">
                <a:latin typeface="Cambria" pitchFamily="18" charset="0"/>
              </a:rPr>
              <a:t>:</a:t>
            </a:r>
          </a:p>
          <a:p>
            <a:pPr lvl="0"/>
            <a:r>
              <a:rPr lang="en-US" sz="3000" dirty="0">
                <a:latin typeface="Cambria" pitchFamily="18" charset="0"/>
              </a:rPr>
              <a:t>  A. Delete Cells</a:t>
            </a:r>
          </a:p>
          <a:p>
            <a:pPr lvl="0"/>
            <a:r>
              <a:rPr lang="en-US" sz="3000" dirty="0">
                <a:latin typeface="Cambria" pitchFamily="18" charset="0"/>
              </a:rPr>
              <a:t>  B. Delete Columns </a:t>
            </a:r>
          </a:p>
          <a:p>
            <a:pPr lvl="0"/>
            <a:r>
              <a:rPr lang="en-US" sz="3000" dirty="0">
                <a:latin typeface="Cambria" pitchFamily="18" charset="0"/>
              </a:rPr>
              <a:t>  C. Delete Rows</a:t>
            </a:r>
          </a:p>
          <a:p>
            <a:pPr lvl="0"/>
            <a:r>
              <a:rPr lang="en-US" sz="3000" dirty="0">
                <a:latin typeface="Cambria" pitchFamily="18" charset="0"/>
              </a:rPr>
              <a:t>  D. Delete Table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96036"/>
            <a:ext cx="571580"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E00E5177-5DAF-4A61-9896-6B0EF5DCE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455" y="1278073"/>
            <a:ext cx="562053" cy="523948"/>
          </a:xfrm>
          <a:prstGeom prst="rect">
            <a:avLst/>
          </a:prstGeom>
        </p:spPr>
      </p:pic>
      <p:pic>
        <p:nvPicPr>
          <p:cNvPr id="12" name="Picture 11">
            <a:extLst>
              <a:ext uri="{FF2B5EF4-FFF2-40B4-BE49-F238E27FC236}">
                <a16:creationId xmlns:a16="http://schemas.microsoft.com/office/drawing/2014/main" id="{DA94116B-3E95-4B70-ADAB-B3A0A7CEF771}"/>
              </a:ext>
            </a:extLst>
          </p:cNvPr>
          <p:cNvPicPr>
            <a:picLocks noChangeAspect="1"/>
          </p:cNvPicPr>
          <p:nvPr/>
        </p:nvPicPr>
        <p:blipFill rotWithShape="1">
          <a:blip r:embed="rId4">
            <a:extLst>
              <a:ext uri="{28A0092B-C50C-407E-A947-70E740481C1C}">
                <a14:useLocalDpi xmlns:a14="http://schemas.microsoft.com/office/drawing/2010/main" val="0"/>
              </a:ext>
            </a:extLst>
          </a:blip>
          <a:srcRect l="-4732" t="16644" r="-1443" b="10957"/>
          <a:stretch/>
        </p:blipFill>
        <p:spPr>
          <a:xfrm>
            <a:off x="2667000" y="128943"/>
            <a:ext cx="3276600" cy="491042"/>
          </a:xfrm>
          <a:prstGeom prst="rect">
            <a:avLst/>
          </a:prstGeom>
        </p:spPr>
      </p:pic>
    </p:spTree>
    <p:extLst>
      <p:ext uri="{BB962C8B-B14F-4D97-AF65-F5344CB8AC3E}">
        <p14:creationId xmlns:p14="http://schemas.microsoft.com/office/powerpoint/2010/main" val="206893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style.color</p:attrName>
                                        </p:attrNameLst>
                                      </p:cBhvr>
                                      <p:to>
                                        <p:clrVal>
                                          <a:srgbClr val="CB4C05"/>
                                        </p:clrVal>
                                      </p:to>
                                    </p:set>
                                    <p:set>
                                      <p:cBhvr>
                                        <p:cTn id="7" dur="500" fill="hold"/>
                                        <p:tgtEl>
                                          <p:spTgt spid="3">
                                            <p:txEl>
                                              <p:pRg st="5" end="5"/>
                                            </p:txEl>
                                          </p:spTgt>
                                        </p:tgtEl>
                                        <p:attrNameLst>
                                          <p:attrName>fillcolor</p:attrName>
                                        </p:attrNameLst>
                                      </p:cBhvr>
                                      <p:to>
                                        <p:clrVal>
                                          <a:srgbClr val="CB4C05"/>
                                        </p:clrVal>
                                      </p:to>
                                    </p:set>
                                    <p:set>
                                      <p:cBhvr>
                                        <p:cTn id="8"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94116B-3E95-4B70-ADAB-B3A0A7CEF771}"/>
              </a:ext>
            </a:extLst>
          </p:cNvPr>
          <p:cNvPicPr>
            <a:picLocks noChangeAspect="1"/>
          </p:cNvPicPr>
          <p:nvPr/>
        </p:nvPicPr>
        <p:blipFill rotWithShape="1">
          <a:blip r:embed="rId2">
            <a:extLst>
              <a:ext uri="{28A0092B-C50C-407E-A947-70E740481C1C}">
                <a14:useLocalDpi xmlns:a14="http://schemas.microsoft.com/office/drawing/2010/main" val="0"/>
              </a:ext>
            </a:extLst>
          </a:blip>
          <a:srcRect l="-16787" r="-2450" b="-7759"/>
          <a:stretch/>
        </p:blipFill>
        <p:spPr>
          <a:xfrm>
            <a:off x="2034454" y="142804"/>
            <a:ext cx="5204546" cy="529142"/>
          </a:xfrm>
          <a:prstGeom prst="rect">
            <a:avLst/>
          </a:prstGeom>
        </p:spPr>
      </p:pic>
      <p:sp>
        <p:nvSpPr>
          <p:cNvPr id="3" name="Rectangle 2"/>
          <p:cNvSpPr/>
          <p:nvPr/>
        </p:nvSpPr>
        <p:spPr>
          <a:xfrm>
            <a:off x="1752600" y="914400"/>
            <a:ext cx="4917736" cy="5170646"/>
          </a:xfrm>
          <a:prstGeom prst="rect">
            <a:avLst/>
          </a:prstGeom>
          <a:solidFill>
            <a:schemeClr val="accent2">
              <a:lumMod val="20000"/>
              <a:lumOff val="80000"/>
            </a:schemeClr>
          </a:solidFill>
        </p:spPr>
        <p:txBody>
          <a:bodyPr wrap="square">
            <a:spAutoFit/>
          </a:bodyPr>
          <a:lstStyle/>
          <a:p>
            <a:pPr algn="ctr"/>
            <a:r>
              <a:rPr lang="en-US" sz="3000" b="1" dirty="0">
                <a:solidFill>
                  <a:srgbClr val="FF0000"/>
                </a:solidFill>
                <a:latin typeface="Cambria" pitchFamily="18" charset="0"/>
              </a:rPr>
              <a:t>NHIỆM VỤ</a:t>
            </a:r>
          </a:p>
          <a:p>
            <a:r>
              <a:rPr lang="vi-VN" sz="3000" dirty="0">
                <a:latin typeface="Cambria" pitchFamily="18" charset="0"/>
              </a:rPr>
              <a:t>+ Tạo bảng danh sách thành viên của lớp như hình </a:t>
            </a:r>
            <a:r>
              <a:rPr lang="en-US" sz="3000" dirty="0" err="1">
                <a:latin typeface="Cambria" pitchFamily="18" charset="0"/>
              </a:rPr>
              <a:t>bên</a:t>
            </a:r>
            <a:r>
              <a:rPr lang="en-US" sz="3000" dirty="0">
                <a:latin typeface="Cambria" pitchFamily="18" charset="0"/>
              </a:rPr>
              <a:t> (</a:t>
            </a:r>
            <a:r>
              <a:rPr lang="en-US" sz="3000" dirty="0" err="1">
                <a:latin typeface="Cambria" pitchFamily="18" charset="0"/>
              </a:rPr>
              <a:t>hình</a:t>
            </a:r>
            <a:r>
              <a:rPr lang="en-US" sz="3000" dirty="0">
                <a:latin typeface="Cambria" pitchFamily="18" charset="0"/>
              </a:rPr>
              <a:t> </a:t>
            </a:r>
            <a:r>
              <a:rPr lang="vi-VN" sz="3000" dirty="0">
                <a:latin typeface="Cambria" pitchFamily="18" charset="0"/>
              </a:rPr>
              <a:t>5.11</a:t>
            </a:r>
            <a:r>
              <a:rPr lang="en-US" sz="3000" dirty="0">
                <a:latin typeface="Cambria" pitchFamily="18" charset="0"/>
              </a:rPr>
              <a:t> </a:t>
            </a:r>
            <a:r>
              <a:rPr lang="en-US" sz="3000" dirty="0" err="1">
                <a:latin typeface="Cambria" pitchFamily="18" charset="0"/>
              </a:rPr>
              <a:t>sgk</a:t>
            </a:r>
            <a:r>
              <a:rPr lang="en-US" sz="3000" dirty="0">
                <a:latin typeface="Cambria" pitchFamily="18" charset="0"/>
              </a:rPr>
              <a:t>) </a:t>
            </a:r>
          </a:p>
          <a:p>
            <a:endParaRPr lang="en-US" sz="3000" dirty="0">
              <a:latin typeface="Cambria" pitchFamily="18" charset="0"/>
            </a:endParaRPr>
          </a:p>
          <a:p>
            <a:r>
              <a:rPr lang="en-US" sz="3000" dirty="0">
                <a:latin typeface="Cambria" pitchFamily="18" charset="0"/>
              </a:rPr>
              <a:t>+ </a:t>
            </a:r>
            <a:r>
              <a:rPr lang="en-US" sz="3000" dirty="0" err="1">
                <a:latin typeface="Cambria" pitchFamily="18" charset="0"/>
              </a:rPr>
              <a:t>Nhập</a:t>
            </a:r>
            <a:r>
              <a:rPr lang="en-US" sz="3000" dirty="0">
                <a:latin typeface="Cambria" pitchFamily="18" charset="0"/>
              </a:rPr>
              <a:t> </a:t>
            </a:r>
            <a:r>
              <a:rPr lang="en-US" sz="3000" dirty="0" err="1">
                <a:latin typeface="Cambria" pitchFamily="18" charset="0"/>
              </a:rPr>
              <a:t>dữ</a:t>
            </a:r>
            <a:r>
              <a:rPr lang="en-US" sz="3000" dirty="0">
                <a:latin typeface="Cambria" pitchFamily="18" charset="0"/>
              </a:rPr>
              <a:t> </a:t>
            </a:r>
            <a:r>
              <a:rPr lang="en-US" sz="3000" dirty="0" err="1">
                <a:latin typeface="Cambria" pitchFamily="18" charset="0"/>
              </a:rPr>
              <a:t>liệu</a:t>
            </a:r>
            <a:r>
              <a:rPr lang="en-US" sz="3000" dirty="0">
                <a:latin typeface="Cambria" pitchFamily="18" charset="0"/>
              </a:rPr>
              <a:t> </a:t>
            </a:r>
            <a:r>
              <a:rPr lang="en-US" sz="3000" dirty="0" err="1">
                <a:latin typeface="Cambria" pitchFamily="18" charset="0"/>
              </a:rPr>
              <a:t>gồm</a:t>
            </a:r>
            <a:r>
              <a:rPr lang="en-US" sz="3000" dirty="0">
                <a:latin typeface="Cambria" pitchFamily="18" charset="0"/>
              </a:rPr>
              <a:t>: </a:t>
            </a:r>
            <a:r>
              <a:rPr lang="en-US" sz="3000" dirty="0" err="1">
                <a:latin typeface="Cambria" pitchFamily="18" charset="0"/>
              </a:rPr>
              <a:t>Họ</a:t>
            </a:r>
            <a:r>
              <a:rPr lang="en-US" sz="3000" dirty="0">
                <a:latin typeface="Cambria" pitchFamily="18" charset="0"/>
              </a:rPr>
              <a:t> </a:t>
            </a:r>
            <a:r>
              <a:rPr lang="en-US" sz="3000" dirty="0" err="1">
                <a:latin typeface="Cambria" pitchFamily="18" charset="0"/>
              </a:rPr>
              <a:t>và</a:t>
            </a:r>
            <a:r>
              <a:rPr lang="en-US" sz="3000" dirty="0">
                <a:latin typeface="Cambria" pitchFamily="18" charset="0"/>
              </a:rPr>
              <a:t> </a:t>
            </a:r>
            <a:r>
              <a:rPr lang="en-US" sz="3000" dirty="0" err="1">
                <a:latin typeface="Cambria" pitchFamily="18" charset="0"/>
              </a:rPr>
              <a:t>tên</a:t>
            </a:r>
            <a:r>
              <a:rPr lang="en-US" sz="3000" dirty="0">
                <a:latin typeface="Cambria" pitchFamily="18" charset="0"/>
              </a:rPr>
              <a:t>, </a:t>
            </a:r>
            <a:r>
              <a:rPr lang="en-US" sz="3000" dirty="0" err="1">
                <a:latin typeface="Cambria" pitchFamily="18" charset="0"/>
              </a:rPr>
              <a:t>ngày</a:t>
            </a:r>
            <a:r>
              <a:rPr lang="en-US" sz="3000" dirty="0">
                <a:latin typeface="Cambria" pitchFamily="18" charset="0"/>
              </a:rPr>
              <a:t> </a:t>
            </a:r>
            <a:r>
              <a:rPr lang="en-US" sz="3000" dirty="0" err="1">
                <a:latin typeface="Cambria" pitchFamily="18" charset="0"/>
              </a:rPr>
              <a:t>sinh</a:t>
            </a:r>
            <a:r>
              <a:rPr lang="en-US" sz="3000" dirty="0">
                <a:latin typeface="Cambria" pitchFamily="18" charset="0"/>
              </a:rPr>
              <a:t> </a:t>
            </a:r>
            <a:r>
              <a:rPr lang="en-US" sz="3000" dirty="0" err="1">
                <a:latin typeface="Cambria" pitchFamily="18" charset="0"/>
              </a:rPr>
              <a:t>và</a:t>
            </a:r>
            <a:r>
              <a:rPr lang="en-US" sz="3000" dirty="0">
                <a:latin typeface="Cambria" pitchFamily="18" charset="0"/>
              </a:rPr>
              <a:t> </a:t>
            </a:r>
            <a:r>
              <a:rPr lang="en-US" sz="3000" dirty="0" err="1">
                <a:latin typeface="Cambria" pitchFamily="18" charset="0"/>
              </a:rPr>
              <a:t>ảnh</a:t>
            </a:r>
            <a:r>
              <a:rPr lang="en-US" sz="3000" dirty="0">
                <a:latin typeface="Cambria" pitchFamily="18" charset="0"/>
              </a:rPr>
              <a:t> </a:t>
            </a:r>
            <a:r>
              <a:rPr lang="en-US" sz="3000" dirty="0" err="1">
                <a:latin typeface="Cambria" pitchFamily="18" charset="0"/>
              </a:rPr>
              <a:t>giáo</a:t>
            </a:r>
            <a:r>
              <a:rPr lang="en-US" sz="3000" dirty="0">
                <a:latin typeface="Cambria" pitchFamily="18" charset="0"/>
              </a:rPr>
              <a:t> </a:t>
            </a:r>
            <a:r>
              <a:rPr lang="en-US" sz="3000" dirty="0" err="1">
                <a:latin typeface="Cambria" pitchFamily="18" charset="0"/>
              </a:rPr>
              <a:t>viên</a:t>
            </a:r>
            <a:r>
              <a:rPr lang="en-US" sz="3000" dirty="0">
                <a:latin typeface="Cambria" pitchFamily="18" charset="0"/>
              </a:rPr>
              <a:t> </a:t>
            </a:r>
            <a:r>
              <a:rPr lang="en-US" sz="3000" dirty="0" err="1">
                <a:latin typeface="Cambria" pitchFamily="18" charset="0"/>
              </a:rPr>
              <a:t>chủ</a:t>
            </a:r>
            <a:r>
              <a:rPr lang="en-US" sz="3000" dirty="0">
                <a:latin typeface="Cambria" pitchFamily="18" charset="0"/>
              </a:rPr>
              <a:t> </a:t>
            </a:r>
            <a:r>
              <a:rPr lang="en-US" sz="3000" dirty="0" err="1">
                <a:latin typeface="Cambria" pitchFamily="18" charset="0"/>
              </a:rPr>
              <a:t>nhiệm</a:t>
            </a:r>
            <a:r>
              <a:rPr lang="en-US" sz="3000" dirty="0">
                <a:latin typeface="Cambria" pitchFamily="18" charset="0"/>
              </a:rPr>
              <a:t> </a:t>
            </a:r>
            <a:r>
              <a:rPr lang="en-US" sz="3000" dirty="0" err="1">
                <a:latin typeface="Cambria" pitchFamily="18" charset="0"/>
              </a:rPr>
              <a:t>và</a:t>
            </a:r>
            <a:r>
              <a:rPr lang="en-US" sz="3000" dirty="0">
                <a:latin typeface="Cambria" pitchFamily="18" charset="0"/>
              </a:rPr>
              <a:t> </a:t>
            </a:r>
            <a:r>
              <a:rPr lang="en-US" sz="3000" dirty="0" err="1">
                <a:latin typeface="Cambria" pitchFamily="18" charset="0"/>
              </a:rPr>
              <a:t>từng</a:t>
            </a:r>
            <a:r>
              <a:rPr lang="en-US" sz="3000" dirty="0">
                <a:latin typeface="Cambria" pitchFamily="18" charset="0"/>
              </a:rPr>
              <a:t> </a:t>
            </a:r>
            <a:r>
              <a:rPr lang="en-US" sz="3000" dirty="0" err="1">
                <a:latin typeface="Cambria" pitchFamily="18" charset="0"/>
              </a:rPr>
              <a:t>thành</a:t>
            </a:r>
            <a:r>
              <a:rPr lang="en-US" sz="3000" dirty="0">
                <a:latin typeface="Cambria" pitchFamily="18" charset="0"/>
              </a:rPr>
              <a:t> </a:t>
            </a:r>
            <a:r>
              <a:rPr lang="en-US" sz="3000" dirty="0" err="1">
                <a:latin typeface="Cambria" pitchFamily="18" charset="0"/>
              </a:rPr>
              <a:t>viên</a:t>
            </a:r>
            <a:r>
              <a:rPr lang="en-US" sz="3000" dirty="0">
                <a:latin typeface="Cambria" pitchFamily="18" charset="0"/>
              </a:rPr>
              <a:t> </a:t>
            </a:r>
            <a:r>
              <a:rPr lang="en-US" sz="3000" dirty="0" err="1">
                <a:latin typeface="Cambria" pitchFamily="18" charset="0"/>
              </a:rPr>
              <a:t>trong</a:t>
            </a:r>
            <a:r>
              <a:rPr lang="en-US" sz="3000" dirty="0">
                <a:latin typeface="Cambria" pitchFamily="18" charset="0"/>
              </a:rPr>
              <a:t> </a:t>
            </a:r>
            <a:r>
              <a:rPr lang="en-US" sz="3000" dirty="0" err="1">
                <a:latin typeface="Cambria" pitchFamily="18" charset="0"/>
              </a:rPr>
              <a:t>lớp</a:t>
            </a:r>
            <a:endParaRPr lang="en-US" sz="3000" dirty="0">
              <a:latin typeface="Cambria" pitchFamily="18" charset="0"/>
            </a:endParaRPr>
          </a:p>
          <a:p>
            <a:endParaRPr lang="en-US" sz="3000" dirty="0">
              <a:latin typeface="Cambria" pitchFamily="18" charset="0"/>
            </a:endParaRPr>
          </a:p>
          <a:p>
            <a:r>
              <a:rPr lang="en-US" sz="3000" dirty="0">
                <a:latin typeface="Cambria" pitchFamily="18" charset="0"/>
              </a:rPr>
              <a:t>+ </a:t>
            </a:r>
            <a:r>
              <a:rPr lang="en-US" sz="3000" dirty="0" err="1">
                <a:latin typeface="Cambria" pitchFamily="18" charset="0"/>
              </a:rPr>
              <a:t>Chỉnh</a:t>
            </a:r>
            <a:r>
              <a:rPr lang="en-US" sz="3000" dirty="0">
                <a:latin typeface="Cambria" pitchFamily="18" charset="0"/>
              </a:rPr>
              <a:t> </a:t>
            </a:r>
            <a:r>
              <a:rPr lang="en-US" sz="3000" dirty="0" err="1">
                <a:latin typeface="Cambria" pitchFamily="18" charset="0"/>
              </a:rPr>
              <a:t>sửa</a:t>
            </a:r>
            <a:r>
              <a:rPr lang="en-US" sz="3000" dirty="0">
                <a:latin typeface="Cambria" pitchFamily="18" charset="0"/>
              </a:rPr>
              <a:t>, </a:t>
            </a:r>
            <a:r>
              <a:rPr lang="en-US" sz="3000" dirty="0" err="1">
                <a:latin typeface="Cambria" pitchFamily="18" charset="0"/>
              </a:rPr>
              <a:t>định</a:t>
            </a:r>
            <a:r>
              <a:rPr lang="en-US" sz="3000" dirty="0">
                <a:latin typeface="Cambria" pitchFamily="18" charset="0"/>
              </a:rPr>
              <a:t> </a:t>
            </a:r>
            <a:r>
              <a:rPr lang="en-US" sz="3000" dirty="0" err="1">
                <a:latin typeface="Cambria" pitchFamily="18" charset="0"/>
              </a:rPr>
              <a:t>dạng</a:t>
            </a:r>
            <a:r>
              <a:rPr lang="en-US" sz="3000" dirty="0">
                <a:latin typeface="Cambria" pitchFamily="18" charset="0"/>
              </a:rPr>
              <a:t> </a:t>
            </a:r>
            <a:r>
              <a:rPr lang="en-US" sz="3000" dirty="0" err="1">
                <a:latin typeface="Cambria" pitchFamily="18" charset="0"/>
              </a:rPr>
              <a:t>bảng</a:t>
            </a:r>
            <a:endParaRPr lang="en-US" sz="3000" dirty="0">
              <a:latin typeface="Cambri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2237842" y="96036"/>
            <a:ext cx="515497"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9D94F602-4770-440B-AD7F-0794E5FF5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537" y="838201"/>
            <a:ext cx="3899587" cy="5204025"/>
          </a:xfrm>
          <a:prstGeom prst="rect">
            <a:avLst/>
          </a:prstGeom>
        </p:spPr>
      </p:pic>
    </p:spTree>
    <p:extLst>
      <p:ext uri="{BB962C8B-B14F-4D97-AF65-F5344CB8AC3E}">
        <p14:creationId xmlns:p14="http://schemas.microsoft.com/office/powerpoint/2010/main" val="3351252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94116B-3E95-4B70-ADAB-B3A0A7CEF771}"/>
              </a:ext>
            </a:extLst>
          </p:cNvPr>
          <p:cNvPicPr>
            <a:picLocks noChangeAspect="1"/>
          </p:cNvPicPr>
          <p:nvPr/>
        </p:nvPicPr>
        <p:blipFill rotWithShape="1">
          <a:blip r:embed="rId2">
            <a:extLst>
              <a:ext uri="{28A0092B-C50C-407E-A947-70E740481C1C}">
                <a14:useLocalDpi xmlns:a14="http://schemas.microsoft.com/office/drawing/2010/main" val="0"/>
              </a:ext>
            </a:extLst>
          </a:blip>
          <a:srcRect l="-16787" r="-2450" b="-7759"/>
          <a:stretch/>
        </p:blipFill>
        <p:spPr>
          <a:xfrm>
            <a:off x="2034454" y="142804"/>
            <a:ext cx="5204546" cy="529142"/>
          </a:xfrm>
          <a:prstGeom prst="rect">
            <a:avLst/>
          </a:prstGeom>
        </p:spPr>
      </p:pic>
      <p:sp>
        <p:nvSpPr>
          <p:cNvPr id="3" name="Rectangle 2"/>
          <p:cNvSpPr/>
          <p:nvPr/>
        </p:nvSpPr>
        <p:spPr>
          <a:xfrm>
            <a:off x="2060958" y="685801"/>
            <a:ext cx="8382000" cy="1015663"/>
          </a:xfrm>
          <a:prstGeom prst="rect">
            <a:avLst/>
          </a:prstGeom>
          <a:noFill/>
        </p:spPr>
        <p:txBody>
          <a:bodyPr wrap="square">
            <a:spAutoFit/>
          </a:bodyPr>
          <a:lstStyle/>
          <a:p>
            <a:pPr algn="ctr"/>
            <a:r>
              <a:rPr lang="en-US" sz="3000" b="1" dirty="0">
                <a:solidFill>
                  <a:srgbClr val="FF0000"/>
                </a:solidFill>
                <a:latin typeface="Cambria" pitchFamily="18" charset="0"/>
              </a:rPr>
              <a:t>HƯỚNG DẪN NHIỆM VỤ</a:t>
            </a:r>
          </a:p>
          <a:p>
            <a:r>
              <a:rPr lang="en-US" sz="3000" dirty="0">
                <a:latin typeface="Cambria" pitchFamily="18" charset="0"/>
              </a:rPr>
              <a:t>1.</a:t>
            </a:r>
            <a:r>
              <a:rPr lang="vi-VN" sz="3000" dirty="0">
                <a:latin typeface="Cambria" pitchFamily="18" charset="0"/>
              </a:rPr>
              <a:t> Tạo bảng</a:t>
            </a:r>
            <a:r>
              <a:rPr lang="en-US" sz="3000" dirty="0">
                <a:latin typeface="Cambria" pitchFamily="18" charset="0"/>
              </a:rPr>
              <a:t> </a:t>
            </a:r>
            <a:r>
              <a:rPr lang="en-US" sz="3000" dirty="0" err="1">
                <a:latin typeface="Cambria" pitchFamily="18" charset="0"/>
              </a:rPr>
              <a:t>kích</a:t>
            </a:r>
            <a:r>
              <a:rPr lang="en-US" sz="3000" dirty="0">
                <a:latin typeface="Cambria" pitchFamily="18" charset="0"/>
              </a:rPr>
              <a:t> </a:t>
            </a:r>
            <a:r>
              <a:rPr lang="en-US" sz="3000" dirty="0" err="1">
                <a:latin typeface="Cambria" pitchFamily="18" charset="0"/>
              </a:rPr>
              <a:t>thước</a:t>
            </a:r>
            <a:r>
              <a:rPr lang="en-US" sz="3000" dirty="0">
                <a:latin typeface="Cambria" pitchFamily="18" charset="0"/>
              </a:rPr>
              <a:t>: 4x4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2237842" y="96036"/>
            <a:ext cx="515497"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5">
            <a:extLst>
              <a:ext uri="{FF2B5EF4-FFF2-40B4-BE49-F238E27FC236}">
                <a16:creationId xmlns:a16="http://schemas.microsoft.com/office/drawing/2014/main" id="{87DC22C6-D208-4530-8787-0F6CF6333449}"/>
              </a:ext>
            </a:extLst>
          </p:cNvPr>
          <p:cNvGraphicFramePr>
            <a:graphicFrameLocks noGrp="1"/>
          </p:cNvGraphicFramePr>
          <p:nvPr>
            <p:extLst>
              <p:ext uri="{D42A27DB-BD31-4B8C-83A1-F6EECF244321}">
                <p14:modId xmlns:p14="http://schemas.microsoft.com/office/powerpoint/2010/main" val="1453766911"/>
              </p:ext>
            </p:extLst>
          </p:nvPr>
        </p:nvGraphicFramePr>
        <p:xfrm>
          <a:off x="3048000" y="1828800"/>
          <a:ext cx="6096000" cy="1483360"/>
        </p:xfrm>
        <a:graphic>
          <a:graphicData uri="http://schemas.openxmlformats.org/drawingml/2006/table">
            <a:tbl>
              <a:tblPr firstRow="1" bandRow="1">
                <a:tableStyleId>{21E4AEA4-8DFA-4A89-87EB-49C32662AFE0}</a:tableStyleId>
              </a:tblPr>
              <a:tblGrid>
                <a:gridCol w="1524000">
                  <a:extLst>
                    <a:ext uri="{9D8B030D-6E8A-4147-A177-3AD203B41FA5}">
                      <a16:colId xmlns:a16="http://schemas.microsoft.com/office/drawing/2014/main" val="2428712605"/>
                    </a:ext>
                  </a:extLst>
                </a:gridCol>
                <a:gridCol w="1524000">
                  <a:extLst>
                    <a:ext uri="{9D8B030D-6E8A-4147-A177-3AD203B41FA5}">
                      <a16:colId xmlns:a16="http://schemas.microsoft.com/office/drawing/2014/main" val="1147415500"/>
                    </a:ext>
                  </a:extLst>
                </a:gridCol>
                <a:gridCol w="1524000">
                  <a:extLst>
                    <a:ext uri="{9D8B030D-6E8A-4147-A177-3AD203B41FA5}">
                      <a16:colId xmlns:a16="http://schemas.microsoft.com/office/drawing/2014/main" val="1221478519"/>
                    </a:ext>
                  </a:extLst>
                </a:gridCol>
                <a:gridCol w="1524000">
                  <a:extLst>
                    <a:ext uri="{9D8B030D-6E8A-4147-A177-3AD203B41FA5}">
                      <a16:colId xmlns:a16="http://schemas.microsoft.com/office/drawing/2014/main" val="4083152959"/>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83789311"/>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5872786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90502891"/>
                  </a:ext>
                </a:extLst>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16557922"/>
                  </a:ext>
                </a:extLst>
              </a:tr>
            </a:tbl>
          </a:graphicData>
        </a:graphic>
      </p:graphicFrame>
      <p:sp>
        <p:nvSpPr>
          <p:cNvPr id="11" name="Rectangle 10">
            <a:extLst>
              <a:ext uri="{FF2B5EF4-FFF2-40B4-BE49-F238E27FC236}">
                <a16:creationId xmlns:a16="http://schemas.microsoft.com/office/drawing/2014/main" id="{B8D8AFFD-B22B-4E3E-BBFF-F74A74F098B5}"/>
              </a:ext>
            </a:extLst>
          </p:cNvPr>
          <p:cNvSpPr/>
          <p:nvPr/>
        </p:nvSpPr>
        <p:spPr>
          <a:xfrm>
            <a:off x="2097402" y="3352800"/>
            <a:ext cx="8382000" cy="553998"/>
          </a:xfrm>
          <a:prstGeom prst="rect">
            <a:avLst/>
          </a:prstGeom>
          <a:noFill/>
        </p:spPr>
        <p:txBody>
          <a:bodyPr wrap="square">
            <a:spAutoFit/>
          </a:bodyPr>
          <a:lstStyle/>
          <a:p>
            <a:r>
              <a:rPr lang="en-US" sz="3000" dirty="0">
                <a:latin typeface="Cambria" pitchFamily="18" charset="0"/>
              </a:rPr>
              <a:t>2. </a:t>
            </a:r>
            <a:r>
              <a:rPr lang="en-US" sz="3000" dirty="0" err="1">
                <a:latin typeface="Cambria" pitchFamily="18" charset="0"/>
              </a:rPr>
              <a:t>Chỉnh</a:t>
            </a:r>
            <a:r>
              <a:rPr lang="en-US" sz="3000" dirty="0">
                <a:latin typeface="Cambria" pitchFamily="18" charset="0"/>
              </a:rPr>
              <a:t> </a:t>
            </a:r>
            <a:r>
              <a:rPr lang="en-US" sz="3000" dirty="0" err="1">
                <a:latin typeface="Cambria" pitchFamily="18" charset="0"/>
              </a:rPr>
              <a:t>sửa</a:t>
            </a:r>
            <a:r>
              <a:rPr lang="en-US" sz="3000" dirty="0">
                <a:latin typeface="Cambria" pitchFamily="18" charset="0"/>
              </a:rPr>
              <a:t> </a:t>
            </a:r>
            <a:r>
              <a:rPr lang="en-US" sz="3000" dirty="0" err="1">
                <a:latin typeface="Cambria" pitchFamily="18" charset="0"/>
              </a:rPr>
              <a:t>bảng</a:t>
            </a:r>
            <a:endParaRPr lang="en-US" sz="3000" dirty="0">
              <a:latin typeface="Cambria" pitchFamily="18" charset="0"/>
            </a:endParaRPr>
          </a:p>
        </p:txBody>
      </p:sp>
      <p:graphicFrame>
        <p:nvGraphicFramePr>
          <p:cNvPr id="13" name="Table 5">
            <a:extLst>
              <a:ext uri="{FF2B5EF4-FFF2-40B4-BE49-F238E27FC236}">
                <a16:creationId xmlns:a16="http://schemas.microsoft.com/office/drawing/2014/main" id="{728E43C2-8826-423D-814B-C461BDE345A8}"/>
              </a:ext>
            </a:extLst>
          </p:cNvPr>
          <p:cNvGraphicFramePr>
            <a:graphicFrameLocks noGrp="1"/>
          </p:cNvGraphicFramePr>
          <p:nvPr>
            <p:extLst>
              <p:ext uri="{D42A27DB-BD31-4B8C-83A1-F6EECF244321}">
                <p14:modId xmlns:p14="http://schemas.microsoft.com/office/powerpoint/2010/main" val="937230519"/>
              </p:ext>
            </p:extLst>
          </p:nvPr>
        </p:nvGraphicFramePr>
        <p:xfrm>
          <a:off x="3177040" y="3962400"/>
          <a:ext cx="6096000" cy="1483360"/>
        </p:xfrm>
        <a:graphic>
          <a:graphicData uri="http://schemas.openxmlformats.org/drawingml/2006/table">
            <a:tbl>
              <a:tblPr firstRow="1" bandRow="1">
                <a:tableStyleId>{21E4AEA4-8DFA-4A89-87EB-49C32662AFE0}</a:tableStyleId>
              </a:tblPr>
              <a:tblGrid>
                <a:gridCol w="1524000">
                  <a:extLst>
                    <a:ext uri="{9D8B030D-6E8A-4147-A177-3AD203B41FA5}">
                      <a16:colId xmlns:a16="http://schemas.microsoft.com/office/drawing/2014/main" val="2428712605"/>
                    </a:ext>
                  </a:extLst>
                </a:gridCol>
                <a:gridCol w="1524000">
                  <a:extLst>
                    <a:ext uri="{9D8B030D-6E8A-4147-A177-3AD203B41FA5}">
                      <a16:colId xmlns:a16="http://schemas.microsoft.com/office/drawing/2014/main" val="1147415500"/>
                    </a:ext>
                  </a:extLst>
                </a:gridCol>
                <a:gridCol w="1524000">
                  <a:extLst>
                    <a:ext uri="{9D8B030D-6E8A-4147-A177-3AD203B41FA5}">
                      <a16:colId xmlns:a16="http://schemas.microsoft.com/office/drawing/2014/main" val="1221478519"/>
                    </a:ext>
                  </a:extLst>
                </a:gridCol>
                <a:gridCol w="1524000">
                  <a:extLst>
                    <a:ext uri="{9D8B030D-6E8A-4147-A177-3AD203B41FA5}">
                      <a16:colId xmlns:a16="http://schemas.microsoft.com/office/drawing/2014/main" val="4083152959"/>
                    </a:ext>
                  </a:extLst>
                </a:gridCol>
              </a:tblGrid>
              <a:tr h="370840">
                <a:tc rowSpan="2" gridSpan="2">
                  <a:txBody>
                    <a:bodyPr/>
                    <a:lstStyle/>
                    <a:p>
                      <a:endParaRPr lang="en-US" dirty="0"/>
                    </a:p>
                  </a:txBody>
                  <a:tcPr/>
                </a:tc>
                <a:tc rowSpan="2" hMerge="1">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83789311"/>
                  </a:ext>
                </a:extLst>
              </a:tr>
              <a:tr h="370840">
                <a:tc gridSpan="2" vMerge="1">
                  <a:txBody>
                    <a:bodyPr/>
                    <a:lstStyle/>
                    <a:p>
                      <a:endParaRPr lang="en-US"/>
                    </a:p>
                  </a:txBody>
                  <a:tcPr/>
                </a:tc>
                <a:tc hMerge="1" vMerge="1">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58727862"/>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90502891"/>
                  </a:ext>
                </a:extLst>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16557922"/>
                  </a:ext>
                </a:extLst>
              </a:tr>
            </a:tbl>
          </a:graphicData>
        </a:graphic>
      </p:graphicFrame>
      <p:sp>
        <p:nvSpPr>
          <p:cNvPr id="15" name="Rectangle 14">
            <a:extLst>
              <a:ext uri="{FF2B5EF4-FFF2-40B4-BE49-F238E27FC236}">
                <a16:creationId xmlns:a16="http://schemas.microsoft.com/office/drawing/2014/main" id="{A8D00106-90F5-4101-BD74-F59131BBA89D}"/>
              </a:ext>
            </a:extLst>
          </p:cNvPr>
          <p:cNvSpPr/>
          <p:nvPr/>
        </p:nvSpPr>
        <p:spPr>
          <a:xfrm>
            <a:off x="1934978" y="5588510"/>
            <a:ext cx="8633960" cy="1015663"/>
          </a:xfrm>
          <a:prstGeom prst="rect">
            <a:avLst/>
          </a:prstGeom>
          <a:solidFill>
            <a:schemeClr val="bg1"/>
          </a:solidFill>
        </p:spPr>
        <p:txBody>
          <a:bodyPr wrap="square">
            <a:spAutoFit/>
          </a:bodyPr>
          <a:lstStyle/>
          <a:p>
            <a:r>
              <a:rPr lang="en-US" sz="3000" dirty="0">
                <a:latin typeface="Cambria" pitchFamily="18" charset="0"/>
              </a:rPr>
              <a:t>3. </a:t>
            </a:r>
            <a:r>
              <a:rPr lang="en-US" sz="3000" dirty="0" err="1">
                <a:latin typeface="Cambria" pitchFamily="18" charset="0"/>
              </a:rPr>
              <a:t>Nhập</a:t>
            </a:r>
            <a:r>
              <a:rPr lang="en-US" sz="3000" dirty="0">
                <a:latin typeface="Cambria" pitchFamily="18" charset="0"/>
              </a:rPr>
              <a:t> </a:t>
            </a:r>
            <a:r>
              <a:rPr lang="en-US" sz="3000" dirty="0" err="1">
                <a:latin typeface="Cambria" pitchFamily="18" charset="0"/>
              </a:rPr>
              <a:t>thông</a:t>
            </a:r>
            <a:r>
              <a:rPr lang="en-US" sz="3000" dirty="0">
                <a:latin typeface="Cambria" pitchFamily="18" charset="0"/>
              </a:rPr>
              <a:t> tin </a:t>
            </a:r>
            <a:r>
              <a:rPr lang="en-US" sz="3000" dirty="0" err="1">
                <a:latin typeface="Cambria" pitchFamily="18" charset="0"/>
              </a:rPr>
              <a:t>của</a:t>
            </a:r>
            <a:r>
              <a:rPr lang="en-US" sz="3000" dirty="0">
                <a:latin typeface="Cambria" pitchFamily="18" charset="0"/>
              </a:rPr>
              <a:t> </a:t>
            </a:r>
            <a:r>
              <a:rPr lang="en-US" sz="3000" dirty="0" err="1">
                <a:latin typeface="Cambria" pitchFamily="18" charset="0"/>
              </a:rPr>
              <a:t>các</a:t>
            </a:r>
            <a:r>
              <a:rPr lang="en-US" sz="3000" dirty="0">
                <a:latin typeface="Cambria" pitchFamily="18" charset="0"/>
              </a:rPr>
              <a:t> </a:t>
            </a:r>
            <a:r>
              <a:rPr lang="en-US" sz="3000" dirty="0" err="1">
                <a:latin typeface="Cambria" pitchFamily="18" charset="0"/>
              </a:rPr>
              <a:t>thành</a:t>
            </a:r>
            <a:r>
              <a:rPr lang="en-US" sz="3000" dirty="0">
                <a:latin typeface="Cambria" pitchFamily="18" charset="0"/>
              </a:rPr>
              <a:t> </a:t>
            </a:r>
            <a:r>
              <a:rPr lang="en-US" sz="3000" dirty="0" err="1">
                <a:latin typeface="Cambria" pitchFamily="18" charset="0"/>
              </a:rPr>
              <a:t>viên</a:t>
            </a:r>
            <a:r>
              <a:rPr lang="en-US" sz="3000" dirty="0">
                <a:latin typeface="Cambria" pitchFamily="18" charset="0"/>
              </a:rPr>
              <a:t> </a:t>
            </a:r>
            <a:r>
              <a:rPr lang="en-US" sz="3000" dirty="0" err="1">
                <a:latin typeface="Cambria" pitchFamily="18" charset="0"/>
              </a:rPr>
              <a:t>vào</a:t>
            </a:r>
            <a:r>
              <a:rPr lang="en-US" sz="3000" dirty="0">
                <a:latin typeface="Cambria" pitchFamily="18" charset="0"/>
              </a:rPr>
              <a:t> ô </a:t>
            </a:r>
            <a:r>
              <a:rPr lang="en-US" sz="3000" dirty="0" err="1">
                <a:latin typeface="Cambria" pitchFamily="18" charset="0"/>
              </a:rPr>
              <a:t>của</a:t>
            </a:r>
            <a:r>
              <a:rPr lang="en-US" sz="3000" dirty="0">
                <a:latin typeface="Cambria" pitchFamily="18" charset="0"/>
              </a:rPr>
              <a:t> </a:t>
            </a:r>
            <a:r>
              <a:rPr lang="en-US" sz="3000" dirty="0" err="1">
                <a:latin typeface="Cambria" pitchFamily="18" charset="0"/>
              </a:rPr>
              <a:t>bảng</a:t>
            </a:r>
            <a:r>
              <a:rPr lang="en-US" sz="3000" dirty="0">
                <a:latin typeface="Cambria" pitchFamily="18" charset="0"/>
              </a:rPr>
              <a:t> </a:t>
            </a:r>
            <a:r>
              <a:rPr lang="en-US" sz="3000" dirty="0" err="1">
                <a:latin typeface="Cambria" pitchFamily="18" charset="0"/>
              </a:rPr>
              <a:t>như</a:t>
            </a:r>
            <a:r>
              <a:rPr lang="en-US" sz="3000" dirty="0">
                <a:latin typeface="Cambria" pitchFamily="18" charset="0"/>
              </a:rPr>
              <a:t> </a:t>
            </a:r>
            <a:r>
              <a:rPr lang="en-US" sz="3000" dirty="0" err="1">
                <a:latin typeface="Cambria" pitchFamily="18" charset="0"/>
              </a:rPr>
              <a:t>hình</a:t>
            </a:r>
            <a:r>
              <a:rPr lang="en-US" sz="3000" dirty="0">
                <a:latin typeface="Cambria" pitchFamily="18" charset="0"/>
              </a:rPr>
              <a:t> 5.11 </a:t>
            </a:r>
            <a:r>
              <a:rPr lang="en-US" sz="3000" dirty="0" err="1">
                <a:latin typeface="Cambria" pitchFamily="18" charset="0"/>
              </a:rPr>
              <a:t>sgk</a:t>
            </a:r>
            <a:endParaRPr lang="en-US" sz="3000" dirty="0">
              <a:latin typeface="Cambria" pitchFamily="18" charset="0"/>
            </a:endParaRPr>
          </a:p>
        </p:txBody>
      </p:sp>
    </p:spTree>
    <p:extLst>
      <p:ext uri="{BB962C8B-B14F-4D97-AF65-F5344CB8AC3E}">
        <p14:creationId xmlns:p14="http://schemas.microsoft.com/office/powerpoint/2010/main" val="291361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94116B-3E95-4B70-ADAB-B3A0A7CEF771}"/>
              </a:ext>
            </a:extLst>
          </p:cNvPr>
          <p:cNvPicPr>
            <a:picLocks noChangeAspect="1"/>
          </p:cNvPicPr>
          <p:nvPr/>
        </p:nvPicPr>
        <p:blipFill rotWithShape="1">
          <a:blip r:embed="rId2">
            <a:extLst>
              <a:ext uri="{28A0092B-C50C-407E-A947-70E740481C1C}">
                <a14:useLocalDpi xmlns:a14="http://schemas.microsoft.com/office/drawing/2010/main" val="0"/>
              </a:ext>
            </a:extLst>
          </a:blip>
          <a:srcRect t="16358" b="15338"/>
          <a:stretch/>
        </p:blipFill>
        <p:spPr>
          <a:xfrm>
            <a:off x="2802457" y="101886"/>
            <a:ext cx="2438400" cy="518099"/>
          </a:xfrm>
          <a:prstGeom prst="rect">
            <a:avLst/>
          </a:prstGeom>
        </p:spPr>
      </p:pic>
      <p:sp>
        <p:nvSpPr>
          <p:cNvPr id="3" name="Rectangle 2"/>
          <p:cNvSpPr/>
          <p:nvPr/>
        </p:nvSpPr>
        <p:spPr>
          <a:xfrm>
            <a:off x="1752601" y="716019"/>
            <a:ext cx="8686799" cy="2677656"/>
          </a:xfrm>
          <a:prstGeom prst="rect">
            <a:avLst/>
          </a:prstGeom>
        </p:spPr>
        <p:txBody>
          <a:bodyPr wrap="square">
            <a:spAutoFit/>
          </a:bodyPr>
          <a:lstStyle/>
          <a:p>
            <a:pPr algn="just"/>
            <a:r>
              <a:rPr lang="en-US" sz="2800" dirty="0">
                <a:latin typeface="Cambria" pitchFamily="18" charset="0"/>
              </a:rPr>
              <a:t>1. </a:t>
            </a:r>
            <a:r>
              <a:rPr lang="en-US" sz="2800" dirty="0" err="1">
                <a:latin typeface="Cambria" pitchFamily="18" charset="0"/>
              </a:rPr>
              <a:t>Em</a:t>
            </a:r>
            <a:r>
              <a:rPr lang="en-US" sz="2800" dirty="0">
                <a:latin typeface="Cambria" pitchFamily="18" charset="0"/>
              </a:rPr>
              <a:t> </a:t>
            </a:r>
            <a:r>
              <a:rPr lang="en-US" sz="2800" dirty="0" err="1">
                <a:latin typeface="Cambria" pitchFamily="18" charset="0"/>
              </a:rPr>
              <a:t>hãy</a:t>
            </a:r>
            <a:r>
              <a:rPr lang="en-US" sz="2800" dirty="0">
                <a:latin typeface="Cambria" pitchFamily="18" charset="0"/>
              </a:rPr>
              <a:t> </a:t>
            </a:r>
            <a:r>
              <a:rPr lang="en-US" sz="2800" dirty="0" err="1">
                <a:latin typeface="Cambria" pitchFamily="18" charset="0"/>
              </a:rPr>
              <a:t>soạn</a:t>
            </a:r>
            <a:r>
              <a:rPr lang="en-US" sz="2800" dirty="0">
                <a:latin typeface="Cambria" pitchFamily="18" charset="0"/>
              </a:rPr>
              <a:t> </a:t>
            </a:r>
            <a:r>
              <a:rPr lang="en-US" sz="2800" dirty="0" err="1">
                <a:latin typeface="Cambria" pitchFamily="18" charset="0"/>
              </a:rPr>
              <a:t>thảo</a:t>
            </a:r>
            <a:r>
              <a:rPr lang="en-US" sz="2800" dirty="0">
                <a:latin typeface="Cambria" pitchFamily="18" charset="0"/>
              </a:rPr>
              <a:t> </a:t>
            </a:r>
            <a:r>
              <a:rPr lang="en-US" sz="2800" dirty="0" err="1">
                <a:latin typeface="Cambria" pitchFamily="18" charset="0"/>
              </a:rPr>
              <a:t>bảng</a:t>
            </a:r>
            <a:r>
              <a:rPr lang="en-US" sz="2800" dirty="0">
                <a:latin typeface="Cambria" pitchFamily="18" charset="0"/>
              </a:rPr>
              <a:t> </a:t>
            </a:r>
            <a:r>
              <a:rPr lang="en-US" sz="2800" dirty="0" err="1">
                <a:latin typeface="Cambria" pitchFamily="18" charset="0"/>
              </a:rPr>
              <a:t>kết</a:t>
            </a:r>
            <a:r>
              <a:rPr lang="en-US" sz="2800" dirty="0">
                <a:latin typeface="Cambria" pitchFamily="18" charset="0"/>
              </a:rPr>
              <a:t> </a:t>
            </a:r>
            <a:r>
              <a:rPr lang="en-US" sz="2800" dirty="0" err="1">
                <a:latin typeface="Cambria" pitchFamily="18" charset="0"/>
              </a:rPr>
              <a:t>quả</a:t>
            </a:r>
            <a:r>
              <a:rPr lang="en-US" sz="2800" dirty="0">
                <a:latin typeface="Cambria" pitchFamily="18" charset="0"/>
              </a:rPr>
              <a:t> </a:t>
            </a:r>
            <a:r>
              <a:rPr lang="en-US" sz="2800" dirty="0" err="1">
                <a:latin typeface="Cambria" pitchFamily="18" charset="0"/>
              </a:rPr>
              <a:t>khảo</a:t>
            </a:r>
            <a:r>
              <a:rPr lang="en-US" sz="2800" dirty="0">
                <a:latin typeface="Cambria" pitchFamily="18" charset="0"/>
              </a:rPr>
              <a:t> </a:t>
            </a:r>
            <a:r>
              <a:rPr lang="en-US" sz="2800" dirty="0" err="1">
                <a:latin typeface="Cambria" pitchFamily="18" charset="0"/>
              </a:rPr>
              <a:t>sát</a:t>
            </a:r>
            <a:r>
              <a:rPr lang="en-US" sz="2800" dirty="0">
                <a:latin typeface="Cambria" pitchFamily="18" charset="0"/>
              </a:rPr>
              <a:t> </a:t>
            </a:r>
            <a:r>
              <a:rPr lang="en-US" sz="2800" dirty="0" err="1">
                <a:latin typeface="Cambria" pitchFamily="18" charset="0"/>
              </a:rPr>
              <a:t>trò</a:t>
            </a:r>
            <a:r>
              <a:rPr lang="en-US" sz="2800" dirty="0">
                <a:latin typeface="Cambria" pitchFamily="18" charset="0"/>
              </a:rPr>
              <a:t> </a:t>
            </a:r>
            <a:r>
              <a:rPr lang="en-US" sz="2800" dirty="0" err="1">
                <a:latin typeface="Cambria" pitchFamily="18" charset="0"/>
              </a:rPr>
              <a:t>chơi</a:t>
            </a:r>
            <a:r>
              <a:rPr lang="en-US" sz="2800" dirty="0">
                <a:latin typeface="Cambria" pitchFamily="18" charset="0"/>
              </a:rPr>
              <a:t> </a:t>
            </a:r>
            <a:r>
              <a:rPr lang="en-US" sz="2800" dirty="0" err="1">
                <a:latin typeface="Cambria" pitchFamily="18" charset="0"/>
              </a:rPr>
              <a:t>tập</a:t>
            </a:r>
            <a:r>
              <a:rPr lang="en-US" sz="2800" dirty="0">
                <a:latin typeface="Cambria" pitchFamily="18" charset="0"/>
              </a:rPr>
              <a:t> </a:t>
            </a:r>
            <a:r>
              <a:rPr lang="en-US" sz="2800" dirty="0" err="1">
                <a:latin typeface="Cambria" pitchFamily="18" charset="0"/>
              </a:rPr>
              <a:t>thể</a:t>
            </a:r>
            <a:r>
              <a:rPr lang="en-US" sz="2800" dirty="0">
                <a:latin typeface="Cambria" pitchFamily="18" charset="0"/>
              </a:rPr>
              <a:t> </a:t>
            </a:r>
            <a:r>
              <a:rPr lang="en-US" sz="2800" dirty="0" err="1">
                <a:latin typeface="Cambria" pitchFamily="18" charset="0"/>
              </a:rPr>
              <a:t>yêu</a:t>
            </a:r>
            <a:r>
              <a:rPr lang="en-US" sz="2800" dirty="0">
                <a:latin typeface="Cambria" pitchFamily="18" charset="0"/>
              </a:rPr>
              <a:t> </a:t>
            </a:r>
            <a:r>
              <a:rPr lang="en-US" sz="2800" dirty="0" err="1">
                <a:latin typeface="Cambria" pitchFamily="18" charset="0"/>
              </a:rPr>
              <a:t>thích</a:t>
            </a:r>
            <a:r>
              <a:rPr lang="en-US" sz="2800" dirty="0">
                <a:latin typeface="Cambria" pitchFamily="18" charset="0"/>
              </a:rPr>
              <a:t> ở </a:t>
            </a:r>
            <a:r>
              <a:rPr lang="en-US" sz="2800" dirty="0" err="1">
                <a:latin typeface="Cambria" pitchFamily="18" charset="0"/>
              </a:rPr>
              <a:t>Mục</a:t>
            </a:r>
            <a:r>
              <a:rPr lang="en-US" sz="2800" dirty="0">
                <a:latin typeface="Cambria" pitchFamily="18" charset="0"/>
              </a:rPr>
              <a:t> 1. </a:t>
            </a:r>
            <a:r>
              <a:rPr lang="en-US" sz="2800" dirty="0" err="1">
                <a:latin typeface="Cambria" pitchFamily="18" charset="0"/>
              </a:rPr>
              <a:t>Nếu</a:t>
            </a:r>
            <a:r>
              <a:rPr lang="en-US" sz="2800" dirty="0">
                <a:latin typeface="Cambria" pitchFamily="18" charset="0"/>
              </a:rPr>
              <a:t> </a:t>
            </a:r>
            <a:r>
              <a:rPr lang="en-US" sz="2800" dirty="0" err="1">
                <a:latin typeface="Cambria" pitchFamily="18" charset="0"/>
              </a:rPr>
              <a:t>cần</a:t>
            </a:r>
            <a:r>
              <a:rPr lang="en-US" sz="2800" dirty="0">
                <a:latin typeface="Cambria" pitchFamily="18" charset="0"/>
              </a:rPr>
              <a:t> </a:t>
            </a:r>
            <a:r>
              <a:rPr lang="en-US" sz="2800" dirty="0" err="1">
                <a:latin typeface="Cambria" pitchFamily="18" charset="0"/>
              </a:rPr>
              <a:t>bổ</a:t>
            </a:r>
            <a:r>
              <a:rPr lang="en-US" sz="2800" dirty="0">
                <a:latin typeface="Cambria" pitchFamily="18" charset="0"/>
              </a:rPr>
              <a:t> sung </a:t>
            </a:r>
            <a:r>
              <a:rPr lang="en-US" sz="2800" dirty="0" err="1">
                <a:latin typeface="Cambria" pitchFamily="18" charset="0"/>
              </a:rPr>
              <a:t>cột</a:t>
            </a:r>
            <a:r>
              <a:rPr lang="en-US" sz="2800" dirty="0">
                <a:latin typeface="Cambria" pitchFamily="18" charset="0"/>
              </a:rPr>
              <a:t> </a:t>
            </a:r>
            <a:r>
              <a:rPr lang="en-US" sz="2800" b="1" dirty="0" err="1">
                <a:latin typeface="Cambria" pitchFamily="18" charset="0"/>
              </a:rPr>
              <a:t>Tổng</a:t>
            </a:r>
            <a:r>
              <a:rPr lang="en-US" sz="2800" b="1" dirty="0">
                <a:latin typeface="Cambria" pitchFamily="18" charset="0"/>
              </a:rPr>
              <a:t> </a:t>
            </a:r>
            <a:r>
              <a:rPr lang="en-US" sz="2800" b="1" dirty="0" err="1">
                <a:latin typeface="Cambria" pitchFamily="18" charset="0"/>
              </a:rPr>
              <a:t>số</a:t>
            </a:r>
            <a:r>
              <a:rPr lang="en-US" sz="2800" b="1" dirty="0">
                <a:latin typeface="Cambria" pitchFamily="18" charset="0"/>
              </a:rPr>
              <a:t> </a:t>
            </a:r>
            <a:r>
              <a:rPr lang="en-US" sz="2800" dirty="0" err="1">
                <a:latin typeface="Cambria" pitchFamily="18" charset="0"/>
              </a:rPr>
              <a:t>để</a:t>
            </a:r>
            <a:r>
              <a:rPr lang="en-US" sz="2800" dirty="0">
                <a:latin typeface="Cambria" pitchFamily="18" charset="0"/>
              </a:rPr>
              <a:t> </a:t>
            </a:r>
            <a:r>
              <a:rPr lang="en-US" sz="2800" dirty="0" err="1">
                <a:latin typeface="Cambria" pitchFamily="18" charset="0"/>
              </a:rPr>
              <a:t>điền</a:t>
            </a:r>
            <a:r>
              <a:rPr lang="en-US" sz="2800" dirty="0">
                <a:latin typeface="Cambria" pitchFamily="18" charset="0"/>
              </a:rPr>
              <a:t> </a:t>
            </a:r>
            <a:r>
              <a:rPr lang="en-US" sz="2800" dirty="0" err="1">
                <a:latin typeface="Cambria" pitchFamily="18" charset="0"/>
              </a:rPr>
              <a:t>số</a:t>
            </a:r>
            <a:r>
              <a:rPr lang="en-US" sz="2800" dirty="0">
                <a:latin typeface="Cambria" pitchFamily="18" charset="0"/>
              </a:rPr>
              <a:t> </a:t>
            </a:r>
            <a:r>
              <a:rPr lang="en-US" sz="2800" dirty="0" err="1">
                <a:latin typeface="Cambria" pitchFamily="18" charset="0"/>
              </a:rPr>
              <a:t>học</a:t>
            </a:r>
            <a:r>
              <a:rPr lang="en-US" sz="2800" dirty="0">
                <a:latin typeface="Cambria" pitchFamily="18" charset="0"/>
              </a:rPr>
              <a:t> </a:t>
            </a:r>
            <a:r>
              <a:rPr lang="en-US" sz="2800" dirty="0" err="1">
                <a:latin typeface="Cambria" pitchFamily="18" charset="0"/>
              </a:rPr>
              <a:t>sinh</a:t>
            </a:r>
            <a:r>
              <a:rPr lang="en-US" sz="2800" dirty="0">
                <a:latin typeface="Cambria" pitchFamily="18" charset="0"/>
              </a:rPr>
              <a:t> </a:t>
            </a:r>
            <a:r>
              <a:rPr lang="en-US" sz="2800" dirty="0" err="1">
                <a:latin typeface="Cambria" pitchFamily="18" charset="0"/>
              </a:rPr>
              <a:t>cả</a:t>
            </a:r>
            <a:r>
              <a:rPr lang="en-US" sz="2800" dirty="0">
                <a:latin typeface="Cambria" pitchFamily="18" charset="0"/>
              </a:rPr>
              <a:t> </a:t>
            </a:r>
            <a:r>
              <a:rPr lang="en-US" sz="2800" dirty="0" err="1">
                <a:latin typeface="Cambria" pitchFamily="18" charset="0"/>
              </a:rPr>
              <a:t>lớp</a:t>
            </a:r>
            <a:r>
              <a:rPr lang="en-US" sz="2800" dirty="0">
                <a:latin typeface="Cambria" pitchFamily="18" charset="0"/>
              </a:rPr>
              <a:t> </a:t>
            </a:r>
            <a:r>
              <a:rPr lang="en-US" sz="2800" dirty="0" err="1">
                <a:latin typeface="Cambria" pitchFamily="18" charset="0"/>
              </a:rPr>
              <a:t>thích</a:t>
            </a:r>
            <a:r>
              <a:rPr lang="en-US" sz="2800" dirty="0">
                <a:latin typeface="Cambria" pitchFamily="18" charset="0"/>
              </a:rPr>
              <a:t> </a:t>
            </a:r>
            <a:r>
              <a:rPr lang="en-US" sz="2800" dirty="0" err="1">
                <a:latin typeface="Cambria" pitchFamily="18" charset="0"/>
              </a:rPr>
              <a:t>trò</a:t>
            </a:r>
            <a:r>
              <a:rPr lang="en-US" sz="2800" dirty="0">
                <a:latin typeface="Cambria" pitchFamily="18" charset="0"/>
              </a:rPr>
              <a:t> </a:t>
            </a:r>
            <a:r>
              <a:rPr lang="en-US" sz="2800" dirty="0" err="1">
                <a:latin typeface="Cambria" pitchFamily="18" charset="0"/>
              </a:rPr>
              <a:t>chơi</a:t>
            </a:r>
            <a:r>
              <a:rPr lang="en-US" sz="2800" dirty="0">
                <a:latin typeface="Cambria" pitchFamily="18" charset="0"/>
              </a:rPr>
              <a:t> </a:t>
            </a:r>
            <a:r>
              <a:rPr lang="en-US" sz="2800" dirty="0" err="1">
                <a:latin typeface="Cambria" pitchFamily="18" charset="0"/>
              </a:rPr>
              <a:t>tương</a:t>
            </a:r>
            <a:r>
              <a:rPr lang="en-US" sz="2800" dirty="0">
                <a:latin typeface="Cambria" pitchFamily="18" charset="0"/>
              </a:rPr>
              <a:t> </a:t>
            </a:r>
            <a:r>
              <a:rPr lang="en-US" sz="2800" dirty="0" err="1">
                <a:latin typeface="Cambria" pitchFamily="18" charset="0"/>
              </a:rPr>
              <a:t>ứng</a:t>
            </a:r>
            <a:r>
              <a:rPr lang="en-US" sz="2800" dirty="0">
                <a:latin typeface="Cambria" pitchFamily="18" charset="0"/>
              </a:rPr>
              <a:t> (</a:t>
            </a:r>
            <a:r>
              <a:rPr lang="en-US" sz="2800" dirty="0" err="1">
                <a:latin typeface="Cambria" pitchFamily="18" charset="0"/>
              </a:rPr>
              <a:t>bằng</a:t>
            </a:r>
            <a:r>
              <a:rPr lang="en-US" sz="2800" dirty="0">
                <a:latin typeface="Cambria" pitchFamily="18" charset="0"/>
              </a:rPr>
              <a:t> </a:t>
            </a:r>
            <a:r>
              <a:rPr lang="en-US" sz="2800" dirty="0" err="1">
                <a:latin typeface="Cambria" pitchFamily="18" charset="0"/>
              </a:rPr>
              <a:t>số</a:t>
            </a:r>
            <a:r>
              <a:rPr lang="en-US" sz="2800" dirty="0">
                <a:latin typeface="Cambria" pitchFamily="18" charset="0"/>
              </a:rPr>
              <a:t> </a:t>
            </a:r>
            <a:r>
              <a:rPr lang="en-US" sz="2800" dirty="0" err="1">
                <a:latin typeface="Cambria" pitchFamily="18" charset="0"/>
              </a:rPr>
              <a:t>học</a:t>
            </a:r>
            <a:r>
              <a:rPr lang="en-US" sz="2800" dirty="0">
                <a:latin typeface="Cambria" pitchFamily="18" charset="0"/>
              </a:rPr>
              <a:t> </a:t>
            </a:r>
            <a:r>
              <a:rPr lang="en-US" sz="2800" dirty="0" err="1">
                <a:latin typeface="Cambria" pitchFamily="18" charset="0"/>
              </a:rPr>
              <a:t>sinh</a:t>
            </a:r>
            <a:r>
              <a:rPr lang="en-US" sz="2800" dirty="0">
                <a:latin typeface="Cambria" pitchFamily="18" charset="0"/>
              </a:rPr>
              <a:t> Nam </a:t>
            </a:r>
            <a:r>
              <a:rPr lang="en-US" sz="2800" dirty="0" err="1">
                <a:latin typeface="Cambria" pitchFamily="18" charset="0"/>
              </a:rPr>
              <a:t>cộng</a:t>
            </a:r>
            <a:r>
              <a:rPr lang="en-US" sz="2800" dirty="0">
                <a:latin typeface="Cambria" pitchFamily="18" charset="0"/>
              </a:rPr>
              <a:t> </a:t>
            </a:r>
            <a:r>
              <a:rPr lang="en-US" sz="2800" dirty="0" err="1">
                <a:latin typeface="Cambria" pitchFamily="18" charset="0"/>
              </a:rPr>
              <a:t>số</a:t>
            </a:r>
            <a:r>
              <a:rPr lang="en-US" sz="2800" dirty="0">
                <a:latin typeface="Cambria" pitchFamily="18" charset="0"/>
              </a:rPr>
              <a:t> </a:t>
            </a:r>
            <a:r>
              <a:rPr lang="en-US" sz="2800" dirty="0" err="1">
                <a:latin typeface="Cambria" pitchFamily="18" charset="0"/>
              </a:rPr>
              <a:t>học</a:t>
            </a:r>
            <a:r>
              <a:rPr lang="en-US" sz="2800" dirty="0">
                <a:latin typeface="Cambria" pitchFamily="18" charset="0"/>
              </a:rPr>
              <a:t> </a:t>
            </a:r>
            <a:r>
              <a:rPr lang="en-US" sz="2800" dirty="0" err="1">
                <a:latin typeface="Cambria" pitchFamily="18" charset="0"/>
              </a:rPr>
              <a:t>sinh</a:t>
            </a:r>
            <a:r>
              <a:rPr lang="en-US" sz="2800" dirty="0">
                <a:latin typeface="Cambria" pitchFamily="18" charset="0"/>
              </a:rPr>
              <a:t> </a:t>
            </a:r>
            <a:r>
              <a:rPr lang="en-US" sz="2800" dirty="0" err="1">
                <a:latin typeface="Cambria" pitchFamily="18" charset="0"/>
              </a:rPr>
              <a:t>Nữ</a:t>
            </a:r>
            <a:r>
              <a:rPr lang="en-US" sz="2800" dirty="0">
                <a:latin typeface="Cambria" pitchFamily="18" charset="0"/>
              </a:rPr>
              <a:t> </a:t>
            </a:r>
            <a:r>
              <a:rPr lang="en-US" sz="2800" dirty="0" err="1">
                <a:latin typeface="Cambria" pitchFamily="18" charset="0"/>
              </a:rPr>
              <a:t>cùng</a:t>
            </a:r>
            <a:r>
              <a:rPr lang="en-US" sz="2800" dirty="0">
                <a:latin typeface="Cambria" pitchFamily="18" charset="0"/>
              </a:rPr>
              <a:t> </a:t>
            </a:r>
            <a:r>
              <a:rPr lang="en-US" sz="2800" dirty="0" err="1">
                <a:latin typeface="Cambria" pitchFamily="18" charset="0"/>
              </a:rPr>
              <a:t>thích</a:t>
            </a:r>
            <a:r>
              <a:rPr lang="en-US" sz="2800" dirty="0">
                <a:latin typeface="Cambria" pitchFamily="18" charset="0"/>
              </a:rPr>
              <a:t> </a:t>
            </a:r>
            <a:r>
              <a:rPr lang="en-US" sz="2800" dirty="0" err="1">
                <a:latin typeface="Cambria" pitchFamily="18" charset="0"/>
              </a:rPr>
              <a:t>trò</a:t>
            </a:r>
            <a:r>
              <a:rPr lang="en-US" sz="2800" dirty="0">
                <a:latin typeface="Cambria" pitchFamily="18" charset="0"/>
              </a:rPr>
              <a:t> </a:t>
            </a:r>
            <a:r>
              <a:rPr lang="en-US" sz="2800" dirty="0" err="1">
                <a:latin typeface="Cambria" pitchFamily="18" charset="0"/>
              </a:rPr>
              <a:t>chơi</a:t>
            </a:r>
            <a:r>
              <a:rPr lang="en-US" sz="2800" dirty="0">
                <a:latin typeface="Cambria" pitchFamily="18" charset="0"/>
              </a:rPr>
              <a:t> </a:t>
            </a:r>
            <a:r>
              <a:rPr lang="en-US" sz="2800" dirty="0" err="1">
                <a:latin typeface="Cambria" pitchFamily="18" charset="0"/>
              </a:rPr>
              <a:t>này</a:t>
            </a:r>
            <a:r>
              <a:rPr lang="en-US" sz="2800" dirty="0">
                <a:latin typeface="Cambria" pitchFamily="18" charset="0"/>
              </a:rPr>
              <a:t>) </a:t>
            </a:r>
            <a:r>
              <a:rPr lang="en-US" sz="2800" dirty="0" err="1">
                <a:latin typeface="Cambria" pitchFamily="18" charset="0"/>
              </a:rPr>
              <a:t>thì</a:t>
            </a:r>
            <a:r>
              <a:rPr lang="en-US" sz="2800" dirty="0">
                <a:latin typeface="Cambria" pitchFamily="18" charset="0"/>
              </a:rPr>
              <a:t> </a:t>
            </a:r>
            <a:r>
              <a:rPr lang="en-US" sz="2800" dirty="0" err="1">
                <a:latin typeface="Cambria" pitchFamily="18" charset="0"/>
              </a:rPr>
              <a:t>em</a:t>
            </a:r>
            <a:r>
              <a:rPr lang="en-US" sz="2800" dirty="0">
                <a:latin typeface="Cambria" pitchFamily="18" charset="0"/>
              </a:rPr>
              <a:t> </a:t>
            </a:r>
            <a:r>
              <a:rPr lang="en-US" sz="2800" dirty="0" err="1">
                <a:latin typeface="Cambria" pitchFamily="18" charset="0"/>
              </a:rPr>
              <a:t>sẽ</a:t>
            </a:r>
            <a:r>
              <a:rPr lang="en-US" sz="2800" dirty="0">
                <a:latin typeface="Cambria" pitchFamily="18" charset="0"/>
              </a:rPr>
              <a:t> </a:t>
            </a:r>
            <a:r>
              <a:rPr lang="en-US" sz="2800" dirty="0" err="1">
                <a:latin typeface="Cambria" pitchFamily="18" charset="0"/>
              </a:rPr>
              <a:t>chèn</a:t>
            </a:r>
            <a:r>
              <a:rPr lang="en-US" sz="2800" dirty="0">
                <a:latin typeface="Cambria" pitchFamily="18" charset="0"/>
              </a:rPr>
              <a:t> </a:t>
            </a:r>
            <a:r>
              <a:rPr lang="en-US" sz="2800" dirty="0" err="1">
                <a:latin typeface="Cambria" pitchFamily="18" charset="0"/>
              </a:rPr>
              <a:t>cột</a:t>
            </a:r>
            <a:r>
              <a:rPr lang="en-US" sz="2800" dirty="0">
                <a:latin typeface="Cambria" pitchFamily="18" charset="0"/>
              </a:rPr>
              <a:t> </a:t>
            </a:r>
            <a:r>
              <a:rPr lang="en-US" sz="2800" dirty="0" err="1">
                <a:latin typeface="Cambria" pitchFamily="18" charset="0"/>
              </a:rPr>
              <a:t>này</a:t>
            </a:r>
            <a:r>
              <a:rPr lang="en-US" sz="2800" dirty="0">
                <a:latin typeface="Cambria" pitchFamily="18" charset="0"/>
              </a:rPr>
              <a:t> </a:t>
            </a:r>
            <a:r>
              <a:rPr lang="en-US" sz="2800" dirty="0" err="1">
                <a:latin typeface="Cambria" pitchFamily="18" charset="0"/>
              </a:rPr>
              <a:t>vào</a:t>
            </a:r>
            <a:r>
              <a:rPr lang="en-US" sz="2800" dirty="0">
                <a:latin typeface="Cambria" pitchFamily="18" charset="0"/>
              </a:rPr>
              <a:t> </a:t>
            </a:r>
            <a:r>
              <a:rPr lang="en-US" sz="2800" dirty="0" err="1">
                <a:latin typeface="Cambria" pitchFamily="18" charset="0"/>
              </a:rPr>
              <a:t>vị</a:t>
            </a:r>
            <a:r>
              <a:rPr lang="en-US" sz="2800" dirty="0">
                <a:latin typeface="Cambria" pitchFamily="18" charset="0"/>
              </a:rPr>
              <a:t> </a:t>
            </a:r>
            <a:r>
              <a:rPr lang="en-US" sz="2800" dirty="0" err="1">
                <a:latin typeface="Cambria" pitchFamily="18" charset="0"/>
              </a:rPr>
              <a:t>trí</a:t>
            </a:r>
            <a:r>
              <a:rPr lang="en-US" sz="2800" dirty="0">
                <a:latin typeface="Cambria" pitchFamily="18" charset="0"/>
              </a:rPr>
              <a:t> </a:t>
            </a:r>
            <a:r>
              <a:rPr lang="en-US" sz="2800" dirty="0" err="1">
                <a:latin typeface="Cambria" pitchFamily="18" charset="0"/>
              </a:rPr>
              <a:t>nào</a:t>
            </a:r>
            <a:r>
              <a:rPr lang="en-US" sz="2800" dirty="0">
                <a:latin typeface="Cambria" pitchFamily="18" charset="0"/>
              </a:rPr>
              <a:t> </a:t>
            </a:r>
            <a:r>
              <a:rPr lang="en-US" sz="2800" dirty="0" err="1">
                <a:latin typeface="Cambria" pitchFamily="18" charset="0"/>
              </a:rPr>
              <a:t>của</a:t>
            </a:r>
            <a:r>
              <a:rPr lang="en-US" sz="2800" dirty="0">
                <a:latin typeface="Cambria" pitchFamily="18" charset="0"/>
              </a:rPr>
              <a:t> </a:t>
            </a:r>
            <a:r>
              <a:rPr lang="en-US" sz="2800" dirty="0" err="1">
                <a:latin typeface="Cambria" pitchFamily="18" charset="0"/>
              </a:rPr>
              <a:t>bảng</a:t>
            </a:r>
            <a:r>
              <a:rPr lang="en-US" sz="2800" dirty="0">
                <a:latin typeface="Cambria" pitchFamily="18" charset="0"/>
              </a:rPr>
              <a:t>? </a:t>
            </a:r>
            <a:r>
              <a:rPr lang="en-US" sz="2800" dirty="0" err="1">
                <a:latin typeface="Cambria" pitchFamily="18" charset="0"/>
              </a:rPr>
              <a:t>Em</a:t>
            </a:r>
            <a:r>
              <a:rPr lang="en-US" sz="2800" dirty="0">
                <a:latin typeface="Cambria" pitchFamily="18" charset="0"/>
              </a:rPr>
              <a:t> </a:t>
            </a:r>
            <a:r>
              <a:rPr lang="en-US" sz="2800" dirty="0" err="1">
                <a:latin typeface="Cambria" pitchFamily="18" charset="0"/>
              </a:rPr>
              <a:t>hãy</a:t>
            </a:r>
            <a:r>
              <a:rPr lang="en-US" sz="2800" dirty="0">
                <a:latin typeface="Cambria" pitchFamily="18" charset="0"/>
              </a:rPr>
              <a:t> </a:t>
            </a:r>
            <a:r>
              <a:rPr lang="en-US" sz="2800" dirty="0" err="1">
                <a:latin typeface="Cambria" pitchFamily="18" charset="0"/>
              </a:rPr>
              <a:t>chèn</a:t>
            </a:r>
            <a:r>
              <a:rPr lang="en-US" sz="2800" dirty="0">
                <a:latin typeface="Cambria" pitchFamily="18" charset="0"/>
              </a:rPr>
              <a:t> </a:t>
            </a:r>
            <a:r>
              <a:rPr lang="en-US" sz="2800" dirty="0" err="1">
                <a:latin typeface="Cambria" pitchFamily="18" charset="0"/>
              </a:rPr>
              <a:t>và</a:t>
            </a:r>
            <a:r>
              <a:rPr lang="en-US" sz="2800" dirty="0">
                <a:latin typeface="Cambria" pitchFamily="18" charset="0"/>
              </a:rPr>
              <a:t> </a:t>
            </a:r>
            <a:r>
              <a:rPr lang="en-US" sz="2800" dirty="0" err="1">
                <a:latin typeface="Cambria" pitchFamily="18" charset="0"/>
              </a:rPr>
              <a:t>điền</a:t>
            </a:r>
            <a:r>
              <a:rPr lang="en-US" sz="2800" dirty="0">
                <a:latin typeface="Cambria" pitchFamily="18" charset="0"/>
              </a:rPr>
              <a:t> </a:t>
            </a:r>
            <a:r>
              <a:rPr lang="en-US" sz="2800" dirty="0" err="1">
                <a:latin typeface="Cambria" pitchFamily="18" charset="0"/>
              </a:rPr>
              <a:t>số</a:t>
            </a:r>
            <a:r>
              <a:rPr lang="en-US" sz="2800" dirty="0">
                <a:latin typeface="Cambria" pitchFamily="18" charset="0"/>
              </a:rPr>
              <a:t> </a:t>
            </a:r>
            <a:r>
              <a:rPr lang="en-US" sz="2800" dirty="0" err="1">
                <a:latin typeface="Cambria" pitchFamily="18" charset="0"/>
              </a:rPr>
              <a:t>liệu</a:t>
            </a:r>
            <a:r>
              <a:rPr lang="en-US" sz="2800" dirty="0">
                <a:latin typeface="Cambria" pitchFamily="18" charset="0"/>
              </a:rPr>
              <a:t> </a:t>
            </a:r>
            <a:r>
              <a:rPr lang="en-US" sz="2800" dirty="0" err="1">
                <a:latin typeface="Cambria" pitchFamily="18" charset="0"/>
              </a:rPr>
              <a:t>cho</a:t>
            </a:r>
            <a:r>
              <a:rPr lang="en-US" sz="2800" dirty="0">
                <a:latin typeface="Cambria" pitchFamily="18" charset="0"/>
              </a:rPr>
              <a:t> </a:t>
            </a:r>
            <a:r>
              <a:rPr lang="en-US" sz="2800" dirty="0" err="1">
                <a:latin typeface="Cambria" pitchFamily="18" charset="0"/>
              </a:rPr>
              <a:t>cột</a:t>
            </a:r>
            <a:r>
              <a:rPr lang="en-US" sz="2800" dirty="0">
                <a:latin typeface="Cambria" pitchFamily="18" charset="0"/>
              </a:rPr>
              <a:t> </a:t>
            </a:r>
            <a:r>
              <a:rPr lang="en-US" sz="2800" b="1" dirty="0" err="1">
                <a:latin typeface="Cambria" pitchFamily="18" charset="0"/>
              </a:rPr>
              <a:t>Tổng</a:t>
            </a:r>
            <a:r>
              <a:rPr lang="en-US" sz="2800" b="1" dirty="0">
                <a:latin typeface="Cambria" pitchFamily="18" charset="0"/>
              </a:rPr>
              <a:t> </a:t>
            </a:r>
            <a:r>
              <a:rPr lang="en-US" sz="2800" b="1" dirty="0" err="1">
                <a:latin typeface="Cambria" pitchFamily="18" charset="0"/>
              </a:rPr>
              <a:t>số</a:t>
            </a:r>
            <a:r>
              <a:rPr lang="en-US" sz="2800" b="1" dirty="0">
                <a:latin typeface="Cambria" pitchFamily="18" charset="0"/>
              </a:rPr>
              <a:t> </a:t>
            </a:r>
            <a:r>
              <a:rPr lang="en-US" sz="2800" dirty="0" err="1">
                <a:latin typeface="Cambria" pitchFamily="18" charset="0"/>
              </a:rPr>
              <a:t>này</a:t>
            </a:r>
            <a:r>
              <a:rPr lang="en-US" sz="2800" dirty="0">
                <a:latin typeface="Cambria"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2225166" y="96036"/>
            <a:ext cx="540849"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6">
            <a:extLst>
              <a:ext uri="{FF2B5EF4-FFF2-40B4-BE49-F238E27FC236}">
                <a16:creationId xmlns:a16="http://schemas.microsoft.com/office/drawing/2014/main" id="{34692558-3FCB-4865-AED4-1449F0CB8A25}"/>
              </a:ext>
            </a:extLst>
          </p:cNvPr>
          <p:cNvGraphicFramePr>
            <a:graphicFrameLocks noGrp="1"/>
          </p:cNvGraphicFramePr>
          <p:nvPr>
            <p:extLst>
              <p:ext uri="{D42A27DB-BD31-4B8C-83A1-F6EECF244321}">
                <p14:modId xmlns:p14="http://schemas.microsoft.com/office/powerpoint/2010/main" val="814192777"/>
              </p:ext>
            </p:extLst>
          </p:nvPr>
        </p:nvGraphicFramePr>
        <p:xfrm>
          <a:off x="1859530" y="3489710"/>
          <a:ext cx="8472939" cy="3215640"/>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3261143901"/>
                    </a:ext>
                  </a:extLst>
                </a:gridCol>
                <a:gridCol w="3124200">
                  <a:extLst>
                    <a:ext uri="{9D8B030D-6E8A-4147-A177-3AD203B41FA5}">
                      <a16:colId xmlns:a16="http://schemas.microsoft.com/office/drawing/2014/main" val="799626071"/>
                    </a:ext>
                  </a:extLst>
                </a:gridCol>
                <a:gridCol w="1752600">
                  <a:extLst>
                    <a:ext uri="{9D8B030D-6E8A-4147-A177-3AD203B41FA5}">
                      <a16:colId xmlns:a16="http://schemas.microsoft.com/office/drawing/2014/main" val="3574158968"/>
                    </a:ext>
                  </a:extLst>
                </a:gridCol>
                <a:gridCol w="1507312">
                  <a:extLst>
                    <a:ext uri="{9D8B030D-6E8A-4147-A177-3AD203B41FA5}">
                      <a16:colId xmlns:a16="http://schemas.microsoft.com/office/drawing/2014/main" val="4059418228"/>
                    </a:ext>
                  </a:extLst>
                </a:gridCol>
                <a:gridCol w="1403027">
                  <a:extLst>
                    <a:ext uri="{9D8B030D-6E8A-4147-A177-3AD203B41FA5}">
                      <a16:colId xmlns:a16="http://schemas.microsoft.com/office/drawing/2014/main" val="76757438"/>
                    </a:ext>
                  </a:extLst>
                </a:gridCol>
              </a:tblGrid>
              <a:tr h="370840">
                <a:tc gridSpan="5">
                  <a:txBody>
                    <a:bodyPr/>
                    <a:lstStyle/>
                    <a:p>
                      <a:pPr algn="ctr"/>
                      <a:r>
                        <a:rPr lang="en-US" sz="2500" dirty="0">
                          <a:latin typeface="Cambria" panose="02040503050406030204" pitchFamily="18" charset="0"/>
                          <a:ea typeface="Cambria" panose="02040503050406030204" pitchFamily="18" charset="0"/>
                        </a:rPr>
                        <a:t>HƯỚNG DẪN</a:t>
                      </a:r>
                    </a:p>
                  </a:txBody>
                  <a:tcPr/>
                </a:tc>
                <a:tc hMerge="1">
                  <a:txBody>
                    <a:bodyPr/>
                    <a:lstStyle/>
                    <a:p>
                      <a:endParaRPr lang="en-US" sz="2500" dirty="0">
                        <a:latin typeface="Cambria" panose="02040503050406030204" pitchFamily="18" charset="0"/>
                        <a:ea typeface="Cambria" panose="02040503050406030204" pitchFamily="18" charset="0"/>
                      </a:endParaRPr>
                    </a:p>
                  </a:txBody>
                  <a:tcPr/>
                </a:tc>
                <a:tc hMerge="1">
                  <a:txBody>
                    <a:bodyPr/>
                    <a:lstStyle/>
                    <a:p>
                      <a:endParaRPr lang="en-US" sz="2500" dirty="0">
                        <a:latin typeface="Cambria" panose="02040503050406030204" pitchFamily="18" charset="0"/>
                        <a:ea typeface="Cambria" panose="02040503050406030204" pitchFamily="18" charset="0"/>
                      </a:endParaRPr>
                    </a:p>
                  </a:txBody>
                  <a:tcPr/>
                </a:tc>
                <a:tc hMerge="1">
                  <a:txBody>
                    <a:bodyPr/>
                    <a:lstStyle/>
                    <a:p>
                      <a:endParaRPr lang="en-US" sz="2500" dirty="0">
                        <a:latin typeface="Cambria" panose="02040503050406030204" pitchFamily="18" charset="0"/>
                        <a:ea typeface="Cambria" panose="02040503050406030204" pitchFamily="18" charset="0"/>
                      </a:endParaRPr>
                    </a:p>
                  </a:txBody>
                  <a:tcPr/>
                </a:tc>
                <a:tc hMerge="1">
                  <a:txBody>
                    <a:bodyPr/>
                    <a:lstStyle/>
                    <a:p>
                      <a:endParaRPr lang="en-US" sz="25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176317581"/>
                  </a:ext>
                </a:extLst>
              </a:tr>
              <a:tr h="370840">
                <a:tc>
                  <a:txBody>
                    <a:bodyPr/>
                    <a:lstStyle/>
                    <a:p>
                      <a:r>
                        <a:rPr lang="en-US" sz="2500" b="1" dirty="0" err="1">
                          <a:latin typeface="Cambria" panose="02040503050406030204" pitchFamily="18" charset="0"/>
                          <a:ea typeface="Cambria" panose="02040503050406030204" pitchFamily="18" charset="0"/>
                        </a:rPr>
                        <a:t>Stt</a:t>
                      </a:r>
                      <a:endParaRPr lang="en-US" sz="2500" b="1" dirty="0">
                        <a:latin typeface="Cambria" panose="02040503050406030204" pitchFamily="18" charset="0"/>
                        <a:ea typeface="Cambria" panose="02040503050406030204" pitchFamily="18" charset="0"/>
                      </a:endParaRPr>
                    </a:p>
                  </a:txBody>
                  <a:tcPr anchor="ctr"/>
                </a:tc>
                <a:tc>
                  <a:txBody>
                    <a:bodyPr/>
                    <a:lstStyle/>
                    <a:p>
                      <a:r>
                        <a:rPr lang="en-US" sz="2500" b="1" dirty="0" err="1">
                          <a:latin typeface="Cambria" panose="02040503050406030204" pitchFamily="18" charset="0"/>
                          <a:ea typeface="Cambria" panose="02040503050406030204" pitchFamily="18" charset="0"/>
                        </a:rPr>
                        <a:t>Tên</a:t>
                      </a:r>
                      <a:r>
                        <a:rPr lang="en-US" sz="2500" b="1" dirty="0">
                          <a:latin typeface="Cambria" panose="02040503050406030204" pitchFamily="18" charset="0"/>
                          <a:ea typeface="Cambria" panose="02040503050406030204" pitchFamily="18" charset="0"/>
                        </a:rPr>
                        <a:t> </a:t>
                      </a:r>
                      <a:r>
                        <a:rPr lang="en-US" sz="2500" b="1" dirty="0" err="1">
                          <a:latin typeface="Cambria" panose="02040503050406030204" pitchFamily="18" charset="0"/>
                          <a:ea typeface="Cambria" panose="02040503050406030204" pitchFamily="18" charset="0"/>
                        </a:rPr>
                        <a:t>trò</a:t>
                      </a:r>
                      <a:r>
                        <a:rPr lang="en-US" sz="2500" b="1" dirty="0">
                          <a:latin typeface="Cambria" panose="02040503050406030204" pitchFamily="18" charset="0"/>
                          <a:ea typeface="Cambria" panose="02040503050406030204" pitchFamily="18" charset="0"/>
                        </a:rPr>
                        <a:t> </a:t>
                      </a:r>
                      <a:r>
                        <a:rPr lang="en-US" sz="2500" b="1" dirty="0" err="1">
                          <a:latin typeface="Cambria" panose="02040503050406030204" pitchFamily="18" charset="0"/>
                          <a:ea typeface="Cambria" panose="02040503050406030204" pitchFamily="18" charset="0"/>
                        </a:rPr>
                        <a:t>chơi</a:t>
                      </a:r>
                      <a:endParaRPr lang="en-US" sz="2500" b="1" dirty="0">
                        <a:latin typeface="Cambria" panose="02040503050406030204" pitchFamily="18" charset="0"/>
                        <a:ea typeface="Cambria" panose="02040503050406030204" pitchFamily="18" charset="0"/>
                      </a:endParaRPr>
                    </a:p>
                  </a:txBody>
                  <a:tcPr anchor="ctr"/>
                </a:tc>
                <a:tc>
                  <a:txBody>
                    <a:bodyPr/>
                    <a:lstStyle/>
                    <a:p>
                      <a:r>
                        <a:rPr lang="en-US" sz="2500" b="1" dirty="0" err="1">
                          <a:latin typeface="Cambria" panose="02040503050406030204" pitchFamily="18" charset="0"/>
                          <a:ea typeface="Cambria" panose="02040503050406030204" pitchFamily="18" charset="0"/>
                        </a:rPr>
                        <a:t>Số</a:t>
                      </a:r>
                      <a:r>
                        <a:rPr lang="en-US" sz="2500" b="1" dirty="0">
                          <a:latin typeface="Cambria" panose="02040503050406030204" pitchFamily="18" charset="0"/>
                          <a:ea typeface="Cambria" panose="02040503050406030204" pitchFamily="18" charset="0"/>
                        </a:rPr>
                        <a:t> </a:t>
                      </a:r>
                      <a:r>
                        <a:rPr lang="en-US" sz="2500" b="1" dirty="0" err="1">
                          <a:latin typeface="Cambria" panose="02040503050406030204" pitchFamily="18" charset="0"/>
                          <a:ea typeface="Cambria" panose="02040503050406030204" pitchFamily="18" charset="0"/>
                        </a:rPr>
                        <a:t>bạn</a:t>
                      </a:r>
                      <a:r>
                        <a:rPr lang="en-US" sz="2500" b="1" dirty="0">
                          <a:latin typeface="Cambria" panose="02040503050406030204" pitchFamily="18" charset="0"/>
                          <a:ea typeface="Cambria" panose="02040503050406030204" pitchFamily="18" charset="0"/>
                        </a:rPr>
                        <a:t> </a:t>
                      </a:r>
                      <a:r>
                        <a:rPr lang="en-US" sz="2500" b="1" dirty="0" err="1">
                          <a:latin typeface="Cambria" panose="02040503050406030204" pitchFamily="18" charset="0"/>
                          <a:ea typeface="Cambria" panose="02040503050406030204" pitchFamily="18" charset="0"/>
                        </a:rPr>
                        <a:t>nam</a:t>
                      </a:r>
                      <a:r>
                        <a:rPr lang="en-US" sz="2500" b="1" dirty="0">
                          <a:latin typeface="Cambria" panose="02040503050406030204" pitchFamily="18" charset="0"/>
                          <a:ea typeface="Cambria" panose="02040503050406030204" pitchFamily="18" charset="0"/>
                        </a:rPr>
                        <a:t> </a:t>
                      </a:r>
                      <a:r>
                        <a:rPr lang="en-US" sz="2500" b="1" dirty="0" err="1">
                          <a:latin typeface="Cambria" panose="02040503050406030204" pitchFamily="18" charset="0"/>
                          <a:ea typeface="Cambria" panose="02040503050406030204" pitchFamily="18" charset="0"/>
                        </a:rPr>
                        <a:t>thích</a:t>
                      </a:r>
                      <a:endParaRPr lang="en-US" sz="2500" b="1" dirty="0">
                        <a:latin typeface="Cambria" panose="02040503050406030204" pitchFamily="18" charset="0"/>
                        <a:ea typeface="Cambria" panose="02040503050406030204" pitchFamily="18" charset="0"/>
                      </a:endParaRPr>
                    </a:p>
                  </a:txBody>
                  <a:tcPr anchor="ctr"/>
                </a:tc>
                <a:tc>
                  <a:txBody>
                    <a:bodyPr/>
                    <a:lstStyle/>
                    <a:p>
                      <a:r>
                        <a:rPr lang="en-US" sz="2500" b="1" dirty="0" err="1">
                          <a:latin typeface="Cambria" panose="02040503050406030204" pitchFamily="18" charset="0"/>
                          <a:ea typeface="Cambria" panose="02040503050406030204" pitchFamily="18" charset="0"/>
                        </a:rPr>
                        <a:t>Số</a:t>
                      </a:r>
                      <a:r>
                        <a:rPr lang="en-US" sz="2500" b="1" dirty="0">
                          <a:latin typeface="Cambria" panose="02040503050406030204" pitchFamily="18" charset="0"/>
                          <a:ea typeface="Cambria" panose="02040503050406030204" pitchFamily="18" charset="0"/>
                        </a:rPr>
                        <a:t> </a:t>
                      </a:r>
                      <a:r>
                        <a:rPr lang="en-US" sz="2500" b="1" dirty="0" err="1">
                          <a:latin typeface="Cambria" panose="02040503050406030204" pitchFamily="18" charset="0"/>
                          <a:ea typeface="Cambria" panose="02040503050406030204" pitchFamily="18" charset="0"/>
                        </a:rPr>
                        <a:t>bạn</a:t>
                      </a:r>
                      <a:r>
                        <a:rPr lang="en-US" sz="2500" b="1" dirty="0">
                          <a:latin typeface="Cambria" panose="02040503050406030204" pitchFamily="18" charset="0"/>
                          <a:ea typeface="Cambria" panose="02040503050406030204" pitchFamily="18" charset="0"/>
                        </a:rPr>
                        <a:t> </a:t>
                      </a:r>
                      <a:r>
                        <a:rPr lang="en-US" sz="2500" b="1" dirty="0" err="1">
                          <a:latin typeface="Cambria" panose="02040503050406030204" pitchFamily="18" charset="0"/>
                          <a:ea typeface="Cambria" panose="02040503050406030204" pitchFamily="18" charset="0"/>
                        </a:rPr>
                        <a:t>nữ</a:t>
                      </a:r>
                      <a:r>
                        <a:rPr lang="en-US" sz="2500" b="1" dirty="0">
                          <a:latin typeface="Cambria" panose="02040503050406030204" pitchFamily="18" charset="0"/>
                          <a:ea typeface="Cambria" panose="02040503050406030204" pitchFamily="18" charset="0"/>
                        </a:rPr>
                        <a:t> </a:t>
                      </a:r>
                      <a:r>
                        <a:rPr lang="en-US" sz="2500" b="1" dirty="0" err="1">
                          <a:latin typeface="Cambria" panose="02040503050406030204" pitchFamily="18" charset="0"/>
                          <a:ea typeface="Cambria" panose="02040503050406030204" pitchFamily="18" charset="0"/>
                        </a:rPr>
                        <a:t>thích</a:t>
                      </a:r>
                      <a:endParaRPr lang="en-US" sz="2500" b="1" dirty="0">
                        <a:latin typeface="Cambria" panose="02040503050406030204" pitchFamily="18" charset="0"/>
                        <a:ea typeface="Cambria" panose="02040503050406030204" pitchFamily="18" charset="0"/>
                      </a:endParaRPr>
                    </a:p>
                  </a:txBody>
                  <a:tcPr anchor="ctr"/>
                </a:tc>
                <a:tc>
                  <a:txBody>
                    <a:bodyPr/>
                    <a:lstStyle/>
                    <a:p>
                      <a:r>
                        <a:rPr lang="en-US" sz="2500" b="1" dirty="0" err="1">
                          <a:latin typeface="Cambria" panose="02040503050406030204" pitchFamily="18" charset="0"/>
                          <a:ea typeface="Cambria" panose="02040503050406030204" pitchFamily="18" charset="0"/>
                        </a:rPr>
                        <a:t>Tổng</a:t>
                      </a:r>
                      <a:r>
                        <a:rPr lang="en-US" sz="2500" b="1" dirty="0">
                          <a:latin typeface="Cambria" panose="02040503050406030204" pitchFamily="18" charset="0"/>
                          <a:ea typeface="Cambria" panose="02040503050406030204" pitchFamily="18" charset="0"/>
                        </a:rPr>
                        <a:t> </a:t>
                      </a:r>
                      <a:r>
                        <a:rPr lang="en-US" sz="2500" b="1" dirty="0" err="1">
                          <a:latin typeface="Cambria" panose="02040503050406030204" pitchFamily="18" charset="0"/>
                          <a:ea typeface="Cambria" panose="02040503050406030204" pitchFamily="18" charset="0"/>
                        </a:rPr>
                        <a:t>số</a:t>
                      </a:r>
                      <a:endParaRPr lang="en-US" sz="2500" b="1"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320136473"/>
                  </a:ext>
                </a:extLst>
              </a:tr>
              <a:tr h="370840">
                <a:tc>
                  <a:txBody>
                    <a:bodyPr/>
                    <a:lstStyle/>
                    <a:p>
                      <a:r>
                        <a:rPr lang="en-US" sz="2500" dirty="0">
                          <a:latin typeface="Cambria" panose="02040503050406030204" pitchFamily="18" charset="0"/>
                          <a:ea typeface="Cambria" panose="02040503050406030204" pitchFamily="18" charset="0"/>
                        </a:rPr>
                        <a:t>1</a:t>
                      </a:r>
                    </a:p>
                  </a:txBody>
                  <a:tcPr anchor="ctr"/>
                </a:tc>
                <a:tc>
                  <a:txBody>
                    <a:bodyPr/>
                    <a:lstStyle/>
                    <a:p>
                      <a:r>
                        <a:rPr lang="en-US" sz="2500" dirty="0" err="1">
                          <a:latin typeface="Cambria" panose="02040503050406030204" pitchFamily="18" charset="0"/>
                          <a:ea typeface="Cambria" panose="02040503050406030204" pitchFamily="18" charset="0"/>
                        </a:rPr>
                        <a:t>Kéo</a:t>
                      </a:r>
                      <a:r>
                        <a:rPr lang="en-US" sz="2500" dirty="0">
                          <a:latin typeface="Cambria" panose="02040503050406030204" pitchFamily="18" charset="0"/>
                          <a:ea typeface="Cambria" panose="02040503050406030204" pitchFamily="18" charset="0"/>
                        </a:rPr>
                        <a:t> co</a:t>
                      </a:r>
                    </a:p>
                  </a:txBody>
                  <a:tcPr anchor="ctr"/>
                </a:tc>
                <a:tc>
                  <a:txBody>
                    <a:bodyPr/>
                    <a:lstStyle/>
                    <a:p>
                      <a:r>
                        <a:rPr lang="en-US" sz="2500" dirty="0">
                          <a:latin typeface="Cambria" panose="02040503050406030204" pitchFamily="18" charset="0"/>
                          <a:ea typeface="Cambria" panose="02040503050406030204" pitchFamily="18" charset="0"/>
                        </a:rPr>
                        <a:t>19</a:t>
                      </a:r>
                    </a:p>
                  </a:txBody>
                  <a:tcPr anchor="ctr"/>
                </a:tc>
                <a:tc>
                  <a:txBody>
                    <a:bodyPr/>
                    <a:lstStyle/>
                    <a:p>
                      <a:r>
                        <a:rPr lang="en-US" sz="2500" dirty="0">
                          <a:latin typeface="Cambria" panose="02040503050406030204" pitchFamily="18" charset="0"/>
                          <a:ea typeface="Cambria" panose="02040503050406030204" pitchFamily="18" charset="0"/>
                        </a:rPr>
                        <a:t>16</a:t>
                      </a:r>
                    </a:p>
                  </a:txBody>
                  <a:tcPr anchor="ctr"/>
                </a:tc>
                <a:tc>
                  <a:txBody>
                    <a:bodyPr/>
                    <a:lstStyle/>
                    <a:p>
                      <a:endParaRPr lang="en-US" sz="25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954769527"/>
                  </a:ext>
                </a:extLst>
              </a:tr>
              <a:tr h="370840">
                <a:tc>
                  <a:txBody>
                    <a:bodyPr/>
                    <a:lstStyle/>
                    <a:p>
                      <a:r>
                        <a:rPr lang="en-US" sz="2500" dirty="0">
                          <a:latin typeface="Cambria" panose="02040503050406030204" pitchFamily="18" charset="0"/>
                          <a:ea typeface="Cambria" panose="02040503050406030204" pitchFamily="18" charset="0"/>
                        </a:rPr>
                        <a:t>2</a:t>
                      </a:r>
                    </a:p>
                  </a:txBody>
                  <a:tcPr anchor="ctr"/>
                </a:tc>
                <a:tc>
                  <a:txBody>
                    <a:bodyPr/>
                    <a:lstStyle/>
                    <a:p>
                      <a:r>
                        <a:rPr lang="en-US" sz="2500" dirty="0" err="1">
                          <a:latin typeface="Cambria" panose="02040503050406030204" pitchFamily="18" charset="0"/>
                          <a:ea typeface="Cambria" panose="02040503050406030204" pitchFamily="18" charset="0"/>
                        </a:rPr>
                        <a:t>Ném</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bóng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trúng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đích</a:t>
                      </a:r>
                      <a:endParaRPr lang="en-US" sz="2500" dirty="0">
                        <a:latin typeface="Cambria" panose="02040503050406030204" pitchFamily="18" charset="0"/>
                        <a:ea typeface="Cambria" panose="02040503050406030204" pitchFamily="18" charset="0"/>
                      </a:endParaRPr>
                    </a:p>
                  </a:txBody>
                  <a:tcPr anchor="ctr"/>
                </a:tc>
                <a:tc>
                  <a:txBody>
                    <a:bodyPr/>
                    <a:lstStyle/>
                    <a:p>
                      <a:r>
                        <a:rPr lang="en-US" sz="2500" dirty="0">
                          <a:latin typeface="Cambria" panose="02040503050406030204" pitchFamily="18" charset="0"/>
                          <a:ea typeface="Cambria" panose="02040503050406030204" pitchFamily="18" charset="0"/>
                        </a:rPr>
                        <a:t>12</a:t>
                      </a:r>
                    </a:p>
                  </a:txBody>
                  <a:tcPr anchor="ctr"/>
                </a:tc>
                <a:tc>
                  <a:txBody>
                    <a:bodyPr/>
                    <a:lstStyle/>
                    <a:p>
                      <a:r>
                        <a:rPr lang="en-US" sz="2500" dirty="0">
                          <a:latin typeface="Cambria" panose="02040503050406030204" pitchFamily="18" charset="0"/>
                          <a:ea typeface="Cambria" panose="02040503050406030204" pitchFamily="18" charset="0"/>
                        </a:rPr>
                        <a:t>15</a:t>
                      </a:r>
                    </a:p>
                  </a:txBody>
                  <a:tcPr anchor="ctr"/>
                </a:tc>
                <a:tc>
                  <a:txBody>
                    <a:bodyPr/>
                    <a:lstStyle/>
                    <a:p>
                      <a:endParaRPr lang="en-US" sz="25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061402630"/>
                  </a:ext>
                </a:extLst>
              </a:tr>
              <a:tr h="370840">
                <a:tc>
                  <a:txBody>
                    <a:bodyPr/>
                    <a:lstStyle/>
                    <a:p>
                      <a:r>
                        <a:rPr lang="en-US" sz="2500" dirty="0">
                          <a:latin typeface="Cambria" panose="02040503050406030204" pitchFamily="18" charset="0"/>
                          <a:ea typeface="Cambria" panose="02040503050406030204" pitchFamily="18" charset="0"/>
                        </a:rPr>
                        <a:t>3</a:t>
                      </a:r>
                    </a:p>
                  </a:txBody>
                  <a:tcPr anchor="ctr"/>
                </a:tc>
                <a:tc>
                  <a:txBody>
                    <a:bodyPr/>
                    <a:lstStyle/>
                    <a:p>
                      <a:r>
                        <a:rPr lang="en-US" sz="2500" dirty="0" err="1">
                          <a:latin typeface="Cambria" panose="02040503050406030204" pitchFamily="18" charset="0"/>
                          <a:ea typeface="Cambria" panose="02040503050406030204" pitchFamily="18" charset="0"/>
                        </a:rPr>
                        <a:t>Lò</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cò</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tiếp</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sức</a:t>
                      </a:r>
                      <a:endParaRPr lang="en-US" sz="2500" dirty="0">
                        <a:latin typeface="Cambria" panose="02040503050406030204" pitchFamily="18" charset="0"/>
                        <a:ea typeface="Cambria" panose="02040503050406030204" pitchFamily="18" charset="0"/>
                      </a:endParaRPr>
                    </a:p>
                  </a:txBody>
                  <a:tcPr anchor="ctr"/>
                </a:tc>
                <a:tc>
                  <a:txBody>
                    <a:bodyPr/>
                    <a:lstStyle/>
                    <a:p>
                      <a:r>
                        <a:rPr lang="en-US" sz="2500" dirty="0">
                          <a:latin typeface="Cambria" panose="02040503050406030204" pitchFamily="18" charset="0"/>
                          <a:ea typeface="Cambria" panose="02040503050406030204" pitchFamily="18" charset="0"/>
                        </a:rPr>
                        <a:t>16</a:t>
                      </a:r>
                    </a:p>
                  </a:txBody>
                  <a:tcPr anchor="ctr"/>
                </a:tc>
                <a:tc>
                  <a:txBody>
                    <a:bodyPr/>
                    <a:lstStyle/>
                    <a:p>
                      <a:r>
                        <a:rPr lang="en-US" sz="2500" dirty="0">
                          <a:latin typeface="Cambria" panose="02040503050406030204" pitchFamily="18" charset="0"/>
                          <a:ea typeface="Cambria" panose="02040503050406030204" pitchFamily="18" charset="0"/>
                        </a:rPr>
                        <a:t>18</a:t>
                      </a:r>
                    </a:p>
                  </a:txBody>
                  <a:tcPr anchor="ctr"/>
                </a:tc>
                <a:tc>
                  <a:txBody>
                    <a:bodyPr/>
                    <a:lstStyle/>
                    <a:p>
                      <a:endParaRPr lang="en-US" sz="25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31107711"/>
                  </a:ext>
                </a:extLst>
              </a:tr>
              <a:tr h="370840">
                <a:tc>
                  <a:txBody>
                    <a:bodyPr/>
                    <a:lstStyle/>
                    <a:p>
                      <a:r>
                        <a:rPr lang="en-US" sz="2500" dirty="0">
                          <a:latin typeface="Cambria" panose="02040503050406030204" pitchFamily="18" charset="0"/>
                          <a:ea typeface="Cambria" panose="02040503050406030204" pitchFamily="18" charset="0"/>
                        </a:rPr>
                        <a:t>4</a:t>
                      </a:r>
                    </a:p>
                  </a:txBody>
                  <a:tcPr anchor="ctr"/>
                </a:tc>
                <a:tc>
                  <a:txBody>
                    <a:bodyPr/>
                    <a:lstStyle/>
                    <a:p>
                      <a:r>
                        <a:rPr lang="en-US" sz="2500" dirty="0" err="1">
                          <a:latin typeface="Cambria" panose="02040503050406030204" pitchFamily="18" charset="0"/>
                          <a:ea typeface="Cambria" panose="02040503050406030204" pitchFamily="18" charset="0"/>
                        </a:rPr>
                        <a:t>Trốn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tìm</a:t>
                      </a:r>
                      <a:endParaRPr lang="en-US" sz="2500" dirty="0">
                        <a:latin typeface="Cambria" panose="02040503050406030204" pitchFamily="18" charset="0"/>
                        <a:ea typeface="Cambria" panose="02040503050406030204" pitchFamily="18" charset="0"/>
                      </a:endParaRPr>
                    </a:p>
                  </a:txBody>
                  <a:tcPr anchor="ctr"/>
                </a:tc>
                <a:tc>
                  <a:txBody>
                    <a:bodyPr/>
                    <a:lstStyle/>
                    <a:p>
                      <a:r>
                        <a:rPr lang="en-US" sz="2500" dirty="0">
                          <a:latin typeface="Cambria" panose="02040503050406030204" pitchFamily="18" charset="0"/>
                          <a:ea typeface="Cambria" panose="02040503050406030204" pitchFamily="18" charset="0"/>
                        </a:rPr>
                        <a:t>8</a:t>
                      </a:r>
                    </a:p>
                  </a:txBody>
                  <a:tcPr anchor="ctr"/>
                </a:tc>
                <a:tc>
                  <a:txBody>
                    <a:bodyPr/>
                    <a:lstStyle/>
                    <a:p>
                      <a:r>
                        <a:rPr lang="en-US" sz="2500" dirty="0">
                          <a:latin typeface="Cambria" panose="02040503050406030204" pitchFamily="18" charset="0"/>
                          <a:ea typeface="Cambria" panose="02040503050406030204" pitchFamily="18" charset="0"/>
                        </a:rPr>
                        <a:t>10</a:t>
                      </a:r>
                    </a:p>
                  </a:txBody>
                  <a:tcPr anchor="ctr"/>
                </a:tc>
                <a:tc>
                  <a:txBody>
                    <a:bodyPr/>
                    <a:lstStyle/>
                    <a:p>
                      <a:endParaRPr lang="en-US" sz="25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987490064"/>
                  </a:ext>
                </a:extLst>
              </a:tr>
            </a:tbl>
          </a:graphicData>
        </a:graphic>
      </p:graphicFrame>
    </p:spTree>
    <p:extLst>
      <p:ext uri="{BB962C8B-B14F-4D97-AF65-F5344CB8AC3E}">
        <p14:creationId xmlns:p14="http://schemas.microsoft.com/office/powerpoint/2010/main" val="4182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94116B-3E95-4B70-ADAB-B3A0A7CEF771}"/>
              </a:ext>
            </a:extLst>
          </p:cNvPr>
          <p:cNvPicPr>
            <a:picLocks noChangeAspect="1"/>
          </p:cNvPicPr>
          <p:nvPr/>
        </p:nvPicPr>
        <p:blipFill rotWithShape="1">
          <a:blip r:embed="rId2">
            <a:extLst>
              <a:ext uri="{28A0092B-C50C-407E-A947-70E740481C1C}">
                <a14:useLocalDpi xmlns:a14="http://schemas.microsoft.com/office/drawing/2010/main" val="0"/>
              </a:ext>
            </a:extLst>
          </a:blip>
          <a:srcRect t="16358" b="15338"/>
          <a:stretch/>
        </p:blipFill>
        <p:spPr>
          <a:xfrm>
            <a:off x="2802457" y="101886"/>
            <a:ext cx="2438400" cy="518099"/>
          </a:xfrm>
          <a:prstGeom prst="rect">
            <a:avLst/>
          </a:prstGeom>
        </p:spPr>
      </p:pic>
      <p:sp>
        <p:nvSpPr>
          <p:cNvPr id="3" name="Rectangle 2"/>
          <p:cNvSpPr/>
          <p:nvPr/>
        </p:nvSpPr>
        <p:spPr>
          <a:xfrm>
            <a:off x="2163082" y="646094"/>
            <a:ext cx="8047718" cy="954107"/>
          </a:xfrm>
          <a:prstGeom prst="rect">
            <a:avLst/>
          </a:prstGeom>
        </p:spPr>
        <p:txBody>
          <a:bodyPr wrap="square">
            <a:spAutoFit/>
          </a:bodyPr>
          <a:lstStyle/>
          <a:p>
            <a:pPr algn="just"/>
            <a:r>
              <a:rPr lang="en-US" sz="2800" dirty="0">
                <a:latin typeface="Cambria" pitchFamily="18" charset="0"/>
              </a:rPr>
              <a:t>2. </a:t>
            </a:r>
            <a:r>
              <a:rPr lang="en-US" sz="2800" dirty="0" err="1">
                <a:latin typeface="Cambria" pitchFamily="18" charset="0"/>
              </a:rPr>
              <a:t>Bản</a:t>
            </a:r>
            <a:r>
              <a:rPr lang="en-US" sz="2800" dirty="0">
                <a:latin typeface="Cambria" pitchFamily="18" charset="0"/>
              </a:rPr>
              <a:t> tin </a:t>
            </a:r>
            <a:r>
              <a:rPr lang="en-US" sz="2800" dirty="0" err="1">
                <a:latin typeface="Cambria" pitchFamily="18" charset="0"/>
              </a:rPr>
              <a:t>sau</a:t>
            </a:r>
            <a:r>
              <a:rPr lang="en-US" sz="2800" dirty="0">
                <a:latin typeface="Cambria" pitchFamily="18" charset="0"/>
              </a:rPr>
              <a:t> </a:t>
            </a:r>
            <a:r>
              <a:rPr lang="en-US" sz="2800" dirty="0" err="1">
                <a:latin typeface="Cambria" pitchFamily="18" charset="0"/>
              </a:rPr>
              <a:t>đây</a:t>
            </a:r>
            <a:r>
              <a:rPr lang="en-US" sz="2800" dirty="0">
                <a:latin typeface="Cambria" pitchFamily="18" charset="0"/>
              </a:rPr>
              <a:t> </a:t>
            </a:r>
            <a:r>
              <a:rPr lang="en-US" sz="2800" dirty="0" err="1">
                <a:latin typeface="Cambria" pitchFamily="18" charset="0"/>
              </a:rPr>
              <a:t>nói</a:t>
            </a:r>
            <a:r>
              <a:rPr lang="en-US" sz="2800" dirty="0">
                <a:latin typeface="Cambria" pitchFamily="18" charset="0"/>
              </a:rPr>
              <a:t> </a:t>
            </a:r>
            <a:r>
              <a:rPr lang="en-US" sz="2800" dirty="0" err="1">
                <a:latin typeface="Cambria" pitchFamily="18" charset="0"/>
              </a:rPr>
              <a:t>về</a:t>
            </a:r>
            <a:r>
              <a:rPr lang="en-US" sz="2800" dirty="0">
                <a:latin typeface="Cambria" pitchFamily="18" charset="0"/>
              </a:rPr>
              <a:t> </a:t>
            </a:r>
            <a:r>
              <a:rPr lang="en-US" sz="2800" dirty="0" err="1">
                <a:latin typeface="Cambria" pitchFamily="18" charset="0"/>
              </a:rPr>
              <a:t>kết</a:t>
            </a:r>
            <a:r>
              <a:rPr lang="en-US" sz="2800" dirty="0">
                <a:latin typeface="Cambria" pitchFamily="18" charset="0"/>
              </a:rPr>
              <a:t> </a:t>
            </a:r>
            <a:r>
              <a:rPr lang="en-US" sz="2800" dirty="0" err="1">
                <a:latin typeface="Cambria" pitchFamily="18" charset="0"/>
              </a:rPr>
              <a:t>quả</a:t>
            </a:r>
            <a:r>
              <a:rPr lang="en-US" sz="2800" dirty="0">
                <a:latin typeface="Cambria" pitchFamily="18" charset="0"/>
              </a:rPr>
              <a:t> </a:t>
            </a:r>
            <a:r>
              <a:rPr lang="en-US" sz="2800" dirty="0" err="1">
                <a:latin typeface="Cambria" pitchFamily="18" charset="0"/>
              </a:rPr>
              <a:t>thực</a:t>
            </a:r>
            <a:r>
              <a:rPr lang="en-US" sz="2800" dirty="0">
                <a:latin typeface="Cambria" pitchFamily="18" charset="0"/>
              </a:rPr>
              <a:t> </a:t>
            </a:r>
            <a:r>
              <a:rPr lang="en-US" sz="2800" dirty="0" err="1">
                <a:latin typeface="Cambria" pitchFamily="18" charset="0"/>
              </a:rPr>
              <a:t>hiện</a:t>
            </a:r>
            <a:r>
              <a:rPr lang="en-US" sz="2800" dirty="0">
                <a:latin typeface="Cambria" pitchFamily="18" charset="0"/>
              </a:rPr>
              <a:t> </a:t>
            </a:r>
            <a:r>
              <a:rPr lang="en-US" sz="2800" dirty="0" err="1">
                <a:latin typeface="Cambria" pitchFamily="18" charset="0"/>
              </a:rPr>
              <a:t>phong</a:t>
            </a:r>
            <a:r>
              <a:rPr lang="en-US" sz="2800" dirty="0">
                <a:latin typeface="Cambria" pitchFamily="18" charset="0"/>
              </a:rPr>
              <a:t> </a:t>
            </a:r>
            <a:r>
              <a:rPr lang="en-US" sz="2800" dirty="0" err="1">
                <a:latin typeface="Cambria" pitchFamily="18" charset="0"/>
              </a:rPr>
              <a:t>trào</a:t>
            </a:r>
            <a:r>
              <a:rPr lang="en-US" sz="2800" dirty="0">
                <a:latin typeface="Cambria" pitchFamily="18" charset="0"/>
              </a:rPr>
              <a:t> </a:t>
            </a:r>
            <a:r>
              <a:rPr lang="en-US" sz="2800" dirty="0" err="1">
                <a:latin typeface="Cambria" pitchFamily="18" charset="0"/>
              </a:rPr>
              <a:t>đọc</a:t>
            </a:r>
            <a:r>
              <a:rPr lang="en-US" sz="2800" dirty="0">
                <a:latin typeface="Cambria" pitchFamily="18" charset="0"/>
              </a:rPr>
              <a:t> </a:t>
            </a:r>
            <a:r>
              <a:rPr lang="en-US" sz="2800" dirty="0" err="1">
                <a:latin typeface="Cambria" pitchFamily="18" charset="0"/>
              </a:rPr>
              <a:t>sách</a:t>
            </a:r>
            <a:r>
              <a:rPr lang="en-US" sz="2800" dirty="0">
                <a:latin typeface="Cambria" pitchFamily="18" charset="0"/>
              </a:rPr>
              <a:t> </a:t>
            </a:r>
            <a:r>
              <a:rPr lang="en-US" sz="2800" dirty="0" err="1">
                <a:latin typeface="Cambria" pitchFamily="18" charset="0"/>
              </a:rPr>
              <a:t>của</a:t>
            </a:r>
            <a:r>
              <a:rPr lang="en-US" sz="2800" dirty="0">
                <a:latin typeface="Cambria" pitchFamily="18" charset="0"/>
              </a:rPr>
              <a:t> </a:t>
            </a:r>
            <a:r>
              <a:rPr lang="en-US" sz="2800" dirty="0" err="1">
                <a:latin typeface="Cambria" pitchFamily="18" charset="0"/>
              </a:rPr>
              <a:t>học</a:t>
            </a:r>
            <a:r>
              <a:rPr lang="en-US" sz="2800" dirty="0">
                <a:latin typeface="Cambria" pitchFamily="18" charset="0"/>
              </a:rPr>
              <a:t> </a:t>
            </a:r>
            <a:r>
              <a:rPr lang="en-US" sz="2800" dirty="0" err="1">
                <a:latin typeface="Cambria" pitchFamily="18" charset="0"/>
              </a:rPr>
              <a:t>sinh</a:t>
            </a:r>
            <a:r>
              <a:rPr lang="en-US" sz="2800" dirty="0">
                <a:latin typeface="Cambria" pitchFamily="18" charset="0"/>
              </a:rPr>
              <a:t> </a:t>
            </a:r>
            <a:r>
              <a:rPr lang="en-US" sz="2800" dirty="0" err="1">
                <a:latin typeface="Cambria" pitchFamily="18" charset="0"/>
              </a:rPr>
              <a:t>khối</a:t>
            </a:r>
            <a:r>
              <a:rPr lang="en-US" sz="2800" dirty="0">
                <a:latin typeface="Cambria" pitchFamily="18" charset="0"/>
              </a:rPr>
              <a:t> 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2225166" y="96036"/>
            <a:ext cx="540849"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B7770C46-5DC0-451E-ABFD-8820BAFC0449}"/>
              </a:ext>
            </a:extLst>
          </p:cNvPr>
          <p:cNvSpPr/>
          <p:nvPr/>
        </p:nvSpPr>
        <p:spPr>
          <a:xfrm>
            <a:off x="1752601" y="4267201"/>
            <a:ext cx="8686799" cy="2400657"/>
          </a:xfrm>
          <a:prstGeom prst="rect">
            <a:avLst/>
          </a:prstGeom>
          <a:solidFill>
            <a:schemeClr val="accent2">
              <a:lumMod val="20000"/>
              <a:lumOff val="8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514350" indent="-514350">
              <a:buAutoNum type="alphaLcParenR"/>
            </a:pPr>
            <a:r>
              <a:rPr lang="en-US" sz="2500" dirty="0" err="1">
                <a:latin typeface="Cambria" pitchFamily="18" charset="0"/>
              </a:rPr>
              <a:t>Em</a:t>
            </a:r>
            <a:r>
              <a:rPr lang="en-US" sz="2500" dirty="0">
                <a:latin typeface="Cambria" pitchFamily="18" charset="0"/>
              </a:rPr>
              <a:t> </a:t>
            </a:r>
            <a:r>
              <a:rPr lang="en-US" sz="2500" dirty="0" err="1">
                <a:latin typeface="Cambria" pitchFamily="18" charset="0"/>
              </a:rPr>
              <a:t>hãy</a:t>
            </a:r>
            <a:r>
              <a:rPr lang="en-US" sz="2500" dirty="0">
                <a:latin typeface="Cambria" pitchFamily="18" charset="0"/>
              </a:rPr>
              <a:t> </a:t>
            </a:r>
            <a:r>
              <a:rPr lang="en-US" sz="2500" dirty="0" err="1">
                <a:latin typeface="Cambria" pitchFamily="18" charset="0"/>
              </a:rPr>
              <a:t>tạo</a:t>
            </a:r>
            <a:r>
              <a:rPr lang="en-US" sz="2500" dirty="0">
                <a:latin typeface="Cambria" pitchFamily="18" charset="0"/>
              </a:rPr>
              <a:t> </a:t>
            </a:r>
            <a:r>
              <a:rPr lang="en-US" sz="2500" dirty="0" err="1">
                <a:latin typeface="Cambria" pitchFamily="18" charset="0"/>
              </a:rPr>
              <a:t>một</a:t>
            </a:r>
            <a:r>
              <a:rPr lang="en-US" sz="2500" dirty="0">
                <a:latin typeface="Cambria" pitchFamily="18" charset="0"/>
              </a:rPr>
              <a:t> </a:t>
            </a:r>
            <a:r>
              <a:rPr lang="en-US" sz="2500" dirty="0" err="1">
                <a:latin typeface="Cambria" pitchFamily="18" charset="0"/>
              </a:rPr>
              <a:t>bảng</a:t>
            </a:r>
            <a:r>
              <a:rPr lang="en-US" sz="2500" dirty="0">
                <a:latin typeface="Cambria" pitchFamily="18" charset="0"/>
              </a:rPr>
              <a:t> </a:t>
            </a:r>
            <a:r>
              <a:rPr lang="en-US" sz="2500" dirty="0" err="1">
                <a:latin typeface="Cambria" pitchFamily="18" charset="0"/>
              </a:rPr>
              <a:t>để</a:t>
            </a:r>
            <a:r>
              <a:rPr lang="en-US" sz="2500" dirty="0">
                <a:latin typeface="Cambria" pitchFamily="18" charset="0"/>
              </a:rPr>
              <a:t> </a:t>
            </a:r>
            <a:r>
              <a:rPr lang="en-US" sz="2500" dirty="0" err="1">
                <a:latin typeface="Cambria" pitchFamily="18" charset="0"/>
              </a:rPr>
              <a:t>trình</a:t>
            </a:r>
            <a:r>
              <a:rPr lang="en-US" sz="2500" dirty="0">
                <a:latin typeface="Cambria" pitchFamily="18" charset="0"/>
              </a:rPr>
              <a:t> </a:t>
            </a:r>
            <a:r>
              <a:rPr lang="en-US" sz="2500" dirty="0" err="1">
                <a:latin typeface="Cambria" pitchFamily="18" charset="0"/>
              </a:rPr>
              <a:t>bày</a:t>
            </a:r>
            <a:r>
              <a:rPr lang="en-US" sz="2500" dirty="0">
                <a:latin typeface="Cambria" pitchFamily="18" charset="0"/>
              </a:rPr>
              <a:t> </a:t>
            </a:r>
            <a:r>
              <a:rPr lang="en-US" sz="2500" dirty="0" err="1">
                <a:latin typeface="Cambria" pitchFamily="18" charset="0"/>
              </a:rPr>
              <a:t>cô</a:t>
            </a:r>
            <a:r>
              <a:rPr lang="en-US" sz="2500" dirty="0">
                <a:latin typeface="Cambria" pitchFamily="18" charset="0"/>
              </a:rPr>
              <a:t> </a:t>
            </a:r>
            <a:r>
              <a:rPr lang="en-US" sz="2500" dirty="0" err="1">
                <a:latin typeface="Cambria" pitchFamily="18" charset="0"/>
              </a:rPr>
              <a:t>đọng</a:t>
            </a:r>
            <a:r>
              <a:rPr lang="en-US" sz="2500" dirty="0">
                <a:latin typeface="Cambria" pitchFamily="18" charset="0"/>
              </a:rPr>
              <a:t> </a:t>
            </a:r>
            <a:r>
              <a:rPr lang="en-US" sz="2500" dirty="0" err="1">
                <a:latin typeface="Cambria" pitchFamily="18" charset="0"/>
              </a:rPr>
              <a:t>nội</a:t>
            </a:r>
            <a:r>
              <a:rPr lang="en-US" sz="2500" dirty="0">
                <a:latin typeface="Cambria" pitchFamily="18" charset="0"/>
              </a:rPr>
              <a:t> dung </a:t>
            </a:r>
            <a:r>
              <a:rPr lang="en-US" sz="2500" dirty="0" err="1">
                <a:latin typeface="Cambria" pitchFamily="18" charset="0"/>
              </a:rPr>
              <a:t>bản</a:t>
            </a:r>
            <a:r>
              <a:rPr lang="en-US" sz="2500" dirty="0">
                <a:latin typeface="Cambria" pitchFamily="18" charset="0"/>
              </a:rPr>
              <a:t> tin </a:t>
            </a:r>
            <a:r>
              <a:rPr lang="en-US" sz="2500" dirty="0" err="1">
                <a:latin typeface="Cambria" pitchFamily="18" charset="0"/>
              </a:rPr>
              <a:t>trên</a:t>
            </a:r>
            <a:endParaRPr lang="en-US" sz="2500" dirty="0">
              <a:latin typeface="Cambria" pitchFamily="18" charset="0"/>
            </a:endParaRPr>
          </a:p>
          <a:p>
            <a:pPr marL="514350" indent="-514350">
              <a:buAutoNum type="alphaLcParenR"/>
            </a:pPr>
            <a:r>
              <a:rPr lang="en-US" sz="2500" dirty="0" err="1">
                <a:latin typeface="Cambria" pitchFamily="18" charset="0"/>
              </a:rPr>
              <a:t>Hãy</a:t>
            </a:r>
            <a:r>
              <a:rPr lang="en-US" sz="2500" dirty="0">
                <a:latin typeface="Cambria" pitchFamily="18" charset="0"/>
              </a:rPr>
              <a:t> </a:t>
            </a:r>
            <a:r>
              <a:rPr lang="en-US" sz="2500" dirty="0" err="1">
                <a:latin typeface="Cambria" pitchFamily="18" charset="0"/>
              </a:rPr>
              <a:t>bổ</a:t>
            </a:r>
            <a:r>
              <a:rPr lang="en-US" sz="2500" dirty="0">
                <a:latin typeface="Cambria" pitchFamily="18" charset="0"/>
              </a:rPr>
              <a:t> sung </a:t>
            </a:r>
            <a:r>
              <a:rPr lang="en-US" sz="2500" dirty="0" err="1">
                <a:latin typeface="Cambria" pitchFamily="18" charset="0"/>
              </a:rPr>
              <a:t>thông</a:t>
            </a:r>
            <a:r>
              <a:rPr lang="en-US" sz="2500" dirty="0">
                <a:latin typeface="Cambria" pitchFamily="18" charset="0"/>
              </a:rPr>
              <a:t> tin </a:t>
            </a:r>
            <a:r>
              <a:rPr lang="en-US" sz="2500" dirty="0" err="1">
                <a:latin typeface="Cambria" pitchFamily="18" charset="0"/>
              </a:rPr>
              <a:t>sau</a:t>
            </a:r>
            <a:r>
              <a:rPr lang="en-US" sz="2500" dirty="0">
                <a:latin typeface="Cambria" pitchFamily="18" charset="0"/>
              </a:rPr>
              <a:t> </a:t>
            </a:r>
            <a:r>
              <a:rPr lang="en-US" sz="2500" dirty="0" err="1">
                <a:latin typeface="Cambria" pitchFamily="18" charset="0"/>
              </a:rPr>
              <a:t>vào</a:t>
            </a:r>
            <a:r>
              <a:rPr lang="en-US" sz="2500" dirty="0">
                <a:latin typeface="Cambria" pitchFamily="18" charset="0"/>
              </a:rPr>
              <a:t> </a:t>
            </a:r>
            <a:r>
              <a:rPr lang="en-US" sz="2500" dirty="0" err="1">
                <a:latin typeface="Cambria" pitchFamily="18" charset="0"/>
              </a:rPr>
              <a:t>bảng</a:t>
            </a:r>
            <a:r>
              <a:rPr lang="en-US" sz="2500" dirty="0">
                <a:latin typeface="Cambria" pitchFamily="18" charset="0"/>
              </a:rPr>
              <a:t>: </a:t>
            </a:r>
            <a:r>
              <a:rPr lang="en-US" sz="2500" i="1" dirty="0">
                <a:latin typeface="Cambria" pitchFamily="18" charset="0"/>
              </a:rPr>
              <a:t>“</a:t>
            </a:r>
            <a:r>
              <a:rPr lang="en-US" sz="2500" i="1" dirty="0" err="1">
                <a:latin typeface="Cambria" pitchFamily="18" charset="0"/>
              </a:rPr>
              <a:t>Năm</a:t>
            </a:r>
            <a:r>
              <a:rPr lang="en-US" sz="2500" i="1" dirty="0">
                <a:latin typeface="Cambria" pitchFamily="18" charset="0"/>
              </a:rPr>
              <a:t> 2016, </a:t>
            </a:r>
            <a:r>
              <a:rPr lang="en-US" sz="2500" i="1" dirty="0" err="1">
                <a:latin typeface="Cambria" pitchFamily="18" charset="0"/>
              </a:rPr>
              <a:t>kết</a:t>
            </a:r>
            <a:r>
              <a:rPr lang="en-US" sz="2500" i="1" dirty="0">
                <a:latin typeface="Cambria" pitchFamily="18" charset="0"/>
              </a:rPr>
              <a:t> </a:t>
            </a:r>
            <a:r>
              <a:rPr lang="en-US" sz="2500" i="1" dirty="0" err="1">
                <a:latin typeface="Cambria" pitchFamily="18" charset="0"/>
              </a:rPr>
              <a:t>quả</a:t>
            </a:r>
            <a:r>
              <a:rPr lang="en-US" sz="2500" i="1" dirty="0">
                <a:latin typeface="Cambria" pitchFamily="18" charset="0"/>
              </a:rPr>
              <a:t> </a:t>
            </a:r>
            <a:r>
              <a:rPr lang="en-US" sz="2500" i="1" dirty="0" err="1">
                <a:latin typeface="Cambria" pitchFamily="18" charset="0"/>
              </a:rPr>
              <a:t>khảo</a:t>
            </a:r>
            <a:r>
              <a:rPr lang="en-US" sz="2500" i="1" dirty="0">
                <a:latin typeface="Cambria" pitchFamily="18" charset="0"/>
              </a:rPr>
              <a:t> </a:t>
            </a:r>
            <a:r>
              <a:rPr lang="en-US" sz="2500" i="1" dirty="0" err="1">
                <a:latin typeface="Cambria" pitchFamily="18" charset="0"/>
              </a:rPr>
              <a:t>sát</a:t>
            </a:r>
            <a:r>
              <a:rPr lang="en-US" sz="2500" i="1" dirty="0">
                <a:latin typeface="Cambria" pitchFamily="18" charset="0"/>
              </a:rPr>
              <a:t> </a:t>
            </a:r>
            <a:r>
              <a:rPr lang="en-US" sz="2500" i="1" dirty="0" err="1">
                <a:latin typeface="Cambria" pitchFamily="18" charset="0"/>
              </a:rPr>
              <a:t>học</a:t>
            </a:r>
            <a:r>
              <a:rPr lang="en-US" sz="2500" i="1" dirty="0">
                <a:latin typeface="Cambria" pitchFamily="18" charset="0"/>
              </a:rPr>
              <a:t> </a:t>
            </a:r>
            <a:r>
              <a:rPr lang="en-US" sz="2500" i="1" dirty="0" err="1">
                <a:latin typeface="Cambria" pitchFamily="18" charset="0"/>
              </a:rPr>
              <a:t>sinh</a:t>
            </a:r>
            <a:r>
              <a:rPr lang="en-US" sz="2500" i="1" dirty="0">
                <a:latin typeface="Cambria" pitchFamily="18" charset="0"/>
              </a:rPr>
              <a:t> </a:t>
            </a:r>
            <a:r>
              <a:rPr lang="en-US" sz="2500" i="1" dirty="0" err="1">
                <a:latin typeface="Cambria" pitchFamily="18" charset="0"/>
              </a:rPr>
              <a:t>khối</a:t>
            </a:r>
            <a:r>
              <a:rPr lang="en-US" sz="2500" i="1" dirty="0">
                <a:latin typeface="Cambria" pitchFamily="18" charset="0"/>
              </a:rPr>
              <a:t> 6 </a:t>
            </a:r>
            <a:r>
              <a:rPr lang="en-US" sz="2500" i="1" dirty="0" err="1">
                <a:latin typeface="Cambria" pitchFamily="18" charset="0"/>
              </a:rPr>
              <a:t>của</a:t>
            </a:r>
            <a:r>
              <a:rPr lang="en-US" sz="2500" i="1" dirty="0">
                <a:latin typeface="Cambria" pitchFamily="18" charset="0"/>
              </a:rPr>
              <a:t> </a:t>
            </a:r>
            <a:r>
              <a:rPr lang="en-US" sz="2500" i="1" dirty="0" err="1">
                <a:latin typeface="Cambria" pitchFamily="18" charset="0"/>
              </a:rPr>
              <a:t>nhà</a:t>
            </a:r>
            <a:r>
              <a:rPr lang="en-US" sz="2500" i="1" dirty="0">
                <a:latin typeface="Cambria" pitchFamily="18" charset="0"/>
              </a:rPr>
              <a:t> </a:t>
            </a:r>
            <a:r>
              <a:rPr lang="en-US" sz="2500" i="1" dirty="0" err="1">
                <a:latin typeface="Cambria" pitchFamily="18" charset="0"/>
              </a:rPr>
              <a:t>trường</a:t>
            </a:r>
            <a:r>
              <a:rPr lang="en-US" sz="2500" i="1" dirty="0">
                <a:latin typeface="Cambria" pitchFamily="18" charset="0"/>
              </a:rPr>
              <a:t> </a:t>
            </a:r>
            <a:r>
              <a:rPr lang="en-US" sz="2500" i="1" dirty="0" err="1">
                <a:latin typeface="Cambria" pitchFamily="18" charset="0"/>
              </a:rPr>
              <a:t>cho</a:t>
            </a:r>
            <a:r>
              <a:rPr lang="en-US" sz="2500" i="1" dirty="0">
                <a:latin typeface="Cambria" pitchFamily="18" charset="0"/>
              </a:rPr>
              <a:t> </a:t>
            </a:r>
            <a:r>
              <a:rPr lang="en-US" sz="2500" i="1" dirty="0" err="1">
                <a:latin typeface="Cambria" pitchFamily="18" charset="0"/>
              </a:rPr>
              <a:t>thấy</a:t>
            </a:r>
            <a:r>
              <a:rPr lang="en-US" sz="2500" i="1" dirty="0">
                <a:latin typeface="Cambria" pitchFamily="18" charset="0"/>
              </a:rPr>
              <a:t> </a:t>
            </a:r>
            <a:r>
              <a:rPr lang="en-US" sz="2500" i="1" dirty="0" err="1">
                <a:latin typeface="Cambria" pitchFamily="18" charset="0"/>
              </a:rPr>
              <a:t>có</a:t>
            </a:r>
            <a:r>
              <a:rPr lang="en-US" sz="2500" i="1" dirty="0">
                <a:latin typeface="Cambria" pitchFamily="18" charset="0"/>
              </a:rPr>
              <a:t> 175 </a:t>
            </a:r>
            <a:r>
              <a:rPr lang="en-US" sz="2500" i="1" dirty="0" err="1">
                <a:latin typeface="Cambria" pitchFamily="18" charset="0"/>
              </a:rPr>
              <a:t>em</a:t>
            </a:r>
            <a:r>
              <a:rPr lang="en-US" sz="2500" i="1" dirty="0">
                <a:latin typeface="Cambria" pitchFamily="18" charset="0"/>
              </a:rPr>
              <a:t> </a:t>
            </a:r>
            <a:r>
              <a:rPr lang="en-US" sz="2500" i="1" dirty="0" err="1">
                <a:latin typeface="Cambria" pitchFamily="18" charset="0"/>
              </a:rPr>
              <a:t>học</a:t>
            </a:r>
            <a:r>
              <a:rPr lang="en-US" sz="2500" i="1" dirty="0">
                <a:latin typeface="Cambria" pitchFamily="18" charset="0"/>
              </a:rPr>
              <a:t> </a:t>
            </a:r>
            <a:r>
              <a:rPr lang="en-US" sz="2500" i="1" dirty="0" err="1">
                <a:latin typeface="Cambria" pitchFamily="18" charset="0"/>
              </a:rPr>
              <a:t>sinh</a:t>
            </a:r>
            <a:r>
              <a:rPr lang="en-US" sz="2500" i="1" dirty="0">
                <a:latin typeface="Cambria" pitchFamily="18" charset="0"/>
              </a:rPr>
              <a:t> </a:t>
            </a:r>
            <a:r>
              <a:rPr lang="en-US" sz="2500" i="1" dirty="0" err="1">
                <a:latin typeface="Cambria" pitchFamily="18" charset="0"/>
              </a:rPr>
              <a:t>yêu</a:t>
            </a:r>
            <a:r>
              <a:rPr lang="en-US" sz="2500" i="1" dirty="0">
                <a:latin typeface="Cambria" pitchFamily="18" charset="0"/>
              </a:rPr>
              <a:t> </a:t>
            </a:r>
            <a:r>
              <a:rPr lang="en-US" sz="2500" i="1" dirty="0" err="1">
                <a:latin typeface="Cambria" pitchFamily="18" charset="0"/>
              </a:rPr>
              <a:t>thích</a:t>
            </a:r>
            <a:r>
              <a:rPr lang="en-US" sz="2500" i="1" dirty="0">
                <a:latin typeface="Cambria" pitchFamily="18" charset="0"/>
              </a:rPr>
              <a:t> </a:t>
            </a:r>
            <a:r>
              <a:rPr lang="en-US" sz="2500" i="1" dirty="0" err="1">
                <a:latin typeface="Cambria" pitchFamily="18" charset="0"/>
              </a:rPr>
              <a:t>đọc</a:t>
            </a:r>
            <a:r>
              <a:rPr lang="en-US" sz="2500" i="1" dirty="0">
                <a:latin typeface="Cambria" pitchFamily="18" charset="0"/>
              </a:rPr>
              <a:t> </a:t>
            </a:r>
            <a:r>
              <a:rPr lang="en-US" sz="2500" i="1" dirty="0" err="1">
                <a:latin typeface="Cambria" pitchFamily="18" charset="0"/>
              </a:rPr>
              <a:t>sách</a:t>
            </a:r>
            <a:r>
              <a:rPr lang="en-US" sz="2500" i="1" dirty="0">
                <a:latin typeface="Cambria" pitchFamily="18" charset="0"/>
              </a:rPr>
              <a:t>, </a:t>
            </a:r>
            <a:r>
              <a:rPr lang="en-US" sz="2500" i="1" dirty="0" err="1">
                <a:latin typeface="Cambria" pitchFamily="18" charset="0"/>
              </a:rPr>
              <a:t>chiếm</a:t>
            </a:r>
            <a:r>
              <a:rPr lang="en-US" sz="2500" i="1" dirty="0">
                <a:latin typeface="Cambria" pitchFamily="18" charset="0"/>
              </a:rPr>
              <a:t> 45% </a:t>
            </a:r>
            <a:r>
              <a:rPr lang="en-US" sz="2500" i="1" dirty="0" err="1">
                <a:latin typeface="Cambria" pitchFamily="18" charset="0"/>
              </a:rPr>
              <a:t>tổng</a:t>
            </a:r>
            <a:r>
              <a:rPr lang="en-US" sz="2500" i="1" dirty="0">
                <a:latin typeface="Cambria" pitchFamily="18" charset="0"/>
              </a:rPr>
              <a:t> </a:t>
            </a:r>
            <a:r>
              <a:rPr lang="en-US" sz="2500" i="1" dirty="0" err="1">
                <a:latin typeface="Cambria" pitchFamily="18" charset="0"/>
              </a:rPr>
              <a:t>số</a:t>
            </a:r>
            <a:r>
              <a:rPr lang="en-US" sz="2500" i="1" dirty="0">
                <a:latin typeface="Cambria" pitchFamily="18" charset="0"/>
              </a:rPr>
              <a:t> </a:t>
            </a:r>
            <a:r>
              <a:rPr lang="en-US" sz="2500" i="1" dirty="0" err="1">
                <a:latin typeface="Cambria" pitchFamily="18" charset="0"/>
              </a:rPr>
              <a:t>học</a:t>
            </a:r>
            <a:r>
              <a:rPr lang="en-US" sz="2500" i="1" dirty="0">
                <a:latin typeface="Cambria" pitchFamily="18" charset="0"/>
              </a:rPr>
              <a:t> </a:t>
            </a:r>
            <a:r>
              <a:rPr lang="en-US" sz="2500" i="1" dirty="0" err="1">
                <a:latin typeface="Cambria" pitchFamily="18" charset="0"/>
              </a:rPr>
              <a:t>sinh</a:t>
            </a:r>
            <a:r>
              <a:rPr lang="en-US" sz="2500" i="1" dirty="0">
                <a:latin typeface="Cambria" pitchFamily="18" charset="0"/>
              </a:rPr>
              <a:t> </a:t>
            </a:r>
            <a:r>
              <a:rPr lang="en-US" sz="2500" i="1" dirty="0" err="1">
                <a:latin typeface="Cambria" pitchFamily="18" charset="0"/>
              </a:rPr>
              <a:t>của</a:t>
            </a:r>
            <a:r>
              <a:rPr lang="en-US" sz="2500" i="1" dirty="0">
                <a:latin typeface="Cambria" pitchFamily="18" charset="0"/>
              </a:rPr>
              <a:t> </a:t>
            </a:r>
            <a:r>
              <a:rPr lang="en-US" sz="2500" i="1" dirty="0" err="1">
                <a:latin typeface="Cambria" pitchFamily="18" charset="0"/>
              </a:rPr>
              <a:t>khối</a:t>
            </a:r>
            <a:r>
              <a:rPr lang="en-US" sz="2500" i="1" dirty="0">
                <a:latin typeface="Cambria" pitchFamily="18" charset="0"/>
              </a:rPr>
              <a:t>”</a:t>
            </a:r>
          </a:p>
        </p:txBody>
      </p:sp>
      <p:pic>
        <p:nvPicPr>
          <p:cNvPr id="5" name="Picture 4">
            <a:extLst>
              <a:ext uri="{FF2B5EF4-FFF2-40B4-BE49-F238E27FC236}">
                <a16:creationId xmlns:a16="http://schemas.microsoft.com/office/drawing/2014/main" id="{84582D66-DFE6-4F59-AEFB-4F538C74A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600201"/>
            <a:ext cx="8887692" cy="2720453"/>
          </a:xfrm>
          <a:prstGeom prst="rect">
            <a:avLst/>
          </a:prstGeom>
        </p:spPr>
      </p:pic>
    </p:spTree>
    <p:extLst>
      <p:ext uri="{BB962C8B-B14F-4D97-AF65-F5344CB8AC3E}">
        <p14:creationId xmlns:p14="http://schemas.microsoft.com/office/powerpoint/2010/main" val="3521186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94116B-3E95-4B70-ADAB-B3A0A7CEF771}"/>
              </a:ext>
            </a:extLst>
          </p:cNvPr>
          <p:cNvPicPr>
            <a:picLocks noChangeAspect="1"/>
          </p:cNvPicPr>
          <p:nvPr/>
        </p:nvPicPr>
        <p:blipFill rotWithShape="1">
          <a:blip r:embed="rId2">
            <a:extLst>
              <a:ext uri="{28A0092B-C50C-407E-A947-70E740481C1C}">
                <a14:useLocalDpi xmlns:a14="http://schemas.microsoft.com/office/drawing/2010/main" val="0"/>
              </a:ext>
            </a:extLst>
          </a:blip>
          <a:srcRect t="16358" b="15338"/>
          <a:stretch/>
        </p:blipFill>
        <p:spPr>
          <a:xfrm>
            <a:off x="2802457" y="101886"/>
            <a:ext cx="2438400" cy="518099"/>
          </a:xfrm>
          <a:prstGeom prst="rect">
            <a:avLst/>
          </a:prstGeom>
        </p:spPr>
      </p:pic>
      <p:sp>
        <p:nvSpPr>
          <p:cNvPr id="3" name="Rectangle 2"/>
          <p:cNvSpPr/>
          <p:nvPr/>
        </p:nvSpPr>
        <p:spPr>
          <a:xfrm>
            <a:off x="2163082" y="772180"/>
            <a:ext cx="8047718" cy="523220"/>
          </a:xfrm>
          <a:prstGeom prst="rect">
            <a:avLst/>
          </a:prstGeom>
        </p:spPr>
        <p:txBody>
          <a:bodyPr wrap="square">
            <a:spAutoFit/>
          </a:bodyPr>
          <a:lstStyle/>
          <a:p>
            <a:pPr algn="ctr"/>
            <a:r>
              <a:rPr lang="en-US" sz="2800" b="1" dirty="0">
                <a:solidFill>
                  <a:srgbClr val="FF0000"/>
                </a:solidFill>
                <a:latin typeface="Cambria" pitchFamily="18" charset="0"/>
              </a:rPr>
              <a:t>HƯỚNG DẪN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2225166" y="96036"/>
            <a:ext cx="540849" cy="523948"/>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10">
            <a:extLst>
              <a:ext uri="{FF2B5EF4-FFF2-40B4-BE49-F238E27FC236}">
                <a16:creationId xmlns:a16="http://schemas.microsoft.com/office/drawing/2014/main" id="{2EBB889E-CA21-4BCD-9955-E5A809095F78}"/>
              </a:ext>
            </a:extLst>
          </p:cNvPr>
          <p:cNvGraphicFramePr>
            <a:graphicFrameLocks noGrp="1"/>
          </p:cNvGraphicFramePr>
          <p:nvPr>
            <p:extLst>
              <p:ext uri="{D42A27DB-BD31-4B8C-83A1-F6EECF244321}">
                <p14:modId xmlns:p14="http://schemas.microsoft.com/office/powerpoint/2010/main" val="205648501"/>
              </p:ext>
            </p:extLst>
          </p:nvPr>
        </p:nvGraphicFramePr>
        <p:xfrm>
          <a:off x="2481734" y="1392163"/>
          <a:ext cx="7924800" cy="2072640"/>
        </p:xfrm>
        <a:graphic>
          <a:graphicData uri="http://schemas.openxmlformats.org/drawingml/2006/table">
            <a:tbl>
              <a:tblPr firstRow="1" bandRow="1">
                <a:tableStyleId>{5DA37D80-6434-44D0-A028-1B22A696006F}</a:tableStyleId>
              </a:tblPr>
              <a:tblGrid>
                <a:gridCol w="1584960">
                  <a:extLst>
                    <a:ext uri="{9D8B030D-6E8A-4147-A177-3AD203B41FA5}">
                      <a16:colId xmlns:a16="http://schemas.microsoft.com/office/drawing/2014/main" val="297972536"/>
                    </a:ext>
                  </a:extLst>
                </a:gridCol>
                <a:gridCol w="5196840">
                  <a:extLst>
                    <a:ext uri="{9D8B030D-6E8A-4147-A177-3AD203B41FA5}">
                      <a16:colId xmlns:a16="http://schemas.microsoft.com/office/drawing/2014/main" val="535166097"/>
                    </a:ext>
                  </a:extLst>
                </a:gridCol>
                <a:gridCol w="1143000">
                  <a:extLst>
                    <a:ext uri="{9D8B030D-6E8A-4147-A177-3AD203B41FA5}">
                      <a16:colId xmlns:a16="http://schemas.microsoft.com/office/drawing/2014/main" val="1142105274"/>
                    </a:ext>
                  </a:extLst>
                </a:gridCol>
              </a:tblGrid>
              <a:tr h="370840">
                <a:tc>
                  <a:txBody>
                    <a:bodyPr/>
                    <a:lstStyle/>
                    <a:p>
                      <a:pPr algn="ctr"/>
                      <a:r>
                        <a:rPr lang="en-US" sz="2800" dirty="0" err="1">
                          <a:latin typeface="Cambria" panose="02040503050406030204" pitchFamily="18" charset="0"/>
                          <a:ea typeface="Cambria" panose="02040503050406030204" pitchFamily="18" charset="0"/>
                        </a:rPr>
                        <a:t>Năm</a:t>
                      </a:r>
                      <a:endParaRPr lang="en-US" sz="2800" dirty="0">
                        <a:latin typeface="Cambria" panose="02040503050406030204" pitchFamily="18" charset="0"/>
                        <a:ea typeface="Cambria" panose="02040503050406030204" pitchFamily="18" charset="0"/>
                      </a:endParaRPr>
                    </a:p>
                  </a:txBody>
                  <a:tcPr/>
                </a:tc>
                <a:tc>
                  <a:txBody>
                    <a:bodyPr/>
                    <a:lstStyle/>
                    <a:p>
                      <a:pPr algn="ct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học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sinh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yêu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thích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đọc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sách</a:t>
                      </a:r>
                      <a:endParaRPr lang="en-US" sz="2800" dirty="0">
                        <a:latin typeface="Cambria" panose="02040503050406030204" pitchFamily="18" charset="0"/>
                        <a:ea typeface="Cambria" panose="02040503050406030204" pitchFamily="18" charset="0"/>
                      </a:endParaRPr>
                    </a:p>
                  </a:txBody>
                  <a:tcPr/>
                </a:tc>
                <a:tc>
                  <a:txBody>
                    <a:bodyPr/>
                    <a:lstStyle/>
                    <a:p>
                      <a:pPr algn="ctr"/>
                      <a:r>
                        <a:rPr lang="en-US" sz="2800" dirty="0" err="1">
                          <a:latin typeface="Cambria" panose="02040503050406030204" pitchFamily="18" charset="0"/>
                          <a:ea typeface="Cambria" panose="02040503050406030204" pitchFamily="18" charset="0"/>
                        </a:rPr>
                        <a:t>Tỉ</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lệ</a:t>
                      </a:r>
                      <a:endParaRPr lang="en-US" sz="28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58242591"/>
                  </a:ext>
                </a:extLst>
              </a:tr>
              <a:tr h="370840">
                <a:tc>
                  <a:txBody>
                    <a:bodyPr/>
                    <a:lstStyle/>
                    <a:p>
                      <a:pPr algn="ctr"/>
                      <a:r>
                        <a:rPr lang="en-US" sz="2800" dirty="0">
                          <a:latin typeface="Cambria" panose="02040503050406030204" pitchFamily="18" charset="0"/>
                          <a:ea typeface="Cambria" panose="02040503050406030204" pitchFamily="18" charset="0"/>
                        </a:rPr>
                        <a:t>2017</a:t>
                      </a:r>
                    </a:p>
                  </a:txBody>
                  <a:tcPr/>
                </a:tc>
                <a:tc>
                  <a:txBody>
                    <a:bodyPr/>
                    <a:lstStyle/>
                    <a:p>
                      <a:pPr algn="ctr"/>
                      <a:r>
                        <a:rPr lang="en-US" sz="2800" dirty="0">
                          <a:latin typeface="Cambria" panose="02040503050406030204" pitchFamily="18" charset="0"/>
                          <a:ea typeface="Cambria" panose="02040503050406030204" pitchFamily="18" charset="0"/>
                        </a:rPr>
                        <a:t>230</a:t>
                      </a:r>
                    </a:p>
                  </a:txBody>
                  <a:tcPr/>
                </a:tc>
                <a:tc>
                  <a:txBody>
                    <a:bodyPr/>
                    <a:lstStyle/>
                    <a:p>
                      <a:pPr algn="ctr"/>
                      <a:r>
                        <a:rPr lang="en-US" sz="2800" dirty="0">
                          <a:latin typeface="Cambria" panose="02040503050406030204" pitchFamily="18" charset="0"/>
                          <a:ea typeface="Cambria" panose="02040503050406030204" pitchFamily="18" charset="0"/>
                        </a:rPr>
                        <a:t>52%</a:t>
                      </a:r>
                    </a:p>
                  </a:txBody>
                  <a:tcPr/>
                </a:tc>
                <a:extLst>
                  <a:ext uri="{0D108BD9-81ED-4DB2-BD59-A6C34878D82A}">
                    <a16:rowId xmlns:a16="http://schemas.microsoft.com/office/drawing/2014/main" val="807080089"/>
                  </a:ext>
                </a:extLst>
              </a:tr>
              <a:tr h="370840">
                <a:tc>
                  <a:txBody>
                    <a:bodyPr/>
                    <a:lstStyle/>
                    <a:p>
                      <a:pPr algn="ctr"/>
                      <a:r>
                        <a:rPr lang="en-US" sz="2800" dirty="0">
                          <a:latin typeface="Cambria" panose="02040503050406030204" pitchFamily="18" charset="0"/>
                          <a:ea typeface="Cambria" panose="02040503050406030204" pitchFamily="18" charset="0"/>
                        </a:rPr>
                        <a:t>2018</a:t>
                      </a:r>
                    </a:p>
                  </a:txBody>
                  <a:tcPr/>
                </a:tc>
                <a:tc>
                  <a:txBody>
                    <a:bodyPr/>
                    <a:lstStyle/>
                    <a:p>
                      <a:pPr algn="ctr"/>
                      <a:r>
                        <a:rPr lang="en-US" sz="2800" dirty="0">
                          <a:latin typeface="Cambria" panose="02040503050406030204" pitchFamily="18" charset="0"/>
                          <a:ea typeface="Cambria" panose="02040503050406030204" pitchFamily="18" charset="0"/>
                        </a:rPr>
                        <a:t>256</a:t>
                      </a:r>
                    </a:p>
                  </a:txBody>
                  <a:tcPr/>
                </a:tc>
                <a:tc>
                  <a:txBody>
                    <a:bodyPr/>
                    <a:lstStyle/>
                    <a:p>
                      <a:pPr algn="ctr"/>
                      <a:r>
                        <a:rPr lang="en-US" sz="2800" dirty="0">
                          <a:latin typeface="Cambria" panose="02040503050406030204" pitchFamily="18" charset="0"/>
                          <a:ea typeface="Cambria" panose="02040503050406030204" pitchFamily="18" charset="0"/>
                        </a:rPr>
                        <a:t>64%</a:t>
                      </a:r>
                    </a:p>
                  </a:txBody>
                  <a:tcPr/>
                </a:tc>
                <a:extLst>
                  <a:ext uri="{0D108BD9-81ED-4DB2-BD59-A6C34878D82A}">
                    <a16:rowId xmlns:a16="http://schemas.microsoft.com/office/drawing/2014/main" val="1734566290"/>
                  </a:ext>
                </a:extLst>
              </a:tr>
              <a:tr h="370840">
                <a:tc>
                  <a:txBody>
                    <a:bodyPr/>
                    <a:lstStyle/>
                    <a:p>
                      <a:pPr algn="ctr"/>
                      <a:r>
                        <a:rPr lang="en-US" sz="2800" dirty="0">
                          <a:latin typeface="Cambria" panose="02040503050406030204" pitchFamily="18" charset="0"/>
                          <a:ea typeface="Cambria" panose="02040503050406030204" pitchFamily="18" charset="0"/>
                        </a:rPr>
                        <a:t>2019</a:t>
                      </a:r>
                    </a:p>
                  </a:txBody>
                  <a:tcPr/>
                </a:tc>
                <a:tc>
                  <a:txBody>
                    <a:bodyPr/>
                    <a:lstStyle/>
                    <a:p>
                      <a:pPr algn="ctr"/>
                      <a:r>
                        <a:rPr lang="en-US" sz="2800" dirty="0">
                          <a:latin typeface="Cambria" panose="02040503050406030204" pitchFamily="18" charset="0"/>
                          <a:ea typeface="Cambria" panose="02040503050406030204" pitchFamily="18" charset="0"/>
                        </a:rPr>
                        <a:t>345</a:t>
                      </a:r>
                    </a:p>
                  </a:txBody>
                  <a:tcPr/>
                </a:tc>
                <a:tc>
                  <a:txBody>
                    <a:bodyPr/>
                    <a:lstStyle/>
                    <a:p>
                      <a:pPr algn="ctr"/>
                      <a:r>
                        <a:rPr lang="en-US" sz="2800" dirty="0">
                          <a:latin typeface="Cambria" panose="02040503050406030204" pitchFamily="18" charset="0"/>
                          <a:ea typeface="Cambria" panose="02040503050406030204" pitchFamily="18" charset="0"/>
                        </a:rPr>
                        <a:t>78%</a:t>
                      </a:r>
                    </a:p>
                  </a:txBody>
                  <a:tcPr/>
                </a:tc>
                <a:extLst>
                  <a:ext uri="{0D108BD9-81ED-4DB2-BD59-A6C34878D82A}">
                    <a16:rowId xmlns:a16="http://schemas.microsoft.com/office/drawing/2014/main" val="2719369607"/>
                  </a:ext>
                </a:extLst>
              </a:tr>
            </a:tbl>
          </a:graphicData>
        </a:graphic>
      </p:graphicFrame>
      <p:graphicFrame>
        <p:nvGraphicFramePr>
          <p:cNvPr id="13" name="Table 10">
            <a:extLst>
              <a:ext uri="{FF2B5EF4-FFF2-40B4-BE49-F238E27FC236}">
                <a16:creationId xmlns:a16="http://schemas.microsoft.com/office/drawing/2014/main" id="{C1BEF5D2-26FE-45B9-96DC-B6EBD54CD2FD}"/>
              </a:ext>
            </a:extLst>
          </p:cNvPr>
          <p:cNvGraphicFramePr>
            <a:graphicFrameLocks noGrp="1"/>
          </p:cNvGraphicFramePr>
          <p:nvPr>
            <p:extLst>
              <p:ext uri="{D42A27DB-BD31-4B8C-83A1-F6EECF244321}">
                <p14:modId xmlns:p14="http://schemas.microsoft.com/office/powerpoint/2010/main" val="2596573040"/>
              </p:ext>
            </p:extLst>
          </p:nvPr>
        </p:nvGraphicFramePr>
        <p:xfrm>
          <a:off x="2495589" y="3886200"/>
          <a:ext cx="7924800" cy="2590800"/>
        </p:xfrm>
        <a:graphic>
          <a:graphicData uri="http://schemas.openxmlformats.org/drawingml/2006/table">
            <a:tbl>
              <a:tblPr firstRow="1" bandRow="1">
                <a:tableStyleId>{5DA37D80-6434-44D0-A028-1B22A696006F}</a:tableStyleId>
              </a:tblPr>
              <a:tblGrid>
                <a:gridCol w="1584960">
                  <a:extLst>
                    <a:ext uri="{9D8B030D-6E8A-4147-A177-3AD203B41FA5}">
                      <a16:colId xmlns:a16="http://schemas.microsoft.com/office/drawing/2014/main" val="297972536"/>
                    </a:ext>
                  </a:extLst>
                </a:gridCol>
                <a:gridCol w="5196840">
                  <a:extLst>
                    <a:ext uri="{9D8B030D-6E8A-4147-A177-3AD203B41FA5}">
                      <a16:colId xmlns:a16="http://schemas.microsoft.com/office/drawing/2014/main" val="535166097"/>
                    </a:ext>
                  </a:extLst>
                </a:gridCol>
                <a:gridCol w="1143000">
                  <a:extLst>
                    <a:ext uri="{9D8B030D-6E8A-4147-A177-3AD203B41FA5}">
                      <a16:colId xmlns:a16="http://schemas.microsoft.com/office/drawing/2014/main" val="1142105274"/>
                    </a:ext>
                  </a:extLst>
                </a:gridCol>
              </a:tblGrid>
              <a:tr h="370840">
                <a:tc>
                  <a:txBody>
                    <a:bodyPr/>
                    <a:lstStyle/>
                    <a:p>
                      <a:pPr algn="ctr"/>
                      <a:r>
                        <a:rPr lang="en-US" sz="2800" dirty="0" err="1">
                          <a:latin typeface="Cambria" panose="02040503050406030204" pitchFamily="18" charset="0"/>
                          <a:ea typeface="Cambria" panose="02040503050406030204" pitchFamily="18" charset="0"/>
                        </a:rPr>
                        <a:t>Năm</a:t>
                      </a:r>
                      <a:endParaRPr lang="en-US" sz="2800" dirty="0">
                        <a:latin typeface="Cambria" panose="02040503050406030204" pitchFamily="18" charset="0"/>
                        <a:ea typeface="Cambria" panose="02040503050406030204" pitchFamily="18" charset="0"/>
                      </a:endParaRPr>
                    </a:p>
                  </a:txBody>
                  <a:tcPr>
                    <a:solidFill>
                      <a:schemeClr val="accent2">
                        <a:lumMod val="20000"/>
                        <a:lumOff val="80000"/>
                      </a:schemeClr>
                    </a:solidFill>
                  </a:tcPr>
                </a:tc>
                <a:tc>
                  <a:txBody>
                    <a:bodyPr/>
                    <a:lstStyle/>
                    <a:p>
                      <a:pPr algn="ct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học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sinh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yêu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thích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đọc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sách</a:t>
                      </a:r>
                      <a:endParaRPr lang="en-US" sz="2800" dirty="0">
                        <a:latin typeface="Cambria" panose="02040503050406030204" pitchFamily="18" charset="0"/>
                        <a:ea typeface="Cambria" panose="02040503050406030204" pitchFamily="18" charset="0"/>
                      </a:endParaRPr>
                    </a:p>
                  </a:txBody>
                  <a:tcPr>
                    <a:solidFill>
                      <a:schemeClr val="accent2">
                        <a:lumMod val="20000"/>
                        <a:lumOff val="80000"/>
                      </a:schemeClr>
                    </a:solidFill>
                  </a:tcPr>
                </a:tc>
                <a:tc>
                  <a:txBody>
                    <a:bodyPr/>
                    <a:lstStyle/>
                    <a:p>
                      <a:pPr algn="ctr"/>
                      <a:r>
                        <a:rPr lang="en-US" sz="2800" dirty="0" err="1">
                          <a:latin typeface="Cambria" panose="02040503050406030204" pitchFamily="18" charset="0"/>
                          <a:ea typeface="Cambria" panose="02040503050406030204" pitchFamily="18" charset="0"/>
                        </a:rPr>
                        <a:t>Tỉ</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lệ</a:t>
                      </a:r>
                      <a:endParaRPr lang="en-US" sz="2800" dirty="0">
                        <a:latin typeface="Cambria" panose="02040503050406030204" pitchFamily="18" charset="0"/>
                        <a:ea typeface="Cambria" panose="02040503050406030204" pitchFamily="18" charset="0"/>
                      </a:endParaRPr>
                    </a:p>
                  </a:txBody>
                  <a:tcPr>
                    <a:solidFill>
                      <a:schemeClr val="accent2">
                        <a:lumMod val="20000"/>
                        <a:lumOff val="80000"/>
                      </a:schemeClr>
                    </a:solidFill>
                  </a:tcPr>
                </a:tc>
                <a:extLst>
                  <a:ext uri="{0D108BD9-81ED-4DB2-BD59-A6C34878D82A}">
                    <a16:rowId xmlns:a16="http://schemas.microsoft.com/office/drawing/2014/main" val="1658242591"/>
                  </a:ext>
                </a:extLst>
              </a:tr>
              <a:tr h="370840">
                <a:tc>
                  <a:txBody>
                    <a:bodyPr/>
                    <a:lstStyle/>
                    <a:p>
                      <a:pPr algn="ctr"/>
                      <a:r>
                        <a:rPr lang="en-US" sz="2800" dirty="0">
                          <a:latin typeface="Cambria" panose="02040503050406030204" pitchFamily="18" charset="0"/>
                          <a:ea typeface="Cambria" panose="02040503050406030204" pitchFamily="18" charset="0"/>
                        </a:rPr>
                        <a:t>2016</a:t>
                      </a:r>
                    </a:p>
                  </a:txBody>
                  <a:tcPr>
                    <a:solidFill>
                      <a:schemeClr val="accent2">
                        <a:lumMod val="40000"/>
                        <a:lumOff val="60000"/>
                      </a:schemeClr>
                    </a:solidFill>
                  </a:tcPr>
                </a:tc>
                <a:tc>
                  <a:txBody>
                    <a:bodyPr/>
                    <a:lstStyle/>
                    <a:p>
                      <a:pPr algn="ctr"/>
                      <a:r>
                        <a:rPr lang="en-US" sz="2800" dirty="0">
                          <a:latin typeface="Cambria" panose="02040503050406030204" pitchFamily="18" charset="0"/>
                          <a:ea typeface="Cambria" panose="02040503050406030204" pitchFamily="18" charset="0"/>
                        </a:rPr>
                        <a:t>175</a:t>
                      </a:r>
                    </a:p>
                  </a:txBody>
                  <a:tcPr>
                    <a:solidFill>
                      <a:schemeClr val="accent2">
                        <a:lumMod val="40000"/>
                        <a:lumOff val="60000"/>
                      </a:schemeClr>
                    </a:solidFill>
                  </a:tcPr>
                </a:tc>
                <a:tc>
                  <a:txBody>
                    <a:bodyPr/>
                    <a:lstStyle/>
                    <a:p>
                      <a:pPr algn="ctr"/>
                      <a:r>
                        <a:rPr lang="en-US" sz="2800" dirty="0">
                          <a:latin typeface="Cambria" panose="02040503050406030204" pitchFamily="18" charset="0"/>
                          <a:ea typeface="Cambria" panose="02040503050406030204" pitchFamily="18" charset="0"/>
                        </a:rPr>
                        <a:t>45%</a:t>
                      </a:r>
                    </a:p>
                  </a:txBody>
                  <a:tcPr>
                    <a:solidFill>
                      <a:schemeClr val="accent2">
                        <a:lumMod val="40000"/>
                        <a:lumOff val="60000"/>
                      </a:schemeClr>
                    </a:solidFill>
                  </a:tcPr>
                </a:tc>
                <a:extLst>
                  <a:ext uri="{0D108BD9-81ED-4DB2-BD59-A6C34878D82A}">
                    <a16:rowId xmlns:a16="http://schemas.microsoft.com/office/drawing/2014/main" val="4031175485"/>
                  </a:ext>
                </a:extLst>
              </a:tr>
              <a:tr h="370840">
                <a:tc>
                  <a:txBody>
                    <a:bodyPr/>
                    <a:lstStyle/>
                    <a:p>
                      <a:pPr algn="ctr"/>
                      <a:r>
                        <a:rPr lang="en-US" sz="2800" dirty="0">
                          <a:latin typeface="Cambria" panose="02040503050406030204" pitchFamily="18" charset="0"/>
                          <a:ea typeface="Cambria" panose="02040503050406030204" pitchFamily="18" charset="0"/>
                        </a:rPr>
                        <a:t>2017</a:t>
                      </a:r>
                    </a:p>
                  </a:txBody>
                  <a:tcPr>
                    <a:solidFill>
                      <a:schemeClr val="accent2">
                        <a:lumMod val="20000"/>
                        <a:lumOff val="80000"/>
                      </a:schemeClr>
                    </a:solidFill>
                  </a:tcPr>
                </a:tc>
                <a:tc>
                  <a:txBody>
                    <a:bodyPr/>
                    <a:lstStyle/>
                    <a:p>
                      <a:pPr algn="ctr"/>
                      <a:r>
                        <a:rPr lang="en-US" sz="2800" dirty="0">
                          <a:latin typeface="Cambria" panose="02040503050406030204" pitchFamily="18" charset="0"/>
                          <a:ea typeface="Cambria" panose="02040503050406030204" pitchFamily="18" charset="0"/>
                        </a:rPr>
                        <a:t>230</a:t>
                      </a:r>
                    </a:p>
                  </a:txBody>
                  <a:tcPr>
                    <a:solidFill>
                      <a:schemeClr val="accent2">
                        <a:lumMod val="20000"/>
                        <a:lumOff val="80000"/>
                      </a:schemeClr>
                    </a:solidFill>
                  </a:tcPr>
                </a:tc>
                <a:tc>
                  <a:txBody>
                    <a:bodyPr/>
                    <a:lstStyle/>
                    <a:p>
                      <a:pPr algn="ctr"/>
                      <a:r>
                        <a:rPr lang="en-US" sz="2800" dirty="0">
                          <a:latin typeface="Cambria" panose="02040503050406030204" pitchFamily="18" charset="0"/>
                          <a:ea typeface="Cambria" panose="02040503050406030204" pitchFamily="18" charset="0"/>
                        </a:rPr>
                        <a:t>52%</a:t>
                      </a:r>
                    </a:p>
                  </a:txBody>
                  <a:tcPr>
                    <a:solidFill>
                      <a:schemeClr val="accent2">
                        <a:lumMod val="20000"/>
                        <a:lumOff val="80000"/>
                      </a:schemeClr>
                    </a:solidFill>
                  </a:tcPr>
                </a:tc>
                <a:extLst>
                  <a:ext uri="{0D108BD9-81ED-4DB2-BD59-A6C34878D82A}">
                    <a16:rowId xmlns:a16="http://schemas.microsoft.com/office/drawing/2014/main" val="807080089"/>
                  </a:ext>
                </a:extLst>
              </a:tr>
              <a:tr h="370840">
                <a:tc>
                  <a:txBody>
                    <a:bodyPr/>
                    <a:lstStyle/>
                    <a:p>
                      <a:pPr algn="ctr"/>
                      <a:r>
                        <a:rPr lang="en-US" sz="2800" dirty="0">
                          <a:latin typeface="Cambria" panose="02040503050406030204" pitchFamily="18" charset="0"/>
                          <a:ea typeface="Cambria" panose="02040503050406030204" pitchFamily="18" charset="0"/>
                        </a:rPr>
                        <a:t>2018</a:t>
                      </a:r>
                    </a:p>
                  </a:txBody>
                  <a:tcPr>
                    <a:solidFill>
                      <a:schemeClr val="accent2">
                        <a:lumMod val="20000"/>
                        <a:lumOff val="80000"/>
                      </a:schemeClr>
                    </a:solidFill>
                  </a:tcPr>
                </a:tc>
                <a:tc>
                  <a:txBody>
                    <a:bodyPr/>
                    <a:lstStyle/>
                    <a:p>
                      <a:pPr algn="ctr"/>
                      <a:r>
                        <a:rPr lang="en-US" sz="2800" dirty="0">
                          <a:latin typeface="Cambria" panose="02040503050406030204" pitchFamily="18" charset="0"/>
                          <a:ea typeface="Cambria" panose="02040503050406030204" pitchFamily="18" charset="0"/>
                        </a:rPr>
                        <a:t>256</a:t>
                      </a:r>
                    </a:p>
                  </a:txBody>
                  <a:tcPr>
                    <a:solidFill>
                      <a:schemeClr val="accent2">
                        <a:lumMod val="20000"/>
                        <a:lumOff val="80000"/>
                      </a:schemeClr>
                    </a:solidFill>
                  </a:tcPr>
                </a:tc>
                <a:tc>
                  <a:txBody>
                    <a:bodyPr/>
                    <a:lstStyle/>
                    <a:p>
                      <a:pPr algn="ctr"/>
                      <a:r>
                        <a:rPr lang="en-US" sz="2800" dirty="0">
                          <a:latin typeface="Cambria" panose="02040503050406030204" pitchFamily="18" charset="0"/>
                          <a:ea typeface="Cambria" panose="02040503050406030204" pitchFamily="18" charset="0"/>
                        </a:rPr>
                        <a:t>64%</a:t>
                      </a:r>
                    </a:p>
                  </a:txBody>
                  <a:tcPr>
                    <a:solidFill>
                      <a:schemeClr val="accent2">
                        <a:lumMod val="20000"/>
                        <a:lumOff val="80000"/>
                      </a:schemeClr>
                    </a:solidFill>
                  </a:tcPr>
                </a:tc>
                <a:extLst>
                  <a:ext uri="{0D108BD9-81ED-4DB2-BD59-A6C34878D82A}">
                    <a16:rowId xmlns:a16="http://schemas.microsoft.com/office/drawing/2014/main" val="1734566290"/>
                  </a:ext>
                </a:extLst>
              </a:tr>
              <a:tr h="370840">
                <a:tc>
                  <a:txBody>
                    <a:bodyPr/>
                    <a:lstStyle/>
                    <a:p>
                      <a:pPr algn="ctr"/>
                      <a:r>
                        <a:rPr lang="en-US" sz="2800" dirty="0">
                          <a:latin typeface="Cambria" panose="02040503050406030204" pitchFamily="18" charset="0"/>
                          <a:ea typeface="Cambria" panose="02040503050406030204" pitchFamily="18" charset="0"/>
                        </a:rPr>
                        <a:t>2019</a:t>
                      </a:r>
                    </a:p>
                  </a:txBody>
                  <a:tcPr>
                    <a:solidFill>
                      <a:schemeClr val="accent2">
                        <a:lumMod val="20000"/>
                        <a:lumOff val="80000"/>
                      </a:schemeClr>
                    </a:solidFill>
                  </a:tcPr>
                </a:tc>
                <a:tc>
                  <a:txBody>
                    <a:bodyPr/>
                    <a:lstStyle/>
                    <a:p>
                      <a:pPr algn="ctr"/>
                      <a:r>
                        <a:rPr lang="en-US" sz="2800" dirty="0">
                          <a:latin typeface="Cambria" panose="02040503050406030204" pitchFamily="18" charset="0"/>
                          <a:ea typeface="Cambria" panose="02040503050406030204" pitchFamily="18" charset="0"/>
                        </a:rPr>
                        <a:t>345</a:t>
                      </a:r>
                    </a:p>
                  </a:txBody>
                  <a:tcPr>
                    <a:solidFill>
                      <a:schemeClr val="accent2">
                        <a:lumMod val="20000"/>
                        <a:lumOff val="80000"/>
                      </a:schemeClr>
                    </a:solidFill>
                  </a:tcPr>
                </a:tc>
                <a:tc>
                  <a:txBody>
                    <a:bodyPr/>
                    <a:lstStyle/>
                    <a:p>
                      <a:pPr algn="ctr"/>
                      <a:r>
                        <a:rPr lang="en-US" sz="2800" dirty="0">
                          <a:latin typeface="Cambria" panose="02040503050406030204" pitchFamily="18" charset="0"/>
                          <a:ea typeface="Cambria" panose="02040503050406030204" pitchFamily="18" charset="0"/>
                        </a:rPr>
                        <a:t>78%</a:t>
                      </a:r>
                    </a:p>
                  </a:txBody>
                  <a:tcPr>
                    <a:solidFill>
                      <a:schemeClr val="accent2">
                        <a:lumMod val="20000"/>
                        <a:lumOff val="80000"/>
                      </a:schemeClr>
                    </a:solidFill>
                  </a:tcPr>
                </a:tc>
                <a:extLst>
                  <a:ext uri="{0D108BD9-81ED-4DB2-BD59-A6C34878D82A}">
                    <a16:rowId xmlns:a16="http://schemas.microsoft.com/office/drawing/2014/main" val="2719369607"/>
                  </a:ext>
                </a:extLst>
              </a:tr>
            </a:tbl>
          </a:graphicData>
        </a:graphic>
      </p:graphicFrame>
      <p:sp>
        <p:nvSpPr>
          <p:cNvPr id="11" name="TextBox 10">
            <a:extLst>
              <a:ext uri="{FF2B5EF4-FFF2-40B4-BE49-F238E27FC236}">
                <a16:creationId xmlns:a16="http://schemas.microsoft.com/office/drawing/2014/main" id="{F9AA2B5C-933D-442C-A803-D3F0C34DBE86}"/>
              </a:ext>
            </a:extLst>
          </p:cNvPr>
          <p:cNvSpPr txBox="1"/>
          <p:nvPr/>
        </p:nvSpPr>
        <p:spPr>
          <a:xfrm>
            <a:off x="1745675" y="1295400"/>
            <a:ext cx="747613" cy="707886"/>
          </a:xfrm>
          <a:prstGeom prst="rect">
            <a:avLst/>
          </a:prstGeom>
          <a:noFill/>
        </p:spPr>
        <p:txBody>
          <a:bodyPr wrap="square" rtlCol="0">
            <a:spAutoFit/>
          </a:bodyPr>
          <a:lstStyle/>
          <a:p>
            <a:r>
              <a:rPr lang="en-US" sz="4000" b="1" dirty="0">
                <a:solidFill>
                  <a:srgbClr val="FF0000"/>
                </a:solidFill>
                <a:sym typeface="Wingdings" panose="05000000000000000000" pitchFamily="2" charset="2"/>
              </a:rPr>
              <a:t></a:t>
            </a:r>
            <a:endParaRPr lang="en-US" sz="4000" b="1" dirty="0">
              <a:solidFill>
                <a:srgbClr val="FF0000"/>
              </a:solidFill>
            </a:endParaRPr>
          </a:p>
        </p:txBody>
      </p:sp>
      <p:sp>
        <p:nvSpPr>
          <p:cNvPr id="15" name="TextBox 14">
            <a:extLst>
              <a:ext uri="{FF2B5EF4-FFF2-40B4-BE49-F238E27FC236}">
                <a16:creationId xmlns:a16="http://schemas.microsoft.com/office/drawing/2014/main" id="{D201B630-E7D2-4C88-A3DC-B3028F890025}"/>
              </a:ext>
            </a:extLst>
          </p:cNvPr>
          <p:cNvSpPr txBox="1"/>
          <p:nvPr/>
        </p:nvSpPr>
        <p:spPr>
          <a:xfrm>
            <a:off x="1694330" y="3733800"/>
            <a:ext cx="747613"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sym typeface="Wingdings" panose="05000000000000000000" pitchFamily="2" charset="2"/>
              </a:rPr>
              <a:t></a:t>
            </a:r>
            <a:endParaRPr lang="en-US" sz="4000" b="1" dirty="0">
              <a:solidFill>
                <a:srgbClr val="FF0000"/>
              </a:solidFill>
              <a:latin typeface="Cambria" panose="02040503050406030204" pitchFamily="18" charset="0"/>
              <a:ea typeface="Cambria" panose="02040503050406030204" pitchFamily="18" charset="0"/>
            </a:endParaRPr>
          </a:p>
        </p:txBody>
      </p:sp>
      <p:sp>
        <p:nvSpPr>
          <p:cNvPr id="2" name="Right Arrow 1"/>
          <p:cNvSpPr/>
          <p:nvPr/>
        </p:nvSpPr>
        <p:spPr>
          <a:xfrm>
            <a:off x="1876140" y="4613031"/>
            <a:ext cx="486681"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10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685800"/>
            <a:ext cx="7924800" cy="2492990"/>
          </a:xfrm>
          <a:prstGeom prst="rect">
            <a:avLst/>
          </a:prstGeom>
        </p:spPr>
        <p:txBody>
          <a:bodyPr wrap="square">
            <a:spAutoFit/>
          </a:bodyPr>
          <a:lstStyle/>
          <a:p>
            <a:pPr algn="ctr"/>
            <a:r>
              <a:rPr lang="vi-VN" sz="2800" b="1" dirty="0">
                <a:solidFill>
                  <a:srgbClr val="FF0000"/>
                </a:solidFill>
                <a:latin typeface="Cambria" pitchFamily="18" charset="0"/>
              </a:rPr>
              <a:t>Thảo luận nhóm</a:t>
            </a:r>
            <a:r>
              <a:rPr lang="en-US" sz="2800" b="1" dirty="0">
                <a:solidFill>
                  <a:srgbClr val="FF0000"/>
                </a:solidFill>
                <a:latin typeface="Cambria" pitchFamily="18" charset="0"/>
              </a:rPr>
              <a:t>,</a:t>
            </a:r>
            <a:r>
              <a:rPr lang="vi-VN" sz="2800" b="1" dirty="0">
                <a:solidFill>
                  <a:srgbClr val="FF0000"/>
                </a:solidFill>
                <a:latin typeface="Cambria" pitchFamily="18" charset="0"/>
              </a:rPr>
              <a:t> </a:t>
            </a:r>
            <a:r>
              <a:rPr lang="en-US" sz="2800" b="1" dirty="0" err="1">
                <a:solidFill>
                  <a:srgbClr val="FF0000"/>
                </a:solidFill>
                <a:latin typeface="Cambria" pitchFamily="18" charset="0"/>
              </a:rPr>
              <a:t>hoàn</a:t>
            </a:r>
            <a:r>
              <a:rPr lang="en-US" sz="2800" b="1" dirty="0">
                <a:solidFill>
                  <a:srgbClr val="FF0000"/>
                </a:solidFill>
                <a:latin typeface="Cambria" pitchFamily="18" charset="0"/>
              </a:rPr>
              <a:t> </a:t>
            </a:r>
            <a:r>
              <a:rPr lang="en-US" sz="2800" b="1" dirty="0" err="1">
                <a:solidFill>
                  <a:srgbClr val="FF0000"/>
                </a:solidFill>
                <a:latin typeface="Cambria" pitchFamily="18" charset="0"/>
              </a:rPr>
              <a:t>thành</a:t>
            </a:r>
            <a:r>
              <a:rPr lang="en-US" sz="2800" b="1" dirty="0">
                <a:solidFill>
                  <a:srgbClr val="FF0000"/>
                </a:solidFill>
                <a:latin typeface="Cambria" pitchFamily="18" charset="0"/>
              </a:rPr>
              <a:t> </a:t>
            </a:r>
            <a:r>
              <a:rPr lang="en-US" sz="2800" b="1" dirty="0" err="1">
                <a:solidFill>
                  <a:srgbClr val="FF0000"/>
                </a:solidFill>
                <a:latin typeface="Cambria" pitchFamily="18" charset="0"/>
              </a:rPr>
              <a:t>các</a:t>
            </a:r>
            <a:r>
              <a:rPr lang="en-US" sz="2800" b="1" dirty="0">
                <a:solidFill>
                  <a:srgbClr val="FF0000"/>
                </a:solidFill>
                <a:latin typeface="Cambria" pitchFamily="18" charset="0"/>
              </a:rPr>
              <a:t> </a:t>
            </a:r>
            <a:r>
              <a:rPr lang="en-US" sz="2800" b="1" dirty="0" err="1">
                <a:solidFill>
                  <a:srgbClr val="FF0000"/>
                </a:solidFill>
                <a:latin typeface="Cambria" pitchFamily="18" charset="0"/>
              </a:rPr>
              <a:t>câu</a:t>
            </a:r>
            <a:r>
              <a:rPr lang="en-US" sz="2800" b="1" dirty="0">
                <a:solidFill>
                  <a:srgbClr val="FF0000"/>
                </a:solidFill>
                <a:latin typeface="Cambria" pitchFamily="18" charset="0"/>
              </a:rPr>
              <a:t> </a:t>
            </a:r>
            <a:r>
              <a:rPr lang="en-US" sz="2800" b="1" dirty="0" err="1">
                <a:solidFill>
                  <a:srgbClr val="FF0000"/>
                </a:solidFill>
                <a:latin typeface="Cambria" pitchFamily="18" charset="0"/>
              </a:rPr>
              <a:t>hỏi</a:t>
            </a:r>
            <a:r>
              <a:rPr lang="en-US" sz="2800" b="1" dirty="0">
                <a:solidFill>
                  <a:srgbClr val="FF0000"/>
                </a:solidFill>
                <a:latin typeface="Cambria" pitchFamily="18" charset="0"/>
              </a:rPr>
              <a:t> </a:t>
            </a:r>
            <a:r>
              <a:rPr lang="en-US" sz="2800" b="1" dirty="0" err="1">
                <a:solidFill>
                  <a:srgbClr val="FF0000"/>
                </a:solidFill>
                <a:latin typeface="Cambria" pitchFamily="18" charset="0"/>
              </a:rPr>
              <a:t>sau</a:t>
            </a:r>
            <a:r>
              <a:rPr lang="en-US" sz="2800" b="1" dirty="0">
                <a:solidFill>
                  <a:srgbClr val="FF0000"/>
                </a:solidFill>
                <a:latin typeface="Cambria" pitchFamily="18" charset="0"/>
              </a:rPr>
              <a:t>:</a:t>
            </a:r>
          </a:p>
          <a:p>
            <a:endParaRPr lang="en-US" sz="1400" dirty="0">
              <a:latin typeface="Cambria" pitchFamily="18" charset="0"/>
            </a:endParaRPr>
          </a:p>
          <a:p>
            <a:pPr algn="just"/>
            <a:r>
              <a:rPr lang="en-US" sz="3000" dirty="0">
                <a:latin typeface="Cambria" pitchFamily="18" charset="0"/>
              </a:rPr>
              <a:t>       1. </a:t>
            </a:r>
            <a:r>
              <a:rPr lang="vi-VN" sz="2800" b="1" dirty="0">
                <a:latin typeface="Cambria" panose="02040503050406030204" pitchFamily="18" charset="0"/>
                <a:ea typeface="Cambria" panose="02040503050406030204" pitchFamily="18" charset="0"/>
              </a:rPr>
              <a:t>Em hãy trình bày các văn bản sau dưới dạng bảng</a:t>
            </a:r>
            <a:r>
              <a:rPr lang="en-US" sz="2800" b="1"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khóa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lớp</a:t>
            </a:r>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	b.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em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tuần</a:t>
            </a:r>
            <a:endParaRPr lang="en-US" sz="2800" dirty="0">
              <a:latin typeface="Cambria" panose="02040503050406030204" pitchFamily="18" charset="0"/>
              <a:ea typeface="Cambria" panose="02040503050406030204" pitchFamily="18" charset="0"/>
            </a:endParaRPr>
          </a:p>
        </p:txBody>
      </p:sp>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E00E5177-5DAF-4A61-9896-6B0EF5DCE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261634"/>
            <a:ext cx="562053" cy="523948"/>
          </a:xfrm>
          <a:prstGeom prst="rect">
            <a:avLst/>
          </a:prstGeom>
        </p:spPr>
      </p:pic>
      <p:sp>
        <p:nvSpPr>
          <p:cNvPr id="2" name="Rectangle 2">
            <a:extLst>
              <a:ext uri="{FF2B5EF4-FFF2-40B4-BE49-F238E27FC236}">
                <a16:creationId xmlns:a16="http://schemas.microsoft.com/office/drawing/2014/main" id="{25B97412-C4FB-4363-9106-9608F36D891F}"/>
              </a:ext>
            </a:extLst>
          </p:cNvPr>
          <p:cNvSpPr>
            <a:spLocks noChangeArrowheads="1"/>
          </p:cNvSpPr>
          <p:nvPr/>
        </p:nvSpPr>
        <p:spPr bwMode="auto">
          <a:xfrm>
            <a:off x="25146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a:extLst>
              <a:ext uri="{FF2B5EF4-FFF2-40B4-BE49-F238E27FC236}">
                <a16:creationId xmlns:a16="http://schemas.microsoft.com/office/drawing/2014/main" id="{DA94116B-3E95-4B70-ADAB-B3A0A7CEF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954" y="101886"/>
            <a:ext cx="1813347" cy="51809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p:blipFill>
        <p:spPr>
          <a:xfrm>
            <a:off x="2237842" y="96036"/>
            <a:ext cx="515497" cy="523948"/>
          </a:xfrm>
          <a:prstGeom prst="rect">
            <a:avLst/>
          </a:prstGeom>
        </p:spPr>
      </p:pic>
    </p:spTree>
    <p:extLst>
      <p:ext uri="{BB962C8B-B14F-4D97-AF65-F5344CB8AC3E}">
        <p14:creationId xmlns:p14="http://schemas.microsoft.com/office/powerpoint/2010/main" val="250803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685801"/>
            <a:ext cx="7924800" cy="984885"/>
          </a:xfrm>
          <a:prstGeom prst="rect">
            <a:avLst/>
          </a:prstGeom>
        </p:spPr>
        <p:txBody>
          <a:bodyPr wrap="square">
            <a:spAutoFit/>
          </a:bodyPr>
          <a:lstStyle/>
          <a:p>
            <a:pPr algn="ctr"/>
            <a:r>
              <a:rPr lang="en-US" sz="2800" b="1" dirty="0">
                <a:solidFill>
                  <a:srgbClr val="FF0000"/>
                </a:solidFill>
                <a:latin typeface="Cambria" pitchFamily="18" charset="0"/>
              </a:rPr>
              <a:t>HƯỚNG DẪN</a:t>
            </a:r>
          </a:p>
          <a:p>
            <a:pPr algn="ctr"/>
            <a:r>
              <a:rPr lang="vi-VN" sz="3000" dirty="0">
                <a:latin typeface="Cambria" pitchFamily="18" charset="0"/>
              </a:rPr>
              <a:t>Thời khóa biểu của lớp</a:t>
            </a:r>
          </a:p>
        </p:txBody>
      </p:sp>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25B97412-C4FB-4363-9106-9608F36D891F}"/>
              </a:ext>
            </a:extLst>
          </p:cNvPr>
          <p:cNvSpPr>
            <a:spLocks noChangeArrowheads="1"/>
          </p:cNvSpPr>
          <p:nvPr/>
        </p:nvSpPr>
        <p:spPr bwMode="auto">
          <a:xfrm>
            <a:off x="25146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2237842" y="96036"/>
            <a:ext cx="515497" cy="523948"/>
          </a:xfrm>
          <a:prstGeom prst="rect">
            <a:avLst/>
          </a:prstGeom>
        </p:spPr>
      </p:pic>
      <p:pic>
        <p:nvPicPr>
          <p:cNvPr id="16" name="Picture 15">
            <a:extLst>
              <a:ext uri="{FF2B5EF4-FFF2-40B4-BE49-F238E27FC236}">
                <a16:creationId xmlns:a16="http://schemas.microsoft.com/office/drawing/2014/main" id="{DA94116B-3E95-4B70-ADAB-B3A0A7CEF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954" y="101886"/>
            <a:ext cx="1813347" cy="518099"/>
          </a:xfrm>
          <a:prstGeom prst="rect">
            <a:avLst/>
          </a:prstGeom>
        </p:spPr>
      </p:pic>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39" t="8631" r="3978" b="4464"/>
          <a:stretch/>
        </p:blipFill>
        <p:spPr>
          <a:xfrm>
            <a:off x="2008951" y="1828800"/>
            <a:ext cx="8351898" cy="4114800"/>
          </a:xfrm>
          <a:prstGeom prst="rect">
            <a:avLst/>
          </a:prstGeom>
        </p:spPr>
      </p:pic>
    </p:spTree>
    <p:extLst>
      <p:ext uri="{BB962C8B-B14F-4D97-AF65-F5344CB8AC3E}">
        <p14:creationId xmlns:p14="http://schemas.microsoft.com/office/powerpoint/2010/main" val="756676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685801"/>
            <a:ext cx="7924800" cy="984885"/>
          </a:xfrm>
          <a:prstGeom prst="rect">
            <a:avLst/>
          </a:prstGeom>
        </p:spPr>
        <p:txBody>
          <a:bodyPr wrap="square">
            <a:spAutoFit/>
          </a:bodyPr>
          <a:lstStyle/>
          <a:p>
            <a:pPr algn="ctr"/>
            <a:r>
              <a:rPr lang="en-US" sz="2800" b="1" dirty="0">
                <a:solidFill>
                  <a:srgbClr val="FF0000"/>
                </a:solidFill>
                <a:latin typeface="Cambria" pitchFamily="18" charset="0"/>
              </a:rPr>
              <a:t>HƯỚNG DẪN</a:t>
            </a:r>
          </a:p>
          <a:p>
            <a:pPr algn="ctr"/>
            <a:r>
              <a:rPr lang="vi-VN" sz="3000" dirty="0">
                <a:latin typeface="Cambria" pitchFamily="18" charset="0"/>
              </a:rPr>
              <a:t>Thời gian biểu của em trong tuần</a:t>
            </a:r>
          </a:p>
        </p:txBody>
      </p:sp>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25B97412-C4FB-4363-9106-9608F36D891F}"/>
              </a:ext>
            </a:extLst>
          </p:cNvPr>
          <p:cNvSpPr>
            <a:spLocks noChangeArrowheads="1"/>
          </p:cNvSpPr>
          <p:nvPr/>
        </p:nvSpPr>
        <p:spPr bwMode="auto">
          <a:xfrm>
            <a:off x="25146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2237842" y="96036"/>
            <a:ext cx="515497" cy="523948"/>
          </a:xfrm>
          <a:prstGeom prst="rect">
            <a:avLst/>
          </a:prstGeom>
        </p:spPr>
      </p:pic>
      <p:pic>
        <p:nvPicPr>
          <p:cNvPr id="16" name="Picture 15">
            <a:extLst>
              <a:ext uri="{FF2B5EF4-FFF2-40B4-BE49-F238E27FC236}">
                <a16:creationId xmlns:a16="http://schemas.microsoft.com/office/drawing/2014/main" id="{DA94116B-3E95-4B70-ADAB-B3A0A7CEF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954" y="101886"/>
            <a:ext cx="1813347" cy="518099"/>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8860" r="1034" b="7730"/>
          <a:stretch/>
        </p:blipFill>
        <p:spPr>
          <a:xfrm>
            <a:off x="2515194" y="1752600"/>
            <a:ext cx="7238407" cy="4835208"/>
          </a:xfrm>
          <a:prstGeom prst="rect">
            <a:avLst/>
          </a:prstGeom>
        </p:spPr>
      </p:pic>
    </p:spTree>
    <p:extLst>
      <p:ext uri="{BB962C8B-B14F-4D97-AF65-F5344CB8AC3E}">
        <p14:creationId xmlns:p14="http://schemas.microsoft.com/office/powerpoint/2010/main" val="182549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866624">
            <a:off x="924658" y="1291632"/>
            <a:ext cx="8007273" cy="1204306"/>
          </a:xfrm>
        </p:spPr>
        <p:txBody>
          <a:bodyPr>
            <a:normAutofit fontScale="90000"/>
          </a:bodyPr>
          <a:lstStyle/>
          <a:p>
            <a:r>
              <a:rPr lang="en-US" sz="4000" b="1" dirty="0">
                <a:solidFill>
                  <a:schemeClr val="accent3">
                    <a:lumMod val="50000"/>
                  </a:schemeClr>
                </a:solidFill>
                <a:latin typeface="Cambria" pitchFamily="18" charset="0"/>
              </a:rPr>
              <a:t>BÀI 12: TRÌNH BÀY THÔNG</a:t>
            </a:r>
            <a:br>
              <a:rPr lang="en-US" sz="4000" b="1" dirty="0">
                <a:solidFill>
                  <a:schemeClr val="accent3">
                    <a:lumMod val="50000"/>
                  </a:schemeClr>
                </a:solidFill>
                <a:latin typeface="Cambria" pitchFamily="18" charset="0"/>
              </a:rPr>
            </a:br>
            <a:r>
              <a:rPr lang="en-US" sz="4000" b="1" dirty="0">
                <a:solidFill>
                  <a:schemeClr val="accent3">
                    <a:lumMod val="50000"/>
                  </a:schemeClr>
                </a:solidFill>
                <a:latin typeface="Cambria" pitchFamily="18" charset="0"/>
              </a:rPr>
              <a:t>                 TIN Ở DẠNG BẢNG</a:t>
            </a:r>
            <a:endParaRPr lang="en-US" sz="4000" dirty="0">
              <a:solidFill>
                <a:schemeClr val="accent3">
                  <a:lumMod val="50000"/>
                </a:schemeClr>
              </a:solidFill>
              <a:latin typeface="Cambria" pitchFamily="18" charset="0"/>
            </a:endParaRPr>
          </a:p>
        </p:txBody>
      </p:sp>
      <p:sp>
        <p:nvSpPr>
          <p:cNvPr id="3" name="Subtitle 2"/>
          <p:cNvSpPr>
            <a:spLocks noGrp="1"/>
          </p:cNvSpPr>
          <p:nvPr>
            <p:ph type="subTitle" idx="1"/>
          </p:nvPr>
        </p:nvSpPr>
        <p:spPr/>
        <p:txBody>
          <a:bodyPr/>
          <a:lstStyle/>
          <a:p>
            <a:pPr algn="ctr"/>
            <a:endParaRPr lang="en-US" b="1" dirty="0">
              <a:latin typeface="+mj-l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233" t="2098" r="3434" b="1969"/>
          <a:stretch/>
        </p:blipFill>
        <p:spPr>
          <a:xfrm>
            <a:off x="7280564" y="1893786"/>
            <a:ext cx="3311236" cy="4888015"/>
          </a:xfrm>
          <a:prstGeom prst="rect">
            <a:avLst/>
          </a:prstGeom>
        </p:spPr>
      </p:pic>
      <p:sp>
        <p:nvSpPr>
          <p:cNvPr id="5" name="Google Shape;96;p14"/>
          <p:cNvSpPr txBox="1">
            <a:spLocks/>
          </p:cNvSpPr>
          <p:nvPr/>
        </p:nvSpPr>
        <p:spPr>
          <a:xfrm>
            <a:off x="666832" y="98618"/>
            <a:ext cx="7924800" cy="457200"/>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buClr>
                <a:srgbClr val="00B0F0"/>
              </a:buClr>
              <a:buSzPts val="3200"/>
            </a:pPr>
            <a:r>
              <a:rPr lang="vi-VN" sz="3200" i="1" dirty="0">
                <a:latin typeface="Arial"/>
                <a:ea typeface="Arial"/>
                <a:cs typeface="Arial"/>
                <a:sym typeface="Arial"/>
              </a:rPr>
              <a:t>Tuần 2</a:t>
            </a:r>
            <a:r>
              <a:rPr lang="en-US" sz="3200" i="1" dirty="0">
                <a:latin typeface="Arial"/>
                <a:ea typeface="Arial"/>
                <a:cs typeface="Arial"/>
                <a:sym typeface="Arial"/>
              </a:rPr>
              <a:t>3,24</a:t>
            </a:r>
            <a:r>
              <a:rPr lang="vi-VN" sz="3200" i="1" dirty="0">
                <a:latin typeface="Arial"/>
                <a:ea typeface="Arial"/>
                <a:cs typeface="Arial"/>
                <a:sym typeface="Arial"/>
              </a:rPr>
              <a:t> TIẾT2</a:t>
            </a:r>
            <a:r>
              <a:rPr lang="en-US" sz="3200" i="1" dirty="0">
                <a:latin typeface="Arial"/>
                <a:ea typeface="Arial"/>
                <a:cs typeface="Arial"/>
                <a:sym typeface="Arial"/>
              </a:rPr>
              <a:t>3,24</a:t>
            </a:r>
            <a:endParaRPr lang="vi-VN" dirty="0"/>
          </a:p>
        </p:txBody>
      </p:sp>
    </p:spTree>
    <p:extLst>
      <p:ext uri="{BB962C8B-B14F-4D97-AF65-F5344CB8AC3E}">
        <p14:creationId xmlns:p14="http://schemas.microsoft.com/office/powerpoint/2010/main" val="16869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685801"/>
            <a:ext cx="7924800" cy="2585323"/>
          </a:xfrm>
          <a:prstGeom prst="rect">
            <a:avLst/>
          </a:prstGeom>
        </p:spPr>
        <p:txBody>
          <a:bodyPr wrap="square">
            <a:spAutoFit/>
          </a:bodyPr>
          <a:lstStyle/>
          <a:p>
            <a:pPr algn="ctr"/>
            <a:r>
              <a:rPr lang="vi-VN" sz="2800" b="1" dirty="0">
                <a:solidFill>
                  <a:srgbClr val="FF0000"/>
                </a:solidFill>
                <a:latin typeface="Cambria" pitchFamily="18" charset="0"/>
              </a:rPr>
              <a:t>Thảo luận nhóm</a:t>
            </a:r>
            <a:r>
              <a:rPr lang="en-US" sz="2800" b="1" dirty="0">
                <a:solidFill>
                  <a:srgbClr val="FF0000"/>
                </a:solidFill>
                <a:latin typeface="Cambria" pitchFamily="18" charset="0"/>
              </a:rPr>
              <a:t>,</a:t>
            </a:r>
            <a:r>
              <a:rPr lang="vi-VN" sz="2800" b="1" dirty="0">
                <a:solidFill>
                  <a:srgbClr val="FF0000"/>
                </a:solidFill>
                <a:latin typeface="Cambria" pitchFamily="18" charset="0"/>
              </a:rPr>
              <a:t> </a:t>
            </a:r>
            <a:r>
              <a:rPr lang="en-US" sz="2800" b="1" dirty="0" err="1">
                <a:solidFill>
                  <a:srgbClr val="FF0000"/>
                </a:solidFill>
                <a:latin typeface="Cambria" pitchFamily="18" charset="0"/>
              </a:rPr>
              <a:t>hoàn</a:t>
            </a:r>
            <a:r>
              <a:rPr lang="en-US" sz="2800" b="1" dirty="0">
                <a:solidFill>
                  <a:srgbClr val="FF0000"/>
                </a:solidFill>
                <a:latin typeface="Cambria" pitchFamily="18" charset="0"/>
              </a:rPr>
              <a:t> </a:t>
            </a:r>
            <a:r>
              <a:rPr lang="en-US" sz="2800" b="1" dirty="0" err="1">
                <a:solidFill>
                  <a:srgbClr val="FF0000"/>
                </a:solidFill>
                <a:latin typeface="Cambria" pitchFamily="18" charset="0"/>
              </a:rPr>
              <a:t>thành</a:t>
            </a:r>
            <a:r>
              <a:rPr lang="en-US" sz="2800" b="1" dirty="0">
                <a:solidFill>
                  <a:srgbClr val="FF0000"/>
                </a:solidFill>
                <a:latin typeface="Cambria" pitchFamily="18" charset="0"/>
              </a:rPr>
              <a:t> </a:t>
            </a:r>
            <a:r>
              <a:rPr lang="en-US" sz="2800" b="1" dirty="0" err="1">
                <a:solidFill>
                  <a:srgbClr val="FF0000"/>
                </a:solidFill>
                <a:latin typeface="Cambria" pitchFamily="18" charset="0"/>
              </a:rPr>
              <a:t>các</a:t>
            </a:r>
            <a:r>
              <a:rPr lang="en-US" sz="2800" b="1" dirty="0">
                <a:solidFill>
                  <a:srgbClr val="FF0000"/>
                </a:solidFill>
                <a:latin typeface="Cambria" pitchFamily="18" charset="0"/>
              </a:rPr>
              <a:t> </a:t>
            </a:r>
            <a:r>
              <a:rPr lang="en-US" sz="2800" b="1" dirty="0" err="1">
                <a:solidFill>
                  <a:srgbClr val="FF0000"/>
                </a:solidFill>
                <a:latin typeface="Cambria" pitchFamily="18" charset="0"/>
              </a:rPr>
              <a:t>câu</a:t>
            </a:r>
            <a:r>
              <a:rPr lang="en-US" sz="2800" b="1" dirty="0">
                <a:solidFill>
                  <a:srgbClr val="FF0000"/>
                </a:solidFill>
                <a:latin typeface="Cambria" pitchFamily="18" charset="0"/>
              </a:rPr>
              <a:t> </a:t>
            </a:r>
            <a:r>
              <a:rPr lang="en-US" sz="2800" b="1" dirty="0" err="1">
                <a:solidFill>
                  <a:srgbClr val="FF0000"/>
                </a:solidFill>
                <a:latin typeface="Cambria" pitchFamily="18" charset="0"/>
              </a:rPr>
              <a:t>hỏi</a:t>
            </a:r>
            <a:r>
              <a:rPr lang="en-US" sz="2800" b="1" dirty="0">
                <a:solidFill>
                  <a:srgbClr val="FF0000"/>
                </a:solidFill>
                <a:latin typeface="Cambria" pitchFamily="18" charset="0"/>
              </a:rPr>
              <a:t> </a:t>
            </a:r>
            <a:r>
              <a:rPr lang="en-US" sz="2800" b="1" dirty="0" err="1">
                <a:solidFill>
                  <a:srgbClr val="FF0000"/>
                </a:solidFill>
                <a:latin typeface="Cambria" pitchFamily="18" charset="0"/>
              </a:rPr>
              <a:t>sau</a:t>
            </a:r>
            <a:r>
              <a:rPr lang="en-US" sz="2800" b="1" dirty="0">
                <a:solidFill>
                  <a:srgbClr val="FF0000"/>
                </a:solidFill>
                <a:latin typeface="Cambria" pitchFamily="18" charset="0"/>
              </a:rPr>
              <a:t>:</a:t>
            </a:r>
          </a:p>
          <a:p>
            <a:endParaRPr lang="en-US" sz="1400" dirty="0">
              <a:latin typeface="Cambria" pitchFamily="18" charset="0"/>
            </a:endParaRPr>
          </a:p>
          <a:p>
            <a:pPr algn="just"/>
            <a:r>
              <a:rPr lang="en-US" sz="3000" dirty="0">
                <a:latin typeface="Cambria" pitchFamily="18" charset="0"/>
              </a:rPr>
              <a:t>       </a:t>
            </a:r>
            <a:r>
              <a:rPr lang="vi-VN" sz="3000" dirty="0">
                <a:latin typeface="Cambria" pitchFamily="18" charset="0"/>
              </a:rPr>
              <a:t>2</a:t>
            </a:r>
            <a:r>
              <a:rPr lang="en-US" sz="3000" dirty="0">
                <a:latin typeface="Cambria" pitchFamily="18" charset="0"/>
              </a:rPr>
              <a:t>. </a:t>
            </a:r>
            <a:r>
              <a:rPr lang="vi-VN" sz="3000" b="1" dirty="0">
                <a:latin typeface="Cambria" pitchFamily="18" charset="0"/>
              </a:rPr>
              <a:t>Em hãy xem lại nội dung cuốn sổ lưu niệm và cân nhắc xem phần nội dung nào nên được trình bày thông tin ở dạng bảng thì hợp lí hơn. Hãy trình bày lại nội dung đó</a:t>
            </a:r>
            <a:endParaRPr lang="en-US" sz="2800" b="1" dirty="0">
              <a:latin typeface="Cambria" panose="02040503050406030204" pitchFamily="18" charset="0"/>
              <a:ea typeface="Cambria" panose="02040503050406030204" pitchFamily="18" charset="0"/>
            </a:endParaRPr>
          </a:p>
        </p:txBody>
      </p:sp>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E00E5177-5DAF-4A61-9896-6B0EF5DCE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261634"/>
            <a:ext cx="562053" cy="523948"/>
          </a:xfrm>
          <a:prstGeom prst="rect">
            <a:avLst/>
          </a:prstGeom>
        </p:spPr>
      </p:pic>
      <p:sp>
        <p:nvSpPr>
          <p:cNvPr id="2" name="Rectangle 2">
            <a:extLst>
              <a:ext uri="{FF2B5EF4-FFF2-40B4-BE49-F238E27FC236}">
                <a16:creationId xmlns:a16="http://schemas.microsoft.com/office/drawing/2014/main" id="{25B97412-C4FB-4363-9106-9608F36D891F}"/>
              </a:ext>
            </a:extLst>
          </p:cNvPr>
          <p:cNvSpPr>
            <a:spLocks noChangeArrowheads="1"/>
          </p:cNvSpPr>
          <p:nvPr/>
        </p:nvSpPr>
        <p:spPr bwMode="auto">
          <a:xfrm>
            <a:off x="25146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p:blipFill>
        <p:spPr>
          <a:xfrm>
            <a:off x="2237842" y="96036"/>
            <a:ext cx="515497" cy="523948"/>
          </a:xfrm>
          <a:prstGeom prst="rect">
            <a:avLst/>
          </a:prstGeom>
        </p:spPr>
      </p:pic>
      <p:pic>
        <p:nvPicPr>
          <p:cNvPr id="16" name="Picture 15">
            <a:extLst>
              <a:ext uri="{FF2B5EF4-FFF2-40B4-BE49-F238E27FC236}">
                <a16:creationId xmlns:a16="http://schemas.microsoft.com/office/drawing/2014/main" id="{DA94116B-3E95-4B70-ADAB-B3A0A7CEF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954" y="101886"/>
            <a:ext cx="1813347" cy="518099"/>
          </a:xfrm>
          <a:prstGeom prst="rect">
            <a:avLst/>
          </a:prstGeom>
        </p:spPr>
      </p:pic>
    </p:spTree>
    <p:extLst>
      <p:ext uri="{BB962C8B-B14F-4D97-AF65-F5344CB8AC3E}">
        <p14:creationId xmlns:p14="http://schemas.microsoft.com/office/powerpoint/2010/main" val="420867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685800"/>
            <a:ext cx="7924800" cy="1446550"/>
          </a:xfrm>
          <a:prstGeom prst="rect">
            <a:avLst/>
          </a:prstGeom>
        </p:spPr>
        <p:txBody>
          <a:bodyPr wrap="square">
            <a:spAutoFit/>
          </a:bodyPr>
          <a:lstStyle/>
          <a:p>
            <a:pPr algn="ctr"/>
            <a:r>
              <a:rPr lang="en-US" sz="2800" b="1" dirty="0">
                <a:solidFill>
                  <a:srgbClr val="FF0000"/>
                </a:solidFill>
                <a:latin typeface="Cambria" pitchFamily="18" charset="0"/>
              </a:rPr>
              <a:t>HƯỚNG DẪN</a:t>
            </a:r>
          </a:p>
          <a:p>
            <a:pPr algn="just"/>
            <a:r>
              <a:rPr lang="en-US" sz="3000" dirty="0">
                <a:latin typeface="Cambria" pitchFamily="18" charset="0"/>
              </a:rPr>
              <a:t>       </a:t>
            </a:r>
            <a:r>
              <a:rPr lang="vi-VN" sz="3000" dirty="0">
                <a:latin typeface="Cambria" pitchFamily="18" charset="0"/>
              </a:rPr>
              <a:t>Phần nội dụng cuốn sổ lưu niệm cần được trình bày dưới dạng bảng như sau:</a:t>
            </a:r>
            <a:endParaRPr lang="en-US" sz="2800" b="1" dirty="0">
              <a:latin typeface="Cambria" panose="02040503050406030204" pitchFamily="18" charset="0"/>
              <a:ea typeface="Cambria" panose="02040503050406030204" pitchFamily="18" charset="0"/>
            </a:endParaRPr>
          </a:p>
        </p:txBody>
      </p:sp>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25B97412-C4FB-4363-9106-9608F36D891F}"/>
              </a:ext>
            </a:extLst>
          </p:cNvPr>
          <p:cNvSpPr>
            <a:spLocks noChangeArrowheads="1"/>
          </p:cNvSpPr>
          <p:nvPr/>
        </p:nvSpPr>
        <p:spPr bwMode="auto">
          <a:xfrm>
            <a:off x="25146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2237842" y="96036"/>
            <a:ext cx="515497" cy="523948"/>
          </a:xfrm>
          <a:prstGeom prst="rect">
            <a:avLst/>
          </a:prstGeom>
        </p:spPr>
      </p:pic>
      <p:pic>
        <p:nvPicPr>
          <p:cNvPr id="16" name="Picture 15">
            <a:extLst>
              <a:ext uri="{FF2B5EF4-FFF2-40B4-BE49-F238E27FC236}">
                <a16:creationId xmlns:a16="http://schemas.microsoft.com/office/drawing/2014/main" id="{DA94116B-3E95-4B70-ADAB-B3A0A7CEF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954" y="101886"/>
            <a:ext cx="1813347" cy="51809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99766921"/>
              </p:ext>
            </p:extLst>
          </p:nvPr>
        </p:nvGraphicFramePr>
        <p:xfrm>
          <a:off x="2418069" y="2286000"/>
          <a:ext cx="7355862" cy="2560320"/>
        </p:xfrm>
        <a:graphic>
          <a:graphicData uri="http://schemas.openxmlformats.org/drawingml/2006/table">
            <a:tbl>
              <a:tblPr firstRow="1" firstCol="1" bandRow="1">
                <a:tableStyleId>{21E4AEA4-8DFA-4A89-87EB-49C32662AFE0}</a:tableStyleId>
              </a:tblPr>
              <a:tblGrid>
                <a:gridCol w="694066">
                  <a:extLst>
                    <a:ext uri="{9D8B030D-6E8A-4147-A177-3AD203B41FA5}">
                      <a16:colId xmlns:a16="http://schemas.microsoft.com/office/drawing/2014/main" val="20000"/>
                    </a:ext>
                  </a:extLst>
                </a:gridCol>
                <a:gridCol w="1754995">
                  <a:extLst>
                    <a:ext uri="{9D8B030D-6E8A-4147-A177-3AD203B41FA5}">
                      <a16:colId xmlns:a16="http://schemas.microsoft.com/office/drawing/2014/main" val="20001"/>
                    </a:ext>
                  </a:extLst>
                </a:gridCol>
                <a:gridCol w="1225771">
                  <a:extLst>
                    <a:ext uri="{9D8B030D-6E8A-4147-A177-3AD203B41FA5}">
                      <a16:colId xmlns:a16="http://schemas.microsoft.com/office/drawing/2014/main" val="20002"/>
                    </a:ext>
                  </a:extLst>
                </a:gridCol>
                <a:gridCol w="2103268">
                  <a:extLst>
                    <a:ext uri="{9D8B030D-6E8A-4147-A177-3AD203B41FA5}">
                      <a16:colId xmlns:a16="http://schemas.microsoft.com/office/drawing/2014/main" val="20003"/>
                    </a:ext>
                  </a:extLst>
                </a:gridCol>
                <a:gridCol w="1577762">
                  <a:extLst>
                    <a:ext uri="{9D8B030D-6E8A-4147-A177-3AD203B41FA5}">
                      <a16:colId xmlns:a16="http://schemas.microsoft.com/office/drawing/2014/main" val="20004"/>
                    </a:ext>
                  </a:extLst>
                </a:gridCol>
              </a:tblGrid>
              <a:tr h="359833">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TT</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HỌ TÊN</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ẢNH</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NGÀY SINH</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ĐỊA CHỈ</a:t>
                      </a:r>
                      <a:endParaRPr lang="en-US" sz="2800">
                        <a:effectLst/>
                        <a:latin typeface="Cambria" pitchFamily="18" charset="0"/>
                        <a:ea typeface="Times New Roman"/>
                        <a:cs typeface="Times New Roman"/>
                      </a:endParaRPr>
                    </a:p>
                  </a:txBody>
                  <a:tcPr marL="68580" marR="68580" marT="0" marB="0"/>
                </a:tc>
                <a:extLst>
                  <a:ext uri="{0D108BD9-81ED-4DB2-BD59-A6C34878D82A}">
                    <a16:rowId xmlns:a16="http://schemas.microsoft.com/office/drawing/2014/main" val="10000"/>
                  </a:ext>
                </a:extLst>
              </a:tr>
              <a:tr h="359833">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1</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extLst>
                  <a:ext uri="{0D108BD9-81ED-4DB2-BD59-A6C34878D82A}">
                    <a16:rowId xmlns:a16="http://schemas.microsoft.com/office/drawing/2014/main" val="10001"/>
                  </a:ext>
                </a:extLst>
              </a:tr>
              <a:tr h="359833">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2</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extLst>
                  <a:ext uri="{0D108BD9-81ED-4DB2-BD59-A6C34878D82A}">
                    <a16:rowId xmlns:a16="http://schemas.microsoft.com/office/drawing/2014/main" val="10002"/>
                  </a:ext>
                </a:extLst>
              </a:tr>
              <a:tr h="359833">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3</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extLst>
                  <a:ext uri="{0D108BD9-81ED-4DB2-BD59-A6C34878D82A}">
                    <a16:rowId xmlns:a16="http://schemas.microsoft.com/office/drawing/2014/main" val="10003"/>
                  </a:ext>
                </a:extLst>
              </a:tr>
              <a:tr h="359833">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4</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extLst>
                  <a:ext uri="{0D108BD9-81ED-4DB2-BD59-A6C34878D82A}">
                    <a16:rowId xmlns:a16="http://schemas.microsoft.com/office/drawing/2014/main" val="10004"/>
                  </a:ext>
                </a:extLst>
              </a:tr>
              <a:tr h="359833">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a:effectLst/>
                          <a:latin typeface="Cambria" pitchFamily="18" charset="0"/>
                        </a:rPr>
                        <a:t> </a:t>
                      </a:r>
                      <a:endParaRPr lang="en-US" sz="2800">
                        <a:effectLst/>
                        <a:latin typeface="Cambria" pitchFamily="18" charset="0"/>
                        <a:ea typeface="Times New Roman"/>
                        <a:cs typeface="Times New Roman"/>
                      </a:endParaRPr>
                    </a:p>
                  </a:txBody>
                  <a:tcPr marL="68580" marR="68580" marT="0" marB="0"/>
                </a:tc>
                <a:tc>
                  <a:txBody>
                    <a:bodyPr/>
                    <a:lstStyle/>
                    <a:p>
                      <a:pPr algn="ctr">
                        <a:spcAft>
                          <a:spcPts val="0"/>
                        </a:spcAft>
                        <a:tabLst>
                          <a:tab pos="228600" algn="l"/>
                          <a:tab pos="457200" algn="l"/>
                          <a:tab pos="866140" algn="l"/>
                          <a:tab pos="1028700" algn="l"/>
                          <a:tab pos="1943100" algn="l"/>
                          <a:tab pos="2628900" algn="l"/>
                          <a:tab pos="2743200" algn="ctr"/>
                          <a:tab pos="5486400" algn="r"/>
                        </a:tabLst>
                      </a:pPr>
                      <a:r>
                        <a:rPr lang="en-US" sz="2800" dirty="0">
                          <a:effectLst/>
                          <a:latin typeface="Cambria" pitchFamily="18" charset="0"/>
                        </a:rPr>
                        <a:t> </a:t>
                      </a:r>
                      <a:endParaRPr lang="en-US" sz="2800" dirty="0">
                        <a:effectLst/>
                        <a:latin typeface="Cambria" pitchFamily="18" charset="0"/>
                        <a:ea typeface="Times New Roman"/>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6151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9475694"/>
              </p:ext>
            </p:extLst>
          </p:nvPr>
        </p:nvGraphicFramePr>
        <p:xfrm>
          <a:off x="2133600" y="1600200"/>
          <a:ext cx="8205512"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7400" y="1"/>
            <a:ext cx="8077200" cy="1515451"/>
          </a:xfrm>
          <a:prstGeom prst="rect">
            <a:avLst/>
          </a:prstGeom>
        </p:spPr>
      </p:pic>
    </p:spTree>
    <p:extLst>
      <p:ext uri="{BB962C8B-B14F-4D97-AF65-F5344CB8AC3E}">
        <p14:creationId xmlns:p14="http://schemas.microsoft.com/office/powerpoint/2010/main" val="271681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86147D-DC7E-48F7-A006-B63E5BC8F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5241521"/>
            <a:ext cx="562053" cy="523948"/>
          </a:xfrm>
          <a:prstGeom prst="rect">
            <a:avLst/>
          </a:prstGeom>
        </p:spPr>
      </p:pic>
      <p:sp>
        <p:nvSpPr>
          <p:cNvPr id="2" name="Title 1"/>
          <p:cNvSpPr>
            <a:spLocks noGrp="1"/>
          </p:cNvSpPr>
          <p:nvPr>
            <p:ph type="title"/>
          </p:nvPr>
        </p:nvSpPr>
        <p:spPr>
          <a:xfrm>
            <a:off x="2743200" y="152400"/>
            <a:ext cx="3200400" cy="548640"/>
          </a:xfrm>
        </p:spPr>
        <p:txBody>
          <a:bodyPr>
            <a:normAutofit fontScale="90000"/>
          </a:bodyPr>
          <a:lstStyle/>
          <a:p>
            <a:r>
              <a:rPr lang="en-US" b="1" dirty="0">
                <a:solidFill>
                  <a:schemeClr val="accent2">
                    <a:lumMod val="75000"/>
                  </a:schemeClr>
                </a:solidFill>
                <a:latin typeface="Cambria" pitchFamily="18" charset="0"/>
              </a:rPr>
              <a:t>KHỞI ĐỘNG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603914"/>
            <a:ext cx="5087544" cy="3349087"/>
          </a:xfrm>
          <a:prstGeom prst="rect">
            <a:avLst/>
          </a:prstGeom>
        </p:spPr>
      </p:pic>
      <p:sp>
        <p:nvSpPr>
          <p:cNvPr id="3" name="Rectangle 2"/>
          <p:cNvSpPr/>
          <p:nvPr/>
        </p:nvSpPr>
        <p:spPr>
          <a:xfrm>
            <a:off x="2029691" y="685801"/>
            <a:ext cx="8382000" cy="954107"/>
          </a:xfrm>
          <a:prstGeom prst="rect">
            <a:avLst/>
          </a:prstGeom>
        </p:spPr>
        <p:txBody>
          <a:bodyPr wrap="square">
            <a:spAutoFit/>
          </a:bodyPr>
          <a:lstStyle/>
          <a:p>
            <a:r>
              <a:rPr lang="fr-FR" sz="2800" dirty="0" err="1">
                <a:latin typeface="Cambria" pitchFamily="18" charset="0"/>
              </a:rPr>
              <a:t>Em</a:t>
            </a:r>
            <a:r>
              <a:rPr lang="fr-FR" sz="2800" dirty="0">
                <a:latin typeface="Cambria" pitchFamily="18" charset="0"/>
              </a:rPr>
              <a:t> </a:t>
            </a:r>
            <a:r>
              <a:rPr lang="fr-FR" sz="2800" dirty="0" err="1">
                <a:latin typeface="Cambria" pitchFamily="18" charset="0"/>
              </a:rPr>
              <a:t>hãy</a:t>
            </a:r>
            <a:r>
              <a:rPr lang="fr-FR" sz="2800" dirty="0">
                <a:latin typeface="Cambria" pitchFamily="18" charset="0"/>
              </a:rPr>
              <a:t> </a:t>
            </a:r>
            <a:r>
              <a:rPr lang="fr-FR" sz="2800" dirty="0" err="1">
                <a:latin typeface="Cambria" pitchFamily="18" charset="0"/>
              </a:rPr>
              <a:t>quan</a:t>
            </a:r>
            <a:r>
              <a:rPr lang="fr-FR" sz="2800" dirty="0">
                <a:latin typeface="Cambria" pitchFamily="18" charset="0"/>
              </a:rPr>
              <a:t> </a:t>
            </a:r>
            <a:r>
              <a:rPr lang="fr-FR" sz="2800" dirty="0" err="1">
                <a:latin typeface="Cambria" pitchFamily="18" charset="0"/>
              </a:rPr>
              <a:t>sát</a:t>
            </a:r>
            <a:r>
              <a:rPr lang="fr-FR" sz="2800" dirty="0">
                <a:latin typeface="Cambria" pitchFamily="18" charset="0"/>
              </a:rPr>
              <a:t> </a:t>
            </a:r>
            <a:r>
              <a:rPr lang="fr-FR" sz="2800" dirty="0" err="1">
                <a:latin typeface="Cambria" pitchFamily="18" charset="0"/>
              </a:rPr>
              <a:t>hai</a:t>
            </a:r>
            <a:r>
              <a:rPr lang="fr-FR" sz="2800" dirty="0">
                <a:latin typeface="Cambria" pitchFamily="18" charset="0"/>
              </a:rPr>
              <a:t> </a:t>
            </a:r>
            <a:r>
              <a:rPr lang="fr-FR" sz="2800" dirty="0" err="1">
                <a:latin typeface="Cambria" pitchFamily="18" charset="0"/>
              </a:rPr>
              <a:t>cách</a:t>
            </a:r>
            <a:r>
              <a:rPr lang="fr-FR" sz="2800" dirty="0">
                <a:latin typeface="Cambria" pitchFamily="18" charset="0"/>
              </a:rPr>
              <a:t> </a:t>
            </a:r>
            <a:r>
              <a:rPr lang="fr-FR" sz="2800" dirty="0" err="1">
                <a:latin typeface="Cambria" pitchFamily="18" charset="0"/>
              </a:rPr>
              <a:t>trình</a:t>
            </a:r>
            <a:r>
              <a:rPr lang="fr-FR" sz="2800" dirty="0">
                <a:latin typeface="Cambria" pitchFamily="18" charset="0"/>
              </a:rPr>
              <a:t> </a:t>
            </a:r>
            <a:r>
              <a:rPr lang="fr-FR" sz="2800" dirty="0" err="1">
                <a:latin typeface="Cambria" pitchFamily="18" charset="0"/>
              </a:rPr>
              <a:t>bày</a:t>
            </a:r>
            <a:r>
              <a:rPr lang="fr-FR" sz="2800" dirty="0">
                <a:latin typeface="Cambria" pitchFamily="18" charset="0"/>
              </a:rPr>
              <a:t> </a:t>
            </a:r>
            <a:r>
              <a:rPr lang="fr-FR" sz="2800" dirty="0" err="1">
                <a:latin typeface="Cambria" pitchFamily="18" charset="0"/>
              </a:rPr>
              <a:t>danh</a:t>
            </a:r>
            <a:r>
              <a:rPr lang="fr-FR" sz="2800" dirty="0">
                <a:latin typeface="Cambria" pitchFamily="18" charset="0"/>
              </a:rPr>
              <a:t> </a:t>
            </a:r>
            <a:r>
              <a:rPr lang="fr-FR" sz="2800" dirty="0" err="1">
                <a:latin typeface="Cambria" pitchFamily="18" charset="0"/>
              </a:rPr>
              <a:t>sách</a:t>
            </a:r>
            <a:r>
              <a:rPr lang="fr-FR" sz="2800" dirty="0">
                <a:latin typeface="Cambria" pitchFamily="18" charset="0"/>
              </a:rPr>
              <a:t> </a:t>
            </a:r>
            <a:r>
              <a:rPr lang="fr-FR" sz="2800" dirty="0" err="1">
                <a:latin typeface="Cambria" pitchFamily="18" charset="0"/>
              </a:rPr>
              <a:t>học</a:t>
            </a:r>
            <a:r>
              <a:rPr lang="fr-FR" sz="2800" dirty="0">
                <a:latin typeface="Cambria" pitchFamily="18" charset="0"/>
              </a:rPr>
              <a:t> </a:t>
            </a:r>
            <a:r>
              <a:rPr lang="fr-FR" sz="2800" dirty="0" err="1">
                <a:latin typeface="Cambria" pitchFamily="18" charset="0"/>
              </a:rPr>
              <a:t>sinh</a:t>
            </a:r>
            <a:r>
              <a:rPr lang="fr-FR" sz="2800" dirty="0">
                <a:latin typeface="Cambria" pitchFamily="18" charset="0"/>
              </a:rPr>
              <a:t> </a:t>
            </a:r>
            <a:r>
              <a:rPr lang="fr-FR" sz="2800" dirty="0" err="1">
                <a:latin typeface="Cambria" pitchFamily="18" charset="0"/>
              </a:rPr>
              <a:t>trong</a:t>
            </a:r>
            <a:r>
              <a:rPr lang="fr-FR" sz="2800" dirty="0">
                <a:latin typeface="Cambria" pitchFamily="18" charset="0"/>
              </a:rPr>
              <a:t> </a:t>
            </a:r>
            <a:r>
              <a:rPr lang="fr-FR" sz="2800" dirty="0" err="1">
                <a:latin typeface="Cambria" pitchFamily="18" charset="0"/>
              </a:rPr>
              <a:t>cuốn</a:t>
            </a:r>
            <a:r>
              <a:rPr lang="fr-FR" sz="2800" dirty="0">
                <a:latin typeface="Cambria" pitchFamily="18" charset="0"/>
              </a:rPr>
              <a:t> </a:t>
            </a:r>
            <a:r>
              <a:rPr lang="fr-FR" sz="2800" dirty="0" err="1">
                <a:latin typeface="Cambria" pitchFamily="18" charset="0"/>
              </a:rPr>
              <a:t>sổ</a:t>
            </a:r>
            <a:r>
              <a:rPr lang="fr-FR" sz="2800" dirty="0">
                <a:latin typeface="Cambria" pitchFamily="18" charset="0"/>
              </a:rPr>
              <a:t> </a:t>
            </a:r>
            <a:r>
              <a:rPr lang="fr-FR" sz="2800" dirty="0" err="1">
                <a:latin typeface="Cambria" pitchFamily="18" charset="0"/>
              </a:rPr>
              <a:t>lưu</a:t>
            </a:r>
            <a:r>
              <a:rPr lang="fr-FR" sz="2800" dirty="0">
                <a:latin typeface="Cambria" pitchFamily="18" charset="0"/>
              </a:rPr>
              <a:t> </a:t>
            </a:r>
            <a:r>
              <a:rPr lang="fr-FR" sz="2800" dirty="0" err="1">
                <a:latin typeface="Cambria" pitchFamily="18" charset="0"/>
              </a:rPr>
              <a:t>niệm</a:t>
            </a:r>
            <a:r>
              <a:rPr lang="fr-FR" sz="2800" dirty="0">
                <a:latin typeface="Cambria" pitchFamily="18" charset="0"/>
              </a:rPr>
              <a:t> </a:t>
            </a:r>
            <a:r>
              <a:rPr lang="fr-FR" sz="2800" dirty="0" err="1">
                <a:latin typeface="Cambria" pitchFamily="18" charset="0"/>
              </a:rPr>
              <a:t>dưới</a:t>
            </a:r>
            <a:r>
              <a:rPr lang="fr-FR" sz="2800" dirty="0">
                <a:latin typeface="Cambria" pitchFamily="18" charset="0"/>
              </a:rPr>
              <a:t> </a:t>
            </a:r>
            <a:r>
              <a:rPr lang="fr-FR" sz="2800" dirty="0" err="1">
                <a:latin typeface="Cambria" pitchFamily="18" charset="0"/>
              </a:rPr>
              <a:t>đây</a:t>
            </a:r>
            <a:r>
              <a:rPr lang="fr-FR" sz="2800" dirty="0">
                <a:latin typeface="Cambria" pitchFamily="18" charset="0"/>
              </a:rPr>
              <a:t>:</a:t>
            </a:r>
            <a:endParaRPr lang="en-US" sz="2800" dirty="0">
              <a:latin typeface="Cambria"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57932"/>
            <a:ext cx="571580" cy="600159"/>
          </a:xfrm>
          <a:prstGeom prst="rect">
            <a:avLst/>
          </a:prstGeom>
        </p:spPr>
      </p:pic>
      <p:cxnSp>
        <p:nvCxnSpPr>
          <p:cNvPr id="8" name="Straight Connector 7"/>
          <p:cNvCxnSpPr/>
          <p:nvPr/>
        </p:nvCxnSpPr>
        <p:spPr>
          <a:xfrm>
            <a:off x="2315482"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Cloud Callout 11"/>
          <p:cNvSpPr/>
          <p:nvPr/>
        </p:nvSpPr>
        <p:spPr>
          <a:xfrm>
            <a:off x="1643536" y="3011756"/>
            <a:ext cx="1861665" cy="1560244"/>
          </a:xfrm>
          <a:prstGeom prst="cloudCallout">
            <a:avLst>
              <a:gd name="adj1" fmla="val 93801"/>
              <a:gd name="adj2" fmla="val -79649"/>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err="1">
                <a:solidFill>
                  <a:schemeClr val="tx2"/>
                </a:solidFill>
                <a:latin typeface="Cambria" pitchFamily="18" charset="0"/>
              </a:rPr>
              <a:t>sử</a:t>
            </a:r>
            <a:r>
              <a:rPr lang="fr-FR" sz="2800" b="1" dirty="0">
                <a:solidFill>
                  <a:schemeClr val="tx2"/>
                </a:solidFill>
                <a:latin typeface="Cambria" pitchFamily="18" charset="0"/>
              </a:rPr>
              <a:t> </a:t>
            </a:r>
            <a:r>
              <a:rPr lang="fr-FR" sz="2800" b="1" dirty="0" err="1">
                <a:solidFill>
                  <a:schemeClr val="tx2"/>
                </a:solidFill>
                <a:latin typeface="Cambria" pitchFamily="18" charset="0"/>
              </a:rPr>
              <a:t>dụng</a:t>
            </a:r>
            <a:r>
              <a:rPr lang="fr-FR" sz="2800" b="1" dirty="0">
                <a:solidFill>
                  <a:schemeClr val="tx2"/>
                </a:solidFill>
                <a:latin typeface="Cambria" pitchFamily="18" charset="0"/>
              </a:rPr>
              <a:t> </a:t>
            </a:r>
            <a:r>
              <a:rPr lang="fr-FR" sz="2800" b="1" dirty="0" err="1">
                <a:solidFill>
                  <a:schemeClr val="tx2"/>
                </a:solidFill>
                <a:latin typeface="Cambria" pitchFamily="18" charset="0"/>
              </a:rPr>
              <a:t>bảng</a:t>
            </a:r>
            <a:endParaRPr lang="en-US" sz="2800" b="1" dirty="0">
              <a:solidFill>
                <a:schemeClr val="tx2"/>
              </a:solidFill>
              <a:latin typeface="Cambria" pitchFamily="18" charset="0"/>
            </a:endParaRPr>
          </a:p>
        </p:txBody>
      </p:sp>
      <p:sp>
        <p:nvSpPr>
          <p:cNvPr id="13" name="Cloud Callout 12"/>
          <p:cNvSpPr/>
          <p:nvPr/>
        </p:nvSpPr>
        <p:spPr>
          <a:xfrm>
            <a:off x="8001000" y="1905000"/>
            <a:ext cx="2667000" cy="1886878"/>
          </a:xfrm>
          <a:prstGeom prst="cloudCallout">
            <a:avLst>
              <a:gd name="adj1" fmla="val -73122"/>
              <a:gd name="adj2" fmla="val 17725"/>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err="1">
                <a:solidFill>
                  <a:schemeClr val="tx2"/>
                </a:solidFill>
                <a:latin typeface="Cambria" pitchFamily="18" charset="0"/>
              </a:rPr>
              <a:t>liệt</a:t>
            </a:r>
            <a:r>
              <a:rPr lang="fr-FR" sz="2500" b="1" dirty="0">
                <a:solidFill>
                  <a:schemeClr val="tx2"/>
                </a:solidFill>
                <a:latin typeface="Cambria" pitchFamily="18" charset="0"/>
              </a:rPr>
              <a:t> </a:t>
            </a:r>
            <a:r>
              <a:rPr lang="fr-FR" sz="2500" b="1" dirty="0" err="1">
                <a:solidFill>
                  <a:schemeClr val="tx2"/>
                </a:solidFill>
                <a:latin typeface="Cambria" pitchFamily="18" charset="0"/>
              </a:rPr>
              <a:t>kê</a:t>
            </a:r>
            <a:r>
              <a:rPr lang="fr-FR" sz="2500" b="1" dirty="0">
                <a:solidFill>
                  <a:schemeClr val="tx2"/>
                </a:solidFill>
                <a:latin typeface="Cambria" pitchFamily="18" charset="0"/>
              </a:rPr>
              <a:t> </a:t>
            </a:r>
            <a:r>
              <a:rPr lang="fr-FR" sz="2500" b="1" dirty="0" err="1">
                <a:solidFill>
                  <a:schemeClr val="tx2"/>
                </a:solidFill>
                <a:latin typeface="Cambria" pitchFamily="18" charset="0"/>
              </a:rPr>
              <a:t>lần</a:t>
            </a:r>
            <a:r>
              <a:rPr lang="fr-FR" sz="2500" b="1" dirty="0">
                <a:solidFill>
                  <a:schemeClr val="tx2"/>
                </a:solidFill>
                <a:latin typeface="Cambria" pitchFamily="18" charset="0"/>
              </a:rPr>
              <a:t> </a:t>
            </a:r>
            <a:r>
              <a:rPr lang="fr-FR" sz="2500" b="1" dirty="0" err="1">
                <a:solidFill>
                  <a:schemeClr val="tx2"/>
                </a:solidFill>
                <a:latin typeface="Cambria" pitchFamily="18" charset="0"/>
              </a:rPr>
              <a:t>lượt</a:t>
            </a:r>
            <a:r>
              <a:rPr lang="fr-FR" sz="2500" b="1" dirty="0">
                <a:solidFill>
                  <a:schemeClr val="tx2"/>
                </a:solidFill>
                <a:latin typeface="Cambria" pitchFamily="18" charset="0"/>
              </a:rPr>
              <a:t> </a:t>
            </a:r>
            <a:r>
              <a:rPr lang="fr-FR" sz="2500" b="1" dirty="0" err="1">
                <a:solidFill>
                  <a:schemeClr val="tx2"/>
                </a:solidFill>
                <a:latin typeface="Cambria" pitchFamily="18" charset="0"/>
              </a:rPr>
              <a:t>các</a:t>
            </a:r>
            <a:r>
              <a:rPr lang="fr-FR" sz="2500" b="1" dirty="0">
                <a:solidFill>
                  <a:schemeClr val="tx2"/>
                </a:solidFill>
                <a:latin typeface="Cambria" pitchFamily="18" charset="0"/>
              </a:rPr>
              <a:t> </a:t>
            </a:r>
            <a:r>
              <a:rPr lang="fr-FR" sz="2500" b="1" dirty="0" err="1">
                <a:solidFill>
                  <a:schemeClr val="tx2"/>
                </a:solidFill>
                <a:latin typeface="Cambria" pitchFamily="18" charset="0"/>
              </a:rPr>
              <a:t>thành</a:t>
            </a:r>
            <a:r>
              <a:rPr lang="fr-FR" sz="2500" b="1" dirty="0">
                <a:solidFill>
                  <a:schemeClr val="tx2"/>
                </a:solidFill>
                <a:latin typeface="Cambria" pitchFamily="18" charset="0"/>
              </a:rPr>
              <a:t> </a:t>
            </a:r>
            <a:r>
              <a:rPr lang="fr-FR" sz="2500" b="1" dirty="0" err="1">
                <a:solidFill>
                  <a:schemeClr val="tx2"/>
                </a:solidFill>
                <a:latin typeface="Cambria" pitchFamily="18" charset="0"/>
              </a:rPr>
              <a:t>viên</a:t>
            </a:r>
            <a:endParaRPr lang="en-US" sz="2500" b="1" dirty="0">
              <a:solidFill>
                <a:schemeClr val="tx2"/>
              </a:solidFill>
              <a:latin typeface="Cambria" pitchFamily="18" charset="0"/>
            </a:endParaRPr>
          </a:p>
        </p:txBody>
      </p:sp>
    </p:spTree>
    <p:extLst>
      <p:ext uri="{BB962C8B-B14F-4D97-AF65-F5344CB8AC3E}">
        <p14:creationId xmlns:p14="http://schemas.microsoft.com/office/powerpoint/2010/main" val="167561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a:extLst>
              <a:ext uri="{FF2B5EF4-FFF2-40B4-BE49-F238E27FC236}">
                <a16:creationId xmlns:a16="http://schemas.microsoft.com/office/drawing/2014/main" id="{8198EE42-9527-46A4-AC5B-A6432076D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01" t="2538" r="7155"/>
          <a:stretch>
            <a:fillRect/>
          </a:stretch>
        </p:blipFill>
        <p:spPr bwMode="auto">
          <a:xfrm>
            <a:off x="482600" y="26988"/>
            <a:ext cx="112268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F12572E-73F4-481E-AAAF-7C42B8393318}"/>
              </a:ext>
            </a:extLst>
          </p:cNvPr>
          <p:cNvSpPr/>
          <p:nvPr/>
        </p:nvSpPr>
        <p:spPr>
          <a:xfrm>
            <a:off x="482600" y="1196975"/>
            <a:ext cx="51562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Nghiên cứu và thảo luận</a:t>
            </a:r>
            <a:endPar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E5BF583D-A411-4055-BD31-5EE74C614DF1}"/>
              </a:ext>
            </a:extLst>
          </p:cNvPr>
          <p:cNvSpPr/>
          <p:nvPr/>
        </p:nvSpPr>
        <p:spPr>
          <a:xfrm>
            <a:off x="5638800" y="1193800"/>
            <a:ext cx="60960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Danh sách học sinh</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BD5DB72-947F-48BB-A596-B013C7E36D6A}"/>
              </a:ext>
            </a:extLst>
          </p:cNvPr>
          <p:cNvGraphicFramePr>
            <a:graphicFrameLocks noGrp="1"/>
          </p:cNvGraphicFramePr>
          <p:nvPr/>
        </p:nvGraphicFramePr>
        <p:xfrm>
          <a:off x="482600" y="1803400"/>
          <a:ext cx="11252200" cy="5054600"/>
        </p:xfrm>
        <a:graphic>
          <a:graphicData uri="http://schemas.openxmlformats.org/drawingml/2006/table">
            <a:tbl>
              <a:tblPr firstRow="1" bandRow="1">
                <a:tableStyleId>{F5AB1C69-6EDB-4FF4-983F-18BD219EF322}</a:tableStyleId>
              </a:tblPr>
              <a:tblGrid>
                <a:gridCol w="5155977">
                  <a:extLst>
                    <a:ext uri="{9D8B030D-6E8A-4147-A177-3AD203B41FA5}">
                      <a16:colId xmlns:a16="http://schemas.microsoft.com/office/drawing/2014/main" val="20000"/>
                    </a:ext>
                  </a:extLst>
                </a:gridCol>
                <a:gridCol w="6096223">
                  <a:extLst>
                    <a:ext uri="{9D8B030D-6E8A-4147-A177-3AD203B41FA5}">
                      <a16:colId xmlns:a16="http://schemas.microsoft.com/office/drawing/2014/main" val="20001"/>
                    </a:ext>
                  </a:extLst>
                </a:gridCol>
              </a:tblGrid>
              <a:tr h="3558239">
                <a:tc>
                  <a:txBody>
                    <a:bodyPr/>
                    <a:lstStyle/>
                    <a:p>
                      <a:pPr algn="just"/>
                      <a:r>
                        <a:rPr lang="en-US" sz="3000" b="0">
                          <a:solidFill>
                            <a:schemeClr val="tx1"/>
                          </a:solidFill>
                          <a:latin typeface="Times New Roman" panose="02020603050405020304" pitchFamily="18" charset="0"/>
                          <a:cs typeface="Times New Roman" panose="02020603050405020304" pitchFamily="18" charset="0"/>
                        </a:rPr>
                        <a:t>Hình 5.11 cho thấy hai cách trình bày danh sách học sinh trong cuốn sổ lưu niệm. Trang bên trái sử dụng bảng, trang bên phải liệt kê lần lượt danh sách các thành viên. Em hãy nhận xét về hai cách trình bày này?</a:t>
                      </a:r>
                      <a:endParaRPr lang="vi-VN" sz="3000" b="0">
                        <a:solidFill>
                          <a:schemeClr val="tx1"/>
                        </a:solidFill>
                        <a:latin typeface="Times New Roman" panose="02020603050405020304" pitchFamily="18" charset="0"/>
                        <a:cs typeface="Times New Roman" panose="02020603050405020304" pitchFamily="18" charset="0"/>
                      </a:endParaRPr>
                    </a:p>
                  </a:txBody>
                  <a:tcPr marL="108004" marR="108004" marT="72010" marB="7201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b="0">
                          <a:solidFill>
                            <a:schemeClr val="tx1"/>
                          </a:solidFill>
                          <a:latin typeface="Times New Roman" panose="02020603050405020304" pitchFamily="18" charset="0"/>
                          <a:cs typeface="Times New Roman" panose="02020603050405020304" pitchFamily="18" charset="0"/>
                        </a:rPr>
                        <a:t>-</a:t>
                      </a:r>
                      <a:r>
                        <a:rPr lang="vi-VN" sz="2800" b="0">
                          <a:solidFill>
                            <a:schemeClr val="tx1"/>
                          </a:solidFill>
                          <a:latin typeface="Times New Roman" panose="02020603050405020304" pitchFamily="18" charset="0"/>
                          <a:cs typeface="Times New Roman" panose="02020603050405020304" pitchFamily="18" charset="0"/>
                        </a:rPr>
                        <a:t>Cách trình bày bảng giúp người xem dễ quan sát và bao quát những thông tin trong cuốn sổ lưu niệm hơn nhưng sẽ ghi được ít thông tin của từng cá nhân hơn.</a:t>
                      </a:r>
                      <a:endParaRPr lang="en-US" sz="2800" b="0">
                        <a:solidFill>
                          <a:schemeClr val="tx1"/>
                        </a:solidFill>
                        <a:latin typeface="Times New Roman" panose="02020603050405020304" pitchFamily="18" charset="0"/>
                        <a:cs typeface="Times New Roman" panose="02020603050405020304" pitchFamily="18" charset="0"/>
                      </a:endParaRPr>
                    </a:p>
                    <a:p>
                      <a:pPr algn="just"/>
                      <a:r>
                        <a:rPr lang="en-US" sz="2800" b="0">
                          <a:solidFill>
                            <a:schemeClr val="tx1"/>
                          </a:solidFill>
                          <a:latin typeface="Times New Roman" panose="02020603050405020304" pitchFamily="18" charset="0"/>
                          <a:cs typeface="Times New Roman" panose="02020603050405020304" pitchFamily="18" charset="0"/>
                        </a:rPr>
                        <a:t>-</a:t>
                      </a:r>
                      <a:r>
                        <a:rPr lang="vi-VN" sz="2800" b="0">
                          <a:solidFill>
                            <a:schemeClr val="tx1"/>
                          </a:solidFill>
                          <a:latin typeface="Times New Roman" panose="02020603050405020304" pitchFamily="18" charset="0"/>
                          <a:cs typeface="Times New Roman" panose="02020603050405020304" pitchFamily="18" charset="0"/>
                        </a:rPr>
                        <a:t>Cách trình bày theo danh sách liệt kê giúp người xem dễ dàng nắm bắt thông tin của từng cá nhân, nhưng không bao quát được tất cả</a:t>
                      </a:r>
                      <a:r>
                        <a:rPr lang="en-US" sz="2800" b="0">
                          <a:solidFill>
                            <a:schemeClr val="tx1"/>
                          </a:solidFill>
                          <a:latin typeface="Times New Roman" panose="02020603050405020304" pitchFamily="18" charset="0"/>
                          <a:cs typeface="Times New Roman" panose="02020603050405020304" pitchFamily="18" charset="0"/>
                        </a:rPr>
                        <a:t>.</a:t>
                      </a:r>
                      <a:endParaRPr lang="vi-VN" sz="2800" b="0">
                        <a:solidFill>
                          <a:schemeClr val="tx1"/>
                        </a:solidFill>
                        <a:latin typeface="Times New Roman" panose="02020603050405020304" pitchFamily="18" charset="0"/>
                        <a:cs typeface="Times New Roman" panose="02020603050405020304" pitchFamily="18" charset="0"/>
                      </a:endParaRPr>
                    </a:p>
                  </a:txBody>
                  <a:tcPr marL="108004" marR="108004" marT="72010" marB="7201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96361">
                <a:tc>
                  <a:txBody>
                    <a:bodyPr/>
                    <a:lstStyle/>
                    <a:p>
                      <a:pPr algn="just"/>
                      <a:r>
                        <a:rPr lang="en-US" sz="2800" b="0">
                          <a:solidFill>
                            <a:schemeClr val="tx1"/>
                          </a:solidFill>
                          <a:latin typeface="Times New Roman" panose="02020603050405020304" pitchFamily="18" charset="0"/>
                          <a:cs typeface="Times New Roman" panose="02020603050405020304" pitchFamily="18" charset="0"/>
                        </a:rPr>
                        <a:t>Em sẽ lựa chọn cách nào để trình bày danh sách học sinh trong cuốn sổ lưu niệm của lớp em? Tại sao?</a:t>
                      </a:r>
                      <a:endParaRPr lang="vi-VN" sz="2800" b="0">
                        <a:solidFill>
                          <a:schemeClr val="tx1"/>
                        </a:solidFill>
                        <a:latin typeface="Times New Roman" panose="02020603050405020304" pitchFamily="18" charset="0"/>
                        <a:cs typeface="Times New Roman" panose="02020603050405020304" pitchFamily="18" charset="0"/>
                      </a:endParaRPr>
                    </a:p>
                  </a:txBody>
                  <a:tcPr marL="108004" marR="108004" marT="108015" marB="108015"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320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Mỗi cách trình bày đều có những ưu - nhược điểm của nó</a:t>
                      </a:r>
                    </a:p>
                  </a:txBody>
                  <a:tcPr marL="108004" marR="108004" marT="108015" marB="10801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4C34DFF6-9B5B-435E-BF22-7EB1B51C1019}"/>
              </a:ext>
            </a:extLst>
          </p:cNvPr>
          <p:cNvSpPr/>
          <p:nvPr/>
        </p:nvSpPr>
        <p:spPr>
          <a:xfrm>
            <a:off x="5673725" y="1876425"/>
            <a:ext cx="6035675" cy="3432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8" name="Rectangle 7">
            <a:extLst>
              <a:ext uri="{FF2B5EF4-FFF2-40B4-BE49-F238E27FC236}">
                <a16:creationId xmlns:a16="http://schemas.microsoft.com/office/drawing/2014/main" id="{E9A38124-2867-4EF4-A889-98E574A75560}"/>
              </a:ext>
            </a:extLst>
          </p:cNvPr>
          <p:cNvSpPr/>
          <p:nvPr/>
        </p:nvSpPr>
        <p:spPr>
          <a:xfrm>
            <a:off x="5688013" y="5457825"/>
            <a:ext cx="6021387" cy="12985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1255B-2685-4BEA-8942-5F7F071B6D28}"/>
              </a:ext>
            </a:extLst>
          </p:cNvPr>
          <p:cNvSpPr/>
          <p:nvPr/>
        </p:nvSpPr>
        <p:spPr>
          <a:xfrm>
            <a:off x="482600" y="3279775"/>
            <a:ext cx="56388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Nghiên cứu và thảo luận</a:t>
            </a:r>
            <a:endPar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034E29AB-D889-47CE-A0B2-6DD87D8AFC50}"/>
              </a:ext>
            </a:extLst>
          </p:cNvPr>
          <p:cNvSpPr/>
          <p:nvPr/>
        </p:nvSpPr>
        <p:spPr>
          <a:xfrm>
            <a:off x="6121400" y="3276600"/>
            <a:ext cx="56134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Bảng</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4">
            <a:extLst>
              <a:ext uri="{FF2B5EF4-FFF2-40B4-BE49-F238E27FC236}">
                <a16:creationId xmlns:a16="http://schemas.microsoft.com/office/drawing/2014/main" id="{1B7BD559-62EB-40D1-A6D3-A7B9F4420886}"/>
              </a:ext>
            </a:extLst>
          </p:cNvPr>
          <p:cNvGraphicFramePr>
            <a:graphicFrameLocks noGrp="1"/>
          </p:cNvGraphicFramePr>
          <p:nvPr/>
        </p:nvGraphicFramePr>
        <p:xfrm>
          <a:off x="482600" y="3886200"/>
          <a:ext cx="11252200" cy="2862263"/>
        </p:xfrm>
        <a:graphic>
          <a:graphicData uri="http://schemas.openxmlformats.org/drawingml/2006/table">
            <a:tbl>
              <a:tblPr firstRow="1" bandRow="1">
                <a:tableStyleId>{F5AB1C69-6EDB-4FF4-983F-18BD219EF322}</a:tableStyleId>
              </a:tblPr>
              <a:tblGrid>
                <a:gridCol w="5689396">
                  <a:extLst>
                    <a:ext uri="{9D8B030D-6E8A-4147-A177-3AD203B41FA5}">
                      <a16:colId xmlns:a16="http://schemas.microsoft.com/office/drawing/2014/main" val="20000"/>
                    </a:ext>
                  </a:extLst>
                </a:gridCol>
                <a:gridCol w="5562804">
                  <a:extLst>
                    <a:ext uri="{9D8B030D-6E8A-4147-A177-3AD203B41FA5}">
                      <a16:colId xmlns:a16="http://schemas.microsoft.com/office/drawing/2014/main" val="20001"/>
                    </a:ext>
                  </a:extLst>
                </a:gridCol>
              </a:tblGrid>
              <a:tr h="601255">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Bảng trên gồm mấy cột, mấy hàng?</a:t>
                      </a:r>
                    </a:p>
                  </a:txBody>
                  <a:tcPr marL="108004" marR="108004" marT="72007" marB="72007"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Bảng trên gồm 4  cột , 5 hàng.</a:t>
                      </a:r>
                    </a:p>
                  </a:txBody>
                  <a:tcPr marL="108004" marR="108004" marT="72007" marB="720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0504">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Trò chơi nào được nhiều bạn nam yêu thích nhất?</a:t>
                      </a:r>
                    </a:p>
                  </a:txBody>
                  <a:tcPr marL="108004" marR="108004" marT="108010" marB="10801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300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Trò chơi kéo co được nhiều bạn nam yêu thích nhất.</a:t>
                      </a:r>
                    </a:p>
                  </a:txBody>
                  <a:tcPr marL="108004" marR="108004" marT="108010" marB="10801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30504">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Trò chơi nào được nhiều bạn nữ yêu thích nhất?</a:t>
                      </a:r>
                    </a:p>
                  </a:txBody>
                  <a:tcPr marL="108004" marR="108004" marT="108010" marB="10801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300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Trò chơi lò cò tiếp sức được nhiều bạn nữ yêu thích nhất.</a:t>
                      </a:r>
                    </a:p>
                  </a:txBody>
                  <a:tcPr marL="108004" marR="108004" marT="108010" marB="10801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9714" name="TextBox 5">
            <a:extLst>
              <a:ext uri="{FF2B5EF4-FFF2-40B4-BE49-F238E27FC236}">
                <a16:creationId xmlns:a16="http://schemas.microsoft.com/office/drawing/2014/main" id="{1C1465A0-D900-4C88-A987-D7F77AB4E8B3}"/>
              </a:ext>
            </a:extLst>
          </p:cNvPr>
          <p:cNvSpPr txBox="1">
            <a:spLocks noChangeArrowheads="1"/>
          </p:cNvSpPr>
          <p:nvPr/>
        </p:nvSpPr>
        <p:spPr bwMode="auto">
          <a:xfrm>
            <a:off x="381000" y="2540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Trình bày thông tin ở dạng bảng</a:t>
            </a:r>
          </a:p>
        </p:txBody>
      </p:sp>
      <p:sp>
        <p:nvSpPr>
          <p:cNvPr id="3" name="Rectangle 2">
            <a:extLst>
              <a:ext uri="{FF2B5EF4-FFF2-40B4-BE49-F238E27FC236}">
                <a16:creationId xmlns:a16="http://schemas.microsoft.com/office/drawing/2014/main" id="{D00E776A-0564-4083-841C-FC8BA06A06A9}"/>
              </a:ext>
            </a:extLst>
          </p:cNvPr>
          <p:cNvSpPr/>
          <p:nvPr/>
        </p:nvSpPr>
        <p:spPr>
          <a:xfrm>
            <a:off x="6248400" y="3921125"/>
            <a:ext cx="5461000" cy="498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5" name="Group 34">
            <a:extLst>
              <a:ext uri="{FF2B5EF4-FFF2-40B4-BE49-F238E27FC236}">
                <a16:creationId xmlns:a16="http://schemas.microsoft.com/office/drawing/2014/main" id="{8882FF6B-D759-4B41-A6B5-728E845DE1A8}"/>
              </a:ext>
            </a:extLst>
          </p:cNvPr>
          <p:cNvGraphicFramePr>
            <a:graphicFrameLocks noGrp="1"/>
          </p:cNvGraphicFramePr>
          <p:nvPr/>
        </p:nvGraphicFramePr>
        <p:xfrm>
          <a:off x="501650" y="609600"/>
          <a:ext cx="11156950" cy="2590800"/>
        </p:xfrm>
        <a:graphic>
          <a:graphicData uri="http://schemas.openxmlformats.org/drawingml/2006/table">
            <a:tbl>
              <a:tblPr/>
              <a:tblGrid>
                <a:gridCol w="869950">
                  <a:extLst>
                    <a:ext uri="{9D8B030D-6E8A-4147-A177-3AD203B41FA5}">
                      <a16:colId xmlns:a16="http://schemas.microsoft.com/office/drawing/2014/main" val="20000"/>
                    </a:ext>
                  </a:extLst>
                </a:gridCol>
                <a:gridCol w="3810001">
                  <a:extLst>
                    <a:ext uri="{9D8B030D-6E8A-4147-A177-3AD203B41FA5}">
                      <a16:colId xmlns:a16="http://schemas.microsoft.com/office/drawing/2014/main" val="20001"/>
                    </a:ext>
                  </a:extLst>
                </a:gridCol>
                <a:gridCol w="3200401">
                  <a:extLst>
                    <a:ext uri="{9D8B030D-6E8A-4147-A177-3AD203B41FA5}">
                      <a16:colId xmlns:a16="http://schemas.microsoft.com/office/drawing/2014/main" val="20002"/>
                    </a:ext>
                  </a:extLst>
                </a:gridCol>
                <a:gridCol w="3276598">
                  <a:extLst>
                    <a:ext uri="{9D8B030D-6E8A-4147-A177-3AD203B41FA5}">
                      <a16:colId xmlns:a16="http://schemas.microsoft.com/office/drawing/2014/main" val="20003"/>
                    </a:ext>
                  </a:extLst>
                </a:gridCol>
              </a:tblGrid>
              <a:tr h="43307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rPr>
                        <a:t>STT</a:t>
                      </a:r>
                      <a:endParaRPr kumimoji="0" lang="en-US" altLang="en-U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rPr>
                        <a:t>Tên trò chơi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rPr>
                        <a:t>Số bạn nam thích</a:t>
                      </a:r>
                      <a:endParaRPr kumimoji="0" lang="en-US" altLang="en-U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rPr>
                        <a:t>Số bạn nữ thích</a:t>
                      </a:r>
                      <a:endParaRPr kumimoji="0" lang="en-US" altLang="en-U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43307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C00000"/>
                          </a:solidFill>
                          <a:effectLst/>
                          <a:latin typeface="Arial" panose="020B0604020202020204" pitchFamily="34" charset="0"/>
                          <a:cs typeface="Arial" panose="020B0604020202020204" pitchFamily="34" charset="0"/>
                        </a:rPr>
                        <a:t>Kéo 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0000"/>
                          </a:solidFill>
                          <a:effectLst/>
                          <a:latin typeface="Arial" panose="020B0604020202020204" pitchFamily="34" charset="0"/>
                          <a:cs typeface="Arial" panose="020B0604020202020204" pitchFamily="34"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07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Ném bóng trúng đích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307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3</a:t>
                      </a:r>
                      <a:endParaRPr kumimoji="0" lang="en-US" altLang="en-US" sz="2800" b="1" i="0" u="none" strike="noStrike" cap="none" normalizeH="0" baseline="0" dirty="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Lò cò tiếp sức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0000"/>
                          </a:solidFill>
                          <a:effectLst/>
                          <a:latin typeface="Arial" panose="020B0604020202020204" pitchFamily="34" charset="0"/>
                          <a:cs typeface="Arial" panose="020B0604020202020204" pitchFamily="34" charset="0"/>
                        </a:rPr>
                        <a:t>1</a:t>
                      </a:r>
                      <a:r>
                        <a:rPr kumimoji="0" lang="en-US" altLang="en-US" sz="2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4</a:t>
                      </a:r>
                      <a:endParaRPr kumimoji="0" lang="en-US" altLang="en-US" sz="2800" b="1" i="0" u="none" strike="noStrike" cap="none" normalizeH="0" baseline="0" dirty="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Trốn tìm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10</a:t>
                      </a:r>
                      <a:endParaRPr kumimoji="0" lang="en-US" altLang="en-US" sz="2800" b="1" i="0" u="none" strike="noStrike" cap="none" normalizeH="0" baseline="0" dirty="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CDFFD8D9-9D0E-4409-9493-C4CE0C73EBCE}"/>
              </a:ext>
            </a:extLst>
          </p:cNvPr>
          <p:cNvSpPr/>
          <p:nvPr/>
        </p:nvSpPr>
        <p:spPr>
          <a:xfrm>
            <a:off x="6248400" y="4530725"/>
            <a:ext cx="5461000" cy="10318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8" name="Rectangle 7">
            <a:extLst>
              <a:ext uri="{FF2B5EF4-FFF2-40B4-BE49-F238E27FC236}">
                <a16:creationId xmlns:a16="http://schemas.microsoft.com/office/drawing/2014/main" id="{492F3800-8814-4ADB-AC28-B6525C894F97}"/>
              </a:ext>
            </a:extLst>
          </p:cNvPr>
          <p:cNvSpPr/>
          <p:nvPr/>
        </p:nvSpPr>
        <p:spPr>
          <a:xfrm>
            <a:off x="6248400" y="5673725"/>
            <a:ext cx="5461000" cy="10318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32" fill="hold"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1C03163-ADF1-4D9D-9D6A-1A09E7BBA595}"/>
              </a:ext>
            </a:extLst>
          </p:cNvPr>
          <p:cNvGraphicFramePr>
            <a:graphicFrameLocks noGrp="1"/>
          </p:cNvGraphicFramePr>
          <p:nvPr/>
        </p:nvGraphicFramePr>
        <p:xfrm>
          <a:off x="482600" y="4114800"/>
          <a:ext cx="11252200" cy="2382838"/>
        </p:xfrm>
        <a:graphic>
          <a:graphicData uri="http://schemas.openxmlformats.org/drawingml/2006/table">
            <a:tbl>
              <a:tblPr firstRow="1" bandRow="1">
                <a:tableStyleId>{F5AB1C69-6EDB-4FF4-983F-18BD219EF322}</a:tableStyleId>
              </a:tblPr>
              <a:tblGrid>
                <a:gridCol w="5689396">
                  <a:extLst>
                    <a:ext uri="{9D8B030D-6E8A-4147-A177-3AD203B41FA5}">
                      <a16:colId xmlns:a16="http://schemas.microsoft.com/office/drawing/2014/main" val="20000"/>
                    </a:ext>
                  </a:extLst>
                </a:gridCol>
                <a:gridCol w="5562804">
                  <a:extLst>
                    <a:ext uri="{9D8B030D-6E8A-4147-A177-3AD203B41FA5}">
                      <a16:colId xmlns:a16="http://schemas.microsoft.com/office/drawing/2014/main" val="20001"/>
                    </a:ext>
                  </a:extLst>
                </a:gridCol>
              </a:tblGrid>
              <a:tr h="1191419">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Trò chơi nào được học sinh của lớp yêu thích nhất?</a:t>
                      </a:r>
                    </a:p>
                  </a:txBody>
                  <a:tcPr marL="108004" marR="108004" marT="108005" marB="108005"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Trò chơi kéo co được học sinh của lớp yêu thích nhất.</a:t>
                      </a:r>
                    </a:p>
                  </a:txBody>
                  <a:tcPr marL="108004" marR="108004" marT="108005" marB="10800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91419">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Nếu không dùng bảng biểu diễn thì việc tìm kiếm có dễ không?</a:t>
                      </a:r>
                    </a:p>
                  </a:txBody>
                  <a:tcPr marL="108004" marR="108004" marT="108005" marB="108005"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320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Nếu không dùng bảng biểu diễn thì việc tìm kiếm khó khăn hơn</a:t>
                      </a:r>
                    </a:p>
                  </a:txBody>
                  <a:tcPr marL="108004" marR="108004" marT="108005" marB="10800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7F1C35F4-B42C-4D7C-8E26-880FD974FE0D}"/>
              </a:ext>
            </a:extLst>
          </p:cNvPr>
          <p:cNvSpPr/>
          <p:nvPr/>
        </p:nvSpPr>
        <p:spPr>
          <a:xfrm>
            <a:off x="482600" y="3505200"/>
            <a:ext cx="56388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Nghiên cứu và thảo luận</a:t>
            </a:r>
            <a:endPar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B5F983F8-B1BF-4E06-80F4-0770DF12A9FB}"/>
              </a:ext>
            </a:extLst>
          </p:cNvPr>
          <p:cNvSpPr/>
          <p:nvPr/>
        </p:nvSpPr>
        <p:spPr>
          <a:xfrm>
            <a:off x="6121400" y="3505200"/>
            <a:ext cx="56134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Bảng</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1759" name="TextBox 5">
            <a:extLst>
              <a:ext uri="{FF2B5EF4-FFF2-40B4-BE49-F238E27FC236}">
                <a16:creationId xmlns:a16="http://schemas.microsoft.com/office/drawing/2014/main" id="{5D619B02-EAD5-4F6F-850A-7662FCC5680C}"/>
              </a:ext>
            </a:extLst>
          </p:cNvPr>
          <p:cNvSpPr txBox="1">
            <a:spLocks noChangeArrowheads="1"/>
          </p:cNvSpPr>
          <p:nvPr/>
        </p:nvSpPr>
        <p:spPr bwMode="auto">
          <a:xfrm>
            <a:off x="381000" y="2540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Trình bày thông tin ở dạng bảng</a:t>
            </a:r>
          </a:p>
        </p:txBody>
      </p:sp>
      <p:graphicFrame>
        <p:nvGraphicFramePr>
          <p:cNvPr id="8" name="Group 34">
            <a:extLst>
              <a:ext uri="{FF2B5EF4-FFF2-40B4-BE49-F238E27FC236}">
                <a16:creationId xmlns:a16="http://schemas.microsoft.com/office/drawing/2014/main" id="{1BA90560-F16C-4EC7-BBEB-56F8FFEDD2D0}"/>
              </a:ext>
            </a:extLst>
          </p:cNvPr>
          <p:cNvGraphicFramePr>
            <a:graphicFrameLocks noGrp="1"/>
          </p:cNvGraphicFramePr>
          <p:nvPr/>
        </p:nvGraphicFramePr>
        <p:xfrm>
          <a:off x="501650" y="685800"/>
          <a:ext cx="11156950" cy="2590800"/>
        </p:xfrm>
        <a:graphic>
          <a:graphicData uri="http://schemas.openxmlformats.org/drawingml/2006/table">
            <a:tbl>
              <a:tblPr/>
              <a:tblGrid>
                <a:gridCol w="869950">
                  <a:extLst>
                    <a:ext uri="{9D8B030D-6E8A-4147-A177-3AD203B41FA5}">
                      <a16:colId xmlns:a16="http://schemas.microsoft.com/office/drawing/2014/main" val="20000"/>
                    </a:ext>
                  </a:extLst>
                </a:gridCol>
                <a:gridCol w="3810001">
                  <a:extLst>
                    <a:ext uri="{9D8B030D-6E8A-4147-A177-3AD203B41FA5}">
                      <a16:colId xmlns:a16="http://schemas.microsoft.com/office/drawing/2014/main" val="20001"/>
                    </a:ext>
                  </a:extLst>
                </a:gridCol>
                <a:gridCol w="3200401">
                  <a:extLst>
                    <a:ext uri="{9D8B030D-6E8A-4147-A177-3AD203B41FA5}">
                      <a16:colId xmlns:a16="http://schemas.microsoft.com/office/drawing/2014/main" val="20002"/>
                    </a:ext>
                  </a:extLst>
                </a:gridCol>
                <a:gridCol w="3276598">
                  <a:extLst>
                    <a:ext uri="{9D8B030D-6E8A-4147-A177-3AD203B41FA5}">
                      <a16:colId xmlns:a16="http://schemas.microsoft.com/office/drawing/2014/main" val="20003"/>
                    </a:ext>
                  </a:extLst>
                </a:gridCol>
              </a:tblGrid>
              <a:tr h="43307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rPr>
                        <a:t>STT</a:t>
                      </a:r>
                      <a:endParaRPr kumimoji="0" lang="en-US" altLang="en-U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rPr>
                        <a:t>Tên trò chơi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rPr>
                        <a:t>Số bạn nam thích</a:t>
                      </a:r>
                      <a:endParaRPr kumimoji="0" lang="en-US" altLang="en-U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rPr>
                        <a:t>Số bạn nữ thích</a:t>
                      </a:r>
                      <a:endParaRPr kumimoji="0" lang="en-US" altLang="en-U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43307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C00000"/>
                          </a:solidFill>
                          <a:effectLst/>
                          <a:latin typeface="Arial" panose="020B0604020202020204" pitchFamily="34" charset="0"/>
                          <a:cs typeface="Arial" panose="020B0604020202020204" pitchFamily="34" charset="0"/>
                        </a:rPr>
                        <a:t>Kéo 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0000"/>
                          </a:solidFill>
                          <a:effectLst/>
                          <a:latin typeface="Arial" panose="020B0604020202020204" pitchFamily="34" charset="0"/>
                          <a:cs typeface="Arial" panose="020B0604020202020204" pitchFamily="34"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07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Ném bóng trúng đích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307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3</a:t>
                      </a:r>
                      <a:endParaRPr kumimoji="0" lang="en-US" altLang="en-US" sz="2800" b="1" i="0" u="none" strike="noStrike" cap="none" normalizeH="0" baseline="0" dirty="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Lò cò tiếp sức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0000"/>
                          </a:solidFill>
                          <a:effectLst/>
                          <a:latin typeface="Arial" panose="020B0604020202020204" pitchFamily="34" charset="0"/>
                          <a:cs typeface="Arial" panose="020B0604020202020204" pitchFamily="34" charset="0"/>
                        </a:rPr>
                        <a:t>1</a:t>
                      </a:r>
                      <a:r>
                        <a:rPr kumimoji="0" lang="en-US" altLang="en-US" sz="2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4</a:t>
                      </a:r>
                      <a:endParaRPr kumimoji="0" lang="en-US" altLang="en-US" sz="2800" b="1" i="0" u="none" strike="noStrike" cap="none" normalizeH="0" baseline="0" dirty="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Trốn tìm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99"/>
                          </a:solidFill>
                          <a:effectLst/>
                          <a:latin typeface="Arial" panose="020B0604020202020204" pitchFamily="34" charset="0"/>
                          <a:cs typeface="Arial" panose="020B0604020202020204" pitchFamily="34" charset="0"/>
                        </a:rPr>
                        <a:t>10</a:t>
                      </a:r>
                      <a:endParaRPr kumimoji="0" lang="en-US" altLang="en-US" sz="2800" b="1" i="0" u="none" strike="noStrike" cap="none" normalizeH="0" baseline="0" dirty="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 name="Rectangle 10">
            <a:extLst>
              <a:ext uri="{FF2B5EF4-FFF2-40B4-BE49-F238E27FC236}">
                <a16:creationId xmlns:a16="http://schemas.microsoft.com/office/drawing/2014/main" id="{E4069A20-581B-4C7C-ADC8-FE4A461D53ED}"/>
              </a:ext>
            </a:extLst>
          </p:cNvPr>
          <p:cNvSpPr/>
          <p:nvPr/>
        </p:nvSpPr>
        <p:spPr>
          <a:xfrm>
            <a:off x="6248400" y="4225925"/>
            <a:ext cx="5461000" cy="10318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12" name="Rectangle 11">
            <a:extLst>
              <a:ext uri="{FF2B5EF4-FFF2-40B4-BE49-F238E27FC236}">
                <a16:creationId xmlns:a16="http://schemas.microsoft.com/office/drawing/2014/main" id="{8E7F1C27-4FE5-4206-ABA8-20A347F6688C}"/>
              </a:ext>
            </a:extLst>
          </p:cNvPr>
          <p:cNvSpPr/>
          <p:nvPr/>
        </p:nvSpPr>
        <p:spPr>
          <a:xfrm>
            <a:off x="6248400" y="5368925"/>
            <a:ext cx="5461000" cy="10318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nodeType="clickEffect">
                                  <p:stCondLst>
                                    <p:cond delay="0"/>
                                  </p:stCondLst>
                                  <p:childTnLst>
                                    <p:anim calcmode="lin" valueType="num">
                                      <p:cBhvr>
                                        <p:cTn id="13" dur="500"/>
                                        <p:tgtEl>
                                          <p:spTgt spid="12"/>
                                        </p:tgtEl>
                                        <p:attrNameLst>
                                          <p:attrName>ppt_w</p:attrName>
                                        </p:attrNameLst>
                                      </p:cBhvr>
                                      <p:tavLst>
                                        <p:tav tm="0">
                                          <p:val>
                                            <p:strVal val="ppt_w"/>
                                          </p:val>
                                        </p:tav>
                                        <p:tav tm="100000">
                                          <p:val>
                                            <p:fltVal val="0"/>
                                          </p:val>
                                        </p:tav>
                                      </p:tavLst>
                                    </p:anim>
                                    <p:anim calcmode="lin" valueType="num">
                                      <p:cBhvr>
                                        <p:cTn id="14" dur="500"/>
                                        <p:tgtEl>
                                          <p:spTgt spid="12"/>
                                        </p:tgtEl>
                                        <p:attrNameLst>
                                          <p:attrName>ppt_h</p:attrName>
                                        </p:attrNameLst>
                                      </p:cBhvr>
                                      <p:tavLst>
                                        <p:tav tm="0">
                                          <p:val>
                                            <p:strVal val="ppt_h"/>
                                          </p:val>
                                        </p:tav>
                                        <p:tav tm="100000">
                                          <p:val>
                                            <p:fltVal val="0"/>
                                          </p:val>
                                        </p:tav>
                                      </p:tavLst>
                                    </p:anim>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3823</TotalTime>
  <Words>2366</Words>
  <Application>Microsoft Office PowerPoint</Application>
  <PresentationFormat>Widescreen</PresentationFormat>
  <Paragraphs>347</Paragraphs>
  <Slides>41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Cambria</vt:lpstr>
      <vt:lpstr>Corbel</vt:lpstr>
      <vt:lpstr>Times New Roman</vt:lpstr>
      <vt:lpstr>Wingdings</vt:lpstr>
      <vt:lpstr>13_Custom Design</vt:lpstr>
      <vt:lpstr>Parallax</vt:lpstr>
      <vt:lpstr>ĐỊNH DẠNG VĂN BẢN (TT)</vt:lpstr>
      <vt:lpstr>THỰC HÀNH</vt:lpstr>
      <vt:lpstr>Yêu cầu</vt:lpstr>
      <vt:lpstr>BÀI 12: TRÌNH BÀY THÔNG                  TIN Ở DẠNG BẢNG</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THÔNG TIN Ở DẠNG BẢNG</dc:title>
  <dc:creator>ha dang</dc:creator>
  <cp:lastModifiedBy>leminhkhanh1011@gmail.com</cp:lastModifiedBy>
  <cp:revision>120</cp:revision>
  <dcterms:created xsi:type="dcterms:W3CDTF">2021-07-08T13:22:13Z</dcterms:created>
  <dcterms:modified xsi:type="dcterms:W3CDTF">2025-02-23T16:08:18Z</dcterms:modified>
</cp:coreProperties>
</file>