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7" r:id="rId1"/>
  </p:sldMasterIdLst>
  <p:notesMasterIdLst>
    <p:notesMasterId r:id="rId38"/>
  </p:notesMasterIdLst>
  <p:sldIdLst>
    <p:sldId id="256" r:id="rId2"/>
    <p:sldId id="257" r:id="rId3"/>
    <p:sldId id="258" r:id="rId4"/>
    <p:sldId id="259" r:id="rId5"/>
    <p:sldId id="260" r:id="rId6"/>
    <p:sldId id="261" r:id="rId7"/>
    <p:sldId id="262" r:id="rId8"/>
    <p:sldId id="263" r:id="rId9"/>
    <p:sldId id="292" r:id="rId10"/>
    <p:sldId id="291" r:id="rId11"/>
    <p:sldId id="264" r:id="rId12"/>
    <p:sldId id="265" r:id="rId13"/>
    <p:sldId id="302" r:id="rId14"/>
    <p:sldId id="294" r:id="rId15"/>
    <p:sldId id="266" r:id="rId16"/>
    <p:sldId id="268" r:id="rId17"/>
    <p:sldId id="269" r:id="rId18"/>
    <p:sldId id="303" r:id="rId19"/>
    <p:sldId id="295" r:id="rId20"/>
    <p:sldId id="270" r:id="rId21"/>
    <p:sldId id="296" r:id="rId22"/>
    <p:sldId id="298" r:id="rId23"/>
    <p:sldId id="272" r:id="rId24"/>
    <p:sldId id="299" r:id="rId25"/>
    <p:sldId id="274" r:id="rId26"/>
    <p:sldId id="275" r:id="rId27"/>
    <p:sldId id="276" r:id="rId28"/>
    <p:sldId id="277" r:id="rId29"/>
    <p:sldId id="278" r:id="rId30"/>
    <p:sldId id="282" r:id="rId31"/>
    <p:sldId id="284" r:id="rId32"/>
    <p:sldId id="271" r:id="rId33"/>
    <p:sldId id="280" r:id="rId34"/>
    <p:sldId id="288" r:id="rId35"/>
    <p:sldId id="286" r:id="rId36"/>
    <p:sldId id="301" r:id="rId37"/>
  </p:sldIdLst>
  <p:sldSz cx="12192000" cy="6858000"/>
  <p:notesSz cx="6858000" cy="9144000"/>
  <p:custDataLst>
    <p:tags r:id="rId3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55" d="100"/>
          <a:sy n="155" d="100"/>
        </p:scale>
        <p:origin x="114"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6B1531-5D20-424F-8D5A-E25D7758CD09}"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81B6FA38-EF9F-49FF-932F-6880B1190DE2}">
      <dgm:prSet phldrT="[Text]" custT="1"/>
      <dgm:spPr>
        <a:solidFill>
          <a:schemeClr val="bg1">
            <a:lumMod val="50000"/>
          </a:schemeClr>
        </a:solidFill>
      </dgm:spPr>
      <dgm:t>
        <a:bodyPr/>
        <a:lstStyle/>
        <a:p>
          <a:r>
            <a:rPr lang="en-US" sz="2400" b="1">
              <a:latin typeface="Time New Roman"/>
            </a:rPr>
            <a:t>Dịch vụ thư điện tử</a:t>
          </a:r>
        </a:p>
      </dgm:t>
    </dgm:pt>
    <dgm:pt modelId="{161DE9C2-B3F7-4B88-BB4E-45F1ABA02D06}" type="parTrans" cxnId="{BE79E0B0-AAF5-41E4-A1AD-91F74117DD18}">
      <dgm:prSet/>
      <dgm:spPr/>
      <dgm:t>
        <a:bodyPr/>
        <a:lstStyle/>
        <a:p>
          <a:endParaRPr lang="en-US"/>
        </a:p>
      </dgm:t>
    </dgm:pt>
    <dgm:pt modelId="{53C9B7A9-E7FF-4992-8E37-08C00D2A2BA8}" type="sibTrans" cxnId="{BE79E0B0-AAF5-41E4-A1AD-91F74117DD18}">
      <dgm:prSet/>
      <dgm:spPr/>
      <dgm:t>
        <a:bodyPr/>
        <a:lstStyle/>
        <a:p>
          <a:endParaRPr lang="en-US"/>
        </a:p>
      </dgm:t>
    </dgm:pt>
    <dgm:pt modelId="{E81146B1-E581-41C0-9DF2-17AAC32600DA}">
      <dgm:prSet phldrT="[Text]" custT="1"/>
      <dgm:spPr>
        <a:solidFill>
          <a:srgbClr val="0070C0"/>
        </a:solidFill>
      </dgm:spPr>
      <dgm:t>
        <a:bodyPr/>
        <a:lstStyle/>
        <a:p>
          <a:r>
            <a:rPr lang="en-US" sz="2400" b="1">
              <a:solidFill>
                <a:schemeClr val="accent4">
                  <a:lumMod val="20000"/>
                  <a:lumOff val="80000"/>
                </a:schemeClr>
              </a:solidFill>
              <a:latin typeface="Time New Roman"/>
            </a:rPr>
            <a:t>Ưu điểm</a:t>
          </a:r>
        </a:p>
      </dgm:t>
    </dgm:pt>
    <dgm:pt modelId="{E71ED00F-AD83-48AC-ADAD-E93ED29732E6}" type="parTrans" cxnId="{4A3FEEE7-2A84-440B-A90B-101A00875AE1}">
      <dgm:prSet custT="1"/>
      <dgm:spPr>
        <a:ln>
          <a:solidFill>
            <a:schemeClr val="bg2">
              <a:lumMod val="10000"/>
            </a:schemeClr>
          </a:solidFill>
        </a:ln>
      </dgm:spPr>
      <dgm:t>
        <a:bodyPr/>
        <a:lstStyle/>
        <a:p>
          <a:endParaRPr lang="en-US" sz="2400" b="1">
            <a:latin typeface="Time New Roman"/>
          </a:endParaRPr>
        </a:p>
      </dgm:t>
    </dgm:pt>
    <dgm:pt modelId="{DEE87869-F466-4B6D-A719-A22FAC8AD65F}" type="sibTrans" cxnId="{4A3FEEE7-2A84-440B-A90B-101A00875AE1}">
      <dgm:prSet/>
      <dgm:spPr/>
      <dgm:t>
        <a:bodyPr/>
        <a:lstStyle/>
        <a:p>
          <a:endParaRPr lang="en-US"/>
        </a:p>
      </dgm:t>
    </dgm:pt>
    <dgm:pt modelId="{65FC3CEF-A622-43B4-9A74-D651FC76D7BD}">
      <dgm:prSet phldrT="[Text]" custT="1"/>
      <dgm:spPr>
        <a:solidFill>
          <a:srgbClr val="0070C0"/>
        </a:solidFill>
      </dgm:spPr>
      <dgm:t>
        <a:bodyPr/>
        <a:lstStyle/>
        <a:p>
          <a:r>
            <a:rPr lang="en-US" sz="2400" b="1">
              <a:latin typeface="Time New Roman"/>
            </a:rPr>
            <a:t>Chi phí thấp</a:t>
          </a:r>
        </a:p>
      </dgm:t>
    </dgm:pt>
    <dgm:pt modelId="{95C9DFC7-D089-4626-8C3F-82DB0CCC0515}" type="parTrans" cxnId="{AA9FF1A0-9ABE-48AC-8365-E0E2BF3395AA}">
      <dgm:prSet custT="1"/>
      <dgm:spPr>
        <a:ln>
          <a:solidFill>
            <a:srgbClr val="0070C0"/>
          </a:solidFill>
        </a:ln>
      </dgm:spPr>
      <dgm:t>
        <a:bodyPr/>
        <a:lstStyle/>
        <a:p>
          <a:endParaRPr lang="en-US" sz="2400" b="1">
            <a:latin typeface="Time New Roman"/>
          </a:endParaRPr>
        </a:p>
      </dgm:t>
    </dgm:pt>
    <dgm:pt modelId="{055DB330-732D-4BB1-993B-5D0440BEF6F7}" type="sibTrans" cxnId="{AA9FF1A0-9ABE-48AC-8365-E0E2BF3395AA}">
      <dgm:prSet/>
      <dgm:spPr/>
      <dgm:t>
        <a:bodyPr/>
        <a:lstStyle/>
        <a:p>
          <a:endParaRPr lang="en-US"/>
        </a:p>
      </dgm:t>
    </dgm:pt>
    <dgm:pt modelId="{604A476E-620A-42C6-9C55-E7D58933382C}">
      <dgm:prSet phldrT="[Text]" custT="1"/>
      <dgm:spPr>
        <a:solidFill>
          <a:srgbClr val="0070C0"/>
        </a:solidFill>
      </dgm:spPr>
      <dgm:t>
        <a:bodyPr/>
        <a:lstStyle/>
        <a:p>
          <a:r>
            <a:rPr lang="en-US" sz="2400" b="1">
              <a:latin typeface="Time New Roman"/>
            </a:rPr>
            <a:t>Tiết kiệm thời gian</a:t>
          </a:r>
        </a:p>
      </dgm:t>
    </dgm:pt>
    <dgm:pt modelId="{29EEBC47-97BD-464B-9FAE-3B2B796B0CA6}" type="parTrans" cxnId="{1D0CB6F4-8940-419D-9FDF-EDCA96C13DB9}">
      <dgm:prSet custT="1"/>
      <dgm:spPr>
        <a:ln>
          <a:solidFill>
            <a:srgbClr val="0070C0"/>
          </a:solidFill>
        </a:ln>
      </dgm:spPr>
      <dgm:t>
        <a:bodyPr/>
        <a:lstStyle/>
        <a:p>
          <a:endParaRPr lang="en-US" sz="2400" b="1">
            <a:latin typeface="Time New Roman"/>
          </a:endParaRPr>
        </a:p>
      </dgm:t>
    </dgm:pt>
    <dgm:pt modelId="{642DE328-91C6-416A-9247-48C7C7596534}" type="sibTrans" cxnId="{1D0CB6F4-8940-419D-9FDF-EDCA96C13DB9}">
      <dgm:prSet/>
      <dgm:spPr/>
      <dgm:t>
        <a:bodyPr/>
        <a:lstStyle/>
        <a:p>
          <a:endParaRPr lang="en-US"/>
        </a:p>
      </dgm:t>
    </dgm:pt>
    <dgm:pt modelId="{1408BE27-586A-42FF-AA97-9D036745C823}">
      <dgm:prSet phldrT="[Text]" custT="1"/>
      <dgm:spPr>
        <a:solidFill>
          <a:schemeClr val="accent6">
            <a:lumMod val="50000"/>
          </a:schemeClr>
        </a:solidFill>
      </dgm:spPr>
      <dgm:t>
        <a:bodyPr/>
        <a:lstStyle/>
        <a:p>
          <a:r>
            <a:rPr lang="en-US" sz="2400" b="1">
              <a:solidFill>
                <a:schemeClr val="accent4">
                  <a:lumMod val="20000"/>
                  <a:lumOff val="80000"/>
                </a:schemeClr>
              </a:solidFill>
              <a:latin typeface="Time New Roman"/>
            </a:rPr>
            <a:t>Nhược điểm</a:t>
          </a:r>
        </a:p>
      </dgm:t>
    </dgm:pt>
    <dgm:pt modelId="{21990DD6-7763-4428-8EC3-74C52FCA1247}" type="parTrans" cxnId="{699AD358-39D7-46B6-92B0-82808DA9D1DF}">
      <dgm:prSet custT="1"/>
      <dgm:spPr>
        <a:ln>
          <a:solidFill>
            <a:schemeClr val="bg2">
              <a:lumMod val="10000"/>
            </a:schemeClr>
          </a:solidFill>
        </a:ln>
      </dgm:spPr>
      <dgm:t>
        <a:bodyPr/>
        <a:lstStyle/>
        <a:p>
          <a:endParaRPr lang="en-US" sz="2400" b="1">
            <a:latin typeface="Time New Roman"/>
          </a:endParaRPr>
        </a:p>
      </dgm:t>
    </dgm:pt>
    <dgm:pt modelId="{D156AE0E-FAC5-4D26-88A6-EC5160CCBFFC}" type="sibTrans" cxnId="{699AD358-39D7-46B6-92B0-82808DA9D1DF}">
      <dgm:prSet/>
      <dgm:spPr/>
      <dgm:t>
        <a:bodyPr/>
        <a:lstStyle/>
        <a:p>
          <a:endParaRPr lang="en-US"/>
        </a:p>
      </dgm:t>
    </dgm:pt>
    <dgm:pt modelId="{086038F7-E591-46FC-9AEC-19DBCADE6167}">
      <dgm:prSet phldrT="[Text]" custT="1"/>
      <dgm:spPr>
        <a:solidFill>
          <a:schemeClr val="accent6">
            <a:lumMod val="50000"/>
          </a:schemeClr>
        </a:solidFill>
      </dgm:spPr>
      <dgm:t>
        <a:bodyPr/>
        <a:lstStyle/>
        <a:p>
          <a:r>
            <a:rPr lang="pt-BR" sz="2400" b="1">
              <a:latin typeface="Time New Roman"/>
            </a:rPr>
            <a:t>phải sử dụng phương tiện điện tử kết nối mạng</a:t>
          </a:r>
          <a:endParaRPr lang="en-US" sz="2400" b="1">
            <a:latin typeface="Time New Roman"/>
          </a:endParaRPr>
        </a:p>
      </dgm:t>
    </dgm:pt>
    <dgm:pt modelId="{7AD6A336-9D70-455D-93CA-78A781EA4263}" type="parTrans" cxnId="{84BF75CF-3499-40CA-9EDA-2917C7EBDEFA}">
      <dgm:prSet custT="1"/>
      <dgm:spPr/>
      <dgm:t>
        <a:bodyPr/>
        <a:lstStyle/>
        <a:p>
          <a:endParaRPr lang="en-US" sz="2400" b="1">
            <a:latin typeface="Time New Roman"/>
          </a:endParaRPr>
        </a:p>
      </dgm:t>
    </dgm:pt>
    <dgm:pt modelId="{882B45E3-C427-4B08-A148-70167A64D03B}" type="sibTrans" cxnId="{84BF75CF-3499-40CA-9EDA-2917C7EBDEFA}">
      <dgm:prSet/>
      <dgm:spPr/>
      <dgm:t>
        <a:bodyPr/>
        <a:lstStyle/>
        <a:p>
          <a:endParaRPr lang="en-US"/>
        </a:p>
      </dgm:t>
    </dgm:pt>
    <dgm:pt modelId="{CA4400C5-3DAC-48F0-A153-9F6D89BB12A0}">
      <dgm:prSet phldrT="[Text]" custT="1"/>
      <dgm:spPr>
        <a:solidFill>
          <a:srgbClr val="0070C0"/>
        </a:solidFill>
      </dgm:spPr>
      <dgm:t>
        <a:bodyPr/>
        <a:lstStyle/>
        <a:p>
          <a:r>
            <a:rPr lang="en-US" sz="2400" b="1">
              <a:latin typeface="Time New Roman"/>
            </a:rPr>
            <a:t>Thuận tiện</a:t>
          </a:r>
        </a:p>
      </dgm:t>
    </dgm:pt>
    <dgm:pt modelId="{8575B3C9-9750-4C9E-8BF0-0BF49FF1E337}" type="parTrans" cxnId="{6109D9F2-3424-4979-BF5B-F2D326E05292}">
      <dgm:prSet custT="1"/>
      <dgm:spPr>
        <a:ln>
          <a:solidFill>
            <a:srgbClr val="0070C0"/>
          </a:solidFill>
        </a:ln>
      </dgm:spPr>
      <dgm:t>
        <a:bodyPr/>
        <a:lstStyle/>
        <a:p>
          <a:endParaRPr lang="en-US" sz="2400" b="1">
            <a:latin typeface="Time New Roman"/>
          </a:endParaRPr>
        </a:p>
      </dgm:t>
    </dgm:pt>
    <dgm:pt modelId="{B26AE15B-7931-4EAA-84FD-8D783DE3BC69}" type="sibTrans" cxnId="{6109D9F2-3424-4979-BF5B-F2D326E05292}">
      <dgm:prSet/>
      <dgm:spPr/>
      <dgm:t>
        <a:bodyPr/>
        <a:lstStyle/>
        <a:p>
          <a:endParaRPr lang="en-US"/>
        </a:p>
      </dgm:t>
    </dgm:pt>
    <dgm:pt modelId="{412EAD79-B51D-48E7-8801-AD905706A7B8}">
      <dgm:prSet phldrT="[Text]" custT="1"/>
      <dgm:spPr>
        <a:solidFill>
          <a:schemeClr val="accent6">
            <a:lumMod val="50000"/>
          </a:schemeClr>
        </a:solidFill>
      </dgm:spPr>
      <dgm:t>
        <a:bodyPr/>
        <a:lstStyle/>
        <a:p>
          <a:r>
            <a:rPr lang="pt-BR" sz="2400" b="1">
              <a:latin typeface="Time New Roman"/>
            </a:rPr>
            <a:t>có thể gặp một số nguy cơ, phiền toái..</a:t>
          </a:r>
          <a:endParaRPr lang="en-US" sz="2400" b="1">
            <a:latin typeface="Time New Roman"/>
          </a:endParaRPr>
        </a:p>
      </dgm:t>
    </dgm:pt>
    <dgm:pt modelId="{09A213BE-0BEC-4C84-8770-2C789740D3D3}" type="parTrans" cxnId="{06A4021E-E273-4405-99F4-350B97F4098A}">
      <dgm:prSet custT="1"/>
      <dgm:spPr/>
      <dgm:t>
        <a:bodyPr/>
        <a:lstStyle/>
        <a:p>
          <a:endParaRPr lang="en-US" sz="2400" b="1">
            <a:latin typeface="Time New Roman"/>
          </a:endParaRPr>
        </a:p>
      </dgm:t>
    </dgm:pt>
    <dgm:pt modelId="{3302352F-DBDE-48B4-A821-59C4A34C28E6}" type="sibTrans" cxnId="{06A4021E-E273-4405-99F4-350B97F4098A}">
      <dgm:prSet/>
      <dgm:spPr/>
      <dgm:t>
        <a:bodyPr/>
        <a:lstStyle/>
        <a:p>
          <a:endParaRPr lang="en-US"/>
        </a:p>
      </dgm:t>
    </dgm:pt>
    <dgm:pt modelId="{B5D81E96-4F1E-4951-BCF3-EF990FD8785F}" type="pres">
      <dgm:prSet presAssocID="{FC6B1531-5D20-424F-8D5A-E25D7758CD09}" presName="diagram" presStyleCnt="0">
        <dgm:presLayoutVars>
          <dgm:chPref val="1"/>
          <dgm:dir/>
          <dgm:animOne val="branch"/>
          <dgm:animLvl val="lvl"/>
          <dgm:resizeHandles val="exact"/>
        </dgm:presLayoutVars>
      </dgm:prSet>
      <dgm:spPr/>
    </dgm:pt>
    <dgm:pt modelId="{9D960677-F613-49B8-9A86-A73A4D55FABD}" type="pres">
      <dgm:prSet presAssocID="{81B6FA38-EF9F-49FF-932F-6880B1190DE2}" presName="root1" presStyleCnt="0"/>
      <dgm:spPr/>
    </dgm:pt>
    <dgm:pt modelId="{CA55332B-4B7D-4F3B-9248-A52B63C4BF40}" type="pres">
      <dgm:prSet presAssocID="{81B6FA38-EF9F-49FF-932F-6880B1190DE2}" presName="LevelOneTextNode" presStyleLbl="node0" presStyleIdx="0" presStyleCnt="1" custScaleX="189975" custScaleY="103724" custLinFactNeighborX="-50534" custLinFactNeighborY="-4459">
        <dgm:presLayoutVars>
          <dgm:chPref val="3"/>
        </dgm:presLayoutVars>
      </dgm:prSet>
      <dgm:spPr/>
    </dgm:pt>
    <dgm:pt modelId="{22229741-7E5E-4874-A6AA-1CF72913693E}" type="pres">
      <dgm:prSet presAssocID="{81B6FA38-EF9F-49FF-932F-6880B1190DE2}" presName="level2hierChild" presStyleCnt="0"/>
      <dgm:spPr/>
    </dgm:pt>
    <dgm:pt modelId="{F796D161-A72C-4053-BBF6-824E8BC14975}" type="pres">
      <dgm:prSet presAssocID="{E71ED00F-AD83-48AC-ADAD-E93ED29732E6}" presName="conn2-1" presStyleLbl="parChTrans1D2" presStyleIdx="0" presStyleCnt="2"/>
      <dgm:spPr/>
    </dgm:pt>
    <dgm:pt modelId="{8C2B0C81-62A7-454A-A46C-B2D8977C6E36}" type="pres">
      <dgm:prSet presAssocID="{E71ED00F-AD83-48AC-ADAD-E93ED29732E6}" presName="connTx" presStyleLbl="parChTrans1D2" presStyleIdx="0" presStyleCnt="2"/>
      <dgm:spPr/>
    </dgm:pt>
    <dgm:pt modelId="{8652055E-0A0B-4381-9B71-BBE058417268}" type="pres">
      <dgm:prSet presAssocID="{E81146B1-E581-41C0-9DF2-17AAC32600DA}" presName="root2" presStyleCnt="0"/>
      <dgm:spPr/>
    </dgm:pt>
    <dgm:pt modelId="{1882DC8F-C2FF-4813-8771-C0AFCE95DBA2}" type="pres">
      <dgm:prSet presAssocID="{E81146B1-E581-41C0-9DF2-17AAC32600DA}" presName="LevelTwoTextNode" presStyleLbl="node2" presStyleIdx="0" presStyleCnt="2" custLinFactNeighborX="-49047" custLinFactNeighborY="13376">
        <dgm:presLayoutVars>
          <dgm:chPref val="3"/>
        </dgm:presLayoutVars>
      </dgm:prSet>
      <dgm:spPr/>
    </dgm:pt>
    <dgm:pt modelId="{735B98B7-75DD-413E-A318-39874CA1D9F0}" type="pres">
      <dgm:prSet presAssocID="{E81146B1-E581-41C0-9DF2-17AAC32600DA}" presName="level3hierChild" presStyleCnt="0"/>
      <dgm:spPr/>
    </dgm:pt>
    <dgm:pt modelId="{AB58FA85-922E-497C-BCD0-0FB99F87FF9F}" type="pres">
      <dgm:prSet presAssocID="{95C9DFC7-D089-4626-8C3F-82DB0CCC0515}" presName="conn2-1" presStyleLbl="parChTrans1D3" presStyleIdx="0" presStyleCnt="5"/>
      <dgm:spPr/>
    </dgm:pt>
    <dgm:pt modelId="{6136476A-47C4-4182-92BE-4E712E833D2E}" type="pres">
      <dgm:prSet presAssocID="{95C9DFC7-D089-4626-8C3F-82DB0CCC0515}" presName="connTx" presStyleLbl="parChTrans1D3" presStyleIdx="0" presStyleCnt="5"/>
      <dgm:spPr/>
    </dgm:pt>
    <dgm:pt modelId="{CF46BC1B-0F6D-4882-AFFC-7D7DD2F10E30}" type="pres">
      <dgm:prSet presAssocID="{65FC3CEF-A622-43B4-9A74-D651FC76D7BD}" presName="root2" presStyleCnt="0"/>
      <dgm:spPr/>
    </dgm:pt>
    <dgm:pt modelId="{7F7B2F49-BA3F-49CC-B03F-43A989DE9B54}" type="pres">
      <dgm:prSet presAssocID="{65FC3CEF-A622-43B4-9A74-D651FC76D7BD}" presName="LevelTwoTextNode" presStyleLbl="node3" presStyleIdx="0" presStyleCnt="5" custScaleX="171837">
        <dgm:presLayoutVars>
          <dgm:chPref val="3"/>
        </dgm:presLayoutVars>
      </dgm:prSet>
      <dgm:spPr/>
    </dgm:pt>
    <dgm:pt modelId="{A5DE3222-162E-4550-AE4B-FBA2B73E1C8E}" type="pres">
      <dgm:prSet presAssocID="{65FC3CEF-A622-43B4-9A74-D651FC76D7BD}" presName="level3hierChild" presStyleCnt="0"/>
      <dgm:spPr/>
    </dgm:pt>
    <dgm:pt modelId="{4C31DAD2-23DD-4ACC-8346-04791C99EACE}" type="pres">
      <dgm:prSet presAssocID="{29EEBC47-97BD-464B-9FAE-3B2B796B0CA6}" presName="conn2-1" presStyleLbl="parChTrans1D3" presStyleIdx="1" presStyleCnt="5"/>
      <dgm:spPr/>
    </dgm:pt>
    <dgm:pt modelId="{0156F851-94FB-4ECB-BBB5-0A5C065B9B25}" type="pres">
      <dgm:prSet presAssocID="{29EEBC47-97BD-464B-9FAE-3B2B796B0CA6}" presName="connTx" presStyleLbl="parChTrans1D3" presStyleIdx="1" presStyleCnt="5"/>
      <dgm:spPr/>
    </dgm:pt>
    <dgm:pt modelId="{88D87AD9-B0A3-4977-8011-549C6EC9C46D}" type="pres">
      <dgm:prSet presAssocID="{604A476E-620A-42C6-9C55-E7D58933382C}" presName="root2" presStyleCnt="0"/>
      <dgm:spPr/>
    </dgm:pt>
    <dgm:pt modelId="{56DBCC03-9765-415A-966B-8C56CD7EEAC4}" type="pres">
      <dgm:prSet presAssocID="{604A476E-620A-42C6-9C55-E7D58933382C}" presName="LevelTwoTextNode" presStyleLbl="node3" presStyleIdx="1" presStyleCnt="5" custScaleX="171837">
        <dgm:presLayoutVars>
          <dgm:chPref val="3"/>
        </dgm:presLayoutVars>
      </dgm:prSet>
      <dgm:spPr/>
    </dgm:pt>
    <dgm:pt modelId="{D481572B-C5C3-48CA-99D7-3BDFC394823A}" type="pres">
      <dgm:prSet presAssocID="{604A476E-620A-42C6-9C55-E7D58933382C}" presName="level3hierChild" presStyleCnt="0"/>
      <dgm:spPr/>
    </dgm:pt>
    <dgm:pt modelId="{110143B8-5C6C-4EC5-A75B-141B00C6D946}" type="pres">
      <dgm:prSet presAssocID="{8575B3C9-9750-4C9E-8BF0-0BF49FF1E337}" presName="conn2-1" presStyleLbl="parChTrans1D3" presStyleIdx="2" presStyleCnt="5"/>
      <dgm:spPr/>
    </dgm:pt>
    <dgm:pt modelId="{0303925C-CB2D-4602-8C8F-D99FE45D1BE6}" type="pres">
      <dgm:prSet presAssocID="{8575B3C9-9750-4C9E-8BF0-0BF49FF1E337}" presName="connTx" presStyleLbl="parChTrans1D3" presStyleIdx="2" presStyleCnt="5"/>
      <dgm:spPr/>
    </dgm:pt>
    <dgm:pt modelId="{D321F43B-1B36-428F-8F94-FAE5B9A42A2E}" type="pres">
      <dgm:prSet presAssocID="{CA4400C5-3DAC-48F0-A153-9F6D89BB12A0}" presName="root2" presStyleCnt="0"/>
      <dgm:spPr/>
    </dgm:pt>
    <dgm:pt modelId="{4D260A48-B867-43E6-B5C1-D64D913F784C}" type="pres">
      <dgm:prSet presAssocID="{CA4400C5-3DAC-48F0-A153-9F6D89BB12A0}" presName="LevelTwoTextNode" presStyleLbl="node3" presStyleIdx="2" presStyleCnt="5" custScaleX="171837">
        <dgm:presLayoutVars>
          <dgm:chPref val="3"/>
        </dgm:presLayoutVars>
      </dgm:prSet>
      <dgm:spPr/>
    </dgm:pt>
    <dgm:pt modelId="{C3DC4FAF-DBE0-44F7-A256-9193EED637FA}" type="pres">
      <dgm:prSet presAssocID="{CA4400C5-3DAC-48F0-A153-9F6D89BB12A0}" presName="level3hierChild" presStyleCnt="0"/>
      <dgm:spPr/>
    </dgm:pt>
    <dgm:pt modelId="{E5EAFD81-8457-45CF-804F-05ADA0499770}" type="pres">
      <dgm:prSet presAssocID="{21990DD6-7763-4428-8EC3-74C52FCA1247}" presName="conn2-1" presStyleLbl="parChTrans1D2" presStyleIdx="1" presStyleCnt="2"/>
      <dgm:spPr/>
    </dgm:pt>
    <dgm:pt modelId="{0C110EB8-3002-49C5-BF6A-FD10B5F8A1BE}" type="pres">
      <dgm:prSet presAssocID="{21990DD6-7763-4428-8EC3-74C52FCA1247}" presName="connTx" presStyleLbl="parChTrans1D2" presStyleIdx="1" presStyleCnt="2"/>
      <dgm:spPr/>
    </dgm:pt>
    <dgm:pt modelId="{AF512E3F-91BD-4BB0-BC0D-03D6BC088ABD}" type="pres">
      <dgm:prSet presAssocID="{1408BE27-586A-42FF-AA97-9D036745C823}" presName="root2" presStyleCnt="0"/>
      <dgm:spPr/>
    </dgm:pt>
    <dgm:pt modelId="{767A4359-C08F-474C-9CBE-FB15560934A5}" type="pres">
      <dgm:prSet presAssocID="{1408BE27-586A-42FF-AA97-9D036745C823}" presName="LevelTwoTextNode" presStyleLbl="node2" presStyleIdx="1" presStyleCnt="2" custLinFactNeighborX="-46075" custLinFactNeighborY="4459">
        <dgm:presLayoutVars>
          <dgm:chPref val="3"/>
        </dgm:presLayoutVars>
      </dgm:prSet>
      <dgm:spPr/>
    </dgm:pt>
    <dgm:pt modelId="{A02D3A5C-7D33-45CF-BBA6-42C69094F07E}" type="pres">
      <dgm:prSet presAssocID="{1408BE27-586A-42FF-AA97-9D036745C823}" presName="level3hierChild" presStyleCnt="0"/>
      <dgm:spPr/>
    </dgm:pt>
    <dgm:pt modelId="{851225EF-4DEE-48AD-AB1A-D21722241DE0}" type="pres">
      <dgm:prSet presAssocID="{7AD6A336-9D70-455D-93CA-78A781EA4263}" presName="conn2-1" presStyleLbl="parChTrans1D3" presStyleIdx="3" presStyleCnt="5"/>
      <dgm:spPr/>
    </dgm:pt>
    <dgm:pt modelId="{19E639FE-8A57-4864-9FB4-B62CBBCA7FB5}" type="pres">
      <dgm:prSet presAssocID="{7AD6A336-9D70-455D-93CA-78A781EA4263}" presName="connTx" presStyleLbl="parChTrans1D3" presStyleIdx="3" presStyleCnt="5"/>
      <dgm:spPr/>
    </dgm:pt>
    <dgm:pt modelId="{FB510349-DE72-4361-A8E0-4C0F0F4CAEC8}" type="pres">
      <dgm:prSet presAssocID="{086038F7-E591-46FC-9AEC-19DBCADE6167}" presName="root2" presStyleCnt="0"/>
      <dgm:spPr/>
    </dgm:pt>
    <dgm:pt modelId="{E2305D9C-7D10-4E95-B0D9-3E9A496BE895}" type="pres">
      <dgm:prSet presAssocID="{086038F7-E591-46FC-9AEC-19DBCADE6167}" presName="LevelTwoTextNode" presStyleLbl="node3" presStyleIdx="3" presStyleCnt="5" custScaleX="173323" custScaleY="128281">
        <dgm:presLayoutVars>
          <dgm:chPref val="3"/>
        </dgm:presLayoutVars>
      </dgm:prSet>
      <dgm:spPr/>
    </dgm:pt>
    <dgm:pt modelId="{05BC3484-C23E-440B-895F-3C0BCFD3482B}" type="pres">
      <dgm:prSet presAssocID="{086038F7-E591-46FC-9AEC-19DBCADE6167}" presName="level3hierChild" presStyleCnt="0"/>
      <dgm:spPr/>
    </dgm:pt>
    <dgm:pt modelId="{B3880D71-84A6-408A-A8BC-E6DEAC1260F3}" type="pres">
      <dgm:prSet presAssocID="{09A213BE-0BEC-4C84-8770-2C789740D3D3}" presName="conn2-1" presStyleLbl="parChTrans1D3" presStyleIdx="4" presStyleCnt="5"/>
      <dgm:spPr/>
    </dgm:pt>
    <dgm:pt modelId="{1E68CBCC-2995-416D-9361-96B53A1CC2D7}" type="pres">
      <dgm:prSet presAssocID="{09A213BE-0BEC-4C84-8770-2C789740D3D3}" presName="connTx" presStyleLbl="parChTrans1D3" presStyleIdx="4" presStyleCnt="5"/>
      <dgm:spPr/>
    </dgm:pt>
    <dgm:pt modelId="{48F44167-1C7A-4E72-8AB4-1CDCC356F1AE}" type="pres">
      <dgm:prSet presAssocID="{412EAD79-B51D-48E7-8801-AD905706A7B8}" presName="root2" presStyleCnt="0"/>
      <dgm:spPr/>
    </dgm:pt>
    <dgm:pt modelId="{3A673D9D-E9E9-4AFF-A86A-5EE285E8D053}" type="pres">
      <dgm:prSet presAssocID="{412EAD79-B51D-48E7-8801-AD905706A7B8}" presName="LevelTwoTextNode" presStyleLbl="node3" presStyleIdx="4" presStyleCnt="5" custScaleX="171837" custScaleY="131174">
        <dgm:presLayoutVars>
          <dgm:chPref val="3"/>
        </dgm:presLayoutVars>
      </dgm:prSet>
      <dgm:spPr/>
    </dgm:pt>
    <dgm:pt modelId="{937C5308-3C33-4DC3-A3DC-9815BBE73F02}" type="pres">
      <dgm:prSet presAssocID="{412EAD79-B51D-48E7-8801-AD905706A7B8}" presName="level3hierChild" presStyleCnt="0"/>
      <dgm:spPr/>
    </dgm:pt>
  </dgm:ptLst>
  <dgm:cxnLst>
    <dgm:cxn modelId="{C86C8D00-B782-4E88-82C0-EF688EC7F8D2}" type="presOf" srcId="{E71ED00F-AD83-48AC-ADAD-E93ED29732E6}" destId="{F796D161-A72C-4053-BBF6-824E8BC14975}" srcOrd="0" destOrd="0" presId="urn:microsoft.com/office/officeart/2005/8/layout/hierarchy2"/>
    <dgm:cxn modelId="{393B6103-B9B8-4674-BD0B-9B4277FBCE76}" type="presOf" srcId="{09A213BE-0BEC-4C84-8770-2C789740D3D3}" destId="{B3880D71-84A6-408A-A8BC-E6DEAC1260F3}" srcOrd="0" destOrd="0" presId="urn:microsoft.com/office/officeart/2005/8/layout/hierarchy2"/>
    <dgm:cxn modelId="{06A4021E-E273-4405-99F4-350B97F4098A}" srcId="{1408BE27-586A-42FF-AA97-9D036745C823}" destId="{412EAD79-B51D-48E7-8801-AD905706A7B8}" srcOrd="1" destOrd="0" parTransId="{09A213BE-0BEC-4C84-8770-2C789740D3D3}" sibTransId="{3302352F-DBDE-48B4-A821-59C4A34C28E6}"/>
    <dgm:cxn modelId="{1CF09B21-2B24-4650-ADDE-B415FA4385F5}" type="presOf" srcId="{21990DD6-7763-4428-8EC3-74C52FCA1247}" destId="{E5EAFD81-8457-45CF-804F-05ADA0499770}" srcOrd="0" destOrd="0" presId="urn:microsoft.com/office/officeart/2005/8/layout/hierarchy2"/>
    <dgm:cxn modelId="{74246522-F0CB-4A8C-A89E-CFF313732277}" type="presOf" srcId="{29EEBC47-97BD-464B-9FAE-3B2B796B0CA6}" destId="{0156F851-94FB-4ECB-BBB5-0A5C065B9B25}" srcOrd="1" destOrd="0" presId="urn:microsoft.com/office/officeart/2005/8/layout/hierarchy2"/>
    <dgm:cxn modelId="{B18F843C-2A13-4A22-BA39-EF82C4C935E1}" type="presOf" srcId="{8575B3C9-9750-4C9E-8BF0-0BF49FF1E337}" destId="{0303925C-CB2D-4602-8C8F-D99FE45D1BE6}" srcOrd="1" destOrd="0" presId="urn:microsoft.com/office/officeart/2005/8/layout/hierarchy2"/>
    <dgm:cxn modelId="{9EDB2667-9FC4-48F6-87EF-BFC6FFA03BB6}" type="presOf" srcId="{95C9DFC7-D089-4626-8C3F-82DB0CCC0515}" destId="{6136476A-47C4-4182-92BE-4E712E833D2E}" srcOrd="1" destOrd="0" presId="urn:microsoft.com/office/officeart/2005/8/layout/hierarchy2"/>
    <dgm:cxn modelId="{4EF66170-1352-416B-80ED-2E2F63B848FB}" type="presOf" srcId="{086038F7-E591-46FC-9AEC-19DBCADE6167}" destId="{E2305D9C-7D10-4E95-B0D9-3E9A496BE895}" srcOrd="0" destOrd="0" presId="urn:microsoft.com/office/officeart/2005/8/layout/hierarchy2"/>
    <dgm:cxn modelId="{C4B3E851-8C1E-4FB3-BC58-16AEFC53FBEE}" type="presOf" srcId="{29EEBC47-97BD-464B-9FAE-3B2B796B0CA6}" destId="{4C31DAD2-23DD-4ACC-8346-04791C99EACE}" srcOrd="0" destOrd="0" presId="urn:microsoft.com/office/officeart/2005/8/layout/hierarchy2"/>
    <dgm:cxn modelId="{6BA8AA56-F7F8-4865-932A-86309881F424}" type="presOf" srcId="{412EAD79-B51D-48E7-8801-AD905706A7B8}" destId="{3A673D9D-E9E9-4AFF-A86A-5EE285E8D053}" srcOrd="0" destOrd="0" presId="urn:microsoft.com/office/officeart/2005/8/layout/hierarchy2"/>
    <dgm:cxn modelId="{699AD358-39D7-46B6-92B0-82808DA9D1DF}" srcId="{81B6FA38-EF9F-49FF-932F-6880B1190DE2}" destId="{1408BE27-586A-42FF-AA97-9D036745C823}" srcOrd="1" destOrd="0" parTransId="{21990DD6-7763-4428-8EC3-74C52FCA1247}" sibTransId="{D156AE0E-FAC5-4D26-88A6-EC5160CCBFFC}"/>
    <dgm:cxn modelId="{D4DC917E-A6BE-4BD8-BB96-150CD8E117D8}" type="presOf" srcId="{FC6B1531-5D20-424F-8D5A-E25D7758CD09}" destId="{B5D81E96-4F1E-4951-BCF3-EF990FD8785F}" srcOrd="0" destOrd="0" presId="urn:microsoft.com/office/officeart/2005/8/layout/hierarchy2"/>
    <dgm:cxn modelId="{69257281-F3C2-4FE7-B856-EC02D3C3CAB0}" type="presOf" srcId="{81B6FA38-EF9F-49FF-932F-6880B1190DE2}" destId="{CA55332B-4B7D-4F3B-9248-A52B63C4BF40}" srcOrd="0" destOrd="0" presId="urn:microsoft.com/office/officeart/2005/8/layout/hierarchy2"/>
    <dgm:cxn modelId="{F67E228A-DFAF-4E61-AC33-16EE344EC157}" type="presOf" srcId="{E71ED00F-AD83-48AC-ADAD-E93ED29732E6}" destId="{8C2B0C81-62A7-454A-A46C-B2D8977C6E36}" srcOrd="1" destOrd="0" presId="urn:microsoft.com/office/officeart/2005/8/layout/hierarchy2"/>
    <dgm:cxn modelId="{225A7590-777C-40FA-A329-C45A52620C77}" type="presOf" srcId="{95C9DFC7-D089-4626-8C3F-82DB0CCC0515}" destId="{AB58FA85-922E-497C-BCD0-0FB99F87FF9F}" srcOrd="0" destOrd="0" presId="urn:microsoft.com/office/officeart/2005/8/layout/hierarchy2"/>
    <dgm:cxn modelId="{734A839A-6D9A-4703-A95A-CA4D41BAE849}" type="presOf" srcId="{604A476E-620A-42C6-9C55-E7D58933382C}" destId="{56DBCC03-9765-415A-966B-8C56CD7EEAC4}" srcOrd="0" destOrd="0" presId="urn:microsoft.com/office/officeart/2005/8/layout/hierarchy2"/>
    <dgm:cxn modelId="{03437D9E-9F6D-489C-8586-F14C86012A3D}" type="presOf" srcId="{8575B3C9-9750-4C9E-8BF0-0BF49FF1E337}" destId="{110143B8-5C6C-4EC5-A75B-141B00C6D946}" srcOrd="0" destOrd="0" presId="urn:microsoft.com/office/officeart/2005/8/layout/hierarchy2"/>
    <dgm:cxn modelId="{1F6DC49E-576D-40BC-B43C-39A1FC78F956}" type="presOf" srcId="{09A213BE-0BEC-4C84-8770-2C789740D3D3}" destId="{1E68CBCC-2995-416D-9361-96B53A1CC2D7}" srcOrd="1" destOrd="0" presId="urn:microsoft.com/office/officeart/2005/8/layout/hierarchy2"/>
    <dgm:cxn modelId="{AA9FF1A0-9ABE-48AC-8365-E0E2BF3395AA}" srcId="{E81146B1-E581-41C0-9DF2-17AAC32600DA}" destId="{65FC3CEF-A622-43B4-9A74-D651FC76D7BD}" srcOrd="0" destOrd="0" parTransId="{95C9DFC7-D089-4626-8C3F-82DB0CCC0515}" sibTransId="{055DB330-732D-4BB1-993B-5D0440BEF6F7}"/>
    <dgm:cxn modelId="{7323F2A5-DD15-4288-8F73-D33DE9109370}" type="presOf" srcId="{7AD6A336-9D70-455D-93CA-78A781EA4263}" destId="{851225EF-4DEE-48AD-AB1A-D21722241DE0}" srcOrd="0" destOrd="0" presId="urn:microsoft.com/office/officeart/2005/8/layout/hierarchy2"/>
    <dgm:cxn modelId="{BE79E0B0-AAF5-41E4-A1AD-91F74117DD18}" srcId="{FC6B1531-5D20-424F-8D5A-E25D7758CD09}" destId="{81B6FA38-EF9F-49FF-932F-6880B1190DE2}" srcOrd="0" destOrd="0" parTransId="{161DE9C2-B3F7-4B88-BB4E-45F1ABA02D06}" sibTransId="{53C9B7A9-E7FF-4992-8E37-08C00D2A2BA8}"/>
    <dgm:cxn modelId="{A76EE5B8-027A-4D36-A295-360D9B4EFE6A}" type="presOf" srcId="{21990DD6-7763-4428-8EC3-74C52FCA1247}" destId="{0C110EB8-3002-49C5-BF6A-FD10B5F8A1BE}" srcOrd="1" destOrd="0" presId="urn:microsoft.com/office/officeart/2005/8/layout/hierarchy2"/>
    <dgm:cxn modelId="{84BF75CF-3499-40CA-9EDA-2917C7EBDEFA}" srcId="{1408BE27-586A-42FF-AA97-9D036745C823}" destId="{086038F7-E591-46FC-9AEC-19DBCADE6167}" srcOrd="0" destOrd="0" parTransId="{7AD6A336-9D70-455D-93CA-78A781EA4263}" sibTransId="{882B45E3-C427-4B08-A148-70167A64D03B}"/>
    <dgm:cxn modelId="{9BAB00D1-FEB5-4A34-A436-EA03D4E7B5BA}" type="presOf" srcId="{7AD6A336-9D70-455D-93CA-78A781EA4263}" destId="{19E639FE-8A57-4864-9FB4-B62CBBCA7FB5}" srcOrd="1" destOrd="0" presId="urn:microsoft.com/office/officeart/2005/8/layout/hierarchy2"/>
    <dgm:cxn modelId="{E5BD43D8-5221-4E9F-98FD-AE7A8D616292}" type="presOf" srcId="{65FC3CEF-A622-43B4-9A74-D651FC76D7BD}" destId="{7F7B2F49-BA3F-49CC-B03F-43A989DE9B54}" srcOrd="0" destOrd="0" presId="urn:microsoft.com/office/officeart/2005/8/layout/hierarchy2"/>
    <dgm:cxn modelId="{0C6DAED8-3259-427D-A817-E3A6F0C9C439}" type="presOf" srcId="{E81146B1-E581-41C0-9DF2-17AAC32600DA}" destId="{1882DC8F-C2FF-4813-8771-C0AFCE95DBA2}" srcOrd="0" destOrd="0" presId="urn:microsoft.com/office/officeart/2005/8/layout/hierarchy2"/>
    <dgm:cxn modelId="{6AD70FDD-77F1-452C-81A5-82C4A9C74FBE}" type="presOf" srcId="{1408BE27-586A-42FF-AA97-9D036745C823}" destId="{767A4359-C08F-474C-9CBE-FB15560934A5}" srcOrd="0" destOrd="0" presId="urn:microsoft.com/office/officeart/2005/8/layout/hierarchy2"/>
    <dgm:cxn modelId="{4A3FEEE7-2A84-440B-A90B-101A00875AE1}" srcId="{81B6FA38-EF9F-49FF-932F-6880B1190DE2}" destId="{E81146B1-E581-41C0-9DF2-17AAC32600DA}" srcOrd="0" destOrd="0" parTransId="{E71ED00F-AD83-48AC-ADAD-E93ED29732E6}" sibTransId="{DEE87869-F466-4B6D-A719-A22FAC8AD65F}"/>
    <dgm:cxn modelId="{0FD6A9F2-39D0-473D-BDE7-2695953F3F6D}" type="presOf" srcId="{CA4400C5-3DAC-48F0-A153-9F6D89BB12A0}" destId="{4D260A48-B867-43E6-B5C1-D64D913F784C}" srcOrd="0" destOrd="0" presId="urn:microsoft.com/office/officeart/2005/8/layout/hierarchy2"/>
    <dgm:cxn modelId="{6109D9F2-3424-4979-BF5B-F2D326E05292}" srcId="{E81146B1-E581-41C0-9DF2-17AAC32600DA}" destId="{CA4400C5-3DAC-48F0-A153-9F6D89BB12A0}" srcOrd="2" destOrd="0" parTransId="{8575B3C9-9750-4C9E-8BF0-0BF49FF1E337}" sibTransId="{B26AE15B-7931-4EAA-84FD-8D783DE3BC69}"/>
    <dgm:cxn modelId="{1D0CB6F4-8940-419D-9FDF-EDCA96C13DB9}" srcId="{E81146B1-E581-41C0-9DF2-17AAC32600DA}" destId="{604A476E-620A-42C6-9C55-E7D58933382C}" srcOrd="1" destOrd="0" parTransId="{29EEBC47-97BD-464B-9FAE-3B2B796B0CA6}" sibTransId="{642DE328-91C6-416A-9247-48C7C7596534}"/>
    <dgm:cxn modelId="{36520A3E-D9C8-46C7-B936-7C5F8A8F0EE3}" type="presParOf" srcId="{B5D81E96-4F1E-4951-BCF3-EF990FD8785F}" destId="{9D960677-F613-49B8-9A86-A73A4D55FABD}" srcOrd="0" destOrd="0" presId="urn:microsoft.com/office/officeart/2005/8/layout/hierarchy2"/>
    <dgm:cxn modelId="{0D58A485-F6FE-44E2-B2EF-1BF7F5012BFF}" type="presParOf" srcId="{9D960677-F613-49B8-9A86-A73A4D55FABD}" destId="{CA55332B-4B7D-4F3B-9248-A52B63C4BF40}" srcOrd="0" destOrd="0" presId="urn:microsoft.com/office/officeart/2005/8/layout/hierarchy2"/>
    <dgm:cxn modelId="{ACF14B40-24F4-4282-9206-4F899E8A5050}" type="presParOf" srcId="{9D960677-F613-49B8-9A86-A73A4D55FABD}" destId="{22229741-7E5E-4874-A6AA-1CF72913693E}" srcOrd="1" destOrd="0" presId="urn:microsoft.com/office/officeart/2005/8/layout/hierarchy2"/>
    <dgm:cxn modelId="{BE51E683-E9E8-40F5-A020-1A9AB9EA0073}" type="presParOf" srcId="{22229741-7E5E-4874-A6AA-1CF72913693E}" destId="{F796D161-A72C-4053-BBF6-824E8BC14975}" srcOrd="0" destOrd="0" presId="urn:microsoft.com/office/officeart/2005/8/layout/hierarchy2"/>
    <dgm:cxn modelId="{79F69D62-DC63-4DD0-AFCC-1F2FD1C577DC}" type="presParOf" srcId="{F796D161-A72C-4053-BBF6-824E8BC14975}" destId="{8C2B0C81-62A7-454A-A46C-B2D8977C6E36}" srcOrd="0" destOrd="0" presId="urn:microsoft.com/office/officeart/2005/8/layout/hierarchy2"/>
    <dgm:cxn modelId="{63882CF3-F5E8-4A40-A297-79BB09DAE136}" type="presParOf" srcId="{22229741-7E5E-4874-A6AA-1CF72913693E}" destId="{8652055E-0A0B-4381-9B71-BBE058417268}" srcOrd="1" destOrd="0" presId="urn:microsoft.com/office/officeart/2005/8/layout/hierarchy2"/>
    <dgm:cxn modelId="{08EAB71A-CCD0-4E4F-9560-C41205D74C73}" type="presParOf" srcId="{8652055E-0A0B-4381-9B71-BBE058417268}" destId="{1882DC8F-C2FF-4813-8771-C0AFCE95DBA2}" srcOrd="0" destOrd="0" presId="urn:microsoft.com/office/officeart/2005/8/layout/hierarchy2"/>
    <dgm:cxn modelId="{65CC2410-4B57-4111-AC06-BF04C23134ED}" type="presParOf" srcId="{8652055E-0A0B-4381-9B71-BBE058417268}" destId="{735B98B7-75DD-413E-A318-39874CA1D9F0}" srcOrd="1" destOrd="0" presId="urn:microsoft.com/office/officeart/2005/8/layout/hierarchy2"/>
    <dgm:cxn modelId="{D0C7EEAE-A9DC-4450-9A20-B9AB8CFF4A07}" type="presParOf" srcId="{735B98B7-75DD-413E-A318-39874CA1D9F0}" destId="{AB58FA85-922E-497C-BCD0-0FB99F87FF9F}" srcOrd="0" destOrd="0" presId="urn:microsoft.com/office/officeart/2005/8/layout/hierarchy2"/>
    <dgm:cxn modelId="{C960E476-720E-45CF-A366-33FDD1CA8E1C}" type="presParOf" srcId="{AB58FA85-922E-497C-BCD0-0FB99F87FF9F}" destId="{6136476A-47C4-4182-92BE-4E712E833D2E}" srcOrd="0" destOrd="0" presId="urn:microsoft.com/office/officeart/2005/8/layout/hierarchy2"/>
    <dgm:cxn modelId="{E95FC20B-B1AC-418F-A42D-1BA3CB97A00D}" type="presParOf" srcId="{735B98B7-75DD-413E-A318-39874CA1D9F0}" destId="{CF46BC1B-0F6D-4882-AFFC-7D7DD2F10E30}" srcOrd="1" destOrd="0" presId="urn:microsoft.com/office/officeart/2005/8/layout/hierarchy2"/>
    <dgm:cxn modelId="{2281E47E-6E01-48E1-B614-BFC8866F525F}" type="presParOf" srcId="{CF46BC1B-0F6D-4882-AFFC-7D7DD2F10E30}" destId="{7F7B2F49-BA3F-49CC-B03F-43A989DE9B54}" srcOrd="0" destOrd="0" presId="urn:microsoft.com/office/officeart/2005/8/layout/hierarchy2"/>
    <dgm:cxn modelId="{61D42D17-C9D7-4F68-9569-F3087FB37DFC}" type="presParOf" srcId="{CF46BC1B-0F6D-4882-AFFC-7D7DD2F10E30}" destId="{A5DE3222-162E-4550-AE4B-FBA2B73E1C8E}" srcOrd="1" destOrd="0" presId="urn:microsoft.com/office/officeart/2005/8/layout/hierarchy2"/>
    <dgm:cxn modelId="{739820A5-476A-4864-8236-A4917817E0F9}" type="presParOf" srcId="{735B98B7-75DD-413E-A318-39874CA1D9F0}" destId="{4C31DAD2-23DD-4ACC-8346-04791C99EACE}" srcOrd="2" destOrd="0" presId="urn:microsoft.com/office/officeart/2005/8/layout/hierarchy2"/>
    <dgm:cxn modelId="{4275DD8D-AD1F-478B-868C-F41E6C7709C7}" type="presParOf" srcId="{4C31DAD2-23DD-4ACC-8346-04791C99EACE}" destId="{0156F851-94FB-4ECB-BBB5-0A5C065B9B25}" srcOrd="0" destOrd="0" presId="urn:microsoft.com/office/officeart/2005/8/layout/hierarchy2"/>
    <dgm:cxn modelId="{AA146961-1636-4545-8B9F-8CD576B8B0CB}" type="presParOf" srcId="{735B98B7-75DD-413E-A318-39874CA1D9F0}" destId="{88D87AD9-B0A3-4977-8011-549C6EC9C46D}" srcOrd="3" destOrd="0" presId="urn:microsoft.com/office/officeart/2005/8/layout/hierarchy2"/>
    <dgm:cxn modelId="{00E5920B-00C0-4A0F-98D5-D3BE597E7D57}" type="presParOf" srcId="{88D87AD9-B0A3-4977-8011-549C6EC9C46D}" destId="{56DBCC03-9765-415A-966B-8C56CD7EEAC4}" srcOrd="0" destOrd="0" presId="urn:microsoft.com/office/officeart/2005/8/layout/hierarchy2"/>
    <dgm:cxn modelId="{AB2875A5-B15C-4A07-83A4-F5693010FC66}" type="presParOf" srcId="{88D87AD9-B0A3-4977-8011-549C6EC9C46D}" destId="{D481572B-C5C3-48CA-99D7-3BDFC394823A}" srcOrd="1" destOrd="0" presId="urn:microsoft.com/office/officeart/2005/8/layout/hierarchy2"/>
    <dgm:cxn modelId="{8A023903-6CBB-418E-830F-BA29141A54A4}" type="presParOf" srcId="{735B98B7-75DD-413E-A318-39874CA1D9F0}" destId="{110143B8-5C6C-4EC5-A75B-141B00C6D946}" srcOrd="4" destOrd="0" presId="urn:microsoft.com/office/officeart/2005/8/layout/hierarchy2"/>
    <dgm:cxn modelId="{E534D669-0492-43F4-8A56-12AC6CAB8842}" type="presParOf" srcId="{110143B8-5C6C-4EC5-A75B-141B00C6D946}" destId="{0303925C-CB2D-4602-8C8F-D99FE45D1BE6}" srcOrd="0" destOrd="0" presId="urn:microsoft.com/office/officeart/2005/8/layout/hierarchy2"/>
    <dgm:cxn modelId="{FB3B4D2E-779D-4CC1-8E50-32D9219E09FE}" type="presParOf" srcId="{735B98B7-75DD-413E-A318-39874CA1D9F0}" destId="{D321F43B-1B36-428F-8F94-FAE5B9A42A2E}" srcOrd="5" destOrd="0" presId="urn:microsoft.com/office/officeart/2005/8/layout/hierarchy2"/>
    <dgm:cxn modelId="{66A4A86C-B064-4291-BA9B-AB8D14544CA9}" type="presParOf" srcId="{D321F43B-1B36-428F-8F94-FAE5B9A42A2E}" destId="{4D260A48-B867-43E6-B5C1-D64D913F784C}" srcOrd="0" destOrd="0" presId="urn:microsoft.com/office/officeart/2005/8/layout/hierarchy2"/>
    <dgm:cxn modelId="{49C3EB7C-3404-4787-872E-0CA69685737A}" type="presParOf" srcId="{D321F43B-1B36-428F-8F94-FAE5B9A42A2E}" destId="{C3DC4FAF-DBE0-44F7-A256-9193EED637FA}" srcOrd="1" destOrd="0" presId="urn:microsoft.com/office/officeart/2005/8/layout/hierarchy2"/>
    <dgm:cxn modelId="{CF9E0E85-D10F-4EEC-9661-0009316520F9}" type="presParOf" srcId="{22229741-7E5E-4874-A6AA-1CF72913693E}" destId="{E5EAFD81-8457-45CF-804F-05ADA0499770}" srcOrd="2" destOrd="0" presId="urn:microsoft.com/office/officeart/2005/8/layout/hierarchy2"/>
    <dgm:cxn modelId="{C2143AF3-53E8-4B50-B4E1-117F317ADAE9}" type="presParOf" srcId="{E5EAFD81-8457-45CF-804F-05ADA0499770}" destId="{0C110EB8-3002-49C5-BF6A-FD10B5F8A1BE}" srcOrd="0" destOrd="0" presId="urn:microsoft.com/office/officeart/2005/8/layout/hierarchy2"/>
    <dgm:cxn modelId="{A12B7C88-BB37-42FF-A5E5-8535FA48E03F}" type="presParOf" srcId="{22229741-7E5E-4874-A6AA-1CF72913693E}" destId="{AF512E3F-91BD-4BB0-BC0D-03D6BC088ABD}" srcOrd="3" destOrd="0" presId="urn:microsoft.com/office/officeart/2005/8/layout/hierarchy2"/>
    <dgm:cxn modelId="{4637F214-239E-42EC-A124-03EBCAA18462}" type="presParOf" srcId="{AF512E3F-91BD-4BB0-BC0D-03D6BC088ABD}" destId="{767A4359-C08F-474C-9CBE-FB15560934A5}" srcOrd="0" destOrd="0" presId="urn:microsoft.com/office/officeart/2005/8/layout/hierarchy2"/>
    <dgm:cxn modelId="{037997DD-F158-4020-93DE-CC2539612F0C}" type="presParOf" srcId="{AF512E3F-91BD-4BB0-BC0D-03D6BC088ABD}" destId="{A02D3A5C-7D33-45CF-BBA6-42C69094F07E}" srcOrd="1" destOrd="0" presId="urn:microsoft.com/office/officeart/2005/8/layout/hierarchy2"/>
    <dgm:cxn modelId="{81506E90-25F3-43C3-B419-4183B62BA7E5}" type="presParOf" srcId="{A02D3A5C-7D33-45CF-BBA6-42C69094F07E}" destId="{851225EF-4DEE-48AD-AB1A-D21722241DE0}" srcOrd="0" destOrd="0" presId="urn:microsoft.com/office/officeart/2005/8/layout/hierarchy2"/>
    <dgm:cxn modelId="{ABDD463F-25EE-42BA-B324-34790BB6B9A5}" type="presParOf" srcId="{851225EF-4DEE-48AD-AB1A-D21722241DE0}" destId="{19E639FE-8A57-4864-9FB4-B62CBBCA7FB5}" srcOrd="0" destOrd="0" presId="urn:microsoft.com/office/officeart/2005/8/layout/hierarchy2"/>
    <dgm:cxn modelId="{5AC759F3-426C-4DC8-91EE-54D81A86B4DD}" type="presParOf" srcId="{A02D3A5C-7D33-45CF-BBA6-42C69094F07E}" destId="{FB510349-DE72-4361-A8E0-4C0F0F4CAEC8}" srcOrd="1" destOrd="0" presId="urn:microsoft.com/office/officeart/2005/8/layout/hierarchy2"/>
    <dgm:cxn modelId="{2EC9BB9F-9616-4A59-9E5D-A97C3C66D486}" type="presParOf" srcId="{FB510349-DE72-4361-A8E0-4C0F0F4CAEC8}" destId="{E2305D9C-7D10-4E95-B0D9-3E9A496BE895}" srcOrd="0" destOrd="0" presId="urn:microsoft.com/office/officeart/2005/8/layout/hierarchy2"/>
    <dgm:cxn modelId="{DD8EEA83-39B5-4F68-AB41-0B72E506AA17}" type="presParOf" srcId="{FB510349-DE72-4361-A8E0-4C0F0F4CAEC8}" destId="{05BC3484-C23E-440B-895F-3C0BCFD3482B}" srcOrd="1" destOrd="0" presId="urn:microsoft.com/office/officeart/2005/8/layout/hierarchy2"/>
    <dgm:cxn modelId="{A3BC08C6-0B43-451F-A856-9034CDA9ABCA}" type="presParOf" srcId="{A02D3A5C-7D33-45CF-BBA6-42C69094F07E}" destId="{B3880D71-84A6-408A-A8BC-E6DEAC1260F3}" srcOrd="2" destOrd="0" presId="urn:microsoft.com/office/officeart/2005/8/layout/hierarchy2"/>
    <dgm:cxn modelId="{9D6DEAE5-C327-45E0-ADB8-84C4AE037BC2}" type="presParOf" srcId="{B3880D71-84A6-408A-A8BC-E6DEAC1260F3}" destId="{1E68CBCC-2995-416D-9361-96B53A1CC2D7}" srcOrd="0" destOrd="0" presId="urn:microsoft.com/office/officeart/2005/8/layout/hierarchy2"/>
    <dgm:cxn modelId="{DFE60D32-87A3-42DA-BDC9-71E569883B81}" type="presParOf" srcId="{A02D3A5C-7D33-45CF-BBA6-42C69094F07E}" destId="{48F44167-1C7A-4E72-8AB4-1CDCC356F1AE}" srcOrd="3" destOrd="0" presId="urn:microsoft.com/office/officeart/2005/8/layout/hierarchy2"/>
    <dgm:cxn modelId="{C222404E-5C80-4BB1-9CB3-46920C8B9B24}" type="presParOf" srcId="{48F44167-1C7A-4E72-8AB4-1CDCC356F1AE}" destId="{3A673D9D-E9E9-4AFF-A86A-5EE285E8D053}" srcOrd="0" destOrd="0" presId="urn:microsoft.com/office/officeart/2005/8/layout/hierarchy2"/>
    <dgm:cxn modelId="{3B679EA2-9609-4D33-8191-36DE3BA15980}" type="presParOf" srcId="{48F44167-1C7A-4E72-8AB4-1CDCC356F1AE}" destId="{937C5308-3C33-4DC3-A3DC-9815BBE73F02}" srcOrd="1" destOrd="0" presId="urn:microsoft.com/office/officeart/2005/8/layout/hierarchy2"/>
  </dgm:cxnLst>
  <dgm:bg>
    <a:solidFill>
      <a:schemeClr val="tx2">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5332B-4B7D-4F3B-9248-A52B63C4BF40}">
      <dsp:nvSpPr>
        <dsp:cNvPr id="0" name=""/>
        <dsp:cNvSpPr/>
      </dsp:nvSpPr>
      <dsp:spPr>
        <a:xfrm>
          <a:off x="450166" y="2285167"/>
          <a:ext cx="3243347" cy="885413"/>
        </a:xfrm>
        <a:prstGeom prst="roundRect">
          <a:avLst>
            <a:gd name="adj" fmla="val 10000"/>
          </a:avLst>
        </a:prstGeom>
        <a:solidFill>
          <a:schemeClr val="bg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ime New Roman"/>
            </a:rPr>
            <a:t>Dịch vụ thư điện tử</a:t>
          </a:r>
        </a:p>
      </dsp:txBody>
      <dsp:txXfrm>
        <a:off x="476099" y="2311100"/>
        <a:ext cx="3191481" cy="833547"/>
      </dsp:txXfrm>
    </dsp:sp>
    <dsp:sp modelId="{F796D161-A72C-4053-BBF6-824E8BC14975}">
      <dsp:nvSpPr>
        <dsp:cNvPr id="0" name=""/>
        <dsp:cNvSpPr/>
      </dsp:nvSpPr>
      <dsp:spPr>
        <a:xfrm rot="18030888">
          <a:off x="3350196" y="2112503"/>
          <a:ext cx="1394921" cy="29019"/>
        </a:xfrm>
        <a:custGeom>
          <a:avLst/>
          <a:gdLst/>
          <a:ahLst/>
          <a:cxnLst/>
          <a:rect l="0" t="0" r="0" b="0"/>
          <a:pathLst>
            <a:path>
              <a:moveTo>
                <a:pt x="0" y="14509"/>
              </a:moveTo>
              <a:lnTo>
                <a:pt x="1394921" y="14509"/>
              </a:lnTo>
            </a:path>
          </a:pathLst>
        </a:custGeom>
        <a:noFill/>
        <a:ln w="15875" cap="flat" cmpd="sng" algn="ctr">
          <a:solidFill>
            <a:schemeClr val="bg2">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4012784" y="2092140"/>
        <a:ext cx="69746" cy="69746"/>
      </dsp:txXfrm>
    </dsp:sp>
    <dsp:sp modelId="{1882DC8F-C2FF-4813-8771-C0AFCE95DBA2}">
      <dsp:nvSpPr>
        <dsp:cNvPr id="0" name=""/>
        <dsp:cNvSpPr/>
      </dsp:nvSpPr>
      <dsp:spPr>
        <a:xfrm>
          <a:off x="4401800" y="1099340"/>
          <a:ext cx="1707249" cy="853624"/>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accent4">
                  <a:lumMod val="20000"/>
                  <a:lumOff val="80000"/>
                </a:schemeClr>
              </a:solidFill>
              <a:latin typeface="Time New Roman"/>
            </a:rPr>
            <a:t>Ưu điểm</a:t>
          </a:r>
        </a:p>
      </dsp:txBody>
      <dsp:txXfrm>
        <a:off x="4426802" y="1124342"/>
        <a:ext cx="1657245" cy="803620"/>
      </dsp:txXfrm>
    </dsp:sp>
    <dsp:sp modelId="{AB58FA85-922E-497C-BCD0-0FB99F87FF9F}">
      <dsp:nvSpPr>
        <dsp:cNvPr id="0" name=""/>
        <dsp:cNvSpPr/>
      </dsp:nvSpPr>
      <dsp:spPr>
        <a:xfrm rot="19452882">
          <a:off x="5932152" y="963718"/>
          <a:ext cx="1874048" cy="29019"/>
        </a:xfrm>
        <a:custGeom>
          <a:avLst/>
          <a:gdLst/>
          <a:ahLst/>
          <a:cxnLst/>
          <a:rect l="0" t="0" r="0" b="0"/>
          <a:pathLst>
            <a:path>
              <a:moveTo>
                <a:pt x="0" y="14509"/>
              </a:moveTo>
              <a:lnTo>
                <a:pt x="1874048" y="14509"/>
              </a:lnTo>
            </a:path>
          </a:pathLst>
        </a:custGeom>
        <a:noFill/>
        <a:ln w="15875"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6822326" y="931376"/>
        <a:ext cx="93702" cy="93702"/>
      </dsp:txXfrm>
    </dsp:sp>
    <dsp:sp modelId="{7F7B2F49-BA3F-49CC-B03F-43A989DE9B54}">
      <dsp:nvSpPr>
        <dsp:cNvPr id="0" name=""/>
        <dsp:cNvSpPr/>
      </dsp:nvSpPr>
      <dsp:spPr>
        <a:xfrm>
          <a:off x="7629304" y="3490"/>
          <a:ext cx="2933686" cy="853624"/>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ime New Roman"/>
            </a:rPr>
            <a:t>Chi phí thấp</a:t>
          </a:r>
        </a:p>
      </dsp:txBody>
      <dsp:txXfrm>
        <a:off x="7654306" y="28492"/>
        <a:ext cx="2883682" cy="803620"/>
      </dsp:txXfrm>
    </dsp:sp>
    <dsp:sp modelId="{4C31DAD2-23DD-4ACC-8346-04791C99EACE}">
      <dsp:nvSpPr>
        <dsp:cNvPr id="0" name=""/>
        <dsp:cNvSpPr/>
      </dsp:nvSpPr>
      <dsp:spPr>
        <a:xfrm rot="21342287">
          <a:off x="6106909" y="1454552"/>
          <a:ext cx="1524536" cy="29019"/>
        </a:xfrm>
        <a:custGeom>
          <a:avLst/>
          <a:gdLst/>
          <a:ahLst/>
          <a:cxnLst/>
          <a:rect l="0" t="0" r="0" b="0"/>
          <a:pathLst>
            <a:path>
              <a:moveTo>
                <a:pt x="0" y="14509"/>
              </a:moveTo>
              <a:lnTo>
                <a:pt x="1524536" y="14509"/>
              </a:lnTo>
            </a:path>
          </a:pathLst>
        </a:custGeom>
        <a:noFill/>
        <a:ln w="15875"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6831063" y="1430948"/>
        <a:ext cx="76226" cy="76226"/>
      </dsp:txXfrm>
    </dsp:sp>
    <dsp:sp modelId="{56DBCC03-9765-415A-966B-8C56CD7EEAC4}">
      <dsp:nvSpPr>
        <dsp:cNvPr id="0" name=""/>
        <dsp:cNvSpPr/>
      </dsp:nvSpPr>
      <dsp:spPr>
        <a:xfrm>
          <a:off x="7629304" y="985159"/>
          <a:ext cx="2933686" cy="853624"/>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ime New Roman"/>
            </a:rPr>
            <a:t>Tiết kiệm thời gian</a:t>
          </a:r>
        </a:p>
      </dsp:txBody>
      <dsp:txXfrm>
        <a:off x="7654306" y="1010161"/>
        <a:ext cx="2883682" cy="803620"/>
      </dsp:txXfrm>
    </dsp:sp>
    <dsp:sp modelId="{110143B8-5C6C-4EC5-A75B-141B00C6D946}">
      <dsp:nvSpPr>
        <dsp:cNvPr id="0" name=""/>
        <dsp:cNvSpPr/>
      </dsp:nvSpPr>
      <dsp:spPr>
        <a:xfrm rot="1782597">
          <a:off x="5994004" y="1945386"/>
          <a:ext cx="1750345" cy="29019"/>
        </a:xfrm>
        <a:custGeom>
          <a:avLst/>
          <a:gdLst/>
          <a:ahLst/>
          <a:cxnLst/>
          <a:rect l="0" t="0" r="0" b="0"/>
          <a:pathLst>
            <a:path>
              <a:moveTo>
                <a:pt x="0" y="14509"/>
              </a:moveTo>
              <a:lnTo>
                <a:pt x="1750345" y="14509"/>
              </a:lnTo>
            </a:path>
          </a:pathLst>
        </a:custGeom>
        <a:noFill/>
        <a:ln w="15875" cap="flat" cmpd="sng" algn="ctr">
          <a:solidFill>
            <a:srgbClr val="0070C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6825418" y="1916137"/>
        <a:ext cx="87517" cy="87517"/>
      </dsp:txXfrm>
    </dsp:sp>
    <dsp:sp modelId="{4D260A48-B867-43E6-B5C1-D64D913F784C}">
      <dsp:nvSpPr>
        <dsp:cNvPr id="0" name=""/>
        <dsp:cNvSpPr/>
      </dsp:nvSpPr>
      <dsp:spPr>
        <a:xfrm>
          <a:off x="7629304" y="1966827"/>
          <a:ext cx="2933686" cy="853624"/>
        </a:xfrm>
        <a:prstGeom prst="roundRect">
          <a:avLst>
            <a:gd name="adj" fmla="val 10000"/>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ime New Roman"/>
            </a:rPr>
            <a:t>Thuận tiện</a:t>
          </a:r>
        </a:p>
      </dsp:txBody>
      <dsp:txXfrm>
        <a:off x="7654306" y="1991829"/>
        <a:ext cx="2883682" cy="803620"/>
      </dsp:txXfrm>
    </dsp:sp>
    <dsp:sp modelId="{E5EAFD81-8457-45CF-804F-05ADA0499770}">
      <dsp:nvSpPr>
        <dsp:cNvPr id="0" name=""/>
        <dsp:cNvSpPr/>
      </dsp:nvSpPr>
      <dsp:spPr>
        <a:xfrm rot="3722564">
          <a:off x="3263507" y="3428411"/>
          <a:ext cx="1619038" cy="29019"/>
        </a:xfrm>
        <a:custGeom>
          <a:avLst/>
          <a:gdLst/>
          <a:ahLst/>
          <a:cxnLst/>
          <a:rect l="0" t="0" r="0" b="0"/>
          <a:pathLst>
            <a:path>
              <a:moveTo>
                <a:pt x="0" y="14509"/>
              </a:moveTo>
              <a:lnTo>
                <a:pt x="1619038" y="14509"/>
              </a:lnTo>
            </a:path>
          </a:pathLst>
        </a:custGeom>
        <a:noFill/>
        <a:ln w="15875" cap="flat" cmpd="sng" algn="ctr">
          <a:solidFill>
            <a:schemeClr val="bg2">
              <a:lumMod val="1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4032551" y="3402445"/>
        <a:ext cx="80951" cy="80951"/>
      </dsp:txXfrm>
    </dsp:sp>
    <dsp:sp modelId="{767A4359-C08F-474C-9CBE-FB15560934A5}">
      <dsp:nvSpPr>
        <dsp:cNvPr id="0" name=""/>
        <dsp:cNvSpPr/>
      </dsp:nvSpPr>
      <dsp:spPr>
        <a:xfrm>
          <a:off x="4452540" y="3731154"/>
          <a:ext cx="1707249" cy="853624"/>
        </a:xfrm>
        <a:prstGeom prst="roundRect">
          <a:avLst>
            <a:gd name="adj" fmla="val 10000"/>
          </a:avLst>
        </a:prstGeom>
        <a:solidFill>
          <a:schemeClr val="accent6">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accent4">
                  <a:lumMod val="20000"/>
                  <a:lumOff val="80000"/>
                </a:schemeClr>
              </a:solidFill>
              <a:latin typeface="Time New Roman"/>
            </a:rPr>
            <a:t>Nhược điểm</a:t>
          </a:r>
        </a:p>
      </dsp:txBody>
      <dsp:txXfrm>
        <a:off x="4477542" y="3756156"/>
        <a:ext cx="1657245" cy="803620"/>
      </dsp:txXfrm>
    </dsp:sp>
    <dsp:sp modelId="{851225EF-4DEE-48AD-AB1A-D21722241DE0}">
      <dsp:nvSpPr>
        <dsp:cNvPr id="0" name=""/>
        <dsp:cNvSpPr/>
      </dsp:nvSpPr>
      <dsp:spPr>
        <a:xfrm rot="20145032">
          <a:off x="6088685" y="3812481"/>
          <a:ext cx="1611724" cy="29019"/>
        </a:xfrm>
        <a:custGeom>
          <a:avLst/>
          <a:gdLst/>
          <a:ahLst/>
          <a:cxnLst/>
          <a:rect l="0" t="0" r="0" b="0"/>
          <a:pathLst>
            <a:path>
              <a:moveTo>
                <a:pt x="0" y="14509"/>
              </a:moveTo>
              <a:lnTo>
                <a:pt x="1611724" y="14509"/>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6854254" y="3786698"/>
        <a:ext cx="80586" cy="80586"/>
      </dsp:txXfrm>
    </dsp:sp>
    <dsp:sp modelId="{E2305D9C-7D10-4E95-B0D9-3E9A496BE895}">
      <dsp:nvSpPr>
        <dsp:cNvPr id="0" name=""/>
        <dsp:cNvSpPr/>
      </dsp:nvSpPr>
      <dsp:spPr>
        <a:xfrm>
          <a:off x="7629304" y="2948496"/>
          <a:ext cx="2959056" cy="1095038"/>
        </a:xfrm>
        <a:prstGeom prst="roundRect">
          <a:avLst>
            <a:gd name="adj" fmla="val 10000"/>
          </a:avLst>
        </a:prstGeom>
        <a:solidFill>
          <a:schemeClr val="accent6">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b="1" kern="1200">
              <a:latin typeface="Time New Roman"/>
            </a:rPr>
            <a:t>phải sử dụng phương tiện điện tử kết nối mạng</a:t>
          </a:r>
          <a:endParaRPr lang="en-US" sz="2400" b="1" kern="1200">
            <a:latin typeface="Time New Roman"/>
          </a:endParaRPr>
        </a:p>
      </dsp:txBody>
      <dsp:txXfrm>
        <a:off x="7661377" y="2980569"/>
        <a:ext cx="2894910" cy="1030892"/>
      </dsp:txXfrm>
    </dsp:sp>
    <dsp:sp modelId="{B3880D71-84A6-408A-A8BC-E6DEAC1260F3}">
      <dsp:nvSpPr>
        <dsp:cNvPr id="0" name=""/>
        <dsp:cNvSpPr/>
      </dsp:nvSpPr>
      <dsp:spPr>
        <a:xfrm rot="1279092">
          <a:off x="6105821" y="4430196"/>
          <a:ext cx="1577450" cy="29019"/>
        </a:xfrm>
        <a:custGeom>
          <a:avLst/>
          <a:gdLst/>
          <a:ahLst/>
          <a:cxnLst/>
          <a:rect l="0" t="0" r="0" b="0"/>
          <a:pathLst>
            <a:path>
              <a:moveTo>
                <a:pt x="0" y="14509"/>
              </a:moveTo>
              <a:lnTo>
                <a:pt x="1577450" y="14509"/>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a:latin typeface="Time New Roman"/>
          </a:endParaRPr>
        </a:p>
      </dsp:txBody>
      <dsp:txXfrm>
        <a:off x="6855110" y="4405269"/>
        <a:ext cx="78872" cy="78872"/>
      </dsp:txXfrm>
    </dsp:sp>
    <dsp:sp modelId="{3A673D9D-E9E9-4AFF-A86A-5EE285E8D053}">
      <dsp:nvSpPr>
        <dsp:cNvPr id="0" name=""/>
        <dsp:cNvSpPr/>
      </dsp:nvSpPr>
      <dsp:spPr>
        <a:xfrm>
          <a:off x="7629304" y="4171578"/>
          <a:ext cx="2933686" cy="1119733"/>
        </a:xfrm>
        <a:prstGeom prst="roundRect">
          <a:avLst>
            <a:gd name="adj" fmla="val 10000"/>
          </a:avLst>
        </a:prstGeom>
        <a:solidFill>
          <a:schemeClr val="accent6">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pt-BR" sz="2400" b="1" kern="1200">
              <a:latin typeface="Time New Roman"/>
            </a:rPr>
            <a:t>có thể gặp một số nguy cơ, phiền toái..</a:t>
          </a:r>
          <a:endParaRPr lang="en-US" sz="2400" b="1" kern="1200">
            <a:latin typeface="Time New Roman"/>
          </a:endParaRPr>
        </a:p>
      </dsp:txBody>
      <dsp:txXfrm>
        <a:off x="7662100" y="4204374"/>
        <a:ext cx="2868094" cy="10541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86CB5-2F16-43E5-858D-0DA6A4EEEE9F}"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A53E0E-0C26-4CAF-BD68-0CF84353343F}" type="slidenum">
              <a:rPr lang="en-US" smtClean="0"/>
              <a:t>‹#›</a:t>
            </a:fld>
            <a:endParaRPr lang="en-US"/>
          </a:p>
        </p:txBody>
      </p:sp>
    </p:spTree>
    <p:extLst>
      <p:ext uri="{BB962C8B-B14F-4D97-AF65-F5344CB8AC3E}">
        <p14:creationId xmlns:p14="http://schemas.microsoft.com/office/powerpoint/2010/main" val="1297509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A53E0E-0C26-4CAF-BD68-0CF84353343F}" type="slidenum">
              <a:rPr lang="en-US" smtClean="0"/>
              <a:t>1</a:t>
            </a:fld>
            <a:endParaRPr lang="en-US"/>
          </a:p>
        </p:txBody>
      </p:sp>
    </p:spTree>
    <p:extLst>
      <p:ext uri="{BB962C8B-B14F-4D97-AF65-F5344CB8AC3E}">
        <p14:creationId xmlns:p14="http://schemas.microsoft.com/office/powerpoint/2010/main" val="3937506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764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2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464DEF-F9D1-4E07-8F87-76CD2575DF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55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4B62E2-5CCD-4648-9A7B-F722F6990205}"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381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B62E2-5CCD-4648-9A7B-F722F6990205}"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493755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B62E2-5CCD-4648-9A7B-F722F6990205}"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990444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86945" y="5351"/>
            <a:ext cx="6999701" cy="712101"/>
          </a:xfrm>
          <a:blipFill dpi="0" rotWithShape="1">
            <a:blip r:embed="rId2"/>
            <a:srcRect/>
            <a:tile tx="0" ty="0" sx="100000" sy="100000" flip="none" algn="tl"/>
          </a:blipFill>
        </p:spPr>
        <p:txBody>
          <a:bodyPr anchor="b">
            <a:normAutofit/>
          </a:bodyPr>
          <a:lstStyle>
            <a:lvl1pPr algn="ctr">
              <a:defRPr sz="4800" b="1"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defRPr>
            </a:lvl1pPr>
          </a:lstStyle>
          <a:p>
            <a:r>
              <a:rPr lang="en-US"/>
              <a:t>Bài 8: Thư Điện Tử</a:t>
            </a:r>
          </a:p>
        </p:txBody>
      </p:sp>
      <p:sp>
        <p:nvSpPr>
          <p:cNvPr id="4" name="Date Placeholder 3"/>
          <p:cNvSpPr>
            <a:spLocks noGrp="1"/>
          </p:cNvSpPr>
          <p:nvPr>
            <p:ph type="dt" sz="half" idx="10"/>
          </p:nvPr>
        </p:nvSpPr>
        <p:spPr>
          <a:xfrm>
            <a:off x="0" y="6553201"/>
            <a:ext cx="990599" cy="304799"/>
          </a:xfrm>
        </p:spPr>
        <p:txBody>
          <a:bodyPr/>
          <a:lstStyle>
            <a:lvl1pPr>
              <a:defRPr b="1"/>
            </a:lvl1pPr>
          </a:lstStyle>
          <a:p>
            <a:fld id="{474B62E2-5CCD-4648-9A7B-F722F6990205}" type="datetimeFigureOut">
              <a:rPr lang="en-US" smtClean="0"/>
              <a:pPr/>
              <a:t>3/6/2025</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3395" y="0"/>
            <a:ext cx="1153550" cy="717452"/>
          </a:xfrm>
          <a:prstGeom prst="rect">
            <a:avLst/>
          </a:prstGeom>
        </p:spPr>
      </p:pic>
      <p:pic>
        <p:nvPicPr>
          <p:cNvPr id="10" name="Picture 9"/>
          <p:cNvPicPr>
            <a:picLocks noChangeAspect="1"/>
          </p:cNvPicPr>
          <p:nvPr userDrawn="1"/>
        </p:nvPicPr>
        <p:blipFill rotWithShape="1">
          <a:blip r:embed="rId4">
            <a:extLst>
              <a:ext uri="{BEBA8EAE-BF5A-486C-A8C5-ECC9F3942E4B}">
                <a14:imgProps xmlns:a14="http://schemas.microsoft.com/office/drawing/2010/main">
                  <a14:imgLayer r:embed="rId5">
                    <a14:imgEffect>
                      <a14:backgroundRemoval t="19222" b="91025" l="10000" r="90000"/>
                    </a14:imgEffect>
                  </a14:imgLayer>
                </a14:imgProps>
              </a:ext>
              <a:ext uri="{28A0092B-C50C-407E-A947-70E740481C1C}">
                <a14:useLocalDpi xmlns:a14="http://schemas.microsoft.com/office/drawing/2010/main" val="0"/>
              </a:ext>
            </a:extLst>
          </a:blip>
          <a:srcRect t="10246"/>
          <a:stretch/>
        </p:blipFill>
        <p:spPr>
          <a:xfrm>
            <a:off x="10874326" y="5838092"/>
            <a:ext cx="1317674" cy="1019908"/>
          </a:xfrm>
          <a:prstGeom prst="rect">
            <a:avLst/>
          </a:prstGeom>
          <a:noFill/>
        </p:spPr>
      </p:pic>
      <p:sp>
        <p:nvSpPr>
          <p:cNvPr id="3" name="Rectangle 2"/>
          <p:cNvSpPr/>
          <p:nvPr userDrawn="1"/>
        </p:nvSpPr>
        <p:spPr>
          <a:xfrm>
            <a:off x="2236764" y="85689"/>
            <a:ext cx="1049791" cy="461665"/>
          </a:xfrm>
          <a:prstGeom prst="rect">
            <a:avLst/>
          </a:prstGeom>
          <a:noFill/>
        </p:spPr>
        <p:txBody>
          <a:bodyPr wrap="square" lIns="91440" tIns="45720" rIns="91440" bIns="45720">
            <a:spAutoFit/>
          </a:bodyPr>
          <a:lstStyle/>
          <a:p>
            <a:pPr algn="ctr"/>
            <a:r>
              <a:rPr lang="en-US" sz="2400" b="1" cap="none" spc="0">
                <a:ln w="0"/>
                <a:solidFill>
                  <a:schemeClr val="accent3">
                    <a:lumMod val="75000"/>
                  </a:schemeClr>
                </a:solidFill>
                <a:effectLst>
                  <a:reflection blurRad="6350" stA="53000" endA="300" endPos="35500" dir="5400000" sy="-90000" algn="bl" rotWithShape="0"/>
                </a:effectLst>
              </a:rPr>
              <a:t>Tin</a:t>
            </a:r>
            <a:r>
              <a:rPr lang="en-US" sz="2400" b="1" cap="none" spc="0" baseline="0">
                <a:ln w="0"/>
                <a:solidFill>
                  <a:schemeClr val="accent3">
                    <a:lumMod val="75000"/>
                  </a:schemeClr>
                </a:solidFill>
                <a:effectLst>
                  <a:reflection blurRad="6350" stA="53000" endA="300" endPos="35500" dir="5400000" sy="-90000" algn="bl" rotWithShape="0"/>
                </a:effectLst>
              </a:rPr>
              <a:t>  6</a:t>
            </a:r>
            <a:endParaRPr lang="en-US" sz="2400" b="1" cap="none" spc="0">
              <a:ln w="0"/>
              <a:solidFill>
                <a:schemeClr val="accent3">
                  <a:lumMod val="75000"/>
                </a:schemeClr>
              </a:solidFill>
              <a:effectLst>
                <a:reflection blurRad="6350" stA="53000" endA="300" endPos="35500" dir="5400000" sy="-90000" algn="bl" rotWithShape="0"/>
              </a:effectLst>
            </a:endParaRPr>
          </a:p>
        </p:txBody>
      </p:sp>
      <p:pic>
        <p:nvPicPr>
          <p:cNvPr id="11" name="Picture 10"/>
          <p:cNvPicPr>
            <a:picLocks noChangeAspect="1"/>
          </p:cNvPicPr>
          <p:nvPr userDrawn="1"/>
        </p:nvPicPr>
        <p:blipFill>
          <a:blip r:embed="rId6"/>
          <a:stretch>
            <a:fillRect/>
          </a:stretch>
        </p:blipFill>
        <p:spPr>
          <a:xfrm>
            <a:off x="1" y="-10597"/>
            <a:ext cx="1097280" cy="896862"/>
          </a:xfrm>
          <a:prstGeom prst="rect">
            <a:avLst/>
          </a:prstGeom>
        </p:spPr>
      </p:pic>
    </p:spTree>
    <p:extLst>
      <p:ext uri="{BB962C8B-B14F-4D97-AF65-F5344CB8AC3E}">
        <p14:creationId xmlns:p14="http://schemas.microsoft.com/office/powerpoint/2010/main" val="158502912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4B62E2-5CCD-4648-9A7B-F722F6990205}"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190930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4B62E2-5CCD-4648-9A7B-F722F6990205}"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EC13-3D22-4859-B1F0-A3E9A3D3FB9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09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4B62E2-5CCD-4648-9A7B-F722F6990205}"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4118115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4B62E2-5CCD-4648-9A7B-F722F6990205}" type="datetimeFigureOut">
              <a:rPr lang="en-US" smtClean="0"/>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3110376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4B62E2-5CCD-4648-9A7B-F722F6990205}" type="datetimeFigureOut">
              <a:rPr lang="en-US" smtClean="0"/>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494096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74B62E2-5CCD-4648-9A7B-F722F6990205}" type="datetimeFigureOut">
              <a:rPr lang="en-US" smtClean="0"/>
              <a:t>3/6/2025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2018275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74B62E2-5CCD-4648-9A7B-F722F6990205}" type="datetimeFigureOut">
              <a:rPr lang="en-US" smtClean="0"/>
              <a:t>3/6/2025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912EC13-3D22-4859-B1F0-A3E9A3D3FB90}" type="slidenum">
              <a:rPr lang="en-US" smtClean="0"/>
              <a:t>‹#›</a:t>
            </a:fld>
            <a:endParaRPr lang="en-US"/>
          </a:p>
        </p:txBody>
      </p:sp>
    </p:spTree>
    <p:extLst>
      <p:ext uri="{BB962C8B-B14F-4D97-AF65-F5344CB8AC3E}">
        <p14:creationId xmlns:p14="http://schemas.microsoft.com/office/powerpoint/2010/main" val="1545524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74B62E2-5CCD-4648-9A7B-F722F6990205}"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EC13-3D22-4859-B1F0-A3E9A3D3FB90}" type="slidenum">
              <a:rPr lang="en-US" smtClean="0"/>
              <a:t>‹#›</a:t>
            </a:fld>
            <a:endParaRPr lang="en-US"/>
          </a:p>
        </p:txBody>
      </p:sp>
    </p:spTree>
    <p:extLst>
      <p:ext uri="{BB962C8B-B14F-4D97-AF65-F5344CB8AC3E}">
        <p14:creationId xmlns:p14="http://schemas.microsoft.com/office/powerpoint/2010/main" val="3271723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74B62E2-5CCD-4648-9A7B-F722F6990205}" type="datetimeFigureOut">
              <a:rPr lang="en-US" smtClean="0"/>
              <a:t>3/6/2025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912EC13-3D22-4859-B1F0-A3E9A3D3FB9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93819"/>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p3"/><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8.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8.jpe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mail.google.com/" TargetMode="Externa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6.png"/><Relationship Id="rId4" Type="http://schemas.openxmlformats.org/officeDocument/2006/relationships/oleObject" Target="../embeddings/oleObject10.bin"/></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mail.google.com/" TargetMode="Externa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audio" Target="../media/audio2.wav"/><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audio" Target="../media/audio2.wav"/><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NHAC%20NEN.mp3" TargetMode="External"/><Relationship Id="rId1" Type="http://schemas.openxmlformats.org/officeDocument/2006/relationships/tags" Target="../tags/tag4.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p3"/><Relationship Id="rId7" Type="http://schemas.openxmlformats.org/officeDocument/2006/relationships/image" Target="../media/image29.png"/><Relationship Id="rId2" Type="http://schemas.openxmlformats.org/officeDocument/2006/relationships/audio" Target="NULL" TargetMode="External"/><Relationship Id="rId1" Type="http://schemas.openxmlformats.org/officeDocument/2006/relationships/audio" Target="file:///G:\B&#233;%20B&#224;o%20Ng&#432;%20&#8211;%20S&#7855;p%20&#272;&#7871;n%20T&#7871;t%20R&#7891;i%20.mp3" TargetMode="External"/><Relationship Id="rId6" Type="http://schemas.openxmlformats.org/officeDocument/2006/relationships/image" Target="../media/image28.gif"/><Relationship Id="rId5" Type="http://schemas.openxmlformats.org/officeDocument/2006/relationships/image" Target="../media/image27.jpe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0.png"/><Relationship Id="rId5" Type="http://schemas.openxmlformats.org/officeDocument/2006/relationships/oleObject" Target="../embeddings/oleObject3.bin"/><Relationship Id="rId4" Type="http://schemas.openxmlformats.org/officeDocument/2006/relationships/image" Target="../media/image9.pn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0.png"/><Relationship Id="rId5" Type="http://schemas.openxmlformats.org/officeDocument/2006/relationships/oleObject" Target="../embeddings/oleObject6.bin"/><Relationship Id="rId4" Type="http://schemas.openxmlformats.org/officeDocument/2006/relationships/image" Target="../media/image9.png"/><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6300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4591" y="-1470394"/>
            <a:ext cx="10058400" cy="3566160"/>
          </a:xfrm>
        </p:spPr>
        <p:txBody>
          <a:bodyPr>
            <a:normAutofit/>
          </a:bodyPr>
          <a:lstStyle/>
          <a:p>
            <a:r>
              <a:rPr lang="en-US" dirty="0"/>
              <a:t>BÀI 8: </a:t>
            </a:r>
            <a:r>
              <a:rPr lang="en-US" dirty="0" err="1"/>
              <a:t>Thư</a:t>
            </a:r>
            <a:r>
              <a:rPr lang="en-US" dirty="0"/>
              <a:t> </a:t>
            </a:r>
            <a:r>
              <a:rPr lang="en-US" dirty="0" err="1"/>
              <a:t>điện</a:t>
            </a:r>
            <a:r>
              <a:rPr lang="en-US" dirty="0"/>
              <a:t> </a:t>
            </a:r>
            <a:r>
              <a:rPr lang="en-US" dirty="0" err="1"/>
              <a:t>tử</a:t>
            </a:r>
            <a:endParaRPr lang="en-US" dirty="0"/>
          </a:p>
        </p:txBody>
      </p:sp>
      <p:sp>
        <p:nvSpPr>
          <p:cNvPr id="10" name="Subtitle 9">
            <a:extLst>
              <a:ext uri="{FF2B5EF4-FFF2-40B4-BE49-F238E27FC236}">
                <a16:creationId xmlns:a16="http://schemas.microsoft.com/office/drawing/2014/main" id="{0590C670-C3D0-4F04-A08D-7798D1C5976C}"/>
              </a:ext>
            </a:extLst>
          </p:cNvPr>
          <p:cNvSpPr>
            <a:spLocks noGrp="1"/>
          </p:cNvSpPr>
          <p:nvPr>
            <p:ph type="subTitle" idx="1"/>
          </p:nvPr>
        </p:nvSpPr>
        <p:spPr/>
        <p:txBody>
          <a:bodyPr/>
          <a:lstStyle/>
          <a:p>
            <a:endParaRPr lang="en-US"/>
          </a:p>
        </p:txBody>
      </p:sp>
      <p:sp>
        <p:nvSpPr>
          <p:cNvPr id="4" name="Rectangle 2"/>
          <p:cNvSpPr>
            <a:spLocks noChangeArrowheads="1"/>
          </p:cNvSpPr>
          <p:nvPr/>
        </p:nvSpPr>
        <p:spPr bwMode="auto">
          <a:xfrm>
            <a:off x="1474591" y="2785404"/>
            <a:ext cx="2331295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72480114"/>
              </p:ext>
            </p:extLst>
          </p:nvPr>
        </p:nvGraphicFramePr>
        <p:xfrm>
          <a:off x="1474591" y="2532185"/>
          <a:ext cx="5412204" cy="3756073"/>
        </p:xfrm>
        <a:graphic>
          <a:graphicData uri="http://schemas.openxmlformats.org/presentationml/2006/ole">
            <mc:AlternateContent xmlns:mc="http://schemas.openxmlformats.org/markup-compatibility/2006">
              <mc:Choice xmlns:v="urn:schemas-microsoft-com:vml" Requires="v">
                <p:oleObj spid="_x0000_s1344" name="Bitmap Image" r:id="rId6" imgW="3095238" imgH="2580952" progId="Paint.Picture">
                  <p:embed/>
                </p:oleObj>
              </mc:Choice>
              <mc:Fallback>
                <p:oleObj name="Bitmap Image" r:id="rId6" imgW="3095238" imgH="2580952"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4591" y="2532185"/>
                        <a:ext cx="5412204" cy="3756073"/>
                      </a:xfrm>
                      <a:prstGeom prst="rect">
                        <a:avLst/>
                      </a:prstGeom>
                      <a:noFill/>
                    </p:spPr>
                  </p:pic>
                </p:oleObj>
              </mc:Fallback>
            </mc:AlternateContent>
          </a:graphicData>
        </a:graphic>
      </p:graphicFrame>
      <p:pic>
        <p:nvPicPr>
          <p:cNvPr id="7" name="NhungBaiHatVeTuoiHocTro-V.A-3120237">
            <a:hlinkClick r:id="" action="ppaction://media"/>
          </p:cNvPr>
          <p:cNvPicPr>
            <a:picLocks noChangeAspect="1"/>
          </p:cNvPicPr>
          <p:nvPr>
            <a:audioFile r:link="rId2"/>
            <p:extLst>
              <p:ext uri="{DAA4B4D4-6D71-4841-9C94-3DE7FCFB9230}">
                <p14:media xmlns:p14="http://schemas.microsoft.com/office/powerpoint/2010/main" r:embed="rId3">
                  <p14:trim end="1.444719875E6"/>
                </p14:media>
              </p:ext>
            </p:extLst>
          </p:nvPr>
        </p:nvPicPr>
        <p:blipFill>
          <a:blip r:embed="rId8"/>
          <a:stretch>
            <a:fillRect/>
          </a:stretch>
        </p:blipFill>
        <p:spPr>
          <a:xfrm>
            <a:off x="0" y="6288258"/>
            <a:ext cx="609600" cy="609600"/>
          </a:xfrm>
          <a:prstGeom prst="rect">
            <a:avLst/>
          </a:prstGeom>
        </p:spPr>
      </p:pic>
      <p:sp>
        <p:nvSpPr>
          <p:cNvPr id="15" name="Rectangle 14">
            <a:extLst>
              <a:ext uri="{FF2B5EF4-FFF2-40B4-BE49-F238E27FC236}">
                <a16:creationId xmlns:a16="http://schemas.microsoft.com/office/drawing/2014/main" id="{F84BBD51-AD52-404D-882B-E9EBE884D56D}"/>
              </a:ext>
            </a:extLst>
          </p:cNvPr>
          <p:cNvSpPr/>
          <p:nvPr/>
        </p:nvSpPr>
        <p:spPr>
          <a:xfrm>
            <a:off x="5160487" y="3244334"/>
            <a:ext cx="1871025" cy="369332"/>
          </a:xfrm>
          <a:prstGeom prst="rect">
            <a:avLst/>
          </a:prstGeom>
        </p:spPr>
        <p:txBody>
          <a:bodyPr wrap="none">
            <a:spAutoFit/>
          </a:bodyPr>
          <a:lstStyle/>
          <a:p>
            <a:pPr lvl="0"/>
            <a:r>
              <a:rPr lang="en-US" dirty="0" err="1">
                <a:solidFill>
                  <a:srgbClr val="94A088">
                    <a:lumMod val="20000"/>
                    <a:lumOff val="80000"/>
                  </a:srgbClr>
                </a:solidFill>
              </a:rPr>
              <a:t>Bài</a:t>
            </a:r>
            <a:r>
              <a:rPr lang="en-US" dirty="0">
                <a:solidFill>
                  <a:srgbClr val="94A088">
                    <a:lumMod val="20000"/>
                    <a:lumOff val="80000"/>
                  </a:srgbClr>
                </a:solidFill>
              </a:rPr>
              <a:t> 8: </a:t>
            </a:r>
            <a:r>
              <a:rPr lang="en-US" dirty="0" err="1">
                <a:solidFill>
                  <a:srgbClr val="94A088">
                    <a:lumMod val="20000"/>
                    <a:lumOff val="80000"/>
                  </a:srgbClr>
                </a:solidFill>
              </a:rPr>
              <a:t>Thư</a:t>
            </a:r>
            <a:r>
              <a:rPr lang="en-US" dirty="0">
                <a:solidFill>
                  <a:srgbClr val="94A088">
                    <a:lumMod val="20000"/>
                    <a:lumOff val="80000"/>
                  </a:srgbClr>
                </a:solidFill>
              </a:rPr>
              <a:t> </a:t>
            </a:r>
            <a:r>
              <a:rPr lang="en-US" dirty="0" err="1">
                <a:solidFill>
                  <a:srgbClr val="94A088">
                    <a:lumMod val="20000"/>
                    <a:lumOff val="80000"/>
                  </a:srgbClr>
                </a:solidFill>
              </a:rPr>
              <a:t>điện</a:t>
            </a:r>
            <a:r>
              <a:rPr lang="en-US" dirty="0">
                <a:solidFill>
                  <a:srgbClr val="94A088">
                    <a:lumMod val="20000"/>
                    <a:lumOff val="80000"/>
                  </a:srgbClr>
                </a:solidFill>
              </a:rPr>
              <a:t> </a:t>
            </a:r>
            <a:r>
              <a:rPr lang="en-US" dirty="0" err="1">
                <a:solidFill>
                  <a:srgbClr val="94A088">
                    <a:lumMod val="20000"/>
                    <a:lumOff val="80000"/>
                  </a:srgbClr>
                </a:solidFill>
              </a:rPr>
              <a:t>tử</a:t>
            </a:r>
            <a:endParaRPr lang="en-US" dirty="0">
              <a:solidFill>
                <a:srgbClr val="94A088">
                  <a:lumMod val="20000"/>
                  <a:lumOff val="80000"/>
                </a:srgbClr>
              </a:solidFill>
            </a:endParaRPr>
          </a:p>
        </p:txBody>
      </p:sp>
    </p:spTree>
    <p:extLst>
      <p:ext uri="{BB962C8B-B14F-4D97-AF65-F5344CB8AC3E}">
        <p14:creationId xmlns:p14="http://schemas.microsoft.com/office/powerpoint/2010/main" val="1560822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1" presetClass="mediacall" presetSubtype="0" fill="hold" nodeType="withEffect">
                                  <p:stCondLst>
                                    <p:cond delay="0"/>
                                  </p:stCondLst>
                                  <p:childTnLst>
                                    <p:cmd type="call" cmd="playFrom(0.0)">
                                      <p:cBhvr>
                                        <p:cTn id="13" dur="1778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071" y="891273"/>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 Thư điện tử. Tài khoản thư điện tử</a:t>
            </a:r>
          </a:p>
        </p:txBody>
      </p:sp>
      <p:sp>
        <p:nvSpPr>
          <p:cNvPr id="6" name="Rectangle 5"/>
          <p:cNvSpPr/>
          <p:nvPr/>
        </p:nvSpPr>
        <p:spPr>
          <a:xfrm>
            <a:off x="524435" y="1651359"/>
            <a:ext cx="11416553" cy="2613023"/>
          </a:xfrm>
          <a:prstGeom prst="rect">
            <a:avLst/>
          </a:prstGeom>
        </p:spPr>
        <p:txBody>
          <a:bodyPr wrap="square">
            <a:spAutoFit/>
          </a:bodyPr>
          <a:lstStyle/>
          <a:p>
            <a:pPr algn="just">
              <a:lnSpc>
                <a:spcPct val="120000"/>
              </a:lnSpc>
              <a:spcBef>
                <a:spcPts val="600"/>
              </a:spcBef>
              <a:tabLst>
                <a:tab pos="180340" algn="l"/>
                <a:tab pos="1710690" algn="l"/>
                <a:tab pos="3330575" algn="l"/>
                <a:tab pos="4951095" algn="l"/>
              </a:tabLst>
            </a:pPr>
            <a:r>
              <a:rPr lang="pt-BR" sz="2400" b="1">
                <a:solidFill>
                  <a:srgbClr val="FF0000"/>
                </a:solidFill>
                <a:latin typeface="Times New Roman" panose="02020603050405020304" pitchFamily="18" charset="0"/>
                <a:ea typeface="Times New Roman" panose="02020603050405020304" pitchFamily="18" charset="0"/>
              </a:rPr>
              <a:t>Câu 1: </a:t>
            </a:r>
            <a:r>
              <a:rPr lang="en-US" sz="2400" b="1">
                <a:solidFill>
                  <a:srgbClr val="002060"/>
                </a:solidFill>
                <a:latin typeface="Times New Roman" panose="02020603050405020304" pitchFamily="18" charset="0"/>
                <a:ea typeface="Times New Roman" panose="02020603050405020304" pitchFamily="18" charset="0"/>
              </a:rPr>
              <a:t>- </a:t>
            </a:r>
            <a:r>
              <a:rPr lang="vi-VN" sz="2400" b="1">
                <a:solidFill>
                  <a:srgbClr val="002060"/>
                </a:solidFill>
                <a:latin typeface="Times New Roman" panose="02020603050405020304" pitchFamily="18" charset="0"/>
                <a:ea typeface="Times New Roman" panose="02020603050405020304" pitchFamily="18" charset="0"/>
              </a:rPr>
              <a:t>Cách thực hiện khác nhanh hơn: </a:t>
            </a:r>
            <a:r>
              <a:rPr lang="vi-VN" sz="2400" b="1">
                <a:latin typeface="Times New Roman" panose="02020603050405020304" pitchFamily="18" charset="0"/>
                <a:ea typeface="Times New Roman" panose="02020603050405020304" pitchFamily="18" charset="0"/>
              </a:rPr>
              <a:t>thư điện tử. </a:t>
            </a:r>
          </a:p>
          <a:p>
            <a:pPr algn="just">
              <a:lnSpc>
                <a:spcPct val="120000"/>
              </a:lnSpc>
              <a:spcBef>
                <a:spcPts val="600"/>
              </a:spcBef>
              <a:tabLst>
                <a:tab pos="180340" algn="l"/>
                <a:tab pos="1710690" algn="l"/>
                <a:tab pos="3330575" algn="l"/>
                <a:tab pos="4951095" algn="l"/>
              </a:tabLst>
            </a:pPr>
            <a:r>
              <a:rPr lang="en-US" sz="2400" b="1">
                <a:solidFill>
                  <a:srgbClr val="002060"/>
                </a:solidFill>
                <a:latin typeface="Times New Roman" panose="02020603050405020304" pitchFamily="18" charset="0"/>
                <a:ea typeface="Times New Roman" panose="02020603050405020304" pitchFamily="18" charset="0"/>
              </a:rPr>
              <a:t>- </a:t>
            </a:r>
            <a:r>
              <a:rPr lang="vi-VN" sz="2400" b="1">
                <a:solidFill>
                  <a:srgbClr val="002060"/>
                </a:solidFill>
                <a:latin typeface="Times New Roman" panose="02020603050405020304" pitchFamily="18" charset="0"/>
                <a:ea typeface="Times New Roman" panose="02020603050405020304" pitchFamily="18" charset="0"/>
              </a:rPr>
              <a:t>Thư điện tử </a:t>
            </a:r>
            <a:r>
              <a:rPr lang="vi-VN" sz="2400" b="1">
                <a:latin typeface="Times New Roman" panose="02020603050405020304" pitchFamily="18" charset="0"/>
                <a:ea typeface="Times New Roman" panose="02020603050405020304" pitchFamily="18" charset="0"/>
              </a:rPr>
              <a:t>là thư được gửi và nhận bằng phương tiện điện tử. </a:t>
            </a:r>
          </a:p>
          <a:p>
            <a:pPr algn="just">
              <a:lnSpc>
                <a:spcPct val="120000"/>
              </a:lnSpc>
              <a:spcBef>
                <a:spcPts val="600"/>
              </a:spcBef>
              <a:tabLst>
                <a:tab pos="180340" algn="l"/>
                <a:tab pos="1710690" algn="l"/>
                <a:tab pos="3330575" algn="l"/>
                <a:tab pos="4951095" algn="l"/>
              </a:tabLst>
            </a:pPr>
            <a:r>
              <a:rPr lang="en-US" sz="2400" b="1">
                <a:solidFill>
                  <a:srgbClr val="002060"/>
                </a:solidFill>
                <a:latin typeface="Times New Roman" panose="02020603050405020304" pitchFamily="18" charset="0"/>
                <a:ea typeface="Times New Roman" panose="02020603050405020304" pitchFamily="18" charset="0"/>
              </a:rPr>
              <a:t>- </a:t>
            </a:r>
            <a:r>
              <a:rPr lang="vi-VN" sz="2400" b="1">
                <a:solidFill>
                  <a:srgbClr val="002060"/>
                </a:solidFill>
                <a:latin typeface="Times New Roman" panose="02020603050405020304" pitchFamily="18" charset="0"/>
                <a:ea typeface="Times New Roman" panose="02020603050405020304" pitchFamily="18" charset="0"/>
              </a:rPr>
              <a:t>Dịch vụ thư điện tử </a:t>
            </a:r>
            <a:r>
              <a:rPr lang="vi-VN" sz="2400" b="1">
                <a:latin typeface="Times New Roman" panose="02020603050405020304" pitchFamily="18" charset="0"/>
                <a:ea typeface="Times New Roman" panose="02020603050405020304" pitchFamily="18" charset="0"/>
              </a:rPr>
              <a:t>cung cấp các chức năng </a:t>
            </a:r>
            <a:r>
              <a:rPr lang="en-US" sz="2400" b="1">
                <a:latin typeface="Times New Roman" panose="02020603050405020304" pitchFamily="18" charset="0"/>
                <a:ea typeface="Times New Roman" panose="02020603050405020304" pitchFamily="18" charset="0"/>
              </a:rPr>
              <a:t>đ</a:t>
            </a:r>
            <a:r>
              <a:rPr lang="vi-VN" sz="2400" b="1">
                <a:latin typeface="Times New Roman" panose="02020603050405020304" pitchFamily="18" charset="0"/>
                <a:ea typeface="Times New Roman" panose="02020603050405020304" pitchFamily="18" charset="0"/>
              </a:rPr>
              <a:t>ể </a:t>
            </a:r>
            <a:r>
              <a:rPr lang="vi-VN" sz="2400" b="1">
                <a:solidFill>
                  <a:srgbClr val="0070C0"/>
                </a:solidFill>
                <a:latin typeface="Times New Roman" panose="02020603050405020304" pitchFamily="18" charset="0"/>
                <a:ea typeface="Times New Roman" panose="02020603050405020304" pitchFamily="18" charset="0"/>
              </a:rPr>
              <a:t>soạn, gửi, nhận, chuyển tiếp, lưu trữ và quản lí</a:t>
            </a:r>
            <a:r>
              <a:rPr lang="vi-VN" sz="2400" b="1">
                <a:latin typeface="Times New Roman" panose="02020603050405020304" pitchFamily="18" charset="0"/>
                <a:ea typeface="Times New Roman" panose="02020603050405020304" pitchFamily="18" charset="0"/>
              </a:rPr>
              <a:t> thư điện tử cho người sử dụng.</a:t>
            </a:r>
          </a:p>
          <a:p>
            <a:pPr algn="just">
              <a:lnSpc>
                <a:spcPct val="120000"/>
              </a:lnSpc>
              <a:spcBef>
                <a:spcPts val="600"/>
              </a:spcBef>
            </a:pPr>
            <a:endParaRPr lang="en-US" sz="2800" b="1">
              <a:solidFill>
                <a:srgbClr val="002060"/>
              </a:solidFill>
              <a:latin typeface="Times New Roman" panose="02020603050405020304" pitchFamily="18" charset="0"/>
              <a:ea typeface="Calibri" panose="020F0502020204030204" pitchFamily="34" charset="0"/>
            </a:endParaRPr>
          </a:p>
        </p:txBody>
      </p:sp>
      <p:sp>
        <p:nvSpPr>
          <p:cNvPr id="8" name="Rectangle 7"/>
          <p:cNvSpPr/>
          <p:nvPr/>
        </p:nvSpPr>
        <p:spPr>
          <a:xfrm>
            <a:off x="524435" y="3669349"/>
            <a:ext cx="12490796" cy="2616101"/>
          </a:xfrm>
          <a:prstGeom prst="rect">
            <a:avLst/>
          </a:prstGeom>
        </p:spPr>
        <p:txBody>
          <a:bodyPr wrap="square">
            <a:spAutoFit/>
          </a:bodyPr>
          <a:lstStyle/>
          <a:p>
            <a:pPr algn="just">
              <a:lnSpc>
                <a:spcPct val="120000"/>
              </a:lnSpc>
              <a:spcBef>
                <a:spcPts val="600"/>
              </a:spcBef>
            </a:pPr>
            <a:r>
              <a:rPr lang="vi-VN" sz="2400" b="1">
                <a:solidFill>
                  <a:srgbClr val="FF0000"/>
                </a:solidFill>
                <a:latin typeface="Times New Roman" panose="02020603050405020304" pitchFamily="18" charset="0"/>
                <a:ea typeface="Times New Roman" panose="02020603050405020304" pitchFamily="18" charset="0"/>
              </a:rPr>
              <a:t>Câu 2: </a:t>
            </a:r>
            <a:r>
              <a:rPr lang="vi-VN" sz="2400" b="1">
                <a:solidFill>
                  <a:srgbClr val="000000"/>
                </a:solidFill>
                <a:latin typeface="Times New Roman" panose="02020603050405020304" pitchFamily="18" charset="0"/>
                <a:ea typeface="Calibri" panose="020F0502020204030204" pitchFamily="34" charset="0"/>
              </a:rPr>
              <a:t>Cú pháp địa chỉ thư điện tử: </a:t>
            </a:r>
            <a:r>
              <a:rPr lang="pt-BR" sz="2400" b="1">
                <a:solidFill>
                  <a:srgbClr val="000000"/>
                </a:solidFill>
                <a:latin typeface="Times New Roman" panose="02020603050405020304" pitchFamily="18" charset="0"/>
                <a:ea typeface="Calibri" panose="020F0502020204030204" pitchFamily="34" charset="0"/>
              </a:rPr>
              <a:t> </a:t>
            </a:r>
          </a:p>
          <a:p>
            <a:pPr algn="just">
              <a:lnSpc>
                <a:spcPct val="120000"/>
              </a:lnSpc>
              <a:spcBef>
                <a:spcPts val="600"/>
              </a:spcBef>
            </a:pPr>
            <a:r>
              <a:rPr lang="pt-BR" sz="2400" b="1">
                <a:solidFill>
                  <a:srgbClr val="002060"/>
                </a:solidFill>
                <a:latin typeface="Times New Roman" panose="02020603050405020304" pitchFamily="18" charset="0"/>
                <a:ea typeface="Calibri" panose="020F0502020204030204" pitchFamily="34" charset="0"/>
              </a:rPr>
              <a:t>&lt;tên đăng nhập&gt;@&lt;địa chỉ máy chủ thư điện tử&gt;</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Tên đăng nhập: </a:t>
            </a:r>
            <a:r>
              <a:rPr lang="vi-VN" sz="2400" b="1">
                <a:latin typeface="Times New Roman" panose="02020603050405020304" pitchFamily="18" charset="0"/>
                <a:ea typeface="Calibri" panose="020F0502020204030204" pitchFamily="34" charset="0"/>
              </a:rPr>
              <a:t>Do người sử dụng tự chọn khi đăng kí tài khoản thư điện tử</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Địa chỉ máy chủ thư điện tử: </a:t>
            </a:r>
            <a:r>
              <a:rPr lang="vi-VN" sz="2400" b="1">
                <a:latin typeface="Times New Roman" panose="02020603050405020304" pitchFamily="18" charset="0"/>
                <a:ea typeface="Calibri" panose="020F0502020204030204" pitchFamily="34" charset="0"/>
              </a:rPr>
              <a:t>Do nhà cung cấp dịch vụ quy định</a:t>
            </a:r>
          </a:p>
          <a:p>
            <a:pPr algn="just">
              <a:lnSpc>
                <a:spcPct val="120000"/>
              </a:lnSpc>
              <a:spcBef>
                <a:spcPts val="600"/>
              </a:spcBef>
            </a:pPr>
            <a:r>
              <a:rPr lang="vi-VN" sz="2400" b="1">
                <a:solidFill>
                  <a:srgbClr val="002060"/>
                </a:solidFill>
                <a:latin typeface="Times New Roman" panose="02020603050405020304" pitchFamily="18" charset="0"/>
                <a:ea typeface="Calibri" panose="020F0502020204030204" pitchFamily="34" charset="0"/>
              </a:rPr>
              <a:t>- Mật khẩu: </a:t>
            </a:r>
            <a:r>
              <a:rPr lang="vi-VN" sz="2400" b="1">
                <a:latin typeface="Times New Roman" panose="02020603050405020304" pitchFamily="18" charset="0"/>
                <a:ea typeface="Calibri" panose="020F0502020204030204" pitchFamily="34" charset="0"/>
              </a:rPr>
              <a:t>Do người sử dụng tự chọn khi đăng kí.</a:t>
            </a:r>
          </a:p>
        </p:txBody>
      </p:sp>
      <p:sp>
        <p:nvSpPr>
          <p:cNvPr id="9"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989934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629498" y="2602522"/>
            <a:ext cx="279968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440037243"/>
              </p:ext>
            </p:extLst>
          </p:nvPr>
        </p:nvGraphicFramePr>
        <p:xfrm>
          <a:off x="2050718" y="2357537"/>
          <a:ext cx="8771896" cy="2635012"/>
        </p:xfrm>
        <a:graphic>
          <a:graphicData uri="http://schemas.openxmlformats.org/presentationml/2006/ole">
            <mc:AlternateContent xmlns:mc="http://schemas.openxmlformats.org/markup-compatibility/2006">
              <mc:Choice xmlns:v="urn:schemas-microsoft-com:vml" Requires="v">
                <p:oleObj spid="_x0000_s4385" name="Bitmap Image" r:id="rId3" imgW="6552381" imgH="1800476" progId="Paint.Picture">
                  <p:embed/>
                </p:oleObj>
              </mc:Choice>
              <mc:Fallback>
                <p:oleObj name="Bitmap Image" r:id="rId3" imgW="6552381" imgH="1800476"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0718" y="2357537"/>
                        <a:ext cx="8771896" cy="2635012"/>
                      </a:xfrm>
                      <a:prstGeom prst="rect">
                        <a:avLst/>
                      </a:prstGeom>
                      <a:noFill/>
                    </p:spPr>
                  </p:pic>
                </p:oleObj>
              </mc:Fallback>
            </mc:AlternateContent>
          </a:graphicData>
        </a:graphic>
      </p:graphicFrame>
      <p:sp>
        <p:nvSpPr>
          <p:cNvPr id="5" name="TextBox 4"/>
          <p:cNvSpPr txBox="1"/>
          <p:nvPr/>
        </p:nvSpPr>
        <p:spPr>
          <a:xfrm>
            <a:off x="1750134" y="953290"/>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6" name="TextBox 5"/>
          <p:cNvSpPr txBox="1">
            <a:spLocks noChangeArrowheads="1"/>
          </p:cNvSpPr>
          <p:nvPr/>
        </p:nvSpPr>
        <p:spPr bwMode="auto">
          <a:xfrm>
            <a:off x="1164212" y="1834317"/>
            <a:ext cx="10544909"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a:solidFill>
                  <a:srgbClr val="FF0000"/>
                </a:solidFill>
              </a:rPr>
              <a:t>Yêu</a:t>
            </a:r>
            <a:r>
              <a:rPr lang="en-US" altLang="en-US" sz="2800" b="1" i="1">
                <a:solidFill>
                  <a:srgbClr val="FF0000"/>
                </a:solidFill>
              </a:rPr>
              <a:t> </a:t>
            </a:r>
            <a:r>
              <a:rPr lang="en-US" altLang="en-US" sz="2800" b="1" i="1" err="1">
                <a:solidFill>
                  <a:srgbClr val="FF0000"/>
                </a:solidFill>
              </a:rPr>
              <a:t>cầu</a:t>
            </a:r>
            <a:r>
              <a:rPr kumimoji="0" lang="en-US" altLang="en-US" sz="2800" b="1" i="1" u="none" strike="noStrike" kern="1200" cap="none" spc="0" normalizeH="0" baseline="0" noProof="0">
                <a:ln>
                  <a:noFill/>
                </a:ln>
                <a:solidFill>
                  <a:srgbClr val="FF0000"/>
                </a:solidFill>
                <a:effectLst/>
                <a:uLnTx/>
                <a:uFillTx/>
              </a:rPr>
              <a:t>: </a:t>
            </a:r>
            <a:r>
              <a:rPr kumimoji="0" lang="en-US" altLang="en-US" sz="2800" b="0" i="1" u="none" strike="noStrike" kern="1200" cap="none" spc="0" normalizeH="0" baseline="0" noProof="0" err="1">
                <a:ln>
                  <a:noFill/>
                </a:ln>
                <a:solidFill>
                  <a:prstClr val="black"/>
                </a:solidFill>
                <a:effectLst/>
                <a:uLnTx/>
                <a:uFillTx/>
              </a:rPr>
              <a:t>Các</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a:ln>
                  <a:noFill/>
                </a:ln>
                <a:solidFill>
                  <a:prstClr val="black"/>
                </a:solidFill>
                <a:effectLst/>
                <a:uLnTx/>
                <a:uFillTx/>
              </a:rPr>
              <a:t>em</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a:ln>
                  <a:noFill/>
                </a:ln>
                <a:solidFill>
                  <a:prstClr val="black"/>
                </a:solidFill>
                <a:effectLst/>
                <a:uLnTx/>
                <a:uFillTx/>
              </a:rPr>
              <a:t>thảo</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luận</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nhóm</a:t>
            </a:r>
            <a:r>
              <a:rPr kumimoji="0" lang="en-US" altLang="en-US" sz="2800" b="0" i="1" u="none" strike="noStrike" kern="1200" cap="none" spc="0" normalizeH="0" noProof="0">
                <a:ln>
                  <a:noFill/>
                </a:ln>
                <a:solidFill>
                  <a:prstClr val="black"/>
                </a:solidFill>
                <a:effectLst/>
                <a:uLnTx/>
                <a:uFillTx/>
              </a:rPr>
              <a:t> </a:t>
            </a:r>
            <a:r>
              <a:rPr lang="en-US" altLang="en-US" sz="2800" i="1">
                <a:solidFill>
                  <a:prstClr val="black"/>
                </a:solidFill>
              </a:rPr>
              <a:t>đôi</a:t>
            </a:r>
            <a:r>
              <a:rPr kumimoji="0" lang="en-US" altLang="en-US" sz="2800" b="0" i="1" u="none" strike="noStrike" kern="1200" cap="none" spc="0" normalizeH="0" noProof="0">
                <a:ln>
                  <a:noFill/>
                </a:ln>
                <a:solidFill>
                  <a:prstClr val="black"/>
                </a:solidFill>
                <a:effectLst/>
                <a:uLnTx/>
                <a:uFillTx/>
              </a:rPr>
              <a:t>,</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a:ln>
                  <a:noFill/>
                </a:ln>
                <a:solidFill>
                  <a:prstClr val="black"/>
                </a:solidFill>
                <a:effectLst/>
                <a:uLnTx/>
                <a:uFillTx/>
              </a:rPr>
              <a:t>làm</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vào</a:t>
            </a:r>
            <a:r>
              <a:rPr kumimoji="0" lang="en-US" altLang="en-US" sz="2800" b="0" i="1" u="none" strike="noStrike" kern="1200" cap="none" spc="0" normalizeH="0" noProof="0">
                <a:ln>
                  <a:noFill/>
                </a:ln>
                <a:solidFill>
                  <a:prstClr val="black"/>
                </a:solidFill>
                <a:effectLst/>
                <a:uLnTx/>
                <a:uFillTx/>
              </a:rPr>
              <a:t> vở Bài tập</a:t>
            </a:r>
            <a:r>
              <a:rPr kumimoji="0" lang="en-US" altLang="en-US" sz="2800" b="0" i="1" u="none" strike="noStrike" kern="1200" cap="none" spc="0" normalizeH="0" baseline="0" noProof="0">
                <a:ln>
                  <a:noFill/>
                </a:ln>
                <a:solidFill>
                  <a:prstClr val="black"/>
                </a:solidFill>
                <a:effectLst/>
                <a:uLnTx/>
                <a:uFillTx/>
              </a:rPr>
              <a:t>! (5</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phút</a:t>
            </a:r>
            <a:r>
              <a:rPr kumimoji="0" lang="en-US" altLang="en-US" sz="2800" b="0" i="1" u="none" strike="noStrike" kern="1200" cap="none" spc="0" normalizeH="0" noProof="0">
                <a:ln>
                  <a:noFill/>
                </a:ln>
                <a:solidFill>
                  <a:prstClr val="black"/>
                </a:solidFill>
                <a:effectLst/>
                <a:uLnTx/>
                <a:uFillTx/>
              </a:rPr>
              <a:t>)</a:t>
            </a:r>
            <a:endParaRPr kumimoji="0" lang="en-US" altLang="en-US" sz="2800" b="0" i="1" u="none" strike="noStrike" kern="1200" cap="none" spc="0" normalizeH="0" baseline="0" noProof="0">
              <a:ln>
                <a:noFill/>
              </a:ln>
              <a:solidFill>
                <a:prstClr val="black"/>
              </a:solidFill>
              <a:effectLst/>
              <a:uLnTx/>
              <a:uFillTx/>
            </a:endParaRPr>
          </a:p>
        </p:txBody>
      </p:sp>
      <p:sp>
        <p:nvSpPr>
          <p:cNvPr id="8" name="Title 1"/>
          <p:cNvSpPr txBox="1">
            <a:spLocks/>
          </p:cNvSpPr>
          <p:nvPr/>
        </p:nvSpPr>
        <p:spPr>
          <a:xfrm>
            <a:off x="3386943" y="3861"/>
            <a:ext cx="6999701" cy="712101"/>
          </a:xfrm>
          <a:prstGeom prst="rect">
            <a:avLst/>
          </a:prstGeom>
          <a:blipFill dpi="0" rotWithShape="1">
            <a:blip r:embed="rId5"/>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23717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3"/>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1635" y="2007743"/>
            <a:ext cx="10353820" cy="3200876"/>
          </a:xfrm>
          <a:prstGeom prst="rect">
            <a:avLst/>
          </a:prstGeom>
        </p:spPr>
        <p:txBody>
          <a:bodyPr wrap="square">
            <a:spAutoFit/>
          </a:bodyPr>
          <a:lstStyle/>
          <a:p>
            <a:pPr algn="just">
              <a:lnSpc>
                <a:spcPct val="120000"/>
              </a:lnSpc>
              <a:spcBef>
                <a:spcPts val="600"/>
              </a:spcBef>
              <a:spcAft>
                <a:spcPts val="600"/>
              </a:spcAft>
            </a:pPr>
            <a:r>
              <a:rPr lang="pt-BR" sz="3200" b="1">
                <a:latin typeface="Times New Roman" panose="02020603050405020304" pitchFamily="18" charset="0"/>
                <a:ea typeface="Calibri" panose="020F0502020204030204" pitchFamily="34" charset="0"/>
              </a:rPr>
              <a:t>1. </a:t>
            </a:r>
            <a:r>
              <a:rPr lang="pt-BR" sz="3200" b="1">
                <a:solidFill>
                  <a:srgbClr val="002060"/>
                </a:solidFill>
                <a:latin typeface="Times New Roman" panose="02020603050405020304" pitchFamily="18" charset="0"/>
                <a:ea typeface="Calibri" panose="020F0502020204030204" pitchFamily="34" charset="0"/>
              </a:rPr>
              <a:t>Dịch vụ thư điện tử </a:t>
            </a:r>
            <a:r>
              <a:rPr lang="pt-BR" sz="3200">
                <a:latin typeface="Times New Roman" panose="02020603050405020304" pitchFamily="18" charset="0"/>
                <a:ea typeface="Calibri" panose="020F0502020204030204" pitchFamily="34" charset="0"/>
              </a:rPr>
              <a:t>là </a:t>
            </a:r>
            <a:r>
              <a:rPr lang="pt-BR" sz="3200">
                <a:solidFill>
                  <a:srgbClr val="000000"/>
                </a:solidFill>
                <a:latin typeface="Times New Roman" panose="02020603050405020304" pitchFamily="18" charset="0"/>
                <a:ea typeface="Calibri" panose="020F0502020204030204" pitchFamily="34" charset="0"/>
              </a:rPr>
              <a:t>dịch vụ cung cấp các chức năng để </a:t>
            </a:r>
            <a:r>
              <a:rPr lang="pt-BR" sz="3200" b="1">
                <a:solidFill>
                  <a:srgbClr val="002060"/>
                </a:solidFill>
                <a:latin typeface="Times New Roman" panose="02020603050405020304" pitchFamily="18" charset="0"/>
                <a:ea typeface="Calibri" panose="020F0502020204030204" pitchFamily="34" charset="0"/>
              </a:rPr>
              <a:t>soạn, gửi, nhận, chuyển tiếp, lưu trữ và quản lý</a:t>
            </a:r>
            <a:r>
              <a:rPr lang="pt-BR" sz="3200" b="1">
                <a:solidFill>
                  <a:srgbClr val="000000"/>
                </a:solidFill>
                <a:latin typeface="Times New Roman" panose="02020603050405020304" pitchFamily="18" charset="0"/>
                <a:ea typeface="Calibri" panose="020F0502020204030204" pitchFamily="34" charset="0"/>
              </a:rPr>
              <a:t> </a:t>
            </a:r>
            <a:r>
              <a:rPr lang="pt-BR" sz="3200">
                <a:solidFill>
                  <a:srgbClr val="000000"/>
                </a:solidFill>
                <a:latin typeface="Times New Roman" panose="02020603050405020304" pitchFamily="18" charset="0"/>
                <a:ea typeface="Calibri" panose="020F0502020204030204" pitchFamily="34" charset="0"/>
              </a:rPr>
              <a:t>thư điện tử cho người sử dụng.</a:t>
            </a:r>
            <a:endParaRPr lang="en-US" sz="3200">
              <a:solidFill>
                <a:srgbClr val="0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3200" b="1">
                <a:latin typeface="Times New Roman" panose="02020603050405020304" pitchFamily="18" charset="0"/>
                <a:ea typeface="Calibri" panose="020F0502020204030204" pitchFamily="34" charset="0"/>
              </a:rPr>
              <a:t>2. </a:t>
            </a:r>
            <a:r>
              <a:rPr lang="pt-BR" sz="3200">
                <a:solidFill>
                  <a:srgbClr val="FF0000"/>
                </a:solidFill>
                <a:latin typeface="Times New Roman" panose="02020603050405020304" pitchFamily="18" charset="0"/>
                <a:ea typeface="Calibri" panose="020F0502020204030204" pitchFamily="34" charset="0"/>
              </a:rPr>
              <a:t>Địa chỉ B là sai </a:t>
            </a:r>
            <a:r>
              <a:rPr lang="pt-BR" sz="3200">
                <a:latin typeface="Times New Roman" panose="02020603050405020304" pitchFamily="18" charset="0"/>
                <a:ea typeface="Calibri" panose="020F0502020204030204" pitchFamily="34" charset="0"/>
              </a:rPr>
              <a:t>vì thiếu </a:t>
            </a:r>
            <a:r>
              <a:rPr lang="pt-BR" sz="3200" b="1">
                <a:solidFill>
                  <a:srgbClr val="002060"/>
                </a:solidFill>
                <a:latin typeface="Times New Roman" panose="02020603050405020304" pitchFamily="18" charset="0"/>
                <a:ea typeface="Calibri" panose="020F0502020204030204" pitchFamily="34" charset="0"/>
              </a:rPr>
              <a:t>@</a:t>
            </a:r>
            <a:r>
              <a:rPr lang="pt-BR" sz="3200">
                <a:latin typeface="Times New Roman" panose="02020603050405020304" pitchFamily="18" charset="0"/>
                <a:ea typeface="Calibri" panose="020F0502020204030204" pitchFamily="34" charset="0"/>
              </a:rPr>
              <a:t>, thừa dấu </a:t>
            </a:r>
            <a:r>
              <a:rPr lang="pt-BR" sz="3200">
                <a:solidFill>
                  <a:srgbClr val="002060"/>
                </a:solidFill>
                <a:latin typeface="Times New Roman" panose="02020603050405020304" pitchFamily="18" charset="0"/>
                <a:ea typeface="Calibri" panose="020F0502020204030204" pitchFamily="34" charset="0"/>
              </a:rPr>
              <a:t>“.”</a:t>
            </a:r>
            <a:r>
              <a:rPr lang="pt-BR" sz="3200">
                <a:latin typeface="Times New Roman" panose="02020603050405020304" pitchFamily="18" charset="0"/>
                <a:ea typeface="Calibri" panose="020F0502020204030204" pitchFamily="34" charset="0"/>
              </a:rPr>
              <a:t> nằm trước chữ “gmail” của tên.</a:t>
            </a:r>
            <a:endParaRPr lang="en-US" sz="3200"/>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5" name="Rectangle 4"/>
          <p:cNvSpPr/>
          <p:nvPr/>
        </p:nvSpPr>
        <p:spPr>
          <a:xfrm>
            <a:off x="5015769" y="856586"/>
            <a:ext cx="1585690" cy="631711"/>
          </a:xfrm>
          <a:prstGeom prst="rect">
            <a:avLst/>
          </a:prstGeom>
          <a:solidFill>
            <a:srgbClr val="92D050"/>
          </a:solidFill>
        </p:spPr>
        <p:txBody>
          <a:bodyPr wrap="none">
            <a:spAutoFit/>
          </a:bodyPr>
          <a:lstStyle/>
          <a:p>
            <a:pPr algn="just">
              <a:lnSpc>
                <a:spcPct val="120000"/>
              </a:lnSpc>
            </a:pPr>
            <a:r>
              <a:rPr lang="pt-BR" sz="3200" b="1">
                <a:latin typeface="Times New Roman" panose="02020603050405020304" pitchFamily="18" charset="0"/>
                <a:ea typeface="Calibri" panose="020F0502020204030204" pitchFamily="34" charset="0"/>
              </a:rPr>
              <a:t>Đáp án:</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55241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0378" y="1628921"/>
            <a:ext cx="10353820" cy="4565352"/>
          </a:xfrm>
          <a:prstGeom prst="rect">
            <a:avLst/>
          </a:prstGeom>
        </p:spPr>
        <p:txBody>
          <a:bodyPr wrap="square">
            <a:spAutoFit/>
          </a:bodyPr>
          <a:lstStyle/>
          <a:p>
            <a:pPr algn="just">
              <a:lnSpc>
                <a:spcPct val="120000"/>
              </a:lnSpc>
              <a:spcBef>
                <a:spcPts val="600"/>
              </a:spcBef>
              <a:spcAft>
                <a:spcPts val="600"/>
              </a:spcAft>
            </a:pPr>
            <a:r>
              <a:rPr lang="pt-BR" sz="3200" b="1">
                <a:latin typeface="Times New Roman" panose="02020603050405020304" pitchFamily="18" charset="0"/>
                <a:ea typeface="Calibri" panose="020F0502020204030204" pitchFamily="34" charset="0"/>
              </a:rPr>
              <a:t> </a:t>
            </a:r>
            <a:r>
              <a:rPr lang="vi-VN" sz="2800" b="1">
                <a:solidFill>
                  <a:srgbClr val="002060"/>
                </a:solidFill>
                <a:latin typeface="Times New Roman" panose="02020603050405020304" pitchFamily="18" charset="0"/>
                <a:ea typeface="Calibri" panose="020F0502020204030204" pitchFamily="34" charset="0"/>
              </a:rPr>
              <a:t>- Trẻ vị thành niên muốn đăng kí tài khoản thư điện tử thì cần có sự đồng ý, trợ giúp và quản lí của bố mẹ (theo quy định của Google).</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Việc đặt tên đăng nhập rất quan trọng, nên đặt tên chuẩn mực, dễ nhớ, đơn giản và ấn tượng, tạo độ tin cậy.</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Mật khẩu cần được giữ bí mật. Nên tạo mật khẩu đủ dài, mạnh (có thêm những kí tự đặc biệt) để em có thể nhớ nhưng người khác không thể đoán được.</a:t>
            </a: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4" name="Rectangle 3"/>
          <p:cNvSpPr/>
          <p:nvPr/>
        </p:nvSpPr>
        <p:spPr>
          <a:xfrm>
            <a:off x="5119963" y="856586"/>
            <a:ext cx="1377300" cy="631711"/>
          </a:xfrm>
          <a:prstGeom prst="rect">
            <a:avLst/>
          </a:prstGeom>
        </p:spPr>
        <p:txBody>
          <a:bodyPr wrap="none">
            <a:spAutoFit/>
          </a:bodyPr>
          <a:lstStyle/>
          <a:p>
            <a:pPr algn="just">
              <a:lnSpc>
                <a:spcPct val="120000"/>
              </a:lnSpc>
            </a:pPr>
            <a:r>
              <a:rPr lang="pt-BR" sz="3200" b="1">
                <a:latin typeface="Times New Roman" panose="02020603050405020304" pitchFamily="18" charset="0"/>
                <a:ea typeface="Calibri" panose="020F0502020204030204" pitchFamily="34" charset="0"/>
              </a:rPr>
              <a:t>Lưu ý:</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52907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071" y="891273"/>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 Thư điện tử. Tài khoản thư điện tử</a:t>
            </a:r>
          </a:p>
        </p:txBody>
      </p:sp>
      <p:pic>
        <p:nvPicPr>
          <p:cNvPr id="3" name="Picture 2"/>
          <p:cNvPicPr>
            <a:picLocks noChangeAspect="1"/>
          </p:cNvPicPr>
          <p:nvPr/>
        </p:nvPicPr>
        <p:blipFill>
          <a:blip r:embed="rId2"/>
          <a:stretch>
            <a:fillRect/>
          </a:stretch>
        </p:blipFill>
        <p:spPr>
          <a:xfrm>
            <a:off x="844860" y="2947831"/>
            <a:ext cx="10636624" cy="2747576"/>
          </a:xfrm>
          <a:prstGeom prst="rect">
            <a:avLst/>
          </a:prstGeom>
        </p:spPr>
      </p:pic>
      <p:sp>
        <p:nvSpPr>
          <p:cNvPr id="9" name="Rectangle 8"/>
          <p:cNvSpPr/>
          <p:nvPr/>
        </p:nvSpPr>
        <p:spPr>
          <a:xfrm>
            <a:off x="4730433" y="1896084"/>
            <a:ext cx="2156360" cy="631711"/>
          </a:xfrm>
          <a:prstGeom prst="rect">
            <a:avLst/>
          </a:prstGeom>
        </p:spPr>
        <p:txBody>
          <a:bodyPr wrap="none">
            <a:spAutoFit/>
          </a:bodyPr>
          <a:lstStyle/>
          <a:p>
            <a:pPr algn="just">
              <a:lnSpc>
                <a:spcPct val="120000"/>
              </a:lnSpc>
            </a:pPr>
            <a:r>
              <a:rPr lang="pt-BR" sz="3200" b="1">
                <a:latin typeface="Times New Roman" panose="02020603050405020304" pitchFamily="18" charset="0"/>
                <a:ea typeface="Calibri" panose="020F0502020204030204" pitchFamily="34" charset="0"/>
              </a:rPr>
              <a:t>GHI NHỚ:</a:t>
            </a:r>
            <a:endParaRPr lang="en-US" sz="3200" b="1">
              <a:latin typeface="Times New Roman" panose="02020603050405020304" pitchFamily="18" charset="0"/>
              <a:ea typeface="Calibri" panose="020F0502020204030204" pitchFamily="34" charset="0"/>
            </a:endParaRPr>
          </a:p>
        </p:txBody>
      </p:sp>
      <p:sp>
        <p:nvSpPr>
          <p:cNvPr id="7"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615985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96915" y="1079902"/>
            <a:ext cx="9293004"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2./ Ưu điểm, nhược điểm dịch vụ thư điện tử</a:t>
            </a:r>
          </a:p>
        </p:txBody>
      </p:sp>
      <p:sp>
        <p:nvSpPr>
          <p:cNvPr id="5" name="TextBox 4"/>
          <p:cNvSpPr txBox="1">
            <a:spLocks noChangeArrowheads="1"/>
          </p:cNvSpPr>
          <p:nvPr/>
        </p:nvSpPr>
        <p:spPr bwMode="auto">
          <a:xfrm>
            <a:off x="368682" y="2028617"/>
            <a:ext cx="11549470"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a:solidFill>
                  <a:srgbClr val="FF0000"/>
                </a:solidFill>
              </a:rPr>
              <a:t>Yêu</a:t>
            </a:r>
            <a:r>
              <a:rPr lang="en-US" altLang="en-US" sz="2800" b="1" i="1">
                <a:solidFill>
                  <a:srgbClr val="FF0000"/>
                </a:solidFill>
              </a:rPr>
              <a:t> </a:t>
            </a:r>
            <a:r>
              <a:rPr lang="en-US" altLang="en-US" sz="2800" b="1" i="1" err="1">
                <a:solidFill>
                  <a:srgbClr val="FF0000"/>
                </a:solidFill>
              </a:rPr>
              <a:t>cầu</a:t>
            </a:r>
            <a:r>
              <a:rPr kumimoji="0" lang="en-US" altLang="en-US" sz="2800" b="1" i="1" u="none" strike="noStrike" kern="1200" cap="none" spc="0" normalizeH="0" baseline="0" noProof="0">
                <a:ln>
                  <a:noFill/>
                </a:ln>
                <a:solidFill>
                  <a:srgbClr val="FF0000"/>
                </a:solidFill>
                <a:effectLst/>
                <a:uLnTx/>
                <a:uFillTx/>
              </a:rPr>
              <a:t>: </a:t>
            </a:r>
            <a:r>
              <a:rPr kumimoji="0" lang="en-US" altLang="en-US" sz="2800" b="0" i="1" u="none" strike="noStrike" kern="1200" cap="none" spc="0" normalizeH="0" baseline="0" noProof="0" err="1">
                <a:ln>
                  <a:noFill/>
                </a:ln>
                <a:solidFill>
                  <a:prstClr val="black"/>
                </a:solidFill>
                <a:effectLst/>
                <a:uLnTx/>
                <a:uFillTx/>
              </a:rPr>
              <a:t>Các</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a:ln>
                  <a:noFill/>
                </a:ln>
                <a:solidFill>
                  <a:prstClr val="black"/>
                </a:solidFill>
                <a:effectLst/>
                <a:uLnTx/>
                <a:uFillTx/>
              </a:rPr>
              <a:t>em</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a:ln>
                  <a:noFill/>
                </a:ln>
                <a:solidFill>
                  <a:prstClr val="black"/>
                </a:solidFill>
                <a:effectLst/>
                <a:uLnTx/>
                <a:uFillTx/>
              </a:rPr>
              <a:t>thảo</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luận</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nhóm</a:t>
            </a:r>
            <a:r>
              <a:rPr kumimoji="0" lang="en-US" altLang="en-US" sz="2800" b="0" i="1" u="none" strike="noStrike" kern="1200" cap="none" spc="0" normalizeH="0" noProof="0">
                <a:ln>
                  <a:noFill/>
                </a:ln>
                <a:solidFill>
                  <a:prstClr val="black"/>
                </a:solidFill>
                <a:effectLst/>
                <a:uLnTx/>
                <a:uFillTx/>
              </a:rPr>
              <a:t> </a:t>
            </a:r>
            <a:r>
              <a:rPr lang="en-US" altLang="en-US" sz="2800" i="1">
                <a:solidFill>
                  <a:prstClr val="black"/>
                </a:solidFill>
              </a:rPr>
              <a:t>8</a:t>
            </a:r>
            <a:r>
              <a:rPr kumimoji="0" lang="en-US" altLang="en-US" sz="2800" b="0" i="1" u="none" strike="noStrike" kern="1200" cap="none" spc="0" normalizeH="0" noProof="0">
                <a:ln>
                  <a:noFill/>
                </a:ln>
                <a:solidFill>
                  <a:prstClr val="black"/>
                </a:solidFill>
                <a:effectLst/>
                <a:uLnTx/>
                <a:uFillTx/>
              </a:rPr>
              <a:t>,</a:t>
            </a:r>
            <a:r>
              <a:rPr kumimoji="0" lang="en-US" altLang="en-US" sz="2800" b="0" i="1" u="none" strike="noStrike" kern="1200" cap="none" spc="0" normalizeH="0" baseline="0" noProof="0">
                <a:ln>
                  <a:noFill/>
                </a:ln>
                <a:solidFill>
                  <a:prstClr val="black"/>
                </a:solidFill>
                <a:effectLst/>
                <a:uLnTx/>
                <a:uFillTx/>
              </a:rPr>
              <a:t> </a:t>
            </a:r>
            <a:r>
              <a:rPr kumimoji="0" lang="en-US" altLang="en-US" sz="2800" b="0" i="1" u="none" strike="noStrike" kern="1200" cap="none" spc="0" normalizeH="0" baseline="0" noProof="0" err="1">
                <a:ln>
                  <a:noFill/>
                </a:ln>
                <a:solidFill>
                  <a:prstClr val="black"/>
                </a:solidFill>
                <a:effectLst/>
                <a:uLnTx/>
                <a:uFillTx/>
              </a:rPr>
              <a:t>làm</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vào</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bảng</a:t>
            </a:r>
            <a:r>
              <a:rPr kumimoji="0" lang="en-US" altLang="en-US" sz="2800" b="0" i="1" u="none" strike="noStrike" kern="1200" cap="none" spc="0" normalizeH="0" noProof="0">
                <a:ln>
                  <a:noFill/>
                </a:ln>
                <a:solidFill>
                  <a:prstClr val="black"/>
                </a:solidFill>
                <a:effectLst/>
                <a:uLnTx/>
                <a:uFillTx/>
              </a:rPr>
              <a:t> </a:t>
            </a:r>
            <a:r>
              <a:rPr lang="en-US" altLang="en-US" sz="2800" i="1">
                <a:solidFill>
                  <a:prstClr val="black"/>
                </a:solidFill>
              </a:rPr>
              <a:t>nhóm</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và</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trình</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bày</a:t>
            </a:r>
            <a:r>
              <a:rPr kumimoji="0" lang="en-US" altLang="en-US" sz="2800" b="0" i="1" u="none" strike="noStrike" kern="1200" cap="none" spc="0" normalizeH="0" baseline="0" noProof="0">
                <a:ln>
                  <a:noFill/>
                </a:ln>
                <a:solidFill>
                  <a:prstClr val="black"/>
                </a:solidFill>
                <a:effectLst/>
                <a:uLnTx/>
                <a:uFillTx/>
              </a:rPr>
              <a:t>! (5</a:t>
            </a:r>
            <a:r>
              <a:rPr kumimoji="0" lang="en-US" altLang="en-US" sz="2800" b="0" i="1" u="none" strike="noStrike" kern="1200" cap="none" spc="0" normalizeH="0" noProof="0">
                <a:ln>
                  <a:noFill/>
                </a:ln>
                <a:solidFill>
                  <a:prstClr val="black"/>
                </a:solidFill>
                <a:effectLst/>
                <a:uLnTx/>
                <a:uFillTx/>
              </a:rPr>
              <a:t> </a:t>
            </a:r>
            <a:r>
              <a:rPr kumimoji="0" lang="en-US" altLang="en-US" sz="2800" b="0" i="1" u="none" strike="noStrike" kern="1200" cap="none" spc="0" normalizeH="0" noProof="0" err="1">
                <a:ln>
                  <a:noFill/>
                </a:ln>
                <a:solidFill>
                  <a:prstClr val="black"/>
                </a:solidFill>
                <a:effectLst/>
                <a:uLnTx/>
                <a:uFillTx/>
              </a:rPr>
              <a:t>phút</a:t>
            </a:r>
            <a:r>
              <a:rPr kumimoji="0" lang="en-US" altLang="en-US" sz="2800" b="0" i="1" u="none" strike="noStrike" kern="1200" cap="none" spc="0" normalizeH="0" noProof="0">
                <a:ln>
                  <a:noFill/>
                </a:ln>
                <a:solidFill>
                  <a:prstClr val="black"/>
                </a:solidFill>
                <a:effectLst/>
                <a:uLnTx/>
                <a:uFillTx/>
              </a:rPr>
              <a:t>)</a:t>
            </a:r>
            <a:endParaRPr kumimoji="0" lang="en-US" altLang="en-US" sz="2800" b="0" i="1" u="none" strike="noStrike" kern="1200" cap="none" spc="0" normalizeH="0" baseline="0" noProof="0">
              <a:ln>
                <a:noFill/>
              </a:ln>
              <a:solidFill>
                <a:prstClr val="black"/>
              </a:solidFill>
              <a:effectLst/>
              <a:uLnTx/>
              <a:uFillTx/>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753679" y="2800388"/>
            <a:ext cx="11057205" cy="2463533"/>
          </a:xfrm>
          <a:prstGeom prst="rect">
            <a:avLst/>
          </a:prstGeom>
          <a:noFill/>
          <a:ln>
            <a:noFill/>
          </a:ln>
        </p:spPr>
      </p:pic>
      <p:sp>
        <p:nvSpPr>
          <p:cNvPr id="9"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42581021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375149974"/>
              </p:ext>
            </p:extLst>
          </p:nvPr>
        </p:nvGraphicFramePr>
        <p:xfrm>
          <a:off x="140675" y="1563197"/>
          <a:ext cx="11901269" cy="5294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444808" y="801860"/>
            <a:ext cx="9293004" cy="523220"/>
          </a:xfrm>
          <a:prstGeom prst="rect">
            <a:avLst/>
          </a:prstGeom>
          <a:noFill/>
        </p:spPr>
        <p:txBody>
          <a:bodyPr wrap="square" rtlCol="0">
            <a:spAutoFit/>
          </a:bodyPr>
          <a:lstStyle/>
          <a:p>
            <a:pPr eaLnBrk="1" hangingPunct="1"/>
            <a:r>
              <a:rPr lang="en-US" altLang="en-US" sz="2800" b="1">
                <a:solidFill>
                  <a:srgbClr val="C00000"/>
                </a:solidFill>
                <a:latin typeface="Time New Roman"/>
                <a:cs typeface="Times New Roman" panose="02020603050405020304" pitchFamily="18" charset="0"/>
              </a:rPr>
              <a:t>2./ Ưu điểm, nhược điểm dịch vụ thư điện tử</a:t>
            </a:r>
          </a:p>
        </p:txBody>
      </p:sp>
      <p:sp>
        <p:nvSpPr>
          <p:cNvPr id="6" name="Title 1"/>
          <p:cNvSpPr txBox="1">
            <a:spLocks/>
          </p:cNvSpPr>
          <p:nvPr/>
        </p:nvSpPr>
        <p:spPr>
          <a:xfrm>
            <a:off x="3386943" y="3861"/>
            <a:ext cx="6999701" cy="712101"/>
          </a:xfrm>
          <a:prstGeom prst="rect">
            <a:avLst/>
          </a:prstGeom>
          <a:blipFill dpi="0" rotWithShape="1">
            <a:blip r:embed="rId7"/>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1987263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39741" y="956603"/>
            <a:ext cx="2300056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980749640"/>
              </p:ext>
            </p:extLst>
          </p:nvPr>
        </p:nvGraphicFramePr>
        <p:xfrm>
          <a:off x="436098" y="1067287"/>
          <a:ext cx="11338560" cy="1659988"/>
        </p:xfrm>
        <a:graphic>
          <a:graphicData uri="http://schemas.openxmlformats.org/presentationml/2006/ole">
            <mc:AlternateContent xmlns:mc="http://schemas.openxmlformats.org/markup-compatibility/2006">
              <mc:Choice xmlns:v="urn:schemas-microsoft-com:vml" Requires="v">
                <p:oleObj spid="_x0000_s7427" name="Bitmap Image" r:id="rId3" imgW="8438095" imgH="1047619" progId="Paint.Picture">
                  <p:embed/>
                </p:oleObj>
              </mc:Choice>
              <mc:Fallback>
                <p:oleObj name="Bitmap Image" r:id="rId3" imgW="8438095" imgH="1047619"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098" y="1067287"/>
                        <a:ext cx="11338560" cy="1659988"/>
                      </a:xfrm>
                      <a:prstGeom prst="rect">
                        <a:avLst/>
                      </a:prstGeom>
                      <a:noFill/>
                    </p:spPr>
                  </p:pic>
                </p:oleObj>
              </mc:Fallback>
            </mc:AlternateContent>
          </a:graphicData>
        </a:graphic>
      </p:graphicFrame>
      <p:sp>
        <p:nvSpPr>
          <p:cNvPr id="5" name="Rectangle 4"/>
          <p:cNvSpPr/>
          <p:nvPr/>
        </p:nvSpPr>
        <p:spPr>
          <a:xfrm>
            <a:off x="344658" y="2743199"/>
            <a:ext cx="11521440" cy="3656386"/>
          </a:xfrm>
          <a:prstGeom prst="rect">
            <a:avLst/>
          </a:prstGeom>
        </p:spPr>
        <p:txBody>
          <a:bodyPr wrap="square">
            <a:spAutoFit/>
          </a:bodyPr>
          <a:lstStyle/>
          <a:p>
            <a:pPr>
              <a:lnSpc>
                <a:spcPct val="120000"/>
              </a:lnSpc>
              <a:spcBef>
                <a:spcPts val="600"/>
              </a:spcBef>
              <a:spcAft>
                <a:spcPts val="600"/>
              </a:spcAft>
            </a:pPr>
            <a:r>
              <a:rPr lang="pt-BR" sz="2400" b="1">
                <a:solidFill>
                  <a:srgbClr val="C00000"/>
                </a:solidFill>
                <a:latin typeface="Times New Roman" panose="02020603050405020304" pitchFamily="18" charset="0"/>
                <a:ea typeface="Calibri" panose="020F0502020204030204" pitchFamily="34" charset="0"/>
              </a:rPr>
              <a:t>- Ưu điểm</a:t>
            </a:r>
            <a:endParaRPr lang="en-US" sz="2400" b="1">
              <a:solidFill>
                <a:srgbClr val="C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solidFill>
                  <a:srgbClr val="0070C0"/>
                </a:solidFill>
                <a:latin typeface="Times New Roman" panose="02020603050405020304" pitchFamily="18" charset="0"/>
                <a:ea typeface="Calibri" panose="020F0502020204030204" pitchFamily="34" charset="0"/>
              </a:rPr>
              <a:t>Dịch vụ thư truyền thống có thể chuyển thư bằng các phương tiện khác nhau: máy bay, tàu, xe, người,.. tới mọi nơi không cần các thiết bị điện tử, kết nối mạng</a:t>
            </a:r>
            <a:endParaRPr lang="en-US" sz="2400" b="1">
              <a:solidFill>
                <a:srgbClr val="0070C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solidFill>
                  <a:srgbClr val="C00000"/>
                </a:solidFill>
                <a:latin typeface="Times New Roman" panose="02020603050405020304" pitchFamily="18" charset="0"/>
                <a:ea typeface="Calibri" panose="020F0502020204030204" pitchFamily="34" charset="0"/>
              </a:rPr>
              <a:t>- Nhược điểm</a:t>
            </a:r>
            <a:endParaRPr lang="en-US" sz="2400" b="1">
              <a:solidFill>
                <a:srgbClr val="C00000"/>
              </a:solidFill>
              <a:latin typeface="Times New Roman" panose="02020603050405020304" pitchFamily="18" charset="0"/>
              <a:ea typeface="Calibri" panose="020F0502020204030204" pitchFamily="34" charset="0"/>
            </a:endParaRPr>
          </a:p>
          <a:p>
            <a:pPr algn="just">
              <a:lnSpc>
                <a:spcPct val="120000"/>
              </a:lnSpc>
              <a:spcBef>
                <a:spcPts val="600"/>
              </a:spcBef>
              <a:spcAft>
                <a:spcPts val="600"/>
              </a:spcAft>
            </a:pPr>
            <a:r>
              <a:rPr lang="pt-BR" sz="2400" b="1">
                <a:latin typeface="Times New Roman" panose="02020603050405020304" pitchFamily="18" charset="0"/>
                <a:ea typeface="Calibri" panose="020F0502020204030204" pitchFamily="34" charset="0"/>
              </a:rPr>
              <a:t>Chi phí cao, thời gian chuyển thư dài, số lượng thư gửi và nhận bị hạn chế, có thể bị chuyển nhầm hoặc thất lạc. Có trường hợp gặp thư phá hoại như là thư có tẩm thuốc độc,..</a:t>
            </a:r>
            <a:endParaRPr lang="en-US" sz="2400" b="1">
              <a:latin typeface="Times New Roman" panose="02020603050405020304" pitchFamily="18" charset="0"/>
              <a:ea typeface="Calibri" panose="020F0502020204030204" pitchFamily="34" charset="0"/>
            </a:endParaRPr>
          </a:p>
        </p:txBody>
      </p:sp>
      <p:sp>
        <p:nvSpPr>
          <p:cNvPr id="6" name="Rectangle 5"/>
          <p:cNvSpPr/>
          <p:nvPr/>
        </p:nvSpPr>
        <p:spPr>
          <a:xfrm>
            <a:off x="344658" y="3287265"/>
            <a:ext cx="11338560" cy="1200329"/>
          </a:xfrm>
          <a:prstGeom prst="rect">
            <a:avLst/>
          </a:prstGeom>
        </p:spPr>
        <p:txBody>
          <a:bodyPr wrap="square">
            <a:spAutoFit/>
          </a:bodyPr>
          <a:lstStyle/>
          <a:p>
            <a:r>
              <a:rPr lang="pt-BR" sz="2400" b="1">
                <a:latin typeface="Times New Roman" panose="02020603050405020304" pitchFamily="18" charset="0"/>
                <a:ea typeface="Calibri" panose="020F0502020204030204" pitchFamily="34" charset="0"/>
              </a:rPr>
              <a:t>- </a:t>
            </a:r>
            <a:r>
              <a:rPr lang="pt-BR" sz="2400" b="1">
                <a:solidFill>
                  <a:srgbClr val="0070C0"/>
                </a:solidFill>
                <a:latin typeface="Times New Roman" panose="02020603050405020304" pitchFamily="18" charset="0"/>
                <a:ea typeface="Calibri" panose="020F0502020204030204" pitchFamily="34" charset="0"/>
              </a:rPr>
              <a:t>Dịch vụ thư điện tử </a:t>
            </a:r>
            <a:r>
              <a:rPr lang="pt-BR" sz="2400" b="1">
                <a:latin typeface="Times New Roman" panose="02020603050405020304" pitchFamily="18" charset="0"/>
                <a:ea typeface="Calibri" panose="020F0502020204030204" pitchFamily="34" charset="0"/>
              </a:rPr>
              <a:t>ra đời đã giúp cho dịch vụ thư truyền thống giảm bớt những khó khăn, khắc phục được nhiều hạn chế, số lượng thư gửi qua đường bưu điện đã giảm rất nhiều, các chi phí cho việc vận chuyển này cũng giảm đáng kể.</a:t>
            </a:r>
            <a:endParaRPr lang="en-US" sz="2400" b="1"/>
          </a:p>
        </p:txBody>
      </p:sp>
      <p:sp>
        <p:nvSpPr>
          <p:cNvPr id="9" name="Title 1"/>
          <p:cNvSpPr txBox="1">
            <a:spLocks/>
          </p:cNvSpPr>
          <p:nvPr/>
        </p:nvSpPr>
        <p:spPr>
          <a:xfrm>
            <a:off x="3386943" y="3861"/>
            <a:ext cx="6999701" cy="712101"/>
          </a:xfrm>
          <a:prstGeom prst="rect">
            <a:avLst/>
          </a:prstGeom>
          <a:blipFill dpi="0" rotWithShape="1">
            <a:blip r:embed="rId5"/>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4053674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xit" presetSubtype="10" fill="hold" grpId="1" nodeType="click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strVal val="ppt_h"/>
                                          </p:val>
                                        </p:tav>
                                      </p:tavLst>
                                    </p:anim>
                                    <p:set>
                                      <p:cBhvr>
                                        <p:cTn id="25" dur="1" fill="hold">
                                          <p:stCondLst>
                                            <p:cond delay="499"/>
                                          </p:stCondLst>
                                        </p:cTn>
                                        <p:tgtEl>
                                          <p:spTgt spid="5"/>
                                        </p:tgtEl>
                                        <p:attrNameLst>
                                          <p:attrName>style.visibility</p:attrName>
                                        </p:attrNameLst>
                                      </p:cBhvr>
                                      <p:to>
                                        <p:strVal val="hidden"/>
                                      </p:to>
                                    </p:se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0378" y="1628921"/>
            <a:ext cx="10353820" cy="3377335"/>
          </a:xfrm>
          <a:prstGeom prst="rect">
            <a:avLst/>
          </a:prstGeom>
        </p:spPr>
        <p:txBody>
          <a:bodyPr wrap="square">
            <a:spAutoFit/>
          </a:bodyPr>
          <a:lstStyle/>
          <a:p>
            <a:pPr algn="just">
              <a:lnSpc>
                <a:spcPct val="120000"/>
              </a:lnSpc>
              <a:spcBef>
                <a:spcPts val="600"/>
              </a:spcBef>
              <a:spcAft>
                <a:spcPts val="600"/>
              </a:spcAft>
            </a:pPr>
            <a:r>
              <a:rPr lang="pt-BR" sz="3200" b="1">
                <a:latin typeface="Times New Roman" panose="02020603050405020304" pitchFamily="18" charset="0"/>
                <a:ea typeface="Calibri" panose="020F0502020204030204" pitchFamily="34" charset="0"/>
              </a:rPr>
              <a:t> </a:t>
            </a:r>
            <a:r>
              <a:rPr lang="vi-VN" sz="2800" b="1">
                <a:solidFill>
                  <a:srgbClr val="002060"/>
                </a:solidFill>
                <a:latin typeface="Times New Roman" panose="02020603050405020304" pitchFamily="18" charset="0"/>
                <a:ea typeface="Calibri" panose="020F0502020204030204" pitchFamily="34" charset="0"/>
              </a:rPr>
              <a:t>- Hiện nay, mặc dù thư điện tử được sử dụng phổ biến, nhưng các phương thức liên lạc khác vẫn được duy trì. Ở những vùng khó khăn về điều kiện giao thông, không có Internet thì các phương thức liên lạc truyền thống vẫn rất cần thiết.</a:t>
            </a:r>
          </a:p>
          <a:p>
            <a:pPr algn="just">
              <a:lnSpc>
                <a:spcPct val="120000"/>
              </a:lnSpc>
              <a:spcBef>
                <a:spcPts val="600"/>
              </a:spcBef>
              <a:spcAft>
                <a:spcPts val="600"/>
              </a:spcAft>
            </a:pPr>
            <a:r>
              <a:rPr lang="vi-VN" sz="2800" b="1">
                <a:solidFill>
                  <a:srgbClr val="002060"/>
                </a:solidFill>
                <a:latin typeface="Times New Roman" panose="02020603050405020304" pitchFamily="18" charset="0"/>
                <a:ea typeface="Calibri" panose="020F0502020204030204" pitchFamily="34" charset="0"/>
              </a:rPr>
              <a:t>- Không nên sử dụng thư điện tử vào mục đích không lành mạnh, vi phạm pháp luật.</a:t>
            </a: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4" name="Rectangle 3"/>
          <p:cNvSpPr/>
          <p:nvPr/>
        </p:nvSpPr>
        <p:spPr>
          <a:xfrm>
            <a:off x="5119963" y="856586"/>
            <a:ext cx="1377300" cy="631711"/>
          </a:xfrm>
          <a:prstGeom prst="rect">
            <a:avLst/>
          </a:prstGeom>
        </p:spPr>
        <p:txBody>
          <a:bodyPr wrap="none">
            <a:spAutoFit/>
          </a:bodyPr>
          <a:lstStyle/>
          <a:p>
            <a:pPr algn="just">
              <a:lnSpc>
                <a:spcPct val="120000"/>
              </a:lnSpc>
            </a:pPr>
            <a:r>
              <a:rPr lang="pt-BR" sz="3200" b="1">
                <a:latin typeface="Times New Roman" panose="02020603050405020304" pitchFamily="18" charset="0"/>
                <a:ea typeface="Calibri" panose="020F0502020204030204" pitchFamily="34" charset="0"/>
              </a:rPr>
              <a:t>Lưu ý:</a:t>
            </a:r>
            <a:endParaRPr lang="en-US" sz="3200" b="1">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85551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30433" y="1771855"/>
            <a:ext cx="2156360" cy="631711"/>
          </a:xfrm>
          <a:prstGeom prst="rect">
            <a:avLst/>
          </a:prstGeom>
        </p:spPr>
        <p:txBody>
          <a:bodyPr wrap="none">
            <a:spAutoFit/>
          </a:bodyPr>
          <a:lstStyle/>
          <a:p>
            <a:pPr algn="just">
              <a:lnSpc>
                <a:spcPct val="120000"/>
              </a:lnSpc>
            </a:pPr>
            <a:r>
              <a:rPr lang="pt-BR" sz="3200" b="1">
                <a:latin typeface="Times New Roman" panose="02020603050405020304" pitchFamily="18" charset="0"/>
                <a:ea typeface="Calibri" panose="020F0502020204030204" pitchFamily="34" charset="0"/>
              </a:rPr>
              <a:t>GHI NHỚ:</a:t>
            </a:r>
            <a:endParaRPr lang="en-US" sz="3200" b="1">
              <a:latin typeface="Times New Roman" panose="02020603050405020304" pitchFamily="18" charset="0"/>
              <a:ea typeface="Calibri" panose="020F0502020204030204" pitchFamily="34" charset="0"/>
            </a:endParaRPr>
          </a:p>
        </p:txBody>
      </p:sp>
      <p:sp>
        <p:nvSpPr>
          <p:cNvPr id="6" name="TextBox 5"/>
          <p:cNvSpPr txBox="1"/>
          <p:nvPr/>
        </p:nvSpPr>
        <p:spPr>
          <a:xfrm>
            <a:off x="1601418" y="952271"/>
            <a:ext cx="9293004"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2./ Ưu điểm, nhược điểm dịch vụ thư điện tử</a:t>
            </a:r>
          </a:p>
        </p:txBody>
      </p:sp>
      <p:pic>
        <p:nvPicPr>
          <p:cNvPr id="5" name="Picture 4"/>
          <p:cNvPicPr>
            <a:picLocks noChangeAspect="1"/>
          </p:cNvPicPr>
          <p:nvPr/>
        </p:nvPicPr>
        <p:blipFill>
          <a:blip r:embed="rId2"/>
          <a:stretch>
            <a:fillRect/>
          </a:stretch>
        </p:blipFill>
        <p:spPr>
          <a:xfrm>
            <a:off x="509452" y="2403566"/>
            <a:ext cx="11038114" cy="2481943"/>
          </a:xfrm>
          <a:prstGeom prst="rect">
            <a:avLst/>
          </a:prstGeom>
        </p:spPr>
      </p:pic>
      <p:sp>
        <p:nvSpPr>
          <p:cNvPr id="7"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2103781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50" presetClass="entr" presetSubtype="0" decel="100000" fill="hold" grpId="1"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Bài 8: Thư điện tử</a:t>
            </a:r>
          </a:p>
        </p:txBody>
      </p:sp>
      <p:sp>
        <p:nvSpPr>
          <p:cNvPr id="25" name="Subtitle 24">
            <a:extLst>
              <a:ext uri="{FF2B5EF4-FFF2-40B4-BE49-F238E27FC236}">
                <a16:creationId xmlns:a16="http://schemas.microsoft.com/office/drawing/2014/main" id="{93952B63-3B71-48C6-AEBC-E08ACD022EE8}"/>
              </a:ext>
            </a:extLst>
          </p:cNvPr>
          <p:cNvSpPr>
            <a:spLocks noGrp="1"/>
          </p:cNvSpPr>
          <p:nvPr>
            <p:ph type="subTitle" idx="1"/>
          </p:nvPr>
        </p:nvSpPr>
        <p:spPr/>
        <p:txBody>
          <a:bodyPr/>
          <a:lstStyle/>
          <a:p>
            <a:endParaRPr lang="en-US"/>
          </a:p>
        </p:txBody>
      </p:sp>
      <p:grpSp>
        <p:nvGrpSpPr>
          <p:cNvPr id="3" name="Group 79"/>
          <p:cNvGrpSpPr>
            <a:grpSpLocks/>
          </p:cNvGrpSpPr>
          <p:nvPr/>
        </p:nvGrpSpPr>
        <p:grpSpPr bwMode="auto">
          <a:xfrm>
            <a:off x="1593007" y="3088773"/>
            <a:ext cx="9084871" cy="774701"/>
            <a:chOff x="1263" y="1706"/>
            <a:chExt cx="3935" cy="488"/>
          </a:xfrm>
        </p:grpSpPr>
        <p:grpSp>
          <p:nvGrpSpPr>
            <p:cNvPr id="4" name="Group 4"/>
            <p:cNvGrpSpPr>
              <a:grpSpLocks/>
            </p:cNvGrpSpPr>
            <p:nvPr/>
          </p:nvGrpSpPr>
          <p:grpSpPr bwMode="auto">
            <a:xfrm>
              <a:off x="1263" y="1706"/>
              <a:ext cx="384" cy="488"/>
              <a:chOff x="816" y="1832"/>
              <a:chExt cx="384" cy="488"/>
            </a:xfrm>
          </p:grpSpPr>
          <p:sp>
            <p:nvSpPr>
              <p:cNvPr id="8" name="Oval 5"/>
              <p:cNvSpPr>
                <a:spLocks noChangeArrowheads="1"/>
              </p:cNvSpPr>
              <p:nvPr/>
            </p:nvSpPr>
            <p:spPr bwMode="gray">
              <a:xfrm>
                <a:off x="816" y="1832"/>
                <a:ext cx="164" cy="463"/>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9" name="Oval 6"/>
              <p:cNvSpPr>
                <a:spLocks noChangeArrowheads="1"/>
              </p:cNvSpPr>
              <p:nvPr/>
            </p:nvSpPr>
            <p:spPr bwMode="gray">
              <a:xfrm>
                <a:off x="816" y="1832"/>
                <a:ext cx="164" cy="463"/>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10" name="Oval 7"/>
              <p:cNvSpPr>
                <a:spLocks noChangeArrowheads="1"/>
              </p:cNvSpPr>
              <p:nvPr/>
            </p:nvSpPr>
            <p:spPr bwMode="gray">
              <a:xfrm>
                <a:off x="841" y="1832"/>
                <a:ext cx="334" cy="463"/>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11" name="Oval 8"/>
              <p:cNvSpPr>
                <a:spLocks noChangeArrowheads="1"/>
              </p:cNvSpPr>
              <p:nvPr/>
            </p:nvSpPr>
            <p:spPr bwMode="gray">
              <a:xfrm>
                <a:off x="866" y="1857"/>
                <a:ext cx="334" cy="463"/>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12" name="Oval 9"/>
              <p:cNvSpPr>
                <a:spLocks noChangeArrowheads="1"/>
              </p:cNvSpPr>
              <p:nvPr/>
            </p:nvSpPr>
            <p:spPr bwMode="gray">
              <a:xfrm>
                <a:off x="859" y="1832"/>
                <a:ext cx="300"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3" name="Oval 10"/>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4" name="Oval 11"/>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5" name="Oval 12"/>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16" name="Oval 13"/>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5" name="Line 14"/>
            <p:cNvSpPr>
              <a:spLocks noChangeShapeType="1"/>
            </p:cNvSpPr>
            <p:nvPr/>
          </p:nvSpPr>
          <p:spPr bwMode="auto">
            <a:xfrm>
              <a:off x="1584" y="2100"/>
              <a:ext cx="2785"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6" name="Text Box 15"/>
            <p:cNvSpPr txBox="1">
              <a:spLocks noChangeArrowheads="1"/>
            </p:cNvSpPr>
            <p:nvPr/>
          </p:nvSpPr>
          <p:spPr bwMode="auto">
            <a:xfrm>
              <a:off x="1675" y="1756"/>
              <a:ext cx="352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800" b="1">
                  <a:solidFill>
                    <a:srgbClr val="C00000"/>
                  </a:solidFill>
                </a:rPr>
                <a:t>Ưu, nhược điểm dịch vụ Thư điện tử</a:t>
              </a:r>
            </a:p>
          </p:txBody>
        </p:sp>
        <p:sp>
          <p:nvSpPr>
            <p:cNvPr id="7" name="Text Box 16"/>
            <p:cNvSpPr txBox="1">
              <a:spLocks noChangeArrowheads="1"/>
            </p:cNvSpPr>
            <p:nvPr/>
          </p:nvSpPr>
          <p:spPr bwMode="gray">
            <a:xfrm>
              <a:off x="1334" y="1799"/>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2</a:t>
              </a:r>
            </a:p>
          </p:txBody>
        </p:sp>
      </p:grpSp>
      <p:grpSp>
        <p:nvGrpSpPr>
          <p:cNvPr id="17" name="Group 78"/>
          <p:cNvGrpSpPr>
            <a:grpSpLocks/>
          </p:cNvGrpSpPr>
          <p:nvPr/>
        </p:nvGrpSpPr>
        <p:grpSpPr bwMode="auto">
          <a:xfrm>
            <a:off x="2757269" y="2332970"/>
            <a:ext cx="6611814" cy="744538"/>
            <a:chOff x="1248" y="1154"/>
            <a:chExt cx="2925" cy="469"/>
          </a:xfrm>
        </p:grpSpPr>
        <p:sp>
          <p:nvSpPr>
            <p:cNvPr id="18" name="Line 47"/>
            <p:cNvSpPr>
              <a:spLocks noChangeShapeType="1"/>
            </p:cNvSpPr>
            <p:nvPr/>
          </p:nvSpPr>
          <p:spPr bwMode="auto">
            <a:xfrm flipV="1">
              <a:off x="1584" y="1524"/>
              <a:ext cx="98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19" name="Text Box 48"/>
            <p:cNvSpPr txBox="1">
              <a:spLocks noChangeArrowheads="1"/>
            </p:cNvSpPr>
            <p:nvPr/>
          </p:nvSpPr>
          <p:spPr bwMode="auto">
            <a:xfrm>
              <a:off x="1668" y="1179"/>
              <a:ext cx="250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2800" b="1">
                  <a:solidFill>
                    <a:srgbClr val="C00000"/>
                  </a:solidFill>
                </a:rPr>
                <a:t>Thư điện tử</a:t>
              </a:r>
            </a:p>
          </p:txBody>
        </p:sp>
        <p:grpSp>
          <p:nvGrpSpPr>
            <p:cNvPr id="20" name="Group 62"/>
            <p:cNvGrpSpPr>
              <a:grpSpLocks/>
            </p:cNvGrpSpPr>
            <p:nvPr/>
          </p:nvGrpSpPr>
          <p:grpSpPr bwMode="auto">
            <a:xfrm>
              <a:off x="1248" y="1154"/>
              <a:ext cx="358" cy="469"/>
              <a:chOff x="1248" y="1154"/>
              <a:chExt cx="358" cy="469"/>
            </a:xfrm>
          </p:grpSpPr>
          <p:grpSp>
            <p:nvGrpSpPr>
              <p:cNvPr id="21" name="Group 61"/>
              <p:cNvGrpSpPr>
                <a:grpSpLocks/>
              </p:cNvGrpSpPr>
              <p:nvPr/>
            </p:nvGrpSpPr>
            <p:grpSpPr bwMode="auto">
              <a:xfrm>
                <a:off x="1248" y="1154"/>
                <a:ext cx="358" cy="469"/>
                <a:chOff x="2016" y="866"/>
                <a:chExt cx="358" cy="469"/>
              </a:xfrm>
            </p:grpSpPr>
            <p:sp>
              <p:nvSpPr>
                <p:cNvPr id="23" name="Text Box 50"/>
                <p:cNvSpPr txBox="1">
                  <a:spLocks noChangeArrowheads="1"/>
                </p:cNvSpPr>
                <p:nvPr/>
              </p:nvSpPr>
              <p:spPr bwMode="gray">
                <a:xfrm>
                  <a:off x="2084" y="960"/>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sp>
              <p:nvSpPr>
                <p:cNvPr id="24" name="Oval 51"/>
                <p:cNvSpPr>
                  <a:spLocks noChangeArrowheads="1"/>
                </p:cNvSpPr>
                <p:nvPr/>
              </p:nvSpPr>
              <p:spPr bwMode="gray">
                <a:xfrm>
                  <a:off x="2016" y="872"/>
                  <a:ext cx="164" cy="463"/>
                </a:xfrm>
                <a:prstGeom prst="ellipse">
                  <a:avLst/>
                </a:prstGeom>
                <a:gradFill rotWithShape="1">
                  <a:gsLst>
                    <a:gs pos="0">
                      <a:schemeClr val="hlink"/>
                    </a:gs>
                    <a:gs pos="100000">
                      <a:schemeClr val="hlink">
                        <a:gamma/>
                        <a:shade val="46275"/>
                        <a:invGamma/>
                      </a:schemeClr>
                    </a:gs>
                  </a:gsLst>
                  <a:lin ang="5400000" scaled="1"/>
                </a:gradFill>
                <a:ln w="38100" algn="ctr">
                  <a:noFill/>
                  <a:round/>
                  <a:headEnd/>
                  <a:tailEnd/>
                </a:ln>
                <a:effectLst/>
              </p:spPr>
              <p:txBody>
                <a:bodyPr wrap="none" anchor="ctr">
                  <a:spAutoFit/>
                </a:bodyPr>
                <a:lstStyle/>
                <a:p>
                  <a:pPr eaLnBrk="1" hangingPunct="1">
                    <a:defRPr/>
                  </a:pPr>
                  <a:endParaRPr lang="vi-VN">
                    <a:solidFill>
                      <a:srgbClr val="D1D1D1"/>
                    </a:solidFill>
                    <a:latin typeface="Arial" charset="0"/>
                    <a:cs typeface="+mn-cs"/>
                  </a:endParaRPr>
                </a:p>
              </p:txBody>
            </p:sp>
            <p:sp>
              <p:nvSpPr>
                <p:cNvPr id="27" name="Oval 54"/>
                <p:cNvSpPr>
                  <a:spLocks noChangeArrowheads="1"/>
                </p:cNvSpPr>
                <p:nvPr/>
              </p:nvSpPr>
              <p:spPr bwMode="gray">
                <a:xfrm>
                  <a:off x="2040" y="871"/>
                  <a:ext cx="334" cy="463"/>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anchor="ctr">
                  <a:spAutoFit/>
                </a:bodyPr>
                <a:lstStyle/>
                <a:p>
                  <a:pPr eaLnBrk="1" hangingPunct="1">
                    <a:defRPr/>
                  </a:pPr>
                  <a:endParaRPr lang="vi-VN">
                    <a:solidFill>
                      <a:srgbClr val="D1D1D1"/>
                    </a:solidFill>
                    <a:latin typeface="Arial" charset="0"/>
                    <a:cs typeface="+mn-cs"/>
                  </a:endParaRPr>
                </a:p>
              </p:txBody>
            </p:sp>
            <p:sp>
              <p:nvSpPr>
                <p:cNvPr id="28" name="Oval 55"/>
                <p:cNvSpPr>
                  <a:spLocks noChangeArrowheads="1"/>
                </p:cNvSpPr>
                <p:nvPr/>
              </p:nvSpPr>
              <p:spPr bwMode="gray">
                <a:xfrm>
                  <a:off x="2052" y="866"/>
                  <a:ext cx="300"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29" name="Oval 56"/>
                <p:cNvSpPr>
                  <a:spLocks noChangeArrowheads="1"/>
                </p:cNvSpPr>
                <p:nvPr/>
              </p:nvSpPr>
              <p:spPr bwMode="gray">
                <a:xfrm>
                  <a:off x="2064" y="95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0" name="Oval 57"/>
                <p:cNvSpPr>
                  <a:spLocks noChangeArrowheads="1"/>
                </p:cNvSpPr>
                <p:nvPr/>
              </p:nvSpPr>
              <p:spPr bwMode="gray">
                <a:xfrm>
                  <a:off x="2068" y="96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1" name="Oval 58"/>
                <p:cNvSpPr>
                  <a:spLocks noChangeArrowheads="1"/>
                </p:cNvSpPr>
                <p:nvPr/>
              </p:nvSpPr>
              <p:spPr bwMode="gray">
                <a:xfrm>
                  <a:off x="2071" y="96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32" name="Oval 59"/>
                <p:cNvSpPr>
                  <a:spLocks noChangeArrowheads="1"/>
                </p:cNvSpPr>
                <p:nvPr/>
              </p:nvSpPr>
              <p:spPr bwMode="gray">
                <a:xfrm>
                  <a:off x="2086" y="97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22" name="Text Box 60"/>
              <p:cNvSpPr txBox="1">
                <a:spLocks noChangeArrowheads="1"/>
              </p:cNvSpPr>
              <p:nvPr/>
            </p:nvSpPr>
            <p:spPr bwMode="gray">
              <a:xfrm>
                <a:off x="1316" y="1248"/>
                <a:ext cx="24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1</a:t>
                </a:r>
              </a:p>
            </p:txBody>
          </p:sp>
        </p:grpSp>
      </p:grpSp>
      <p:grpSp>
        <p:nvGrpSpPr>
          <p:cNvPr id="33" name="Group 80"/>
          <p:cNvGrpSpPr>
            <a:grpSpLocks/>
          </p:cNvGrpSpPr>
          <p:nvPr/>
        </p:nvGrpSpPr>
        <p:grpSpPr bwMode="auto">
          <a:xfrm>
            <a:off x="444487" y="4100374"/>
            <a:ext cx="11906945" cy="1023939"/>
            <a:chOff x="1303" y="2282"/>
            <a:chExt cx="4523" cy="645"/>
          </a:xfrm>
        </p:grpSpPr>
        <p:sp>
          <p:nvSpPr>
            <p:cNvPr id="34" name="Line 32"/>
            <p:cNvSpPr>
              <a:spLocks noChangeShapeType="1"/>
            </p:cNvSpPr>
            <p:nvPr/>
          </p:nvSpPr>
          <p:spPr bwMode="auto">
            <a:xfrm>
              <a:off x="1584" y="2662"/>
              <a:ext cx="3334" cy="0"/>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pPr eaLnBrk="1" hangingPunct="1">
                <a:defRPr/>
              </a:pPr>
              <a:endParaRPr lang="en-US">
                <a:solidFill>
                  <a:srgbClr val="D1D1D1"/>
                </a:solidFill>
                <a:cs typeface="+mn-cs"/>
              </a:endParaRPr>
            </a:p>
          </p:txBody>
        </p:sp>
        <p:sp>
          <p:nvSpPr>
            <p:cNvPr id="35" name="Text Box 33"/>
            <p:cNvSpPr txBox="1">
              <a:spLocks noChangeArrowheads="1"/>
            </p:cNvSpPr>
            <p:nvPr/>
          </p:nvSpPr>
          <p:spPr bwMode="auto">
            <a:xfrm>
              <a:off x="1729" y="2326"/>
              <a:ext cx="4097"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vi-VN" altLang="en-US" sz="2800" b="1">
                  <a:solidFill>
                    <a:srgbClr val="C00000"/>
                  </a:solidFill>
                </a:rPr>
                <a:t>Đăng ký tài khoản, đăng nhập, đăng xuất và gửi </a:t>
              </a:r>
              <a:r>
                <a:rPr lang="en-US" altLang="en-US" sz="2800" b="1">
                  <a:solidFill>
                    <a:srgbClr val="C00000"/>
                  </a:solidFill>
                </a:rPr>
                <a:t>T</a:t>
              </a:r>
              <a:r>
                <a:rPr lang="vi-VN" altLang="en-US" sz="2800" b="1">
                  <a:solidFill>
                    <a:srgbClr val="C00000"/>
                  </a:solidFill>
                </a:rPr>
                <a:t>hư điện tử</a:t>
              </a:r>
              <a:endParaRPr lang="en-US" altLang="en-US" sz="2800" b="1">
                <a:solidFill>
                  <a:srgbClr val="C00000"/>
                </a:solidFill>
              </a:endParaRPr>
            </a:p>
          </p:txBody>
        </p:sp>
        <p:grpSp>
          <p:nvGrpSpPr>
            <p:cNvPr id="36" name="Group 63"/>
            <p:cNvGrpSpPr>
              <a:grpSpLocks/>
            </p:cNvGrpSpPr>
            <p:nvPr/>
          </p:nvGrpSpPr>
          <p:grpSpPr bwMode="auto">
            <a:xfrm>
              <a:off x="1303" y="2282"/>
              <a:ext cx="339" cy="482"/>
              <a:chOff x="1303" y="1142"/>
              <a:chExt cx="339" cy="482"/>
            </a:xfrm>
          </p:grpSpPr>
          <p:grpSp>
            <p:nvGrpSpPr>
              <p:cNvPr id="37" name="Group 64"/>
              <p:cNvGrpSpPr>
                <a:grpSpLocks/>
              </p:cNvGrpSpPr>
              <p:nvPr/>
            </p:nvGrpSpPr>
            <p:grpSpPr bwMode="auto">
              <a:xfrm>
                <a:off x="1303" y="1142"/>
                <a:ext cx="339" cy="482"/>
                <a:chOff x="2071" y="854"/>
                <a:chExt cx="339" cy="482"/>
              </a:xfrm>
            </p:grpSpPr>
            <p:sp>
              <p:nvSpPr>
                <p:cNvPr id="39" name="Text Box 65"/>
                <p:cNvSpPr txBox="1">
                  <a:spLocks noChangeArrowheads="1"/>
                </p:cNvSpPr>
                <p:nvPr/>
              </p:nvSpPr>
              <p:spPr bwMode="gray">
                <a:xfrm>
                  <a:off x="2106" y="960"/>
                  <a:ext cx="20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sp>
              <p:nvSpPr>
                <p:cNvPr id="40" name="Oval 66"/>
                <p:cNvSpPr>
                  <a:spLocks noChangeArrowheads="1"/>
                </p:cNvSpPr>
                <p:nvPr/>
              </p:nvSpPr>
              <p:spPr bwMode="gray">
                <a:xfrm>
                  <a:off x="2071" y="873"/>
                  <a:ext cx="123" cy="463"/>
                </a:xfrm>
                <a:prstGeom prst="ellipse">
                  <a:avLst/>
                </a:prstGeom>
                <a:gradFill rotWithShape="1">
                  <a:gsLst>
                    <a:gs pos="0">
                      <a:schemeClr val="hlink"/>
                    </a:gs>
                    <a:gs pos="100000">
                      <a:schemeClr val="hlink">
                        <a:gamma/>
                        <a:shade val="46275"/>
                        <a:invGamma/>
                      </a:schemeClr>
                    </a:gs>
                  </a:gsLst>
                  <a:lin ang="54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1" name="Oval 67"/>
                <p:cNvSpPr>
                  <a:spLocks noChangeArrowheads="1"/>
                </p:cNvSpPr>
                <p:nvPr/>
              </p:nvSpPr>
              <p:spPr bwMode="gray">
                <a:xfrm>
                  <a:off x="2115" y="873"/>
                  <a:ext cx="79" cy="463"/>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2" name="Oval 68"/>
                <p:cNvSpPr>
                  <a:spLocks noChangeArrowheads="1"/>
                </p:cNvSpPr>
                <p:nvPr/>
              </p:nvSpPr>
              <p:spPr bwMode="gray">
                <a:xfrm>
                  <a:off x="2121" y="854"/>
                  <a:ext cx="248" cy="46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3" name="Oval 69"/>
                <p:cNvSpPr>
                  <a:spLocks noChangeArrowheads="1"/>
                </p:cNvSpPr>
                <p:nvPr/>
              </p:nvSpPr>
              <p:spPr bwMode="gray">
                <a:xfrm>
                  <a:off x="2121" y="873"/>
                  <a:ext cx="278" cy="463"/>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wrap="square" anchor="ctr">
                  <a:spAutoFit/>
                </a:bodyPr>
                <a:lstStyle/>
                <a:p>
                  <a:pPr eaLnBrk="1" hangingPunct="1">
                    <a:defRPr/>
                  </a:pPr>
                  <a:endParaRPr lang="vi-VN">
                    <a:solidFill>
                      <a:srgbClr val="D1D1D1"/>
                    </a:solidFill>
                    <a:latin typeface="Arial" charset="0"/>
                    <a:cs typeface="+mn-cs"/>
                  </a:endParaRPr>
                </a:p>
              </p:txBody>
            </p:sp>
            <p:sp>
              <p:nvSpPr>
                <p:cNvPr id="44" name="Oval 70"/>
                <p:cNvSpPr>
                  <a:spLocks noChangeArrowheads="1"/>
                </p:cNvSpPr>
                <p:nvPr/>
              </p:nvSpPr>
              <p:spPr bwMode="gray">
                <a:xfrm>
                  <a:off x="2106" y="866"/>
                  <a:ext cx="263" cy="463"/>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5" name="Oval 71"/>
                <p:cNvSpPr>
                  <a:spLocks noChangeArrowheads="1"/>
                </p:cNvSpPr>
                <p:nvPr/>
              </p:nvSpPr>
              <p:spPr bwMode="gray">
                <a:xfrm>
                  <a:off x="2106" y="959"/>
                  <a:ext cx="249"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6" name="Oval 72"/>
                <p:cNvSpPr>
                  <a:spLocks noChangeArrowheads="1"/>
                </p:cNvSpPr>
                <p:nvPr/>
              </p:nvSpPr>
              <p:spPr bwMode="gray">
                <a:xfrm>
                  <a:off x="2127" y="944"/>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7" name="Oval 73"/>
                <p:cNvSpPr>
                  <a:spLocks noChangeArrowheads="1"/>
                </p:cNvSpPr>
                <p:nvPr/>
              </p:nvSpPr>
              <p:spPr bwMode="gray">
                <a:xfrm>
                  <a:off x="2106" y="963"/>
                  <a:ext cx="246"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sp>
              <p:nvSpPr>
                <p:cNvPr id="48" name="Oval 74"/>
                <p:cNvSpPr>
                  <a:spLocks noChangeArrowheads="1"/>
                </p:cNvSpPr>
                <p:nvPr/>
              </p:nvSpPr>
              <p:spPr bwMode="gray">
                <a:xfrm>
                  <a:off x="2127" y="971"/>
                  <a:ext cx="199"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vi-VN" altLang="en-US">
                    <a:solidFill>
                      <a:srgbClr val="D1D1D1"/>
                    </a:solidFill>
                    <a:cs typeface="+mn-cs"/>
                  </a:endParaRPr>
                </a:p>
              </p:txBody>
            </p:sp>
          </p:grpSp>
          <p:sp>
            <p:nvSpPr>
              <p:cNvPr id="38" name="Text Box 75"/>
              <p:cNvSpPr txBox="1">
                <a:spLocks noChangeArrowheads="1"/>
              </p:cNvSpPr>
              <p:nvPr/>
            </p:nvSpPr>
            <p:spPr bwMode="gray">
              <a:xfrm>
                <a:off x="1404" y="1281"/>
                <a:ext cx="1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b="1">
                    <a:solidFill>
                      <a:srgbClr val="000000"/>
                    </a:solidFill>
                    <a:cs typeface="+mn-cs"/>
                  </a:rPr>
                  <a:t>3</a:t>
                </a:r>
              </a:p>
            </p:txBody>
          </p:sp>
        </p:grpSp>
      </p:grpSp>
    </p:spTree>
    <p:extLst>
      <p:ext uri="{BB962C8B-B14F-4D97-AF65-F5344CB8AC3E}">
        <p14:creationId xmlns:p14="http://schemas.microsoft.com/office/powerpoint/2010/main" val="27125460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circle(in)">
                                      <p:cBhvr>
                                        <p:cTn id="23"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9352" y="1145375"/>
            <a:ext cx="12379880" cy="584775"/>
          </a:xfrm>
          <a:prstGeom prst="rect">
            <a:avLst/>
          </a:prstGeom>
          <a:noFill/>
        </p:spPr>
        <p:txBody>
          <a:bodyPr wrap="square" rtlCol="0">
            <a:spAutoFit/>
          </a:bodyPr>
          <a:lstStyle/>
          <a:p>
            <a:pPr algn="ctr"/>
            <a:r>
              <a:rPr lang="en-US" altLang="en-US" sz="3200" b="1">
                <a:solidFill>
                  <a:srgbClr val="C00000"/>
                </a:solidFill>
                <a:latin typeface="Time New Roman"/>
                <a:cs typeface="Times New Roman" panose="02020603050405020304" pitchFamily="18" charset="0"/>
              </a:rPr>
              <a:t>3./ </a:t>
            </a:r>
            <a:r>
              <a:rPr lang="vi-VN" altLang="en-US" sz="3200" b="1">
                <a:solidFill>
                  <a:srgbClr val="C00000"/>
                </a:solidFill>
                <a:latin typeface="Time New Roman"/>
                <a:cs typeface="Times New Roman" panose="02020603050405020304" pitchFamily="18" charset="0"/>
              </a:rPr>
              <a:t>Đăng 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a:solidFill>
                  <a:srgbClr val="C00000"/>
                </a:solidFill>
              </a:rPr>
              <a:t>Yêu</a:t>
            </a:r>
            <a:r>
              <a:rPr lang="en-US" altLang="en-US" sz="2800" b="1" i="1">
                <a:solidFill>
                  <a:srgbClr val="C00000"/>
                </a:solidFill>
              </a:rPr>
              <a:t> </a:t>
            </a:r>
            <a:r>
              <a:rPr lang="en-US" altLang="en-US" sz="2800" b="1" i="1" err="1">
                <a:solidFill>
                  <a:srgbClr val="C00000"/>
                </a:solidFill>
              </a:rPr>
              <a:t>cầu</a:t>
            </a:r>
            <a:r>
              <a:rPr kumimoji="0" lang="en-US" altLang="en-US" sz="2800" b="1"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em</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thảo</a:t>
            </a:r>
            <a:r>
              <a:rPr kumimoji="0" lang="en-US" altLang="en-US" sz="2800" b="0" i="1" u="none" strike="noStrike" kern="1200" cap="none" spc="0" normalizeH="0" noProof="0">
                <a:ln>
                  <a:noFill/>
                </a:ln>
                <a:solidFill>
                  <a:srgbClr val="C00000"/>
                </a:solidFill>
                <a:effectLst/>
                <a:uLnTx/>
                <a:uFillTx/>
              </a:rPr>
              <a:t> </a:t>
            </a:r>
            <a:r>
              <a:rPr kumimoji="0" lang="en-US" altLang="en-US" sz="2800" b="0" i="1" u="none" strike="noStrike" kern="1200" cap="none" spc="0" normalizeH="0" noProof="0" err="1">
                <a:ln>
                  <a:noFill/>
                </a:ln>
                <a:solidFill>
                  <a:srgbClr val="C00000"/>
                </a:solidFill>
                <a:effectLst/>
                <a:uLnTx/>
                <a:uFillTx/>
              </a:rPr>
              <a:t>luận</a:t>
            </a:r>
            <a:r>
              <a:rPr kumimoji="0" lang="en-US" altLang="en-US" sz="2800" b="0" i="1" u="none" strike="noStrike" kern="1200" cap="none" spc="0" normalizeH="0" noProof="0">
                <a:ln>
                  <a:noFill/>
                </a:ln>
                <a:solidFill>
                  <a:srgbClr val="C00000"/>
                </a:solidFill>
                <a:effectLst/>
                <a:uLnTx/>
                <a:uFillTx/>
              </a:rPr>
              <a:t> nhóm đôi</a:t>
            </a:r>
            <a:r>
              <a:rPr lang="en-US" altLang="en-US" sz="2800" i="1">
                <a:solidFill>
                  <a:srgbClr val="C00000"/>
                </a:solidFill>
              </a:rPr>
              <a:t>, trả lời câu hỏi  </a:t>
            </a:r>
            <a:r>
              <a:rPr kumimoji="0" lang="en-US" altLang="en-US" sz="2800" b="0" i="1" u="none" strike="noStrike" kern="1200" cap="none" spc="0" normalizeH="0" baseline="0" noProof="0">
                <a:ln>
                  <a:noFill/>
                </a:ln>
                <a:solidFill>
                  <a:srgbClr val="C00000"/>
                </a:solidFill>
                <a:effectLst/>
                <a:uLnTx/>
                <a:uFillTx/>
              </a:rPr>
              <a:t>(3</a:t>
            </a:r>
            <a:r>
              <a:rPr kumimoji="0" lang="en-US" altLang="en-US" sz="2800" b="0" i="1" u="none" strike="noStrike" kern="1200" cap="none" spc="0" normalizeH="0" noProof="0">
                <a:ln>
                  <a:noFill/>
                </a:ln>
                <a:solidFill>
                  <a:srgbClr val="C00000"/>
                </a:solidFill>
                <a:effectLst/>
                <a:uLnTx/>
                <a:uFillTx/>
              </a:rPr>
              <a:t> </a:t>
            </a:r>
            <a:r>
              <a:rPr kumimoji="0" lang="en-US" altLang="en-US" sz="2800" b="0" i="1" u="none" strike="noStrike" kern="1200" cap="none" spc="0" normalizeH="0" noProof="0" err="1">
                <a:ln>
                  <a:noFill/>
                </a:ln>
                <a:solidFill>
                  <a:srgbClr val="C00000"/>
                </a:solidFill>
                <a:effectLst/>
                <a:uLnTx/>
                <a:uFillTx/>
              </a:rPr>
              <a:t>phút</a:t>
            </a:r>
            <a:r>
              <a:rPr kumimoji="0" lang="en-US" altLang="en-US" sz="2800" b="0" i="1" u="none" strike="noStrike" kern="1200" cap="none" spc="0" normalizeH="0" noProof="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
        <p:nvSpPr>
          <p:cNvPr id="10" name="TextBox 9"/>
          <p:cNvSpPr txBox="1">
            <a:spLocks noChangeArrowheads="1"/>
          </p:cNvSpPr>
          <p:nvPr/>
        </p:nvSpPr>
        <p:spPr bwMode="auto">
          <a:xfrm>
            <a:off x="1080012" y="3267560"/>
            <a:ext cx="9736033"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a:solidFill>
                  <a:srgbClr val="FF0000"/>
                </a:solidFill>
              </a:rPr>
              <a:t>Câu 1: </a:t>
            </a:r>
            <a:r>
              <a:rPr lang="vi-VN" sz="2800" b="1">
                <a:latin typeface="Times New Roman" panose="02020603050405020304" pitchFamily="18" charset="0"/>
                <a:ea typeface="VNI-Times"/>
                <a:cs typeface="Times New Roman" panose="02020603050405020304" pitchFamily="18" charset="0"/>
              </a:rPr>
              <a:t>Để tạo tài khoản thư điện tử em thực hiện như thế nào?</a:t>
            </a:r>
            <a:endParaRPr lang="en-US" sz="2800" b="1" i="1">
              <a:solidFill>
                <a:prstClr val="black"/>
              </a:solidFill>
            </a:endParaRPr>
          </a:p>
        </p:txBody>
      </p:sp>
      <p:sp>
        <p:nvSpPr>
          <p:cNvPr id="12"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8" name="Rectangle 7"/>
          <p:cNvSpPr/>
          <p:nvPr/>
        </p:nvSpPr>
        <p:spPr>
          <a:xfrm>
            <a:off x="5756515" y="685823"/>
            <a:ext cx="2260555" cy="584775"/>
          </a:xfrm>
          <a:prstGeom prst="rect">
            <a:avLst/>
          </a:prstGeom>
        </p:spPr>
        <p:txBody>
          <a:bodyPr wrap="none">
            <a:spAutoFit/>
          </a:bodyPr>
          <a:lstStyle/>
          <a:p>
            <a:r>
              <a:rPr lang="en-US" sz="3200" b="1">
                <a:ln w="9525">
                  <a:solidFill>
                    <a:prstClr val="white"/>
                  </a:solidFill>
                  <a:prstDash val="solid"/>
                </a:ln>
                <a:solidFill>
                  <a:srgbClr val="FFC000"/>
                </a:solidFill>
                <a:effectLst>
                  <a:glow rad="228600">
                    <a:srgbClr val="E9943A">
                      <a:satMod val="175000"/>
                      <a:alpha val="40000"/>
                    </a:srgbClr>
                  </a:glow>
                  <a:outerShdw blurRad="12700" dist="38100" dir="2700000" algn="tl" rotWithShape="0">
                    <a:srgbClr val="9B6BF2">
                      <a:lumMod val="60000"/>
                      <a:lumOff val="40000"/>
                    </a:srgbClr>
                  </a:outerShdw>
                </a:effectLst>
                <a:ea typeface="+mj-ea"/>
                <a:cs typeface="+mj-cs"/>
              </a:rPr>
              <a:t>Thực hành</a:t>
            </a:r>
            <a:endParaRPr lang="en-US" sz="3200"/>
          </a:p>
        </p:txBody>
      </p:sp>
    </p:spTree>
    <p:extLst>
      <p:ext uri="{BB962C8B-B14F-4D97-AF65-F5344CB8AC3E}">
        <p14:creationId xmlns:p14="http://schemas.microsoft.com/office/powerpoint/2010/main" val="654582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192713" y="4763"/>
            <a:ext cx="6999287" cy="712787"/>
          </a:xfrm>
        </p:spPr>
        <p:txBody>
          <a:bodyPr>
            <a:normAutofit fontScale="90000"/>
          </a:bodyPr>
          <a:lstStyle/>
          <a:p>
            <a:r>
              <a:rPr lang="en-US"/>
              <a:t>Thực hành</a:t>
            </a:r>
          </a:p>
        </p:txBody>
      </p:sp>
      <p:sp>
        <p:nvSpPr>
          <p:cNvPr id="3" name="TextBox 2"/>
          <p:cNvSpPr txBox="1"/>
          <p:nvPr/>
        </p:nvSpPr>
        <p:spPr>
          <a:xfrm>
            <a:off x="-362869" y="1068580"/>
            <a:ext cx="12831365" cy="584775"/>
          </a:xfrm>
          <a:prstGeom prst="rect">
            <a:avLst/>
          </a:prstGeom>
          <a:noFill/>
        </p:spPr>
        <p:txBody>
          <a:bodyPr wrap="square" rtlCol="0">
            <a:spAutoFit/>
          </a:bodyPr>
          <a:lstStyle/>
          <a:p>
            <a:pPr algn="ctr"/>
            <a:r>
              <a:rPr lang="en-US" altLang="en-US" sz="3200" b="1">
                <a:solidFill>
                  <a:srgbClr val="C00000"/>
                </a:solidFill>
                <a:latin typeface="Time New Roman"/>
                <a:cs typeface="Times New Roman" panose="02020603050405020304" pitchFamily="18" charset="0"/>
              </a:rPr>
              <a:t>3./ </a:t>
            </a:r>
            <a:r>
              <a:rPr lang="vi-VN" altLang="en-US" sz="3200" b="1">
                <a:solidFill>
                  <a:srgbClr val="C00000"/>
                </a:solidFill>
                <a:latin typeface="Time New Roman"/>
                <a:cs typeface="Times New Roman" panose="02020603050405020304" pitchFamily="18" charset="0"/>
              </a:rPr>
              <a:t>Đăng 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16176" y="1632564"/>
            <a:ext cx="4475905"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pt-BR" sz="2800" b="1" i="1">
                <a:solidFill>
                  <a:srgbClr val="C00000"/>
                </a:solidFill>
                <a:latin typeface="Times New Roman" panose="02020603050405020304" pitchFamily="18" charset="0"/>
                <a:ea typeface="Times New Roman" panose="02020603050405020304" pitchFamily="18" charset="0"/>
              </a:rPr>
              <a:t>a. Tạo tài khoản thư điện tử:</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338944" y="2118766"/>
            <a:ext cx="7067696" cy="4744184"/>
          </a:xfrm>
          <a:prstGeom prst="rect">
            <a:avLst/>
          </a:prstGeom>
        </p:spPr>
        <p:txBody>
          <a:bodyPr wrap="square">
            <a:spAutoFit/>
          </a:bodyPr>
          <a:lstStyle/>
          <a:p>
            <a:pPr>
              <a:spcBef>
                <a:spcPts val="600"/>
              </a:spcBef>
              <a:spcAft>
                <a:spcPts val="600"/>
              </a:spcAft>
            </a:pPr>
            <a:r>
              <a:rPr lang="pt-BR" sz="2400" b="1">
                <a:latin typeface="Times New Roman" panose="02020603050405020304" pitchFamily="18" charset="0"/>
                <a:ea typeface="Calibri" panose="020F0502020204030204" pitchFamily="34" charset="0"/>
              </a:rPr>
              <a:t>Bước 1: Truy cập vào trang </a:t>
            </a:r>
            <a:r>
              <a:rPr lang="pt-BR" sz="2400" b="1">
                <a:latin typeface="Times New Roman" panose="02020603050405020304" pitchFamily="18" charset="0"/>
                <a:ea typeface="Calibri" panose="020F0502020204030204" pitchFamily="34" charset="0"/>
                <a:hlinkClick r:id="rId3"/>
              </a:rPr>
              <a:t>mail.google.com</a:t>
            </a:r>
            <a:endParaRPr lang="en-US" sz="2400" b="1">
              <a:latin typeface="Times New Roman" panose="02020603050405020304" pitchFamily="18" charset="0"/>
              <a:ea typeface="Calibri" panose="020F0502020204030204" pitchFamily="34" charset="0"/>
            </a:endParaRPr>
          </a:p>
          <a:p>
            <a:pPr>
              <a:spcBef>
                <a:spcPts val="600"/>
              </a:spcBef>
              <a:spcAft>
                <a:spcPts val="600"/>
              </a:spcAft>
            </a:pPr>
            <a:r>
              <a:rPr lang="pt-BR" sz="2400" b="1">
                <a:latin typeface="Times New Roman" panose="02020603050405020304" pitchFamily="18" charset="0"/>
                <a:ea typeface="Calibri" panose="020F0502020204030204" pitchFamily="34" charset="0"/>
              </a:rPr>
              <a:t>Bước 2: Nháy chuột vào nút Tạo tài khoản</a:t>
            </a:r>
            <a:endParaRPr lang="en-US" sz="2400" b="1">
              <a:latin typeface="Times New Roman" panose="02020603050405020304" pitchFamily="18" charset="0"/>
              <a:ea typeface="Calibri" panose="020F0502020204030204" pitchFamily="34" charset="0"/>
            </a:endParaRPr>
          </a:p>
          <a:p>
            <a:pPr>
              <a:spcBef>
                <a:spcPts val="600"/>
              </a:spcBef>
              <a:spcAft>
                <a:spcPts val="600"/>
              </a:spcAft>
              <a:tabLst>
                <a:tab pos="180340" algn="l"/>
                <a:tab pos="1710690" algn="l"/>
                <a:tab pos="3330575" algn="l"/>
                <a:tab pos="4951095" algn="l"/>
              </a:tabLst>
            </a:pPr>
            <a:r>
              <a:rPr lang="pt-BR" sz="2400" b="1">
                <a:latin typeface="Times New Roman" panose="02020603050405020304" pitchFamily="18" charset="0"/>
                <a:ea typeface="Calibri" panose="020F0502020204030204" pitchFamily="34" charset="0"/>
              </a:rPr>
              <a:t>Bước 3: Nhập đầy đủ thông tin vào các dòng trên cửa sổ theo hướng dẫn</a:t>
            </a:r>
          </a:p>
          <a:p>
            <a:pPr>
              <a:spcBef>
                <a:spcPts val="600"/>
              </a:spcBef>
              <a:spcAft>
                <a:spcPts val="600"/>
              </a:spcAft>
              <a:tabLst>
                <a:tab pos="180340" algn="l"/>
                <a:tab pos="1710690" algn="l"/>
                <a:tab pos="3330575" algn="l"/>
                <a:tab pos="4951095" algn="l"/>
              </a:tabLst>
            </a:pPr>
            <a:r>
              <a:rPr lang="en-US" sz="2400" b="1">
                <a:latin typeface="Times New Roman" panose="02020603050405020304" pitchFamily="18" charset="0"/>
                <a:ea typeface="Calibri" panose="020F0502020204030204" pitchFamily="34" charset="0"/>
              </a:rPr>
              <a:t>Bước 4: Nháy chuột vào nút Tiếp theo</a:t>
            </a:r>
          </a:p>
          <a:p>
            <a:pPr>
              <a:spcBef>
                <a:spcPts val="600"/>
              </a:spcBef>
              <a:spcAft>
                <a:spcPts val="600"/>
              </a:spcAft>
            </a:pPr>
            <a:r>
              <a:rPr lang="en-US" sz="2400" b="1">
                <a:latin typeface="Times New Roman" panose="02020603050405020304" pitchFamily="18" charset="0"/>
                <a:ea typeface="Calibri" panose="020F0502020204030204" pitchFamily="34" charset="0"/>
              </a:rPr>
              <a:t>Bước 5: Xác nhận số điện thoại (nếu có)</a:t>
            </a:r>
          </a:p>
          <a:p>
            <a:pPr>
              <a:spcBef>
                <a:spcPts val="600"/>
              </a:spcBef>
              <a:spcAft>
                <a:spcPts val="600"/>
              </a:spcAft>
            </a:pPr>
            <a:r>
              <a:rPr lang="en-US" sz="2400" b="1">
                <a:latin typeface="Times New Roman" panose="02020603050405020304" pitchFamily="18" charset="0"/>
                <a:ea typeface="Calibri" panose="020F0502020204030204" pitchFamily="34" charset="0"/>
              </a:rPr>
              <a:t>Bước 6: Thực hiện theo hướng dẫn</a:t>
            </a:r>
          </a:p>
          <a:p>
            <a:r>
              <a:rPr lang="en-US" sz="2400" b="1">
                <a:latin typeface="Times New Roman" panose="02020603050405020304" pitchFamily="18" charset="0"/>
                <a:ea typeface="Calibri" panose="020F0502020204030204" pitchFamily="34" charset="0"/>
              </a:rPr>
              <a:t>Bước 7: Cuối cùng xuất hiện thông báo</a:t>
            </a:r>
          </a:p>
          <a:p>
            <a:r>
              <a:rPr lang="en-US" sz="2400" b="1">
                <a:latin typeface="Times New Roman" panose="02020603050405020304" pitchFamily="18" charset="0"/>
                <a:ea typeface="Calibri" panose="020F0502020204030204" pitchFamily="34" charset="0"/>
              </a:rPr>
              <a:t>                     Chào mừng bạn!</a:t>
            </a:r>
            <a:endParaRPr lang="en-US" sz="2400" b="1"/>
          </a:p>
          <a:p>
            <a:pPr>
              <a:lnSpc>
                <a:spcPct val="120000"/>
              </a:lnSpc>
              <a:spcBef>
                <a:spcPts val="600"/>
              </a:spcBef>
              <a:spcAft>
                <a:spcPts val="600"/>
              </a:spcAft>
              <a:tabLst>
                <a:tab pos="180340" algn="l"/>
                <a:tab pos="1710690" algn="l"/>
                <a:tab pos="3330575" algn="l"/>
                <a:tab pos="4951095" algn="l"/>
              </a:tabLst>
            </a:pPr>
            <a:endParaRPr lang="en-US" sz="2400" b="1">
              <a:solidFill>
                <a:srgbClr val="000000"/>
              </a:solidFill>
              <a:latin typeface="Times New Roman" panose="02020603050405020304" pitchFamily="18" charset="0"/>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56"/>
          <p:cNvSpPr>
            <a:spLocks noChangeArrowheads="1"/>
          </p:cNvSpPr>
          <p:nvPr/>
        </p:nvSpPr>
        <p:spPr bwMode="auto">
          <a:xfrm>
            <a:off x="7068163" y="1632564"/>
            <a:ext cx="173225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3216087521"/>
              </p:ext>
            </p:extLst>
          </p:nvPr>
        </p:nvGraphicFramePr>
        <p:xfrm>
          <a:off x="7068163" y="1632563"/>
          <a:ext cx="5007296" cy="4674107"/>
        </p:xfrm>
        <a:graphic>
          <a:graphicData uri="http://schemas.openxmlformats.org/presentationml/2006/ole">
            <mc:AlternateContent xmlns:mc="http://schemas.openxmlformats.org/markup-compatibility/2006">
              <mc:Choice xmlns:v="urn:schemas-microsoft-com:vml" Requires="v">
                <p:oleObj spid="_x0000_s12387" name="Bitmap Image" r:id="rId4" imgW="3524742" imgH="4076190" progId="Paint.Picture">
                  <p:embed/>
                </p:oleObj>
              </mc:Choice>
              <mc:Fallback>
                <p:oleObj name="Bitmap Image" r:id="rId4" imgW="3524742" imgH="4076190" progId="Paint.Picture">
                  <p:embed/>
                  <p:pic>
                    <p:nvPicPr>
                      <p:cNvPr id="0" name="Object 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8163" y="1632563"/>
                        <a:ext cx="5007296" cy="4674107"/>
                      </a:xfrm>
                      <a:prstGeom prst="rect">
                        <a:avLst/>
                      </a:prstGeom>
                      <a:noFill/>
                    </p:spPr>
                  </p:pic>
                </p:oleObj>
              </mc:Fallback>
            </mc:AlternateContent>
          </a:graphicData>
        </a:graphic>
      </p:graphicFrame>
    </p:spTree>
    <p:extLst>
      <p:ext uri="{BB962C8B-B14F-4D97-AF65-F5344CB8AC3E}">
        <p14:creationId xmlns:p14="http://schemas.microsoft.com/office/powerpoint/2010/main" val="508888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anim calcmode="lin" valueType="num">
                                      <p:cBhvr>
                                        <p:cTn id="2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1000"/>
                                        <p:tgtEl>
                                          <p:spTgt spid="6">
                                            <p:txEl>
                                              <p:pRg st="1" end="1"/>
                                            </p:txEl>
                                          </p:spTgt>
                                        </p:tgtEl>
                                      </p:cBhvr>
                                    </p:animEffect>
                                    <p:anim calcmode="lin" valueType="num">
                                      <p:cBhvr>
                                        <p:cTn id="3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1000"/>
                                        <p:tgtEl>
                                          <p:spTgt spid="6">
                                            <p:txEl>
                                              <p:pRg st="2" end="2"/>
                                            </p:txEl>
                                          </p:spTgt>
                                        </p:tgtEl>
                                      </p:cBhvr>
                                    </p:animEffect>
                                    <p:anim calcmode="lin" valueType="num">
                                      <p:cBhvr>
                                        <p:cTn id="3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2" end="2"/>
                                            </p:txEl>
                                          </p:spTgt>
                                        </p:tgtEl>
                                        <p:attrNameLst>
                                          <p:attrName>ppt_y</p:attrName>
                                        </p:attrNameLst>
                                      </p:cBhvr>
                                      <p:tavLst>
                                        <p:tav tm="0">
                                          <p:val>
                                            <p:strVal val="#ppt_y+.1"/>
                                          </p:val>
                                        </p:tav>
                                        <p:tav tm="100000">
                                          <p:val>
                                            <p:strVal val="#ppt_y"/>
                                          </p:val>
                                        </p:tav>
                                      </p:tavLst>
                                    </p:anim>
                                  </p:childTnLst>
                                </p:cTn>
                              </p:par>
                              <p:par>
                                <p:cTn id="40" presetID="16" presetClass="entr" presetSubtype="21"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1000"/>
                                        <p:tgtEl>
                                          <p:spTgt spid="6">
                                            <p:txEl>
                                              <p:pRg st="3" end="3"/>
                                            </p:txEl>
                                          </p:spTgt>
                                        </p:tgtEl>
                                      </p:cBhvr>
                                    </p:animEffect>
                                    <p:anim calcmode="lin" valueType="num">
                                      <p:cBhvr>
                                        <p:cTn id="4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6">
                                            <p:txEl>
                                              <p:pRg st="4" end="4"/>
                                            </p:txEl>
                                          </p:spTgt>
                                        </p:tgtEl>
                                        <p:attrNameLst>
                                          <p:attrName>style.visibility</p:attrName>
                                        </p:attrNameLst>
                                      </p:cBhvr>
                                      <p:to>
                                        <p:strVal val="visible"/>
                                      </p:to>
                                    </p:set>
                                    <p:animEffect transition="in" filter="fade">
                                      <p:cBhvr>
                                        <p:cTn id="54" dur="1000"/>
                                        <p:tgtEl>
                                          <p:spTgt spid="6">
                                            <p:txEl>
                                              <p:pRg st="4" end="4"/>
                                            </p:txEl>
                                          </p:spTgt>
                                        </p:tgtEl>
                                      </p:cBhvr>
                                    </p:animEffect>
                                    <p:anim calcmode="lin" valueType="num">
                                      <p:cBhvr>
                                        <p:cTn id="5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6">
                                            <p:txEl>
                                              <p:pRg st="5" end="5"/>
                                            </p:txEl>
                                          </p:spTgt>
                                        </p:tgtEl>
                                        <p:attrNameLst>
                                          <p:attrName>style.visibility</p:attrName>
                                        </p:attrNameLst>
                                      </p:cBhvr>
                                      <p:to>
                                        <p:strVal val="visible"/>
                                      </p:to>
                                    </p:set>
                                    <p:animEffect transition="in" filter="fade">
                                      <p:cBhvr>
                                        <p:cTn id="61" dur="1000"/>
                                        <p:tgtEl>
                                          <p:spTgt spid="6">
                                            <p:txEl>
                                              <p:pRg st="5" end="5"/>
                                            </p:txEl>
                                          </p:spTgt>
                                        </p:tgtEl>
                                      </p:cBhvr>
                                    </p:animEffect>
                                    <p:anim calcmode="lin" valueType="num">
                                      <p:cBhvr>
                                        <p:cTn id="62"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6">
                                            <p:txEl>
                                              <p:pRg st="6" end="6"/>
                                            </p:txEl>
                                          </p:spTgt>
                                        </p:tgtEl>
                                        <p:attrNameLst>
                                          <p:attrName>style.visibility</p:attrName>
                                        </p:attrNameLst>
                                      </p:cBhvr>
                                      <p:to>
                                        <p:strVal val="visible"/>
                                      </p:to>
                                    </p:set>
                                    <p:animEffect transition="in" filter="fade">
                                      <p:cBhvr>
                                        <p:cTn id="68" dur="1000"/>
                                        <p:tgtEl>
                                          <p:spTgt spid="6">
                                            <p:txEl>
                                              <p:pRg st="6" end="6"/>
                                            </p:txEl>
                                          </p:spTgt>
                                        </p:tgtEl>
                                      </p:cBhvr>
                                    </p:animEffect>
                                    <p:anim calcmode="lin" valueType="num">
                                      <p:cBhvr>
                                        <p:cTn id="6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7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42" presetClass="entr" presetSubtype="0" fill="hold" nodeType="afterEffect">
                                  <p:stCondLst>
                                    <p:cond delay="0"/>
                                  </p:stCondLst>
                                  <p:childTnLst>
                                    <p:set>
                                      <p:cBhvr>
                                        <p:cTn id="73" dur="1" fill="hold">
                                          <p:stCondLst>
                                            <p:cond delay="0"/>
                                          </p:stCondLst>
                                        </p:cTn>
                                        <p:tgtEl>
                                          <p:spTgt spid="6">
                                            <p:txEl>
                                              <p:pRg st="7" end="7"/>
                                            </p:txEl>
                                          </p:spTgt>
                                        </p:tgtEl>
                                        <p:attrNameLst>
                                          <p:attrName>style.visibility</p:attrName>
                                        </p:attrNameLst>
                                      </p:cBhvr>
                                      <p:to>
                                        <p:strVal val="visible"/>
                                      </p:to>
                                    </p:set>
                                    <p:animEffect transition="in" filter="fade">
                                      <p:cBhvr>
                                        <p:cTn id="74" dur="500"/>
                                        <p:tgtEl>
                                          <p:spTgt spid="6">
                                            <p:txEl>
                                              <p:pRg st="7" end="7"/>
                                            </p:txEl>
                                          </p:spTgt>
                                        </p:tgtEl>
                                      </p:cBhvr>
                                    </p:animEffect>
                                    <p:anim calcmode="lin" valueType="num">
                                      <p:cBhvr>
                                        <p:cTn id="7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76" dur="5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nodePh="1">
                                  <p:stCondLst>
                                    <p:cond delay="0"/>
                                  </p:stCondLst>
                                  <p:endCondLst>
                                    <p:cond evt="begin" delay="0">
                                      <p:tn val="79"/>
                                    </p:cond>
                                  </p:endCondLst>
                                  <p:childTnLst>
                                    <p:set>
                                      <p:cBhvr>
                                        <p:cTn id="80" dur="1" fill="hold">
                                          <p:stCondLst>
                                            <p:cond delay="0"/>
                                          </p:stCondLst>
                                        </p:cTn>
                                        <p:tgtEl>
                                          <p:spTgt spid="4"/>
                                        </p:tgtEl>
                                        <p:attrNameLst>
                                          <p:attrName>style.visibility</p:attrName>
                                        </p:attrNameLst>
                                      </p:cBhvr>
                                      <p:to>
                                        <p:strVal val="visible"/>
                                      </p:to>
                                    </p:set>
                                    <p:animEffect transition="in" filter="barn(inVertical)">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6693" y="1114598"/>
            <a:ext cx="12492318" cy="584775"/>
          </a:xfrm>
          <a:prstGeom prst="rect">
            <a:avLst/>
          </a:prstGeom>
          <a:noFill/>
        </p:spPr>
        <p:txBody>
          <a:bodyPr wrap="square" rtlCol="0">
            <a:spAutoFit/>
          </a:bodyPr>
          <a:lstStyle/>
          <a:p>
            <a:pPr algn="ctr"/>
            <a:r>
              <a:rPr lang="en-US" altLang="en-US" sz="3200" b="1">
                <a:solidFill>
                  <a:srgbClr val="C00000"/>
                </a:solidFill>
                <a:latin typeface="Time New Roman"/>
                <a:cs typeface="Times New Roman" panose="02020603050405020304" pitchFamily="18" charset="0"/>
              </a:rPr>
              <a:t>3./ </a:t>
            </a:r>
            <a:r>
              <a:rPr lang="vi-VN" altLang="en-US" sz="3200" b="1">
                <a:solidFill>
                  <a:srgbClr val="C00000"/>
                </a:solidFill>
                <a:latin typeface="Time New Roman"/>
                <a:cs typeface="Times New Roman" panose="02020603050405020304" pitchFamily="18" charset="0"/>
              </a:rPr>
              <a:t>Đăng 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10" name="TextBox 9"/>
          <p:cNvSpPr txBox="1">
            <a:spLocks noChangeArrowheads="1"/>
          </p:cNvSpPr>
          <p:nvPr/>
        </p:nvSpPr>
        <p:spPr bwMode="auto">
          <a:xfrm>
            <a:off x="209003" y="3267560"/>
            <a:ext cx="11760926"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a:solidFill>
                  <a:srgbClr val="FF0000"/>
                </a:solidFill>
              </a:rPr>
              <a:t>Câu 2: </a:t>
            </a:r>
            <a:r>
              <a:rPr lang="vi-VN" sz="2800" b="1">
                <a:latin typeface="Times New Roman" panose="02020603050405020304" pitchFamily="18" charset="0"/>
                <a:ea typeface="VNI-Times"/>
                <a:cs typeface="Times New Roman" panose="02020603050405020304" pitchFamily="18" charset="0"/>
              </a:rPr>
              <a:t>Các bước đăng nhập hộp thư điện tử, xem nội dung thư, đăng xuất</a:t>
            </a:r>
            <a:r>
              <a:rPr lang="en-US" sz="2800" b="1">
                <a:latin typeface="Times New Roman" panose="02020603050405020304" pitchFamily="18" charset="0"/>
                <a:ea typeface="VNI-Times"/>
                <a:cs typeface="Times New Roman" panose="02020603050405020304" pitchFamily="18" charset="0"/>
              </a:rPr>
              <a:t>?</a:t>
            </a:r>
            <a:endParaRPr lang="en-US" sz="2800" b="1" i="1">
              <a:solidFill>
                <a:prstClr val="black"/>
              </a:solidFill>
            </a:endParaRPr>
          </a:p>
        </p:txBody>
      </p:sp>
      <p:sp>
        <p:nvSpPr>
          <p:cNvPr id="12"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6" name="TextBox 5"/>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a:solidFill>
                  <a:srgbClr val="C00000"/>
                </a:solidFill>
              </a:rPr>
              <a:t>Yêu</a:t>
            </a:r>
            <a:r>
              <a:rPr lang="en-US" altLang="en-US" sz="2800" b="1" i="1">
                <a:solidFill>
                  <a:srgbClr val="C00000"/>
                </a:solidFill>
              </a:rPr>
              <a:t> </a:t>
            </a:r>
            <a:r>
              <a:rPr lang="en-US" altLang="en-US" sz="2800" b="1" i="1" err="1">
                <a:solidFill>
                  <a:srgbClr val="C00000"/>
                </a:solidFill>
              </a:rPr>
              <a:t>cầu</a:t>
            </a:r>
            <a:r>
              <a:rPr kumimoji="0" lang="en-US" altLang="en-US" sz="2800" b="1"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em</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thảo</a:t>
            </a:r>
            <a:r>
              <a:rPr kumimoji="0" lang="en-US" altLang="en-US" sz="2800" b="0" i="1" u="none" strike="noStrike" kern="1200" cap="none" spc="0" normalizeH="0" noProof="0">
                <a:ln>
                  <a:noFill/>
                </a:ln>
                <a:solidFill>
                  <a:srgbClr val="C00000"/>
                </a:solidFill>
                <a:effectLst/>
                <a:uLnTx/>
                <a:uFillTx/>
              </a:rPr>
              <a:t> </a:t>
            </a:r>
            <a:r>
              <a:rPr kumimoji="0" lang="en-US" altLang="en-US" sz="2800" b="0" i="1" u="none" strike="noStrike" kern="1200" cap="none" spc="0" normalizeH="0" noProof="0" err="1">
                <a:ln>
                  <a:noFill/>
                </a:ln>
                <a:solidFill>
                  <a:srgbClr val="C00000"/>
                </a:solidFill>
                <a:effectLst/>
                <a:uLnTx/>
                <a:uFillTx/>
              </a:rPr>
              <a:t>luận</a:t>
            </a:r>
            <a:r>
              <a:rPr kumimoji="0" lang="en-US" altLang="en-US" sz="2800" b="0" i="1" u="none" strike="noStrike" kern="1200" cap="none" spc="0" normalizeH="0" noProof="0">
                <a:ln>
                  <a:noFill/>
                </a:ln>
                <a:solidFill>
                  <a:srgbClr val="C00000"/>
                </a:solidFill>
                <a:effectLst/>
                <a:uLnTx/>
                <a:uFillTx/>
              </a:rPr>
              <a:t> nhóm đôi</a:t>
            </a:r>
            <a:r>
              <a:rPr lang="en-US" altLang="en-US" sz="2800" i="1">
                <a:solidFill>
                  <a:srgbClr val="C00000"/>
                </a:solidFill>
              </a:rPr>
              <a:t>, trả lời câu hỏi  </a:t>
            </a:r>
            <a:r>
              <a:rPr kumimoji="0" lang="en-US" altLang="en-US" sz="2800" b="0" i="1" u="none" strike="noStrike" kern="1200" cap="none" spc="0" normalizeH="0" baseline="0" noProof="0">
                <a:ln>
                  <a:noFill/>
                </a:ln>
                <a:solidFill>
                  <a:srgbClr val="C00000"/>
                </a:solidFill>
                <a:effectLst/>
                <a:uLnTx/>
                <a:uFillTx/>
              </a:rPr>
              <a:t>(3</a:t>
            </a:r>
            <a:r>
              <a:rPr kumimoji="0" lang="en-US" altLang="en-US" sz="2800" b="0" i="1" u="none" strike="noStrike" kern="1200" cap="none" spc="0" normalizeH="0" noProof="0">
                <a:ln>
                  <a:noFill/>
                </a:ln>
                <a:solidFill>
                  <a:srgbClr val="C00000"/>
                </a:solidFill>
                <a:effectLst/>
                <a:uLnTx/>
                <a:uFillTx/>
              </a:rPr>
              <a:t> </a:t>
            </a:r>
            <a:r>
              <a:rPr kumimoji="0" lang="en-US" altLang="en-US" sz="2800" b="0" i="1" u="none" strike="noStrike" kern="1200" cap="none" spc="0" normalizeH="0" noProof="0" err="1">
                <a:ln>
                  <a:noFill/>
                </a:ln>
                <a:solidFill>
                  <a:srgbClr val="C00000"/>
                </a:solidFill>
                <a:effectLst/>
                <a:uLnTx/>
                <a:uFillTx/>
              </a:rPr>
              <a:t>phút</a:t>
            </a:r>
            <a:r>
              <a:rPr kumimoji="0" lang="en-US" altLang="en-US" sz="2800" b="0" i="1" u="none" strike="noStrike" kern="1200" cap="none" spc="0" normalizeH="0" noProof="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Tree>
    <p:extLst>
      <p:ext uri="{BB962C8B-B14F-4D97-AF65-F5344CB8AC3E}">
        <p14:creationId xmlns:p14="http://schemas.microsoft.com/office/powerpoint/2010/main" val="2081930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192713" y="4763"/>
            <a:ext cx="6999287" cy="712787"/>
          </a:xfrm>
        </p:spPr>
        <p:txBody>
          <a:bodyPr>
            <a:normAutofit fontScale="90000"/>
          </a:bodyPr>
          <a:lstStyle/>
          <a:p>
            <a:r>
              <a:rPr lang="en-US"/>
              <a:t>Thực hành</a:t>
            </a:r>
          </a:p>
        </p:txBody>
      </p:sp>
      <p:sp>
        <p:nvSpPr>
          <p:cNvPr id="3" name="TextBox 2"/>
          <p:cNvSpPr txBox="1"/>
          <p:nvPr/>
        </p:nvSpPr>
        <p:spPr>
          <a:xfrm>
            <a:off x="-160330" y="1078031"/>
            <a:ext cx="12384741" cy="584775"/>
          </a:xfrm>
          <a:prstGeom prst="rect">
            <a:avLst/>
          </a:prstGeom>
          <a:noFill/>
        </p:spPr>
        <p:txBody>
          <a:bodyPr wrap="square" rtlCol="0">
            <a:spAutoFit/>
          </a:bodyPr>
          <a:lstStyle/>
          <a:p>
            <a:pPr algn="ctr"/>
            <a:r>
              <a:rPr lang="en-US" altLang="en-US" sz="3200" b="1">
                <a:solidFill>
                  <a:srgbClr val="C00000"/>
                </a:solidFill>
                <a:latin typeface="Time New Roman"/>
                <a:cs typeface="Times New Roman" panose="02020603050405020304" pitchFamily="18" charset="0"/>
              </a:rPr>
              <a:t>3./ </a:t>
            </a:r>
            <a:r>
              <a:rPr lang="vi-VN" altLang="en-US" sz="3200" b="1">
                <a:solidFill>
                  <a:srgbClr val="C00000"/>
                </a:solidFill>
                <a:latin typeface="Time New Roman"/>
                <a:cs typeface="Times New Roman" panose="02020603050405020304" pitchFamily="18" charset="0"/>
              </a:rPr>
              <a:t>Đăng 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28855" y="1824032"/>
            <a:ext cx="9084538"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vi-VN" sz="2800" b="1" i="1">
                <a:solidFill>
                  <a:srgbClr val="C00000"/>
                </a:solidFill>
                <a:latin typeface="Times New Roman" panose="02020603050405020304" pitchFamily="18" charset="0"/>
                <a:ea typeface="Times New Roman" panose="02020603050405020304" pitchFamily="18" charset="0"/>
              </a:rPr>
              <a:t>b. Đăng nhập hộp thư điện tử, xem nội dung thư, đăng xuất</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177961" y="2409757"/>
            <a:ext cx="7237513" cy="4998291"/>
          </a:xfrm>
          <a:prstGeom prst="rect">
            <a:avLst/>
          </a:prstGeom>
        </p:spPr>
        <p:txBody>
          <a:bodyPr wrap="square">
            <a:spAutoFit/>
          </a:bodyPr>
          <a:lstStyle/>
          <a:p>
            <a:pPr>
              <a:spcBef>
                <a:spcPts val="600"/>
              </a:spcBef>
              <a:spcAft>
                <a:spcPts val="600"/>
              </a:spcAft>
            </a:pPr>
            <a:r>
              <a:rPr lang="vi-VN" sz="2400" b="1">
                <a:latin typeface="Times New Roman" panose="02020603050405020304" pitchFamily="18" charset="0"/>
                <a:ea typeface="Calibri" panose="020F0502020204030204" pitchFamily="34" charset="0"/>
              </a:rPr>
              <a:t>Bước 1: Truy cập vào trang </a:t>
            </a:r>
            <a:r>
              <a:rPr lang="pt-BR" sz="2400" b="1">
                <a:latin typeface="Times New Roman" panose="02020603050405020304" pitchFamily="18" charset="0"/>
                <a:ea typeface="Calibri" panose="020F0502020204030204" pitchFamily="34" charset="0"/>
                <a:hlinkClick r:id="rId2"/>
              </a:rPr>
              <a:t>mail.google.com</a:t>
            </a:r>
            <a:r>
              <a:rPr lang="pt-BR" sz="2400" b="1">
                <a:latin typeface="Times New Roman" panose="02020603050405020304" pitchFamily="18" charset="0"/>
                <a:ea typeface="Calibri" panose="020F0502020204030204" pitchFamily="34" charset="0"/>
              </a:rPr>
              <a:t> đ</a:t>
            </a:r>
            <a:r>
              <a:rPr lang="vi-VN" sz="2400" b="1">
                <a:latin typeface="Times New Roman" panose="02020603050405020304" pitchFamily="18" charset="0"/>
                <a:ea typeface="Calibri" panose="020F0502020204030204" pitchFamily="34" charset="0"/>
              </a:rPr>
              <a:t>ăng nhập vào hộp thư</a:t>
            </a:r>
            <a:endParaRPr lang="en-US"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2: </a:t>
            </a:r>
            <a:r>
              <a:rPr lang="en-US"/>
              <a:t> </a:t>
            </a:r>
            <a:r>
              <a:rPr lang="en-US" sz="2400" b="1">
                <a:latin typeface="Times New Roman" panose="02020603050405020304" pitchFamily="18" charset="0"/>
                <a:ea typeface="Calibri" panose="020F0502020204030204" pitchFamily="34" charset="0"/>
              </a:rPr>
              <a:t>Gõ tên đăng nhập vào ô Email or phone rồi nhấn Next hoặc Enter.</a:t>
            </a:r>
          </a:p>
          <a:p>
            <a:r>
              <a:rPr lang="en-US" sz="2400" b="1">
                <a:latin typeface="Times New Roman" panose="02020603050405020304" pitchFamily="18" charset="0"/>
                <a:ea typeface="Calibri" panose="020F0502020204030204" pitchFamily="34" charset="0"/>
              </a:rPr>
              <a:t>Bước 3: Gõ mật khẩu vào ô Enter Your Password.</a:t>
            </a:r>
            <a:endParaRPr lang="vi-VN"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4: Nháy chuột vào tên người gửi hoặc Tiêu đề thư để mở thư</a:t>
            </a:r>
          </a:p>
          <a:p>
            <a:pPr>
              <a:spcBef>
                <a:spcPts val="600"/>
              </a:spcBef>
              <a:spcAft>
                <a:spcPts val="600"/>
              </a:spcAft>
            </a:pPr>
            <a:r>
              <a:rPr lang="vi-VN" sz="2400" b="1">
                <a:latin typeface="Times New Roman" panose="02020603050405020304" pitchFamily="18" charset="0"/>
                <a:ea typeface="Calibri" panose="020F0502020204030204" pitchFamily="34" charset="0"/>
              </a:rPr>
              <a:t>Bước 5: Nháy chuột vào nút Đăng xuất để ra khỏi hộp thư điện tử</a:t>
            </a:r>
          </a:p>
          <a:p>
            <a:pPr>
              <a:spcBef>
                <a:spcPts val="600"/>
              </a:spcBef>
              <a:spcAft>
                <a:spcPts val="600"/>
              </a:spcAft>
            </a:pPr>
            <a:endParaRPr lang="en-US" sz="2400" b="1">
              <a:solidFill>
                <a:srgbClr val="FFC000"/>
              </a:solidFill>
            </a:endParaRPr>
          </a:p>
          <a:p>
            <a:pPr>
              <a:lnSpc>
                <a:spcPct val="120000"/>
              </a:lnSpc>
              <a:spcBef>
                <a:spcPts val="600"/>
              </a:spcBef>
              <a:spcAft>
                <a:spcPts val="600"/>
              </a:spcAft>
              <a:tabLst>
                <a:tab pos="180340" algn="l"/>
                <a:tab pos="1710690" algn="l"/>
                <a:tab pos="3330575" algn="l"/>
                <a:tab pos="4951095" algn="l"/>
              </a:tabLst>
            </a:pPr>
            <a:endParaRPr lang="en-US" sz="2400" b="1">
              <a:solidFill>
                <a:srgbClr val="000000"/>
              </a:solidFill>
              <a:latin typeface="Times New Roman" panose="02020603050405020304" pitchFamily="18" charset="0"/>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ly-thuyet-su-dung-thu-dien-tu-3"/>
          <p:cNvPicPr/>
          <p:nvPr/>
        </p:nvPicPr>
        <p:blipFill>
          <a:blip r:embed="rId3" cstate="print"/>
          <a:srcRect/>
          <a:stretch>
            <a:fillRect/>
          </a:stretch>
        </p:blipFill>
        <p:spPr bwMode="auto">
          <a:xfrm>
            <a:off x="7947212" y="2849077"/>
            <a:ext cx="4128248" cy="3887900"/>
          </a:xfrm>
          <a:prstGeom prst="rect">
            <a:avLst/>
          </a:prstGeom>
          <a:noFill/>
          <a:ln w="9525">
            <a:noFill/>
            <a:miter lim="800000"/>
            <a:headEnd/>
            <a:tailEnd/>
          </a:ln>
        </p:spPr>
      </p:pic>
      <p:pic>
        <p:nvPicPr>
          <p:cNvPr id="9" name="Picture 8" descr="ly-thuyet-su-dung-thu-dien-tu-4"/>
          <p:cNvPicPr/>
          <p:nvPr/>
        </p:nvPicPr>
        <p:blipFill>
          <a:blip r:embed="rId4"/>
          <a:srcRect/>
          <a:stretch>
            <a:fillRect/>
          </a:stretch>
        </p:blipFill>
        <p:spPr bwMode="auto">
          <a:xfrm>
            <a:off x="7947212" y="2827708"/>
            <a:ext cx="4128247" cy="3909270"/>
          </a:xfrm>
          <a:prstGeom prst="rect">
            <a:avLst/>
          </a:prstGeom>
          <a:noFill/>
          <a:ln w="9525">
            <a:noFill/>
            <a:miter lim="800000"/>
            <a:headEnd/>
            <a:tailEnd/>
          </a:ln>
        </p:spPr>
      </p:pic>
      <p:pic>
        <p:nvPicPr>
          <p:cNvPr id="10" name="Picture 9" descr="Screenshot_4"/>
          <p:cNvPicPr/>
          <p:nvPr/>
        </p:nvPicPr>
        <p:blipFill>
          <a:blip r:embed="rId5"/>
          <a:srcRect/>
          <a:stretch>
            <a:fillRect/>
          </a:stretch>
        </p:blipFill>
        <p:spPr bwMode="auto">
          <a:xfrm>
            <a:off x="7651376" y="2754948"/>
            <a:ext cx="4540624" cy="3161758"/>
          </a:xfrm>
          <a:prstGeom prst="rect">
            <a:avLst/>
          </a:prstGeom>
          <a:noFill/>
          <a:ln w="9525">
            <a:noFill/>
            <a:miter lim="800000"/>
            <a:headEnd/>
            <a:tailEnd/>
          </a:ln>
        </p:spPr>
      </p:pic>
    </p:spTree>
    <p:extLst>
      <p:ext uri="{BB962C8B-B14F-4D97-AF65-F5344CB8AC3E}">
        <p14:creationId xmlns:p14="http://schemas.microsoft.com/office/powerpoint/2010/main" val="1976491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1"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strVal val="#ppt_w*0.70"/>
                                          </p:val>
                                        </p:tav>
                                        <p:tav tm="100000">
                                          <p:val>
                                            <p:strVal val="#ppt_w"/>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1000"/>
                                        <p:tgtEl>
                                          <p:spTgt spid="6">
                                            <p:txEl>
                                              <p:pRg st="0" end="0"/>
                                            </p:txEl>
                                          </p:spTgt>
                                        </p:tgtEl>
                                      </p:cBhvr>
                                    </p:animEffect>
                                    <p:anim calcmode="lin" valueType="num">
                                      <p:cBhvr>
                                        <p:cTn id="2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1000"/>
                                        <p:tgtEl>
                                          <p:spTgt spid="6">
                                            <p:txEl>
                                              <p:pRg st="1" end="1"/>
                                            </p:txEl>
                                          </p:spTgt>
                                        </p:tgtEl>
                                      </p:cBhvr>
                                    </p:animEffect>
                                    <p:anim calcmode="lin" valueType="num">
                                      <p:cBhvr>
                                        <p:cTn id="3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1" end="1"/>
                                            </p:txEl>
                                          </p:spTgt>
                                        </p:tgtEl>
                                        <p:attrNameLst>
                                          <p:attrName>ppt_y</p:attrName>
                                        </p:attrNameLst>
                                      </p:cBhvr>
                                      <p:tavLst>
                                        <p:tav tm="0">
                                          <p:val>
                                            <p:strVal val="#ppt_y+.1"/>
                                          </p:val>
                                        </p:tav>
                                        <p:tav tm="100000">
                                          <p:val>
                                            <p:strVal val="#ppt_y"/>
                                          </p:val>
                                        </p:tav>
                                      </p:tavLst>
                                    </p:anim>
                                  </p:childTnLst>
                                </p:cTn>
                              </p:par>
                              <p:par>
                                <p:cTn id="35" presetID="6"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1000"/>
                                        <p:tgtEl>
                                          <p:spTgt spid="6">
                                            <p:txEl>
                                              <p:pRg st="2" end="2"/>
                                            </p:txEl>
                                          </p:spTgt>
                                        </p:tgtEl>
                                      </p:cBhvr>
                                    </p:animEffect>
                                    <p:anim calcmode="lin" valueType="num">
                                      <p:cBhvr>
                                        <p:cTn id="4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45" presetID="23" presetClass="exit" presetSubtype="32" fill="hold" nodeType="withEffect">
                                  <p:stCondLst>
                                    <p:cond delay="0"/>
                                  </p:stCondLst>
                                  <p:childTnLst>
                                    <p:anim calcmode="lin" valueType="num">
                                      <p:cBhvr>
                                        <p:cTn id="46" dur="500"/>
                                        <p:tgtEl>
                                          <p:spTgt spid="8"/>
                                        </p:tgtEl>
                                        <p:attrNameLst>
                                          <p:attrName>ppt_w</p:attrName>
                                        </p:attrNameLst>
                                      </p:cBhvr>
                                      <p:tavLst>
                                        <p:tav tm="0">
                                          <p:val>
                                            <p:strVal val="ppt_w"/>
                                          </p:val>
                                        </p:tav>
                                        <p:tav tm="100000">
                                          <p:val>
                                            <p:fltVal val="0"/>
                                          </p:val>
                                        </p:tav>
                                      </p:tavLst>
                                    </p:anim>
                                    <p:anim calcmode="lin" valueType="num">
                                      <p:cBhvr>
                                        <p:cTn id="47" dur="500"/>
                                        <p:tgtEl>
                                          <p:spTgt spid="8"/>
                                        </p:tgtEl>
                                        <p:attrNameLst>
                                          <p:attrName>ppt_h</p:attrName>
                                        </p:attrNameLst>
                                      </p:cBhvr>
                                      <p:tavLst>
                                        <p:tav tm="0">
                                          <p:val>
                                            <p:strVal val="ppt_h"/>
                                          </p:val>
                                        </p:tav>
                                        <p:tav tm="100000">
                                          <p:val>
                                            <p:fltVal val="0"/>
                                          </p:val>
                                        </p:tav>
                                      </p:tavLst>
                                    </p:anim>
                                    <p:set>
                                      <p:cBhvr>
                                        <p:cTn id="48" dur="1" fill="hold">
                                          <p:stCondLst>
                                            <p:cond delay="499"/>
                                          </p:stCondLst>
                                        </p:cTn>
                                        <p:tgtEl>
                                          <p:spTgt spid="8"/>
                                        </p:tgtEl>
                                        <p:attrNameLst>
                                          <p:attrName>style.visibility</p:attrName>
                                        </p:attrNameLst>
                                      </p:cBhvr>
                                      <p:to>
                                        <p:strVal val="hidden"/>
                                      </p:to>
                                    </p:set>
                                  </p:childTnLst>
                                </p:cTn>
                              </p:par>
                              <p:par>
                                <p:cTn id="49" presetID="6" presetClass="entr" presetSubtype="16"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2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xEl>
                                              <p:pRg st="3" end="3"/>
                                            </p:txEl>
                                          </p:spTgt>
                                        </p:tgtEl>
                                        <p:attrNameLst>
                                          <p:attrName>style.visibility</p:attrName>
                                        </p:attrNameLst>
                                      </p:cBhvr>
                                      <p:to>
                                        <p:strVal val="visible"/>
                                      </p:to>
                                    </p:set>
                                    <p:animEffect transition="in" filter="fade">
                                      <p:cBhvr>
                                        <p:cTn id="56" dur="1000"/>
                                        <p:tgtEl>
                                          <p:spTgt spid="6">
                                            <p:txEl>
                                              <p:pRg st="3" end="3"/>
                                            </p:txEl>
                                          </p:spTgt>
                                        </p:tgtEl>
                                      </p:cBhvr>
                                    </p:animEffect>
                                    <p:anim calcmode="lin" valueType="num">
                                      <p:cBhvr>
                                        <p:cTn id="5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3" end="3"/>
                                            </p:txEl>
                                          </p:spTgt>
                                        </p:tgtEl>
                                        <p:attrNameLst>
                                          <p:attrName>ppt_y</p:attrName>
                                        </p:attrNameLst>
                                      </p:cBhvr>
                                      <p:tavLst>
                                        <p:tav tm="0">
                                          <p:val>
                                            <p:strVal val="#ppt_y+.1"/>
                                          </p:val>
                                        </p:tav>
                                        <p:tav tm="100000">
                                          <p:val>
                                            <p:strVal val="#ppt_y"/>
                                          </p:val>
                                        </p:tav>
                                      </p:tavLst>
                                    </p:anim>
                                  </p:childTnLst>
                                </p:cTn>
                              </p:par>
                              <p:par>
                                <p:cTn id="59" presetID="23" presetClass="exit" presetSubtype="32" fill="hold" nodeType="withEffect">
                                  <p:stCondLst>
                                    <p:cond delay="0"/>
                                  </p:stCondLst>
                                  <p:childTnLst>
                                    <p:anim calcmode="lin" valueType="num">
                                      <p:cBhvr>
                                        <p:cTn id="60" dur="500"/>
                                        <p:tgtEl>
                                          <p:spTgt spid="9"/>
                                        </p:tgtEl>
                                        <p:attrNameLst>
                                          <p:attrName>ppt_w</p:attrName>
                                        </p:attrNameLst>
                                      </p:cBhvr>
                                      <p:tavLst>
                                        <p:tav tm="0">
                                          <p:val>
                                            <p:strVal val="ppt_w"/>
                                          </p:val>
                                        </p:tav>
                                        <p:tav tm="100000">
                                          <p:val>
                                            <p:fltVal val="0"/>
                                          </p:val>
                                        </p:tav>
                                      </p:tavLst>
                                    </p:anim>
                                    <p:anim calcmode="lin" valueType="num">
                                      <p:cBhvr>
                                        <p:cTn id="61" dur="500"/>
                                        <p:tgtEl>
                                          <p:spTgt spid="9"/>
                                        </p:tgtEl>
                                        <p:attrNameLst>
                                          <p:attrName>ppt_h</p:attrName>
                                        </p:attrNameLst>
                                      </p:cBhvr>
                                      <p:tavLst>
                                        <p:tav tm="0">
                                          <p:val>
                                            <p:strVal val="ppt_h"/>
                                          </p:val>
                                        </p:tav>
                                        <p:tav tm="100000">
                                          <p:val>
                                            <p:fltVal val="0"/>
                                          </p:val>
                                        </p:tav>
                                      </p:tavLst>
                                    </p:anim>
                                    <p:set>
                                      <p:cBhvr>
                                        <p:cTn id="62" dur="1" fill="hold">
                                          <p:stCondLst>
                                            <p:cond delay="499"/>
                                          </p:stCondLst>
                                        </p:cTn>
                                        <p:tgtEl>
                                          <p:spTgt spid="9"/>
                                        </p:tgtEl>
                                        <p:attrNameLst>
                                          <p:attrName>style.visibility</p:attrName>
                                        </p:attrNameLst>
                                      </p:cBhvr>
                                      <p:to>
                                        <p:strVal val="hidden"/>
                                      </p:to>
                                    </p:set>
                                  </p:childTnLst>
                                </p:cTn>
                              </p:par>
                              <p:par>
                                <p:cTn id="63" presetID="6" presetClass="entr" presetSubtype="16"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circle(in)">
                                      <p:cBhvr>
                                        <p:cTn id="65" dur="20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6">
                                            <p:txEl>
                                              <p:pRg st="4" end="4"/>
                                            </p:txEl>
                                          </p:spTgt>
                                        </p:tgtEl>
                                        <p:attrNameLst>
                                          <p:attrName>style.visibility</p:attrName>
                                        </p:attrNameLst>
                                      </p:cBhvr>
                                      <p:to>
                                        <p:strVal val="visible"/>
                                      </p:to>
                                    </p:set>
                                    <p:animEffect transition="in" filter="fade">
                                      <p:cBhvr>
                                        <p:cTn id="70" dur="1000"/>
                                        <p:tgtEl>
                                          <p:spTgt spid="6">
                                            <p:txEl>
                                              <p:pRg st="4" end="4"/>
                                            </p:txEl>
                                          </p:spTgt>
                                        </p:tgtEl>
                                      </p:cBhvr>
                                    </p:animEffect>
                                    <p:anim calcmode="lin" valueType="num">
                                      <p:cBhvr>
                                        <p:cTn id="7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1"/>
      <p:bldP spid="6" grpId="0"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059" y="1064085"/>
            <a:ext cx="12304059" cy="584775"/>
          </a:xfrm>
          <a:prstGeom prst="rect">
            <a:avLst/>
          </a:prstGeom>
          <a:noFill/>
        </p:spPr>
        <p:txBody>
          <a:bodyPr wrap="square" rtlCol="0">
            <a:spAutoFit/>
          </a:bodyPr>
          <a:lstStyle/>
          <a:p>
            <a:pPr algn="ctr"/>
            <a:r>
              <a:rPr lang="en-US" altLang="en-US" sz="3200" b="1">
                <a:solidFill>
                  <a:srgbClr val="C00000"/>
                </a:solidFill>
                <a:latin typeface="Time New Roman"/>
                <a:cs typeface="Times New Roman" panose="02020603050405020304" pitchFamily="18" charset="0"/>
              </a:rPr>
              <a:t>3./ </a:t>
            </a:r>
            <a:r>
              <a:rPr lang="vi-VN" altLang="en-US" sz="3200" b="1">
                <a:solidFill>
                  <a:srgbClr val="C00000"/>
                </a:solidFill>
                <a:latin typeface="Time New Roman"/>
                <a:cs typeface="Times New Roman" panose="02020603050405020304" pitchFamily="18" charset="0"/>
              </a:rPr>
              <a:t>Đăng 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p:cNvSpPr txBox="1">
            <a:spLocks noChangeArrowheads="1"/>
          </p:cNvSpPr>
          <p:nvPr/>
        </p:nvSpPr>
        <p:spPr bwMode="auto">
          <a:xfrm>
            <a:off x="1444562" y="3149641"/>
            <a:ext cx="9117877" cy="523220"/>
          </a:xfrm>
          <a:prstGeom prst="rect">
            <a:avLst/>
          </a:prstGeom>
          <a:noFill/>
          <a:ln w="9525">
            <a:no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b="1" i="1" noProof="0">
                <a:solidFill>
                  <a:srgbClr val="FF0000"/>
                </a:solidFill>
              </a:rPr>
              <a:t>Câu 3: </a:t>
            </a:r>
            <a:r>
              <a:rPr lang="vi-VN" sz="2800" b="1">
                <a:latin typeface="Times New Roman" panose="02020603050405020304" pitchFamily="18" charset="0"/>
                <a:ea typeface="VNI-Times"/>
                <a:cs typeface="Times New Roman" panose="02020603050405020304" pitchFamily="18" charset="0"/>
              </a:rPr>
              <a:t>Để soạn thư mới và gửi em thực hiện như thế nào? </a:t>
            </a:r>
            <a:endParaRPr lang="en-US" sz="2800" b="1" i="1">
              <a:solidFill>
                <a:prstClr val="black"/>
              </a:solidFill>
            </a:endParaRPr>
          </a:p>
        </p:txBody>
      </p:sp>
      <p:sp>
        <p:nvSpPr>
          <p:cNvPr id="11"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9" name="TextBox 8"/>
          <p:cNvSpPr txBox="1">
            <a:spLocks noChangeArrowheads="1"/>
          </p:cNvSpPr>
          <p:nvPr/>
        </p:nvSpPr>
        <p:spPr bwMode="auto">
          <a:xfrm>
            <a:off x="1518738" y="2272382"/>
            <a:ext cx="9043701"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a:solidFill>
                  <a:srgbClr val="C00000"/>
                </a:solidFill>
              </a:rPr>
              <a:t>Yêu</a:t>
            </a:r>
            <a:r>
              <a:rPr lang="en-US" altLang="en-US" sz="2800" b="1" i="1">
                <a:solidFill>
                  <a:srgbClr val="C00000"/>
                </a:solidFill>
              </a:rPr>
              <a:t> </a:t>
            </a:r>
            <a:r>
              <a:rPr lang="en-US" altLang="en-US" sz="2800" b="1" i="1" err="1">
                <a:solidFill>
                  <a:srgbClr val="C00000"/>
                </a:solidFill>
              </a:rPr>
              <a:t>cầu</a:t>
            </a:r>
            <a:r>
              <a:rPr kumimoji="0" lang="en-US" altLang="en-US" sz="2800" b="1"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Các</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em</a:t>
            </a:r>
            <a:r>
              <a:rPr kumimoji="0" lang="en-US" altLang="en-US" sz="2800" b="0" i="1" u="none" strike="noStrike" kern="1200" cap="none" spc="0" normalizeH="0" baseline="0" noProof="0">
                <a:ln>
                  <a:noFill/>
                </a:ln>
                <a:solidFill>
                  <a:srgbClr val="C00000"/>
                </a:solidFill>
                <a:effectLst/>
                <a:uLnTx/>
                <a:uFillTx/>
              </a:rPr>
              <a:t> </a:t>
            </a:r>
            <a:r>
              <a:rPr kumimoji="0" lang="en-US" altLang="en-US" sz="2800" b="0" i="1" u="none" strike="noStrike" kern="1200" cap="none" spc="0" normalizeH="0" baseline="0" noProof="0" err="1">
                <a:ln>
                  <a:noFill/>
                </a:ln>
                <a:solidFill>
                  <a:srgbClr val="C00000"/>
                </a:solidFill>
                <a:effectLst/>
                <a:uLnTx/>
                <a:uFillTx/>
              </a:rPr>
              <a:t>thảo</a:t>
            </a:r>
            <a:r>
              <a:rPr kumimoji="0" lang="en-US" altLang="en-US" sz="2800" b="0" i="1" u="none" strike="noStrike" kern="1200" cap="none" spc="0" normalizeH="0" noProof="0">
                <a:ln>
                  <a:noFill/>
                </a:ln>
                <a:solidFill>
                  <a:srgbClr val="C00000"/>
                </a:solidFill>
                <a:effectLst/>
                <a:uLnTx/>
                <a:uFillTx/>
              </a:rPr>
              <a:t> </a:t>
            </a:r>
            <a:r>
              <a:rPr kumimoji="0" lang="en-US" altLang="en-US" sz="2800" b="0" i="1" u="none" strike="noStrike" kern="1200" cap="none" spc="0" normalizeH="0" noProof="0" err="1">
                <a:ln>
                  <a:noFill/>
                </a:ln>
                <a:solidFill>
                  <a:srgbClr val="C00000"/>
                </a:solidFill>
                <a:effectLst/>
                <a:uLnTx/>
                <a:uFillTx/>
              </a:rPr>
              <a:t>luận</a:t>
            </a:r>
            <a:r>
              <a:rPr kumimoji="0" lang="en-US" altLang="en-US" sz="2800" b="0" i="1" u="none" strike="noStrike" kern="1200" cap="none" spc="0" normalizeH="0" noProof="0">
                <a:ln>
                  <a:noFill/>
                </a:ln>
                <a:solidFill>
                  <a:srgbClr val="C00000"/>
                </a:solidFill>
                <a:effectLst/>
                <a:uLnTx/>
                <a:uFillTx/>
              </a:rPr>
              <a:t> nhóm đôi</a:t>
            </a:r>
            <a:r>
              <a:rPr lang="en-US" altLang="en-US" sz="2800" i="1">
                <a:solidFill>
                  <a:srgbClr val="C00000"/>
                </a:solidFill>
              </a:rPr>
              <a:t>, trả lời câu hỏi  </a:t>
            </a:r>
            <a:r>
              <a:rPr kumimoji="0" lang="en-US" altLang="en-US" sz="2800" b="0" i="1" u="none" strike="noStrike" kern="1200" cap="none" spc="0" normalizeH="0" baseline="0" noProof="0">
                <a:ln>
                  <a:noFill/>
                </a:ln>
                <a:solidFill>
                  <a:srgbClr val="C00000"/>
                </a:solidFill>
                <a:effectLst/>
                <a:uLnTx/>
                <a:uFillTx/>
              </a:rPr>
              <a:t>(3</a:t>
            </a:r>
            <a:r>
              <a:rPr kumimoji="0" lang="en-US" altLang="en-US" sz="2800" b="0" i="1" u="none" strike="noStrike" kern="1200" cap="none" spc="0" normalizeH="0" noProof="0">
                <a:ln>
                  <a:noFill/>
                </a:ln>
                <a:solidFill>
                  <a:srgbClr val="C00000"/>
                </a:solidFill>
                <a:effectLst/>
                <a:uLnTx/>
                <a:uFillTx/>
              </a:rPr>
              <a:t> </a:t>
            </a:r>
            <a:r>
              <a:rPr kumimoji="0" lang="en-US" altLang="en-US" sz="2800" b="0" i="1" u="none" strike="noStrike" kern="1200" cap="none" spc="0" normalizeH="0" noProof="0" err="1">
                <a:ln>
                  <a:noFill/>
                </a:ln>
                <a:solidFill>
                  <a:srgbClr val="C00000"/>
                </a:solidFill>
                <a:effectLst/>
                <a:uLnTx/>
                <a:uFillTx/>
              </a:rPr>
              <a:t>phút</a:t>
            </a:r>
            <a:r>
              <a:rPr kumimoji="0" lang="en-US" altLang="en-US" sz="2800" b="0" i="1" u="none" strike="noStrike" kern="1200" cap="none" spc="0" normalizeH="0" noProof="0">
                <a:ln>
                  <a:noFill/>
                </a:ln>
                <a:solidFill>
                  <a:srgbClr val="C00000"/>
                </a:solidFill>
                <a:effectLst/>
                <a:uLnTx/>
                <a:uFillTx/>
              </a:rPr>
              <a:t>)</a:t>
            </a:r>
            <a:endParaRPr kumimoji="0" lang="en-US" altLang="en-US" sz="2800" b="0" i="1" u="none" strike="noStrike" kern="1200" cap="none" spc="0" normalizeH="0" baseline="0" noProof="0">
              <a:ln>
                <a:noFill/>
              </a:ln>
              <a:solidFill>
                <a:srgbClr val="C00000"/>
              </a:solidFill>
              <a:effectLst/>
              <a:uLnTx/>
              <a:uFillTx/>
            </a:endParaRPr>
          </a:p>
        </p:txBody>
      </p:sp>
    </p:spTree>
    <p:extLst>
      <p:ext uri="{BB962C8B-B14F-4D97-AF65-F5344CB8AC3E}">
        <p14:creationId xmlns:p14="http://schemas.microsoft.com/office/powerpoint/2010/main" val="41267727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0" presetClass="entr" presetSubtype="0" decel="10000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strVal val="#ppt_w+.3"/>
                                          </p:val>
                                        </p:tav>
                                        <p:tav tm="100000">
                                          <p:val>
                                            <p:strVal val="#ppt_w"/>
                                          </p:val>
                                        </p:tav>
                                      </p:tavLst>
                                    </p:anim>
                                    <p:anim calcmode="lin" valueType="num">
                                      <p:cBhvr>
                                        <p:cTn id="11" dur="1000" fill="hold"/>
                                        <p:tgtEl>
                                          <p:spTgt spid="3"/>
                                        </p:tgtEl>
                                        <p:attrNameLst>
                                          <p:attrName>ppt_h</p:attrName>
                                        </p:attrNameLst>
                                      </p:cBhvr>
                                      <p:tavLst>
                                        <p:tav tm="0">
                                          <p:val>
                                            <p:strVal val="#ppt_h"/>
                                          </p:val>
                                        </p:tav>
                                        <p:tav tm="100000">
                                          <p:val>
                                            <p:strVal val="#ppt_h"/>
                                          </p:val>
                                        </p:tav>
                                      </p:tavLst>
                                    </p:anim>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612" y="1047708"/>
            <a:ext cx="12290612" cy="584775"/>
          </a:xfrm>
          <a:prstGeom prst="rect">
            <a:avLst/>
          </a:prstGeom>
          <a:noFill/>
        </p:spPr>
        <p:txBody>
          <a:bodyPr wrap="square" rtlCol="0">
            <a:spAutoFit/>
          </a:bodyPr>
          <a:lstStyle/>
          <a:p>
            <a:pPr algn="ctr"/>
            <a:r>
              <a:rPr lang="en-US" altLang="en-US" sz="3200" b="1">
                <a:solidFill>
                  <a:srgbClr val="C00000"/>
                </a:solidFill>
                <a:latin typeface="Time New Roman"/>
                <a:cs typeface="Times New Roman" panose="02020603050405020304" pitchFamily="18" charset="0"/>
              </a:rPr>
              <a:t>3./ </a:t>
            </a:r>
            <a:r>
              <a:rPr lang="vi-VN" altLang="en-US" sz="3200" b="1">
                <a:solidFill>
                  <a:srgbClr val="C00000"/>
                </a:solidFill>
                <a:latin typeface="Time New Roman"/>
                <a:cs typeface="Times New Roman" panose="02020603050405020304" pitchFamily="18" charset="0"/>
              </a:rPr>
              <a:t>Đăng ký tài khoản, đăng nhập, đăng xuất và gửi thư điện tử</a:t>
            </a:r>
            <a:endParaRPr lang="en-US" altLang="en-US" sz="3200" b="1">
              <a:solidFill>
                <a:srgbClr val="C00000"/>
              </a:solidFill>
              <a:latin typeface="Time New Roman"/>
              <a:cs typeface="Times New Roman" panose="02020603050405020304" pitchFamily="18" charset="0"/>
            </a:endParaRPr>
          </a:p>
        </p:txBody>
      </p:sp>
      <p:sp>
        <p:nvSpPr>
          <p:cNvPr id="5" name="Rectangle 4"/>
          <p:cNvSpPr/>
          <p:nvPr/>
        </p:nvSpPr>
        <p:spPr>
          <a:xfrm>
            <a:off x="714560" y="1922194"/>
            <a:ext cx="4163319" cy="564257"/>
          </a:xfrm>
          <a:prstGeom prst="rect">
            <a:avLst/>
          </a:prstGeom>
        </p:spPr>
        <p:txBody>
          <a:bodyPr wrap="none">
            <a:spAutoFit/>
          </a:bodyPr>
          <a:lstStyle/>
          <a:p>
            <a:pPr>
              <a:lnSpc>
                <a:spcPct val="120000"/>
              </a:lnSpc>
              <a:spcBef>
                <a:spcPts val="600"/>
              </a:spcBef>
              <a:spcAft>
                <a:spcPts val="600"/>
              </a:spcAft>
              <a:tabLst>
                <a:tab pos="180340" algn="l"/>
                <a:tab pos="1710690" algn="l"/>
                <a:tab pos="3330575" algn="l"/>
                <a:tab pos="4951095" algn="l"/>
              </a:tabLst>
            </a:pPr>
            <a:r>
              <a:rPr lang="vi-VN" sz="2800" b="1" i="1">
                <a:solidFill>
                  <a:srgbClr val="C00000"/>
                </a:solidFill>
                <a:latin typeface="Times New Roman" panose="02020603050405020304" pitchFamily="18" charset="0"/>
                <a:ea typeface="Times New Roman" panose="02020603050405020304" pitchFamily="18" charset="0"/>
              </a:rPr>
              <a:t>c. Soạn thư mới và gửi thư</a:t>
            </a:r>
            <a:endParaRPr lang="en-US" sz="2800" b="1">
              <a:solidFill>
                <a:srgbClr val="C00000"/>
              </a:solidFill>
              <a:latin typeface="Times New Roman" panose="02020603050405020304" pitchFamily="18" charset="0"/>
              <a:ea typeface="Calibri" panose="020F0502020204030204" pitchFamily="34" charset="0"/>
            </a:endParaRPr>
          </a:p>
        </p:txBody>
      </p:sp>
      <p:sp>
        <p:nvSpPr>
          <p:cNvPr id="6" name="Rectangle 5"/>
          <p:cNvSpPr/>
          <p:nvPr/>
        </p:nvSpPr>
        <p:spPr>
          <a:xfrm>
            <a:off x="0" y="2623812"/>
            <a:ext cx="5878285" cy="3447098"/>
          </a:xfrm>
          <a:prstGeom prst="rect">
            <a:avLst/>
          </a:prstGeom>
        </p:spPr>
        <p:txBody>
          <a:bodyPr wrap="square">
            <a:spAutoFit/>
          </a:bodyPr>
          <a:lstStyle/>
          <a:p>
            <a:pPr>
              <a:spcBef>
                <a:spcPts val="600"/>
              </a:spcBef>
              <a:spcAft>
                <a:spcPts val="600"/>
              </a:spcAft>
            </a:pPr>
            <a:r>
              <a:rPr lang="vi-VN" sz="2400" b="1">
                <a:latin typeface="Times New Roman" panose="02020603050405020304" pitchFamily="18" charset="0"/>
                <a:ea typeface="Calibri" panose="020F0502020204030204" pitchFamily="34" charset="0"/>
              </a:rPr>
              <a:t>Bước 1:  Nháy chuột vào </a:t>
            </a:r>
            <a:r>
              <a:rPr lang="en-US" sz="2400" b="1">
                <a:latin typeface="Times New Roman" panose="02020603050405020304" pitchFamily="18" charset="0"/>
                <a:ea typeface="Calibri" panose="020F0502020204030204" pitchFamily="34" charset="0"/>
              </a:rPr>
              <a:t>nút lệnh</a:t>
            </a:r>
            <a:r>
              <a:rPr lang="vi-VN" sz="2400" b="1">
                <a:latin typeface="Times New Roman" panose="02020603050405020304" pitchFamily="18" charset="0"/>
                <a:ea typeface="Calibri" panose="020F0502020204030204" pitchFamily="34" charset="0"/>
              </a:rPr>
              <a:t> soạn thư </a:t>
            </a:r>
            <a:r>
              <a:rPr lang="en-US" sz="2400" b="1">
                <a:latin typeface="Times New Roman" panose="02020603050405020304" pitchFamily="18" charset="0"/>
                <a:ea typeface="Calibri" panose="020F0502020204030204" pitchFamily="34" charset="0"/>
              </a:rPr>
              <a:t> </a:t>
            </a:r>
            <a:endParaRPr lang="vi-VN"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2:</a:t>
            </a:r>
            <a:r>
              <a:rPr lang="en-US" sz="2400" b="1">
                <a:latin typeface="Times New Roman" panose="02020603050405020304" pitchFamily="18" charset="0"/>
                <a:ea typeface="Calibri" panose="020F0502020204030204" pitchFamily="34" charset="0"/>
              </a:rPr>
              <a:t> </a:t>
            </a:r>
            <a:r>
              <a:rPr lang="vi-VN" sz="2400" b="1">
                <a:latin typeface="Times New Roman" panose="02020603050405020304" pitchFamily="18" charset="0"/>
                <a:ea typeface="Calibri" panose="020F0502020204030204" pitchFamily="34" charset="0"/>
              </a:rPr>
              <a:t>Nhập địa chỉ gmail, yahoo, … trong ô người nhận</a:t>
            </a:r>
            <a:r>
              <a:rPr lang="en-US" sz="2400" b="1">
                <a:latin typeface="Times New Roman" panose="02020603050405020304" pitchFamily="18" charset="0"/>
                <a:ea typeface="Calibri" panose="020F0502020204030204" pitchFamily="34" charset="0"/>
              </a:rPr>
              <a:t> </a:t>
            </a: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3</a:t>
            </a:r>
            <a:r>
              <a:rPr lang="vi-VN" sz="2400" b="1">
                <a:latin typeface="Times New Roman" panose="02020603050405020304" pitchFamily="18" charset="0"/>
                <a:ea typeface="Calibri" panose="020F0502020204030204" pitchFamily="34" charset="0"/>
              </a:rPr>
              <a:t>:</a:t>
            </a:r>
            <a:r>
              <a:rPr lang="en-US" sz="2400" b="1">
                <a:latin typeface="Times New Roman" panose="02020603050405020304" pitchFamily="18" charset="0"/>
                <a:ea typeface="Calibri" panose="020F0502020204030204" pitchFamily="34" charset="0"/>
              </a:rPr>
              <a:t> </a:t>
            </a:r>
            <a:r>
              <a:rPr lang="vi-VN" sz="2400" b="1">
                <a:latin typeface="Times New Roman" panose="02020603050405020304" pitchFamily="18" charset="0"/>
                <a:ea typeface="Calibri" panose="020F0502020204030204" pitchFamily="34" charset="0"/>
              </a:rPr>
              <a:t>Nhập tiêu đề thư trong ô Chủ đề</a:t>
            </a:r>
            <a:endParaRPr lang="en-US"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4</a:t>
            </a:r>
            <a:r>
              <a:rPr lang="vi-VN" sz="2400" b="1">
                <a:latin typeface="Times New Roman" panose="02020603050405020304" pitchFamily="18" charset="0"/>
                <a:ea typeface="Calibri" panose="020F0502020204030204" pitchFamily="34" charset="0"/>
              </a:rPr>
              <a:t>: Nhập nội dung thư </a:t>
            </a:r>
            <a:endParaRPr lang="en-US" sz="2400" b="1">
              <a:latin typeface="Times New Roman" panose="02020603050405020304" pitchFamily="18" charset="0"/>
              <a:ea typeface="Calibri" panose="020F0502020204030204" pitchFamily="34" charset="0"/>
            </a:endParaRP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5</a:t>
            </a:r>
            <a:r>
              <a:rPr lang="vi-VN" sz="2400" b="1">
                <a:latin typeface="Times New Roman" panose="02020603050405020304" pitchFamily="18" charset="0"/>
                <a:ea typeface="Calibri" panose="020F0502020204030204" pitchFamily="34" charset="0"/>
              </a:rPr>
              <a:t>: </a:t>
            </a:r>
            <a:r>
              <a:rPr lang="en-US" sz="2400" b="1">
                <a:latin typeface="Times New Roman" panose="02020603050405020304" pitchFamily="18" charset="0"/>
                <a:ea typeface="Calibri" panose="020F0502020204030204" pitchFamily="34" charset="0"/>
              </a:rPr>
              <a:t>Gửi kèm tệp (nếu có) </a:t>
            </a:r>
          </a:p>
          <a:p>
            <a:pPr>
              <a:spcBef>
                <a:spcPts val="600"/>
              </a:spcBef>
              <a:spcAft>
                <a:spcPts val="600"/>
              </a:spcAft>
            </a:pPr>
            <a:r>
              <a:rPr lang="vi-VN" sz="2400" b="1">
                <a:latin typeface="Times New Roman" panose="02020603050405020304" pitchFamily="18" charset="0"/>
                <a:ea typeface="Calibri" panose="020F0502020204030204" pitchFamily="34" charset="0"/>
              </a:rPr>
              <a:t>Bước </a:t>
            </a:r>
            <a:r>
              <a:rPr lang="en-US" sz="2400" b="1">
                <a:latin typeface="Times New Roman" panose="02020603050405020304" pitchFamily="18" charset="0"/>
                <a:ea typeface="Calibri" panose="020F0502020204030204" pitchFamily="34" charset="0"/>
              </a:rPr>
              <a:t>6</a:t>
            </a:r>
            <a:r>
              <a:rPr lang="vi-VN" sz="2400" b="1">
                <a:latin typeface="Times New Roman" panose="02020603050405020304" pitchFamily="18" charset="0"/>
                <a:ea typeface="Calibri" panose="020F0502020204030204" pitchFamily="34" charset="0"/>
              </a:rPr>
              <a:t>: Nháy chuột vào nút Gửi để gửi thư</a:t>
            </a: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Screenshot_5"/>
          <p:cNvPicPr/>
          <p:nvPr/>
        </p:nvPicPr>
        <p:blipFill>
          <a:blip r:embed="rId2" cstate="print"/>
          <a:srcRect/>
          <a:stretch>
            <a:fillRect/>
          </a:stretch>
        </p:blipFill>
        <p:spPr bwMode="auto">
          <a:xfrm>
            <a:off x="6021976" y="2204322"/>
            <a:ext cx="6170024" cy="4233927"/>
          </a:xfrm>
          <a:prstGeom prst="rect">
            <a:avLst/>
          </a:prstGeom>
          <a:noFill/>
          <a:ln w="9525">
            <a:noFill/>
            <a:miter lim="800000"/>
            <a:headEnd/>
            <a:tailEnd/>
          </a:ln>
        </p:spPr>
      </p:pic>
      <p:sp>
        <p:nvSpPr>
          <p:cNvPr id="15"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Thực hành</a:t>
            </a:r>
          </a:p>
        </p:txBody>
      </p:sp>
    </p:spTree>
    <p:extLst>
      <p:ext uri="{BB962C8B-B14F-4D97-AF65-F5344CB8AC3E}">
        <p14:creationId xmlns:p14="http://schemas.microsoft.com/office/powerpoint/2010/main" val="358290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50" presetClass="entr" presetSubtype="0" decel="10000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strVal val="#ppt_w+.3"/>
                                          </p:val>
                                        </p:tav>
                                        <p:tav tm="100000">
                                          <p:val>
                                            <p:strVal val="#ppt_w"/>
                                          </p:val>
                                        </p:tav>
                                      </p:tavLst>
                                    </p:anim>
                                    <p:anim calcmode="lin" valueType="num">
                                      <p:cBhvr>
                                        <p:cTn id="11" dur="1000" fill="hold"/>
                                        <p:tgtEl>
                                          <p:spTgt spid="3"/>
                                        </p:tgtEl>
                                        <p:attrNameLst>
                                          <p:attrName>ppt_h</p:attrName>
                                        </p:attrNameLst>
                                      </p:cBhvr>
                                      <p:tavLst>
                                        <p:tav tm="0">
                                          <p:val>
                                            <p:strVal val="#ppt_h"/>
                                          </p:val>
                                        </p:tav>
                                        <p:tav tm="100000">
                                          <p:val>
                                            <p:strVal val="#ppt_h"/>
                                          </p:val>
                                        </p:tav>
                                      </p:tavLst>
                                    </p:anim>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 calcmode="lin" valueType="num">
                                      <p:cBhvr additive="base">
                                        <p:cTn id="3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 calcmode="lin" valueType="num">
                                      <p:cBhvr additive="base">
                                        <p:cTn id="4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 calcmode="lin" valueType="num">
                                      <p:cBhvr additive="base">
                                        <p:cTn id="4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txEl>
                                              <p:pRg st="4" end="4"/>
                                            </p:txEl>
                                          </p:spTgt>
                                        </p:tgtEl>
                                        <p:attrNameLst>
                                          <p:attrName>style.visibility</p:attrName>
                                        </p:attrNameLst>
                                      </p:cBhvr>
                                      <p:to>
                                        <p:strVal val="visible"/>
                                      </p:to>
                                    </p:set>
                                    <p:anim calcmode="lin" valueType="num">
                                      <p:cBhvr additive="base">
                                        <p:cTn id="5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6">
                                            <p:txEl>
                                              <p:pRg st="5" end="5"/>
                                            </p:txEl>
                                          </p:spTgt>
                                        </p:tgtEl>
                                        <p:attrNameLst>
                                          <p:attrName>style.visibility</p:attrName>
                                        </p:attrNameLst>
                                      </p:cBhvr>
                                      <p:to>
                                        <p:strVal val="visible"/>
                                      </p:to>
                                    </p:set>
                                    <p:anim calcmode="lin" valueType="num">
                                      <p:cBhvr additive="base">
                                        <p:cTn id="5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849086" y="4794069"/>
            <a:ext cx="1870704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819189604"/>
              </p:ext>
            </p:extLst>
          </p:nvPr>
        </p:nvGraphicFramePr>
        <p:xfrm>
          <a:off x="2518829" y="2876520"/>
          <a:ext cx="1645920" cy="1558525"/>
        </p:xfrm>
        <a:graphic>
          <a:graphicData uri="http://schemas.openxmlformats.org/presentationml/2006/ole">
            <mc:AlternateContent xmlns:mc="http://schemas.openxmlformats.org/markup-compatibility/2006">
              <mc:Choice xmlns:v="urn:schemas-microsoft-com:vml" Requires="v">
                <p:oleObj spid="_x0000_s10932" name="Bitmap Image" r:id="rId3" imgW="628571" imgH="619211" progId="Paint.Picture">
                  <p:embed/>
                </p:oleObj>
              </mc:Choice>
              <mc:Fallback>
                <p:oleObj name="Bitmap Image" r:id="rId3" imgW="628571" imgH="619211"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8829" y="2876520"/>
                        <a:ext cx="1645920" cy="1558525"/>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812648733"/>
              </p:ext>
            </p:extLst>
          </p:nvPr>
        </p:nvGraphicFramePr>
        <p:xfrm>
          <a:off x="5240775" y="2813425"/>
          <a:ext cx="1645920" cy="1558525"/>
        </p:xfrm>
        <a:graphic>
          <a:graphicData uri="http://schemas.openxmlformats.org/presentationml/2006/ole">
            <mc:AlternateContent xmlns:mc="http://schemas.openxmlformats.org/markup-compatibility/2006">
              <mc:Choice xmlns:v="urn:schemas-microsoft-com:vml" Requires="v">
                <p:oleObj spid="_x0000_s10933" name="Bitmap Image" r:id="rId5" imgW="628571" imgH="619211" progId="Paint.Picture">
                  <p:embed/>
                </p:oleObj>
              </mc:Choice>
              <mc:Fallback>
                <p:oleObj name="Bitmap Image" r:id="rId5" imgW="628571" imgH="619211" progId="Paint.Picture">
                  <p:embed/>
                  <p:pic>
                    <p:nvPicPr>
                      <p:cNvPr id="15"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775" y="2813425"/>
                        <a:ext cx="1645920" cy="1558525"/>
                      </a:xfrm>
                      <a:prstGeom prst="rect">
                        <a:avLst/>
                      </a:prstGeom>
                      <a:no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612907292"/>
              </p:ext>
            </p:extLst>
          </p:nvPr>
        </p:nvGraphicFramePr>
        <p:xfrm>
          <a:off x="7962265" y="2813425"/>
          <a:ext cx="1645920" cy="1558525"/>
        </p:xfrm>
        <a:graphic>
          <a:graphicData uri="http://schemas.openxmlformats.org/presentationml/2006/ole">
            <mc:AlternateContent xmlns:mc="http://schemas.openxmlformats.org/markup-compatibility/2006">
              <mc:Choice xmlns:v="urn:schemas-microsoft-com:vml" Requires="v">
                <p:oleObj spid="_x0000_s10934" name="Bitmap Image" r:id="rId6" imgW="628571" imgH="619211" progId="Paint.Picture">
                  <p:embed/>
                </p:oleObj>
              </mc:Choice>
              <mc:Fallback>
                <p:oleObj name="Bitmap Image" r:id="rId6" imgW="628571" imgH="619211" progId="Paint.Picture">
                  <p:embed/>
                  <p:pic>
                    <p:nvPicPr>
                      <p:cNvPr id="15"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265" y="2813425"/>
                        <a:ext cx="1645920" cy="1558525"/>
                      </a:xfrm>
                      <a:prstGeom prst="rect">
                        <a:avLst/>
                      </a:prstGeom>
                      <a:noFill/>
                    </p:spPr>
                  </p:pic>
                </p:oleObj>
              </mc:Fallback>
            </mc:AlternateContent>
          </a:graphicData>
        </a:graphic>
      </p:graphicFrame>
      <p:sp>
        <p:nvSpPr>
          <p:cNvPr id="18" name="TextBox 17"/>
          <p:cNvSpPr txBox="1"/>
          <p:nvPr/>
        </p:nvSpPr>
        <p:spPr>
          <a:xfrm>
            <a:off x="2283829" y="3306157"/>
            <a:ext cx="470000" cy="707886"/>
          </a:xfrm>
          <a:prstGeom prst="rect">
            <a:avLst/>
          </a:prstGeom>
          <a:solidFill>
            <a:srgbClr val="00B0F0"/>
          </a:solidFill>
        </p:spPr>
        <p:txBody>
          <a:bodyPr wrap="none" rtlCol="0">
            <a:spAutoFit/>
          </a:bodyPr>
          <a:lstStyle/>
          <a:p>
            <a:r>
              <a:rPr lang="en-US" sz="4000" b="1">
                <a:solidFill>
                  <a:srgbClr val="FF0000"/>
                </a:solidFill>
              </a:rPr>
              <a:t>1</a:t>
            </a:r>
          </a:p>
        </p:txBody>
      </p:sp>
      <p:sp>
        <p:nvSpPr>
          <p:cNvPr id="19" name="TextBox 18"/>
          <p:cNvSpPr txBox="1"/>
          <p:nvPr/>
        </p:nvSpPr>
        <p:spPr>
          <a:xfrm>
            <a:off x="4995831" y="3301838"/>
            <a:ext cx="470000" cy="707886"/>
          </a:xfrm>
          <a:prstGeom prst="rect">
            <a:avLst/>
          </a:prstGeom>
          <a:solidFill>
            <a:srgbClr val="00B0F0"/>
          </a:solidFill>
        </p:spPr>
        <p:txBody>
          <a:bodyPr wrap="none" rtlCol="0">
            <a:spAutoFit/>
          </a:bodyPr>
          <a:lstStyle/>
          <a:p>
            <a:r>
              <a:rPr lang="en-US" sz="4000" b="1">
                <a:solidFill>
                  <a:srgbClr val="FF0000"/>
                </a:solidFill>
              </a:rPr>
              <a:t>2</a:t>
            </a:r>
          </a:p>
        </p:txBody>
      </p:sp>
      <p:sp>
        <p:nvSpPr>
          <p:cNvPr id="20" name="TextBox 19"/>
          <p:cNvSpPr txBox="1"/>
          <p:nvPr/>
        </p:nvSpPr>
        <p:spPr>
          <a:xfrm>
            <a:off x="7727265" y="3341385"/>
            <a:ext cx="470000" cy="707886"/>
          </a:xfrm>
          <a:prstGeom prst="rect">
            <a:avLst/>
          </a:prstGeom>
          <a:solidFill>
            <a:srgbClr val="00B0F0"/>
          </a:solidFill>
        </p:spPr>
        <p:txBody>
          <a:bodyPr wrap="none" rtlCol="0">
            <a:spAutoFit/>
          </a:bodyPr>
          <a:lstStyle/>
          <a:p>
            <a:r>
              <a:rPr lang="en-US" sz="4000" b="1">
                <a:solidFill>
                  <a:srgbClr val="FF0000"/>
                </a:solidFill>
              </a:rPr>
              <a:t>3</a:t>
            </a:r>
          </a:p>
        </p:txBody>
      </p:sp>
      <p:sp>
        <p:nvSpPr>
          <p:cNvPr id="21" name="Title 1"/>
          <p:cNvSpPr txBox="1">
            <a:spLocks/>
          </p:cNvSpPr>
          <p:nvPr/>
        </p:nvSpPr>
        <p:spPr>
          <a:xfrm>
            <a:off x="3386943" y="3861"/>
            <a:ext cx="6999701" cy="712101"/>
          </a:xfrm>
          <a:prstGeom prst="rect">
            <a:avLst/>
          </a:prstGeom>
          <a:blipFill dpi="0" rotWithShape="1">
            <a:blip r:embed="rId7"/>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22" name="TextBox 21"/>
          <p:cNvSpPr txBox="1"/>
          <p:nvPr/>
        </p:nvSpPr>
        <p:spPr>
          <a:xfrm>
            <a:off x="4352496" y="1103596"/>
            <a:ext cx="495286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LUYỆN TẬP, CỦNG CỐ</a:t>
            </a:r>
          </a:p>
        </p:txBody>
      </p:sp>
      <p:sp>
        <p:nvSpPr>
          <p:cNvPr id="23" name="Oval 22"/>
          <p:cNvSpPr/>
          <p:nvPr/>
        </p:nvSpPr>
        <p:spPr>
          <a:xfrm>
            <a:off x="3853695" y="1061042"/>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3</a:t>
            </a:r>
          </a:p>
        </p:txBody>
      </p:sp>
    </p:spTree>
    <p:extLst>
      <p:ext uri="{BB962C8B-B14F-4D97-AF65-F5344CB8AC3E}">
        <p14:creationId xmlns:p14="http://schemas.microsoft.com/office/powerpoint/2010/main" val="2903080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1000"/>
                                        <p:tgtEl>
                                          <p:spTgt spid="22"/>
                                        </p:tgtEl>
                                      </p:cBhvr>
                                    </p:animEffect>
                                  </p:childTnLst>
                                </p:cTn>
                              </p:par>
                              <p:par>
                                <p:cTn id="14" presetID="45" presetClass="entr" presetSubtype="0" repeatCount="200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000"/>
                                        <p:tgtEl>
                                          <p:spTgt spid="18"/>
                                        </p:tgtEl>
                                      </p:cBhvr>
                                    </p:animEffect>
                                    <p:anim calcmode="lin" valueType="num">
                                      <p:cBhvr>
                                        <p:cTn id="17" dur="2000" fill="hold"/>
                                        <p:tgtEl>
                                          <p:spTgt spid="18"/>
                                        </p:tgtEl>
                                        <p:attrNameLst>
                                          <p:attrName>ppt_w</p:attrName>
                                        </p:attrNameLst>
                                      </p:cBhvr>
                                      <p:tavLst>
                                        <p:tav tm="0" fmla="#ppt_w*sin(2.5*pi*$)">
                                          <p:val>
                                            <p:fltVal val="0"/>
                                          </p:val>
                                        </p:tav>
                                        <p:tav tm="100000">
                                          <p:val>
                                            <p:fltVal val="1"/>
                                          </p:val>
                                        </p:tav>
                                      </p:tavLst>
                                    </p:anim>
                                    <p:anim calcmode="lin" valueType="num">
                                      <p:cBhvr>
                                        <p:cTn id="18" dur="2000" fill="hold"/>
                                        <p:tgtEl>
                                          <p:spTgt spid="18"/>
                                        </p:tgtEl>
                                        <p:attrNameLst>
                                          <p:attrName>ppt_h</p:attrName>
                                        </p:attrNameLst>
                                      </p:cBhvr>
                                      <p:tavLst>
                                        <p:tav tm="0">
                                          <p:val>
                                            <p:strVal val="#ppt_h"/>
                                          </p:val>
                                        </p:tav>
                                        <p:tav tm="100000">
                                          <p:val>
                                            <p:strVal val="#ppt_h"/>
                                          </p:val>
                                        </p:tav>
                                      </p:tavLst>
                                    </p:anim>
                                  </p:childTnLst>
                                </p:cTn>
                              </p:par>
                              <p:par>
                                <p:cTn id="19" presetID="45" presetClass="entr" presetSubtype="0" repeatCount="2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anim calcmode="lin" valueType="num">
                                      <p:cBhvr>
                                        <p:cTn id="22" dur="2000" fill="hold"/>
                                        <p:tgtEl>
                                          <p:spTgt spid="15"/>
                                        </p:tgtEl>
                                        <p:attrNameLst>
                                          <p:attrName>ppt_w</p:attrName>
                                        </p:attrNameLst>
                                      </p:cBhvr>
                                      <p:tavLst>
                                        <p:tav tm="0" fmla="#ppt_w*sin(2.5*pi*$)">
                                          <p:val>
                                            <p:fltVal val="0"/>
                                          </p:val>
                                        </p:tav>
                                        <p:tav tm="100000">
                                          <p:val>
                                            <p:fltVal val="1"/>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childTnLst>
                                </p:cTn>
                              </p:par>
                              <p:par>
                                <p:cTn id="24" presetID="45" presetClass="entr" presetSubtype="0" repeatCount="200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anim calcmode="lin" valueType="num">
                                      <p:cBhvr>
                                        <p:cTn id="27" dur="2000" fill="hold"/>
                                        <p:tgtEl>
                                          <p:spTgt spid="19"/>
                                        </p:tgtEl>
                                        <p:attrNameLst>
                                          <p:attrName>ppt_w</p:attrName>
                                        </p:attrNameLst>
                                      </p:cBhvr>
                                      <p:tavLst>
                                        <p:tav tm="0" fmla="#ppt_w*sin(2.5*pi*$)">
                                          <p:val>
                                            <p:fltVal val="0"/>
                                          </p:val>
                                        </p:tav>
                                        <p:tav tm="100000">
                                          <p:val>
                                            <p:fltVal val="1"/>
                                          </p:val>
                                        </p:tav>
                                      </p:tavLst>
                                    </p:anim>
                                    <p:anim calcmode="lin" valueType="num">
                                      <p:cBhvr>
                                        <p:cTn id="28" dur="2000" fill="hold"/>
                                        <p:tgtEl>
                                          <p:spTgt spid="19"/>
                                        </p:tgtEl>
                                        <p:attrNameLst>
                                          <p:attrName>ppt_h</p:attrName>
                                        </p:attrNameLst>
                                      </p:cBhvr>
                                      <p:tavLst>
                                        <p:tav tm="0">
                                          <p:val>
                                            <p:strVal val="#ppt_h"/>
                                          </p:val>
                                        </p:tav>
                                        <p:tav tm="100000">
                                          <p:val>
                                            <p:strVal val="#ppt_h"/>
                                          </p:val>
                                        </p:tav>
                                      </p:tavLst>
                                    </p:anim>
                                  </p:childTnLst>
                                </p:cTn>
                              </p:par>
                              <p:par>
                                <p:cTn id="29" presetID="45" presetClass="entr" presetSubtype="0" repeatCount="200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anim calcmode="lin" valueType="num">
                                      <p:cBhvr>
                                        <p:cTn id="32" dur="2000" fill="hold"/>
                                        <p:tgtEl>
                                          <p:spTgt spid="16"/>
                                        </p:tgtEl>
                                        <p:attrNameLst>
                                          <p:attrName>ppt_w</p:attrName>
                                        </p:attrNameLst>
                                      </p:cBhvr>
                                      <p:tavLst>
                                        <p:tav tm="0" fmla="#ppt_w*sin(2.5*pi*$)">
                                          <p:val>
                                            <p:fltVal val="0"/>
                                          </p:val>
                                        </p:tav>
                                        <p:tav tm="100000">
                                          <p:val>
                                            <p:fltVal val="1"/>
                                          </p:val>
                                        </p:tav>
                                      </p:tavLst>
                                    </p:anim>
                                    <p:anim calcmode="lin" valueType="num">
                                      <p:cBhvr>
                                        <p:cTn id="33" dur="2000" fill="hold"/>
                                        <p:tgtEl>
                                          <p:spTgt spid="16"/>
                                        </p:tgtEl>
                                        <p:attrNameLst>
                                          <p:attrName>ppt_h</p:attrName>
                                        </p:attrNameLst>
                                      </p:cBhvr>
                                      <p:tavLst>
                                        <p:tav tm="0">
                                          <p:val>
                                            <p:strVal val="#ppt_h"/>
                                          </p:val>
                                        </p:tav>
                                        <p:tav tm="100000">
                                          <p:val>
                                            <p:strVal val="#ppt_h"/>
                                          </p:val>
                                        </p:tav>
                                      </p:tavLst>
                                    </p:anim>
                                  </p:childTnLst>
                                </p:cTn>
                              </p:par>
                              <p:par>
                                <p:cTn id="34" presetID="45" presetClass="entr" presetSubtype="0" repeatCount="200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2000"/>
                                        <p:tgtEl>
                                          <p:spTgt spid="20"/>
                                        </p:tgtEl>
                                      </p:cBhvr>
                                    </p:animEffect>
                                    <p:anim calcmode="lin" valueType="num">
                                      <p:cBhvr>
                                        <p:cTn id="37" dur="2000" fill="hold"/>
                                        <p:tgtEl>
                                          <p:spTgt spid="20"/>
                                        </p:tgtEl>
                                        <p:attrNameLst>
                                          <p:attrName>ppt_w</p:attrName>
                                        </p:attrNameLst>
                                      </p:cBhvr>
                                      <p:tavLst>
                                        <p:tav tm="0" fmla="#ppt_w*sin(2.5*pi*$)">
                                          <p:val>
                                            <p:fltVal val="0"/>
                                          </p:val>
                                        </p:tav>
                                        <p:tav tm="100000">
                                          <p:val>
                                            <p:fltVal val="1"/>
                                          </p:val>
                                        </p:tav>
                                      </p:tavLst>
                                    </p:anim>
                                    <p:anim calcmode="lin" valueType="num">
                                      <p:cBhvr>
                                        <p:cTn id="38" dur="2000" fill="hold"/>
                                        <p:tgtEl>
                                          <p:spTgt spid="20"/>
                                        </p:tgtEl>
                                        <p:attrNameLst>
                                          <p:attrName>ppt_h</p:attrName>
                                        </p:attrNameLst>
                                      </p:cBhvr>
                                      <p:tavLst>
                                        <p:tav tm="0">
                                          <p:val>
                                            <p:strVal val="#ppt_h"/>
                                          </p:val>
                                        </p:tav>
                                        <p:tav tm="100000">
                                          <p:val>
                                            <p:strVal val="#ppt_h"/>
                                          </p:val>
                                        </p:tav>
                                      </p:tavLst>
                                    </p:anim>
                                  </p:childTnLst>
                                </p:cTn>
                              </p:par>
                              <p:par>
                                <p:cTn id="39" presetID="45" presetClass="entr" presetSubtype="0" repeatCount="200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2000"/>
                                        <p:tgtEl>
                                          <p:spTgt spid="17"/>
                                        </p:tgtEl>
                                      </p:cBhvr>
                                    </p:animEffect>
                                    <p:anim calcmode="lin" valueType="num">
                                      <p:cBhvr>
                                        <p:cTn id="42" dur="2000" fill="hold"/>
                                        <p:tgtEl>
                                          <p:spTgt spid="17"/>
                                        </p:tgtEl>
                                        <p:attrNameLst>
                                          <p:attrName>ppt_w</p:attrName>
                                        </p:attrNameLst>
                                      </p:cBhvr>
                                      <p:tavLst>
                                        <p:tav tm="0" fmla="#ppt_w*sin(2.5*pi*$)">
                                          <p:val>
                                            <p:fltVal val="0"/>
                                          </p:val>
                                        </p:tav>
                                        <p:tav tm="100000">
                                          <p:val>
                                            <p:fltVal val="1"/>
                                          </p:val>
                                        </p:tav>
                                      </p:tavLst>
                                    </p:anim>
                                    <p:anim calcmode="lin" valueType="num">
                                      <p:cBhvr>
                                        <p:cTn id="43"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2355667" y="2389506"/>
            <a:ext cx="851263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a:solidFill>
                  <a:srgbClr val="0070C0"/>
                </a:solidFill>
                <a:latin typeface="Times New Roman" panose="02020603050405020304" pitchFamily="18" charset="0"/>
                <a:cs typeface="Times New Roman" panose="02020603050405020304" pitchFamily="18" charset="0"/>
              </a:rPr>
              <a:t>A. </a:t>
            </a:r>
            <a:r>
              <a:rPr lang="vi-VN" sz="3200" b="1">
                <a:solidFill>
                  <a:srgbClr val="0070C0"/>
                </a:solidFill>
                <a:latin typeface="Times New Roman" panose="02020603050405020304" pitchFamily="18" charset="0"/>
                <a:cs typeface="Times New Roman" panose="02020603050405020304" pitchFamily="18" charset="0"/>
              </a:rPr>
              <a:t>Không đồng thời gửi được cho nhiều người.</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8" name="Flowchart: Alternate Process 7"/>
          <p:cNvSpPr/>
          <p:nvPr/>
        </p:nvSpPr>
        <p:spPr>
          <a:xfrm>
            <a:off x="2362594" y="4143923"/>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a:solidFill>
                  <a:srgbClr val="0070C0"/>
                </a:solidFill>
                <a:latin typeface="Times New Roman" panose="02020603050405020304" pitchFamily="18" charset="0"/>
                <a:cs typeface="Times New Roman" panose="02020603050405020304" pitchFamily="18" charset="0"/>
              </a:rPr>
              <a:t>C. </a:t>
            </a:r>
            <a:r>
              <a:rPr lang="vi-VN" sz="3200" b="1">
                <a:solidFill>
                  <a:srgbClr val="0070C0"/>
                </a:solidFill>
                <a:latin typeface="Times New Roman" panose="02020603050405020304" pitchFamily="18" charset="0"/>
                <a:cs typeface="Times New Roman" panose="02020603050405020304" pitchFamily="18" charset="0"/>
              </a:rPr>
              <a:t>Phải phòng tránh virut, thư rác</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2362594" y="3287835"/>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a:solidFill>
                  <a:srgbClr val="0070C0"/>
                </a:solidFill>
                <a:latin typeface="Times New Roman" panose="02020603050405020304" pitchFamily="18" charset="0"/>
                <a:cs typeface="Times New Roman" panose="02020603050405020304" pitchFamily="18" charset="0"/>
              </a:rPr>
              <a:t>B. </a:t>
            </a:r>
            <a:r>
              <a:rPr lang="vi-VN" sz="3200" b="1">
                <a:solidFill>
                  <a:srgbClr val="0070C0"/>
                </a:solidFill>
                <a:latin typeface="Times New Roman" panose="02020603050405020304" pitchFamily="18" charset="0"/>
                <a:cs typeface="Times New Roman" panose="02020603050405020304" pitchFamily="18" charset="0"/>
              </a:rPr>
              <a:t>Thời gian</a:t>
            </a:r>
            <a:r>
              <a:rPr lang="en-US" sz="3200" b="1">
                <a:solidFill>
                  <a:srgbClr val="0070C0"/>
                </a:solidFill>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cs typeface="Times New Roman" panose="02020603050405020304" pitchFamily="18" charset="0"/>
              </a:rPr>
              <a:t>gửi thư lâu</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13" name="Flowchart: Alternate Process 12"/>
          <p:cNvSpPr/>
          <p:nvPr/>
        </p:nvSpPr>
        <p:spPr>
          <a:xfrm>
            <a:off x="2362594" y="5084493"/>
            <a:ext cx="684672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0070C0"/>
                </a:solidFill>
                <a:latin typeface="Times New Roman" panose="02020603050405020304" pitchFamily="18" charset="0"/>
                <a:cs typeface="Times New Roman" panose="02020603050405020304" pitchFamily="18" charset="0"/>
              </a:rPr>
              <a:t>D. Chi phí thấp</a:t>
            </a:r>
          </a:p>
        </p:txBody>
      </p:sp>
      <p:sp>
        <p:nvSpPr>
          <p:cNvPr id="16" name="TextBox 4"/>
          <p:cNvSpPr txBox="1">
            <a:spLocks noChangeArrowheads="1"/>
          </p:cNvSpPr>
          <p:nvPr/>
        </p:nvSpPr>
        <p:spPr bwMode="auto">
          <a:xfrm>
            <a:off x="1979023" y="196760"/>
            <a:ext cx="8458200"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auto">
              <a:spcBef>
                <a:spcPts val="0"/>
              </a:spcBef>
              <a:spcAft>
                <a:spcPts val="0"/>
              </a:spcAft>
              <a:defRPr/>
            </a:pPr>
            <a:r>
              <a:rPr lang="en-US" sz="3600" b="1">
                <a:latin typeface="Times New Roman" panose="02020603050405020304" pitchFamily="18" charset="0"/>
                <a:cs typeface="Times New Roman" panose="02020603050405020304" pitchFamily="18" charset="0"/>
              </a:rPr>
              <a:t>Câu 1: </a:t>
            </a:r>
            <a:r>
              <a:rPr lang="vi-VN" sz="3600" b="1">
                <a:solidFill>
                  <a:schemeClr val="accent1">
                    <a:lumMod val="50000"/>
                  </a:schemeClr>
                </a:solidFill>
                <a:latin typeface="Times New Roman" panose="02020603050405020304" pitchFamily="18" charset="0"/>
                <a:cs typeface="Times New Roman" panose="02020603050405020304" pitchFamily="18" charset="0"/>
              </a:rPr>
              <a:t>Thư điện tử có hạn chế nào dưới đây so với các phương thức gửi thư khác</a:t>
            </a:r>
            <a:r>
              <a:rPr lang="en-US" sz="3600" b="1">
                <a:solidFill>
                  <a:schemeClr val="accent1">
                    <a:lumMod val="50000"/>
                  </a:schemeClr>
                </a:solidFill>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471015240"/>
      </p:ext>
    </p:extLst>
  </p:cSld>
  <p:clrMapOvr>
    <a:masterClrMapping/>
  </p:clrMapOvr>
  <p:transition spd="slow"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 dur="1000" fill="hold"/>
                                        <p:tgtEl>
                                          <p:spTgt spid="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2"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3" presetID="37" presetClass="entr" presetSubtype="0"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2"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900" decel="100000" fill="hold"/>
                                        <p:tgtEl>
                                          <p:spTgt spid="13"/>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4" presetClass="exit" presetSubtype="10" fill="hold" grpId="0" nodeType="clickEffect">
                                  <p:stCondLst>
                                    <p:cond delay="0"/>
                                  </p:stCondLst>
                                  <p:childTnLst>
                                    <p:animEffect transition="out" filter="randombar(horizontal)">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3" presetClass="exit" presetSubtype="10" fill="hold" grpId="0" nodeType="clickEffect">
                                  <p:stCondLst>
                                    <p:cond delay="0"/>
                                  </p:stCondLst>
                                  <p:childTnLst>
                                    <p:animEffect transition="out" filter="blinds(horizont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9"/>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 presetClass="emph" presetSubtype="2" fill="hold" nodeType="clickEffect">
                                  <p:stCondLst>
                                    <p:cond delay="0"/>
                                  </p:stCondLst>
                                  <p:childTnLst>
                                    <p:animClr clrSpc="rgb" dir="cw">
                                      <p:cBhvr>
                                        <p:cTn id="57" dur="2000" fill="hold"/>
                                        <p:tgtEl>
                                          <p:spTgt spid="8"/>
                                        </p:tgtEl>
                                        <p:attrNameLst>
                                          <p:attrName>fillcolor</p:attrName>
                                        </p:attrNameLst>
                                      </p:cBhvr>
                                      <p:to>
                                        <a:srgbClr val="FF0000"/>
                                      </p:to>
                                    </p:animClr>
                                    <p:set>
                                      <p:cBhvr>
                                        <p:cTn id="58" dur="2000" fill="hold"/>
                                        <p:tgtEl>
                                          <p:spTgt spid="8"/>
                                        </p:tgtEl>
                                        <p:attrNameLst>
                                          <p:attrName>fill.type</p:attrName>
                                        </p:attrNameLst>
                                      </p:cBhvr>
                                      <p:to>
                                        <p:strVal val="solid"/>
                                      </p:to>
                                    </p:set>
                                    <p:set>
                                      <p:cBhvr>
                                        <p:cTn id="59" dur="2000" fill="hold"/>
                                        <p:tgtEl>
                                          <p:spTgt spid="8"/>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5" name="applause.wav"/>
                                        </p:tgtEl>
                                      </p:cMediaNode>
                                    </p:audio>
                                  </p:subTnLst>
                                </p:cTn>
                              </p:par>
                            </p:childTnLst>
                          </p:cTn>
                        </p:par>
                        <p:par>
                          <p:cTn id="60" fill="hold" nodeType="afterGroup">
                            <p:stCondLst>
                              <p:cond delay="2000"/>
                            </p:stCondLst>
                            <p:childTnLst>
                              <p:par>
                                <p:cTn id="61" presetID="1" presetClass="exit" presetSubtype="0" fill="hold" grpId="1" nodeType="afterEffect">
                                  <p:stCondLst>
                                    <p:cond delay="0"/>
                                  </p:stCondLst>
                                  <p:childTnLst>
                                    <p:set>
                                      <p:cBhvr>
                                        <p:cTn id="62" dur="1" fill="hold">
                                          <p:stCondLst>
                                            <p:cond delay="9"/>
                                          </p:stCondLst>
                                        </p:cTn>
                                        <p:tgtEl>
                                          <p:spTgt spid="7"/>
                                        </p:tgtEl>
                                        <p:attrNameLst>
                                          <p:attrName>style.visibility</p:attrName>
                                        </p:attrNameLst>
                                      </p:cBhvr>
                                      <p:to>
                                        <p:strVal val="hidden"/>
                                      </p:to>
                                    </p:set>
                                  </p:childTnLst>
                                </p:cTn>
                              </p:par>
                            </p:childTnLst>
                          </p:cTn>
                        </p:par>
                        <p:par>
                          <p:cTn id="63" fill="hold" nodeType="afterGroup">
                            <p:stCondLst>
                              <p:cond delay="2010"/>
                            </p:stCondLst>
                            <p:childTnLst>
                              <p:par>
                                <p:cTn id="64" presetID="1" presetClass="exit" presetSubtype="0" fill="hold" grpId="1" nodeType="afterEffect">
                                  <p:stCondLst>
                                    <p:cond delay="0"/>
                                  </p:stCondLst>
                                  <p:childTnLst>
                                    <p:set>
                                      <p:cBhvr>
                                        <p:cTn id="65" dur="1" fill="hold">
                                          <p:stCondLst>
                                            <p:cond delay="9"/>
                                          </p:stCondLst>
                                        </p:cTn>
                                        <p:tgtEl>
                                          <p:spTgt spid="9"/>
                                        </p:tgtEl>
                                        <p:attrNameLst>
                                          <p:attrName>style.visibility</p:attrName>
                                        </p:attrNameLst>
                                      </p:cBhvr>
                                      <p:to>
                                        <p:strVal val="hidden"/>
                                      </p:to>
                                    </p:set>
                                  </p:childTnLst>
                                </p:cTn>
                              </p:par>
                            </p:childTnLst>
                          </p:cTn>
                        </p:par>
                        <p:par>
                          <p:cTn id="66" fill="hold">
                            <p:stCondLst>
                              <p:cond delay="2020"/>
                            </p:stCondLst>
                            <p:childTnLst>
                              <p:par>
                                <p:cTn id="67" presetID="1" presetClass="exit" presetSubtype="0" fill="hold" grpId="1" nodeType="afterEffect">
                                  <p:stCondLst>
                                    <p:cond delay="0"/>
                                  </p:stCondLst>
                                  <p:childTnLst>
                                    <p:set>
                                      <p:cBhvr>
                                        <p:cTn id="68" dur="1" fill="hold">
                                          <p:stCondLst>
                                            <p:cond delay="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9" restart="whenNotActive" fill="hold" evtFilter="cancelBubble" nodeType="interactiveSeq">
                <p:stCondLst>
                  <p:cond evt="onClick" delay="0">
                    <p:tgtEl>
                      <p:spTgt spid="13"/>
                    </p:tgtEl>
                  </p:cond>
                </p:stCondLst>
                <p:endSync evt="end" delay="0">
                  <p:rtn val="all"/>
                </p:endSync>
                <p:childTnLst>
                  <p:par>
                    <p:cTn id="70" fill="hold">
                      <p:stCondLst>
                        <p:cond delay="0"/>
                      </p:stCondLst>
                      <p:childTnLst>
                        <p:par>
                          <p:cTn id="71" fill="hold">
                            <p:stCondLst>
                              <p:cond delay="0"/>
                            </p:stCondLst>
                            <p:childTnLst>
                              <p:par>
                                <p:cTn id="72" presetID="3" presetClass="exit" presetSubtype="10" fill="hold" grpId="0" nodeType="clickEffect">
                                  <p:stCondLst>
                                    <p:cond delay="0"/>
                                  </p:stCondLst>
                                  <p:childTnLst>
                                    <p:animEffect transition="out" filter="blinds(horizontal)">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13"/>
                  </p:tgtEl>
                </p:cond>
              </p:nextCondLst>
            </p:seq>
          </p:childTnLst>
        </p:cTn>
      </p:par>
    </p:tnLst>
    <p:bldLst>
      <p:bldP spid="7" grpId="0"/>
      <p:bldP spid="7" grpId="1"/>
      <p:bldP spid="7" grpId="2"/>
      <p:bldP spid="8" grpId="0"/>
      <p:bldP spid="9" grpId="0"/>
      <p:bldP spid="9" grpId="1"/>
      <p:bldP spid="9" grpId="2"/>
      <p:bldP spid="13" grpId="0"/>
      <p:bldP spid="13" grpId="1"/>
      <p:bldP spid="13" grpId="2"/>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lowchart: Alternate Process 7"/>
          <p:cNvSpPr/>
          <p:nvPr/>
        </p:nvSpPr>
        <p:spPr>
          <a:xfrm>
            <a:off x="1685052" y="1842085"/>
            <a:ext cx="8752171" cy="251434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0070C0"/>
                </a:solidFill>
                <a:latin typeface="Times New Roman" panose="02020603050405020304" pitchFamily="18" charset="0"/>
                <a:cs typeface="Times New Roman" panose="02020603050405020304" pitchFamily="18" charset="0"/>
              </a:rPr>
              <a:t>A. </a:t>
            </a:r>
            <a:r>
              <a:rPr lang="vi-VN" sz="3200" b="1">
                <a:solidFill>
                  <a:srgbClr val="0070C0"/>
                </a:solidFill>
                <a:latin typeface="Times New Roman" panose="02020603050405020304" pitchFamily="18" charset="0"/>
                <a:cs typeface="Times New Roman" panose="02020603050405020304" pitchFamily="18" charset="0"/>
              </a:rPr>
              <a:t>Một người có thể mở được nhiều tài khoản thư điện tử với các tên khác nhau. Mỗi hộp thư sẽ có một địa chỉ riêng, không bao giờ trùng với địa chỉ thư điện tử khác.</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9" name="Flowchart: Alternate Process 8"/>
          <p:cNvSpPr/>
          <p:nvPr/>
        </p:nvSpPr>
        <p:spPr>
          <a:xfrm>
            <a:off x="1685052" y="4606637"/>
            <a:ext cx="8752171" cy="1086364"/>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lang="en-US" sz="3200" b="1">
                <a:solidFill>
                  <a:srgbClr val="0070C0"/>
                </a:solidFill>
                <a:latin typeface="Times New Roman" panose="02020603050405020304" pitchFamily="18" charset="0"/>
                <a:cs typeface="Times New Roman" panose="02020603050405020304" pitchFamily="18" charset="0"/>
              </a:rPr>
              <a:t>B. Không thể mở được. Một người chỉ được mở duy nhất một thư điện tử. </a:t>
            </a:r>
          </a:p>
        </p:txBody>
      </p:sp>
      <p:sp>
        <p:nvSpPr>
          <p:cNvPr id="11" name="TextBox 4"/>
          <p:cNvSpPr txBox="1">
            <a:spLocks noChangeArrowheads="1"/>
          </p:cNvSpPr>
          <p:nvPr/>
        </p:nvSpPr>
        <p:spPr bwMode="auto">
          <a:xfrm>
            <a:off x="1815737" y="289512"/>
            <a:ext cx="8621486"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lvl="0" algn="ctr" eaLnBrk="0" fontAlgn="auto" hangingPunct="0">
              <a:spcBef>
                <a:spcPts val="0"/>
              </a:spcBef>
              <a:spcAft>
                <a:spcPts val="0"/>
              </a:spcAft>
              <a:defRPr sz="3600" b="1">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t>Câu 2: </a:t>
            </a:r>
            <a:r>
              <a:rPr lang="vi-VN"/>
              <a:t>Một người có thể mở được nhiều tài khoản thư điện tử không?</a:t>
            </a:r>
            <a:endParaRPr lang="en-US"/>
          </a:p>
        </p:txBody>
      </p:sp>
    </p:spTree>
    <p:custDataLst>
      <p:tags r:id="rId1"/>
    </p:custDataLst>
    <p:extLst>
      <p:ext uri="{BB962C8B-B14F-4D97-AF65-F5344CB8AC3E}">
        <p14:creationId xmlns:p14="http://schemas.microsoft.com/office/powerpoint/2010/main" val="3662972724"/>
      </p:ext>
    </p:extLst>
  </p:cSld>
  <p:clrMapOvr>
    <a:overrideClrMapping bg1="lt1" tx1="dk1" bg2="lt2" tx2="dk2" accent1="accent1" accent2="accent2" accent3="accent3" accent4="accent4" accent5="accent5" accent6="accent6" hlink="hlink" folHlink="folHlink"/>
  </p:clrMapOvr>
  <p:transition spd="slow" advTm="5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2"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3" presetClass="exit" presetSubtype="10" fill="hold" grpId="0" nodeType="clickEffect">
                                  <p:stCondLst>
                                    <p:cond delay="0"/>
                                  </p:stCondLst>
                                  <p:childTnLst>
                                    <p:animEffect transition="out" filter="blinds(horizontal)">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mph" presetSubtype="2" fill="hold" nodeType="clickEffect">
                                  <p:stCondLst>
                                    <p:cond delay="0"/>
                                  </p:stCondLst>
                                  <p:childTnLst>
                                    <p:animClr clrSpc="rgb" dir="cw">
                                      <p:cBhvr>
                                        <p:cTn id="33" dur="2000" fill="hold"/>
                                        <p:tgtEl>
                                          <p:spTgt spid="8"/>
                                        </p:tgtEl>
                                        <p:attrNameLst>
                                          <p:attrName>fillcolor</p:attrName>
                                        </p:attrNameLst>
                                      </p:cBhvr>
                                      <p:to>
                                        <a:srgbClr val="FF0000"/>
                                      </p:to>
                                    </p:animClr>
                                    <p:set>
                                      <p:cBhvr>
                                        <p:cTn id="34" dur="2000" fill="hold"/>
                                        <p:tgtEl>
                                          <p:spTgt spid="8"/>
                                        </p:tgtEl>
                                        <p:attrNameLst>
                                          <p:attrName>fill.type</p:attrName>
                                        </p:attrNameLst>
                                      </p:cBhvr>
                                      <p:to>
                                        <p:strVal val="solid"/>
                                      </p:to>
                                    </p:set>
                                    <p:set>
                                      <p:cBhvr>
                                        <p:cTn id="35" dur="2000" fill="hold"/>
                                        <p:tgtEl>
                                          <p:spTgt spid="8"/>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5" name="applause.wav"/>
                                        </p:tgtEl>
                                      </p:cMediaNode>
                                    </p:audio>
                                  </p:subTnLst>
                                </p:cTn>
                              </p:par>
                            </p:childTnLst>
                          </p:cTn>
                        </p:par>
                        <p:par>
                          <p:cTn id="36" fill="hold" nodeType="afterGroup">
                            <p:stCondLst>
                              <p:cond delay="2000"/>
                            </p:stCondLst>
                            <p:childTnLst>
                              <p:par>
                                <p:cTn id="37" presetID="1" presetClass="exit" presetSubtype="0" fill="hold" grpId="1" nodeType="afterEffect">
                                  <p:stCondLst>
                                    <p:cond delay="0"/>
                                  </p:stCondLst>
                                  <p:childTnLst>
                                    <p:set>
                                      <p:cBhvr>
                                        <p:cTn id="38" dur="1" fill="hold">
                                          <p:stCondLst>
                                            <p:cond delay="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8" grpId="0"/>
      <p:bldP spid="9" grpId="0"/>
      <p:bldP spid="9" grpId="1"/>
      <p:bldP spid="9" grpId="2"/>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1295399" y="1870019"/>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spcBef>
                <a:spcPct val="50000"/>
              </a:spcBef>
              <a:defRPr/>
            </a:pPr>
            <a:r>
              <a:rPr lang="en-US" sz="3200" b="1">
                <a:solidFill>
                  <a:srgbClr val="0070C0"/>
                </a:solidFill>
                <a:latin typeface="Times New Roman" panose="02020603050405020304" pitchFamily="18" charset="0"/>
                <a:cs typeface="Times New Roman" panose="02020603050405020304" pitchFamily="18" charset="0"/>
              </a:rPr>
              <a:t>A. Họ và tên</a:t>
            </a:r>
          </a:p>
        </p:txBody>
      </p:sp>
      <p:sp>
        <p:nvSpPr>
          <p:cNvPr id="8" name="Flowchart: Alternate Process 7"/>
          <p:cNvSpPr/>
          <p:nvPr/>
        </p:nvSpPr>
        <p:spPr>
          <a:xfrm>
            <a:off x="1295397" y="3773459"/>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a:solidFill>
                  <a:srgbClr val="0070C0"/>
                </a:solidFill>
                <a:latin typeface="Times New Roman" panose="02020603050405020304" pitchFamily="18" charset="0"/>
                <a:cs typeface="Times New Roman" panose="02020603050405020304" pitchFamily="18" charset="0"/>
              </a:rPr>
              <a:t>C. Địa chỉ nhà</a:t>
            </a:r>
          </a:p>
        </p:txBody>
      </p:sp>
      <p:sp>
        <p:nvSpPr>
          <p:cNvPr id="9" name="Flowchart: Alternate Process 8"/>
          <p:cNvSpPr/>
          <p:nvPr/>
        </p:nvSpPr>
        <p:spPr>
          <a:xfrm>
            <a:off x="1295396" y="4652302"/>
            <a:ext cx="9601201"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a:solidFill>
                  <a:srgbClr val="0070C0"/>
                </a:solidFill>
                <a:latin typeface="Times New Roman" panose="02020603050405020304" pitchFamily="18" charset="0"/>
                <a:cs typeface="Times New Roman" panose="02020603050405020304" pitchFamily="18" charset="0"/>
              </a:rPr>
              <a:t>D. </a:t>
            </a:r>
            <a:r>
              <a:rPr lang="vi-VN" sz="3200" b="1">
                <a:solidFill>
                  <a:srgbClr val="0070C0"/>
                </a:solidFill>
                <a:latin typeface="Times New Roman" panose="02020603050405020304" pitchFamily="18" charset="0"/>
                <a:cs typeface="Times New Roman" panose="02020603050405020304" pitchFamily="18" charset="0"/>
              </a:rPr>
              <a:t>Hộp thư của phụ huynh</a:t>
            </a:r>
            <a:r>
              <a:rPr lang="en-US" sz="3200" b="1">
                <a:solidFill>
                  <a:srgbClr val="0070C0"/>
                </a:solidFill>
                <a:latin typeface="Times New Roman" panose="02020603050405020304" pitchFamily="18" charset="0"/>
                <a:cs typeface="Times New Roman" panose="02020603050405020304" pitchFamily="18" charset="0"/>
              </a:rPr>
              <a:t>  </a:t>
            </a:r>
          </a:p>
        </p:txBody>
      </p:sp>
      <p:pic>
        <p:nvPicPr>
          <p:cNvPr id="14" name="NHAC NEN.mp3">
            <a:hlinkClick r:id="" action="ppaction://media"/>
          </p:cNvPr>
          <p:cNvPicPr>
            <a:picLocks noRot="1" noChangeAspect="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5161948" y="6293145"/>
            <a:ext cx="338667" cy="3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lowchart: Alternate Process 14"/>
          <p:cNvSpPr/>
          <p:nvPr/>
        </p:nvSpPr>
        <p:spPr>
          <a:xfrm>
            <a:off x="1295398" y="2811156"/>
            <a:ext cx="9601200" cy="762000"/>
          </a:xfrm>
          <a:prstGeom prst="flowChartAlternateProcess">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3200" b="1">
                <a:solidFill>
                  <a:srgbClr val="0070C0"/>
                </a:solidFill>
                <a:latin typeface="Times New Roman" panose="02020603050405020304" pitchFamily="18" charset="0"/>
                <a:cs typeface="Times New Roman" panose="02020603050405020304" pitchFamily="18" charset="0"/>
              </a:rPr>
              <a:t>B. Ngày sinh</a:t>
            </a:r>
            <a:endParaRPr lang="vi-VN" sz="3200" b="1">
              <a:solidFill>
                <a:srgbClr val="0070C0"/>
              </a:solidFill>
              <a:latin typeface="Times New Roman" panose="02020603050405020304" pitchFamily="18" charset="0"/>
              <a:cs typeface="Times New Roman" panose="02020603050405020304" pitchFamily="18" charset="0"/>
            </a:endParaRPr>
          </a:p>
        </p:txBody>
      </p:sp>
      <p:sp>
        <p:nvSpPr>
          <p:cNvPr id="16" name="TextBox 4"/>
          <p:cNvSpPr txBox="1">
            <a:spLocks noChangeArrowheads="1"/>
          </p:cNvSpPr>
          <p:nvPr/>
        </p:nvSpPr>
        <p:spPr bwMode="auto">
          <a:xfrm>
            <a:off x="1295399" y="381000"/>
            <a:ext cx="9141824" cy="1200329"/>
          </a:xfrm>
          <a:prstGeom prst="rect">
            <a:avLst/>
          </a:prstGeom>
          <a:solidFill>
            <a:schemeClr val="accent4">
              <a:lumMod val="40000"/>
              <a:lumOff val="60000"/>
            </a:schemeClr>
          </a:solid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fontAlgn="auto">
              <a:spcBef>
                <a:spcPts val="0"/>
              </a:spcBef>
              <a:spcAft>
                <a:spcPts val="0"/>
              </a:spcAft>
              <a:defRPr/>
            </a:pPr>
            <a:r>
              <a:rPr lang="en-US" sz="3600" b="1">
                <a:latin typeface="Times New Roman" panose="02020603050405020304" pitchFamily="18" charset="0"/>
                <a:cs typeface="Times New Roman" panose="02020603050405020304" pitchFamily="18" charset="0"/>
              </a:rPr>
              <a:t>Câu 3: </a:t>
            </a:r>
            <a:r>
              <a:rPr lang="vi-VN" sz="3600" b="1">
                <a:solidFill>
                  <a:schemeClr val="accent1">
                    <a:lumMod val="50000"/>
                  </a:schemeClr>
                </a:solidFill>
                <a:latin typeface="Times New Roman" panose="02020603050405020304" pitchFamily="18" charset="0"/>
                <a:cs typeface="Times New Roman" panose="02020603050405020304" pitchFamily="18" charset="0"/>
              </a:rPr>
              <a:t>Khi tạo tài khoản thư điện tử em không cần khai báo gì?</a:t>
            </a:r>
          </a:p>
        </p:txBody>
      </p:sp>
    </p:spTree>
    <p:custDataLst>
      <p:tags r:id="rId1"/>
    </p:custDataLst>
    <p:extLst>
      <p:ext uri="{BB962C8B-B14F-4D97-AF65-F5344CB8AC3E}">
        <p14:creationId xmlns:p14="http://schemas.microsoft.com/office/powerpoint/2010/main" val="2812338488"/>
      </p:ext>
    </p:extLst>
  </p:cSld>
  <p:clrMapOvr>
    <a:masterClrMapping/>
  </p:clrMapOvr>
  <p:transition spd="slow" advTm="5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par>
                                <p:cTn id="7" presetID="25"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 calcmode="lin" valueType="num">
                                      <p:cBhvr>
                                        <p:cTn id="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2"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par>
                                <p:cTn id="31" presetID="2" presetClass="entr" presetSubtype="4" fill="hold" grpId="2"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4" presetClass="exit" presetSubtype="10" fill="hold" grpId="0" nodeType="clickEffect">
                                  <p:stCondLst>
                                    <p:cond delay="0"/>
                                  </p:stCondLst>
                                  <p:childTnLst>
                                    <p:animEffect transition="out" filter="randombar(horizontal)">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3" presetClass="exit" presetSubtype="10" fill="hold" grpId="0" nodeType="clickEffect">
                                  <p:stCondLst>
                                    <p:cond delay="0"/>
                                  </p:stCondLst>
                                  <p:childTnLst>
                                    <p:animEffect transition="out" filter="blinds(horizontal)">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mph" presetSubtype="2" fill="hold" nodeType="clickEffect">
                                  <p:stCondLst>
                                    <p:cond delay="0"/>
                                  </p:stCondLst>
                                  <p:childTnLst>
                                    <p:animClr clrSpc="rgb" dir="cw">
                                      <p:cBhvr>
                                        <p:cTn id="51" dur="2000" fill="hold"/>
                                        <p:tgtEl>
                                          <p:spTgt spid="8"/>
                                        </p:tgtEl>
                                        <p:attrNameLst>
                                          <p:attrName>fillcolor</p:attrName>
                                        </p:attrNameLst>
                                      </p:cBhvr>
                                      <p:to>
                                        <a:srgbClr val="FF0000"/>
                                      </p:to>
                                    </p:animClr>
                                    <p:set>
                                      <p:cBhvr>
                                        <p:cTn id="52" dur="2000" fill="hold"/>
                                        <p:tgtEl>
                                          <p:spTgt spid="8"/>
                                        </p:tgtEl>
                                        <p:attrNameLst>
                                          <p:attrName>fill.type</p:attrName>
                                        </p:attrNameLst>
                                      </p:cBhvr>
                                      <p:to>
                                        <p:strVal val="solid"/>
                                      </p:to>
                                    </p:set>
                                    <p:set>
                                      <p:cBhvr>
                                        <p:cTn id="53" dur="20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6" name="applause.wav"/>
                                        </p:tgtEl>
                                      </p:cMediaNode>
                                    </p:audio>
                                  </p:subTnLst>
                                </p:cTn>
                              </p:par>
                            </p:childTnLst>
                          </p:cTn>
                        </p:par>
                        <p:par>
                          <p:cTn id="54" fill="hold" nodeType="afterGroup">
                            <p:stCondLst>
                              <p:cond delay="2000"/>
                            </p:stCondLst>
                            <p:childTnLst>
                              <p:par>
                                <p:cTn id="55" presetID="1" presetClass="exit" presetSubtype="0" fill="hold" grpId="1" nodeType="afterEffect">
                                  <p:stCondLst>
                                    <p:cond delay="0"/>
                                  </p:stCondLst>
                                  <p:childTnLst>
                                    <p:set>
                                      <p:cBhvr>
                                        <p:cTn id="56" dur="1" fill="hold">
                                          <p:stCondLst>
                                            <p:cond delay="9"/>
                                          </p:stCondLst>
                                        </p:cTn>
                                        <p:tgtEl>
                                          <p:spTgt spid="7"/>
                                        </p:tgtEl>
                                        <p:attrNameLst>
                                          <p:attrName>style.visibility</p:attrName>
                                        </p:attrNameLst>
                                      </p:cBhvr>
                                      <p:to>
                                        <p:strVal val="hidden"/>
                                      </p:to>
                                    </p:set>
                                  </p:childTnLst>
                                </p:cTn>
                              </p:par>
                            </p:childTnLst>
                          </p:cTn>
                        </p:par>
                        <p:par>
                          <p:cTn id="57" fill="hold" nodeType="afterGroup">
                            <p:stCondLst>
                              <p:cond delay="2010"/>
                            </p:stCondLst>
                            <p:childTnLst>
                              <p:par>
                                <p:cTn id="58" presetID="1" presetClass="exit" presetSubtype="0" fill="hold" grpId="1" nodeType="afterEffect">
                                  <p:stCondLst>
                                    <p:cond delay="0"/>
                                  </p:stCondLst>
                                  <p:childTnLst>
                                    <p:set>
                                      <p:cBhvr>
                                        <p:cTn id="59" dur="1" fill="hold">
                                          <p:stCondLst>
                                            <p:cond delay="9"/>
                                          </p:stCondLst>
                                        </p:cTn>
                                        <p:tgtEl>
                                          <p:spTgt spid="9"/>
                                        </p:tgtEl>
                                        <p:attrNameLst>
                                          <p:attrName>style.visibility</p:attrName>
                                        </p:attrNameLst>
                                      </p:cBhvr>
                                      <p:to>
                                        <p:strVal val="hidden"/>
                                      </p:to>
                                    </p:set>
                                  </p:childTnLst>
                                </p:cTn>
                              </p:par>
                            </p:childTnLst>
                          </p:cTn>
                        </p:par>
                        <p:par>
                          <p:cTn id="60" fill="hold">
                            <p:stCondLst>
                              <p:cond delay="2020"/>
                            </p:stCondLst>
                            <p:childTnLst>
                              <p:par>
                                <p:cTn id="61" presetID="1" presetClass="exit" presetSubtype="0" fill="hold" grpId="1" nodeType="afterEffect">
                                  <p:stCondLst>
                                    <p:cond delay="0"/>
                                  </p:stCondLst>
                                  <p:childTnLst>
                                    <p:set>
                                      <p:cBhvr>
                                        <p:cTn id="62" dur="1" fill="hold">
                                          <p:stCondLst>
                                            <p:cond delay="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numSld="999" showWhenStopped="0">
                <p:cTn id="63" fill="hold" display="0">
                  <p:stCondLst>
                    <p:cond delay="indefinite"/>
                  </p:stCondLst>
                  <p:endCondLst>
                    <p:cond evt="onStopAudio" delay="0">
                      <p:tgtEl>
                        <p:sldTgt/>
                      </p:tgtEl>
                    </p:cond>
                  </p:endCondLst>
                </p:cTn>
                <p:tgtEl>
                  <p:spTgt spid="14"/>
                </p:tgtEl>
              </p:cMediaNode>
            </p:audio>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4" presetClass="exit" presetSubtype="10" fill="hold" grpId="0" nodeType="clickEffect">
                                  <p:stCondLst>
                                    <p:cond delay="0"/>
                                  </p:stCondLst>
                                  <p:childTnLst>
                                    <p:animEffect transition="out" filter="randombar(horizontal)">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5" name="breeze.wav"/>
                                        </p:tgtEl>
                                      </p:cMediaNode>
                                    </p:audio>
                                  </p:subTnLst>
                                </p:cTn>
                              </p:par>
                            </p:childTnLst>
                          </p:cTn>
                        </p:par>
                      </p:childTnLst>
                    </p:cTn>
                  </p:par>
                </p:childTnLst>
              </p:cTn>
              <p:nextCondLst>
                <p:cond evt="onClick" delay="0">
                  <p:tgtEl>
                    <p:spTgt spid="15"/>
                  </p:tgtEl>
                </p:cond>
              </p:nextCondLst>
            </p:seq>
          </p:childTnLst>
        </p:cTn>
      </p:par>
    </p:tnLst>
    <p:bldLst>
      <p:bldP spid="7" grpId="0"/>
      <p:bldP spid="7" grpId="1"/>
      <p:bldP spid="7" grpId="2"/>
      <p:bldP spid="8" grpId="0"/>
      <p:bldP spid="9" grpId="0"/>
      <p:bldP spid="9" grpId="1"/>
      <p:bldP spid="9" grpId="2"/>
      <p:bldP spid="15" grpId="0"/>
      <p:bldP spid="15" grpId="1"/>
      <p:bldP spid="15" grpId="2"/>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192713" y="4763"/>
            <a:ext cx="6999287" cy="712787"/>
          </a:xfrm>
          <a:blipFill>
            <a:blip r:embed="rId2"/>
            <a:tile tx="0" ty="0" sx="100000" sy="100000" flip="none" algn="tl"/>
          </a:blipFill>
        </p:spPr>
        <p:txBody>
          <a:bodyPr>
            <a:normAutofit fontScale="90000"/>
          </a:bodyPr>
          <a:lstStyle/>
          <a:p>
            <a:r>
              <a:rPr lang="en-US">
                <a:solidFill>
                  <a:schemeClr val="accent6">
                    <a:lumMod val="20000"/>
                    <a:lumOff val="80000"/>
                  </a:schemeClr>
                </a:solidFill>
              </a:rPr>
              <a:t>Bài 8: Thư điện tử</a:t>
            </a:r>
          </a:p>
        </p:txBody>
      </p:sp>
      <p:sp>
        <p:nvSpPr>
          <p:cNvPr id="6" name="Rectangle 5"/>
          <p:cNvSpPr/>
          <p:nvPr/>
        </p:nvSpPr>
        <p:spPr>
          <a:xfrm>
            <a:off x="2746586" y="936085"/>
            <a:ext cx="6767381" cy="590739"/>
          </a:xfrm>
          <a:prstGeom prst="rect">
            <a:avLst/>
          </a:prstGeom>
          <a:solidFill>
            <a:srgbClr val="00CC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cxnSp>
        <p:nvCxnSpPr>
          <p:cNvPr id="45" name="Straight Connector 44"/>
          <p:cNvCxnSpPr/>
          <p:nvPr/>
        </p:nvCxnSpPr>
        <p:spPr>
          <a:xfrm>
            <a:off x="3487615" y="4335708"/>
            <a:ext cx="4495800" cy="0"/>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cxnSp>
        <p:nvCxnSpPr>
          <p:cNvPr id="46" name="Straight Connector 45"/>
          <p:cNvCxnSpPr>
            <a:endCxn id="51" idx="2"/>
          </p:cNvCxnSpPr>
          <p:nvPr/>
        </p:nvCxnSpPr>
        <p:spPr>
          <a:xfrm flipV="1">
            <a:off x="4068745" y="3693822"/>
            <a:ext cx="3286908" cy="45886"/>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sp>
        <p:nvSpPr>
          <p:cNvPr id="47" name="Rectangle 46"/>
          <p:cNvSpPr/>
          <p:nvPr/>
        </p:nvSpPr>
        <p:spPr>
          <a:xfrm>
            <a:off x="2724390" y="1013090"/>
            <a:ext cx="6767381" cy="457200"/>
          </a:xfrm>
          <a:prstGeom prst="rect">
            <a:avLst/>
          </a:prstGeom>
          <a:solidFill>
            <a:srgbClr val="00CCFF">
              <a:alpha val="56000"/>
            </a:srgbClr>
          </a:solidFill>
          <a:ln>
            <a:noFill/>
          </a:ln>
          <a:effectLst>
            <a:outerShdw blurRad="50800" dist="50800" dir="5400000" algn="ctr" rotWithShape="0">
              <a:srgbClr val="7030A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sp>
        <p:nvSpPr>
          <p:cNvPr id="48" name="TextBox 47"/>
          <p:cNvSpPr txBox="1"/>
          <p:nvPr/>
        </p:nvSpPr>
        <p:spPr>
          <a:xfrm>
            <a:off x="3020336" y="906373"/>
            <a:ext cx="6765839" cy="584775"/>
          </a:xfrm>
          <a:prstGeom prst="rect">
            <a:avLst/>
          </a:prstGeom>
          <a:noFill/>
          <a:effectLst>
            <a:outerShdw blurRad="50800" dist="50800" dir="5400000" algn="ctr" rotWithShape="0">
              <a:srgbClr val="0070C0"/>
            </a:outerShdw>
          </a:effectLst>
        </p:spPr>
        <p:txBody>
          <a:bodyPr wrap="square" rtlCol="0">
            <a:spAutoFit/>
          </a:bodyPr>
          <a:lstStyle/>
          <a:p>
            <a:pPr algn="ctr" defTabSz="685800" eaLnBrk="1" fontAlgn="auto" hangingPunct="1">
              <a:spcBef>
                <a:spcPts val="0"/>
              </a:spcBef>
              <a:spcAft>
                <a:spcPts val="0"/>
              </a:spcAft>
            </a:pPr>
            <a:r>
              <a:rPr lang="en-US" sz="3200" b="1">
                <a:solidFill>
                  <a:srgbClr val="FFFF00"/>
                </a:solidFill>
                <a:latin typeface="Times New Roman" pitchFamily="18" charset="0"/>
                <a:cs typeface="Times New Roman" pitchFamily="18" charset="0"/>
              </a:rPr>
              <a:t>CẤU TRÚC BÀI HỌC</a:t>
            </a:r>
          </a:p>
        </p:txBody>
      </p:sp>
      <p:sp>
        <p:nvSpPr>
          <p:cNvPr id="50" name="TextBox 49"/>
          <p:cNvSpPr txBox="1"/>
          <p:nvPr/>
        </p:nvSpPr>
        <p:spPr>
          <a:xfrm>
            <a:off x="4531099" y="1918014"/>
            <a:ext cx="172902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eaLnBrk="1" fontAlgn="auto" hangingPunct="1">
              <a:spcBef>
                <a:spcPts val="0"/>
              </a:spcBef>
              <a:spcAft>
                <a:spcPts val="0"/>
              </a:spcAft>
              <a:defRPr/>
            </a:pPr>
            <a:r>
              <a:rPr lang="en-US" b="1" kern="0">
                <a:solidFill>
                  <a:srgbClr val="002060"/>
                </a:solidFill>
                <a:latin typeface="Times New Roman" pitchFamily="18" charset="0"/>
                <a:cs typeface="Times New Roman" pitchFamily="18" charset="0"/>
              </a:rPr>
              <a:t>KHỞI ĐỘNG</a:t>
            </a:r>
          </a:p>
        </p:txBody>
      </p:sp>
      <p:sp>
        <p:nvSpPr>
          <p:cNvPr id="51" name="TextBox 50"/>
          <p:cNvSpPr txBox="1"/>
          <p:nvPr/>
        </p:nvSpPr>
        <p:spPr>
          <a:xfrm>
            <a:off x="3968702" y="3293712"/>
            <a:ext cx="6773902" cy="400110"/>
          </a:xfrm>
          <a:prstGeom prst="rect">
            <a:avLst/>
          </a:prstGeom>
          <a:noFill/>
        </p:spPr>
        <p:txBody>
          <a:bodyPr wrap="square" rtlCol="0">
            <a:spAutoFit/>
          </a:bodyPr>
          <a:lstStyle/>
          <a:p>
            <a:pPr defTabSz="685800" eaLnBrk="1" fontAlgn="auto" hangingPunct="1">
              <a:spcBef>
                <a:spcPts val="0"/>
              </a:spcBef>
              <a:spcAft>
                <a:spcPts val="0"/>
              </a:spcAft>
              <a:defRPr/>
            </a:pPr>
            <a:r>
              <a:rPr lang="en-US" sz="2000" b="1">
                <a:solidFill>
                  <a:srgbClr val="0070C0"/>
                </a:solidFill>
                <a:latin typeface="Time New Roman"/>
                <a:cs typeface="+mn-cs"/>
              </a:rPr>
              <a:t>  </a:t>
            </a:r>
            <a:r>
              <a:rPr lang="en-US" sz="2000" b="1">
                <a:solidFill>
                  <a:srgbClr val="0070C0"/>
                </a:solidFill>
                <a:latin typeface="Time New Roman"/>
                <a:cs typeface="Tiffany" pitchFamily="18" charset="0"/>
              </a:rPr>
              <a:t> Thư điện tử</a:t>
            </a:r>
            <a:endParaRPr lang="nl-NL" sz="2000" b="1">
              <a:solidFill>
                <a:srgbClr val="0070C0"/>
              </a:solidFill>
              <a:latin typeface="Time New Roman"/>
            </a:endParaRPr>
          </a:p>
        </p:txBody>
      </p:sp>
      <p:sp>
        <p:nvSpPr>
          <p:cNvPr id="54" name="Oval 53"/>
          <p:cNvSpPr/>
          <p:nvPr/>
        </p:nvSpPr>
        <p:spPr>
          <a:xfrm>
            <a:off x="3357637" y="1875057"/>
            <a:ext cx="503011" cy="494325"/>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1</a:t>
            </a:r>
          </a:p>
        </p:txBody>
      </p:sp>
      <p:sp>
        <p:nvSpPr>
          <p:cNvPr id="55" name="TextBox 54"/>
          <p:cNvSpPr txBox="1"/>
          <p:nvPr/>
        </p:nvSpPr>
        <p:spPr>
          <a:xfrm>
            <a:off x="4524595" y="2602165"/>
            <a:ext cx="325667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HÌNH THÀNH KIẾN THỨC</a:t>
            </a:r>
          </a:p>
        </p:txBody>
      </p:sp>
      <p:sp>
        <p:nvSpPr>
          <p:cNvPr id="58" name="Oval 57"/>
          <p:cNvSpPr/>
          <p:nvPr/>
        </p:nvSpPr>
        <p:spPr>
          <a:xfrm>
            <a:off x="3356992" y="2552719"/>
            <a:ext cx="517724" cy="477723"/>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2</a:t>
            </a:r>
          </a:p>
        </p:txBody>
      </p:sp>
      <p:sp>
        <p:nvSpPr>
          <p:cNvPr id="62" name="TextBox 61"/>
          <p:cNvSpPr txBox="1"/>
          <p:nvPr/>
        </p:nvSpPr>
        <p:spPr>
          <a:xfrm>
            <a:off x="3329898" y="3250426"/>
            <a:ext cx="654329"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a:solidFill>
                  <a:srgbClr val="8064A2">
                    <a:lumMod val="50000"/>
                  </a:srgbClr>
                </a:solidFill>
                <a:latin typeface="Times New Roman" pitchFamily="18" charset="0"/>
                <a:cs typeface="Times New Roman" pitchFamily="18" charset="0"/>
              </a:rPr>
              <a:t>1</a:t>
            </a:r>
            <a:r>
              <a:rPr lang="en-US" sz="2000" b="1">
                <a:solidFill>
                  <a:srgbClr val="8064A2">
                    <a:lumMod val="50000"/>
                  </a:srgbClr>
                </a:solidFill>
                <a:latin typeface="Times New Roman" pitchFamily="18" charset="0"/>
                <a:cs typeface="Times New Roman" pitchFamily="18" charset="0"/>
              </a:rPr>
              <a:t>.</a:t>
            </a:r>
          </a:p>
        </p:txBody>
      </p:sp>
      <p:sp>
        <p:nvSpPr>
          <p:cNvPr id="63" name="TextBox 62"/>
          <p:cNvSpPr txBox="1"/>
          <p:nvPr/>
        </p:nvSpPr>
        <p:spPr>
          <a:xfrm>
            <a:off x="3746268" y="3890439"/>
            <a:ext cx="4618147" cy="707886"/>
          </a:xfrm>
          <a:prstGeom prst="rect">
            <a:avLst/>
          </a:prstGeom>
          <a:noFill/>
        </p:spPr>
        <p:txBody>
          <a:bodyPr wrap="square" rtlCol="0">
            <a:spAutoFit/>
          </a:bodyPr>
          <a:lstStyle/>
          <a:p>
            <a:pPr defTabSz="685800" eaLnBrk="1" fontAlgn="auto" hangingPunct="1">
              <a:spcBef>
                <a:spcPts val="0"/>
              </a:spcBef>
              <a:spcAft>
                <a:spcPts val="0"/>
              </a:spcAft>
              <a:defRPr/>
            </a:pPr>
            <a:r>
              <a:rPr lang="nl-NL" sz="2000" b="1">
                <a:solidFill>
                  <a:srgbClr val="0070C0"/>
                </a:solidFill>
                <a:latin typeface="Time New Roman"/>
              </a:rPr>
              <a:t>Ưu điểm, nhược điểm thư điện tử</a:t>
            </a:r>
          </a:p>
          <a:p>
            <a:pPr defTabSz="685800" eaLnBrk="1" fontAlgn="auto" hangingPunct="1">
              <a:spcBef>
                <a:spcPts val="0"/>
              </a:spcBef>
              <a:spcAft>
                <a:spcPts val="0"/>
              </a:spcAft>
              <a:defRPr/>
            </a:pPr>
            <a:endParaRPr lang="en-US" sz="2000" b="1">
              <a:solidFill>
                <a:srgbClr val="0070C0"/>
              </a:solidFill>
              <a:latin typeface="Time New Roman"/>
            </a:endParaRPr>
          </a:p>
        </p:txBody>
      </p:sp>
      <p:sp>
        <p:nvSpPr>
          <p:cNvPr id="67" name="TextBox 66"/>
          <p:cNvSpPr txBox="1"/>
          <p:nvPr/>
        </p:nvSpPr>
        <p:spPr>
          <a:xfrm>
            <a:off x="2950069" y="3813074"/>
            <a:ext cx="759658"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a:solidFill>
                  <a:srgbClr val="8064A2">
                    <a:lumMod val="50000"/>
                  </a:srgbClr>
                </a:solidFill>
                <a:latin typeface="Times New Roman" pitchFamily="18" charset="0"/>
                <a:cs typeface="Times New Roman" pitchFamily="18" charset="0"/>
              </a:rPr>
              <a:t>2.</a:t>
            </a:r>
          </a:p>
        </p:txBody>
      </p:sp>
      <p:cxnSp>
        <p:nvCxnSpPr>
          <p:cNvPr id="68" name="Straight Connector 67"/>
          <p:cNvCxnSpPr/>
          <p:nvPr/>
        </p:nvCxnSpPr>
        <p:spPr>
          <a:xfrm>
            <a:off x="2994359" y="4919816"/>
            <a:ext cx="2855456" cy="0"/>
          </a:xfrm>
          <a:prstGeom prst="line">
            <a:avLst/>
          </a:prstGeom>
          <a:ln w="38100">
            <a:prstDash val="sysDash"/>
          </a:ln>
        </p:spPr>
        <p:style>
          <a:lnRef idx="1">
            <a:schemeClr val="accent5"/>
          </a:lnRef>
          <a:fillRef idx="0">
            <a:schemeClr val="accent5"/>
          </a:fillRef>
          <a:effectRef idx="0">
            <a:schemeClr val="accent5"/>
          </a:effectRef>
          <a:fontRef idx="minor">
            <a:schemeClr val="tx1"/>
          </a:fontRef>
        </p:style>
      </p:cxnSp>
      <p:sp>
        <p:nvSpPr>
          <p:cNvPr id="69" name="TextBox 68"/>
          <p:cNvSpPr txBox="1"/>
          <p:nvPr/>
        </p:nvSpPr>
        <p:spPr>
          <a:xfrm>
            <a:off x="3020336" y="4524630"/>
            <a:ext cx="9401436" cy="400110"/>
          </a:xfrm>
          <a:prstGeom prst="rect">
            <a:avLst/>
          </a:prstGeom>
          <a:noFill/>
        </p:spPr>
        <p:txBody>
          <a:bodyPr wrap="square" rtlCol="0">
            <a:spAutoFit/>
          </a:bodyPr>
          <a:lstStyle/>
          <a:p>
            <a:pPr defTabSz="342900" eaLnBrk="1" fontAlgn="auto" hangingPunct="1">
              <a:spcBef>
                <a:spcPts val="0"/>
              </a:spcBef>
              <a:spcAft>
                <a:spcPts val="0"/>
              </a:spcAft>
            </a:pPr>
            <a:r>
              <a:rPr lang="en-US" sz="2000" b="1">
                <a:solidFill>
                  <a:srgbClr val="0070C0"/>
                </a:solidFill>
                <a:latin typeface="Time New Roman"/>
              </a:rPr>
              <a:t>Thực hành: đăng ký, đăng nhập, đăng xuất, gửi thư điện tử</a:t>
            </a:r>
            <a:endParaRPr lang="en-US" sz="2000" b="1">
              <a:solidFill>
                <a:srgbClr val="0070C0"/>
              </a:solidFill>
              <a:latin typeface="Time New Roman"/>
              <a:cs typeface="Tiffany" pitchFamily="18" charset="0"/>
            </a:endParaRPr>
          </a:p>
        </p:txBody>
      </p:sp>
      <p:sp>
        <p:nvSpPr>
          <p:cNvPr id="73" name="TextBox 72"/>
          <p:cNvSpPr txBox="1"/>
          <p:nvPr/>
        </p:nvSpPr>
        <p:spPr>
          <a:xfrm>
            <a:off x="2578179" y="4458151"/>
            <a:ext cx="751719" cy="461665"/>
          </a:xfrm>
          <a:prstGeom prst="rect">
            <a:avLst/>
          </a:prstGeom>
          <a:noFill/>
        </p:spPr>
        <p:txBody>
          <a:bodyPr wrap="square" rtlCol="0">
            <a:spAutoFit/>
          </a:bodyPr>
          <a:lstStyle/>
          <a:p>
            <a:pPr defTabSz="685800" eaLnBrk="1" fontAlgn="auto" hangingPunct="1">
              <a:spcBef>
                <a:spcPts val="0"/>
              </a:spcBef>
              <a:spcAft>
                <a:spcPts val="0"/>
              </a:spcAft>
            </a:pPr>
            <a:r>
              <a:rPr lang="en-US" sz="2000" b="1">
                <a:solidFill>
                  <a:srgbClr val="8064A2">
                    <a:lumMod val="50000"/>
                  </a:srgbClr>
                </a:solidFill>
                <a:latin typeface="Times New Roman" pitchFamily="18" charset="0"/>
                <a:cs typeface="Times New Roman" pitchFamily="18" charset="0"/>
              </a:rPr>
              <a:t> </a:t>
            </a:r>
            <a:r>
              <a:rPr lang="en-US" sz="2400" b="1">
                <a:solidFill>
                  <a:srgbClr val="8064A2">
                    <a:lumMod val="50000"/>
                  </a:srgbClr>
                </a:solidFill>
                <a:latin typeface="Times New Roman" pitchFamily="18" charset="0"/>
                <a:cs typeface="Times New Roman" pitchFamily="18" charset="0"/>
              </a:rPr>
              <a:t>3.</a:t>
            </a:r>
          </a:p>
        </p:txBody>
      </p:sp>
      <p:sp>
        <p:nvSpPr>
          <p:cNvPr id="75" name="TextBox 74"/>
          <p:cNvSpPr txBox="1"/>
          <p:nvPr/>
        </p:nvSpPr>
        <p:spPr>
          <a:xfrm>
            <a:off x="4325815" y="5728970"/>
            <a:ext cx="402930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VẬN DỤNG, TÌM TÒI SÁNG TẠO</a:t>
            </a:r>
          </a:p>
        </p:txBody>
      </p:sp>
      <p:sp>
        <p:nvSpPr>
          <p:cNvPr id="78" name="Oval 77"/>
          <p:cNvSpPr/>
          <p:nvPr/>
        </p:nvSpPr>
        <p:spPr>
          <a:xfrm>
            <a:off x="3418132" y="5669089"/>
            <a:ext cx="466390" cy="489094"/>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
        <p:nvSpPr>
          <p:cNvPr id="81" name="TextBox 80"/>
          <p:cNvSpPr txBox="1"/>
          <p:nvPr/>
        </p:nvSpPr>
        <p:spPr>
          <a:xfrm>
            <a:off x="4325815" y="5156215"/>
            <a:ext cx="345545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LUYỆN TẬP, CỦNG CỐ</a:t>
            </a:r>
          </a:p>
        </p:txBody>
      </p:sp>
      <p:sp>
        <p:nvSpPr>
          <p:cNvPr id="84" name="Oval 83"/>
          <p:cNvSpPr/>
          <p:nvPr/>
        </p:nvSpPr>
        <p:spPr>
          <a:xfrm>
            <a:off x="3401927" y="5113661"/>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3</a:t>
            </a:r>
          </a:p>
        </p:txBody>
      </p:sp>
    </p:spTree>
    <p:extLst>
      <p:ext uri="{BB962C8B-B14F-4D97-AF65-F5344CB8AC3E}">
        <p14:creationId xmlns:p14="http://schemas.microsoft.com/office/powerpoint/2010/main" val="2177942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10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1000"/>
                                        <p:tgtEl>
                                          <p:spTgt spid="4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10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barn(inVertical)">
                                      <p:cBhvr>
                                        <p:cTn id="23" dur="500"/>
                                        <p:tgtEl>
                                          <p:spTgt spid="5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down)">
                                      <p:cBhvr>
                                        <p:cTn id="26" dur="10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barn(inVertical)">
                                      <p:cBhvr>
                                        <p:cTn id="31" dur="500"/>
                                        <p:tgtEl>
                                          <p:spTgt spid="5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wipe(down)">
                                      <p:cBhvr>
                                        <p:cTn id="34" dur="1000"/>
                                        <p:tgtEl>
                                          <p:spTgt spid="55"/>
                                        </p:tgtEl>
                                      </p:cBhvr>
                                    </p:animEffect>
                                  </p:childTnLst>
                                </p:cTn>
                              </p:par>
                              <p:par>
                                <p:cTn id="35" presetID="16" presetClass="entr" presetSubtype="21"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barn(inVertical)">
                                      <p:cBhvr>
                                        <p:cTn id="37" dur="1000"/>
                                        <p:tgtEl>
                                          <p:spTgt spid="4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barn(inVertical)">
                                      <p:cBhvr>
                                        <p:cTn id="40" dur="1000"/>
                                        <p:tgtEl>
                                          <p:spTgt spid="6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barn(inVertical)">
                                      <p:cBhvr>
                                        <p:cTn id="43" dur="1000"/>
                                        <p:tgtEl>
                                          <p:spTgt spid="51"/>
                                        </p:tgtEl>
                                      </p:cBhvr>
                                    </p:animEffect>
                                  </p:childTnLst>
                                </p:cTn>
                              </p:par>
                              <p:par>
                                <p:cTn id="44" presetID="16" presetClass="entr" presetSubtype="21"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arn(inVertical)">
                                      <p:cBhvr>
                                        <p:cTn id="46" dur="1000"/>
                                        <p:tgtEl>
                                          <p:spTgt spid="4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wipe(down)">
                                      <p:cBhvr>
                                        <p:cTn id="49" dur="1000"/>
                                        <p:tgtEl>
                                          <p:spTgt spid="6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barn(inVertical)">
                                      <p:cBhvr>
                                        <p:cTn id="52" dur="1000"/>
                                        <p:tgtEl>
                                          <p:spTgt spid="63"/>
                                        </p:tgtEl>
                                      </p:cBhvr>
                                    </p:animEffect>
                                  </p:childTnLst>
                                </p:cTn>
                              </p:par>
                              <p:par>
                                <p:cTn id="53" presetID="16" presetClass="entr" presetSubtype="21"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barn(inVertical)">
                                      <p:cBhvr>
                                        <p:cTn id="55" dur="1000"/>
                                        <p:tgtEl>
                                          <p:spTgt spid="68"/>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barn(inVertical)">
                                      <p:cBhvr>
                                        <p:cTn id="58" dur="1000"/>
                                        <p:tgtEl>
                                          <p:spTgt spid="69"/>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73"/>
                                        </p:tgtEl>
                                        <p:attrNameLst>
                                          <p:attrName>style.visibility</p:attrName>
                                        </p:attrNameLst>
                                      </p:cBhvr>
                                      <p:to>
                                        <p:strVal val="visible"/>
                                      </p:to>
                                    </p:set>
                                    <p:animEffect transition="in" filter="barn(inVertical)">
                                      <p:cBhvr>
                                        <p:cTn id="61" dur="1000"/>
                                        <p:tgtEl>
                                          <p:spTgt spid="7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84"/>
                                        </p:tgtEl>
                                        <p:attrNameLst>
                                          <p:attrName>style.visibility</p:attrName>
                                        </p:attrNameLst>
                                      </p:cBhvr>
                                      <p:to>
                                        <p:strVal val="visible"/>
                                      </p:to>
                                    </p:set>
                                    <p:animEffect transition="in" filter="barn(inVertical)">
                                      <p:cBhvr>
                                        <p:cTn id="66" dur="500"/>
                                        <p:tgtEl>
                                          <p:spTgt spid="84"/>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wipe(down)">
                                      <p:cBhvr>
                                        <p:cTn id="69" dur="1000"/>
                                        <p:tgtEl>
                                          <p:spTgt spid="81"/>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barn(inVertical)">
                                      <p:cBhvr>
                                        <p:cTn id="74" dur="500"/>
                                        <p:tgtEl>
                                          <p:spTgt spid="78"/>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75"/>
                                        </p:tgtEl>
                                        <p:attrNameLst>
                                          <p:attrName>style.visibility</p:attrName>
                                        </p:attrNameLst>
                                      </p:cBhvr>
                                      <p:to>
                                        <p:strVal val="visible"/>
                                      </p:to>
                                    </p:set>
                                    <p:animEffect transition="in" filter="wipe(down)">
                                      <p:cBhvr>
                                        <p:cTn id="77"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47" grpId="0" animBg="1"/>
      <p:bldP spid="48" grpId="0"/>
      <p:bldP spid="50" grpId="0" animBg="1"/>
      <p:bldP spid="51" grpId="0"/>
      <p:bldP spid="54" grpId="0" animBg="1"/>
      <p:bldP spid="55" grpId="0" animBg="1"/>
      <p:bldP spid="58" grpId="0" animBg="1"/>
      <p:bldP spid="62" grpId="0"/>
      <p:bldP spid="63" grpId="0"/>
      <p:bldP spid="67" grpId="0"/>
      <p:bldP spid="69" grpId="0"/>
      <p:bldP spid="73" grpId="0"/>
      <p:bldP spid="75" grpId="0" animBg="1"/>
      <p:bldP spid="78" grpId="0" animBg="1"/>
      <p:bldP spid="81" grpId="0" animBg="1"/>
      <p:bldP spid="8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69643" y="1909333"/>
            <a:ext cx="8583375" cy="631711"/>
          </a:xfrm>
          <a:prstGeom prst="rect">
            <a:avLst/>
          </a:prstGeom>
        </p:spPr>
        <p:style>
          <a:lnRef idx="0">
            <a:scrgbClr r="0" g="0" b="0"/>
          </a:lnRef>
          <a:fillRef idx="1002">
            <a:schemeClr val="lt1"/>
          </a:fillRef>
          <a:effectRef idx="0">
            <a:scrgbClr r="0" g="0" b="0"/>
          </a:effectRef>
          <a:fontRef idx="major"/>
        </p:style>
        <p:txBody>
          <a:bodyPr wrap="none">
            <a:spAutoFit/>
          </a:bodyPr>
          <a:lstStyle/>
          <a:p>
            <a:pPr algn="ctr">
              <a:lnSpc>
                <a:spcPct val="120000"/>
              </a:lnSpc>
              <a:spcBef>
                <a:spcPts val="600"/>
              </a:spcBef>
              <a:spcAft>
                <a:spcPts val="600"/>
              </a:spcAft>
              <a:tabLst>
                <a:tab pos="180340" algn="l"/>
                <a:tab pos="1710690" algn="l"/>
                <a:tab pos="3330575" algn="l"/>
                <a:tab pos="4951095" algn="l"/>
              </a:tabLst>
            </a:pPr>
            <a:r>
              <a:rPr lang="en-US" sz="3200" b="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Thảo luận nhóm đôi và trả lời vào PHT (1 phút)</a:t>
            </a: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2"/>
          <p:cNvSpPr>
            <a:spLocks noChangeArrowheads="1"/>
          </p:cNvSpPr>
          <p:nvPr/>
        </p:nvSpPr>
        <p:spPr bwMode="auto">
          <a:xfrm>
            <a:off x="860864" y="3810440"/>
            <a:ext cx="979580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a:buFont typeface="+mj-lt"/>
              <a:buAutoNum type="alphaUcPeriod"/>
            </a:pPr>
            <a:r>
              <a:rPr lang="pt-BR" sz="2400" b="1">
                <a:latin typeface="Time New Roman"/>
              </a:rPr>
              <a:t> Cơ hội đầu tư kiếm được tiền hơn</a:t>
            </a:r>
            <a:endParaRPr lang="en-US" sz="2400" b="1">
              <a:latin typeface="Time New Roman"/>
            </a:endParaRPr>
          </a:p>
          <a:p>
            <a:pPr marL="457200" indent="-457200">
              <a:buFont typeface="+mj-lt"/>
              <a:buAutoNum type="alphaUcPeriod"/>
            </a:pPr>
            <a:r>
              <a:rPr lang="pt-BR" sz="2400" b="1">
                <a:latin typeface="Time New Roman"/>
              </a:rPr>
              <a:t> Danh sách học sinh tham gia thi học sinh giỏi môn Tin học</a:t>
            </a:r>
            <a:endParaRPr lang="en-US" sz="2400" b="1">
              <a:latin typeface="Time New Roman"/>
            </a:endParaRPr>
          </a:p>
          <a:p>
            <a:pPr marL="457200" indent="-457200">
              <a:buFont typeface="+mj-lt"/>
              <a:buAutoNum type="alphaUcPeriod"/>
            </a:pPr>
            <a:r>
              <a:rPr lang="pt-BR" sz="2400" b="1">
                <a:latin typeface="Time New Roman"/>
              </a:rPr>
              <a:t> Quà tặng miễn phí, hãy nháy chuột nhanh</a:t>
            </a:r>
            <a:endParaRPr lang="en-US" sz="2400" b="1">
              <a:latin typeface="Time New Roman"/>
            </a:endParaRPr>
          </a:p>
          <a:p>
            <a:pPr marL="457200" indent="-457200">
              <a:buFont typeface="+mj-lt"/>
              <a:buAutoNum type="alphaUcPeriod"/>
            </a:pPr>
            <a:r>
              <a:rPr lang="pt-BR" sz="2400" b="1">
                <a:latin typeface="Time New Roman"/>
              </a:rPr>
              <a:t> Bạn đã trúng một chuyến đi miễn phí đến Mĩ</a:t>
            </a:r>
            <a:endParaRPr lang="en-US" sz="2400" b="1">
              <a:latin typeface="Time New Roman"/>
            </a:endParaRPr>
          </a:p>
          <a:p>
            <a:pPr marL="457200" indent="-457200">
              <a:buFont typeface="+mj-lt"/>
              <a:buAutoNum type="alphaUcPeriod"/>
            </a:pPr>
            <a:r>
              <a:rPr lang="pt-BR" sz="2400" b="1">
                <a:latin typeface="Time New Roman"/>
              </a:rPr>
              <a:t> Ảnh tập thể lớp 6A ngày khai trường</a:t>
            </a:r>
            <a:endParaRPr lang="en-US" sz="2400" b="1">
              <a:latin typeface="Time New Roman"/>
            </a:endParaRPr>
          </a:p>
          <a:p>
            <a:pPr marL="457200" indent="-457200">
              <a:buFont typeface="+mj-lt"/>
              <a:buAutoNum type="alphaUcPeriod"/>
            </a:pPr>
            <a:r>
              <a:rPr lang="pt-BR" sz="2400" b="1">
                <a:latin typeface="Time New Roman"/>
              </a:rPr>
              <a:t> Khuyến mãi, ưu đãi giá rẻ cho bạn</a:t>
            </a:r>
            <a:endParaRPr lang="en-US" sz="2400" b="1">
              <a:latin typeface="Time New Roman"/>
            </a:endParaRPr>
          </a:p>
        </p:txBody>
      </p:sp>
      <p:sp>
        <p:nvSpPr>
          <p:cNvPr id="3" name="Rectangle 2"/>
          <p:cNvSpPr/>
          <p:nvPr/>
        </p:nvSpPr>
        <p:spPr>
          <a:xfrm>
            <a:off x="860864" y="2738672"/>
            <a:ext cx="11000935" cy="1126462"/>
          </a:xfrm>
          <a:prstGeom prst="rect">
            <a:avLst/>
          </a:prstGeom>
        </p:spPr>
        <p:txBody>
          <a:bodyPr wrap="square">
            <a:spAutoFit/>
          </a:bodyPr>
          <a:lstStyle/>
          <a:p>
            <a:pPr>
              <a:lnSpc>
                <a:spcPct val="120000"/>
              </a:lnSpc>
              <a:spcBef>
                <a:spcPts val="600"/>
              </a:spcBef>
              <a:spcAft>
                <a:spcPts val="600"/>
              </a:spcAft>
            </a:pPr>
            <a:r>
              <a:rPr lang="pt-BR" sz="2800" b="1">
                <a:solidFill>
                  <a:srgbClr val="0070C0"/>
                </a:solidFill>
                <a:latin typeface="Times New Roman" panose="02020603050405020304" pitchFamily="18" charset="0"/>
                <a:ea typeface="Calibri" panose="020F0502020204030204" pitchFamily="34" charset="0"/>
              </a:rPr>
              <a:t>Em hãy xác định xem thư nào có thể là thư rác trong các thư điện tử với tiêu đề như sau:</a:t>
            </a:r>
          </a:p>
        </p:txBody>
      </p:sp>
      <p:sp>
        <p:nvSpPr>
          <p:cNvPr id="6" name="Rectangle 5"/>
          <p:cNvSpPr/>
          <p:nvPr/>
        </p:nvSpPr>
        <p:spPr>
          <a:xfrm>
            <a:off x="3144325" y="6076560"/>
            <a:ext cx="3826881" cy="699102"/>
          </a:xfrm>
          <a:prstGeom prst="rect">
            <a:avLst/>
          </a:prstGeom>
        </p:spPr>
        <p:txBody>
          <a:bodyPr wrap="none">
            <a:spAutoFit/>
          </a:bodyPr>
          <a:lstStyle/>
          <a:p>
            <a:pPr>
              <a:lnSpc>
                <a:spcPct val="120000"/>
              </a:lnSpc>
              <a:spcBef>
                <a:spcPts val="600"/>
              </a:spcBef>
              <a:spcAft>
                <a:spcPts val="600"/>
              </a:spcAft>
            </a:pPr>
            <a:r>
              <a:rPr lang="en-US" sz="3600" b="1">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Đáp án: </a:t>
            </a:r>
            <a:r>
              <a:rPr lang="en-US" sz="3600" b="1">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 C, D, F</a:t>
            </a:r>
          </a:p>
        </p:txBody>
      </p:sp>
      <p:sp>
        <p:nvSpPr>
          <p:cNvPr id="15"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16" name="TextBox 15"/>
          <p:cNvSpPr txBox="1"/>
          <p:nvPr/>
        </p:nvSpPr>
        <p:spPr>
          <a:xfrm>
            <a:off x="4186460" y="1050940"/>
            <a:ext cx="647705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VẬN DỤNG, TÌM TÒI SÁNG TẠO</a:t>
            </a:r>
          </a:p>
        </p:txBody>
      </p:sp>
      <p:sp>
        <p:nvSpPr>
          <p:cNvPr id="17" name="Oval 16"/>
          <p:cNvSpPr/>
          <p:nvPr/>
        </p:nvSpPr>
        <p:spPr>
          <a:xfrm>
            <a:off x="3644153" y="976102"/>
            <a:ext cx="542307" cy="583102"/>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Tree>
    <p:extLst>
      <p:ext uri="{BB962C8B-B14F-4D97-AF65-F5344CB8AC3E}">
        <p14:creationId xmlns:p14="http://schemas.microsoft.com/office/powerpoint/2010/main" val="3304026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1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1000"/>
                                        <p:tgtEl>
                                          <p:spTgt spid="4">
                                            <p:txEl>
                                              <p:pRg st="0" end="0"/>
                                            </p:txEl>
                                          </p:spTgt>
                                        </p:tgtEl>
                                      </p:cBhvr>
                                    </p:animEffect>
                                    <p:anim calcmode="lin" valueType="num">
                                      <p:cBhvr>
                                        <p:cTn id="3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1000"/>
                                        <p:tgtEl>
                                          <p:spTgt spid="4">
                                            <p:txEl>
                                              <p:pRg st="1" end="1"/>
                                            </p:txEl>
                                          </p:spTgt>
                                        </p:tgtEl>
                                      </p:cBhvr>
                                    </p:animEffect>
                                    <p:anim calcmode="lin" valueType="num">
                                      <p:cBhvr>
                                        <p:cTn id="3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fade">
                                      <p:cBhvr>
                                        <p:cTn id="44" dur="1000"/>
                                        <p:tgtEl>
                                          <p:spTgt spid="4">
                                            <p:txEl>
                                              <p:pRg st="2" end="2"/>
                                            </p:txEl>
                                          </p:spTgt>
                                        </p:tgtEl>
                                      </p:cBhvr>
                                    </p:animEffect>
                                    <p:anim calcmode="lin" valueType="num">
                                      <p:cBhvr>
                                        <p:cTn id="4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animEffect transition="in" filter="fade">
                                      <p:cBhvr>
                                        <p:cTn id="51" dur="1000"/>
                                        <p:tgtEl>
                                          <p:spTgt spid="4">
                                            <p:txEl>
                                              <p:pRg st="3" end="3"/>
                                            </p:txEl>
                                          </p:spTgt>
                                        </p:tgtEl>
                                      </p:cBhvr>
                                    </p:animEffect>
                                    <p:anim calcmode="lin" valueType="num">
                                      <p:cBhvr>
                                        <p:cTn id="5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4">
                                            <p:txEl>
                                              <p:pRg st="4" end="4"/>
                                            </p:txEl>
                                          </p:spTgt>
                                        </p:tgtEl>
                                        <p:attrNameLst>
                                          <p:attrName>style.visibility</p:attrName>
                                        </p:attrNameLst>
                                      </p:cBhvr>
                                      <p:to>
                                        <p:strVal val="visible"/>
                                      </p:to>
                                    </p:set>
                                    <p:animEffect transition="in" filter="fade">
                                      <p:cBhvr>
                                        <p:cTn id="58" dur="1000"/>
                                        <p:tgtEl>
                                          <p:spTgt spid="4">
                                            <p:txEl>
                                              <p:pRg st="4" end="4"/>
                                            </p:txEl>
                                          </p:spTgt>
                                        </p:tgtEl>
                                      </p:cBhvr>
                                    </p:animEffect>
                                    <p:anim calcmode="lin" valueType="num">
                                      <p:cBhvr>
                                        <p:cTn id="5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6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4">
                                            <p:txEl>
                                              <p:pRg st="5" end="5"/>
                                            </p:txEl>
                                          </p:spTgt>
                                        </p:tgtEl>
                                        <p:attrNameLst>
                                          <p:attrName>style.visibility</p:attrName>
                                        </p:attrNameLst>
                                      </p:cBhvr>
                                      <p:to>
                                        <p:strVal val="visible"/>
                                      </p:to>
                                    </p:set>
                                    <p:animEffect transition="in" filter="fade">
                                      <p:cBhvr>
                                        <p:cTn id="65" dur="1000"/>
                                        <p:tgtEl>
                                          <p:spTgt spid="4">
                                            <p:txEl>
                                              <p:pRg st="5" end="5"/>
                                            </p:txEl>
                                          </p:spTgt>
                                        </p:tgtEl>
                                      </p:cBhvr>
                                    </p:animEffect>
                                    <p:anim calcmode="lin" valueType="num">
                                      <p:cBhvr>
                                        <p:cTn id="6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circle(in)">
                                      <p:cBhvr>
                                        <p:cTn id="7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p:bldP spid="3" grpId="0"/>
      <p:bldP spid="6" grpId="0"/>
      <p:bldP spid="15"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192713" y="4763"/>
            <a:ext cx="6999287" cy="712787"/>
          </a:xfrm>
        </p:spPr>
        <p:txBody>
          <a:bodyPr>
            <a:normAutofit fontScale="90000"/>
          </a:bodyPr>
          <a:lstStyle/>
          <a:p>
            <a:r>
              <a:rPr lang="en-US"/>
              <a:t>Thực hành</a:t>
            </a:r>
          </a:p>
        </p:txBody>
      </p:sp>
      <p:sp>
        <p:nvSpPr>
          <p:cNvPr id="5" name="Rectangle 4"/>
          <p:cNvSpPr/>
          <p:nvPr/>
        </p:nvSpPr>
        <p:spPr>
          <a:xfrm>
            <a:off x="187643" y="2194159"/>
            <a:ext cx="12131847" cy="1428083"/>
          </a:xfrm>
          <a:prstGeom prst="rect">
            <a:avLst/>
          </a:prstGeom>
          <a:noFill/>
        </p:spPr>
        <p:style>
          <a:lnRef idx="0">
            <a:scrgbClr r="0" g="0" b="0"/>
          </a:lnRef>
          <a:fillRef idx="1002">
            <a:schemeClr val="lt1"/>
          </a:fillRef>
          <a:effectRef idx="0">
            <a:scrgbClr r="0" g="0" b="0"/>
          </a:effectRef>
          <a:fontRef idx="major"/>
        </p:style>
        <p:txBody>
          <a:bodyPr wrap="none">
            <a:spAutoFit/>
          </a:bodyPr>
          <a:lstStyle/>
          <a:p>
            <a:pPr algn="ctr">
              <a:lnSpc>
                <a:spcPct val="120000"/>
              </a:lnSpc>
              <a:spcBef>
                <a:spcPts val="600"/>
              </a:spcBef>
              <a:spcAft>
                <a:spcPts val="600"/>
              </a:spcAft>
              <a:tabLst>
                <a:tab pos="180340" algn="l"/>
                <a:tab pos="1710690" algn="l"/>
                <a:tab pos="3330575" algn="l"/>
                <a:tab pos="4951095" algn="l"/>
              </a:tabLst>
            </a:pPr>
            <a:r>
              <a:rPr lang="en-US"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Em hãy </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soạn </a:t>
            </a:r>
            <a:r>
              <a:rPr lang="en-US"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một</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 thư điện tử gửi cho người bạn của mình. </a:t>
            </a:r>
            <a:endParaRPr lang="en-US"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endParaRPr>
          </a:p>
          <a:p>
            <a:pPr algn="ctr">
              <a:lnSpc>
                <a:spcPct val="120000"/>
              </a:lnSpc>
              <a:spcBef>
                <a:spcPts val="600"/>
              </a:spcBef>
              <a:spcAft>
                <a:spcPts val="600"/>
              </a:spcAft>
              <a:tabLst>
                <a:tab pos="180340" algn="l"/>
                <a:tab pos="1710690" algn="l"/>
                <a:tab pos="3330575" algn="l"/>
                <a:tab pos="4951095" algn="l"/>
              </a:tabLst>
            </a:pP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Nội dung về chủ đề học tập và đính kèm </a:t>
            </a:r>
            <a:r>
              <a:rPr lang="en-US"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một</a:t>
            </a:r>
            <a:r>
              <a:rPr lang="vi-VN"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rPr>
              <a:t> file bất kì.</a:t>
            </a:r>
            <a:endParaRPr lang="en-US" sz="3200" b="1">
              <a:solidFill>
                <a:srgbClr val="7030A0"/>
              </a:solidFill>
              <a:effectLst>
                <a:outerShdw blurRad="38100" dist="38100" dir="2700000" algn="tl">
                  <a:srgbClr val="000000">
                    <a:alpha val="43137"/>
                  </a:srgbClr>
                </a:outerShdw>
              </a:effectLst>
              <a:latin typeface="Time New Roman"/>
              <a:ea typeface="Calibri" panose="020F0502020204030204" pitchFamily="34" charset="0"/>
            </a:endParaRP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2" descr="image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3" y="6377428"/>
            <a:ext cx="13811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186460" y="1050940"/>
            <a:ext cx="6477058"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VẬN DỤNG, TÌM TÒI SÁNG TẠO</a:t>
            </a:r>
          </a:p>
        </p:txBody>
      </p:sp>
      <p:sp>
        <p:nvSpPr>
          <p:cNvPr id="18" name="Oval 17"/>
          <p:cNvSpPr/>
          <p:nvPr/>
        </p:nvSpPr>
        <p:spPr>
          <a:xfrm>
            <a:off x="3644153" y="976102"/>
            <a:ext cx="542307" cy="583102"/>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4</a:t>
            </a:r>
          </a:p>
        </p:txBody>
      </p:sp>
    </p:spTree>
    <p:extLst>
      <p:ext uri="{BB962C8B-B14F-4D97-AF65-F5344CB8AC3E}">
        <p14:creationId xmlns:p14="http://schemas.microsoft.com/office/powerpoint/2010/main" val="462909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t="11217"/>
          <a:stretch/>
        </p:blipFill>
        <p:spPr bwMode="auto">
          <a:xfrm>
            <a:off x="0" y="941294"/>
            <a:ext cx="12170744" cy="5916706"/>
          </a:xfrm>
          <a:prstGeom prst="rect">
            <a:avLst/>
          </a:prstGeom>
          <a:noFill/>
          <a:ln>
            <a:noFill/>
          </a:ln>
        </p:spPr>
      </p:pic>
      <p:sp>
        <p:nvSpPr>
          <p:cNvPr id="12" name="Title 1"/>
          <p:cNvSpPr txBox="1">
            <a:spLocks/>
          </p:cNvSpPr>
          <p:nvPr/>
        </p:nvSpPr>
        <p:spPr>
          <a:xfrm>
            <a:off x="3386943" y="3861"/>
            <a:ext cx="6999701" cy="712101"/>
          </a:xfrm>
          <a:prstGeom prst="rect">
            <a:avLst/>
          </a:prstGeom>
          <a:blipFill dpi="0" rotWithShape="1">
            <a:blip r:embed="rId3"/>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221877817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192713" y="4763"/>
            <a:ext cx="6999287" cy="712787"/>
          </a:xfrm>
        </p:spPr>
        <p:txBody>
          <a:bodyPr>
            <a:normAutofit fontScale="90000"/>
          </a:bodyPr>
          <a:lstStyle/>
          <a:p>
            <a:r>
              <a:rPr lang="en-US">
                <a:solidFill>
                  <a:srgbClr val="0070C0"/>
                </a:solidFill>
                <a:latin typeface="Time New Roman"/>
              </a:rPr>
              <a:t>TRÒ CHƠI Ô CHỮ</a:t>
            </a:r>
          </a:p>
        </p:txBody>
      </p:sp>
      <p:pic>
        <p:nvPicPr>
          <p:cNvPr id="10" name="Content Placeholder 3"/>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617" y="772884"/>
            <a:ext cx="11218687" cy="6085116"/>
          </a:xfrm>
          <a:prstGeom prst="rect">
            <a:avLst/>
          </a:prstGeom>
          <a:noFill/>
          <a:ln>
            <a:noFill/>
          </a:ln>
        </p:spPr>
      </p:pic>
      <p:pic>
        <p:nvPicPr>
          <p:cNvPr id="4" name="Picture 3"/>
          <p:cNvPicPr>
            <a:picLocks noChangeAspect="1"/>
          </p:cNvPicPr>
          <p:nvPr/>
        </p:nvPicPr>
        <p:blipFill>
          <a:blip r:embed="rId5"/>
          <a:stretch>
            <a:fillRect/>
          </a:stretch>
        </p:blipFill>
        <p:spPr>
          <a:xfrm>
            <a:off x="0" y="1680949"/>
            <a:ext cx="587830" cy="534390"/>
          </a:xfrm>
          <a:prstGeom prst="rect">
            <a:avLst/>
          </a:prstGeom>
        </p:spPr>
      </p:pic>
      <p:pic>
        <p:nvPicPr>
          <p:cNvPr id="11" name="Picture 10"/>
          <p:cNvPicPr>
            <a:picLocks noChangeAspect="1"/>
          </p:cNvPicPr>
          <p:nvPr/>
        </p:nvPicPr>
        <p:blipFill>
          <a:blip r:embed="rId5"/>
          <a:stretch>
            <a:fillRect/>
          </a:stretch>
        </p:blipFill>
        <p:spPr>
          <a:xfrm>
            <a:off x="0" y="2226982"/>
            <a:ext cx="587830" cy="534390"/>
          </a:xfrm>
          <a:prstGeom prst="rect">
            <a:avLst/>
          </a:prstGeom>
        </p:spPr>
      </p:pic>
      <p:pic>
        <p:nvPicPr>
          <p:cNvPr id="12" name="Picture 11"/>
          <p:cNvPicPr>
            <a:picLocks noChangeAspect="1"/>
          </p:cNvPicPr>
          <p:nvPr/>
        </p:nvPicPr>
        <p:blipFill>
          <a:blip r:embed="rId5"/>
          <a:stretch>
            <a:fillRect/>
          </a:stretch>
        </p:blipFill>
        <p:spPr>
          <a:xfrm>
            <a:off x="-13447" y="2766260"/>
            <a:ext cx="587830" cy="534390"/>
          </a:xfrm>
          <a:prstGeom prst="rect">
            <a:avLst/>
          </a:prstGeom>
        </p:spPr>
      </p:pic>
      <p:pic>
        <p:nvPicPr>
          <p:cNvPr id="13" name="Picture 12"/>
          <p:cNvPicPr>
            <a:picLocks noChangeAspect="1"/>
          </p:cNvPicPr>
          <p:nvPr/>
        </p:nvPicPr>
        <p:blipFill>
          <a:blip r:embed="rId5"/>
          <a:stretch>
            <a:fillRect/>
          </a:stretch>
        </p:blipFill>
        <p:spPr>
          <a:xfrm>
            <a:off x="-13447" y="3282989"/>
            <a:ext cx="587830" cy="534390"/>
          </a:xfrm>
          <a:prstGeom prst="rect">
            <a:avLst/>
          </a:prstGeom>
        </p:spPr>
      </p:pic>
      <p:pic>
        <p:nvPicPr>
          <p:cNvPr id="14" name="Picture 13"/>
          <p:cNvPicPr>
            <a:picLocks noChangeAspect="1"/>
          </p:cNvPicPr>
          <p:nvPr/>
        </p:nvPicPr>
        <p:blipFill>
          <a:blip r:embed="rId5"/>
          <a:stretch>
            <a:fillRect/>
          </a:stretch>
        </p:blipFill>
        <p:spPr>
          <a:xfrm>
            <a:off x="-28814" y="3819940"/>
            <a:ext cx="587830" cy="534390"/>
          </a:xfrm>
          <a:prstGeom prst="rect">
            <a:avLst/>
          </a:prstGeom>
        </p:spPr>
      </p:pic>
      <p:pic>
        <p:nvPicPr>
          <p:cNvPr id="15" name="Picture 14"/>
          <p:cNvPicPr>
            <a:picLocks noChangeAspect="1"/>
          </p:cNvPicPr>
          <p:nvPr/>
        </p:nvPicPr>
        <p:blipFill>
          <a:blip r:embed="rId5"/>
          <a:stretch>
            <a:fillRect/>
          </a:stretch>
        </p:blipFill>
        <p:spPr>
          <a:xfrm>
            <a:off x="-28814" y="4401584"/>
            <a:ext cx="587830" cy="534390"/>
          </a:xfrm>
          <a:prstGeom prst="rect">
            <a:avLst/>
          </a:prstGeom>
        </p:spPr>
      </p:pic>
      <p:pic>
        <p:nvPicPr>
          <p:cNvPr id="16" name="Picture 15"/>
          <p:cNvPicPr>
            <a:picLocks noChangeAspect="1"/>
          </p:cNvPicPr>
          <p:nvPr/>
        </p:nvPicPr>
        <p:blipFill>
          <a:blip r:embed="rId5"/>
          <a:stretch>
            <a:fillRect/>
          </a:stretch>
        </p:blipFill>
        <p:spPr>
          <a:xfrm>
            <a:off x="-25132" y="5043831"/>
            <a:ext cx="587830" cy="534390"/>
          </a:xfrm>
          <a:prstGeom prst="rect">
            <a:avLst/>
          </a:prstGeom>
        </p:spPr>
      </p:pic>
      <p:pic>
        <p:nvPicPr>
          <p:cNvPr id="17" name="Picture 16"/>
          <p:cNvPicPr>
            <a:picLocks noChangeAspect="1"/>
          </p:cNvPicPr>
          <p:nvPr/>
        </p:nvPicPr>
        <p:blipFill>
          <a:blip r:embed="rId5"/>
          <a:stretch>
            <a:fillRect/>
          </a:stretch>
        </p:blipFill>
        <p:spPr>
          <a:xfrm>
            <a:off x="-13447" y="5570128"/>
            <a:ext cx="587830" cy="534390"/>
          </a:xfrm>
          <a:prstGeom prst="rect">
            <a:avLst/>
          </a:prstGeom>
        </p:spPr>
      </p:pic>
      <p:pic>
        <p:nvPicPr>
          <p:cNvPr id="18" name="Picture 17"/>
          <p:cNvPicPr>
            <a:picLocks noChangeAspect="1"/>
          </p:cNvPicPr>
          <p:nvPr/>
        </p:nvPicPr>
        <p:blipFill>
          <a:blip r:embed="rId5"/>
          <a:stretch>
            <a:fillRect/>
          </a:stretch>
        </p:blipFill>
        <p:spPr>
          <a:xfrm>
            <a:off x="-13447" y="6247552"/>
            <a:ext cx="587830" cy="534390"/>
          </a:xfrm>
          <a:prstGeom prst="rect">
            <a:avLst/>
          </a:prstGeom>
        </p:spPr>
      </p:pic>
      <p:sp>
        <p:nvSpPr>
          <p:cNvPr id="24" name="TextBox 23"/>
          <p:cNvSpPr txBox="1"/>
          <p:nvPr/>
        </p:nvSpPr>
        <p:spPr>
          <a:xfrm flipH="1">
            <a:off x="7253342" y="3407619"/>
            <a:ext cx="3316046" cy="461665"/>
          </a:xfrm>
          <a:prstGeom prst="rect">
            <a:avLst/>
          </a:prstGeom>
          <a:noFill/>
        </p:spPr>
        <p:txBody>
          <a:bodyPr wrap="square" rtlCol="0">
            <a:spAutoFit/>
          </a:bodyPr>
          <a:lstStyle/>
          <a:p>
            <a:r>
              <a:rPr lang="en-US" sz="2400" b="1">
                <a:solidFill>
                  <a:srgbClr val="C00000"/>
                </a:solidFill>
              </a:rPr>
              <a:t>  A   T   K   H    A   U</a:t>
            </a:r>
          </a:p>
        </p:txBody>
      </p:sp>
      <p:sp>
        <p:nvSpPr>
          <p:cNvPr id="25" name="TextBox 24"/>
          <p:cNvSpPr txBox="1"/>
          <p:nvPr/>
        </p:nvSpPr>
        <p:spPr>
          <a:xfrm flipH="1">
            <a:off x="8592669" y="2999518"/>
            <a:ext cx="3386897" cy="461665"/>
          </a:xfrm>
          <a:prstGeom prst="rect">
            <a:avLst/>
          </a:prstGeom>
          <a:noFill/>
        </p:spPr>
        <p:txBody>
          <a:bodyPr wrap="square" rtlCol="0">
            <a:spAutoFit/>
          </a:bodyPr>
          <a:lstStyle/>
          <a:p>
            <a:r>
              <a:rPr lang="en-US" sz="2400" b="1">
                <a:solidFill>
                  <a:srgbClr val="C00000"/>
                </a:solidFill>
              </a:rPr>
              <a:t>T   A    I          H   O    A   N</a:t>
            </a:r>
          </a:p>
        </p:txBody>
      </p:sp>
      <p:sp>
        <p:nvSpPr>
          <p:cNvPr id="26" name="TextBox 25"/>
          <p:cNvSpPr txBox="1"/>
          <p:nvPr/>
        </p:nvSpPr>
        <p:spPr>
          <a:xfrm flipH="1">
            <a:off x="7696199" y="3843505"/>
            <a:ext cx="3868271" cy="461665"/>
          </a:xfrm>
          <a:prstGeom prst="rect">
            <a:avLst/>
          </a:prstGeom>
          <a:noFill/>
        </p:spPr>
        <p:txBody>
          <a:bodyPr wrap="square" rtlCol="0">
            <a:spAutoFit/>
          </a:bodyPr>
          <a:lstStyle/>
          <a:p>
            <a:r>
              <a:rPr lang="en-US" sz="2400" b="1">
                <a:solidFill>
                  <a:srgbClr val="C00000"/>
                </a:solidFill>
              </a:rPr>
              <a:t>N   G         O    I    N   H    A   N             </a:t>
            </a:r>
          </a:p>
        </p:txBody>
      </p:sp>
      <p:sp>
        <p:nvSpPr>
          <p:cNvPr id="27" name="TextBox 26"/>
          <p:cNvSpPr txBox="1"/>
          <p:nvPr/>
        </p:nvSpPr>
        <p:spPr>
          <a:xfrm flipH="1">
            <a:off x="8525434" y="4714162"/>
            <a:ext cx="3039035" cy="461665"/>
          </a:xfrm>
          <a:prstGeom prst="rect">
            <a:avLst/>
          </a:prstGeom>
          <a:noFill/>
        </p:spPr>
        <p:txBody>
          <a:bodyPr wrap="square" rtlCol="0">
            <a:spAutoFit/>
          </a:bodyPr>
          <a:lstStyle/>
          <a:p>
            <a:r>
              <a:rPr lang="en-US" sz="2400" b="1">
                <a:solidFill>
                  <a:srgbClr val="C00000"/>
                </a:solidFill>
              </a:rPr>
              <a:t> I   A     C   H    I</a:t>
            </a:r>
          </a:p>
        </p:txBody>
      </p:sp>
      <p:sp>
        <p:nvSpPr>
          <p:cNvPr id="28" name="TextBox 27"/>
          <p:cNvSpPr txBox="1"/>
          <p:nvPr/>
        </p:nvSpPr>
        <p:spPr>
          <a:xfrm flipH="1">
            <a:off x="8552328" y="4266328"/>
            <a:ext cx="3307977" cy="461665"/>
          </a:xfrm>
          <a:prstGeom prst="rect">
            <a:avLst/>
          </a:prstGeom>
          <a:noFill/>
        </p:spPr>
        <p:txBody>
          <a:bodyPr wrap="square" rtlCol="0">
            <a:spAutoFit/>
          </a:bodyPr>
          <a:lstStyle/>
          <a:p>
            <a:r>
              <a:rPr lang="en-US" sz="2400" b="1">
                <a:solidFill>
                  <a:srgbClr val="C00000"/>
                </a:solidFill>
              </a:rPr>
              <a:t>D         N   G    N   H   A   P  </a:t>
            </a:r>
          </a:p>
        </p:txBody>
      </p:sp>
      <p:sp>
        <p:nvSpPr>
          <p:cNvPr id="29" name="TextBox 28"/>
          <p:cNvSpPr txBox="1"/>
          <p:nvPr/>
        </p:nvSpPr>
        <p:spPr>
          <a:xfrm flipH="1">
            <a:off x="8128713" y="5135855"/>
            <a:ext cx="1375636" cy="461665"/>
          </a:xfrm>
          <a:prstGeom prst="rect">
            <a:avLst/>
          </a:prstGeom>
          <a:noFill/>
        </p:spPr>
        <p:txBody>
          <a:bodyPr wrap="square" rtlCol="0">
            <a:spAutoFit/>
          </a:bodyPr>
          <a:lstStyle/>
          <a:p>
            <a:r>
              <a:rPr lang="en-US" sz="2400" b="1">
                <a:solidFill>
                  <a:srgbClr val="C00000"/>
                </a:solidFill>
              </a:rPr>
              <a:t>T   E </a:t>
            </a:r>
          </a:p>
        </p:txBody>
      </p:sp>
      <p:sp>
        <p:nvSpPr>
          <p:cNvPr id="30" name="TextBox 29"/>
          <p:cNvSpPr txBox="1"/>
          <p:nvPr/>
        </p:nvSpPr>
        <p:spPr>
          <a:xfrm flipH="1">
            <a:off x="7682752" y="5553712"/>
            <a:ext cx="3350336" cy="461665"/>
          </a:xfrm>
          <a:prstGeom prst="rect">
            <a:avLst/>
          </a:prstGeom>
          <a:noFill/>
        </p:spPr>
        <p:txBody>
          <a:bodyPr wrap="square" rtlCol="0">
            <a:spAutoFit/>
          </a:bodyPr>
          <a:lstStyle/>
          <a:p>
            <a:r>
              <a:rPr lang="en-US" sz="2400" b="1">
                <a:solidFill>
                  <a:srgbClr val="C00000"/>
                </a:solidFill>
              </a:rPr>
              <a:t> D    A  N   G    X   U   A </a:t>
            </a:r>
          </a:p>
        </p:txBody>
      </p:sp>
      <p:sp>
        <p:nvSpPr>
          <p:cNvPr id="31" name="TextBox 30"/>
          <p:cNvSpPr txBox="1"/>
          <p:nvPr/>
        </p:nvSpPr>
        <p:spPr>
          <a:xfrm flipH="1">
            <a:off x="7655858" y="5989598"/>
            <a:ext cx="2187389" cy="461665"/>
          </a:xfrm>
          <a:prstGeom prst="rect">
            <a:avLst/>
          </a:prstGeom>
          <a:noFill/>
        </p:spPr>
        <p:txBody>
          <a:bodyPr wrap="square" rtlCol="0">
            <a:spAutoFit/>
          </a:bodyPr>
          <a:lstStyle/>
          <a:p>
            <a:r>
              <a:rPr lang="en-US" sz="2400" b="1">
                <a:solidFill>
                  <a:srgbClr val="C00000"/>
                </a:solidFill>
              </a:rPr>
              <a:t> O   P   T    H    U   </a:t>
            </a:r>
          </a:p>
        </p:txBody>
      </p:sp>
      <p:sp>
        <p:nvSpPr>
          <p:cNvPr id="32" name="TextBox 31"/>
          <p:cNvSpPr txBox="1"/>
          <p:nvPr/>
        </p:nvSpPr>
        <p:spPr>
          <a:xfrm flipH="1">
            <a:off x="8395446" y="6398390"/>
            <a:ext cx="2187389" cy="461665"/>
          </a:xfrm>
          <a:prstGeom prst="rect">
            <a:avLst/>
          </a:prstGeom>
          <a:noFill/>
        </p:spPr>
        <p:txBody>
          <a:bodyPr wrap="square" rtlCol="0">
            <a:spAutoFit/>
          </a:bodyPr>
          <a:lstStyle/>
          <a:p>
            <a:r>
              <a:rPr lang="en-US" sz="2400" b="1">
                <a:solidFill>
                  <a:srgbClr val="C00000"/>
                </a:solidFill>
              </a:rPr>
              <a:t>  U   I </a:t>
            </a:r>
          </a:p>
        </p:txBody>
      </p:sp>
      <p:sp>
        <p:nvSpPr>
          <p:cNvPr id="3" name="Rectangle 2"/>
          <p:cNvSpPr/>
          <p:nvPr/>
        </p:nvSpPr>
        <p:spPr>
          <a:xfrm>
            <a:off x="8536865" y="3024950"/>
            <a:ext cx="374500" cy="3782424"/>
          </a:xfrm>
          <a:prstGeom prst="rect">
            <a:avLst/>
          </a:prstGeom>
          <a:solidFill>
            <a:srgbClr val="7030A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4">
                    <a:lumMod val="20000"/>
                    <a:lumOff val="80000"/>
                  </a:schemeClr>
                </a:solidFill>
              </a:rPr>
              <a:t>T</a:t>
            </a:r>
          </a:p>
          <a:p>
            <a:pPr algn="ctr"/>
            <a:r>
              <a:rPr lang="en-US" sz="2800" b="1">
                <a:solidFill>
                  <a:schemeClr val="accent4">
                    <a:lumMod val="20000"/>
                    <a:lumOff val="80000"/>
                  </a:schemeClr>
                </a:solidFill>
              </a:rPr>
              <a:t>HUDI E N T U</a:t>
            </a:r>
          </a:p>
        </p:txBody>
      </p:sp>
      <p:sp>
        <p:nvSpPr>
          <p:cNvPr id="34" name="Title 1"/>
          <p:cNvSpPr txBox="1">
            <a:spLocks/>
          </p:cNvSpPr>
          <p:nvPr/>
        </p:nvSpPr>
        <p:spPr bwMode="gray">
          <a:xfrm>
            <a:off x="10451485" y="6393262"/>
            <a:ext cx="1735202" cy="479604"/>
          </a:xfrm>
          <a:prstGeom prst="rect">
            <a:avLst/>
          </a:prstGeom>
          <a:solidFill>
            <a:schemeClr val="tx2">
              <a:lumMod val="75000"/>
            </a:schemeClr>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62500" lnSpcReduction="20000"/>
          </a:bodyPr>
          <a:lstStyle>
            <a:lvl1pPr algn="ctr" defTabSz="457200" rtl="0" eaLnBrk="1" latinLnBrk="0" hangingPunct="1">
              <a:spcBef>
                <a:spcPct val="0"/>
              </a:spcBef>
              <a:buNone/>
              <a:defRPr sz="4800" b="1" i="0"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r>
              <a:rPr lang="en-US">
                <a:solidFill>
                  <a:schemeClr val="accent4">
                    <a:lumMod val="60000"/>
                    <a:lumOff val="40000"/>
                  </a:schemeClr>
                </a:solidFill>
                <a:effectLst>
                  <a:outerShdw blurRad="38100" dist="38100" dir="2700000" algn="tl">
                    <a:srgbClr val="000000">
                      <a:alpha val="43137"/>
                    </a:srgbClr>
                  </a:outerShdw>
                </a:effectLst>
              </a:rPr>
              <a:t>Từ khóa</a:t>
            </a:r>
          </a:p>
        </p:txBody>
      </p:sp>
      <p:sp>
        <p:nvSpPr>
          <p:cNvPr id="5" name="Down Arrow 4"/>
          <p:cNvSpPr/>
          <p:nvPr/>
        </p:nvSpPr>
        <p:spPr>
          <a:xfrm>
            <a:off x="-28814" y="770829"/>
            <a:ext cx="670432" cy="890589"/>
          </a:xfrm>
          <a:prstGeom prst="downArrow">
            <a:avLst>
              <a:gd name="adj1" fmla="val 50000"/>
              <a:gd name="adj2" fmla="val 49010"/>
            </a:avLst>
          </a:prstGeom>
          <a:solidFill>
            <a:srgbClr val="7030A0"/>
          </a:solidFill>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fontScale="47500" lnSpcReduction="20000"/>
          </a:bodyPr>
          <a:lstStyle/>
          <a:p>
            <a:pPr algn="ctr" defTabSz="457200">
              <a:spcBef>
                <a:spcPct val="0"/>
              </a:spcBef>
            </a:pPr>
            <a:r>
              <a:rPr lang="en-US" sz="4800" b="1">
                <a:ln w="9525">
                  <a:solidFill>
                    <a:schemeClr val="bg1"/>
                  </a:solidFill>
                  <a:prstDash val="solid"/>
                </a:ln>
                <a:solidFill>
                  <a:schemeClr val="bg1"/>
                </a:solidFill>
                <a:effectLst>
                  <a:outerShdw blurRad="38100" dist="38100" dir="2700000" algn="tl">
                    <a:srgbClr val="000000">
                      <a:alpha val="43137"/>
                    </a:srgbClr>
                  </a:outerShdw>
                </a:effectLst>
              </a:rPr>
              <a:t>ĐA</a:t>
            </a:r>
          </a:p>
        </p:txBody>
      </p:sp>
      <p:pic>
        <p:nvPicPr>
          <p:cNvPr id="33" name="LKNhacXuanKhongLoi-V.A-36399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6506" y="162257"/>
            <a:ext cx="609600" cy="609600"/>
          </a:xfrm>
          <a:prstGeom prst="rect">
            <a:avLst/>
          </a:prstGeom>
        </p:spPr>
      </p:pic>
    </p:spTree>
    <p:extLst>
      <p:ext uri="{BB962C8B-B14F-4D97-AF65-F5344CB8AC3E}">
        <p14:creationId xmlns:p14="http://schemas.microsoft.com/office/powerpoint/2010/main" val="35558496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par>
                          <p:cTn id="14" fill="hold">
                            <p:stCondLst>
                              <p:cond delay="2500"/>
                            </p:stCondLst>
                            <p:childTnLst>
                              <p:par>
                                <p:cTn id="15" presetID="6"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2000"/>
                                        <p:tgtEl>
                                          <p:spTgt spid="14"/>
                                        </p:tgtEl>
                                      </p:cBhvr>
                                    </p:animEffect>
                                  </p:childTnLst>
                                </p:cTn>
                              </p:par>
                              <p:par>
                                <p:cTn id="30" presetID="6"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par>
                                <p:cTn id="33" presetID="6" presetClass="entr" presetSubtype="16"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in)">
                                      <p:cBhvr>
                                        <p:cTn id="35" dur="2000"/>
                                        <p:tgtEl>
                                          <p:spTgt spid="16"/>
                                        </p:tgtEl>
                                      </p:cBhvr>
                                    </p:animEffect>
                                  </p:childTnLst>
                                </p:cTn>
                              </p:par>
                              <p:par>
                                <p:cTn id="36" presetID="6" presetClass="entr" presetSubtype="16"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ircle(in)">
                                      <p:cBhvr>
                                        <p:cTn id="38" dur="2000"/>
                                        <p:tgtEl>
                                          <p:spTgt spid="17"/>
                                        </p:tgtEl>
                                      </p:cBhvr>
                                    </p:animEffect>
                                  </p:childTnLst>
                                </p:cTn>
                              </p:par>
                              <p:par>
                                <p:cTn id="39" presetID="6"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circle(in)">
                                      <p:cBhvr>
                                        <p:cTn id="41" dur="2000"/>
                                        <p:tgtEl>
                                          <p:spTgt spid="18"/>
                                        </p:tgtEl>
                                      </p:cBhvr>
                                    </p:animEffect>
                                  </p:childTnLst>
                                </p:cTn>
                              </p:par>
                            </p:childTnLst>
                          </p:cTn>
                        </p:par>
                        <p:par>
                          <p:cTn id="42" fill="hold">
                            <p:stCondLst>
                              <p:cond delay="4500"/>
                            </p:stCondLst>
                            <p:childTnLst>
                              <p:par>
                                <p:cTn id="43" presetID="2" presetClass="entr" presetSubtype="4"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par>
                          <p:cTn id="47" fill="hold">
                            <p:stCondLst>
                              <p:cond delay="5000"/>
                            </p:stCondLst>
                            <p:childTnLst>
                              <p:par>
                                <p:cTn id="48" presetID="5" presetClass="entr" presetSubtype="10" fill="hold" grpId="1"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checkerboard(across)">
                                      <p:cBhvr>
                                        <p:cTn id="50" dur="500"/>
                                        <p:tgtEl>
                                          <p:spTgt spid="5"/>
                                        </p:tgtEl>
                                      </p:cBhvr>
                                    </p:animEffect>
                                  </p:childTnLst>
                                </p:cTn>
                              </p:par>
                            </p:childTnLst>
                          </p:cTn>
                        </p:par>
                        <p:par>
                          <p:cTn id="51" fill="hold">
                            <p:stCondLst>
                              <p:cond delay="5500"/>
                            </p:stCondLst>
                            <p:childTnLst>
                              <p:par>
                                <p:cTn id="52" presetID="16" presetClass="entr" presetSubtype="21"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par>
                          <p:cTn id="55" fill="hold">
                            <p:stCondLst>
                              <p:cond delay="6000"/>
                            </p:stCondLst>
                            <p:childTnLst>
                              <p:par>
                                <p:cTn id="56" presetID="45" presetClass="entr" presetSubtype="0" repeatCount="indefinite" fill="hold" nodeType="afterEffect">
                                  <p:stCondLst>
                                    <p:cond delay="0"/>
                                  </p:stCondLst>
                                  <p:endCondLst>
                                    <p:cond evt="onNext" delay="0">
                                      <p:tgtEl>
                                        <p:sldTgt/>
                                      </p:tgtEl>
                                    </p:cond>
                                  </p:end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0"/>
                                        <p:tgtEl>
                                          <p:spTgt spid="4"/>
                                        </p:tgtEl>
                                      </p:cBhvr>
                                    </p:animEffect>
                                    <p:anim calcmode="lin" valueType="num">
                                      <p:cBhvr>
                                        <p:cTn id="59" dur="5000" fill="hold"/>
                                        <p:tgtEl>
                                          <p:spTgt spid="4"/>
                                        </p:tgtEl>
                                        <p:attrNameLst>
                                          <p:attrName>ppt_w</p:attrName>
                                        </p:attrNameLst>
                                      </p:cBhvr>
                                      <p:tavLst>
                                        <p:tav tm="0" fmla="#ppt_w*sin(2.5*pi*$)">
                                          <p:val>
                                            <p:fltVal val="0"/>
                                          </p:val>
                                        </p:tav>
                                        <p:tav tm="100000">
                                          <p:val>
                                            <p:fltVal val="1"/>
                                          </p:val>
                                        </p:tav>
                                      </p:tavLst>
                                    </p:anim>
                                    <p:anim calcmode="lin" valueType="num">
                                      <p:cBhvr>
                                        <p:cTn id="60" dur="5000" fill="hold"/>
                                        <p:tgtEl>
                                          <p:spTgt spid="4"/>
                                        </p:tgtEl>
                                        <p:attrNameLst>
                                          <p:attrName>ppt_h</p:attrName>
                                        </p:attrNameLst>
                                      </p:cBhvr>
                                      <p:tavLst>
                                        <p:tav tm="0">
                                          <p:val>
                                            <p:strVal val="#ppt_h"/>
                                          </p:val>
                                        </p:tav>
                                        <p:tav tm="100000">
                                          <p:val>
                                            <p:strVal val="#ppt_h"/>
                                          </p:val>
                                        </p:tav>
                                      </p:tavLst>
                                    </p:anim>
                                  </p:childTnLst>
                                </p:cTn>
                              </p:par>
                            </p:childTnLst>
                          </p:cTn>
                        </p:par>
                        <p:par>
                          <p:cTn id="61" fill="hold">
                            <p:stCondLst>
                              <p:cond delay="11000"/>
                            </p:stCondLst>
                            <p:childTnLst>
                              <p:par>
                                <p:cTn id="62" presetID="45" presetClass="entr" presetSubtype="0" repeatCount="indefinite" fill="hold" nodeType="afterEffect">
                                  <p:stCondLst>
                                    <p:cond delay="0"/>
                                  </p:stCondLst>
                                  <p:endCondLst>
                                    <p:cond evt="onNext" delay="0">
                                      <p:tgtEl>
                                        <p:sldTgt/>
                                      </p:tgtEl>
                                    </p:cond>
                                  </p:endCondLst>
                                  <p:childTnLst>
                                    <p:set>
                                      <p:cBhvr>
                                        <p:cTn id="63" dur="1" fill="hold">
                                          <p:stCondLst>
                                            <p:cond delay="0"/>
                                          </p:stCondLst>
                                        </p:cTn>
                                        <p:tgtEl>
                                          <p:spTgt spid="11"/>
                                        </p:tgtEl>
                                        <p:attrNameLst>
                                          <p:attrName>style.visibility</p:attrName>
                                        </p:attrNameLst>
                                      </p:cBhvr>
                                      <p:to>
                                        <p:strVal val="visible"/>
                                      </p:to>
                                    </p:set>
                                    <p:animEffect transition="in" filter="fade">
                                      <p:cBhvr>
                                        <p:cTn id="64" dur="5000"/>
                                        <p:tgtEl>
                                          <p:spTgt spid="11"/>
                                        </p:tgtEl>
                                      </p:cBhvr>
                                    </p:animEffect>
                                    <p:anim calcmode="lin" valueType="num">
                                      <p:cBhvr>
                                        <p:cTn id="65" dur="5000" fill="hold"/>
                                        <p:tgtEl>
                                          <p:spTgt spid="11"/>
                                        </p:tgtEl>
                                        <p:attrNameLst>
                                          <p:attrName>ppt_w</p:attrName>
                                        </p:attrNameLst>
                                      </p:cBhvr>
                                      <p:tavLst>
                                        <p:tav tm="0" fmla="#ppt_w*sin(2.5*pi*$)">
                                          <p:val>
                                            <p:fltVal val="0"/>
                                          </p:val>
                                        </p:tav>
                                        <p:tav tm="100000">
                                          <p:val>
                                            <p:fltVal val="1"/>
                                          </p:val>
                                        </p:tav>
                                      </p:tavLst>
                                    </p:anim>
                                    <p:anim calcmode="lin" valueType="num">
                                      <p:cBhvr>
                                        <p:cTn id="66" dur="5000" fill="hold"/>
                                        <p:tgtEl>
                                          <p:spTgt spid="11"/>
                                        </p:tgtEl>
                                        <p:attrNameLst>
                                          <p:attrName>ppt_h</p:attrName>
                                        </p:attrNameLst>
                                      </p:cBhvr>
                                      <p:tavLst>
                                        <p:tav tm="0">
                                          <p:val>
                                            <p:strVal val="#ppt_h"/>
                                          </p:val>
                                        </p:tav>
                                        <p:tav tm="100000">
                                          <p:val>
                                            <p:strVal val="#ppt_h"/>
                                          </p:val>
                                        </p:tav>
                                      </p:tavLst>
                                    </p:anim>
                                  </p:childTnLst>
                                </p:cTn>
                              </p:par>
                            </p:childTnLst>
                          </p:cTn>
                        </p:par>
                        <p:par>
                          <p:cTn id="67" fill="hold">
                            <p:stCondLst>
                              <p:cond delay="16000"/>
                            </p:stCondLst>
                            <p:childTnLst>
                              <p:par>
                                <p:cTn id="68" presetID="45" presetClass="entr" presetSubtype="0" repeatCount="indefinite" fill="hold" nodeType="afterEffect">
                                  <p:stCondLst>
                                    <p:cond delay="0"/>
                                  </p:stCondLst>
                                  <p:endCondLst>
                                    <p:cond evt="onNext" delay="0">
                                      <p:tgtEl>
                                        <p:sldTgt/>
                                      </p:tgtEl>
                                    </p:cond>
                                  </p:end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0"/>
                                        <p:tgtEl>
                                          <p:spTgt spid="12"/>
                                        </p:tgtEl>
                                      </p:cBhvr>
                                    </p:animEffect>
                                    <p:anim calcmode="lin" valueType="num">
                                      <p:cBhvr>
                                        <p:cTn id="71" dur="5000" fill="hold"/>
                                        <p:tgtEl>
                                          <p:spTgt spid="12"/>
                                        </p:tgtEl>
                                        <p:attrNameLst>
                                          <p:attrName>ppt_w</p:attrName>
                                        </p:attrNameLst>
                                      </p:cBhvr>
                                      <p:tavLst>
                                        <p:tav tm="0" fmla="#ppt_w*sin(2.5*pi*$)">
                                          <p:val>
                                            <p:fltVal val="0"/>
                                          </p:val>
                                        </p:tav>
                                        <p:tav tm="100000">
                                          <p:val>
                                            <p:fltVal val="1"/>
                                          </p:val>
                                        </p:tav>
                                      </p:tavLst>
                                    </p:anim>
                                    <p:anim calcmode="lin" valueType="num">
                                      <p:cBhvr>
                                        <p:cTn id="72" dur="5000" fill="hold"/>
                                        <p:tgtEl>
                                          <p:spTgt spid="12"/>
                                        </p:tgtEl>
                                        <p:attrNameLst>
                                          <p:attrName>ppt_h</p:attrName>
                                        </p:attrNameLst>
                                      </p:cBhvr>
                                      <p:tavLst>
                                        <p:tav tm="0">
                                          <p:val>
                                            <p:strVal val="#ppt_h"/>
                                          </p:val>
                                        </p:tav>
                                        <p:tav tm="100000">
                                          <p:val>
                                            <p:strVal val="#ppt_h"/>
                                          </p:val>
                                        </p:tav>
                                      </p:tavLst>
                                    </p:anim>
                                  </p:childTnLst>
                                </p:cTn>
                              </p:par>
                            </p:childTnLst>
                          </p:cTn>
                        </p:par>
                        <p:par>
                          <p:cTn id="73" fill="hold">
                            <p:stCondLst>
                              <p:cond delay="21000"/>
                            </p:stCondLst>
                            <p:childTnLst>
                              <p:par>
                                <p:cTn id="74" presetID="45" presetClass="entr" presetSubtype="0" repeatCount="indefinite" fill="hold" nodeType="afterEffect">
                                  <p:stCondLst>
                                    <p:cond delay="0"/>
                                  </p:stCondLst>
                                  <p:endCondLst>
                                    <p:cond evt="onNext" delay="0">
                                      <p:tgtEl>
                                        <p:sldTgt/>
                                      </p:tgtEl>
                                    </p:cond>
                                  </p:end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0"/>
                                        <p:tgtEl>
                                          <p:spTgt spid="13"/>
                                        </p:tgtEl>
                                      </p:cBhvr>
                                    </p:animEffect>
                                    <p:anim calcmode="lin" valueType="num">
                                      <p:cBhvr>
                                        <p:cTn id="77" dur="5000" fill="hold"/>
                                        <p:tgtEl>
                                          <p:spTgt spid="13"/>
                                        </p:tgtEl>
                                        <p:attrNameLst>
                                          <p:attrName>ppt_w</p:attrName>
                                        </p:attrNameLst>
                                      </p:cBhvr>
                                      <p:tavLst>
                                        <p:tav tm="0" fmla="#ppt_w*sin(2.5*pi*$)">
                                          <p:val>
                                            <p:fltVal val="0"/>
                                          </p:val>
                                        </p:tav>
                                        <p:tav tm="100000">
                                          <p:val>
                                            <p:fltVal val="1"/>
                                          </p:val>
                                        </p:tav>
                                      </p:tavLst>
                                    </p:anim>
                                    <p:anim calcmode="lin" valueType="num">
                                      <p:cBhvr>
                                        <p:cTn id="78" dur="5000" fill="hold"/>
                                        <p:tgtEl>
                                          <p:spTgt spid="13"/>
                                        </p:tgtEl>
                                        <p:attrNameLst>
                                          <p:attrName>ppt_h</p:attrName>
                                        </p:attrNameLst>
                                      </p:cBhvr>
                                      <p:tavLst>
                                        <p:tav tm="0">
                                          <p:val>
                                            <p:strVal val="#ppt_h"/>
                                          </p:val>
                                        </p:tav>
                                        <p:tav tm="100000">
                                          <p:val>
                                            <p:strVal val="#ppt_h"/>
                                          </p:val>
                                        </p:tav>
                                      </p:tavLst>
                                    </p:anim>
                                  </p:childTnLst>
                                </p:cTn>
                              </p:par>
                            </p:childTnLst>
                          </p:cTn>
                        </p:par>
                        <p:par>
                          <p:cTn id="79" fill="hold">
                            <p:stCondLst>
                              <p:cond delay="26000"/>
                            </p:stCondLst>
                            <p:childTnLst>
                              <p:par>
                                <p:cTn id="80" presetID="45" presetClass="entr" presetSubtype="0" repeatCount="indefinite" fill="hold" nodeType="afterEffect">
                                  <p:stCondLst>
                                    <p:cond delay="0"/>
                                  </p:stCondLst>
                                  <p:endCondLst>
                                    <p:cond evt="onNext" delay="0">
                                      <p:tgtEl>
                                        <p:sldTgt/>
                                      </p:tgtEl>
                                    </p:cond>
                                  </p:end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0"/>
                                        <p:tgtEl>
                                          <p:spTgt spid="14"/>
                                        </p:tgtEl>
                                      </p:cBhvr>
                                    </p:animEffect>
                                    <p:anim calcmode="lin" valueType="num">
                                      <p:cBhvr>
                                        <p:cTn id="83" dur="5000" fill="hold"/>
                                        <p:tgtEl>
                                          <p:spTgt spid="14"/>
                                        </p:tgtEl>
                                        <p:attrNameLst>
                                          <p:attrName>ppt_w</p:attrName>
                                        </p:attrNameLst>
                                      </p:cBhvr>
                                      <p:tavLst>
                                        <p:tav tm="0" fmla="#ppt_w*sin(2.5*pi*$)">
                                          <p:val>
                                            <p:fltVal val="0"/>
                                          </p:val>
                                        </p:tav>
                                        <p:tav tm="100000">
                                          <p:val>
                                            <p:fltVal val="1"/>
                                          </p:val>
                                        </p:tav>
                                      </p:tavLst>
                                    </p:anim>
                                    <p:anim calcmode="lin" valueType="num">
                                      <p:cBhvr>
                                        <p:cTn id="84" dur="5000" fill="hold"/>
                                        <p:tgtEl>
                                          <p:spTgt spid="14"/>
                                        </p:tgtEl>
                                        <p:attrNameLst>
                                          <p:attrName>ppt_h</p:attrName>
                                        </p:attrNameLst>
                                      </p:cBhvr>
                                      <p:tavLst>
                                        <p:tav tm="0">
                                          <p:val>
                                            <p:strVal val="#ppt_h"/>
                                          </p:val>
                                        </p:tav>
                                        <p:tav tm="100000">
                                          <p:val>
                                            <p:strVal val="#ppt_h"/>
                                          </p:val>
                                        </p:tav>
                                      </p:tavLst>
                                    </p:anim>
                                  </p:childTnLst>
                                </p:cTn>
                              </p:par>
                            </p:childTnLst>
                          </p:cTn>
                        </p:par>
                        <p:par>
                          <p:cTn id="85" fill="hold">
                            <p:stCondLst>
                              <p:cond delay="31000"/>
                            </p:stCondLst>
                            <p:childTnLst>
                              <p:par>
                                <p:cTn id="86" presetID="45" presetClass="entr" presetSubtype="0" repeatCount="indefinite" fill="hold" nodeType="afterEffect">
                                  <p:stCondLst>
                                    <p:cond delay="0"/>
                                  </p:stCondLst>
                                  <p:endCondLst>
                                    <p:cond evt="onNext" delay="0">
                                      <p:tgtEl>
                                        <p:sldTgt/>
                                      </p:tgtEl>
                                    </p:cond>
                                  </p:end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0"/>
                                        <p:tgtEl>
                                          <p:spTgt spid="15"/>
                                        </p:tgtEl>
                                      </p:cBhvr>
                                    </p:animEffect>
                                    <p:anim calcmode="lin" valueType="num">
                                      <p:cBhvr>
                                        <p:cTn id="89" dur="5000" fill="hold"/>
                                        <p:tgtEl>
                                          <p:spTgt spid="15"/>
                                        </p:tgtEl>
                                        <p:attrNameLst>
                                          <p:attrName>ppt_w</p:attrName>
                                        </p:attrNameLst>
                                      </p:cBhvr>
                                      <p:tavLst>
                                        <p:tav tm="0" fmla="#ppt_w*sin(2.5*pi*$)">
                                          <p:val>
                                            <p:fltVal val="0"/>
                                          </p:val>
                                        </p:tav>
                                        <p:tav tm="100000">
                                          <p:val>
                                            <p:fltVal val="1"/>
                                          </p:val>
                                        </p:tav>
                                      </p:tavLst>
                                    </p:anim>
                                    <p:anim calcmode="lin" valueType="num">
                                      <p:cBhvr>
                                        <p:cTn id="90" dur="5000" fill="hold"/>
                                        <p:tgtEl>
                                          <p:spTgt spid="15"/>
                                        </p:tgtEl>
                                        <p:attrNameLst>
                                          <p:attrName>ppt_h</p:attrName>
                                        </p:attrNameLst>
                                      </p:cBhvr>
                                      <p:tavLst>
                                        <p:tav tm="0">
                                          <p:val>
                                            <p:strVal val="#ppt_h"/>
                                          </p:val>
                                        </p:tav>
                                        <p:tav tm="100000">
                                          <p:val>
                                            <p:strVal val="#ppt_h"/>
                                          </p:val>
                                        </p:tav>
                                      </p:tavLst>
                                    </p:anim>
                                  </p:childTnLst>
                                </p:cTn>
                              </p:par>
                            </p:childTnLst>
                          </p:cTn>
                        </p:par>
                        <p:par>
                          <p:cTn id="91" fill="hold">
                            <p:stCondLst>
                              <p:cond delay="36000"/>
                            </p:stCondLst>
                            <p:childTnLst>
                              <p:par>
                                <p:cTn id="92" presetID="45" presetClass="entr" presetSubtype="0" repeatCount="indefinite" fill="hold" nodeType="afterEffect">
                                  <p:stCondLst>
                                    <p:cond delay="0"/>
                                  </p:stCondLst>
                                  <p:endCondLst>
                                    <p:cond evt="onNext" delay="0">
                                      <p:tgtEl>
                                        <p:sldTgt/>
                                      </p:tgtEl>
                                    </p:cond>
                                  </p:endCondLst>
                                  <p:childTnLst>
                                    <p:set>
                                      <p:cBhvr>
                                        <p:cTn id="93" dur="1" fill="hold">
                                          <p:stCondLst>
                                            <p:cond delay="0"/>
                                          </p:stCondLst>
                                        </p:cTn>
                                        <p:tgtEl>
                                          <p:spTgt spid="16"/>
                                        </p:tgtEl>
                                        <p:attrNameLst>
                                          <p:attrName>style.visibility</p:attrName>
                                        </p:attrNameLst>
                                      </p:cBhvr>
                                      <p:to>
                                        <p:strVal val="visible"/>
                                      </p:to>
                                    </p:set>
                                    <p:animEffect transition="in" filter="fade">
                                      <p:cBhvr>
                                        <p:cTn id="94" dur="5000"/>
                                        <p:tgtEl>
                                          <p:spTgt spid="16"/>
                                        </p:tgtEl>
                                      </p:cBhvr>
                                    </p:animEffect>
                                    <p:anim calcmode="lin" valueType="num">
                                      <p:cBhvr>
                                        <p:cTn id="95" dur="5000" fill="hold"/>
                                        <p:tgtEl>
                                          <p:spTgt spid="16"/>
                                        </p:tgtEl>
                                        <p:attrNameLst>
                                          <p:attrName>ppt_w</p:attrName>
                                        </p:attrNameLst>
                                      </p:cBhvr>
                                      <p:tavLst>
                                        <p:tav tm="0" fmla="#ppt_w*sin(2.5*pi*$)">
                                          <p:val>
                                            <p:fltVal val="0"/>
                                          </p:val>
                                        </p:tav>
                                        <p:tav tm="100000">
                                          <p:val>
                                            <p:fltVal val="1"/>
                                          </p:val>
                                        </p:tav>
                                      </p:tavLst>
                                    </p:anim>
                                    <p:anim calcmode="lin" valueType="num">
                                      <p:cBhvr>
                                        <p:cTn id="96" dur="5000" fill="hold"/>
                                        <p:tgtEl>
                                          <p:spTgt spid="16"/>
                                        </p:tgtEl>
                                        <p:attrNameLst>
                                          <p:attrName>ppt_h</p:attrName>
                                        </p:attrNameLst>
                                      </p:cBhvr>
                                      <p:tavLst>
                                        <p:tav tm="0">
                                          <p:val>
                                            <p:strVal val="#ppt_h"/>
                                          </p:val>
                                        </p:tav>
                                        <p:tav tm="100000">
                                          <p:val>
                                            <p:strVal val="#ppt_h"/>
                                          </p:val>
                                        </p:tav>
                                      </p:tavLst>
                                    </p:anim>
                                  </p:childTnLst>
                                </p:cTn>
                              </p:par>
                            </p:childTnLst>
                          </p:cTn>
                        </p:par>
                        <p:par>
                          <p:cTn id="97" fill="hold">
                            <p:stCondLst>
                              <p:cond delay="41000"/>
                            </p:stCondLst>
                            <p:childTnLst>
                              <p:par>
                                <p:cTn id="98" presetID="45" presetClass="entr" presetSubtype="0" repeatCount="indefinite" fill="hold" nodeType="afterEffect">
                                  <p:stCondLst>
                                    <p:cond delay="0"/>
                                  </p:stCondLst>
                                  <p:endCondLst>
                                    <p:cond evt="onNext" delay="0">
                                      <p:tgtEl>
                                        <p:sldTgt/>
                                      </p:tgtEl>
                                    </p:cond>
                                  </p:end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5000"/>
                                        <p:tgtEl>
                                          <p:spTgt spid="17"/>
                                        </p:tgtEl>
                                      </p:cBhvr>
                                    </p:animEffect>
                                    <p:anim calcmode="lin" valueType="num">
                                      <p:cBhvr>
                                        <p:cTn id="101" dur="5000" fill="hold"/>
                                        <p:tgtEl>
                                          <p:spTgt spid="17"/>
                                        </p:tgtEl>
                                        <p:attrNameLst>
                                          <p:attrName>ppt_w</p:attrName>
                                        </p:attrNameLst>
                                      </p:cBhvr>
                                      <p:tavLst>
                                        <p:tav tm="0" fmla="#ppt_w*sin(2.5*pi*$)">
                                          <p:val>
                                            <p:fltVal val="0"/>
                                          </p:val>
                                        </p:tav>
                                        <p:tav tm="100000">
                                          <p:val>
                                            <p:fltVal val="1"/>
                                          </p:val>
                                        </p:tav>
                                      </p:tavLst>
                                    </p:anim>
                                    <p:anim calcmode="lin" valueType="num">
                                      <p:cBhvr>
                                        <p:cTn id="102" dur="5000" fill="hold"/>
                                        <p:tgtEl>
                                          <p:spTgt spid="17"/>
                                        </p:tgtEl>
                                        <p:attrNameLst>
                                          <p:attrName>ppt_h</p:attrName>
                                        </p:attrNameLst>
                                      </p:cBhvr>
                                      <p:tavLst>
                                        <p:tav tm="0">
                                          <p:val>
                                            <p:strVal val="#ppt_h"/>
                                          </p:val>
                                        </p:tav>
                                        <p:tav tm="100000">
                                          <p:val>
                                            <p:strVal val="#ppt_h"/>
                                          </p:val>
                                        </p:tav>
                                      </p:tavLst>
                                    </p:anim>
                                  </p:childTnLst>
                                </p:cTn>
                              </p:par>
                            </p:childTnLst>
                          </p:cTn>
                        </p:par>
                        <p:par>
                          <p:cTn id="103" fill="hold">
                            <p:stCondLst>
                              <p:cond delay="46000"/>
                            </p:stCondLst>
                            <p:childTnLst>
                              <p:par>
                                <p:cTn id="104" presetID="45" presetClass="entr" presetSubtype="0" repeatCount="indefinite" fill="hold" nodeType="afterEffect">
                                  <p:stCondLst>
                                    <p:cond delay="0"/>
                                  </p:stCondLst>
                                  <p:endCondLst>
                                    <p:cond evt="onNext" delay="0">
                                      <p:tgtEl>
                                        <p:sldTgt/>
                                      </p:tgtEl>
                                    </p:cond>
                                  </p:endCondLst>
                                  <p:childTnLst>
                                    <p:set>
                                      <p:cBhvr>
                                        <p:cTn id="105" dur="1" fill="hold">
                                          <p:stCondLst>
                                            <p:cond delay="0"/>
                                          </p:stCondLst>
                                        </p:cTn>
                                        <p:tgtEl>
                                          <p:spTgt spid="18"/>
                                        </p:tgtEl>
                                        <p:attrNameLst>
                                          <p:attrName>style.visibility</p:attrName>
                                        </p:attrNameLst>
                                      </p:cBhvr>
                                      <p:to>
                                        <p:strVal val="visible"/>
                                      </p:to>
                                    </p:set>
                                    <p:animEffect transition="in" filter="fade">
                                      <p:cBhvr>
                                        <p:cTn id="106" dur="5000"/>
                                        <p:tgtEl>
                                          <p:spTgt spid="18"/>
                                        </p:tgtEl>
                                      </p:cBhvr>
                                    </p:animEffect>
                                    <p:anim calcmode="lin" valueType="num">
                                      <p:cBhvr>
                                        <p:cTn id="107" dur="5000" fill="hold"/>
                                        <p:tgtEl>
                                          <p:spTgt spid="18"/>
                                        </p:tgtEl>
                                        <p:attrNameLst>
                                          <p:attrName>ppt_w</p:attrName>
                                        </p:attrNameLst>
                                      </p:cBhvr>
                                      <p:tavLst>
                                        <p:tav tm="0" fmla="#ppt_w*sin(2.5*pi*$)">
                                          <p:val>
                                            <p:fltVal val="0"/>
                                          </p:val>
                                        </p:tav>
                                        <p:tav tm="100000">
                                          <p:val>
                                            <p:fltVal val="1"/>
                                          </p:val>
                                        </p:tav>
                                      </p:tavLst>
                                    </p:anim>
                                    <p:anim calcmode="lin" valueType="num">
                                      <p:cBhvr>
                                        <p:cTn id="108" dur="5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4"/>
                    </p:tgtEl>
                  </p:cond>
                </p:stCondLst>
                <p:endSync evt="end" delay="0">
                  <p:rtn val="all"/>
                </p:endSync>
                <p:childTnLst>
                  <p:par>
                    <p:cTn id="110" fill="hold">
                      <p:stCondLst>
                        <p:cond delay="0"/>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25"/>
                                        </p:tgtEl>
                                        <p:attrNameLst>
                                          <p:attrName>style.visibility</p:attrName>
                                        </p:attrNameLst>
                                      </p:cBhvr>
                                      <p:to>
                                        <p:strVal val="visible"/>
                                      </p:to>
                                    </p:set>
                                    <p:animEffect transition="in" filter="barn(inVertical)">
                                      <p:cBhvr>
                                        <p:cTn id="114" dur="500"/>
                                        <p:tgtEl>
                                          <p:spTgt spid="25"/>
                                        </p:tgtEl>
                                      </p:cBhvr>
                                    </p:animEffect>
                                  </p:childTnLst>
                                </p:cTn>
                              </p:par>
                            </p:childTnLst>
                          </p:cTn>
                        </p:par>
                      </p:childTnLst>
                    </p:cTn>
                  </p:par>
                </p:childTnLst>
              </p:cTn>
              <p:nextCondLst>
                <p:cond evt="onClick" delay="0">
                  <p:tgtEl>
                    <p:spTgt spid="4"/>
                  </p:tgtEl>
                </p:cond>
              </p:nextCondLst>
            </p:seq>
            <p:seq concurrent="1" nextAc="seek">
              <p:cTn id="115" restart="whenNotActive" fill="hold" evtFilter="cancelBubble" nodeType="interactiveSeq">
                <p:stCondLst>
                  <p:cond evt="onClick" delay="0">
                    <p:tgtEl>
                      <p:spTgt spid="11"/>
                    </p:tgtEl>
                  </p:cond>
                </p:stCondLst>
                <p:endSync evt="end" delay="0">
                  <p:rtn val="all"/>
                </p:endSync>
                <p:childTnLst>
                  <p:par>
                    <p:cTn id="116" fill="hold">
                      <p:stCondLst>
                        <p:cond delay="0"/>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barn(inVertical)">
                                      <p:cBhvr>
                                        <p:cTn id="120" dur="500"/>
                                        <p:tgtEl>
                                          <p:spTgt spid="24"/>
                                        </p:tgtEl>
                                      </p:cBhvr>
                                    </p:animEffect>
                                  </p:childTnLst>
                                </p:cTn>
                              </p:par>
                            </p:childTnLst>
                          </p:cTn>
                        </p:par>
                      </p:childTnLst>
                    </p:cTn>
                  </p:par>
                </p:childTnLst>
              </p:cTn>
              <p:nextCondLst>
                <p:cond evt="onClick" delay="0">
                  <p:tgtEl>
                    <p:spTgt spid="11"/>
                  </p:tgtEl>
                </p:cond>
              </p:nextCondLst>
            </p:seq>
            <p:seq concurrent="1" nextAc="seek">
              <p:cTn id="121" restart="whenNotActive" fill="hold" evtFilter="cancelBubble" nodeType="interactiveSeq">
                <p:stCondLst>
                  <p:cond evt="onClick" delay="0">
                    <p:tgtEl>
                      <p:spTgt spid="12"/>
                    </p:tgtEl>
                  </p:cond>
                </p:stCondLst>
                <p:endSync evt="end" delay="0">
                  <p:rtn val="all"/>
                </p:endSync>
                <p:childTnLst>
                  <p:par>
                    <p:cTn id="122" fill="hold">
                      <p:stCondLst>
                        <p:cond delay="0"/>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barn(inVertical)">
                                      <p:cBhvr>
                                        <p:cTn id="126" dur="500"/>
                                        <p:tgtEl>
                                          <p:spTgt spid="26"/>
                                        </p:tgtEl>
                                      </p:cBhvr>
                                    </p:animEffect>
                                  </p:childTnLst>
                                </p:cTn>
                              </p:par>
                            </p:childTnLst>
                          </p:cTn>
                        </p:par>
                      </p:childTnLst>
                    </p:cTn>
                  </p:par>
                </p:childTnLst>
              </p:cTn>
              <p:nextCondLst>
                <p:cond evt="onClick" delay="0">
                  <p:tgtEl>
                    <p:spTgt spid="12"/>
                  </p:tgtEl>
                </p:cond>
              </p:nextCondLst>
            </p:seq>
            <p:seq concurrent="1" nextAc="seek">
              <p:cTn id="127" restart="whenNotActive" fill="hold" evtFilter="cancelBubble" nodeType="interactiveSeq">
                <p:stCondLst>
                  <p:cond evt="onClick" delay="0">
                    <p:tgtEl>
                      <p:spTgt spid="13"/>
                    </p:tgtEl>
                  </p:cond>
                </p:stCondLst>
                <p:endSync evt="end" delay="0">
                  <p:rtn val="all"/>
                </p:endSync>
                <p:childTnLst>
                  <p:par>
                    <p:cTn id="128" fill="hold">
                      <p:stCondLst>
                        <p:cond delay="0"/>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28"/>
                                        </p:tgtEl>
                                        <p:attrNameLst>
                                          <p:attrName>style.visibility</p:attrName>
                                        </p:attrNameLst>
                                      </p:cBhvr>
                                      <p:to>
                                        <p:strVal val="visible"/>
                                      </p:to>
                                    </p:set>
                                    <p:animEffect transition="in" filter="barn(inVertical)">
                                      <p:cBhvr>
                                        <p:cTn id="132" dur="500"/>
                                        <p:tgtEl>
                                          <p:spTgt spid="28"/>
                                        </p:tgtEl>
                                      </p:cBhvr>
                                    </p:animEffect>
                                  </p:childTnLst>
                                </p:cTn>
                              </p:par>
                            </p:childTnLst>
                          </p:cTn>
                        </p:par>
                      </p:childTnLst>
                    </p:cTn>
                  </p:par>
                </p:childTnLst>
              </p:cTn>
              <p:nextCondLst>
                <p:cond evt="onClick" delay="0">
                  <p:tgtEl>
                    <p:spTgt spid="13"/>
                  </p:tgtEl>
                </p:cond>
              </p:nextCondLst>
            </p:seq>
            <p:seq concurrent="1" nextAc="seek">
              <p:cTn id="133" restart="whenNotActive" fill="hold" evtFilter="cancelBubble" nodeType="interactiveSeq">
                <p:stCondLst>
                  <p:cond evt="onClick" delay="0">
                    <p:tgtEl>
                      <p:spTgt spid="14"/>
                    </p:tgtEl>
                  </p:cond>
                </p:stCondLst>
                <p:endSync evt="end" delay="0">
                  <p:rtn val="all"/>
                </p:endSync>
                <p:childTnLst>
                  <p:par>
                    <p:cTn id="134" fill="hold">
                      <p:stCondLst>
                        <p:cond delay="0"/>
                      </p:stCondLst>
                      <p:childTnLst>
                        <p:par>
                          <p:cTn id="135" fill="hold">
                            <p:stCondLst>
                              <p:cond delay="0"/>
                            </p:stCondLst>
                            <p:childTnLst>
                              <p:par>
                                <p:cTn id="136" presetID="16" presetClass="entr" presetSubtype="21" fill="hold" grpId="0" nodeType="clickEffect">
                                  <p:stCondLst>
                                    <p:cond delay="0"/>
                                  </p:stCondLst>
                                  <p:childTnLst>
                                    <p:set>
                                      <p:cBhvr>
                                        <p:cTn id="137" dur="1" fill="hold">
                                          <p:stCondLst>
                                            <p:cond delay="0"/>
                                          </p:stCondLst>
                                        </p:cTn>
                                        <p:tgtEl>
                                          <p:spTgt spid="27"/>
                                        </p:tgtEl>
                                        <p:attrNameLst>
                                          <p:attrName>style.visibility</p:attrName>
                                        </p:attrNameLst>
                                      </p:cBhvr>
                                      <p:to>
                                        <p:strVal val="visible"/>
                                      </p:to>
                                    </p:set>
                                    <p:animEffect transition="in" filter="barn(inVertical)">
                                      <p:cBhvr>
                                        <p:cTn id="138" dur="500"/>
                                        <p:tgtEl>
                                          <p:spTgt spid="27"/>
                                        </p:tgtEl>
                                      </p:cBhvr>
                                    </p:animEffect>
                                  </p:childTnLst>
                                </p:cTn>
                              </p:par>
                            </p:childTnLst>
                          </p:cTn>
                        </p:par>
                      </p:childTnLst>
                    </p:cTn>
                  </p:par>
                </p:childTnLst>
              </p:cTn>
              <p:nextCondLst>
                <p:cond evt="onClick" delay="0">
                  <p:tgtEl>
                    <p:spTgt spid="14"/>
                  </p:tgtEl>
                </p:cond>
              </p:nextCondLst>
            </p:seq>
            <p:seq concurrent="1" nextAc="seek">
              <p:cTn id="139" restart="whenNotActive" fill="hold" evtFilter="cancelBubble" nodeType="interactiveSeq">
                <p:stCondLst>
                  <p:cond evt="onClick" delay="0">
                    <p:tgtEl>
                      <p:spTgt spid="15"/>
                    </p:tgtEl>
                  </p:cond>
                </p:stCondLst>
                <p:endSync evt="end" delay="0">
                  <p:rtn val="all"/>
                </p:endSync>
                <p:childTnLst>
                  <p:par>
                    <p:cTn id="140" fill="hold">
                      <p:stCondLst>
                        <p:cond delay="0"/>
                      </p:stCondLst>
                      <p:childTnLst>
                        <p:par>
                          <p:cTn id="141" fill="hold">
                            <p:stCondLst>
                              <p:cond delay="0"/>
                            </p:stCondLst>
                            <p:childTnLst>
                              <p:par>
                                <p:cTn id="142" presetID="16" presetClass="entr" presetSubtype="21" fill="hold" grpId="0" nodeType="clickEffect">
                                  <p:stCondLst>
                                    <p:cond delay="0"/>
                                  </p:stCondLst>
                                  <p:childTnLst>
                                    <p:set>
                                      <p:cBhvr>
                                        <p:cTn id="143" dur="1" fill="hold">
                                          <p:stCondLst>
                                            <p:cond delay="0"/>
                                          </p:stCondLst>
                                        </p:cTn>
                                        <p:tgtEl>
                                          <p:spTgt spid="29"/>
                                        </p:tgtEl>
                                        <p:attrNameLst>
                                          <p:attrName>style.visibility</p:attrName>
                                        </p:attrNameLst>
                                      </p:cBhvr>
                                      <p:to>
                                        <p:strVal val="visible"/>
                                      </p:to>
                                    </p:set>
                                    <p:animEffect transition="in" filter="barn(inVertical)">
                                      <p:cBhvr>
                                        <p:cTn id="144" dur="500"/>
                                        <p:tgtEl>
                                          <p:spTgt spid="29"/>
                                        </p:tgtEl>
                                      </p:cBhvr>
                                    </p:animEffect>
                                  </p:childTnLst>
                                </p:cTn>
                              </p:par>
                            </p:childTnLst>
                          </p:cTn>
                        </p:par>
                      </p:childTnLst>
                    </p:cTn>
                  </p:par>
                </p:childTnLst>
              </p:cTn>
              <p:nextCondLst>
                <p:cond evt="onClick" delay="0">
                  <p:tgtEl>
                    <p:spTgt spid="15"/>
                  </p:tgtEl>
                </p:cond>
              </p:nextCondLst>
            </p:seq>
            <p:seq concurrent="1" nextAc="seek">
              <p:cTn id="145" restart="whenNotActive" fill="hold" evtFilter="cancelBubble" nodeType="interactiveSeq">
                <p:stCondLst>
                  <p:cond evt="onClick" delay="0">
                    <p:tgtEl>
                      <p:spTgt spid="16"/>
                    </p:tgtEl>
                  </p:cond>
                </p:stCondLst>
                <p:endSync evt="end" delay="0">
                  <p:rtn val="all"/>
                </p:endSync>
                <p:childTnLst>
                  <p:par>
                    <p:cTn id="146" fill="hold">
                      <p:stCondLst>
                        <p:cond delay="0"/>
                      </p:stCondLst>
                      <p:childTnLst>
                        <p:par>
                          <p:cTn id="147" fill="hold">
                            <p:stCondLst>
                              <p:cond delay="0"/>
                            </p:stCondLst>
                            <p:childTnLst>
                              <p:par>
                                <p:cTn id="148" presetID="16" presetClass="entr" presetSubtype="21" fill="hold" grpId="0" nodeType="clickEffect">
                                  <p:stCondLst>
                                    <p:cond delay="0"/>
                                  </p:stCondLst>
                                  <p:childTnLst>
                                    <p:set>
                                      <p:cBhvr>
                                        <p:cTn id="149" dur="1" fill="hold">
                                          <p:stCondLst>
                                            <p:cond delay="0"/>
                                          </p:stCondLst>
                                        </p:cTn>
                                        <p:tgtEl>
                                          <p:spTgt spid="30"/>
                                        </p:tgtEl>
                                        <p:attrNameLst>
                                          <p:attrName>style.visibility</p:attrName>
                                        </p:attrNameLst>
                                      </p:cBhvr>
                                      <p:to>
                                        <p:strVal val="visible"/>
                                      </p:to>
                                    </p:set>
                                    <p:animEffect transition="in" filter="barn(inVertical)">
                                      <p:cBhvr>
                                        <p:cTn id="150" dur="500"/>
                                        <p:tgtEl>
                                          <p:spTgt spid="30"/>
                                        </p:tgtEl>
                                      </p:cBhvr>
                                    </p:animEffect>
                                  </p:childTnLst>
                                </p:cTn>
                              </p:par>
                            </p:childTnLst>
                          </p:cTn>
                        </p:par>
                      </p:childTnLst>
                    </p:cTn>
                  </p:par>
                </p:childTnLst>
              </p:cTn>
              <p:nextCondLst>
                <p:cond evt="onClick" delay="0">
                  <p:tgtEl>
                    <p:spTgt spid="16"/>
                  </p:tgtEl>
                </p:cond>
              </p:nextCondLst>
            </p:seq>
            <p:seq concurrent="1" nextAc="seek">
              <p:cTn id="151" restart="whenNotActive" fill="hold" evtFilter="cancelBubble" nodeType="interactiveSeq">
                <p:stCondLst>
                  <p:cond evt="onClick" delay="0">
                    <p:tgtEl>
                      <p:spTgt spid="17"/>
                    </p:tgtEl>
                  </p:cond>
                </p:stCondLst>
                <p:endSync evt="end" delay="0">
                  <p:rtn val="all"/>
                </p:endSync>
                <p:childTnLst>
                  <p:par>
                    <p:cTn id="152" fill="hold">
                      <p:stCondLst>
                        <p:cond delay="0"/>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31"/>
                                        </p:tgtEl>
                                        <p:attrNameLst>
                                          <p:attrName>style.visibility</p:attrName>
                                        </p:attrNameLst>
                                      </p:cBhvr>
                                      <p:to>
                                        <p:strVal val="visible"/>
                                      </p:to>
                                    </p:set>
                                    <p:animEffect transition="in" filter="barn(inVertical)">
                                      <p:cBhvr>
                                        <p:cTn id="156" dur="500"/>
                                        <p:tgtEl>
                                          <p:spTgt spid="31"/>
                                        </p:tgtEl>
                                      </p:cBhvr>
                                    </p:animEffect>
                                  </p:childTnLst>
                                </p:cTn>
                              </p:par>
                            </p:childTnLst>
                          </p:cTn>
                        </p:par>
                      </p:childTnLst>
                    </p:cTn>
                  </p:par>
                </p:childTnLst>
              </p:cTn>
              <p:nextCondLst>
                <p:cond evt="onClick" delay="0">
                  <p:tgtEl>
                    <p:spTgt spid="17"/>
                  </p:tgtEl>
                </p:cond>
              </p:nextCondLst>
            </p:seq>
            <p:seq concurrent="1" nextAc="seek">
              <p:cTn id="157" restart="whenNotActive" fill="hold" evtFilter="cancelBubble" nodeType="interactiveSeq">
                <p:stCondLst>
                  <p:cond evt="onClick" delay="0">
                    <p:tgtEl>
                      <p:spTgt spid="18"/>
                    </p:tgtEl>
                  </p:cond>
                </p:stCondLst>
                <p:endSync evt="end" delay="0">
                  <p:rtn val="all"/>
                </p:endSync>
                <p:childTnLst>
                  <p:par>
                    <p:cTn id="158" fill="hold">
                      <p:stCondLst>
                        <p:cond delay="0"/>
                      </p:stCondLst>
                      <p:childTnLst>
                        <p:par>
                          <p:cTn id="159" fill="hold">
                            <p:stCondLst>
                              <p:cond delay="0"/>
                            </p:stCondLst>
                            <p:childTnLst>
                              <p:par>
                                <p:cTn id="160" presetID="16" presetClass="entr" presetSubtype="21" fill="hold" grpId="0" nodeType="clickEffect">
                                  <p:stCondLst>
                                    <p:cond delay="0"/>
                                  </p:stCondLst>
                                  <p:childTnLst>
                                    <p:set>
                                      <p:cBhvr>
                                        <p:cTn id="161" dur="1" fill="hold">
                                          <p:stCondLst>
                                            <p:cond delay="0"/>
                                          </p:stCondLst>
                                        </p:cTn>
                                        <p:tgtEl>
                                          <p:spTgt spid="32"/>
                                        </p:tgtEl>
                                        <p:attrNameLst>
                                          <p:attrName>style.visibility</p:attrName>
                                        </p:attrNameLst>
                                      </p:cBhvr>
                                      <p:to>
                                        <p:strVal val="visible"/>
                                      </p:to>
                                    </p:set>
                                    <p:animEffect transition="in" filter="barn(inVertical)">
                                      <p:cBhvr>
                                        <p:cTn id="162" dur="500"/>
                                        <p:tgtEl>
                                          <p:spTgt spid="32"/>
                                        </p:tgtEl>
                                      </p:cBhvr>
                                    </p:animEffect>
                                  </p:childTnLst>
                                </p:cTn>
                              </p:par>
                            </p:childTnLst>
                          </p:cTn>
                        </p:par>
                      </p:childTnLst>
                    </p:cTn>
                  </p:par>
                </p:childTnLst>
              </p:cTn>
              <p:nextCondLst>
                <p:cond evt="onClick" delay="0">
                  <p:tgtEl>
                    <p:spTgt spid="18"/>
                  </p:tgtEl>
                </p:cond>
              </p:nextCondLst>
            </p:seq>
            <p:seq concurrent="1" nextAc="seek">
              <p:cTn id="163" restart="whenNotActive" fill="hold" evtFilter="cancelBubble" nodeType="interactiveSeq">
                <p:stCondLst>
                  <p:cond evt="onClick" delay="0">
                    <p:tgtEl>
                      <p:spTgt spid="34"/>
                    </p:tgtEl>
                  </p:cond>
                </p:stCondLst>
                <p:endSync evt="end" delay="0">
                  <p:rtn val="all"/>
                </p:endSync>
                <p:childTnLst>
                  <p:par>
                    <p:cTn id="164" fill="hold">
                      <p:stCondLst>
                        <p:cond delay="0"/>
                      </p:stCondLst>
                      <p:childTnLst>
                        <p:par>
                          <p:cTn id="165" fill="hold">
                            <p:stCondLst>
                              <p:cond delay="0"/>
                            </p:stCondLst>
                            <p:childTnLst>
                              <p:par>
                                <p:cTn id="166" presetID="20" presetClass="entr" presetSubtype="0" fill="hold" grpId="2" nodeType="clickEffect">
                                  <p:stCondLst>
                                    <p:cond delay="0"/>
                                  </p:stCondLst>
                                  <p:childTnLst>
                                    <p:set>
                                      <p:cBhvr>
                                        <p:cTn id="167" dur="1" fill="hold">
                                          <p:stCondLst>
                                            <p:cond delay="0"/>
                                          </p:stCondLst>
                                        </p:cTn>
                                        <p:tgtEl>
                                          <p:spTgt spid="3"/>
                                        </p:tgtEl>
                                        <p:attrNameLst>
                                          <p:attrName>style.visibility</p:attrName>
                                        </p:attrNameLst>
                                      </p:cBhvr>
                                      <p:to>
                                        <p:strVal val="visible"/>
                                      </p:to>
                                    </p:set>
                                    <p:animEffect transition="in" filter="wedge">
                                      <p:cBhvr>
                                        <p:cTn id="168" dur="2000"/>
                                        <p:tgtEl>
                                          <p:spTgt spid="3"/>
                                        </p:tgtEl>
                                      </p:cBhvr>
                                    </p:animEffect>
                                  </p:childTnLst>
                                </p:cTn>
                              </p:par>
                            </p:childTnLst>
                          </p:cTn>
                        </p:par>
                        <p:par>
                          <p:cTn id="169" fill="hold">
                            <p:stCondLst>
                              <p:cond delay="2000"/>
                            </p:stCondLst>
                            <p:childTnLst>
                              <p:par>
                                <p:cTn id="170" presetID="6" presetClass="entr" presetSubtype="16" repeatCount="3000" fill="hold" grpId="1" nodeType="afterEffect">
                                  <p:stCondLst>
                                    <p:cond delay="2000"/>
                                  </p:stCondLst>
                                  <p:childTnLst>
                                    <p:set>
                                      <p:cBhvr>
                                        <p:cTn id="171" dur="1" fill="hold">
                                          <p:stCondLst>
                                            <p:cond delay="0"/>
                                          </p:stCondLst>
                                        </p:cTn>
                                        <p:tgtEl>
                                          <p:spTgt spid="3"/>
                                        </p:tgtEl>
                                        <p:attrNameLst>
                                          <p:attrName>style.visibility</p:attrName>
                                        </p:attrNameLst>
                                      </p:cBhvr>
                                      <p:to>
                                        <p:strVal val="visible"/>
                                      </p:to>
                                    </p:set>
                                    <p:animEffect transition="in" filter="circle(in)">
                                      <p:cBhvr>
                                        <p:cTn id="172" dur="3000"/>
                                        <p:tgtEl>
                                          <p:spTgt spid="3"/>
                                        </p:tgtEl>
                                      </p:cBhvr>
                                    </p:animEffect>
                                  </p:childTnLst>
                                </p:cTn>
                              </p:par>
                            </p:childTnLst>
                          </p:cTn>
                        </p:par>
                      </p:childTnLst>
                    </p:cTn>
                  </p:par>
                </p:childTnLst>
              </p:cTn>
              <p:nextCondLst>
                <p:cond evt="onClick" delay="0">
                  <p:tgtEl>
                    <p:spTgt spid="34"/>
                  </p:tgtEl>
                </p:cond>
              </p:nextCondLst>
            </p:seq>
            <p:audio>
              <p:cMediaNode vol="21212" numSld="999">
                <p:cTn id="173" fill="hold" display="0">
                  <p:stCondLst>
                    <p:cond delay="indefinite"/>
                  </p:stCondLst>
                  <p:endCondLst>
                    <p:cond evt="onStopAudio" delay="0">
                      <p:tgtEl>
                        <p:sldTgt/>
                      </p:tgtEl>
                    </p:cond>
                  </p:endCondLst>
                </p:cTn>
                <p:tgtEl>
                  <p:spTgt spid="33"/>
                </p:tgtEl>
              </p:cMediaNode>
            </p:audio>
          </p:childTnLst>
        </p:cTn>
      </p:par>
    </p:tnLst>
    <p:bldLst>
      <p:bldP spid="2" grpId="0" animBg="1"/>
      <p:bldP spid="24" grpId="0"/>
      <p:bldP spid="25" grpId="0"/>
      <p:bldP spid="26" grpId="0"/>
      <p:bldP spid="27" grpId="0"/>
      <p:bldP spid="28" grpId="0"/>
      <p:bldP spid="29" grpId="0"/>
      <p:bldP spid="30" grpId="0"/>
      <p:bldP spid="31" grpId="0"/>
      <p:bldP spid="32" grpId="0"/>
      <p:bldP spid="3" grpId="1" animBg="1"/>
      <p:bldP spid="3" grpId="2" animBg="1"/>
      <p:bldP spid="34" grpId="0" animBg="1"/>
      <p:bldP spid="5" grpId="0" animBg="1"/>
      <p:bldP spid="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192713" y="4763"/>
            <a:ext cx="6999287" cy="712787"/>
          </a:xfrm>
        </p:spPr>
        <p:txBody>
          <a:bodyPr>
            <a:normAutofit fontScale="90000"/>
          </a:bodyPr>
          <a:lstStyle/>
          <a:p>
            <a:r>
              <a:rPr lang="en-US">
                <a:solidFill>
                  <a:schemeClr val="bg1">
                    <a:lumMod val="95000"/>
                  </a:schemeClr>
                </a:solidFill>
              </a:rPr>
              <a:t>Thư điện tử</a:t>
            </a:r>
          </a:p>
        </p:txBody>
      </p:sp>
      <p:sp>
        <p:nvSpPr>
          <p:cNvPr id="12" name="Rectangle 2"/>
          <p:cNvSpPr txBox="1">
            <a:spLocks noChangeArrowheads="1"/>
          </p:cNvSpPr>
          <p:nvPr/>
        </p:nvSpPr>
        <p:spPr>
          <a:xfrm>
            <a:off x="4231795" y="1127755"/>
            <a:ext cx="4235264" cy="609600"/>
          </a:xfrm>
          <a:prstGeom prst="rect">
            <a:avLst/>
          </a:prstGeom>
          <a:solidFill>
            <a:srgbClr val="00B0F0"/>
          </a:solidFill>
        </p:spPr>
        <p:txBody>
          <a:bodyPr/>
          <a:lst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vi-VN" sz="2800" b="1" kern="0">
                <a:solidFill>
                  <a:schemeClr val="tx1"/>
                </a:solidFill>
              </a:rPr>
              <a:t>EM CẦN GHI NHỚ</a:t>
            </a:r>
          </a:p>
        </p:txBody>
      </p:sp>
      <p:sp>
        <p:nvSpPr>
          <p:cNvPr id="3" name="Rectangle 2"/>
          <p:cNvSpPr/>
          <p:nvPr/>
        </p:nvSpPr>
        <p:spPr>
          <a:xfrm>
            <a:off x="1727855" y="2510729"/>
            <a:ext cx="9886040" cy="1815882"/>
          </a:xfrm>
          <a:prstGeom prst="rect">
            <a:avLst/>
          </a:prstGeom>
          <a:solidFill>
            <a:schemeClr val="accent6">
              <a:lumMod val="20000"/>
              <a:lumOff val="80000"/>
            </a:schemeClr>
          </a:solidFill>
        </p:spPr>
        <p:txBody>
          <a:bodyPr wrap="none">
            <a:spAutoFit/>
          </a:bodyPr>
          <a:lstStyle/>
          <a:p>
            <a:pPr marL="514350" lvl="0" indent="-514350">
              <a:buAutoNum type="arabicPeriod"/>
            </a:pPr>
            <a:r>
              <a:rPr lang="en-US" sz="2800" b="1">
                <a:solidFill>
                  <a:srgbClr val="000000"/>
                </a:solidFill>
                <a:latin typeface="Times New Roman" pitchFamily="18" charset="0"/>
              </a:rPr>
              <a:t>Thao tác: </a:t>
            </a:r>
            <a:r>
              <a:rPr lang="en-US" sz="2800" b="1">
                <a:solidFill>
                  <a:srgbClr val="0000FF"/>
                </a:solidFill>
                <a:latin typeface="Times New Roman" pitchFamily="18" charset="0"/>
              </a:rPr>
              <a:t>Tạo tài khoản thư điện tử</a:t>
            </a:r>
          </a:p>
          <a:p>
            <a:pPr marL="514350" indent="-514350">
              <a:buFontTx/>
              <a:buAutoNum type="arabicPeriod"/>
            </a:pPr>
            <a:r>
              <a:rPr lang="en-US" sz="2800" b="1">
                <a:solidFill>
                  <a:srgbClr val="000000"/>
                </a:solidFill>
                <a:latin typeface="Times New Roman" pitchFamily="18" charset="0"/>
              </a:rPr>
              <a:t>Thao tác: </a:t>
            </a:r>
            <a:r>
              <a:rPr lang="en-US" sz="2800" b="1">
                <a:solidFill>
                  <a:srgbClr val="0000FF"/>
                </a:solidFill>
                <a:latin typeface="Times New Roman" pitchFamily="18" charset="0"/>
              </a:rPr>
              <a:t>Đăng nhập, Đăng xuất, xem, soạn, gửi thư điện tử</a:t>
            </a:r>
            <a:endParaRPr lang="en-US" sz="2800" b="1">
              <a:solidFill>
                <a:srgbClr val="000000"/>
              </a:solidFill>
              <a:latin typeface="Times New Roman" pitchFamily="18" charset="0"/>
            </a:endParaRPr>
          </a:p>
          <a:p>
            <a:pPr marL="514350" indent="-514350">
              <a:buFontTx/>
              <a:buAutoNum type="arabicPeriod"/>
            </a:pPr>
            <a:r>
              <a:rPr lang="en-US" sz="2800" b="1">
                <a:solidFill>
                  <a:srgbClr val="000000"/>
                </a:solidFill>
                <a:latin typeface="Times New Roman" pitchFamily="18" charset="0"/>
              </a:rPr>
              <a:t>Thao tác: </a:t>
            </a:r>
            <a:r>
              <a:rPr lang="en-US" sz="2800" b="1">
                <a:solidFill>
                  <a:srgbClr val="0000FF"/>
                </a:solidFill>
                <a:latin typeface="Times New Roman" pitchFamily="18" charset="0"/>
              </a:rPr>
              <a:t>Gửi thư điện tử có tệp đính kèm </a:t>
            </a:r>
          </a:p>
          <a:p>
            <a:pPr marL="514350" lvl="0" indent="-514350">
              <a:buAutoNum type="arabicPeriod"/>
            </a:pPr>
            <a:endParaRPr lang="en-US" sz="2800" b="1">
              <a:solidFill>
                <a:srgbClr val="0000FF"/>
              </a:solidFill>
              <a:latin typeface="Times New Roman" pitchFamily="18" charset="0"/>
            </a:endParaRPr>
          </a:p>
        </p:txBody>
      </p:sp>
    </p:spTree>
    <p:extLst>
      <p:ext uri="{BB962C8B-B14F-4D97-AF65-F5344CB8AC3E}">
        <p14:creationId xmlns:p14="http://schemas.microsoft.com/office/powerpoint/2010/main" val="34217680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192713" y="4763"/>
            <a:ext cx="6999287" cy="712787"/>
          </a:xfrm>
        </p:spPr>
        <p:txBody>
          <a:bodyPr>
            <a:normAutofit fontScale="90000"/>
          </a:bodyPr>
          <a:lstStyle/>
          <a:p>
            <a:r>
              <a:rPr lang="en-US"/>
              <a:t>Thư điện tử</a:t>
            </a:r>
          </a:p>
        </p:txBody>
      </p:sp>
      <p:sp>
        <p:nvSpPr>
          <p:cNvPr id="7" name="Rectangle 2"/>
          <p:cNvSpPr>
            <a:spLocks noChangeArrowheads="1"/>
          </p:cNvSpPr>
          <p:nvPr/>
        </p:nvSpPr>
        <p:spPr bwMode="auto">
          <a:xfrm>
            <a:off x="3278777" y="7174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itle 1"/>
          <p:cNvSpPr txBox="1">
            <a:spLocks/>
          </p:cNvSpPr>
          <p:nvPr/>
        </p:nvSpPr>
        <p:spPr>
          <a:xfrm>
            <a:off x="1835735" y="2396574"/>
            <a:ext cx="9550722" cy="2317130"/>
          </a:xfrm>
          <a:prstGeom prst="rect">
            <a:avLst/>
          </a:prstGeom>
          <a:solidFill>
            <a:schemeClr val="accent5">
              <a:lumMod val="20000"/>
              <a:lumOff val="80000"/>
            </a:schemeClr>
          </a:solidFill>
        </p:spPr>
        <p:txBody>
          <a:bodyPr anchor="ctr">
            <a:normAutofit lnSpcReduction="10000"/>
          </a:bodyPr>
          <a:lstStyle>
            <a:lvl1pPr>
              <a:defRPr sz="2600" b="1" i="1">
                <a:solidFill>
                  <a:srgbClr val="3366CC"/>
                </a:solidFill>
                <a:latin typeface=".VnTime" pitchFamily="34" charset="0"/>
                <a:cs typeface="Arial" charset="0"/>
              </a:defRPr>
            </a:lvl1pPr>
            <a:lvl2pPr marL="742950" indent="-285750">
              <a:defRPr sz="2600" b="1" i="1">
                <a:solidFill>
                  <a:srgbClr val="3366CC"/>
                </a:solidFill>
                <a:latin typeface=".VnTime" pitchFamily="34" charset="0"/>
                <a:cs typeface="Arial" charset="0"/>
              </a:defRPr>
            </a:lvl2pPr>
            <a:lvl3pPr marL="1143000" indent="-228600">
              <a:defRPr sz="2600" b="1" i="1">
                <a:solidFill>
                  <a:srgbClr val="3366CC"/>
                </a:solidFill>
                <a:latin typeface=".VnTime" pitchFamily="34" charset="0"/>
                <a:cs typeface="Arial" charset="0"/>
              </a:defRPr>
            </a:lvl3pPr>
            <a:lvl4pPr marL="1600200" indent="-228600">
              <a:defRPr sz="2600" b="1" i="1">
                <a:solidFill>
                  <a:srgbClr val="3366CC"/>
                </a:solidFill>
                <a:latin typeface=".VnTime" pitchFamily="34" charset="0"/>
                <a:cs typeface="Arial" charset="0"/>
              </a:defRPr>
            </a:lvl4pPr>
            <a:lvl5pPr marL="2057400" indent="-228600">
              <a:defRPr sz="2600" b="1" i="1">
                <a:solidFill>
                  <a:srgbClr val="3366CC"/>
                </a:solidFill>
                <a:latin typeface=".VnTime" pitchFamily="34" charset="0"/>
                <a:cs typeface="Arial" charset="0"/>
              </a:defRPr>
            </a:lvl5pPr>
            <a:lvl6pPr marL="2514600" indent="-228600" eaLnBrk="0" fontAlgn="base" hangingPunct="0">
              <a:spcBef>
                <a:spcPct val="50000"/>
              </a:spcBef>
              <a:spcAft>
                <a:spcPct val="0"/>
              </a:spcAft>
              <a:buChar char="•"/>
              <a:defRPr sz="2600" b="1" i="1">
                <a:solidFill>
                  <a:srgbClr val="3366CC"/>
                </a:solidFill>
                <a:latin typeface=".VnTime" pitchFamily="34" charset="0"/>
                <a:cs typeface="Arial" charset="0"/>
              </a:defRPr>
            </a:lvl6pPr>
            <a:lvl7pPr marL="2971800" indent="-228600" eaLnBrk="0" fontAlgn="base" hangingPunct="0">
              <a:spcBef>
                <a:spcPct val="50000"/>
              </a:spcBef>
              <a:spcAft>
                <a:spcPct val="0"/>
              </a:spcAft>
              <a:buChar char="•"/>
              <a:defRPr sz="2600" b="1" i="1">
                <a:solidFill>
                  <a:srgbClr val="3366CC"/>
                </a:solidFill>
                <a:latin typeface=".VnTime" pitchFamily="34" charset="0"/>
                <a:cs typeface="Arial" charset="0"/>
              </a:defRPr>
            </a:lvl7pPr>
            <a:lvl8pPr marL="3429000" indent="-228600" eaLnBrk="0" fontAlgn="base" hangingPunct="0">
              <a:spcBef>
                <a:spcPct val="50000"/>
              </a:spcBef>
              <a:spcAft>
                <a:spcPct val="0"/>
              </a:spcAft>
              <a:buChar char="•"/>
              <a:defRPr sz="2600" b="1" i="1">
                <a:solidFill>
                  <a:srgbClr val="3366CC"/>
                </a:solidFill>
                <a:latin typeface=".VnTime" pitchFamily="34" charset="0"/>
                <a:cs typeface="Arial" charset="0"/>
              </a:defRPr>
            </a:lvl8pPr>
            <a:lvl9pPr marL="3886200" indent="-228600" eaLnBrk="0" fontAlgn="base" hangingPunct="0">
              <a:spcBef>
                <a:spcPct val="50000"/>
              </a:spcBef>
              <a:spcAft>
                <a:spcPct val="0"/>
              </a:spcAft>
              <a:buChar char="•"/>
              <a:defRPr sz="2600" b="1" i="1">
                <a:solidFill>
                  <a:srgbClr val="3366CC"/>
                </a:solidFill>
                <a:latin typeface=".VnTime" pitchFamily="34" charset="0"/>
                <a:cs typeface="Arial" charset="0"/>
              </a:defRPr>
            </a:lvl9pPr>
          </a:lstStyle>
          <a:p>
            <a:pPr algn="just">
              <a:defRPr/>
            </a:pPr>
            <a:r>
              <a:rPr lang="en-US" sz="3600" i="0">
                <a:solidFill>
                  <a:srgbClr val="002060"/>
                </a:solidFill>
                <a:latin typeface="Times New Roman" pitchFamily="18" charset="0"/>
                <a:cs typeface="Times New Roman" pitchFamily="18" charset="0"/>
                <a:sym typeface="Wingdings"/>
              </a:rPr>
              <a:t>- </a:t>
            </a:r>
            <a:r>
              <a:rPr lang="en-US" sz="3200" i="0">
                <a:solidFill>
                  <a:srgbClr val="002060"/>
                </a:solidFill>
                <a:latin typeface="Times New Roman" pitchFamily="18" charset="0"/>
                <a:cs typeface="Times New Roman" pitchFamily="18" charset="0"/>
              </a:rPr>
              <a:t>Về nhà xem </a:t>
            </a:r>
            <a:r>
              <a:rPr lang="en-US" sz="3200" i="0" err="1">
                <a:solidFill>
                  <a:srgbClr val="002060"/>
                </a:solidFill>
                <a:latin typeface="Times New Roman" pitchFamily="18" charset="0"/>
                <a:cs typeface="Times New Roman" pitchFamily="18" charset="0"/>
              </a:rPr>
              <a:t>lại</a:t>
            </a:r>
            <a:r>
              <a:rPr lang="en-US" sz="3200" i="0">
                <a:solidFill>
                  <a:srgbClr val="002060"/>
                </a:solidFill>
                <a:latin typeface="Times New Roman" pitchFamily="18" charset="0"/>
                <a:cs typeface="Times New Roman" pitchFamily="18" charset="0"/>
              </a:rPr>
              <a:t> </a:t>
            </a:r>
            <a:r>
              <a:rPr lang="en-US" sz="3200" i="0" err="1">
                <a:solidFill>
                  <a:srgbClr val="002060"/>
                </a:solidFill>
                <a:latin typeface="Times New Roman" pitchFamily="18" charset="0"/>
                <a:cs typeface="Times New Roman" pitchFamily="18" charset="0"/>
              </a:rPr>
              <a:t>bài</a:t>
            </a:r>
            <a:r>
              <a:rPr lang="en-US" sz="3200" i="0">
                <a:solidFill>
                  <a:srgbClr val="002060"/>
                </a:solidFill>
                <a:latin typeface="Times New Roman" pitchFamily="18" charset="0"/>
                <a:cs typeface="Times New Roman" pitchFamily="18" charset="0"/>
              </a:rPr>
              <a:t>: Thư điện tử</a:t>
            </a:r>
          </a:p>
          <a:p>
            <a:r>
              <a:rPr lang="nl-NL"/>
              <a:t>Mỗi học sinh hoàn thiện cho mình các thao tác tạo tài khoản thư điện tử, cách đăng nhập, soạn, gửi, đăng xuất khỏi tài khoản.</a:t>
            </a:r>
            <a:endParaRPr lang="en-US"/>
          </a:p>
          <a:p>
            <a:pPr algn="just">
              <a:defRPr/>
            </a:pPr>
            <a:r>
              <a:rPr lang="en-US" sz="3200" i="0">
                <a:solidFill>
                  <a:srgbClr val="002060"/>
                </a:solidFill>
                <a:latin typeface="Times New Roman" pitchFamily="18" charset="0"/>
                <a:cs typeface="Times New Roman" pitchFamily="18" charset="0"/>
              </a:rPr>
              <a:t>- Chuẩn </a:t>
            </a:r>
            <a:r>
              <a:rPr lang="en-US" sz="3200" i="0" err="1">
                <a:solidFill>
                  <a:srgbClr val="002060"/>
                </a:solidFill>
                <a:latin typeface="Times New Roman" pitchFamily="18" charset="0"/>
                <a:cs typeface="Times New Roman" pitchFamily="18" charset="0"/>
              </a:rPr>
              <a:t>bị</a:t>
            </a:r>
            <a:r>
              <a:rPr lang="en-US" sz="3200" i="0">
                <a:solidFill>
                  <a:srgbClr val="002060"/>
                </a:solidFill>
                <a:latin typeface="Times New Roman" pitchFamily="18" charset="0"/>
                <a:cs typeface="Times New Roman" pitchFamily="18" charset="0"/>
              </a:rPr>
              <a:t> bài cho </a:t>
            </a:r>
            <a:r>
              <a:rPr lang="en-US" sz="3200" i="0" err="1">
                <a:solidFill>
                  <a:srgbClr val="002060"/>
                </a:solidFill>
                <a:latin typeface="Times New Roman" pitchFamily="18" charset="0"/>
                <a:cs typeface="Times New Roman" pitchFamily="18" charset="0"/>
              </a:rPr>
              <a:t>tiết</a:t>
            </a:r>
            <a:r>
              <a:rPr lang="en-US" sz="3200" i="0">
                <a:solidFill>
                  <a:srgbClr val="002060"/>
                </a:solidFill>
                <a:latin typeface="Times New Roman" pitchFamily="18" charset="0"/>
                <a:cs typeface="Times New Roman" pitchFamily="18" charset="0"/>
              </a:rPr>
              <a:t> sau:</a:t>
            </a:r>
          </a:p>
          <a:p>
            <a:pPr algn="just">
              <a:defRPr/>
            </a:pPr>
            <a:r>
              <a:rPr lang="en-US" sz="3200" i="0">
                <a:solidFill>
                  <a:srgbClr val="002060"/>
                </a:solidFill>
                <a:latin typeface="Times New Roman" pitchFamily="18" charset="0"/>
                <a:cs typeface="Times New Roman" pitchFamily="18" charset="0"/>
              </a:rPr>
              <a:t>- Chủ đề 4, bài 9: </a:t>
            </a:r>
            <a:r>
              <a:rPr lang="en-US"/>
              <a:t>An toàn thông tin trên máy tính.</a:t>
            </a:r>
          </a:p>
          <a:p>
            <a:endParaRPr lang="en-US"/>
          </a:p>
        </p:txBody>
      </p:sp>
      <p:sp>
        <p:nvSpPr>
          <p:cNvPr id="28" name="Rectangle 2"/>
          <p:cNvSpPr txBox="1">
            <a:spLocks noChangeArrowheads="1"/>
          </p:cNvSpPr>
          <p:nvPr/>
        </p:nvSpPr>
        <p:spPr>
          <a:xfrm>
            <a:off x="4231795" y="1127755"/>
            <a:ext cx="4235264" cy="609600"/>
          </a:xfrm>
          <a:prstGeom prst="rect">
            <a:avLst/>
          </a:prstGeom>
          <a:solidFill>
            <a:srgbClr val="FFC000"/>
          </a:solidFill>
        </p:spPr>
        <p:txBody>
          <a:bodyPr/>
          <a:lstStyle>
            <a:lvl1pPr algn="ctr" rtl="0" eaLnBrk="0" fontAlgn="base" hangingPunct="0">
              <a:spcBef>
                <a:spcPct val="0"/>
              </a:spcBef>
              <a:spcAft>
                <a:spcPct val="0"/>
              </a:spcAft>
              <a:defRPr sz="4400">
                <a:solidFill>
                  <a:schemeClr val="tx2"/>
                </a:solidFill>
                <a:latin typeface="Times New Roman" pitchFamily="18" charset="0"/>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vi-VN" sz="2800" b="1" kern="0">
                <a:solidFill>
                  <a:schemeClr val="tx1"/>
                </a:solidFill>
              </a:rPr>
              <a:t>DẶN DÒ</a:t>
            </a:r>
          </a:p>
        </p:txBody>
      </p:sp>
    </p:spTree>
    <p:extLst>
      <p:ext uri="{BB962C8B-B14F-4D97-AF65-F5344CB8AC3E}">
        <p14:creationId xmlns:p14="http://schemas.microsoft.com/office/powerpoint/2010/main" val="31671626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FF0000"/>
          </a:solidFill>
          <a:ln w="9525">
            <a:solidFill>
              <a:schemeClr val="tx1"/>
            </a:solidFill>
            <a:prstDash val="dash"/>
            <a:miter lim="800000"/>
            <a:headEnd/>
            <a:tailEnd/>
          </a:ln>
        </p:spPr>
      </p:pic>
      <p:sp>
        <p:nvSpPr>
          <p:cNvPr id="33795" name="Text Box 3"/>
          <p:cNvSpPr txBox="1">
            <a:spLocks noChangeArrowheads="1"/>
          </p:cNvSpPr>
          <p:nvPr/>
        </p:nvSpPr>
        <p:spPr bwMode="auto">
          <a:xfrm>
            <a:off x="3802063" y="1700214"/>
            <a:ext cx="457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8000" b="1">
                <a:solidFill>
                  <a:srgbClr val="0000FF"/>
                </a:solidFill>
                <a:latin typeface="Times New Roman" panose="02020603050405020304" pitchFamily="18" charset="0"/>
                <a:cs typeface="Arial" panose="020B0604020202020204" pitchFamily="34" charset="0"/>
              </a:rPr>
              <a:t>Kết thúc</a:t>
            </a:r>
          </a:p>
        </p:txBody>
      </p:sp>
      <p:sp>
        <p:nvSpPr>
          <p:cNvPr id="33796" name="WordArt 4"/>
          <p:cNvSpPr>
            <a:spLocks noChangeArrowheads="1" noChangeShapeType="1" noTextEdit="1"/>
          </p:cNvSpPr>
          <p:nvPr/>
        </p:nvSpPr>
        <p:spPr bwMode="auto">
          <a:xfrm>
            <a:off x="2724150" y="3141664"/>
            <a:ext cx="6840538" cy="1150937"/>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Cảm ơn quý thầy cô !</a:t>
            </a:r>
          </a:p>
        </p:txBody>
      </p:sp>
      <p:grpSp>
        <p:nvGrpSpPr>
          <p:cNvPr id="21509" name="Group 5"/>
          <p:cNvGrpSpPr>
            <a:grpSpLocks/>
          </p:cNvGrpSpPr>
          <p:nvPr/>
        </p:nvGrpSpPr>
        <p:grpSpPr bwMode="auto">
          <a:xfrm>
            <a:off x="1524001" y="0"/>
            <a:ext cx="969963" cy="6858000"/>
            <a:chOff x="0" y="0"/>
            <a:chExt cx="611" cy="4320"/>
          </a:xfrm>
        </p:grpSpPr>
        <p:pic>
          <p:nvPicPr>
            <p:cNvPr id="2153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0" name="Group 10"/>
          <p:cNvGrpSpPr>
            <a:grpSpLocks/>
          </p:cNvGrpSpPr>
          <p:nvPr/>
        </p:nvGrpSpPr>
        <p:grpSpPr bwMode="auto">
          <a:xfrm>
            <a:off x="1524001" y="0"/>
            <a:ext cx="969963" cy="6858000"/>
            <a:chOff x="0" y="0"/>
            <a:chExt cx="611" cy="4320"/>
          </a:xfrm>
        </p:grpSpPr>
        <p:pic>
          <p:nvPicPr>
            <p:cNvPr id="21532"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1" name="Group 25"/>
          <p:cNvGrpSpPr>
            <a:grpSpLocks/>
          </p:cNvGrpSpPr>
          <p:nvPr/>
        </p:nvGrpSpPr>
        <p:grpSpPr bwMode="auto">
          <a:xfrm>
            <a:off x="4973638" y="0"/>
            <a:ext cx="969962" cy="6858000"/>
            <a:chOff x="0" y="0"/>
            <a:chExt cx="611" cy="4320"/>
          </a:xfrm>
        </p:grpSpPr>
        <p:pic>
          <p:nvPicPr>
            <p:cNvPr id="2152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2" name="Group 35"/>
          <p:cNvGrpSpPr>
            <a:grpSpLocks/>
          </p:cNvGrpSpPr>
          <p:nvPr/>
        </p:nvGrpSpPr>
        <p:grpSpPr bwMode="auto">
          <a:xfrm>
            <a:off x="6816726" y="0"/>
            <a:ext cx="969963" cy="6858000"/>
            <a:chOff x="0" y="0"/>
            <a:chExt cx="611" cy="4320"/>
          </a:xfrm>
        </p:grpSpPr>
        <p:pic>
          <p:nvPicPr>
            <p:cNvPr id="21524"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3" name="Group 45"/>
          <p:cNvGrpSpPr>
            <a:grpSpLocks/>
          </p:cNvGrpSpPr>
          <p:nvPr/>
        </p:nvGrpSpPr>
        <p:grpSpPr bwMode="auto">
          <a:xfrm>
            <a:off x="8904288" y="0"/>
            <a:ext cx="969962" cy="6858000"/>
            <a:chOff x="0" y="0"/>
            <a:chExt cx="611" cy="4320"/>
          </a:xfrm>
        </p:grpSpPr>
        <p:pic>
          <p:nvPicPr>
            <p:cNvPr id="21520"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4" name="Group 50"/>
          <p:cNvGrpSpPr>
            <a:grpSpLocks/>
          </p:cNvGrpSpPr>
          <p:nvPr/>
        </p:nvGrpSpPr>
        <p:grpSpPr bwMode="auto">
          <a:xfrm>
            <a:off x="9698038" y="0"/>
            <a:ext cx="969962" cy="6858000"/>
            <a:chOff x="0" y="0"/>
            <a:chExt cx="611" cy="4320"/>
          </a:xfrm>
        </p:grpSpPr>
        <p:pic>
          <p:nvPicPr>
            <p:cNvPr id="21516"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264"/>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26"/>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8" descr="phao hoa 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2069"/>
              <a:ext cx="61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 name="Bé Bào Ngư – Sắp Đến Tết Rồi .mp3">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8458200" y="6400800"/>
            <a:ext cx="323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hungBaiHatVeTuoiHocTro-V.A-3120237">
            <a:hlinkClick r:id="" action="ppaction://media"/>
          </p:cNvPr>
          <p:cNvPicPr>
            <a:picLocks noChangeAspect="1"/>
          </p:cNvPicPr>
          <p:nvPr>
            <a:audioFile r:link="rId2"/>
            <p:extLst>
              <p:ext uri="{DAA4B4D4-6D71-4841-9C94-3DE7FCFB9230}">
                <p14:media xmlns:p14="http://schemas.microsoft.com/office/powerpoint/2010/main" r:embed="rId3">
                  <p14:trim end="1.444719875E6"/>
                </p14:media>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302945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7811" fill="hold"/>
                                        <p:tgtEl>
                                          <p:spTgt spid="2"/>
                                        </p:tgtEl>
                                      </p:cBhvr>
                                    </p:cmd>
                                  </p:childTnLst>
                                </p:cTn>
                              </p:par>
                              <p:par>
                                <p:cTn id="7" presetID="23" presetClass="entr" presetSubtype="16" fill="hold" grpId="0" nodeType="withEffect">
                                  <p:stCondLst>
                                    <p:cond delay="0"/>
                                  </p:stCondLst>
                                  <p:iterate type="lt">
                                    <p:tmPct val="0"/>
                                  </p:iterate>
                                  <p:childTnLst>
                                    <p:set>
                                      <p:cBhvr>
                                        <p:cTn id="8" dur="1" fill="hold">
                                          <p:stCondLst>
                                            <p:cond delay="0"/>
                                          </p:stCondLst>
                                        </p:cTn>
                                        <p:tgtEl>
                                          <p:spTgt spid="33795"/>
                                        </p:tgtEl>
                                        <p:attrNameLst>
                                          <p:attrName>style.visibility</p:attrName>
                                        </p:attrNameLst>
                                      </p:cBhvr>
                                      <p:to>
                                        <p:strVal val="visible"/>
                                      </p:to>
                                    </p:set>
                                    <p:anim calcmode="lin" valueType="num">
                                      <p:cBhvr>
                                        <p:cTn id="9" dur="2000" fill="hold"/>
                                        <p:tgtEl>
                                          <p:spTgt spid="33795"/>
                                        </p:tgtEl>
                                        <p:attrNameLst>
                                          <p:attrName>ppt_w</p:attrName>
                                        </p:attrNameLst>
                                      </p:cBhvr>
                                      <p:tavLst>
                                        <p:tav tm="0">
                                          <p:val>
                                            <p:fltVal val="0"/>
                                          </p:val>
                                        </p:tav>
                                        <p:tav tm="100000">
                                          <p:val>
                                            <p:strVal val="#ppt_w"/>
                                          </p:val>
                                        </p:tav>
                                      </p:tavLst>
                                    </p:anim>
                                    <p:anim calcmode="lin" valueType="num">
                                      <p:cBhvr>
                                        <p:cTn id="10" dur="2000" fill="hold"/>
                                        <p:tgtEl>
                                          <p:spTgt spid="33795"/>
                                        </p:tgtEl>
                                        <p:attrNameLst>
                                          <p:attrName>ppt_h</p:attrName>
                                        </p:attrNameLst>
                                      </p:cBhvr>
                                      <p:tavLst>
                                        <p:tav tm="0">
                                          <p:val>
                                            <p:fltVal val="0"/>
                                          </p:val>
                                        </p:tav>
                                        <p:tav tm="100000">
                                          <p:val>
                                            <p:strVal val="#ppt_h"/>
                                          </p:val>
                                        </p:tav>
                                      </p:tavLst>
                                    </p:anim>
                                  </p:childTnLst>
                                </p:cTn>
                              </p:par>
                              <p:par>
                                <p:cTn id="11" presetID="23" presetClass="entr" presetSubtype="16" fill="hold" grpId="1" nodeType="withEffect">
                                  <p:stCondLst>
                                    <p:cond delay="0"/>
                                  </p:stCondLst>
                                  <p:iterate type="lt">
                                    <p:tmPct val="0"/>
                                  </p:iterate>
                                  <p:childTnLst>
                                    <p:set>
                                      <p:cBhvr>
                                        <p:cTn id="12" dur="1" fill="hold">
                                          <p:stCondLst>
                                            <p:cond delay="0"/>
                                          </p:stCondLst>
                                        </p:cTn>
                                        <p:tgtEl>
                                          <p:spTgt spid="33795"/>
                                        </p:tgtEl>
                                        <p:attrNameLst>
                                          <p:attrName>style.visibility</p:attrName>
                                        </p:attrNameLst>
                                      </p:cBhvr>
                                      <p:to>
                                        <p:strVal val="visible"/>
                                      </p:to>
                                    </p:set>
                                    <p:anim calcmode="lin" valueType="num">
                                      <p:cBhvr>
                                        <p:cTn id="13" dur="2000" fill="hold"/>
                                        <p:tgtEl>
                                          <p:spTgt spid="33795"/>
                                        </p:tgtEl>
                                        <p:attrNameLst>
                                          <p:attrName>ppt_w</p:attrName>
                                        </p:attrNameLst>
                                      </p:cBhvr>
                                      <p:tavLst>
                                        <p:tav tm="0">
                                          <p:val>
                                            <p:fltVal val="0"/>
                                          </p:val>
                                        </p:tav>
                                        <p:tav tm="100000">
                                          <p:val>
                                            <p:strVal val="#ppt_w"/>
                                          </p:val>
                                        </p:tav>
                                      </p:tavLst>
                                    </p:anim>
                                    <p:anim calcmode="lin" valueType="num">
                                      <p:cBhvr>
                                        <p:cTn id="14" dur="2000" fill="hold"/>
                                        <p:tgtEl>
                                          <p:spTgt spid="33795"/>
                                        </p:tgtEl>
                                        <p:attrNameLst>
                                          <p:attrName>ppt_h</p:attrName>
                                        </p:attrNameLst>
                                      </p:cBhvr>
                                      <p:tavLst>
                                        <p:tav tm="0">
                                          <p:val>
                                            <p:fltVal val="0"/>
                                          </p:val>
                                        </p:tav>
                                        <p:tav tm="100000">
                                          <p:val>
                                            <p:strVal val="#ppt_h"/>
                                          </p:val>
                                        </p:tav>
                                      </p:tavLst>
                                    </p:anim>
                                  </p:childTnLst>
                                </p:cTn>
                              </p:par>
                              <p:par>
                                <p:cTn id="15" presetID="23" presetClass="entr" presetSubtype="16" fill="hold" grpId="2" nodeType="withEffect">
                                  <p:stCondLst>
                                    <p:cond delay="0"/>
                                  </p:stCondLst>
                                  <p:iterate type="lt">
                                    <p:tmPct val="0"/>
                                  </p:iterate>
                                  <p:childTnLst>
                                    <p:set>
                                      <p:cBhvr>
                                        <p:cTn id="16" dur="1" fill="hold">
                                          <p:stCondLst>
                                            <p:cond delay="0"/>
                                          </p:stCondLst>
                                        </p:cTn>
                                        <p:tgtEl>
                                          <p:spTgt spid="33795"/>
                                        </p:tgtEl>
                                        <p:attrNameLst>
                                          <p:attrName>style.visibility</p:attrName>
                                        </p:attrNameLst>
                                      </p:cBhvr>
                                      <p:to>
                                        <p:strVal val="visible"/>
                                      </p:to>
                                    </p:set>
                                    <p:anim calcmode="lin" valueType="num">
                                      <p:cBhvr>
                                        <p:cTn id="17" dur="2000" fill="hold"/>
                                        <p:tgtEl>
                                          <p:spTgt spid="33795"/>
                                        </p:tgtEl>
                                        <p:attrNameLst>
                                          <p:attrName>ppt_w</p:attrName>
                                        </p:attrNameLst>
                                      </p:cBhvr>
                                      <p:tavLst>
                                        <p:tav tm="0">
                                          <p:val>
                                            <p:fltVal val="0"/>
                                          </p:val>
                                        </p:tav>
                                        <p:tav tm="100000">
                                          <p:val>
                                            <p:strVal val="#ppt_w"/>
                                          </p:val>
                                        </p:tav>
                                      </p:tavLst>
                                    </p:anim>
                                    <p:anim calcmode="lin" valueType="num">
                                      <p:cBhvr>
                                        <p:cTn id="18" dur="2000" fill="hold"/>
                                        <p:tgtEl>
                                          <p:spTgt spid="33795"/>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iterate type="lt">
                                    <p:tmPct val="0"/>
                                  </p:iterate>
                                  <p:childTnLst>
                                    <p:set>
                                      <p:cBhvr>
                                        <p:cTn id="20" dur="1" fill="hold">
                                          <p:stCondLst>
                                            <p:cond delay="0"/>
                                          </p:stCondLst>
                                        </p:cTn>
                                        <p:tgtEl>
                                          <p:spTgt spid="33795"/>
                                        </p:tgtEl>
                                        <p:attrNameLst>
                                          <p:attrName>style.visibility</p:attrName>
                                        </p:attrNameLst>
                                      </p:cBhvr>
                                      <p:to>
                                        <p:strVal val="visible"/>
                                      </p:to>
                                    </p:set>
                                    <p:anim calcmode="lin" valueType="num">
                                      <p:cBhvr>
                                        <p:cTn id="21" dur="2000" fill="hold"/>
                                        <p:tgtEl>
                                          <p:spTgt spid="33795"/>
                                        </p:tgtEl>
                                        <p:attrNameLst>
                                          <p:attrName>ppt_w</p:attrName>
                                        </p:attrNameLst>
                                      </p:cBhvr>
                                      <p:tavLst>
                                        <p:tav tm="0">
                                          <p:val>
                                            <p:fltVal val="0"/>
                                          </p:val>
                                        </p:tav>
                                        <p:tav tm="100000">
                                          <p:val>
                                            <p:strVal val="#ppt_w"/>
                                          </p:val>
                                        </p:tav>
                                      </p:tavLst>
                                    </p:anim>
                                    <p:anim calcmode="lin" valueType="num">
                                      <p:cBhvr>
                                        <p:cTn id="22" dur="2000" fill="hold"/>
                                        <p:tgtEl>
                                          <p:spTgt spid="33795"/>
                                        </p:tgtEl>
                                        <p:attrNameLst>
                                          <p:attrName>ppt_h</p:attrName>
                                        </p:attrNameLst>
                                      </p:cBhvr>
                                      <p:tavLst>
                                        <p:tav tm="0">
                                          <p:val>
                                            <p:fltVal val="0"/>
                                          </p:val>
                                        </p:tav>
                                        <p:tav tm="100000">
                                          <p:val>
                                            <p:strVal val="#ppt_h"/>
                                          </p:val>
                                        </p:tav>
                                      </p:tavLst>
                                    </p:anim>
                                  </p:childTnLst>
                                </p:cTn>
                              </p:par>
                              <p:par>
                                <p:cTn id="23" presetID="23" presetClass="entr" presetSubtype="16" fill="hold" grpId="3" nodeType="withEffect">
                                  <p:stCondLst>
                                    <p:cond delay="0"/>
                                  </p:stCondLst>
                                  <p:iterate type="lt">
                                    <p:tmPct val="0"/>
                                  </p:iterate>
                                  <p:childTnLst>
                                    <p:set>
                                      <p:cBhvr>
                                        <p:cTn id="24" dur="1" fill="hold">
                                          <p:stCondLst>
                                            <p:cond delay="0"/>
                                          </p:stCondLst>
                                        </p:cTn>
                                        <p:tgtEl>
                                          <p:spTgt spid="33795"/>
                                        </p:tgtEl>
                                        <p:attrNameLst>
                                          <p:attrName>style.visibility</p:attrName>
                                        </p:attrNameLst>
                                      </p:cBhvr>
                                      <p:to>
                                        <p:strVal val="visible"/>
                                      </p:to>
                                    </p:set>
                                    <p:anim calcmode="lin" valueType="num">
                                      <p:cBhvr>
                                        <p:cTn id="25" dur="2000" fill="hold"/>
                                        <p:tgtEl>
                                          <p:spTgt spid="33795"/>
                                        </p:tgtEl>
                                        <p:attrNameLst>
                                          <p:attrName>ppt_w</p:attrName>
                                        </p:attrNameLst>
                                      </p:cBhvr>
                                      <p:tavLst>
                                        <p:tav tm="0">
                                          <p:val>
                                            <p:fltVal val="0"/>
                                          </p:val>
                                        </p:tav>
                                        <p:tav tm="100000">
                                          <p:val>
                                            <p:strVal val="#ppt_w"/>
                                          </p:val>
                                        </p:tav>
                                      </p:tavLst>
                                    </p:anim>
                                    <p:anim calcmode="lin" valueType="num">
                                      <p:cBhvr>
                                        <p:cTn id="26" dur="2000" fill="hold"/>
                                        <p:tgtEl>
                                          <p:spTgt spid="33795"/>
                                        </p:tgtEl>
                                        <p:attrNameLst>
                                          <p:attrName>ppt_h</p:attrName>
                                        </p:attrNameLst>
                                      </p:cBhvr>
                                      <p:tavLst>
                                        <p:tav tm="0">
                                          <p:val>
                                            <p:fltVal val="0"/>
                                          </p:val>
                                        </p:tav>
                                        <p:tav tm="100000">
                                          <p:val>
                                            <p:strVal val="#ppt_h"/>
                                          </p:val>
                                        </p:tav>
                                      </p:tavLst>
                                    </p:anim>
                                  </p:childTnLst>
                                </p:cTn>
                              </p:par>
                              <p:par>
                                <p:cTn id="27" presetID="23" presetClass="entr" presetSubtype="16" fill="hold" grpId="4" nodeType="withEffect">
                                  <p:stCondLst>
                                    <p:cond delay="0"/>
                                  </p:stCondLst>
                                  <p:iterate type="lt">
                                    <p:tmPct val="0"/>
                                  </p:iterate>
                                  <p:childTnLst>
                                    <p:set>
                                      <p:cBhvr>
                                        <p:cTn id="28" dur="1" fill="hold">
                                          <p:stCondLst>
                                            <p:cond delay="0"/>
                                          </p:stCondLst>
                                        </p:cTn>
                                        <p:tgtEl>
                                          <p:spTgt spid="33795"/>
                                        </p:tgtEl>
                                        <p:attrNameLst>
                                          <p:attrName>style.visibility</p:attrName>
                                        </p:attrNameLst>
                                      </p:cBhvr>
                                      <p:to>
                                        <p:strVal val="visible"/>
                                      </p:to>
                                    </p:set>
                                    <p:anim calcmode="lin" valueType="num">
                                      <p:cBhvr>
                                        <p:cTn id="29" dur="2000" fill="hold"/>
                                        <p:tgtEl>
                                          <p:spTgt spid="33795"/>
                                        </p:tgtEl>
                                        <p:attrNameLst>
                                          <p:attrName>ppt_w</p:attrName>
                                        </p:attrNameLst>
                                      </p:cBhvr>
                                      <p:tavLst>
                                        <p:tav tm="0">
                                          <p:val>
                                            <p:fltVal val="0"/>
                                          </p:val>
                                        </p:tav>
                                        <p:tav tm="100000">
                                          <p:val>
                                            <p:strVal val="#ppt_w"/>
                                          </p:val>
                                        </p:tav>
                                      </p:tavLst>
                                    </p:anim>
                                    <p:anim calcmode="lin" valueType="num">
                                      <p:cBhvr>
                                        <p:cTn id="30" dur="2000" fill="hold"/>
                                        <p:tgtEl>
                                          <p:spTgt spid="33795"/>
                                        </p:tgtEl>
                                        <p:attrNameLst>
                                          <p:attrName>ppt_h</p:attrName>
                                        </p:attrNameLst>
                                      </p:cBhvr>
                                      <p:tavLst>
                                        <p:tav tm="0">
                                          <p:val>
                                            <p:fltVal val="0"/>
                                          </p:val>
                                        </p:tav>
                                        <p:tav tm="100000">
                                          <p:val>
                                            <p:strVal val="#ppt_h"/>
                                          </p:val>
                                        </p:tav>
                                      </p:tavLst>
                                    </p:anim>
                                  </p:childTnLst>
                                </p:cTn>
                              </p:par>
                              <p:par>
                                <p:cTn id="31" presetID="16" presetClass="emph" presetSubtype="0" repeatCount="indefinite" fill="hold" grpId="5" nodeType="withEffect">
                                  <p:stCondLst>
                                    <p:cond delay="0"/>
                                  </p:stCondLst>
                                  <p:endCondLst>
                                    <p:cond evt="onNext" delay="0">
                                      <p:tgtEl>
                                        <p:sldTgt/>
                                      </p:tgtEl>
                                    </p:cond>
                                  </p:endCondLst>
                                  <p:iterate type="lt">
                                    <p:tmPct val="4000"/>
                                  </p:iterate>
                                  <p:childTnLst>
                                    <p:set>
                                      <p:cBhvr override="childStyle">
                                        <p:cTn id="32" dur="500" fill="hold"/>
                                        <p:tgtEl>
                                          <p:spTgt spid="33795"/>
                                        </p:tgtEl>
                                        <p:attrNameLst>
                                          <p:attrName>style.color</p:attrName>
                                        </p:attrNameLst>
                                      </p:cBhvr>
                                      <p:to>
                                        <p:clrVal>
                                          <a:schemeClr val="accent2"/>
                                        </p:clrVal>
                                      </p:to>
                                    </p:set>
                                    <p:set>
                                      <p:cBhvr>
                                        <p:cTn id="33" dur="500" fill="hold"/>
                                        <p:tgtEl>
                                          <p:spTgt spid="33795"/>
                                        </p:tgtEl>
                                        <p:attrNameLst>
                                          <p:attrName>fillcolor</p:attrName>
                                        </p:attrNameLst>
                                      </p:cBhvr>
                                      <p:to>
                                        <p:clrVal>
                                          <a:schemeClr val="accent2"/>
                                        </p:clrVal>
                                      </p:to>
                                    </p:set>
                                    <p:set>
                                      <p:cBhvr>
                                        <p:cTn id="34" dur="500" fill="hold"/>
                                        <p:tgtEl>
                                          <p:spTgt spid="33795"/>
                                        </p:tgtEl>
                                        <p:attrNameLst>
                                          <p:attrName>fill.type</p:attrName>
                                        </p:attrNameLst>
                                      </p:cBhvr>
                                      <p:to>
                                        <p:strVal val="solid"/>
                                      </p:to>
                                    </p:set>
                                  </p:childTnLst>
                                </p:cTn>
                              </p:par>
                              <p:par>
                                <p:cTn id="35" presetID="2" presetClass="entr" presetSubtype="4" fill="hold" nodeType="withEffect">
                                  <p:stCondLst>
                                    <p:cond delay="0"/>
                                  </p:stCondLst>
                                  <p:childTnLst>
                                    <p:set>
                                      <p:cBhvr>
                                        <p:cTn id="36" dur="1" fill="hold">
                                          <p:stCondLst>
                                            <p:cond delay="0"/>
                                          </p:stCondLst>
                                        </p:cTn>
                                        <p:tgtEl>
                                          <p:spTgt spid="33796"/>
                                        </p:tgtEl>
                                        <p:attrNameLst>
                                          <p:attrName>style.visibility</p:attrName>
                                        </p:attrNameLst>
                                      </p:cBhvr>
                                      <p:to>
                                        <p:strVal val="visible"/>
                                      </p:to>
                                    </p:set>
                                    <p:anim calcmode="lin" valueType="num">
                                      <p:cBhvr additive="base">
                                        <p:cTn id="37" dur="500" fill="hold"/>
                                        <p:tgtEl>
                                          <p:spTgt spid="33796"/>
                                        </p:tgtEl>
                                        <p:attrNameLst>
                                          <p:attrName>ppt_x</p:attrName>
                                        </p:attrNameLst>
                                      </p:cBhvr>
                                      <p:tavLst>
                                        <p:tav tm="0">
                                          <p:val>
                                            <p:strVal val="#ppt_x"/>
                                          </p:val>
                                        </p:tav>
                                        <p:tav tm="100000">
                                          <p:val>
                                            <p:strVal val="#ppt_x"/>
                                          </p:val>
                                        </p:tav>
                                      </p:tavLst>
                                    </p:anim>
                                    <p:anim calcmode="lin" valueType="num">
                                      <p:cBhvr additive="base">
                                        <p:cTn id="38" dur="500" fill="hold"/>
                                        <p:tgtEl>
                                          <p:spTgt spid="33796"/>
                                        </p:tgtEl>
                                        <p:attrNameLst>
                                          <p:attrName>ppt_y</p:attrName>
                                        </p:attrNameLst>
                                      </p:cBhvr>
                                      <p:tavLst>
                                        <p:tav tm="0">
                                          <p:val>
                                            <p:strVal val="1+#ppt_h/2"/>
                                          </p:val>
                                        </p:tav>
                                        <p:tav tm="100000">
                                          <p:val>
                                            <p:strVal val="#ppt_y"/>
                                          </p:val>
                                        </p:tav>
                                      </p:tavLst>
                                    </p:anim>
                                  </p:childTnLst>
                                </p:cTn>
                              </p:par>
                              <p:par>
                                <p:cTn id="39" presetID="7" presetClass="emph" presetSubtype="2" repeatCount="indefinite" fill="hold" nodeType="withEffect">
                                  <p:stCondLst>
                                    <p:cond delay="0"/>
                                  </p:stCondLst>
                                  <p:endCondLst>
                                    <p:cond evt="onNext" delay="0">
                                      <p:tgtEl>
                                        <p:sldTgt/>
                                      </p:tgtEl>
                                    </p:cond>
                                  </p:endCondLst>
                                  <p:childTnLst>
                                    <p:animClr clrSpc="rgb" dir="cw">
                                      <p:cBhvr>
                                        <p:cTn id="40" dur="2000" fill="hold"/>
                                        <p:tgtEl>
                                          <p:spTgt spid="33796"/>
                                        </p:tgtEl>
                                        <p:attrNameLst>
                                          <p:attrName>stroke.color</p:attrName>
                                        </p:attrNameLst>
                                      </p:cBhvr>
                                      <p:to>
                                        <a:schemeClr val="accent2"/>
                                      </p:to>
                                    </p:animClr>
                                    <p:set>
                                      <p:cBhvr>
                                        <p:cTn id="41" dur="2000" fill="hold"/>
                                        <p:tgtEl>
                                          <p:spTgt spid="3379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5"/>
                </p:tgtEl>
              </p:cMediaNode>
            </p:audio>
            <p:audio>
              <p:cMediaNode vol="80000">
                <p:cTn id="43" fill="hold" display="0">
                  <p:stCondLst>
                    <p:cond delay="indefinite"/>
                  </p:stCondLst>
                  <p:endCondLst>
                    <p:cond evt="onStopAudio" delay="0">
                      <p:tgtEl>
                        <p:sldTgt/>
                      </p:tgtEl>
                    </p:cond>
                  </p:endCondLst>
                </p:cTn>
                <p:tgtEl>
                  <p:spTgt spid="2"/>
                </p:tgtEl>
              </p:cMediaNode>
            </p:audio>
          </p:childTnLst>
        </p:cTn>
      </p:par>
    </p:tnLst>
    <p:bldLst>
      <p:bldP spid="33795" grpId="0"/>
      <p:bldP spid="33795" grpId="1"/>
      <p:bldP spid="33795" grpId="2"/>
      <p:bldP spid="33795" grpId="3"/>
      <p:bldP spid="33795" grpId="4"/>
      <p:bldP spid="33795" grpId="5"/>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15149" y="1388868"/>
            <a:ext cx="6767381" cy="396113"/>
          </a:xfrm>
          <a:prstGeom prst="rect">
            <a:avLst/>
          </a:prstGeom>
          <a:solidFill>
            <a:srgbClr val="00CC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200">
              <a:solidFill>
                <a:prstClr val="white"/>
              </a:solidFill>
              <a:latin typeface="Times New Roman" pitchFamily="18" charset="0"/>
              <a:cs typeface="Times New Roman" pitchFamily="18" charset="0"/>
            </a:endParaRPr>
          </a:p>
        </p:txBody>
      </p:sp>
      <p:sp>
        <p:nvSpPr>
          <p:cNvPr id="9" name="Oval 8"/>
          <p:cNvSpPr/>
          <p:nvPr/>
        </p:nvSpPr>
        <p:spPr>
          <a:xfrm>
            <a:off x="4098243" y="1277020"/>
            <a:ext cx="503011" cy="494325"/>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1</a:t>
            </a:r>
          </a:p>
        </p:txBody>
      </p:sp>
      <p:graphicFrame>
        <p:nvGraphicFramePr>
          <p:cNvPr id="14" name="Object 13"/>
          <p:cNvGraphicFramePr>
            <a:graphicFrameLocks noChangeAspect="1"/>
          </p:cNvGraphicFramePr>
          <p:nvPr>
            <p:extLst>
              <p:ext uri="{D42A27DB-BD31-4B8C-83A1-F6EECF244321}">
                <p14:modId xmlns:p14="http://schemas.microsoft.com/office/powerpoint/2010/main" val="1533647686"/>
              </p:ext>
            </p:extLst>
          </p:nvPr>
        </p:nvGraphicFramePr>
        <p:xfrm>
          <a:off x="1078068" y="3465214"/>
          <a:ext cx="2971957" cy="3227795"/>
        </p:xfrm>
        <a:graphic>
          <a:graphicData uri="http://schemas.openxmlformats.org/presentationml/2006/ole">
            <mc:AlternateContent xmlns:mc="http://schemas.openxmlformats.org/markup-compatibility/2006">
              <mc:Choice xmlns:v="urn:schemas-microsoft-com:vml" Requires="v">
                <p:oleObj spid="_x0000_s2967" name="Bitmap Image" r:id="rId3" imgW="2467319" imgH="2619048" progId="Paint.Picture">
                  <p:embed/>
                </p:oleObj>
              </mc:Choice>
              <mc:Fallback>
                <p:oleObj name="Bitmap Image" r:id="rId3" imgW="2467319" imgH="2619048"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068" y="3465214"/>
                        <a:ext cx="2971957" cy="3227795"/>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495559304"/>
              </p:ext>
            </p:extLst>
          </p:nvPr>
        </p:nvGraphicFramePr>
        <p:xfrm>
          <a:off x="4560236" y="3451229"/>
          <a:ext cx="3380942" cy="3184821"/>
        </p:xfrm>
        <a:graphic>
          <a:graphicData uri="http://schemas.openxmlformats.org/presentationml/2006/ole">
            <mc:AlternateContent xmlns:mc="http://schemas.openxmlformats.org/markup-compatibility/2006">
              <mc:Choice xmlns:v="urn:schemas-microsoft-com:vml" Requires="v">
                <p:oleObj spid="_x0000_s2968" name="Bitmap Image" r:id="rId5" imgW="3323810" imgH="2495238" progId="Paint.Picture">
                  <p:embed/>
                </p:oleObj>
              </mc:Choice>
              <mc:Fallback>
                <p:oleObj name="Bitmap Image" r:id="rId5" imgW="3323810" imgH="2495238" progId="Paint.Picture">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0236" y="3451229"/>
                        <a:ext cx="3380942" cy="3184821"/>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16887614"/>
              </p:ext>
            </p:extLst>
          </p:nvPr>
        </p:nvGraphicFramePr>
        <p:xfrm>
          <a:off x="8293217" y="3339084"/>
          <a:ext cx="3495509" cy="3310293"/>
        </p:xfrm>
        <a:graphic>
          <a:graphicData uri="http://schemas.openxmlformats.org/presentationml/2006/ole">
            <mc:AlternateContent xmlns:mc="http://schemas.openxmlformats.org/markup-compatibility/2006">
              <mc:Choice xmlns:v="urn:schemas-microsoft-com:vml" Requires="v">
                <p:oleObj spid="_x0000_s2969" name="Bitmap Image" r:id="rId7" imgW="3095238" imgH="2580952" progId="Paint.Picture">
                  <p:embed/>
                </p:oleObj>
              </mc:Choice>
              <mc:Fallback>
                <p:oleObj name="Bitmap Image" r:id="rId7" imgW="3095238" imgH="2580952" progId="Paint.Picture">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3217" y="3339084"/>
                        <a:ext cx="3495509" cy="3310293"/>
                      </a:xfrm>
                      <a:prstGeom prst="rect">
                        <a:avLst/>
                      </a:prstGeom>
                      <a:noFill/>
                    </p:spPr>
                  </p:pic>
                </p:oleObj>
              </mc:Fallback>
            </mc:AlternateContent>
          </a:graphicData>
        </a:graphic>
      </p:graphicFrame>
      <p:sp>
        <p:nvSpPr>
          <p:cNvPr id="17" name="Rectangle 4"/>
          <p:cNvSpPr>
            <a:spLocks noChangeArrowheads="1"/>
          </p:cNvSpPr>
          <p:nvPr/>
        </p:nvSpPr>
        <p:spPr bwMode="auto">
          <a:xfrm>
            <a:off x="2025748" y="333908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6"/>
          <p:cNvSpPr>
            <a:spLocks noChangeArrowheads="1"/>
          </p:cNvSpPr>
          <p:nvPr/>
        </p:nvSpPr>
        <p:spPr bwMode="auto">
          <a:xfrm>
            <a:off x="2025748" y="74253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Oval Callout 19"/>
          <p:cNvSpPr/>
          <p:nvPr/>
        </p:nvSpPr>
        <p:spPr>
          <a:xfrm>
            <a:off x="8698763" y="877198"/>
            <a:ext cx="3089963" cy="1685954"/>
          </a:xfrm>
          <a:prstGeom prst="wedgeEllipseCallout">
            <a:avLst>
              <a:gd name="adj1" fmla="val -92894"/>
              <a:gd name="adj2" fmla="val 11071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a:latin typeface="Time New Roman"/>
              </a:rPr>
              <a:t>Quan sát 3 hình ảnh trên cho em biết điều gì?</a:t>
            </a:r>
            <a:endParaRPr lang="en-US" sz="2400">
              <a:latin typeface="Time New Roman"/>
            </a:endParaRPr>
          </a:p>
        </p:txBody>
      </p:sp>
      <p:sp>
        <p:nvSpPr>
          <p:cNvPr id="18" name="Title 1"/>
          <p:cNvSpPr>
            <a:spLocks noGrp="1"/>
          </p:cNvSpPr>
          <p:nvPr>
            <p:ph type="ctrTitle" idx="4294967295"/>
          </p:nvPr>
        </p:nvSpPr>
        <p:spPr>
          <a:xfrm>
            <a:off x="5192713" y="4763"/>
            <a:ext cx="6999287" cy="712787"/>
          </a:xfrm>
          <a:blipFill>
            <a:blip r:embed="rId9"/>
            <a:tile tx="0" ty="0" sx="100000" sy="100000" flip="none" algn="tl"/>
          </a:blipFill>
        </p:spPr>
        <p:txBody>
          <a:bodyPr>
            <a:normAutofit fontScale="90000"/>
          </a:bodyPr>
          <a:lstStyle/>
          <a:p>
            <a:r>
              <a:rPr lang="en-US">
                <a:solidFill>
                  <a:schemeClr val="accent6">
                    <a:lumMod val="20000"/>
                    <a:lumOff val="80000"/>
                  </a:schemeClr>
                </a:solidFill>
              </a:rPr>
              <a:t>Bài 8: Thư điện tử</a:t>
            </a:r>
          </a:p>
        </p:txBody>
      </p:sp>
      <p:sp>
        <p:nvSpPr>
          <p:cNvPr id="21" name="TextBox 20"/>
          <p:cNvSpPr txBox="1"/>
          <p:nvPr/>
        </p:nvSpPr>
        <p:spPr>
          <a:xfrm>
            <a:off x="4601254" y="1260172"/>
            <a:ext cx="2740072"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685800" eaLnBrk="1" fontAlgn="auto" hangingPunct="1">
              <a:spcBef>
                <a:spcPts val="0"/>
              </a:spcBef>
              <a:spcAft>
                <a:spcPts val="0"/>
              </a:spcAft>
              <a:defRPr/>
            </a:pPr>
            <a:r>
              <a:rPr lang="en-US" sz="3200" b="1" kern="0">
                <a:solidFill>
                  <a:srgbClr val="002060"/>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371566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0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1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par>
                          <p:cTn id="28" fill="hold">
                            <p:stCondLst>
                              <p:cond delay="1000"/>
                            </p:stCondLst>
                            <p:childTnLst>
                              <p:par>
                                <p:cTn id="29" presetID="16" presetClass="entr" presetSubtype="21"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0" grpId="0" animBg="1"/>
      <p:bldP spid="18"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749685885"/>
              </p:ext>
            </p:extLst>
          </p:nvPr>
        </p:nvGraphicFramePr>
        <p:xfrm>
          <a:off x="337624" y="2410137"/>
          <a:ext cx="3621975" cy="3227795"/>
        </p:xfrm>
        <a:graphic>
          <a:graphicData uri="http://schemas.openxmlformats.org/presentationml/2006/ole">
            <mc:AlternateContent xmlns:mc="http://schemas.openxmlformats.org/markup-compatibility/2006">
              <mc:Choice xmlns:v="urn:schemas-microsoft-com:vml" Requires="v">
                <p:oleObj spid="_x0000_s13452" name="Bitmap Image" r:id="rId3" imgW="2467319" imgH="2619048" progId="Paint.Picture">
                  <p:embed/>
                </p:oleObj>
              </mc:Choice>
              <mc:Fallback>
                <p:oleObj name="Bitmap Image" r:id="rId3" imgW="2467319" imgH="2619048" progId="Paint.Picture">
                  <p:embed/>
                  <p:pic>
                    <p:nvPicPr>
                      <p:cNvPr id="14"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624" y="2410137"/>
                        <a:ext cx="3621975" cy="3227795"/>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190722558"/>
              </p:ext>
            </p:extLst>
          </p:nvPr>
        </p:nvGraphicFramePr>
        <p:xfrm>
          <a:off x="4286742" y="2396152"/>
          <a:ext cx="3263590" cy="3184821"/>
        </p:xfrm>
        <a:graphic>
          <a:graphicData uri="http://schemas.openxmlformats.org/presentationml/2006/ole">
            <mc:AlternateContent xmlns:mc="http://schemas.openxmlformats.org/markup-compatibility/2006">
              <mc:Choice xmlns:v="urn:schemas-microsoft-com:vml" Requires="v">
                <p:oleObj spid="_x0000_s13453" name="Bitmap Image" r:id="rId5" imgW="3323810" imgH="2495238" progId="Paint.Picture">
                  <p:embed/>
                </p:oleObj>
              </mc:Choice>
              <mc:Fallback>
                <p:oleObj name="Bitmap Image" r:id="rId5" imgW="3323810" imgH="2495238" progId="Paint.Picture">
                  <p:embed/>
                  <p:pic>
                    <p:nvPicPr>
                      <p:cNvPr id="15"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742" y="2396152"/>
                        <a:ext cx="3263590" cy="3184821"/>
                      </a:xfrm>
                      <a:prstGeom prst="rect">
                        <a:avLst/>
                      </a:prstGeom>
                      <a:noFill/>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25897689"/>
              </p:ext>
            </p:extLst>
          </p:nvPr>
        </p:nvGraphicFramePr>
        <p:xfrm>
          <a:off x="8105110" y="2284007"/>
          <a:ext cx="3449487" cy="3310293"/>
        </p:xfrm>
        <a:graphic>
          <a:graphicData uri="http://schemas.openxmlformats.org/presentationml/2006/ole">
            <mc:AlternateContent xmlns:mc="http://schemas.openxmlformats.org/markup-compatibility/2006">
              <mc:Choice xmlns:v="urn:schemas-microsoft-com:vml" Requires="v">
                <p:oleObj spid="_x0000_s13454" name="Bitmap Image" r:id="rId7" imgW="3095238" imgH="2580952" progId="Paint.Picture">
                  <p:embed/>
                </p:oleObj>
              </mc:Choice>
              <mc:Fallback>
                <p:oleObj name="Bitmap Image" r:id="rId7" imgW="3095238" imgH="2580952" progId="Paint.Picture">
                  <p:embed/>
                  <p:pic>
                    <p:nvPicPr>
                      <p:cNvPr id="16"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5110" y="2284007"/>
                        <a:ext cx="3449487" cy="3310293"/>
                      </a:xfrm>
                      <a:prstGeom prst="rect">
                        <a:avLst/>
                      </a:prstGeom>
                      <a:noFill/>
                    </p:spPr>
                  </p:pic>
                </p:oleObj>
              </mc:Fallback>
            </mc:AlternateContent>
          </a:graphicData>
        </a:graphic>
      </p:graphicFrame>
      <p:sp>
        <p:nvSpPr>
          <p:cNvPr id="6" name="TextBox 4"/>
          <p:cNvSpPr txBox="1">
            <a:spLocks noChangeArrowheads="1"/>
          </p:cNvSpPr>
          <p:nvPr/>
        </p:nvSpPr>
        <p:spPr bwMode="auto">
          <a:xfrm>
            <a:off x="121024" y="5724510"/>
            <a:ext cx="3916953"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Chim</a:t>
            </a:r>
            <a:r>
              <a:rPr kumimoji="0" lang="en-US" sz="3200" b="1" i="0" u="none" strike="noStrike" kern="1200" cap="none" spc="0" normalizeH="0" noProof="0">
                <a:ln>
                  <a:noFill/>
                </a:ln>
                <a:solidFill>
                  <a:srgbClr val="0070C0"/>
                </a:solidFill>
                <a:effectLst/>
                <a:uLnTx/>
                <a:uFillTx/>
                <a:latin typeface="Times New Roman" panose="02020603050405020304" pitchFamily="18" charset="0"/>
                <a:cs typeface="Times New Roman" panose="02020603050405020304" pitchFamily="18" charset="0"/>
              </a:rPr>
              <a:t> bồ câu đưa thư</a:t>
            </a:r>
            <a:endParaRPr lang="en-US" sz="3200" b="1">
              <a:solidFill>
                <a:srgbClr val="0070C0"/>
              </a:solidFill>
              <a:latin typeface="Times New Roman" panose="02020603050405020304" pitchFamily="18" charset="0"/>
              <a:cs typeface="Times New Roman" panose="02020603050405020304" pitchFamily="18" charset="0"/>
            </a:endParaRPr>
          </a:p>
        </p:txBody>
      </p:sp>
      <p:sp>
        <p:nvSpPr>
          <p:cNvPr id="7" name="TextBox 4"/>
          <p:cNvSpPr txBox="1">
            <a:spLocks noChangeArrowheads="1"/>
          </p:cNvSpPr>
          <p:nvPr/>
        </p:nvSpPr>
        <p:spPr bwMode="auto">
          <a:xfrm>
            <a:off x="4286742" y="5724510"/>
            <a:ext cx="3263590"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marR="0" lvl="0" indent="0" algn="ctr" eaLnBrk="0"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7030A0"/>
                </a:solidFill>
                <a:effectLst/>
                <a:uLnTx/>
                <a:uFillTx/>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solidFill>
                  <a:srgbClr val="0070C0"/>
                </a:solidFill>
              </a:rPr>
              <a:t>Gửi thư bưu điện</a:t>
            </a:r>
          </a:p>
        </p:txBody>
      </p:sp>
      <p:sp>
        <p:nvSpPr>
          <p:cNvPr id="8" name="TextBox 4"/>
          <p:cNvSpPr txBox="1">
            <a:spLocks noChangeArrowheads="1"/>
          </p:cNvSpPr>
          <p:nvPr/>
        </p:nvSpPr>
        <p:spPr bwMode="auto">
          <a:xfrm>
            <a:off x="8105110" y="5724510"/>
            <a:ext cx="3449487" cy="584775"/>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defPPr>
              <a:defRPr lang="en-US"/>
            </a:defPPr>
            <a:lvl1pPr marR="0" lvl="0" indent="0" algn="ctr" eaLnBrk="0" fontAlgn="auto" hangingPunct="0">
              <a:lnSpc>
                <a:spcPct val="100000"/>
              </a:lnSpc>
              <a:spcBef>
                <a:spcPts val="0"/>
              </a:spcBef>
              <a:spcAft>
                <a:spcPts val="0"/>
              </a:spcAft>
              <a:buClrTx/>
              <a:buSzTx/>
              <a:buFontTx/>
              <a:buNone/>
              <a:tabLst/>
              <a:defRPr kumimoji="0" sz="3200" b="1" i="0" u="none" strike="noStrike" cap="none" spc="0" normalizeH="0" baseline="0">
                <a:ln>
                  <a:noFill/>
                </a:ln>
                <a:solidFill>
                  <a:srgbClr val="7030A0"/>
                </a:solidFill>
                <a:effectLst/>
                <a:uLnTx/>
                <a:uFillTx/>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solidFill>
                  <a:srgbClr val="0070C0"/>
                </a:solidFill>
              </a:rPr>
              <a:t>Gửi thư điện tử</a:t>
            </a:r>
          </a:p>
        </p:txBody>
      </p:sp>
      <p:sp>
        <p:nvSpPr>
          <p:cNvPr id="9" name="Rectangle 8"/>
          <p:cNvSpPr/>
          <p:nvPr/>
        </p:nvSpPr>
        <p:spPr>
          <a:xfrm>
            <a:off x="4052154" y="1174371"/>
            <a:ext cx="5669280" cy="584775"/>
          </a:xfrm>
          <a:prstGeom prst="rect">
            <a:avLst/>
          </a:prstGeom>
        </p:spPr>
        <p:txBody>
          <a:bodyPr wrap="square">
            <a:spAutoFit/>
          </a:bodyPr>
          <a:lstStyle/>
          <a:p>
            <a:r>
              <a:rPr lang="pt-BR" sz="3200" b="1">
                <a:solidFill>
                  <a:srgbClr val="0070C0"/>
                </a:solidFill>
                <a:latin typeface="Time New Roman"/>
              </a:rPr>
              <a:t>3 phương thức liên lạc: </a:t>
            </a:r>
            <a:endParaRPr lang="en-US" sz="3200">
              <a:solidFill>
                <a:srgbClr val="0070C0"/>
              </a:solidFill>
            </a:endParaRPr>
          </a:p>
        </p:txBody>
      </p:sp>
      <p:sp>
        <p:nvSpPr>
          <p:cNvPr id="14" name="Title 1"/>
          <p:cNvSpPr txBox="1">
            <a:spLocks/>
          </p:cNvSpPr>
          <p:nvPr/>
        </p:nvSpPr>
        <p:spPr>
          <a:xfrm>
            <a:off x="3386943" y="3861"/>
            <a:ext cx="6999701" cy="712101"/>
          </a:xfrm>
          <a:prstGeom prst="rect">
            <a:avLst/>
          </a:prstGeom>
          <a:blipFill dpi="0" rotWithShape="1">
            <a:blip r:embed="rId9"/>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3843155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3"/>
                                        </p:tgtEl>
                                        <p:attrNameLst>
                                          <p:attrName>ppt_x</p:attrName>
                                        </p:attrNameLst>
                                      </p:cBhvr>
                                      <p:tavLst>
                                        <p:tav tm="0">
                                          <p:val>
                                            <p:strVal val="ppt_x"/>
                                          </p:val>
                                        </p:tav>
                                        <p:tav tm="100000">
                                          <p:val>
                                            <p:strVal val="ppt_x"/>
                                          </p:val>
                                        </p:tav>
                                      </p:tavLst>
                                    </p:anim>
                                    <p:anim calcmode="lin" valueType="num">
                                      <p:cBhvr additive="base">
                                        <p:cTn id="53" dur="500"/>
                                        <p:tgtEl>
                                          <p:spTgt spid="3"/>
                                        </p:tgtEl>
                                        <p:attrNameLst>
                                          <p:attrName>ppt_y</p:attrName>
                                        </p:attrNameLst>
                                      </p:cBhvr>
                                      <p:tavLst>
                                        <p:tav tm="0">
                                          <p:val>
                                            <p:strVal val="ppt_y"/>
                                          </p:val>
                                        </p:tav>
                                        <p:tav tm="100000">
                                          <p:val>
                                            <p:strVal val="1+ppt_h/2"/>
                                          </p:val>
                                        </p:tav>
                                      </p:tavLst>
                                    </p:anim>
                                    <p:set>
                                      <p:cBhvr>
                                        <p:cTn id="54" dur="1" fill="hold">
                                          <p:stCondLst>
                                            <p:cond delay="499"/>
                                          </p:stCondLst>
                                        </p:cTn>
                                        <p:tgtEl>
                                          <p:spTgt spid="3"/>
                                        </p:tgtEl>
                                        <p:attrNameLst>
                                          <p:attrName>style.visibility</p:attrName>
                                        </p:attrNameLst>
                                      </p:cBhvr>
                                      <p:to>
                                        <p:strVal val="hidden"/>
                                      </p:to>
                                    </p:set>
                                  </p:childTnLst>
                                </p:cTn>
                              </p:par>
                              <p:par>
                                <p:cTn id="55" presetID="2" presetClass="exit" presetSubtype="4" fill="hold" grpId="1" nodeType="withEffect">
                                  <p:stCondLst>
                                    <p:cond delay="0"/>
                                  </p:stCondLst>
                                  <p:childTnLst>
                                    <p:anim calcmode="lin" valueType="num">
                                      <p:cBhvr additive="base">
                                        <p:cTn id="56" dur="500"/>
                                        <p:tgtEl>
                                          <p:spTgt spid="6"/>
                                        </p:tgtEl>
                                        <p:attrNameLst>
                                          <p:attrName>ppt_x</p:attrName>
                                        </p:attrNameLst>
                                      </p:cBhvr>
                                      <p:tavLst>
                                        <p:tav tm="0">
                                          <p:val>
                                            <p:strVal val="ppt_x"/>
                                          </p:val>
                                        </p:tav>
                                        <p:tav tm="100000">
                                          <p:val>
                                            <p:strVal val="ppt_x"/>
                                          </p:val>
                                        </p:tav>
                                      </p:tavLst>
                                    </p:anim>
                                    <p:anim calcmode="lin" valueType="num">
                                      <p:cBhvr additive="base">
                                        <p:cTn id="57" dur="500"/>
                                        <p:tgtEl>
                                          <p:spTgt spid="6"/>
                                        </p:tgtEl>
                                        <p:attrNameLst>
                                          <p:attrName>ppt_y</p:attrName>
                                        </p:attrNameLst>
                                      </p:cBhvr>
                                      <p:tavLst>
                                        <p:tav tm="0">
                                          <p:val>
                                            <p:strVal val="ppt_y"/>
                                          </p:val>
                                        </p:tav>
                                        <p:tav tm="100000">
                                          <p:val>
                                            <p:strVal val="1+ppt_h/2"/>
                                          </p:val>
                                        </p:tav>
                                      </p:tavLst>
                                    </p:anim>
                                    <p:set>
                                      <p:cBhvr>
                                        <p:cTn id="58" dur="1" fill="hold">
                                          <p:stCondLst>
                                            <p:cond delay="499"/>
                                          </p:stCondLst>
                                        </p:cTn>
                                        <p:tgtEl>
                                          <p:spTgt spid="6"/>
                                        </p:tgtEl>
                                        <p:attrNameLst>
                                          <p:attrName>style.visibility</p:attrName>
                                        </p:attrNameLst>
                                      </p:cBhvr>
                                      <p:to>
                                        <p:strVal val="hidden"/>
                                      </p:to>
                                    </p:set>
                                  </p:childTnLst>
                                </p:cTn>
                              </p:par>
                              <p:par>
                                <p:cTn id="59" presetID="2" presetClass="exit" presetSubtype="4" fill="hold" nodeType="withEffect">
                                  <p:stCondLst>
                                    <p:cond delay="0"/>
                                  </p:stCondLst>
                                  <p:childTnLst>
                                    <p:anim calcmode="lin" valueType="num">
                                      <p:cBhvr additive="base">
                                        <p:cTn id="60" dur="500"/>
                                        <p:tgtEl>
                                          <p:spTgt spid="4"/>
                                        </p:tgtEl>
                                        <p:attrNameLst>
                                          <p:attrName>ppt_x</p:attrName>
                                        </p:attrNameLst>
                                      </p:cBhvr>
                                      <p:tavLst>
                                        <p:tav tm="0">
                                          <p:val>
                                            <p:strVal val="ppt_x"/>
                                          </p:val>
                                        </p:tav>
                                        <p:tav tm="100000">
                                          <p:val>
                                            <p:strVal val="ppt_x"/>
                                          </p:val>
                                        </p:tav>
                                      </p:tavLst>
                                    </p:anim>
                                    <p:anim calcmode="lin" valueType="num">
                                      <p:cBhvr additive="base">
                                        <p:cTn id="61" dur="500"/>
                                        <p:tgtEl>
                                          <p:spTgt spid="4"/>
                                        </p:tgtEl>
                                        <p:attrNameLst>
                                          <p:attrName>ppt_y</p:attrName>
                                        </p:attrNameLst>
                                      </p:cBhvr>
                                      <p:tavLst>
                                        <p:tav tm="0">
                                          <p:val>
                                            <p:strVal val="ppt_y"/>
                                          </p:val>
                                        </p:tav>
                                        <p:tav tm="100000">
                                          <p:val>
                                            <p:strVal val="1+ppt_h/2"/>
                                          </p:val>
                                        </p:tav>
                                      </p:tavLst>
                                    </p:anim>
                                    <p:set>
                                      <p:cBhvr>
                                        <p:cTn id="62" dur="1" fill="hold">
                                          <p:stCondLst>
                                            <p:cond delay="499"/>
                                          </p:stCondLst>
                                        </p:cTn>
                                        <p:tgtEl>
                                          <p:spTgt spid="4"/>
                                        </p:tgtEl>
                                        <p:attrNameLst>
                                          <p:attrName>style.visibility</p:attrName>
                                        </p:attrNameLst>
                                      </p:cBhvr>
                                      <p:to>
                                        <p:strVal val="hidden"/>
                                      </p:to>
                                    </p:set>
                                  </p:childTnLst>
                                </p:cTn>
                              </p:par>
                              <p:par>
                                <p:cTn id="63" presetID="2" presetClass="exit" presetSubtype="4" fill="hold" grpId="1" nodeType="withEffect">
                                  <p:stCondLst>
                                    <p:cond delay="0"/>
                                  </p:stCondLst>
                                  <p:childTnLst>
                                    <p:anim calcmode="lin" valueType="num">
                                      <p:cBhvr additive="base">
                                        <p:cTn id="64" dur="500"/>
                                        <p:tgtEl>
                                          <p:spTgt spid="7"/>
                                        </p:tgtEl>
                                        <p:attrNameLst>
                                          <p:attrName>ppt_x</p:attrName>
                                        </p:attrNameLst>
                                      </p:cBhvr>
                                      <p:tavLst>
                                        <p:tav tm="0">
                                          <p:val>
                                            <p:strVal val="ppt_x"/>
                                          </p:val>
                                        </p:tav>
                                        <p:tav tm="100000">
                                          <p:val>
                                            <p:strVal val="ppt_x"/>
                                          </p:val>
                                        </p:tav>
                                      </p:tavLst>
                                    </p:anim>
                                    <p:anim calcmode="lin" valueType="num">
                                      <p:cBhvr additive="base">
                                        <p:cTn id="65" dur="500"/>
                                        <p:tgtEl>
                                          <p:spTgt spid="7"/>
                                        </p:tgtEl>
                                        <p:attrNameLst>
                                          <p:attrName>ppt_y</p:attrName>
                                        </p:attrNameLst>
                                      </p:cBhvr>
                                      <p:tavLst>
                                        <p:tav tm="0">
                                          <p:val>
                                            <p:strVal val="ppt_y"/>
                                          </p:val>
                                        </p:tav>
                                        <p:tav tm="100000">
                                          <p:val>
                                            <p:strVal val="1+ppt_h/2"/>
                                          </p:val>
                                        </p:tav>
                                      </p:tavLst>
                                    </p:anim>
                                    <p:set>
                                      <p:cBhvr>
                                        <p:cTn id="66" dur="1" fill="hold">
                                          <p:stCondLst>
                                            <p:cond delay="499"/>
                                          </p:stCondLst>
                                        </p:cTn>
                                        <p:tgtEl>
                                          <p:spTgt spid="7"/>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500"/>
                                        <p:tgtEl>
                                          <p:spTgt spid="5"/>
                                        </p:tgtEl>
                                        <p:attrNameLst>
                                          <p:attrName>ppt_x</p:attrName>
                                        </p:attrNameLst>
                                      </p:cBhvr>
                                      <p:tavLst>
                                        <p:tav tm="0">
                                          <p:val>
                                            <p:strVal val="ppt_x"/>
                                          </p:val>
                                        </p:tav>
                                        <p:tav tm="100000">
                                          <p:val>
                                            <p:strVal val="ppt_x"/>
                                          </p:val>
                                        </p:tav>
                                      </p:tavLst>
                                    </p:anim>
                                    <p:anim calcmode="lin" valueType="num">
                                      <p:cBhvr additive="base">
                                        <p:cTn id="69" dur="500"/>
                                        <p:tgtEl>
                                          <p:spTgt spid="5"/>
                                        </p:tgtEl>
                                        <p:attrNameLst>
                                          <p:attrName>ppt_y</p:attrName>
                                        </p:attrNameLst>
                                      </p:cBhvr>
                                      <p:tavLst>
                                        <p:tav tm="0">
                                          <p:val>
                                            <p:strVal val="ppt_y"/>
                                          </p:val>
                                        </p:tav>
                                        <p:tav tm="100000">
                                          <p:val>
                                            <p:strVal val="1+ppt_h/2"/>
                                          </p:val>
                                        </p:tav>
                                      </p:tavLst>
                                    </p:anim>
                                    <p:set>
                                      <p:cBhvr>
                                        <p:cTn id="70" dur="1" fill="hold">
                                          <p:stCondLst>
                                            <p:cond delay="499"/>
                                          </p:stCondLst>
                                        </p:cTn>
                                        <p:tgtEl>
                                          <p:spTgt spid="5"/>
                                        </p:tgtEl>
                                        <p:attrNameLst>
                                          <p:attrName>style.visibility</p:attrName>
                                        </p:attrNameLst>
                                      </p:cBhvr>
                                      <p:to>
                                        <p:strVal val="hidden"/>
                                      </p:to>
                                    </p:set>
                                  </p:childTnLst>
                                </p:cTn>
                              </p:par>
                              <p:par>
                                <p:cTn id="71" presetID="2" presetClass="exit" presetSubtype="4" fill="hold" grpId="1" nodeType="withEffect">
                                  <p:stCondLst>
                                    <p:cond delay="0"/>
                                  </p:stCondLst>
                                  <p:childTnLst>
                                    <p:anim calcmode="lin" valueType="num">
                                      <p:cBhvr additive="base">
                                        <p:cTn id="72" dur="500"/>
                                        <p:tgtEl>
                                          <p:spTgt spid="8"/>
                                        </p:tgtEl>
                                        <p:attrNameLst>
                                          <p:attrName>ppt_x</p:attrName>
                                        </p:attrNameLst>
                                      </p:cBhvr>
                                      <p:tavLst>
                                        <p:tav tm="0">
                                          <p:val>
                                            <p:strVal val="ppt_x"/>
                                          </p:val>
                                        </p:tav>
                                        <p:tav tm="100000">
                                          <p:val>
                                            <p:strVal val="ppt_x"/>
                                          </p:val>
                                        </p:tav>
                                      </p:tavLst>
                                    </p:anim>
                                    <p:anim calcmode="lin" valueType="num">
                                      <p:cBhvr additive="base">
                                        <p:cTn id="73" dur="500"/>
                                        <p:tgtEl>
                                          <p:spTgt spid="8"/>
                                        </p:tgtEl>
                                        <p:attrNameLst>
                                          <p:attrName>ppt_y</p:attrName>
                                        </p:attrNameLst>
                                      </p:cBhvr>
                                      <p:tavLst>
                                        <p:tav tm="0">
                                          <p:val>
                                            <p:strVal val="ppt_y"/>
                                          </p:val>
                                        </p:tav>
                                        <p:tav tm="100000">
                                          <p:val>
                                            <p:strVal val="1+ppt_h/2"/>
                                          </p:val>
                                        </p:tav>
                                      </p:tavLst>
                                    </p:anim>
                                    <p:set>
                                      <p:cBhvr>
                                        <p:cTn id="7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
          <p:cNvSpPr>
            <a:spLocks noChangeArrowheads="1"/>
          </p:cNvSpPr>
          <p:nvPr/>
        </p:nvSpPr>
        <p:spPr bwMode="gray">
          <a:xfrm>
            <a:off x="2762877" y="2971228"/>
            <a:ext cx="3993288"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05C5C"/>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en-US" b="1">
                <a:solidFill>
                  <a:srgbClr val="FF3300"/>
                </a:solidFill>
                <a:cs typeface="Times New Roman" panose="02020603050405020304" pitchFamily="18" charset="0"/>
              </a:rPr>
              <a:t>HĐ 1. </a:t>
            </a:r>
            <a:r>
              <a:rPr lang="vi-VN" altLang="en-US" b="1">
                <a:solidFill>
                  <a:srgbClr val="FF3300"/>
                </a:solidFill>
                <a:cs typeface="Times New Roman" panose="02020603050405020304" pitchFamily="18" charset="0"/>
              </a:rPr>
              <a:t>Th</a:t>
            </a:r>
            <a:r>
              <a:rPr lang="en-US" altLang="en-US" b="1">
                <a:solidFill>
                  <a:srgbClr val="FF3300"/>
                </a:solidFill>
                <a:cs typeface="Times New Roman" panose="02020603050405020304" pitchFamily="18" charset="0"/>
              </a:rPr>
              <a:t>ư điện tử</a:t>
            </a:r>
            <a:endParaRPr lang="vi-VN" altLang="en-US" b="1">
              <a:solidFill>
                <a:srgbClr val="FF3300"/>
              </a:solidFill>
              <a:cs typeface="Times New Roman" panose="02020603050405020304" pitchFamily="18" charset="0"/>
            </a:endParaRPr>
          </a:p>
        </p:txBody>
      </p:sp>
      <p:sp>
        <p:nvSpPr>
          <p:cNvPr id="19" name="AutoShape 21"/>
          <p:cNvSpPr>
            <a:spLocks noChangeArrowheads="1"/>
          </p:cNvSpPr>
          <p:nvPr/>
        </p:nvSpPr>
        <p:spPr bwMode="gray">
          <a:xfrm>
            <a:off x="2838642" y="4033130"/>
            <a:ext cx="7146482"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b="1">
                <a:solidFill>
                  <a:srgbClr val="003300"/>
                </a:solidFill>
                <a:cs typeface="Times New Roman" panose="02020603050405020304" pitchFamily="18" charset="0"/>
              </a:rPr>
              <a:t>HĐ 2. Ưu điểm, nhược điểm thư điện tử</a:t>
            </a:r>
            <a:endParaRPr lang="vi-VN" altLang="en-US" b="1">
              <a:solidFill>
                <a:srgbClr val="003300"/>
              </a:solidFill>
              <a:cs typeface="Times New Roman" panose="02020603050405020304" pitchFamily="18" charset="0"/>
            </a:endParaRPr>
          </a:p>
        </p:txBody>
      </p:sp>
      <p:sp>
        <p:nvSpPr>
          <p:cNvPr id="27" name="AutoShape 5"/>
          <p:cNvSpPr>
            <a:spLocks noChangeArrowheads="1"/>
          </p:cNvSpPr>
          <p:nvPr/>
        </p:nvSpPr>
        <p:spPr bwMode="gray">
          <a:xfrm>
            <a:off x="2830306" y="5051554"/>
            <a:ext cx="3925859" cy="735747"/>
          </a:xfrm>
          <a:prstGeom prst="roundRect">
            <a:avLst>
              <a:gd name="adj" fmla="val 50000"/>
            </a:avLst>
          </a:prstGeom>
          <a:noFill/>
          <a:ln w="57150" algn="ctr">
            <a:solidFill>
              <a:srgbClr val="00206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17961" dir="13500000" algn="ctr" rotWithShape="0">
                    <a:srgbClr val="005C5C"/>
                  </a:outerShdw>
                </a:effectLst>
              </a14:hiddenEffects>
            </a:ext>
          </a:extLst>
        </p:spPr>
        <p:txBody>
          <a:bodyPr wrap="square" anchor="ctr">
            <a:spAutoFit/>
          </a:bodyP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en-US" altLang="en-US" b="1">
                <a:solidFill>
                  <a:srgbClr val="00B050"/>
                </a:solidFill>
                <a:cs typeface="Times New Roman" panose="02020603050405020304" pitchFamily="18" charset="0"/>
              </a:rPr>
              <a:t>HĐ 3. Thực hành</a:t>
            </a:r>
            <a:endParaRPr lang="vi-VN" altLang="en-US" b="1">
              <a:solidFill>
                <a:srgbClr val="00B050"/>
              </a:solidFill>
              <a:cs typeface="Times New Roman" panose="02020603050405020304" pitchFamily="18" charset="0"/>
            </a:endParaRPr>
          </a:p>
        </p:txBody>
      </p:sp>
      <p:sp>
        <p:nvSpPr>
          <p:cNvPr id="35" name="Rectangle 20"/>
          <p:cNvSpPr txBox="1">
            <a:spLocks noChangeArrowheads="1"/>
          </p:cNvSpPr>
          <p:nvPr/>
        </p:nvSpPr>
        <p:spPr bwMode="auto">
          <a:xfrm>
            <a:off x="3305055" y="1998742"/>
            <a:ext cx="5623911"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altLang="en-US" sz="4000" b="1" err="1">
                <a:solidFill>
                  <a:srgbClr val="C00000"/>
                </a:solidFill>
                <a:latin typeface="+mn-lt"/>
                <a:ea typeface="+mn-ea"/>
                <a:cs typeface="Arial" panose="020B0604020202020204" pitchFamily="34" charset="0"/>
              </a:rPr>
              <a:t>Nội</a:t>
            </a:r>
            <a:r>
              <a:rPr lang="en-US" altLang="en-US" sz="4000" b="1">
                <a:solidFill>
                  <a:srgbClr val="C00000"/>
                </a:solidFill>
                <a:latin typeface="+mn-lt"/>
                <a:ea typeface="+mn-ea"/>
                <a:cs typeface="Arial" panose="020B0604020202020204" pitchFamily="34" charset="0"/>
              </a:rPr>
              <a:t> dung </a:t>
            </a:r>
            <a:r>
              <a:rPr lang="en-US" altLang="en-US" sz="4000" b="1" err="1">
                <a:solidFill>
                  <a:srgbClr val="C00000"/>
                </a:solidFill>
                <a:latin typeface="+mn-lt"/>
                <a:ea typeface="+mn-ea"/>
                <a:cs typeface="Arial" panose="020B0604020202020204" pitchFamily="34" charset="0"/>
              </a:rPr>
              <a:t>cần</a:t>
            </a:r>
            <a:r>
              <a:rPr lang="en-US" altLang="en-US" sz="4000" b="1">
                <a:solidFill>
                  <a:srgbClr val="C00000"/>
                </a:solidFill>
                <a:latin typeface="+mn-lt"/>
                <a:ea typeface="+mn-ea"/>
                <a:cs typeface="Arial" panose="020B0604020202020204" pitchFamily="34" charset="0"/>
              </a:rPr>
              <a:t> </a:t>
            </a:r>
            <a:r>
              <a:rPr lang="en-US" altLang="en-US" sz="4000" b="1" err="1">
                <a:solidFill>
                  <a:srgbClr val="C00000"/>
                </a:solidFill>
                <a:latin typeface="+mn-lt"/>
                <a:ea typeface="+mn-ea"/>
                <a:cs typeface="Arial" panose="020B0604020202020204" pitchFamily="34" charset="0"/>
              </a:rPr>
              <a:t>tìm</a:t>
            </a:r>
            <a:r>
              <a:rPr lang="en-US" altLang="en-US" sz="4000" b="1">
                <a:solidFill>
                  <a:srgbClr val="C00000"/>
                </a:solidFill>
                <a:latin typeface="+mn-lt"/>
                <a:ea typeface="+mn-ea"/>
                <a:cs typeface="Arial" panose="020B0604020202020204" pitchFamily="34" charset="0"/>
              </a:rPr>
              <a:t> </a:t>
            </a:r>
            <a:r>
              <a:rPr lang="en-US" altLang="en-US" sz="4000" b="1" err="1">
                <a:solidFill>
                  <a:srgbClr val="C00000"/>
                </a:solidFill>
                <a:latin typeface="+mn-lt"/>
                <a:ea typeface="+mn-ea"/>
                <a:cs typeface="Arial" panose="020B0604020202020204" pitchFamily="34" charset="0"/>
              </a:rPr>
              <a:t>hiểu</a:t>
            </a:r>
            <a:r>
              <a:rPr lang="en-US" altLang="en-US" sz="4000" b="1">
                <a:solidFill>
                  <a:srgbClr val="C00000"/>
                </a:solidFill>
                <a:latin typeface="+mn-lt"/>
                <a:ea typeface="+mn-ea"/>
                <a:cs typeface="Arial" panose="020B0604020202020204" pitchFamily="34" charset="0"/>
              </a:rPr>
              <a:t>:</a:t>
            </a:r>
          </a:p>
        </p:txBody>
      </p:sp>
      <p:sp>
        <p:nvSpPr>
          <p:cNvPr id="36"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7" name="TextBox 6"/>
          <p:cNvSpPr txBox="1"/>
          <p:nvPr/>
        </p:nvSpPr>
        <p:spPr>
          <a:xfrm>
            <a:off x="4352496" y="1103596"/>
            <a:ext cx="495286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defTabSz="685800" fontAlgn="auto">
              <a:spcBef>
                <a:spcPts val="0"/>
              </a:spcBef>
              <a:spcAft>
                <a:spcPts val="0"/>
              </a:spcAft>
              <a:defRPr b="1" kern="0">
                <a:solidFill>
                  <a:srgbClr val="002060"/>
                </a:solidFill>
                <a:latin typeface="Times New Roman" pitchFamily="18" charset="0"/>
                <a:cs typeface="Times New Roman"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800"/>
              <a:t>HÌNH THÀNH KIẾN THỨC</a:t>
            </a:r>
          </a:p>
        </p:txBody>
      </p:sp>
      <p:sp>
        <p:nvSpPr>
          <p:cNvPr id="8" name="Oval 7"/>
          <p:cNvSpPr/>
          <p:nvPr/>
        </p:nvSpPr>
        <p:spPr>
          <a:xfrm>
            <a:off x="3853695" y="1061042"/>
            <a:ext cx="498801" cy="515048"/>
          </a:xfrm>
          <a:prstGeom prst="ellipse">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defTabSz="685800" eaLnBrk="1" fontAlgn="auto" hangingPunct="1">
              <a:spcBef>
                <a:spcPts val="0"/>
              </a:spcBef>
              <a:spcAft>
                <a:spcPts val="0"/>
              </a:spcAft>
            </a:pPr>
            <a:r>
              <a:rPr lang="en-US" sz="2400" b="1">
                <a:solidFill>
                  <a:prstClr val="white"/>
                </a:solidFill>
                <a:latin typeface="Times New Roman" pitchFamily="18" charset="0"/>
                <a:cs typeface="Times New Roman" pitchFamily="18" charset="0"/>
              </a:rPr>
              <a:t>2</a:t>
            </a:r>
          </a:p>
        </p:txBody>
      </p:sp>
    </p:spTree>
    <p:extLst>
      <p:ext uri="{BB962C8B-B14F-4D97-AF65-F5344CB8AC3E}">
        <p14:creationId xmlns:p14="http://schemas.microsoft.com/office/powerpoint/2010/main" val="3169915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iterate type="wd">
                                    <p:tmPct val="10000"/>
                                  </p:iterate>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1000"/>
                                        <p:tgtEl>
                                          <p:spTgt spid="10"/>
                                        </p:tgtEl>
                                      </p:cBhvr>
                                    </p:animEffect>
                                  </p:childTnLst>
                                </p:cTn>
                              </p:par>
                              <p:par>
                                <p:cTn id="24" presetID="16" presetClass="entr" presetSubtype="21" fill="hold" grpId="0" nodeType="withEffect">
                                  <p:stCondLst>
                                    <p:cond delay="0"/>
                                  </p:stCondLst>
                                  <p:iterate type="wd">
                                    <p:tmPct val="10000"/>
                                  </p:iterate>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1000"/>
                                        <p:tgtEl>
                                          <p:spTgt spid="19"/>
                                        </p:tgtEl>
                                      </p:cBhvr>
                                    </p:animEffect>
                                  </p:childTnLst>
                                </p:cTn>
                              </p:par>
                              <p:par>
                                <p:cTn id="27" presetID="16" presetClass="entr" presetSubtype="21" fill="hold" grpId="0" nodeType="withEffect">
                                  <p:stCondLst>
                                    <p:cond delay="0"/>
                                  </p:stCondLst>
                                  <p:iterate type="wd">
                                    <p:tmPct val="10000"/>
                                  </p:iterate>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7" grpId="0" animBg="1"/>
      <p:bldP spid="35" grpId="0"/>
      <p:bldP spid="3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0134" y="1122106"/>
            <a:ext cx="8059737" cy="584775"/>
          </a:xfrm>
          <a:prstGeom prst="rect">
            <a:avLst/>
          </a:prstGeom>
          <a:noFill/>
        </p:spPr>
        <p:txBody>
          <a:bodyPr wrap="square" rtlCol="0">
            <a:spAutoFit/>
          </a:bodyPr>
          <a:lstStyle/>
          <a:p>
            <a:pPr eaLnBrk="1" hangingPunct="1"/>
            <a:r>
              <a:rPr lang="en-US" altLang="en-US" sz="3200" b="1">
                <a:solidFill>
                  <a:srgbClr val="C00000"/>
                </a:solidFill>
                <a:latin typeface="Time New Roman"/>
                <a:cs typeface="Times New Roman" panose="02020603050405020304" pitchFamily="18" charset="0"/>
              </a:rPr>
              <a:t>1./ Thư điện </a:t>
            </a:r>
            <a:r>
              <a:rPr lang="en-US" altLang="en-US" sz="3200" b="1">
                <a:solidFill>
                  <a:srgbClr val="C00000"/>
                </a:solidFill>
                <a:cs typeface="Arial" panose="020B0604020202020204" pitchFamily="34" charset="0"/>
              </a:rPr>
              <a:t>tử</a:t>
            </a:r>
            <a:r>
              <a:rPr lang="en-US" altLang="en-US" sz="3200" b="1">
                <a:solidFill>
                  <a:srgbClr val="C00000"/>
                </a:solidFill>
                <a:latin typeface="Time New Roman"/>
                <a:cs typeface="Times New Roman" panose="02020603050405020304" pitchFamily="18" charset="0"/>
              </a:rPr>
              <a:t>. Tài khoản thư điện tử</a:t>
            </a:r>
          </a:p>
        </p:txBody>
      </p:sp>
      <p:sp>
        <p:nvSpPr>
          <p:cNvPr id="6" name="TextBox 5"/>
          <p:cNvSpPr txBox="1">
            <a:spLocks noChangeArrowheads="1"/>
          </p:cNvSpPr>
          <p:nvPr/>
        </p:nvSpPr>
        <p:spPr bwMode="auto">
          <a:xfrm>
            <a:off x="1172474" y="2739832"/>
            <a:ext cx="9502433"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a:solidFill>
                  <a:srgbClr val="FF0000"/>
                </a:solidFill>
              </a:rPr>
              <a:t>Câu 1: </a:t>
            </a:r>
            <a:r>
              <a:rPr lang="vi-VN" sz="2800" b="1">
                <a:latin typeface="Times New Roman" panose="02020603050405020304" pitchFamily="18" charset="0"/>
                <a:ea typeface="VNI-Times"/>
                <a:cs typeface="Times New Roman" panose="02020603050405020304" pitchFamily="18" charset="0"/>
              </a:rPr>
              <a:t>Để soạn và gửi một bức thư qua đường bưu điện đến tay người nhận thì cần những gì và thực hiện như thế nào?</a:t>
            </a:r>
            <a:endParaRPr lang="en-US" sz="2800" b="1" i="1">
              <a:solidFill>
                <a:prstClr val="black"/>
              </a:solidFill>
            </a:endParaRPr>
          </a:p>
        </p:txBody>
      </p:sp>
      <p:sp>
        <p:nvSpPr>
          <p:cNvPr id="7" name="TextBox 6"/>
          <p:cNvSpPr txBox="1">
            <a:spLocks noChangeArrowheads="1"/>
          </p:cNvSpPr>
          <p:nvPr/>
        </p:nvSpPr>
        <p:spPr bwMode="auto">
          <a:xfrm>
            <a:off x="1172474" y="4130860"/>
            <a:ext cx="10531846"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a:solidFill>
                  <a:srgbClr val="FF0000"/>
                </a:solidFill>
              </a:rPr>
              <a:t>Câu 2: </a:t>
            </a:r>
            <a:r>
              <a:rPr lang="en-US" sz="2800" b="1">
                <a:latin typeface="Times New Roman" panose="02020603050405020304" pitchFamily="18" charset="0"/>
                <a:ea typeface="VNI-Times"/>
                <a:cs typeface="Times New Roman" panose="02020603050405020304" pitchFamily="18" charset="0"/>
              </a:rPr>
              <a:t>Gửi thư qua bưu điện có nhanh không, có bảo mật không?</a:t>
            </a:r>
            <a:endParaRPr lang="en-US" sz="2800" b="1">
              <a:effectLst/>
              <a:latin typeface="VNI-Times"/>
              <a:ea typeface="VNI-Times"/>
              <a:cs typeface="Times New Roman" panose="02020603050405020304" pitchFamily="18" charset="0"/>
            </a:endParaRPr>
          </a:p>
        </p:txBody>
      </p:sp>
      <p:sp>
        <p:nvSpPr>
          <p:cNvPr id="8"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dirty="0" err="1">
                <a:solidFill>
                  <a:schemeClr val="accent6">
                    <a:lumMod val="20000"/>
                    <a:lumOff val="80000"/>
                  </a:schemeClr>
                </a:solidFill>
              </a:rPr>
              <a:t>Bài</a:t>
            </a:r>
            <a:r>
              <a:rPr lang="en-US" dirty="0">
                <a:solidFill>
                  <a:schemeClr val="accent6">
                    <a:lumMod val="20000"/>
                    <a:lumOff val="80000"/>
                  </a:schemeClr>
                </a:solidFill>
              </a:rPr>
              <a:t> 8: </a:t>
            </a:r>
            <a:r>
              <a:rPr lang="en-US" dirty="0" err="1">
                <a:solidFill>
                  <a:schemeClr val="accent6">
                    <a:lumMod val="20000"/>
                    <a:lumOff val="80000"/>
                  </a:schemeClr>
                </a:solidFill>
              </a:rPr>
              <a:t>Thư</a:t>
            </a:r>
            <a:r>
              <a:rPr lang="en-US" dirty="0">
                <a:solidFill>
                  <a:schemeClr val="accent6">
                    <a:lumMod val="20000"/>
                    <a:lumOff val="80000"/>
                  </a:schemeClr>
                </a:solidFill>
              </a:rPr>
              <a:t> </a:t>
            </a:r>
            <a:r>
              <a:rPr lang="en-US" dirty="0" err="1">
                <a:solidFill>
                  <a:schemeClr val="accent6">
                    <a:lumMod val="20000"/>
                    <a:lumOff val="80000"/>
                  </a:schemeClr>
                </a:solidFill>
              </a:rPr>
              <a:t>điện</a:t>
            </a:r>
            <a:r>
              <a:rPr lang="en-US" dirty="0">
                <a:solidFill>
                  <a:schemeClr val="accent6">
                    <a:lumMod val="20000"/>
                    <a:lumOff val="80000"/>
                  </a:schemeClr>
                </a:solidFill>
              </a:rPr>
              <a:t> </a:t>
            </a:r>
            <a:r>
              <a:rPr lang="en-US" dirty="0" err="1">
                <a:solidFill>
                  <a:schemeClr val="accent6">
                    <a:lumMod val="20000"/>
                    <a:lumOff val="80000"/>
                  </a:schemeClr>
                </a:solidFill>
              </a:rPr>
              <a:t>tử</a:t>
            </a:r>
            <a:endParaRPr lang="en-US" dirty="0">
              <a:solidFill>
                <a:schemeClr val="accent6">
                  <a:lumMod val="20000"/>
                  <a:lumOff val="80000"/>
                </a:schemeClr>
              </a:solidFill>
            </a:endParaRPr>
          </a:p>
        </p:txBody>
      </p:sp>
      <p:sp>
        <p:nvSpPr>
          <p:cNvPr id="9" name="TextBox 8"/>
          <p:cNvSpPr txBox="1">
            <a:spLocks noChangeArrowheads="1"/>
          </p:cNvSpPr>
          <p:nvPr/>
        </p:nvSpPr>
        <p:spPr bwMode="auto">
          <a:xfrm>
            <a:off x="3126697" y="1882192"/>
            <a:ext cx="6112410" cy="523220"/>
          </a:xfrm>
          <a:prstGeom prst="rect">
            <a:avLst/>
          </a:prstGeom>
          <a:solidFill>
            <a:schemeClr val="accent6">
              <a:lumMod val="40000"/>
              <a:lumOff val="60000"/>
            </a:schemeClr>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a:solidFill>
                  <a:srgbClr val="FF0000"/>
                </a:solidFill>
              </a:rPr>
              <a:t>Yêu</a:t>
            </a:r>
            <a:r>
              <a:rPr lang="en-US" altLang="en-US" sz="2800" b="1" i="1">
                <a:solidFill>
                  <a:srgbClr val="FF0000"/>
                </a:solidFill>
              </a:rPr>
              <a:t> </a:t>
            </a:r>
            <a:r>
              <a:rPr lang="en-US" altLang="en-US" sz="2800" b="1" i="1" err="1">
                <a:solidFill>
                  <a:srgbClr val="FF0000"/>
                </a:solidFill>
              </a:rPr>
              <a:t>cầu</a:t>
            </a:r>
            <a:r>
              <a:rPr kumimoji="0" lang="en-US" altLang="en-US" sz="2800" b="1" i="1" u="none" strike="noStrike" kern="1200" cap="none" spc="0" normalizeH="0" baseline="0" noProof="0">
                <a:ln>
                  <a:noFill/>
                </a:ln>
                <a:solidFill>
                  <a:srgbClr val="FF0000"/>
                </a:solidFill>
                <a:effectLst/>
                <a:uLnTx/>
                <a:uFillTx/>
              </a:rPr>
              <a:t>: </a:t>
            </a:r>
            <a:r>
              <a:rPr kumimoji="0" lang="en-US" altLang="en-US" sz="2800" b="0" i="1" u="none" strike="noStrike" kern="1200" cap="none" spc="0" normalizeH="0" baseline="0" noProof="0">
                <a:ln>
                  <a:noFill/>
                </a:ln>
                <a:solidFill>
                  <a:prstClr val="black"/>
                </a:solidFill>
                <a:effectLst/>
                <a:uLnTx/>
                <a:uFillTx/>
              </a:rPr>
              <a:t>Thảo</a:t>
            </a:r>
            <a:r>
              <a:rPr kumimoji="0" lang="en-US" altLang="en-US" sz="2800" b="0" i="1" u="none" strike="noStrike" kern="1200" cap="none" spc="0" normalizeH="0" noProof="0">
                <a:ln>
                  <a:noFill/>
                </a:ln>
                <a:solidFill>
                  <a:prstClr val="black"/>
                </a:solidFill>
                <a:effectLst/>
                <a:uLnTx/>
                <a:uFillTx/>
              </a:rPr>
              <a:t> luận nhóm (5 phút)</a:t>
            </a:r>
            <a:endParaRPr kumimoji="0" lang="en-US" altLang="en-US" sz="2800" b="0" i="1"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4158507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2710" y="2577813"/>
            <a:ext cx="11211950" cy="3656386"/>
          </a:xfrm>
          <a:prstGeom prst="rect">
            <a:avLst/>
          </a:prstGeom>
        </p:spPr>
        <p:txBody>
          <a:bodyPr wrap="square">
            <a:spAutoFit/>
          </a:bodyPr>
          <a:lstStyle/>
          <a:p>
            <a:pPr algn="just">
              <a:lnSpc>
                <a:spcPct val="120000"/>
              </a:lnSpc>
              <a:spcBef>
                <a:spcPts val="600"/>
              </a:spcBef>
              <a:spcAft>
                <a:spcPts val="600"/>
              </a:spcAft>
              <a:tabLst>
                <a:tab pos="180340" algn="l"/>
                <a:tab pos="1710690" algn="l"/>
                <a:tab pos="3330575" algn="l"/>
                <a:tab pos="4951095" algn="l"/>
              </a:tabLst>
            </a:pPr>
            <a:r>
              <a:rPr lang="pt-BR" sz="2800" b="1">
                <a:solidFill>
                  <a:srgbClr val="FF0000"/>
                </a:solidFill>
                <a:latin typeface="Times New Roman" panose="02020603050405020304" pitchFamily="18" charset="0"/>
                <a:ea typeface="Times New Roman" panose="02020603050405020304" pitchFamily="18" charset="0"/>
              </a:rPr>
              <a:t>Câu 1: </a:t>
            </a:r>
            <a:endParaRPr lang="en-US" sz="2800" b="1">
              <a:solidFill>
                <a:srgbClr val="002060"/>
              </a:solidFill>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en-US" sz="2800" b="1">
                <a:solidFill>
                  <a:srgbClr val="002060"/>
                </a:solidFill>
                <a:latin typeface="Times New Roman" panose="02020603050405020304" pitchFamily="18" charset="0"/>
                <a:ea typeface="Times New Roman" panose="02020603050405020304" pitchFamily="18" charset="0"/>
              </a:rPr>
              <a:t>+ C</a:t>
            </a:r>
            <a:r>
              <a:rPr lang="vi-VN" sz="2800" b="1">
                <a:solidFill>
                  <a:srgbClr val="002060"/>
                </a:solidFill>
                <a:latin typeface="Times New Roman" panose="02020603050405020304" pitchFamily="18" charset="0"/>
                <a:ea typeface="Times New Roman" panose="02020603050405020304" pitchFamily="18" charset="0"/>
              </a:rPr>
              <a:t>huẩn bị: </a:t>
            </a:r>
            <a:r>
              <a:rPr lang="vi-VN" sz="2800" b="1">
                <a:latin typeface="Times New Roman" panose="02020603050405020304" pitchFamily="18" charset="0"/>
                <a:ea typeface="Times New Roman" panose="02020603050405020304" pitchFamily="18" charset="0"/>
              </a:rPr>
              <a:t>Lá thư, bì thư, tem, phí gửi</a:t>
            </a:r>
            <a:endParaRPr lang="en-US" sz="2800" b="1">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en-US" sz="2800" b="1">
                <a:solidFill>
                  <a:srgbClr val="002060"/>
                </a:solidFill>
                <a:latin typeface="Times New Roman" panose="02020603050405020304" pitchFamily="18" charset="0"/>
                <a:ea typeface="Times New Roman" panose="02020603050405020304" pitchFamily="18" charset="0"/>
              </a:rPr>
              <a:t>+ </a:t>
            </a:r>
            <a:r>
              <a:rPr lang="vi-VN" sz="2800" b="1">
                <a:solidFill>
                  <a:srgbClr val="002060"/>
                </a:solidFill>
                <a:latin typeface="Times New Roman" panose="02020603050405020304" pitchFamily="18" charset="0"/>
                <a:ea typeface="Times New Roman" panose="02020603050405020304" pitchFamily="18" charset="0"/>
              </a:rPr>
              <a:t>Cách thực hiện: </a:t>
            </a:r>
            <a:r>
              <a:rPr lang="vi-VN" sz="2800" b="1">
                <a:solidFill>
                  <a:srgbClr val="000000"/>
                </a:solidFill>
                <a:latin typeface="Times New Roman" panose="02020603050405020304" pitchFamily="18" charset="0"/>
                <a:ea typeface="Times New Roman" panose="02020603050405020304" pitchFamily="18" charset="0"/>
              </a:rPr>
              <a:t>viết thư bỏ vào bì thư ghi địa chỉ người nhận, dán tem, mang ra bưu điện gửi trả phí gửi. Bưu điện lưu thư chờ phương tiện như xe máy, ô tô, máy bay, … mang thư đi</a:t>
            </a:r>
            <a:endParaRPr lang="en-US" sz="2800" b="1">
              <a:solidFill>
                <a:srgbClr val="000000"/>
              </a:solidFill>
              <a:latin typeface="Times New Roman" panose="02020603050405020304" pitchFamily="18" charset="0"/>
              <a:ea typeface="Times New Roman" panose="02020603050405020304" pitchFamily="18" charset="0"/>
            </a:endParaRPr>
          </a:p>
          <a:p>
            <a:pPr algn="just">
              <a:lnSpc>
                <a:spcPct val="120000"/>
              </a:lnSpc>
              <a:spcBef>
                <a:spcPts val="600"/>
              </a:spcBef>
              <a:spcAft>
                <a:spcPts val="600"/>
              </a:spcAft>
              <a:tabLst>
                <a:tab pos="180340" algn="l"/>
                <a:tab pos="1710690" algn="l"/>
                <a:tab pos="3330575" algn="l"/>
                <a:tab pos="4951095" algn="l"/>
              </a:tabLst>
            </a:pPr>
            <a:r>
              <a:rPr lang="vi-VN" sz="2800" b="1">
                <a:solidFill>
                  <a:srgbClr val="FF0000"/>
                </a:solidFill>
                <a:latin typeface="Times New Roman" panose="02020603050405020304" pitchFamily="18" charset="0"/>
                <a:ea typeface="Times New Roman" panose="02020603050405020304" pitchFamily="18" charset="0"/>
              </a:rPr>
              <a:t>Câu 2: </a:t>
            </a:r>
            <a:r>
              <a:rPr lang="vi-VN" sz="2800" b="1">
                <a:solidFill>
                  <a:srgbClr val="000000"/>
                </a:solidFill>
                <a:latin typeface="Times New Roman" panose="02020603050405020304" pitchFamily="18" charset="0"/>
                <a:ea typeface="Times New Roman" panose="02020603050405020304" pitchFamily="18" charset="0"/>
              </a:rPr>
              <a:t>Thời gian lâu, có thể bị thất lạc thư</a:t>
            </a:r>
            <a:endParaRPr lang="en-US" sz="2800" b="1">
              <a:solidFill>
                <a:srgbClr val="002060"/>
              </a:solidFill>
              <a:latin typeface="Times New Roman" panose="02020603050405020304" pitchFamily="18" charset="0"/>
              <a:ea typeface="Calibri" panose="020F0502020204030204" pitchFamily="34" charset="0"/>
            </a:endParaRPr>
          </a:p>
        </p:txBody>
      </p:sp>
      <p:sp>
        <p:nvSpPr>
          <p:cNvPr id="4" name="TextBox 3"/>
          <p:cNvSpPr txBox="1"/>
          <p:nvPr/>
        </p:nvSpPr>
        <p:spPr>
          <a:xfrm>
            <a:off x="1750134" y="1122106"/>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5" name="TextBox 4"/>
          <p:cNvSpPr txBox="1">
            <a:spLocks noChangeArrowheads="1"/>
          </p:cNvSpPr>
          <p:nvPr/>
        </p:nvSpPr>
        <p:spPr bwMode="auto">
          <a:xfrm>
            <a:off x="2914024" y="1884461"/>
            <a:ext cx="6112410" cy="523220"/>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a:solidFill>
                  <a:srgbClr val="FF0000"/>
                </a:solidFill>
              </a:rPr>
              <a:t>Yêu</a:t>
            </a:r>
            <a:r>
              <a:rPr lang="en-US" altLang="en-US" sz="2800" b="1" i="1">
                <a:solidFill>
                  <a:srgbClr val="FF0000"/>
                </a:solidFill>
              </a:rPr>
              <a:t> </a:t>
            </a:r>
            <a:r>
              <a:rPr lang="en-US" altLang="en-US" sz="2800" b="1" i="1" err="1">
                <a:solidFill>
                  <a:srgbClr val="FF0000"/>
                </a:solidFill>
              </a:rPr>
              <a:t>cầu</a:t>
            </a:r>
            <a:r>
              <a:rPr kumimoji="0" lang="en-US" altLang="en-US" sz="2800" b="1" i="1" u="none" strike="noStrike" kern="1200" cap="none" spc="0" normalizeH="0" baseline="0" noProof="0">
                <a:ln>
                  <a:noFill/>
                </a:ln>
                <a:solidFill>
                  <a:srgbClr val="FF0000"/>
                </a:solidFill>
                <a:effectLst/>
                <a:uLnTx/>
                <a:uFillTx/>
              </a:rPr>
              <a:t>: </a:t>
            </a:r>
            <a:r>
              <a:rPr kumimoji="0" lang="en-US" altLang="en-US" sz="2800" b="0" i="1" u="none" strike="noStrike" kern="1200" cap="none" spc="0" normalizeH="0" baseline="0" noProof="0">
                <a:ln>
                  <a:noFill/>
                </a:ln>
                <a:solidFill>
                  <a:prstClr val="black"/>
                </a:solidFill>
                <a:effectLst/>
                <a:uLnTx/>
                <a:uFillTx/>
              </a:rPr>
              <a:t>Các</a:t>
            </a:r>
            <a:r>
              <a:rPr kumimoji="0" lang="en-US" altLang="en-US" sz="2800" b="0" i="1" u="none" strike="noStrike" kern="1200" cap="none" spc="0" normalizeH="0" noProof="0">
                <a:ln>
                  <a:noFill/>
                </a:ln>
                <a:solidFill>
                  <a:prstClr val="black"/>
                </a:solidFill>
                <a:effectLst/>
                <a:uLnTx/>
                <a:uFillTx/>
              </a:rPr>
              <a:t> nhóm, nhận xét đánh giá</a:t>
            </a:r>
            <a:endParaRPr kumimoji="0" lang="en-US" altLang="en-US" sz="2800" b="0" i="1" u="none" strike="noStrike" kern="1200" cap="none" spc="0" normalizeH="0" baseline="0" noProof="0">
              <a:ln>
                <a:noFill/>
              </a:ln>
              <a:solidFill>
                <a:prstClr val="black"/>
              </a:solidFill>
              <a:effectLst/>
              <a:uLnTx/>
              <a:uFillTx/>
            </a:endParaRPr>
          </a:p>
        </p:txBody>
      </p:sp>
      <p:sp>
        <p:nvSpPr>
          <p:cNvPr id="7"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Tree>
    <p:extLst>
      <p:ext uri="{BB962C8B-B14F-4D97-AF65-F5344CB8AC3E}">
        <p14:creationId xmlns:p14="http://schemas.microsoft.com/office/powerpoint/2010/main" val="1695208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100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additive="base">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3" name="TextBox 2"/>
          <p:cNvSpPr txBox="1"/>
          <p:nvPr/>
        </p:nvSpPr>
        <p:spPr>
          <a:xfrm>
            <a:off x="1750134" y="1122106"/>
            <a:ext cx="8059737" cy="584775"/>
          </a:xfrm>
          <a:prstGeom prst="rect">
            <a:avLst/>
          </a:prstGeom>
          <a:noFill/>
        </p:spPr>
        <p:txBody>
          <a:bodyPr wrap="square" rtlCol="0">
            <a:spAutoFit/>
          </a:bodyPr>
          <a:lstStyle>
            <a:defPPr>
              <a:defRPr lang="en-US"/>
            </a:defPPr>
            <a:lvl1pPr>
              <a:defRPr sz="3200" b="1">
                <a:solidFill>
                  <a:schemeClr val="bg1">
                    <a:lumMod val="95000"/>
                  </a:schemeClr>
                </a:solidFill>
                <a:latin typeface="Time New Roman"/>
                <a:cs typeface="Times New Roman" panose="02020603050405020304" pitchFamily="18" charset="0"/>
              </a:defRPr>
            </a:lvl1pPr>
          </a:lstStyle>
          <a:p>
            <a:r>
              <a:rPr lang="en-US" altLang="en-US">
                <a:solidFill>
                  <a:srgbClr val="C00000"/>
                </a:solidFill>
              </a:rPr>
              <a:t>1./ Thư điện tử. Tài khoản thư điện tử</a:t>
            </a:r>
          </a:p>
        </p:txBody>
      </p:sp>
      <p:sp>
        <p:nvSpPr>
          <p:cNvPr id="6" name="TextBox 5"/>
          <p:cNvSpPr txBox="1">
            <a:spLocks noChangeArrowheads="1"/>
          </p:cNvSpPr>
          <p:nvPr/>
        </p:nvSpPr>
        <p:spPr bwMode="auto">
          <a:xfrm>
            <a:off x="1133285" y="2569061"/>
            <a:ext cx="8402601"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a:solidFill>
                  <a:srgbClr val="FF0000"/>
                </a:solidFill>
              </a:rPr>
              <a:t>Câu 1: </a:t>
            </a:r>
            <a:r>
              <a:rPr lang="vi-VN" sz="2800" b="1">
                <a:latin typeface="Times New Roman" panose="02020603050405020304" pitchFamily="18" charset="0"/>
                <a:ea typeface="VNI-Times"/>
                <a:cs typeface="Times New Roman" panose="02020603050405020304" pitchFamily="18" charset="0"/>
              </a:rPr>
              <a:t>Có cách nào để gửi thư nhanh hơn không? </a:t>
            </a:r>
            <a:endParaRPr lang="en-US" sz="2800" b="1">
              <a:latin typeface="Times New Roman" panose="02020603050405020304" pitchFamily="18" charset="0"/>
              <a:ea typeface="VNI-Times"/>
              <a:cs typeface="Times New Roman" panose="02020603050405020304" pitchFamily="18" charset="0"/>
            </a:endParaRPr>
          </a:p>
          <a:p>
            <a:pPr algn="just"/>
            <a:r>
              <a:rPr lang="vi-VN" sz="2800" b="1">
                <a:latin typeface="Times New Roman" panose="02020603050405020304" pitchFamily="18" charset="0"/>
                <a:ea typeface="VNI-Times"/>
                <a:cs typeface="Times New Roman" panose="02020603050405020304" pitchFamily="18" charset="0"/>
              </a:rPr>
              <a:t>Hãy nêu thư điện tử là gì? Dịch vụ thư điện tử là gì?</a:t>
            </a:r>
            <a:endParaRPr lang="en-US" sz="2800" b="1" i="1">
              <a:solidFill>
                <a:prstClr val="black"/>
              </a:solidFill>
            </a:endParaRPr>
          </a:p>
        </p:txBody>
      </p:sp>
      <p:sp>
        <p:nvSpPr>
          <p:cNvPr id="7" name="TextBox 6"/>
          <p:cNvSpPr txBox="1">
            <a:spLocks noChangeArrowheads="1"/>
          </p:cNvSpPr>
          <p:nvPr/>
        </p:nvSpPr>
        <p:spPr bwMode="auto">
          <a:xfrm>
            <a:off x="1133285" y="3908294"/>
            <a:ext cx="10139961" cy="954107"/>
          </a:xfrm>
          <a:prstGeom prst="rect">
            <a:avLst/>
          </a:prstGeom>
          <a:solidFill>
            <a:srgbClr val="FFC000"/>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b="1" i="1" noProof="0">
                <a:solidFill>
                  <a:srgbClr val="FF0000"/>
                </a:solidFill>
              </a:rPr>
              <a:t>Câu 2: </a:t>
            </a:r>
            <a:r>
              <a:rPr lang="vi-VN" sz="2800" b="1">
                <a:latin typeface="Times New Roman" panose="02020603050405020304" pitchFamily="18" charset="0"/>
                <a:ea typeface="VNI-Times"/>
                <a:cs typeface="Times New Roman" panose="02020603050405020304" pitchFamily="18" charset="0"/>
              </a:rPr>
              <a:t>Xem hình 3.9 trang 33 phân tích cú pháp của địa chỉ thư và giải thích</a:t>
            </a:r>
            <a:r>
              <a:rPr lang="en-US" sz="2800" b="1">
                <a:latin typeface="Times New Roman" panose="02020603050405020304" pitchFamily="18" charset="0"/>
                <a:ea typeface="VNI-Times"/>
                <a:cs typeface="Times New Roman" panose="02020603050405020304" pitchFamily="18" charset="0"/>
              </a:rPr>
              <a:t>.</a:t>
            </a:r>
            <a:endParaRPr lang="en-US" sz="2800" b="1">
              <a:effectLst/>
              <a:latin typeface="VNI-Times"/>
              <a:ea typeface="VNI-Times"/>
              <a:cs typeface="Times New Roman" panose="02020603050405020304" pitchFamily="18" charset="0"/>
            </a:endParaRPr>
          </a:p>
        </p:txBody>
      </p:sp>
      <p:sp>
        <p:nvSpPr>
          <p:cNvPr id="8" name="Title 1"/>
          <p:cNvSpPr txBox="1">
            <a:spLocks/>
          </p:cNvSpPr>
          <p:nvPr/>
        </p:nvSpPr>
        <p:spPr>
          <a:xfrm>
            <a:off x="3386943" y="3861"/>
            <a:ext cx="6999701" cy="712101"/>
          </a:xfrm>
          <a:prstGeom prst="rect">
            <a:avLst/>
          </a:prstGeom>
          <a:blipFill dpi="0" rotWithShape="1">
            <a:blip r:embed="rId2"/>
            <a:srcRect/>
            <a:tile tx="0" ty="0" sx="100000" sy="100000" flip="none" algn="tl"/>
          </a:blipFill>
        </p:spPr>
        <p:txBody>
          <a:bodyPr vert="horz" lIns="91440" tIns="45720" rIns="91440" bIns="45720" rtlCol="0" anchor="b">
            <a:normAutofit fontScale="97500"/>
          </a:bodyPr>
          <a:lstStyle>
            <a:lvl1pPr algn="ctr" defTabSz="914400" rtl="0" eaLnBrk="1" latinLnBrk="0" hangingPunct="1">
              <a:lnSpc>
                <a:spcPct val="85000"/>
              </a:lnSpc>
              <a:spcBef>
                <a:spcPct val="0"/>
              </a:spcBef>
              <a:buNone/>
              <a:defRPr sz="4800" b="1" kern="1200" cap="none" spc="0" baseline="0">
                <a:ln w="9525">
                  <a:solidFill>
                    <a:schemeClr val="bg1"/>
                  </a:solidFill>
                  <a:prstDash val="solid"/>
                </a:ln>
                <a:solidFill>
                  <a:srgbClr val="FFC000"/>
                </a:solidFill>
                <a:effectLst>
                  <a:glow rad="228600">
                    <a:schemeClr val="accent4">
                      <a:satMod val="175000"/>
                      <a:alpha val="40000"/>
                    </a:schemeClr>
                  </a:glow>
                  <a:outerShdw blurRad="12700" dist="38100" dir="2700000" algn="tl" rotWithShape="0">
                    <a:schemeClr val="accent5">
                      <a:lumMod val="60000"/>
                      <a:lumOff val="40000"/>
                    </a:schemeClr>
                  </a:outerShdw>
                </a:effectLst>
                <a:latin typeface="+mj-lt"/>
                <a:ea typeface="+mj-ea"/>
                <a:cs typeface="+mj-cs"/>
              </a:defRPr>
            </a:lvl1pPr>
          </a:lstStyle>
          <a:p>
            <a:r>
              <a:rPr lang="en-US">
                <a:solidFill>
                  <a:schemeClr val="accent6">
                    <a:lumMod val="20000"/>
                    <a:lumOff val="80000"/>
                  </a:schemeClr>
                </a:solidFill>
              </a:rPr>
              <a:t>Bài 8: Thư điện tử</a:t>
            </a:r>
          </a:p>
        </p:txBody>
      </p:sp>
      <p:sp>
        <p:nvSpPr>
          <p:cNvPr id="9" name="TextBox 8"/>
          <p:cNvSpPr txBox="1">
            <a:spLocks noChangeArrowheads="1"/>
          </p:cNvSpPr>
          <p:nvPr/>
        </p:nvSpPr>
        <p:spPr bwMode="auto">
          <a:xfrm>
            <a:off x="3153592" y="1766764"/>
            <a:ext cx="6112410" cy="523220"/>
          </a:xfrm>
          <a:prstGeom prst="rect">
            <a:avLst/>
          </a:prstGeom>
          <a:solidFill>
            <a:schemeClr val="accent6">
              <a:lumMod val="40000"/>
              <a:lumOff val="60000"/>
            </a:schemeClr>
          </a:solidFill>
          <a:ln w="9525">
            <a:solidFill>
              <a:schemeClr val="tx1"/>
            </a:solidFill>
            <a:prstDash val="sysDash"/>
            <a:miter lim="800000"/>
            <a:headEnd/>
            <a:tailEnd/>
          </a:ln>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i="1" noProof="0" err="1">
                <a:solidFill>
                  <a:srgbClr val="FF0000"/>
                </a:solidFill>
              </a:rPr>
              <a:t>Yêu</a:t>
            </a:r>
            <a:r>
              <a:rPr lang="en-US" altLang="en-US" sz="2800" b="1" i="1">
                <a:solidFill>
                  <a:srgbClr val="FF0000"/>
                </a:solidFill>
              </a:rPr>
              <a:t> </a:t>
            </a:r>
            <a:r>
              <a:rPr lang="en-US" altLang="en-US" sz="2800" b="1" i="1" err="1">
                <a:solidFill>
                  <a:srgbClr val="FF0000"/>
                </a:solidFill>
              </a:rPr>
              <a:t>cầu</a:t>
            </a:r>
            <a:r>
              <a:rPr kumimoji="0" lang="en-US" altLang="en-US" sz="2800" b="1" i="1" u="none" strike="noStrike" kern="1200" cap="none" spc="0" normalizeH="0" baseline="0" noProof="0">
                <a:ln>
                  <a:noFill/>
                </a:ln>
                <a:solidFill>
                  <a:srgbClr val="FF0000"/>
                </a:solidFill>
                <a:effectLst/>
                <a:uLnTx/>
                <a:uFillTx/>
              </a:rPr>
              <a:t>: </a:t>
            </a:r>
            <a:r>
              <a:rPr kumimoji="0" lang="en-US" altLang="en-US" sz="2800" b="0" i="1" u="none" strike="noStrike" kern="1200" cap="none" spc="0" normalizeH="0" baseline="0" noProof="0">
                <a:ln>
                  <a:noFill/>
                </a:ln>
                <a:solidFill>
                  <a:prstClr val="black"/>
                </a:solidFill>
                <a:effectLst/>
                <a:uLnTx/>
                <a:uFillTx/>
              </a:rPr>
              <a:t>Thảo</a:t>
            </a:r>
            <a:r>
              <a:rPr kumimoji="0" lang="en-US" altLang="en-US" sz="2800" b="0" i="1" u="none" strike="noStrike" kern="1200" cap="none" spc="0" normalizeH="0" noProof="0">
                <a:ln>
                  <a:noFill/>
                </a:ln>
                <a:solidFill>
                  <a:prstClr val="black"/>
                </a:solidFill>
                <a:effectLst/>
                <a:uLnTx/>
                <a:uFillTx/>
              </a:rPr>
              <a:t> luận nhóm (5 phút)</a:t>
            </a:r>
            <a:endParaRPr kumimoji="0" lang="en-US" altLang="en-US" sz="2800" b="0" i="1"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1309905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75F7319-98E5-4EAB-8D45-145888E83CB4}"/>
  <p:tag name="ISPRING_RESOURCE_FOLDER" val="D:\NTN\THCS NGUYEN CHON\khoi 6\bai 8- Thư điện tử\"/>
  <p:tag name="ISPRING_PRESENTATION_PATH" val="D:\NTN\THCS NGUYEN CHON\khoi 6\bai 8- Thư điện tử.pptx"/>
  <p:tag name="ISPRING_PROJECT_VERSION" val="9.3"/>
  <p:tag name="ISPRING_PROJECT_FOLDER_UPDATED" val="1"/>
  <p:tag name="ISPRING_SCREEN_RECS_UPDATED" val="D:\NTN\THCS NGUYEN CHON\khoi 6\bai 8- Thư điện tử\"/>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A857BB9C-53F9-43C4-A4D4-C1EEAD86B9B8}:390"/>
  <p:tag name="ISPRING_PRESENTER_ID" val="{A46175B0-8978-4038-AD3B-FF9F6FD3D6D6}"/>
  <p:tag name="ISPRING_PLAYER_PLAYLIST_ID" val="bae989bf32d9985397c861acc8c22c03b82fb38b"/>
  <p:tag name="GENSWF_SLIDE_TITLE" val="Câu hỏi trò chơi: Lật tranh 1"/>
  <p:tag name="ISPRING_SLIDE_BRANCHING_PROPERTIES" val="&lt;BranchingProperties&gt;&lt;nextAction&gt;&lt;action&gt;1&lt;/action&gt;&lt;/nextAction&gt;&lt;prevAction&gt;&lt;action&gt;1&lt;/action&gt;&lt;/prevAction&gt;&lt;lock&gt;1&lt;/lock&gt;&lt;/BranchingProperties&gt;&#10;"/>
  <p:tag name="ISPRING_SLIDE_ID_2" val="{897508F9-49B7-4BBA-BD55-8CD44740D57A}"/>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61D77711-EBC2-41A2-B20B-4E2F9BE42865}:391"/>
  <p:tag name="ISPRING_PRESENTER_ID" val="{A46175B0-8978-4038-AD3B-FF9F6FD3D6D6}"/>
  <p:tag name="ISPRING_PLAYER_PLAYLIST_ID" val="9b244497121b9d0f6d060c46640d0f5e5b7bacb6"/>
  <p:tag name="GENSWF_SLIDE_TITLE" val="Câu hỏi trò chơi: Lật tranh 2"/>
  <p:tag name="ISPRING_SLIDE_BRANCHING_PROPERTIES" val="&lt;BranchingProperties&gt;&lt;nextAction&gt;&lt;action&gt;1&lt;/action&gt;&lt;/nextAction&gt;&lt;prevAction&gt;&lt;action&gt;1&lt;/action&gt;&lt;/prevAction&gt;&lt;lock&gt;1&lt;/lock&gt;&lt;/BranchingProperties&gt;&#10;"/>
  <p:tag name="ISPRING_SLIDE_ID_2" val="{44397D67-CE00-4837-AE52-630999DFF2FC}"/>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5.000"/>
  <p:tag name="ISPRING_CUSTOM_TIMING_USED" val="1"/>
  <p:tag name="GENSWF_SLIDE_UID" val="{11DEC976-E3AF-4478-9B00-46C7A001C4BC}:392"/>
  <p:tag name="ISPRING_PRESENTER_ID" val="{A46175B0-8978-4038-AD3B-FF9F6FD3D6D6}"/>
  <p:tag name="ISPRING_PLAYER_PLAYLIST_ID" val="9b244497121b9d0f6d060c46640d0f5e5b7bacb6"/>
  <p:tag name="GENSWF_SLIDE_TITLE" val="Câu hỏi trò chơi: Lật tranh 3"/>
  <p:tag name="ISPRING_SLIDE_BRANCHING_PROPERTIES" val="&lt;BranchingProperties&gt;&lt;nextAction&gt;&lt;action&gt;1&lt;/action&gt;&lt;/nextAction&gt;&lt;prevAction&gt;&lt;action&gt;1&lt;/action&gt;&lt;/prevAction&gt;&lt;lock&gt;1&lt;/lock&gt;&lt;/BranchingProperties&gt;&#10;"/>
  <p:tag name="ISPRING_SLIDE_ID_2" val="{E70D93FE-A26C-4D04-900C-1E7578E907B5}"/>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4927</TotalTime>
  <Words>2251</Words>
  <Application>Microsoft Office PowerPoint</Application>
  <PresentationFormat>Widescreen</PresentationFormat>
  <Paragraphs>221</Paragraphs>
  <Slides>36</Slides>
  <Notes>4</Notes>
  <HiddenSlides>0</HiddenSlides>
  <MMClips>5</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7" baseType="lpstr">
      <vt:lpstr>.VnTime</vt:lpstr>
      <vt:lpstr>Arial</vt:lpstr>
      <vt:lpstr>Calibri</vt:lpstr>
      <vt:lpstr>Calibri Light</vt:lpstr>
      <vt:lpstr>Tiffany</vt:lpstr>
      <vt:lpstr>Time New Roman</vt:lpstr>
      <vt:lpstr>Times New Roman</vt:lpstr>
      <vt:lpstr>VNI-Times</vt:lpstr>
      <vt:lpstr>Wingdings</vt:lpstr>
      <vt:lpstr>Retrospect</vt:lpstr>
      <vt:lpstr>Bitmap Image</vt:lpstr>
      <vt:lpstr>BÀI 8: Thư điện tử</vt:lpstr>
      <vt:lpstr>Bài 8: Thư điện tử</vt:lpstr>
      <vt:lpstr>Bài 8: Thư điện tử</vt:lpstr>
      <vt:lpstr>Bài 8: Thư điện tử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vt:lpstr>
      <vt:lpstr>PowerPoint Presentation</vt:lpstr>
      <vt:lpstr>Thực hành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vt:lpstr>
      <vt:lpstr>PowerPoint Presentation</vt:lpstr>
      <vt:lpstr>TRÒ CHƠI Ô CHỮ</vt:lpstr>
      <vt:lpstr>Thư điện tử</vt:lpstr>
      <vt:lpstr>Thư điện tử</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KHANH</cp:lastModifiedBy>
  <cp:revision>261</cp:revision>
  <dcterms:created xsi:type="dcterms:W3CDTF">2021-07-05T09:27:14Z</dcterms:created>
  <dcterms:modified xsi:type="dcterms:W3CDTF">2025-03-06T11:45:22Z</dcterms:modified>
</cp:coreProperties>
</file>