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sldIdLst>
    <p:sldId id="289" r:id="rId2"/>
    <p:sldId id="279" r:id="rId3"/>
    <p:sldId id="274" r:id="rId4"/>
    <p:sldId id="284" r:id="rId5"/>
    <p:sldId id="275" r:id="rId6"/>
    <p:sldId id="280" r:id="rId7"/>
    <p:sldId id="281" r:id="rId8"/>
    <p:sldId id="282" r:id="rId9"/>
    <p:sldId id="304" r:id="rId10"/>
    <p:sldId id="292" r:id="rId11"/>
    <p:sldId id="291" r:id="rId12"/>
    <p:sldId id="293" r:id="rId13"/>
    <p:sldId id="306" r:id="rId14"/>
    <p:sldId id="294" r:id="rId15"/>
    <p:sldId id="295" r:id="rId16"/>
    <p:sldId id="297" r:id="rId17"/>
    <p:sldId id="296" r:id="rId18"/>
    <p:sldId id="305" r:id="rId19"/>
    <p:sldId id="298" r:id="rId20"/>
    <p:sldId id="286" r:id="rId21"/>
    <p:sldId id="287" r:id="rId22"/>
    <p:sldId id="288" r:id="rId23"/>
    <p:sldId id="299" r:id="rId24"/>
    <p:sldId id="300" r:id="rId25"/>
    <p:sldId id="301" r:id="rId26"/>
    <p:sldId id="290" r:id="rId27"/>
    <p:sldId id="302" r:id="rId28"/>
    <p:sldId id="303" r:id="rId29"/>
    <p:sldId id="265" r:id="rId3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2"/>
  </p:normalViewPr>
  <p:slideViewPr>
    <p:cSldViewPr>
      <p:cViewPr varScale="1">
        <p:scale>
          <a:sx n="69" d="100"/>
          <a:sy n="69" d="100"/>
        </p:scale>
        <p:origin x="192" y="8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6311FC28-9035-834A-9589-478BF99C5E9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42975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085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7778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7866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2769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3649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10/18/21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078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10/18/21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820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370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</p:sldLayoutIdLst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Click="0" advTm="0">
        <p:random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533400"/>
            <a:ext cx="7848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Nhiệt</a:t>
            </a: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liệt</a:t>
            </a: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chào</a:t>
            </a: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mừng</a:t>
            </a: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các</a:t>
            </a: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thầy</a:t>
            </a: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cô,các</a:t>
            </a: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em</a:t>
            </a: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học</a:t>
            </a: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sinh</a:t>
            </a:r>
            <a:endParaRPr kumimoji="0" lang="en-US" sz="4400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659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8229600" cy="1143000"/>
          </a:xfrm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Đặc điểm Internet: </a:t>
            </a:r>
            <a:b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817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1524000"/>
            <a:ext cx="5102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đặc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Internet?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81200" y="838200"/>
            <a:ext cx="4343400" cy="47548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</a:t>
            </a:r>
          </a:p>
        </p:txBody>
      </p:sp>
      <p:sp>
        <p:nvSpPr>
          <p:cNvPr id="6" name="Rectangle 5"/>
          <p:cNvSpPr/>
          <p:nvPr/>
        </p:nvSpPr>
        <p:spPr>
          <a:xfrm>
            <a:off x="1334243" y="2068002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966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9370369"/>
              </p:ext>
            </p:extLst>
          </p:nvPr>
        </p:nvGraphicFramePr>
        <p:xfrm>
          <a:off x="1459480" y="1524000"/>
          <a:ext cx="5627119" cy="2940180"/>
        </p:xfrm>
        <a:graphic>
          <a:graphicData uri="http://schemas.openxmlformats.org/drawingml/2006/table">
            <a:tbl>
              <a:tblPr/>
              <a:tblGrid>
                <a:gridCol w="4892857">
                  <a:extLst>
                    <a:ext uri="{9D8B030D-6E8A-4147-A177-3AD203B41FA5}">
                      <a16:colId xmlns:a16="http://schemas.microsoft.com/office/drawing/2014/main" val="272219120"/>
                    </a:ext>
                  </a:extLst>
                </a:gridCol>
                <a:gridCol w="734262">
                  <a:extLst>
                    <a:ext uri="{9D8B030D-6E8A-4147-A177-3AD203B41FA5}">
                      <a16:colId xmlns:a16="http://schemas.microsoft.com/office/drawing/2014/main" val="281060977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A. Tính toàn cầu	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63960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B.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tương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tác</a:t>
                      </a:r>
                      <a:endParaRPr lang="en-US" sz="24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19491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 Tính lưu trữ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34208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D. Tính dễ tiếp cận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29401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E. Tính đa dạng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20390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F. Tính không chủ sở hữu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360375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38200" y="914400"/>
            <a:ext cx="759695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</a:t>
            </a: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kumimoji="0" lang="pt-BR" altLang="en-US" sz="28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Inernet có những đặc điểm chính nào? </a:t>
            </a:r>
            <a:endParaRPr kumimoji="0" lang="en-US" altLang="en-US" sz="2800" b="1" i="0" u="none" strike="noStrike" cap="none" normalizeH="0" baseline="0" dirty="0">
              <a:ln>
                <a:noFill/>
              </a:ln>
              <a:solidFill>
                <a:srgbClr val="0000CC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1" i="0" u="none" strike="noStrike" cap="none" normalizeH="0" baseline="0" dirty="0">
              <a:ln>
                <a:noFill/>
              </a:ln>
              <a:solidFill>
                <a:srgbClr val="0000CC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00800" y="1683097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X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00800" y="2162705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X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00800" y="313438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X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00800" y="412498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061008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8229600" cy="1143000"/>
          </a:xfrm>
        </p:spPr>
        <p:txBody>
          <a:bodyPr>
            <a:normAutofit/>
          </a:bodyPr>
          <a:lstStyle/>
          <a:p>
            <a:r>
              <a:rPr lang="it-IT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Đặc điểm Internet: </a:t>
            </a:r>
            <a:b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FA221C8-67F3-2E41-BDC6-D2167B62DAAB}"/>
              </a:ext>
            </a:extLst>
          </p:cNvPr>
          <p:cNvSpPr/>
          <p:nvPr/>
        </p:nvSpPr>
        <p:spPr>
          <a:xfrm>
            <a:off x="609600" y="1600200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374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0998" y="914400"/>
            <a:ext cx="36150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it-IT" sz="32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Lợi ích Internet: </a:t>
            </a:r>
            <a:endParaRPr lang="en-US" sz="3200" dirty="0">
              <a:solidFill>
                <a:srgbClr val="0000CC"/>
              </a:solidFill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06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524000"/>
            <a:ext cx="7924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Câu 1: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thường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 Câu 2: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lợi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ích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  <a:endParaRPr lang="en-US" sz="28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81200" y="838200"/>
            <a:ext cx="4343400" cy="47548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</a:t>
            </a:r>
          </a:p>
        </p:txBody>
      </p:sp>
    </p:spTree>
    <p:extLst>
      <p:ext uri="{BB962C8B-B14F-4D97-AF65-F5344CB8AC3E}">
        <p14:creationId xmlns:p14="http://schemas.microsoft.com/office/powerpoint/2010/main" val="4218600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shot_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905000"/>
            <a:ext cx="8077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62000" y="685800"/>
            <a:ext cx="7391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1: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thường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069036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990600"/>
            <a:ext cx="8686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it-IT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2: Lợi ích Internet: 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chóng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065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0998" y="914400"/>
            <a:ext cx="36150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it-IT" sz="32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Lợi ích Internet: </a:t>
            </a:r>
            <a:endParaRPr lang="en-US" sz="3200" dirty="0">
              <a:solidFill>
                <a:srgbClr val="0000CC"/>
              </a:solidFill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6887970-B303-A94E-AE63-8FA0188C22E9}"/>
              </a:ext>
            </a:extLst>
          </p:cNvPr>
          <p:cNvSpPr/>
          <p:nvPr/>
        </p:nvSpPr>
        <p:spPr>
          <a:xfrm>
            <a:off x="685800" y="1201410"/>
            <a:ext cx="8686800" cy="3892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FontTx/>
              <a:buChar char="-"/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chóng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40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shot_6"/>
          <p:cNvPicPr/>
          <p:nvPr/>
        </p:nvPicPr>
        <p:blipFill>
          <a:blip r:embed="rId2"/>
          <a:srcRect r="29829"/>
          <a:stretch>
            <a:fillRect/>
          </a:stretch>
        </p:blipFill>
        <p:spPr bwMode="auto">
          <a:xfrm>
            <a:off x="457200" y="762000"/>
            <a:ext cx="7467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524000" y="4523509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a, b, c, e</a:t>
            </a:r>
          </a:p>
        </p:txBody>
      </p:sp>
    </p:spTree>
    <p:extLst>
      <p:ext uri="{BB962C8B-B14F-4D97-AF65-F5344CB8AC3E}">
        <p14:creationId xmlns:p14="http://schemas.microsoft.com/office/powerpoint/2010/main" val="710753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19400" y="566163"/>
            <a:ext cx="22509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Khởi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endParaRPr lang="en-US" sz="2800" b="1" dirty="0">
              <a:solidFill>
                <a:srgbClr val="0000CC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65908" y="963668"/>
            <a:ext cx="7380547" cy="6695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internet?</a:t>
            </a:r>
            <a:endParaRPr lang="en-US" sz="2800" b="1" dirty="0">
              <a:solidFill>
                <a:srgbClr val="0000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118346"/>
              </p:ext>
            </p:extLst>
          </p:nvPr>
        </p:nvGraphicFramePr>
        <p:xfrm>
          <a:off x="484907" y="1905000"/>
          <a:ext cx="8142547" cy="3429762"/>
        </p:xfrm>
        <a:graphic>
          <a:graphicData uri="http://schemas.openxmlformats.org/drawingml/2006/table">
            <a:tbl>
              <a:tblPr firstRow="1" firstCol="1" bandRow="1"/>
              <a:tblGrid>
                <a:gridCol w="6066997">
                  <a:extLst>
                    <a:ext uri="{9D8B030D-6E8A-4147-A177-3AD203B41FA5}">
                      <a16:colId xmlns:a16="http://schemas.microsoft.com/office/drawing/2014/main" val="4583245"/>
                    </a:ext>
                  </a:extLst>
                </a:gridCol>
                <a:gridCol w="878118">
                  <a:extLst>
                    <a:ext uri="{9D8B030D-6E8A-4147-A177-3AD203B41FA5}">
                      <a16:colId xmlns:a16="http://schemas.microsoft.com/office/drawing/2014/main" val="3557626490"/>
                    </a:ext>
                  </a:extLst>
                </a:gridCol>
                <a:gridCol w="1197432">
                  <a:extLst>
                    <a:ext uri="{9D8B030D-6E8A-4147-A177-3AD203B41FA5}">
                      <a16:colId xmlns:a16="http://schemas.microsoft.com/office/drawing/2014/main" val="3813528902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internet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Không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2927468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Quét nhà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1576072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Đọc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báo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330126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Xem phim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4015823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Nấu cơm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7372187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Trò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bè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364830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16436" y="388620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X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16436" y="3302683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X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81800" y="502920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X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848600" y="274320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X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848600" y="449580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87314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09800" y="762000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C. </a:t>
            </a:r>
            <a:r>
              <a:rPr lang="en-US" sz="32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Luyện</a:t>
            </a:r>
            <a:r>
              <a:rPr lang="en-US" sz="32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1524000"/>
            <a:ext cx="9220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1: Em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hãy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chọn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án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đúng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: </a:t>
            </a: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A.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nhau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B.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nước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nhiều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phạm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vi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toàn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cầu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D.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phố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381000" y="32766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598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143000"/>
            <a:ext cx="8610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" marR="28575" algn="just"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2: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chọn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phương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đúng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marL="28575" marR="28575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huyện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290945" y="39624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999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737636"/>
            <a:ext cx="8458200" cy="57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3: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ta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1430134"/>
            <a:ext cx="838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qua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Viettel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Mobiphone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…</a:t>
            </a:r>
            <a:endParaRPr lang="en-US" sz="24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179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609600"/>
            <a:ext cx="78486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4: Câu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?</a:t>
            </a: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B</a:t>
            </a:r>
            <a:r>
              <a:rPr lang="vi-VN" sz="24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. Là mạng có quy mô toàn cầu hoạt động dựa trên giao thức TCP/IP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5: 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chóng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Laptop</a:t>
            </a: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Internet</a:t>
            </a:r>
          </a:p>
        </p:txBody>
      </p:sp>
      <p:sp>
        <p:nvSpPr>
          <p:cNvPr id="5" name="Oval 4"/>
          <p:cNvSpPr/>
          <p:nvPr/>
        </p:nvSpPr>
        <p:spPr>
          <a:xfrm>
            <a:off x="720436" y="6140188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85800" y="17526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59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838200"/>
            <a:ext cx="8610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lvl="0"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6: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Internet?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(ISP)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Wi-Fi</a:t>
            </a:r>
          </a:p>
          <a:p>
            <a:pPr marL="30480" marR="30480" lvl="0"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7: 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Internet: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Oval 4"/>
          <p:cNvSpPr/>
          <p:nvPr/>
        </p:nvSpPr>
        <p:spPr>
          <a:xfrm>
            <a:off x="495300" y="26670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95300" y="5274647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489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914400"/>
            <a:ext cx="7467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lvl="0"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8: 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web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web</a:t>
            </a:r>
          </a:p>
        </p:txBody>
      </p:sp>
      <p:sp>
        <p:nvSpPr>
          <p:cNvPr id="5" name="Oval 4"/>
          <p:cNvSpPr/>
          <p:nvPr/>
        </p:nvSpPr>
        <p:spPr>
          <a:xfrm>
            <a:off x="685800" y="1622524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880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838200"/>
            <a:ext cx="26339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D. VẬN DỤNG 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1392804"/>
            <a:ext cx="7696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Em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 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2255185"/>
            <a:ext cx="8305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tri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mẽ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084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4118353"/>
              </p:ext>
            </p:extLst>
          </p:nvPr>
        </p:nvGraphicFramePr>
        <p:xfrm>
          <a:off x="381000" y="1524000"/>
          <a:ext cx="8381999" cy="4713356"/>
        </p:xfrm>
        <a:graphic>
          <a:graphicData uri="http://schemas.openxmlformats.org/drawingml/2006/table">
            <a:tbl>
              <a:tblPr/>
              <a:tblGrid>
                <a:gridCol w="2565069">
                  <a:extLst>
                    <a:ext uri="{9D8B030D-6E8A-4147-A177-3AD203B41FA5}">
                      <a16:colId xmlns:a16="http://schemas.microsoft.com/office/drawing/2014/main" val="3716428599"/>
                    </a:ext>
                  </a:extLst>
                </a:gridCol>
                <a:gridCol w="2122816">
                  <a:extLst>
                    <a:ext uri="{9D8B030D-6E8A-4147-A177-3AD203B41FA5}">
                      <a16:colId xmlns:a16="http://schemas.microsoft.com/office/drawing/2014/main" val="1174344787"/>
                    </a:ext>
                  </a:extLst>
                </a:gridCol>
                <a:gridCol w="1862665">
                  <a:extLst>
                    <a:ext uri="{9D8B030D-6E8A-4147-A177-3AD203B41FA5}">
                      <a16:colId xmlns:a16="http://schemas.microsoft.com/office/drawing/2014/main" val="3127400723"/>
                    </a:ext>
                  </a:extLst>
                </a:gridCol>
                <a:gridCol w="1831449">
                  <a:extLst>
                    <a:ext uri="{9D8B030D-6E8A-4147-A177-3AD203B41FA5}">
                      <a16:colId xmlns:a16="http://schemas.microsoft.com/office/drawing/2014/main" val="483082798"/>
                    </a:ext>
                  </a:extLst>
                </a:gridCol>
              </a:tblGrid>
              <a:tr h="4660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20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chí</a:t>
                      </a:r>
                      <a:endParaRPr lang="en-US" sz="20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Chưa bao giờ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 nhưng ít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Thường xuyên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5000103"/>
                  </a:ext>
                </a:extLst>
              </a:tr>
              <a:tr h="116518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Tìm hiểu thông tin trên Internet trong học tập của bản thân.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7749158"/>
                  </a:ext>
                </a:extLst>
              </a:tr>
              <a:tr h="6991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Tham gia lớp học trên Internet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6296633"/>
                  </a:ext>
                </a:extLst>
              </a:tr>
              <a:tr h="4990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Đọc báo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3332987"/>
                  </a:ext>
                </a:extLst>
              </a:tr>
              <a:tr h="51668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Nghe nhạc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6625106"/>
                  </a:ext>
                </a:extLst>
              </a:tr>
              <a:tr h="52550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Xem phim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6816018"/>
                  </a:ext>
                </a:extLst>
              </a:tr>
              <a:tr h="51785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Chơi game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0413836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66699" y="762000"/>
            <a:ext cx="861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639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0388417"/>
              </p:ext>
            </p:extLst>
          </p:nvPr>
        </p:nvGraphicFramePr>
        <p:xfrm>
          <a:off x="304800" y="1143000"/>
          <a:ext cx="8382000" cy="5231387"/>
        </p:xfrm>
        <a:graphic>
          <a:graphicData uri="http://schemas.openxmlformats.org/drawingml/2006/table">
            <a:tbl>
              <a:tblPr/>
              <a:tblGrid>
                <a:gridCol w="704383">
                  <a:extLst>
                    <a:ext uri="{9D8B030D-6E8A-4147-A177-3AD203B41FA5}">
                      <a16:colId xmlns:a16="http://schemas.microsoft.com/office/drawing/2014/main" val="2128528338"/>
                    </a:ext>
                  </a:extLst>
                </a:gridCol>
                <a:gridCol w="4677169">
                  <a:extLst>
                    <a:ext uri="{9D8B030D-6E8A-4147-A177-3AD203B41FA5}">
                      <a16:colId xmlns:a16="http://schemas.microsoft.com/office/drawing/2014/main" val="3533347754"/>
                    </a:ext>
                  </a:extLst>
                </a:gridCol>
                <a:gridCol w="1676721">
                  <a:extLst>
                    <a:ext uri="{9D8B030D-6E8A-4147-A177-3AD203B41FA5}">
                      <a16:colId xmlns:a16="http://schemas.microsoft.com/office/drawing/2014/main" val="131166188"/>
                    </a:ext>
                  </a:extLst>
                </a:gridCol>
                <a:gridCol w="1323727">
                  <a:extLst>
                    <a:ext uri="{9D8B030D-6E8A-4147-A177-3AD203B41FA5}">
                      <a16:colId xmlns:a16="http://schemas.microsoft.com/office/drawing/2014/main" val="411819879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Nội dung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Xác nhận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Điểm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1874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Hiểu được khái niệm Internet là gì?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73156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nhờ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Internet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61256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Hiểu được các được điểm của Internet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3974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Biết được những lợi ích của Internet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38217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Biết được mức độ sử dụng Internet của bản thân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487048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54125" y="24034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609600"/>
            <a:ext cx="47323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Bảng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kiểm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tự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đánh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(ICT)</a:t>
            </a:r>
            <a:endParaRPr lang="en-US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542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1676400"/>
            <a:ext cx="74398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Chuẩn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bị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tiếp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tin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toàn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cầu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752600" y="990600"/>
            <a:ext cx="45858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Hướng</a:t>
            </a:r>
            <a:r>
              <a:rPr lang="en-US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dẫn</a:t>
            </a:r>
            <a:r>
              <a:rPr lang="en-US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về</a:t>
            </a:r>
            <a:r>
              <a:rPr lang="en-US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en-US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795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4600" y="1295400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5: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3900" y="213360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42FC63-FBFE-FB45-AABE-A82FF22075FC}"/>
              </a:ext>
            </a:extLst>
          </p:cNvPr>
          <p:cNvSpPr txBox="1"/>
          <p:nvPr/>
        </p:nvSpPr>
        <p:spPr>
          <a:xfrm>
            <a:off x="304800" y="583912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Chalkduster" panose="03050602040202020205" pitchFamily="66" charset="77"/>
                <a:cs typeface="Times New Roman" panose="02020603050405020304" pitchFamily="18" charset="0"/>
              </a:rPr>
              <a:t>TUẦN 5 TIẾT 6 </a:t>
            </a:r>
          </a:p>
        </p:txBody>
      </p:sp>
    </p:spTree>
    <p:extLst>
      <p:ext uri="{BB962C8B-B14F-4D97-AF65-F5344CB8AC3E}">
        <p14:creationId xmlns:p14="http://schemas.microsoft.com/office/powerpoint/2010/main" val="1786838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275219"/>
            <a:ext cx="4343400" cy="475488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</a:t>
            </a:r>
          </a:p>
        </p:txBody>
      </p:sp>
      <p:sp>
        <p:nvSpPr>
          <p:cNvPr id="4" name="Rectangle 3"/>
          <p:cNvSpPr/>
          <p:nvPr/>
        </p:nvSpPr>
        <p:spPr>
          <a:xfrm>
            <a:off x="1049847" y="692523"/>
            <a:ext cx="52917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B.  HÌNH THÀNH KIẾN THỨC 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1863026"/>
            <a:ext cx="74887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1: Em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hiểu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6" name="Rectangle 5"/>
          <p:cNvSpPr/>
          <p:nvPr/>
        </p:nvSpPr>
        <p:spPr>
          <a:xfrm>
            <a:off x="685800" y="2341032"/>
            <a:ext cx="7010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2: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Người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sử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dụng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có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thể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truy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cập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vào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Internet?  </a:t>
            </a:r>
          </a:p>
        </p:txBody>
      </p:sp>
      <p:sp>
        <p:nvSpPr>
          <p:cNvPr id="7" name="Rectangle 6"/>
          <p:cNvSpPr/>
          <p:nvPr/>
        </p:nvSpPr>
        <p:spPr>
          <a:xfrm>
            <a:off x="685800" y="3295139"/>
            <a:ext cx="7772400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3: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</a:t>
            </a:r>
            <a:r>
              <a:rPr lang="nl-NL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67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2000" y="1600200"/>
            <a:ext cx="74887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1: Em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hiểu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8" name="Rectangle 7"/>
          <p:cNvSpPr/>
          <p:nvPr/>
        </p:nvSpPr>
        <p:spPr>
          <a:xfrm>
            <a:off x="858250" y="2199620"/>
            <a:ext cx="7772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khắp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0000CC"/>
              </a:solidFill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29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5800" y="1219200"/>
            <a:ext cx="7010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2: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Người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sử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dụng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có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thể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truy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cập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vào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Internet?  </a:t>
            </a:r>
          </a:p>
        </p:txBody>
      </p:sp>
      <p:sp>
        <p:nvSpPr>
          <p:cNvPr id="7" name="Rectangle 6"/>
          <p:cNvSpPr/>
          <p:nvPr/>
        </p:nvSpPr>
        <p:spPr>
          <a:xfrm>
            <a:off x="720436" y="2342814"/>
            <a:ext cx="76553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Viettel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Mobiphone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</a:t>
            </a:r>
            <a:endParaRPr lang="en-US" sz="2800" b="1" dirty="0">
              <a:solidFill>
                <a:srgbClr val="0000CC"/>
              </a:solidFill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971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3454" y="2057400"/>
            <a:ext cx="821574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chia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</a:t>
            </a: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Internet: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WWW,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….</a:t>
            </a:r>
            <a:endParaRPr lang="en-US" sz="28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4236" y="946317"/>
            <a:ext cx="7772400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3: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</a:t>
            </a:r>
            <a:r>
              <a:rPr lang="nl-NL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135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91441" y="990600"/>
            <a:ext cx="774910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?Em hãy thay các số trong mỗi câu bằng một từ hoặc cụm từ thích hợp.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250AC94E-8D24-A744-B19D-C94D1BBBAC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747" y="3208663"/>
            <a:ext cx="828250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Internet là mạng ......(1).......các .....(2)... máy tính trên khắp thế giới.</a:t>
            </a:r>
            <a:endParaRPr kumimoji="0" lang="en-US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Người sử dụng truy cập Internet để tìm kiếm, ............(3).......... lưu trữ và trao đổi .........(4)..........</a:t>
            </a:r>
            <a:endParaRPr kumimoji="0" lang="en-US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Có nhiều ...(5)..... thông tin khác nhau trên Internet</a:t>
            </a:r>
            <a:endParaRPr kumimoji="0" lang="pt-BR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E184FF2-EF49-344B-B2E2-D0F6CBF23807}"/>
              </a:ext>
            </a:extLst>
          </p:cNvPr>
          <p:cNvSpPr/>
          <p:nvPr/>
        </p:nvSpPr>
        <p:spPr>
          <a:xfrm>
            <a:off x="1217779" y="2458867"/>
            <a:ext cx="1116010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Chia</a:t>
            </a:r>
            <a:r>
              <a:rPr lang="pt-BR" sz="24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sẻ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7B2A7F3-2177-E642-822D-A9A86DD8CAF6}"/>
              </a:ext>
            </a:extLst>
          </p:cNvPr>
          <p:cNvSpPr/>
          <p:nvPr/>
        </p:nvSpPr>
        <p:spPr>
          <a:xfrm>
            <a:off x="7326789" y="2362200"/>
            <a:ext cx="902811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Mạng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5B6C84B-9420-4D40-AA38-9AE13337BB85}"/>
              </a:ext>
            </a:extLst>
          </p:cNvPr>
          <p:cNvSpPr/>
          <p:nvPr/>
        </p:nvSpPr>
        <p:spPr>
          <a:xfrm>
            <a:off x="5792312" y="2381055"/>
            <a:ext cx="1210588" cy="587853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vụ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63DC3C6-04EE-6C48-8ED0-2DDC6D878D8B}"/>
              </a:ext>
            </a:extLst>
          </p:cNvPr>
          <p:cNvSpPr/>
          <p:nvPr/>
        </p:nvSpPr>
        <p:spPr>
          <a:xfrm>
            <a:off x="4056659" y="2421570"/>
            <a:ext cx="1372492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 tin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C0748D2-9635-DD4C-BE22-2088E3C05C84}"/>
              </a:ext>
            </a:extLst>
          </p:cNvPr>
          <p:cNvSpPr/>
          <p:nvPr/>
        </p:nvSpPr>
        <p:spPr>
          <a:xfrm>
            <a:off x="2495733" y="2458867"/>
            <a:ext cx="1165704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 kết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A5E0B56-8B0D-F94C-B49A-5E8BB68487FF}"/>
              </a:ext>
            </a:extLst>
          </p:cNvPr>
          <p:cNvSpPr/>
          <p:nvPr/>
        </p:nvSpPr>
        <p:spPr>
          <a:xfrm>
            <a:off x="24002" y="2485733"/>
            <a:ext cx="1112805" cy="490199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Dữ</a:t>
            </a: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i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liệu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48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7037E-6 L 0.14618 0.1094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09" y="5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07407E-6 L -0.13455 0.1236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36" y="6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3 0.00069 L 0.01996 0.3006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" y="1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7.40741E-7 L 0.24722 0.3039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61" y="15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7037E-6 L -0.3335 0.3712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84" y="18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06867" y="392744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5: INTERNET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6167" y="1109544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6FB64888-099C-2048-B2B6-2218C9421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747" y="2446663"/>
            <a:ext cx="828250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altLang="en-US" sz="2800" b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kumimoji="0" lang="pt-BR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Internet </a:t>
            </a:r>
            <a:r>
              <a:rPr kumimoji="0" lang="pt-BR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 mạng ......(1).......các .....(2)... máy tính trên khắp thế giới.</a:t>
            </a:r>
            <a:endParaRPr kumimoji="0" lang="en-US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kumimoji="0" lang="pt-BR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kumimoji="0" lang="pt-BR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sử dụng truy cập Internet để tìm kiếm, ............(3).......... lưu trữ và trao đổi .........(4)..........</a:t>
            </a:r>
            <a:endParaRPr kumimoji="0" lang="en-US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kumimoji="0" lang="pt-BR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kumimoji="0" lang="pt-BR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nhiều ...(5)..... thông tin khác nhau trên Internet</a:t>
            </a:r>
            <a:endParaRPr kumimoji="0" lang="pt-BR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1B8930-C702-7E4A-A697-14746158CE93}"/>
              </a:ext>
            </a:extLst>
          </p:cNvPr>
          <p:cNvSpPr/>
          <p:nvPr/>
        </p:nvSpPr>
        <p:spPr>
          <a:xfrm>
            <a:off x="1018077" y="1681157"/>
            <a:ext cx="1116010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Chia</a:t>
            </a:r>
            <a:r>
              <a:rPr lang="pt-BR" sz="24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sẻ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E77299-57DF-484C-8D3E-4AB5B71322D4}"/>
              </a:ext>
            </a:extLst>
          </p:cNvPr>
          <p:cNvSpPr/>
          <p:nvPr/>
        </p:nvSpPr>
        <p:spPr>
          <a:xfrm>
            <a:off x="7337923" y="1600200"/>
            <a:ext cx="902811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Mạng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A39F273-E4F9-DC42-A79B-237E915245C7}"/>
              </a:ext>
            </a:extLst>
          </p:cNvPr>
          <p:cNvSpPr/>
          <p:nvPr/>
        </p:nvSpPr>
        <p:spPr>
          <a:xfrm>
            <a:off x="5803446" y="1619055"/>
            <a:ext cx="1210588" cy="587853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vụ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D7D2614-03A8-4D42-82D2-BEEF6FB569CF}"/>
              </a:ext>
            </a:extLst>
          </p:cNvPr>
          <p:cNvSpPr/>
          <p:nvPr/>
        </p:nvSpPr>
        <p:spPr>
          <a:xfrm>
            <a:off x="4067793" y="1659570"/>
            <a:ext cx="1372492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 tin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CD3C1A5-6972-2D4C-80F0-1FAA88B05C51}"/>
              </a:ext>
            </a:extLst>
          </p:cNvPr>
          <p:cNvSpPr/>
          <p:nvPr/>
        </p:nvSpPr>
        <p:spPr>
          <a:xfrm>
            <a:off x="2506867" y="1696867"/>
            <a:ext cx="1165704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 kết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2464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4.81481E-6 L 0.14618 0.1094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09" y="546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81481E-6 L -0.13455 0.1236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36" y="618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3 0.00069 L 0.01997 0.3006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" y="150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7037E-7 L 0.24722 0.3039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61" y="1518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81481E-6 L -0.33351 0.3712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84" y="18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588ku">
      <a:majorFont>
        <a:latin typeface="Arial Black"/>
        <a:ea typeface="思源黑体 CN Bold"/>
        <a:cs typeface=""/>
      </a:majorFont>
      <a:minorFont>
        <a:latin typeface="Arial"/>
        <a:ea typeface="思源黑体 CN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Mẫu 4</Template>
  <TotalTime>853</TotalTime>
  <Words>1550</Words>
  <Application>Microsoft Macintosh PowerPoint</Application>
  <PresentationFormat>On-screen Show (4:3)</PresentationFormat>
  <Paragraphs>227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Arial Black</vt:lpstr>
      <vt:lpstr>Calibri</vt:lpstr>
      <vt:lpstr>Chalkduster</vt:lpstr>
      <vt:lpstr>Times New Roman</vt:lpstr>
      <vt:lpstr>VNI-Times</vt:lpstr>
      <vt:lpstr>Office 主题</vt:lpstr>
      <vt:lpstr>PowerPoint Presentation</vt:lpstr>
      <vt:lpstr>PowerPoint Presentation</vt:lpstr>
      <vt:lpstr>PowerPoint Presentation</vt:lpstr>
      <vt:lpstr>THẢO LUẬN NHÓM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Đặc điểm Internet:  </vt:lpstr>
      <vt:lpstr>PowerPoint Presentation</vt:lpstr>
      <vt:lpstr>PowerPoint Presentation</vt:lpstr>
      <vt:lpstr>2. Đặc điểm Internet: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ncokoj</dc:creator>
  <cp:lastModifiedBy>Microsoft Office User</cp:lastModifiedBy>
  <cp:revision>105</cp:revision>
  <dcterms:created xsi:type="dcterms:W3CDTF">2017-02-22T10:22:58Z</dcterms:created>
  <dcterms:modified xsi:type="dcterms:W3CDTF">2021-10-18T02:35:31Z</dcterms:modified>
</cp:coreProperties>
</file>