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Lst>
  <p:notesMasterIdLst>
    <p:notesMasterId r:id="rId33"/>
  </p:notesMasterIdLst>
  <p:sldIdLst>
    <p:sldId id="256" r:id="rId5"/>
    <p:sldId id="320" r:id="rId6"/>
    <p:sldId id="257" r:id="rId7"/>
    <p:sldId id="311" r:id="rId8"/>
    <p:sldId id="263" r:id="rId9"/>
    <p:sldId id="322" r:id="rId10"/>
    <p:sldId id="323" r:id="rId11"/>
    <p:sldId id="266" r:id="rId12"/>
    <p:sldId id="314" r:id="rId13"/>
    <p:sldId id="316" r:id="rId14"/>
    <p:sldId id="318" r:id="rId15"/>
    <p:sldId id="275" r:id="rId16"/>
    <p:sldId id="276" r:id="rId17"/>
    <p:sldId id="277" r:id="rId18"/>
    <p:sldId id="321" r:id="rId19"/>
    <p:sldId id="268" r:id="rId20"/>
    <p:sldId id="313" r:id="rId21"/>
    <p:sldId id="288" r:id="rId22"/>
    <p:sldId id="292" r:id="rId23"/>
    <p:sldId id="298" r:id="rId24"/>
    <p:sldId id="297" r:id="rId25"/>
    <p:sldId id="296" r:id="rId26"/>
    <p:sldId id="299" r:id="rId27"/>
    <p:sldId id="304" r:id="rId28"/>
    <p:sldId id="309" r:id="rId29"/>
    <p:sldId id="324" r:id="rId30"/>
    <p:sldId id="308" r:id="rId31"/>
    <p:sldId id="285" r:id="rId3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60" autoAdjust="0"/>
    <p:restoredTop sz="81960" autoAdjust="0"/>
  </p:normalViewPr>
  <p:slideViewPr>
    <p:cSldViewPr>
      <p:cViewPr varScale="1">
        <p:scale>
          <a:sx n="20" d="100"/>
          <a:sy n="20" d="100"/>
        </p:scale>
        <p:origin x="-48" y="-7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66F11-E028-4DB8-AC21-35942FFB13A4}" type="doc">
      <dgm:prSet loTypeId="urn:microsoft.com/office/officeart/2005/8/layout/chevron2" loCatId="process" qsTypeId="urn:microsoft.com/office/officeart/2005/8/quickstyle/3d1" qsCatId="3D" csTypeId="urn:microsoft.com/office/officeart/2005/8/colors/colorful1" csCatId="colorful" phldr="1"/>
      <dgm:spPr/>
      <dgm:t>
        <a:bodyPr/>
        <a:lstStyle/>
        <a:p>
          <a:endParaRPr lang="en-US"/>
        </a:p>
      </dgm:t>
    </dgm:pt>
    <dgm:pt modelId="{9BEC45A1-B878-48BF-85B5-0047717E2415}">
      <dgm:prSet phldrT="[Text]"/>
      <dgm:spPr/>
      <dgm:t>
        <a:bodyPr/>
        <a:lstStyle/>
        <a:p>
          <a:r>
            <a:rPr lang="en-US" b="1" dirty="0">
              <a:latin typeface="Cambria" pitchFamily="18" charset="0"/>
            </a:rPr>
            <a:t>HĐ1</a:t>
          </a:r>
        </a:p>
      </dgm:t>
    </dgm:pt>
    <dgm:pt modelId="{510FF3D7-4BF0-4D11-B49B-B6742C54389D}" type="parTrans" cxnId="{F4ECC8F0-4340-40FC-9BB2-FADC973B05F5}">
      <dgm:prSet/>
      <dgm:spPr/>
      <dgm:t>
        <a:bodyPr/>
        <a:lstStyle/>
        <a:p>
          <a:endParaRPr lang="en-US" b="1">
            <a:latin typeface="Cambria" pitchFamily="18" charset="0"/>
          </a:endParaRPr>
        </a:p>
      </dgm:t>
    </dgm:pt>
    <dgm:pt modelId="{F59D1DD6-04C3-41A0-A473-22EEFA772F8F}" type="sibTrans" cxnId="{F4ECC8F0-4340-40FC-9BB2-FADC973B05F5}">
      <dgm:prSet/>
      <dgm:spPr/>
      <dgm:t>
        <a:bodyPr/>
        <a:lstStyle/>
        <a:p>
          <a:endParaRPr lang="en-US" b="1">
            <a:latin typeface="Cambria" pitchFamily="18" charset="0"/>
          </a:endParaRPr>
        </a:p>
      </dgm:t>
    </dgm:pt>
    <dgm:pt modelId="{C06850DA-9698-484D-AC0C-4474CE47B19D}">
      <dgm:prSet phldrT="[Text]"/>
      <dgm:spPr/>
      <dgm:t>
        <a:bodyPr/>
        <a:lstStyle/>
        <a:p>
          <a:r>
            <a:rPr lang="en-US" b="1" dirty="0">
              <a:latin typeface="Cambria" pitchFamily="18" charset="0"/>
            </a:rPr>
            <a:t>KHỞI ĐỘNG</a:t>
          </a:r>
        </a:p>
      </dgm:t>
    </dgm:pt>
    <dgm:pt modelId="{519CFAE1-B6A0-40C3-82A3-217C179D3D2A}" type="parTrans" cxnId="{A073EA2A-EB1B-4E64-A336-B28E8CC089AC}">
      <dgm:prSet/>
      <dgm:spPr/>
      <dgm:t>
        <a:bodyPr/>
        <a:lstStyle/>
        <a:p>
          <a:endParaRPr lang="en-US" b="1">
            <a:latin typeface="Cambria" pitchFamily="18" charset="0"/>
          </a:endParaRPr>
        </a:p>
      </dgm:t>
    </dgm:pt>
    <dgm:pt modelId="{FC7FBAA8-B086-4300-A553-79CD7737B1EB}" type="sibTrans" cxnId="{A073EA2A-EB1B-4E64-A336-B28E8CC089AC}">
      <dgm:prSet/>
      <dgm:spPr/>
      <dgm:t>
        <a:bodyPr/>
        <a:lstStyle/>
        <a:p>
          <a:endParaRPr lang="en-US" b="1">
            <a:latin typeface="Cambria" pitchFamily="18" charset="0"/>
          </a:endParaRPr>
        </a:p>
      </dgm:t>
    </dgm:pt>
    <dgm:pt modelId="{F379CBE6-CF85-4F70-933B-AC682C39BB7D}">
      <dgm:prSet phldrT="[Text]"/>
      <dgm:spPr/>
      <dgm:t>
        <a:bodyPr/>
        <a:lstStyle/>
        <a:p>
          <a:r>
            <a:rPr lang="en-US" b="1" dirty="0">
              <a:latin typeface="Cambria" pitchFamily="18" charset="0"/>
            </a:rPr>
            <a:t>HĐ2</a:t>
          </a:r>
        </a:p>
      </dgm:t>
    </dgm:pt>
    <dgm:pt modelId="{6AE0E342-809A-4CD7-8794-E358A8E7018B}" type="parTrans" cxnId="{27FD3019-40F9-41C7-8D44-CBA1547C1972}">
      <dgm:prSet/>
      <dgm:spPr/>
      <dgm:t>
        <a:bodyPr/>
        <a:lstStyle/>
        <a:p>
          <a:endParaRPr lang="en-US" b="1">
            <a:latin typeface="Cambria" pitchFamily="18" charset="0"/>
          </a:endParaRPr>
        </a:p>
      </dgm:t>
    </dgm:pt>
    <dgm:pt modelId="{400A36D9-8181-4120-8D24-0395CA0CC210}" type="sibTrans" cxnId="{27FD3019-40F9-41C7-8D44-CBA1547C1972}">
      <dgm:prSet/>
      <dgm:spPr/>
      <dgm:t>
        <a:bodyPr/>
        <a:lstStyle/>
        <a:p>
          <a:endParaRPr lang="en-US" b="1">
            <a:latin typeface="Cambria" pitchFamily="18" charset="0"/>
          </a:endParaRPr>
        </a:p>
      </dgm:t>
    </dgm:pt>
    <dgm:pt modelId="{042ECF77-459B-41C7-9823-DE903F8A4931}">
      <dgm:prSet phldrT="[Text]"/>
      <dgm:spPr/>
      <dgm:t>
        <a:bodyPr/>
        <a:lstStyle/>
        <a:p>
          <a:r>
            <a:rPr lang="en-US" b="1">
              <a:latin typeface="Cambria" pitchFamily="18" charset="0"/>
            </a:rPr>
            <a:t>BIỂU DIỄN THÔNG TIN TRONG MÁY TÍNH</a:t>
          </a:r>
          <a:endParaRPr lang="en-US" b="1" dirty="0">
            <a:latin typeface="Cambria" pitchFamily="18" charset="0"/>
          </a:endParaRPr>
        </a:p>
      </dgm:t>
    </dgm:pt>
    <dgm:pt modelId="{72EBE417-41C7-40BA-A5CA-98356F532309}" type="parTrans" cxnId="{A88DA491-CD0B-44FC-A37D-3BA4BCD18E75}">
      <dgm:prSet/>
      <dgm:spPr/>
      <dgm:t>
        <a:bodyPr/>
        <a:lstStyle/>
        <a:p>
          <a:endParaRPr lang="en-US" b="1">
            <a:latin typeface="Cambria" pitchFamily="18" charset="0"/>
          </a:endParaRPr>
        </a:p>
      </dgm:t>
    </dgm:pt>
    <dgm:pt modelId="{C5054410-8DD1-4233-8E7B-B03D58D2F8E7}" type="sibTrans" cxnId="{A88DA491-CD0B-44FC-A37D-3BA4BCD18E75}">
      <dgm:prSet/>
      <dgm:spPr/>
      <dgm:t>
        <a:bodyPr/>
        <a:lstStyle/>
        <a:p>
          <a:endParaRPr lang="en-US" b="1">
            <a:latin typeface="Cambria" pitchFamily="18" charset="0"/>
          </a:endParaRPr>
        </a:p>
      </dgm:t>
    </dgm:pt>
    <dgm:pt modelId="{FC14F758-2498-447B-A7AF-00FDBA0F8A5E}">
      <dgm:prSet phldrT="[Text]"/>
      <dgm:spPr/>
      <dgm:t>
        <a:bodyPr/>
        <a:lstStyle/>
        <a:p>
          <a:r>
            <a:rPr lang="en-US" b="1" dirty="0">
              <a:latin typeface="Cambria" pitchFamily="18" charset="0"/>
            </a:rPr>
            <a:t>HĐ3</a:t>
          </a:r>
        </a:p>
      </dgm:t>
    </dgm:pt>
    <dgm:pt modelId="{605748FF-EF01-46BD-B49B-B428FB12926D}" type="parTrans" cxnId="{6EB85461-2AFC-4FEF-8268-29C7C8024ADD}">
      <dgm:prSet/>
      <dgm:spPr/>
      <dgm:t>
        <a:bodyPr/>
        <a:lstStyle/>
        <a:p>
          <a:endParaRPr lang="en-US" b="1">
            <a:latin typeface="Cambria" pitchFamily="18" charset="0"/>
          </a:endParaRPr>
        </a:p>
      </dgm:t>
    </dgm:pt>
    <dgm:pt modelId="{6F61C51E-8294-4E33-AA2E-707EE3F79C30}" type="sibTrans" cxnId="{6EB85461-2AFC-4FEF-8268-29C7C8024ADD}">
      <dgm:prSet/>
      <dgm:spPr/>
      <dgm:t>
        <a:bodyPr/>
        <a:lstStyle/>
        <a:p>
          <a:endParaRPr lang="en-US" b="1">
            <a:latin typeface="Cambria" pitchFamily="18" charset="0"/>
          </a:endParaRPr>
        </a:p>
      </dgm:t>
    </dgm:pt>
    <dgm:pt modelId="{2D49C1AC-D38D-411C-9709-4CAEACF210BF}">
      <dgm:prSet phldrT="[Text]"/>
      <dgm:spPr/>
      <dgm:t>
        <a:bodyPr/>
        <a:lstStyle/>
        <a:p>
          <a:r>
            <a:rPr lang="en-US" b="1">
              <a:latin typeface="Cambria" pitchFamily="18" charset="0"/>
            </a:rPr>
            <a:t>ĐƠN VỊ ĐO THÔNG THIN</a:t>
          </a:r>
          <a:endParaRPr lang="en-US" b="1" dirty="0">
            <a:latin typeface="Cambria" pitchFamily="18" charset="0"/>
          </a:endParaRPr>
        </a:p>
      </dgm:t>
    </dgm:pt>
    <dgm:pt modelId="{5753BECE-9FB9-4BE1-ACC2-B5EB759B4903}" type="parTrans" cxnId="{FB26ED5E-BF99-474C-A7D9-936CAC85AA71}">
      <dgm:prSet/>
      <dgm:spPr/>
      <dgm:t>
        <a:bodyPr/>
        <a:lstStyle/>
        <a:p>
          <a:endParaRPr lang="en-US" b="1">
            <a:latin typeface="Cambria" pitchFamily="18" charset="0"/>
          </a:endParaRPr>
        </a:p>
      </dgm:t>
    </dgm:pt>
    <dgm:pt modelId="{B1AE9F59-CB49-4BE4-83C1-7A77E940C692}" type="sibTrans" cxnId="{FB26ED5E-BF99-474C-A7D9-936CAC85AA71}">
      <dgm:prSet/>
      <dgm:spPr/>
      <dgm:t>
        <a:bodyPr/>
        <a:lstStyle/>
        <a:p>
          <a:endParaRPr lang="en-US" b="1">
            <a:latin typeface="Cambria" pitchFamily="18" charset="0"/>
          </a:endParaRPr>
        </a:p>
      </dgm:t>
    </dgm:pt>
    <dgm:pt modelId="{13D2CABD-727C-48D2-8595-4F7FD265DC1E}">
      <dgm:prSet phldrT="[Text]"/>
      <dgm:spPr/>
      <dgm:t>
        <a:bodyPr/>
        <a:lstStyle/>
        <a:p>
          <a:r>
            <a:rPr lang="en-US" b="1" dirty="0">
              <a:latin typeface="Cambria" pitchFamily="18" charset="0"/>
            </a:rPr>
            <a:t>HĐ4</a:t>
          </a:r>
        </a:p>
      </dgm:t>
    </dgm:pt>
    <dgm:pt modelId="{254BB954-F167-4FF2-99AA-0FE9FF8AE0A1}" type="parTrans" cxnId="{01A7EECA-763B-44DB-A1F7-34099390CDC6}">
      <dgm:prSet/>
      <dgm:spPr/>
      <dgm:t>
        <a:bodyPr/>
        <a:lstStyle/>
        <a:p>
          <a:endParaRPr lang="en-US" b="1">
            <a:latin typeface="Cambria" pitchFamily="18" charset="0"/>
          </a:endParaRPr>
        </a:p>
      </dgm:t>
    </dgm:pt>
    <dgm:pt modelId="{96B0FC2A-B923-461A-82CA-5960ED9D04FC}" type="sibTrans" cxnId="{01A7EECA-763B-44DB-A1F7-34099390CDC6}">
      <dgm:prSet/>
      <dgm:spPr/>
      <dgm:t>
        <a:bodyPr/>
        <a:lstStyle/>
        <a:p>
          <a:endParaRPr lang="en-US" b="1">
            <a:latin typeface="Cambria" pitchFamily="18" charset="0"/>
          </a:endParaRPr>
        </a:p>
      </dgm:t>
    </dgm:pt>
    <dgm:pt modelId="{4F3C8A23-2C72-45D5-9F16-6BF51C34BA86}">
      <dgm:prSet/>
      <dgm:spPr/>
      <dgm:t>
        <a:bodyPr/>
        <a:lstStyle/>
        <a:p>
          <a:r>
            <a:rPr lang="en-US" b="1">
              <a:latin typeface="Cambria" pitchFamily="18" charset="0"/>
            </a:rPr>
            <a:t>LUYỆN TẬP</a:t>
          </a:r>
          <a:endParaRPr lang="en-US" b="1" dirty="0">
            <a:latin typeface="Cambria" pitchFamily="18" charset="0"/>
          </a:endParaRPr>
        </a:p>
      </dgm:t>
    </dgm:pt>
    <dgm:pt modelId="{D39ED653-86D8-4A09-8680-93ECAC0F2C49}" type="parTrans" cxnId="{35B14F76-9C77-4E97-BE23-C95D80F1EBF4}">
      <dgm:prSet/>
      <dgm:spPr/>
      <dgm:t>
        <a:bodyPr/>
        <a:lstStyle/>
        <a:p>
          <a:endParaRPr lang="en-US" b="1">
            <a:latin typeface="Cambria" pitchFamily="18" charset="0"/>
          </a:endParaRPr>
        </a:p>
      </dgm:t>
    </dgm:pt>
    <dgm:pt modelId="{577CD3C8-4B2F-48C6-94D3-4A1F36D0D854}" type="sibTrans" cxnId="{35B14F76-9C77-4E97-BE23-C95D80F1EBF4}">
      <dgm:prSet/>
      <dgm:spPr/>
      <dgm:t>
        <a:bodyPr/>
        <a:lstStyle/>
        <a:p>
          <a:endParaRPr lang="en-US" b="1">
            <a:latin typeface="Cambria" pitchFamily="18" charset="0"/>
          </a:endParaRPr>
        </a:p>
      </dgm:t>
    </dgm:pt>
    <dgm:pt modelId="{3417E034-5946-4B93-AEB1-06D4166D50F5}">
      <dgm:prSet phldrT="[Text]"/>
      <dgm:spPr/>
      <dgm:t>
        <a:bodyPr/>
        <a:lstStyle/>
        <a:p>
          <a:r>
            <a:rPr lang="en-US" b="1" dirty="0">
              <a:latin typeface="Cambria" pitchFamily="18" charset="0"/>
            </a:rPr>
            <a:t>HĐ5</a:t>
          </a:r>
        </a:p>
      </dgm:t>
    </dgm:pt>
    <dgm:pt modelId="{6F5945B9-DE3F-4C32-9BCA-993128FD5004}" type="parTrans" cxnId="{712920E6-2721-49B3-86B0-C17F3638FDB5}">
      <dgm:prSet/>
      <dgm:spPr/>
      <dgm:t>
        <a:bodyPr/>
        <a:lstStyle/>
        <a:p>
          <a:endParaRPr lang="en-US" b="1">
            <a:latin typeface="Cambria" pitchFamily="18" charset="0"/>
          </a:endParaRPr>
        </a:p>
      </dgm:t>
    </dgm:pt>
    <dgm:pt modelId="{94197097-01CD-490C-9889-C20B719D583F}" type="sibTrans" cxnId="{712920E6-2721-49B3-86B0-C17F3638FDB5}">
      <dgm:prSet/>
      <dgm:spPr/>
      <dgm:t>
        <a:bodyPr/>
        <a:lstStyle/>
        <a:p>
          <a:endParaRPr lang="en-US" b="1">
            <a:latin typeface="Cambria" pitchFamily="18" charset="0"/>
          </a:endParaRPr>
        </a:p>
      </dgm:t>
    </dgm:pt>
    <dgm:pt modelId="{80D53C2D-25F9-4CCF-A1C8-D46827CF88CF}">
      <dgm:prSet/>
      <dgm:spPr/>
      <dgm:t>
        <a:bodyPr/>
        <a:lstStyle/>
        <a:p>
          <a:r>
            <a:rPr lang="en-US" b="1">
              <a:latin typeface="Cambria" pitchFamily="18" charset="0"/>
            </a:rPr>
            <a:t>VẬN DỤNG</a:t>
          </a:r>
          <a:endParaRPr lang="en-US" b="1" dirty="0">
            <a:latin typeface="Cambria" pitchFamily="18" charset="0"/>
          </a:endParaRPr>
        </a:p>
      </dgm:t>
    </dgm:pt>
    <dgm:pt modelId="{1A6BFF0F-95F6-45B8-8948-93E466C8A5E3}" type="parTrans" cxnId="{0CB4543D-3E1D-4E78-B36E-0045D4FCF719}">
      <dgm:prSet/>
      <dgm:spPr/>
      <dgm:t>
        <a:bodyPr/>
        <a:lstStyle/>
        <a:p>
          <a:endParaRPr lang="en-US" b="1">
            <a:latin typeface="Cambria" pitchFamily="18" charset="0"/>
          </a:endParaRPr>
        </a:p>
      </dgm:t>
    </dgm:pt>
    <dgm:pt modelId="{44B00358-A8CA-4354-A0F1-F1DAD2F8ED09}" type="sibTrans" cxnId="{0CB4543D-3E1D-4E78-B36E-0045D4FCF719}">
      <dgm:prSet/>
      <dgm:spPr/>
      <dgm:t>
        <a:bodyPr/>
        <a:lstStyle/>
        <a:p>
          <a:endParaRPr lang="en-US" b="1">
            <a:latin typeface="Cambria" pitchFamily="18" charset="0"/>
          </a:endParaRPr>
        </a:p>
      </dgm:t>
    </dgm:pt>
    <dgm:pt modelId="{2EC9BC4A-D4A7-46B2-8F8C-52C35A3BDBB2}" type="pres">
      <dgm:prSet presAssocID="{D8266F11-E028-4DB8-AC21-35942FFB13A4}" presName="linearFlow" presStyleCnt="0">
        <dgm:presLayoutVars>
          <dgm:dir/>
          <dgm:animLvl val="lvl"/>
          <dgm:resizeHandles val="exact"/>
        </dgm:presLayoutVars>
      </dgm:prSet>
      <dgm:spPr/>
      <dgm:t>
        <a:bodyPr/>
        <a:lstStyle/>
        <a:p>
          <a:endParaRPr lang="en-US"/>
        </a:p>
      </dgm:t>
    </dgm:pt>
    <dgm:pt modelId="{C56F1BBA-AF7C-41D6-8FCE-0B8A89C7F482}" type="pres">
      <dgm:prSet presAssocID="{9BEC45A1-B878-48BF-85B5-0047717E2415}" presName="composite" presStyleCnt="0"/>
      <dgm:spPr/>
    </dgm:pt>
    <dgm:pt modelId="{C8CB19B0-3B43-4F96-ABB7-5255525F0E55}" type="pres">
      <dgm:prSet presAssocID="{9BEC45A1-B878-48BF-85B5-0047717E2415}" presName="parentText" presStyleLbl="alignNode1" presStyleIdx="0" presStyleCnt="5">
        <dgm:presLayoutVars>
          <dgm:chMax val="1"/>
          <dgm:bulletEnabled val="1"/>
        </dgm:presLayoutVars>
      </dgm:prSet>
      <dgm:spPr/>
      <dgm:t>
        <a:bodyPr/>
        <a:lstStyle/>
        <a:p>
          <a:endParaRPr lang="en-US"/>
        </a:p>
      </dgm:t>
    </dgm:pt>
    <dgm:pt modelId="{E2B8869B-60AF-4361-8B7A-E7F99D127A96}" type="pres">
      <dgm:prSet presAssocID="{9BEC45A1-B878-48BF-85B5-0047717E2415}" presName="descendantText" presStyleLbl="alignAcc1" presStyleIdx="0" presStyleCnt="5" custLinFactNeighborY="3972">
        <dgm:presLayoutVars>
          <dgm:bulletEnabled val="1"/>
        </dgm:presLayoutVars>
      </dgm:prSet>
      <dgm:spPr/>
      <dgm:t>
        <a:bodyPr/>
        <a:lstStyle/>
        <a:p>
          <a:endParaRPr lang="en-US"/>
        </a:p>
      </dgm:t>
    </dgm:pt>
    <dgm:pt modelId="{88BEFBFE-22C1-4BEE-B15C-7C0E35F70233}" type="pres">
      <dgm:prSet presAssocID="{F59D1DD6-04C3-41A0-A473-22EEFA772F8F}" presName="sp" presStyleCnt="0"/>
      <dgm:spPr/>
    </dgm:pt>
    <dgm:pt modelId="{379689BD-07C6-4E65-95FB-FAEADAEA7325}" type="pres">
      <dgm:prSet presAssocID="{F379CBE6-CF85-4F70-933B-AC682C39BB7D}" presName="composite" presStyleCnt="0"/>
      <dgm:spPr/>
    </dgm:pt>
    <dgm:pt modelId="{06B72AD2-612B-4DDE-8A65-7356D5159209}" type="pres">
      <dgm:prSet presAssocID="{F379CBE6-CF85-4F70-933B-AC682C39BB7D}" presName="parentText" presStyleLbl="alignNode1" presStyleIdx="1" presStyleCnt="5">
        <dgm:presLayoutVars>
          <dgm:chMax val="1"/>
          <dgm:bulletEnabled val="1"/>
        </dgm:presLayoutVars>
      </dgm:prSet>
      <dgm:spPr/>
      <dgm:t>
        <a:bodyPr/>
        <a:lstStyle/>
        <a:p>
          <a:endParaRPr lang="en-US"/>
        </a:p>
      </dgm:t>
    </dgm:pt>
    <dgm:pt modelId="{C324E07D-0C26-4EB2-A4B2-E627D2151BE7}" type="pres">
      <dgm:prSet presAssocID="{F379CBE6-CF85-4F70-933B-AC682C39BB7D}" presName="descendantText" presStyleLbl="alignAcc1" presStyleIdx="1" presStyleCnt="5">
        <dgm:presLayoutVars>
          <dgm:bulletEnabled val="1"/>
        </dgm:presLayoutVars>
      </dgm:prSet>
      <dgm:spPr/>
      <dgm:t>
        <a:bodyPr/>
        <a:lstStyle/>
        <a:p>
          <a:endParaRPr lang="en-US"/>
        </a:p>
      </dgm:t>
    </dgm:pt>
    <dgm:pt modelId="{595CF10D-35EE-4331-B3AB-37E1E86043AA}" type="pres">
      <dgm:prSet presAssocID="{400A36D9-8181-4120-8D24-0395CA0CC210}" presName="sp" presStyleCnt="0"/>
      <dgm:spPr/>
    </dgm:pt>
    <dgm:pt modelId="{C9998D1E-F784-40C9-8D71-34E3F97C37D8}" type="pres">
      <dgm:prSet presAssocID="{FC14F758-2498-447B-A7AF-00FDBA0F8A5E}" presName="composite" presStyleCnt="0"/>
      <dgm:spPr/>
    </dgm:pt>
    <dgm:pt modelId="{5252AAB6-4EE5-47C3-A85B-49315BA605E7}" type="pres">
      <dgm:prSet presAssocID="{FC14F758-2498-447B-A7AF-00FDBA0F8A5E}" presName="parentText" presStyleLbl="alignNode1" presStyleIdx="2" presStyleCnt="5">
        <dgm:presLayoutVars>
          <dgm:chMax val="1"/>
          <dgm:bulletEnabled val="1"/>
        </dgm:presLayoutVars>
      </dgm:prSet>
      <dgm:spPr/>
      <dgm:t>
        <a:bodyPr/>
        <a:lstStyle/>
        <a:p>
          <a:endParaRPr lang="en-US"/>
        </a:p>
      </dgm:t>
    </dgm:pt>
    <dgm:pt modelId="{1180D28D-FA42-43A0-B8F0-D5D72E204BF4}" type="pres">
      <dgm:prSet presAssocID="{FC14F758-2498-447B-A7AF-00FDBA0F8A5E}" presName="descendantText" presStyleLbl="alignAcc1" presStyleIdx="2" presStyleCnt="5">
        <dgm:presLayoutVars>
          <dgm:bulletEnabled val="1"/>
        </dgm:presLayoutVars>
      </dgm:prSet>
      <dgm:spPr/>
      <dgm:t>
        <a:bodyPr/>
        <a:lstStyle/>
        <a:p>
          <a:endParaRPr lang="en-US"/>
        </a:p>
      </dgm:t>
    </dgm:pt>
    <dgm:pt modelId="{4493D011-590D-4ACF-A0F9-6B9AE6E22BE2}" type="pres">
      <dgm:prSet presAssocID="{6F61C51E-8294-4E33-AA2E-707EE3F79C30}" presName="sp" presStyleCnt="0"/>
      <dgm:spPr/>
    </dgm:pt>
    <dgm:pt modelId="{D4A3A470-F81E-413B-AC56-E3D96C784284}" type="pres">
      <dgm:prSet presAssocID="{13D2CABD-727C-48D2-8595-4F7FD265DC1E}" presName="composite" presStyleCnt="0"/>
      <dgm:spPr/>
    </dgm:pt>
    <dgm:pt modelId="{02C0A129-41D9-4A2E-84F9-B86DCEDAF7AD}" type="pres">
      <dgm:prSet presAssocID="{13D2CABD-727C-48D2-8595-4F7FD265DC1E}" presName="parentText" presStyleLbl="alignNode1" presStyleIdx="3" presStyleCnt="5">
        <dgm:presLayoutVars>
          <dgm:chMax val="1"/>
          <dgm:bulletEnabled val="1"/>
        </dgm:presLayoutVars>
      </dgm:prSet>
      <dgm:spPr/>
      <dgm:t>
        <a:bodyPr/>
        <a:lstStyle/>
        <a:p>
          <a:endParaRPr lang="en-US"/>
        </a:p>
      </dgm:t>
    </dgm:pt>
    <dgm:pt modelId="{1B8FF1BA-87CA-44A1-A048-159C0CB9A588}" type="pres">
      <dgm:prSet presAssocID="{13D2CABD-727C-48D2-8595-4F7FD265DC1E}" presName="descendantText" presStyleLbl="alignAcc1" presStyleIdx="3" presStyleCnt="5">
        <dgm:presLayoutVars>
          <dgm:bulletEnabled val="1"/>
        </dgm:presLayoutVars>
      </dgm:prSet>
      <dgm:spPr/>
      <dgm:t>
        <a:bodyPr/>
        <a:lstStyle/>
        <a:p>
          <a:endParaRPr lang="en-US"/>
        </a:p>
      </dgm:t>
    </dgm:pt>
    <dgm:pt modelId="{3647F09D-1579-4B93-9695-0AA01D43E20B}" type="pres">
      <dgm:prSet presAssocID="{96B0FC2A-B923-461A-82CA-5960ED9D04FC}" presName="sp" presStyleCnt="0"/>
      <dgm:spPr/>
    </dgm:pt>
    <dgm:pt modelId="{61F01BD9-6BFF-43D4-B318-186A781F8B14}" type="pres">
      <dgm:prSet presAssocID="{3417E034-5946-4B93-AEB1-06D4166D50F5}" presName="composite" presStyleCnt="0"/>
      <dgm:spPr/>
    </dgm:pt>
    <dgm:pt modelId="{B5F27B00-F0EE-450A-84E5-7E9F6D6F624A}" type="pres">
      <dgm:prSet presAssocID="{3417E034-5946-4B93-AEB1-06D4166D50F5}" presName="parentText" presStyleLbl="alignNode1" presStyleIdx="4" presStyleCnt="5">
        <dgm:presLayoutVars>
          <dgm:chMax val="1"/>
          <dgm:bulletEnabled val="1"/>
        </dgm:presLayoutVars>
      </dgm:prSet>
      <dgm:spPr/>
      <dgm:t>
        <a:bodyPr/>
        <a:lstStyle/>
        <a:p>
          <a:endParaRPr lang="en-US"/>
        </a:p>
      </dgm:t>
    </dgm:pt>
    <dgm:pt modelId="{EA07C083-4291-4CC8-98A6-B9C416BAEEB3}" type="pres">
      <dgm:prSet presAssocID="{3417E034-5946-4B93-AEB1-06D4166D50F5}" presName="descendantText" presStyleLbl="alignAcc1" presStyleIdx="4" presStyleCnt="5">
        <dgm:presLayoutVars>
          <dgm:bulletEnabled val="1"/>
        </dgm:presLayoutVars>
      </dgm:prSet>
      <dgm:spPr/>
      <dgm:t>
        <a:bodyPr/>
        <a:lstStyle/>
        <a:p>
          <a:endParaRPr lang="en-US"/>
        </a:p>
      </dgm:t>
    </dgm:pt>
  </dgm:ptLst>
  <dgm:cxnLst>
    <dgm:cxn modelId="{AF8C84E4-16DB-4363-9BA6-C32A1ACF9BA4}" type="presOf" srcId="{3417E034-5946-4B93-AEB1-06D4166D50F5}" destId="{B5F27B00-F0EE-450A-84E5-7E9F6D6F624A}" srcOrd="0" destOrd="0" presId="urn:microsoft.com/office/officeart/2005/8/layout/chevron2"/>
    <dgm:cxn modelId="{0CB4543D-3E1D-4E78-B36E-0045D4FCF719}" srcId="{3417E034-5946-4B93-AEB1-06D4166D50F5}" destId="{80D53C2D-25F9-4CCF-A1C8-D46827CF88CF}" srcOrd="0" destOrd="0" parTransId="{1A6BFF0F-95F6-45B8-8948-93E466C8A5E3}" sibTransId="{44B00358-A8CA-4354-A0F1-F1DAD2F8ED09}"/>
    <dgm:cxn modelId="{95B8866D-DDA4-462E-8202-1DB8AE7DCB0A}" type="presOf" srcId="{2D49C1AC-D38D-411C-9709-4CAEACF210BF}" destId="{1180D28D-FA42-43A0-B8F0-D5D72E204BF4}" srcOrd="0" destOrd="0" presId="urn:microsoft.com/office/officeart/2005/8/layout/chevron2"/>
    <dgm:cxn modelId="{35B14F76-9C77-4E97-BE23-C95D80F1EBF4}" srcId="{13D2CABD-727C-48D2-8595-4F7FD265DC1E}" destId="{4F3C8A23-2C72-45D5-9F16-6BF51C34BA86}" srcOrd="0" destOrd="0" parTransId="{D39ED653-86D8-4A09-8680-93ECAC0F2C49}" sibTransId="{577CD3C8-4B2F-48C6-94D3-4A1F36D0D854}"/>
    <dgm:cxn modelId="{3B6F7CEC-CE07-40A4-9A03-A75DC5727FC7}" type="presOf" srcId="{9BEC45A1-B878-48BF-85B5-0047717E2415}" destId="{C8CB19B0-3B43-4F96-ABB7-5255525F0E55}" srcOrd="0" destOrd="0" presId="urn:microsoft.com/office/officeart/2005/8/layout/chevron2"/>
    <dgm:cxn modelId="{BD8D95C2-71A6-4F4E-A4CE-BFE508C45435}" type="presOf" srcId="{80D53C2D-25F9-4CCF-A1C8-D46827CF88CF}" destId="{EA07C083-4291-4CC8-98A6-B9C416BAEEB3}" srcOrd="0" destOrd="0" presId="urn:microsoft.com/office/officeart/2005/8/layout/chevron2"/>
    <dgm:cxn modelId="{70B9F7AE-F1C5-4498-81CC-7AE7EE76855C}" type="presOf" srcId="{C06850DA-9698-484D-AC0C-4474CE47B19D}" destId="{E2B8869B-60AF-4361-8B7A-E7F99D127A96}" srcOrd="0" destOrd="0" presId="urn:microsoft.com/office/officeart/2005/8/layout/chevron2"/>
    <dgm:cxn modelId="{AEB17585-D3CB-49C6-9DE8-20C7B9129E72}" type="presOf" srcId="{F379CBE6-CF85-4F70-933B-AC682C39BB7D}" destId="{06B72AD2-612B-4DDE-8A65-7356D5159209}" srcOrd="0" destOrd="0" presId="urn:microsoft.com/office/officeart/2005/8/layout/chevron2"/>
    <dgm:cxn modelId="{6AF61F31-E91A-47AB-A635-EF725B28B935}" type="presOf" srcId="{D8266F11-E028-4DB8-AC21-35942FFB13A4}" destId="{2EC9BC4A-D4A7-46B2-8F8C-52C35A3BDBB2}" srcOrd="0" destOrd="0" presId="urn:microsoft.com/office/officeart/2005/8/layout/chevron2"/>
    <dgm:cxn modelId="{DFFEDB43-F764-4C53-A3B6-D3B0F7BB5713}" type="presOf" srcId="{4F3C8A23-2C72-45D5-9F16-6BF51C34BA86}" destId="{1B8FF1BA-87CA-44A1-A048-159C0CB9A588}" srcOrd="0" destOrd="0" presId="urn:microsoft.com/office/officeart/2005/8/layout/chevron2"/>
    <dgm:cxn modelId="{FB26ED5E-BF99-474C-A7D9-936CAC85AA71}" srcId="{FC14F758-2498-447B-A7AF-00FDBA0F8A5E}" destId="{2D49C1AC-D38D-411C-9709-4CAEACF210BF}" srcOrd="0" destOrd="0" parTransId="{5753BECE-9FB9-4BE1-ACC2-B5EB759B4903}" sibTransId="{B1AE9F59-CB49-4BE4-83C1-7A77E940C692}"/>
    <dgm:cxn modelId="{A88DA491-CD0B-44FC-A37D-3BA4BCD18E75}" srcId="{F379CBE6-CF85-4F70-933B-AC682C39BB7D}" destId="{042ECF77-459B-41C7-9823-DE903F8A4931}" srcOrd="0" destOrd="0" parTransId="{72EBE417-41C7-40BA-A5CA-98356F532309}" sibTransId="{C5054410-8DD1-4233-8E7B-B03D58D2F8E7}"/>
    <dgm:cxn modelId="{712920E6-2721-49B3-86B0-C17F3638FDB5}" srcId="{D8266F11-E028-4DB8-AC21-35942FFB13A4}" destId="{3417E034-5946-4B93-AEB1-06D4166D50F5}" srcOrd="4" destOrd="0" parTransId="{6F5945B9-DE3F-4C32-9BCA-993128FD5004}" sibTransId="{94197097-01CD-490C-9889-C20B719D583F}"/>
    <dgm:cxn modelId="{B475548A-A83A-4F57-82AA-E7EFEA23D635}" type="presOf" srcId="{042ECF77-459B-41C7-9823-DE903F8A4931}" destId="{C324E07D-0C26-4EB2-A4B2-E627D2151BE7}" srcOrd="0" destOrd="0" presId="urn:microsoft.com/office/officeart/2005/8/layout/chevron2"/>
    <dgm:cxn modelId="{F4ECC8F0-4340-40FC-9BB2-FADC973B05F5}" srcId="{D8266F11-E028-4DB8-AC21-35942FFB13A4}" destId="{9BEC45A1-B878-48BF-85B5-0047717E2415}" srcOrd="0" destOrd="0" parTransId="{510FF3D7-4BF0-4D11-B49B-B6742C54389D}" sibTransId="{F59D1DD6-04C3-41A0-A473-22EEFA772F8F}"/>
    <dgm:cxn modelId="{9DC4B224-736C-44AA-BFA8-EB29A9FDCDCC}" type="presOf" srcId="{FC14F758-2498-447B-A7AF-00FDBA0F8A5E}" destId="{5252AAB6-4EE5-47C3-A85B-49315BA605E7}" srcOrd="0" destOrd="0" presId="urn:microsoft.com/office/officeart/2005/8/layout/chevron2"/>
    <dgm:cxn modelId="{01A7EECA-763B-44DB-A1F7-34099390CDC6}" srcId="{D8266F11-E028-4DB8-AC21-35942FFB13A4}" destId="{13D2CABD-727C-48D2-8595-4F7FD265DC1E}" srcOrd="3" destOrd="0" parTransId="{254BB954-F167-4FF2-99AA-0FE9FF8AE0A1}" sibTransId="{96B0FC2A-B923-461A-82CA-5960ED9D04FC}"/>
    <dgm:cxn modelId="{6EB85461-2AFC-4FEF-8268-29C7C8024ADD}" srcId="{D8266F11-E028-4DB8-AC21-35942FFB13A4}" destId="{FC14F758-2498-447B-A7AF-00FDBA0F8A5E}" srcOrd="2" destOrd="0" parTransId="{605748FF-EF01-46BD-B49B-B428FB12926D}" sibTransId="{6F61C51E-8294-4E33-AA2E-707EE3F79C30}"/>
    <dgm:cxn modelId="{A073EA2A-EB1B-4E64-A336-B28E8CC089AC}" srcId="{9BEC45A1-B878-48BF-85B5-0047717E2415}" destId="{C06850DA-9698-484D-AC0C-4474CE47B19D}" srcOrd="0" destOrd="0" parTransId="{519CFAE1-B6A0-40C3-82A3-217C179D3D2A}" sibTransId="{FC7FBAA8-B086-4300-A553-79CD7737B1EB}"/>
    <dgm:cxn modelId="{F9CB275F-D661-4E96-9019-75ECFB108D8D}" type="presOf" srcId="{13D2CABD-727C-48D2-8595-4F7FD265DC1E}" destId="{02C0A129-41D9-4A2E-84F9-B86DCEDAF7AD}" srcOrd="0" destOrd="0" presId="urn:microsoft.com/office/officeart/2005/8/layout/chevron2"/>
    <dgm:cxn modelId="{27FD3019-40F9-41C7-8D44-CBA1547C1972}" srcId="{D8266F11-E028-4DB8-AC21-35942FFB13A4}" destId="{F379CBE6-CF85-4F70-933B-AC682C39BB7D}" srcOrd="1" destOrd="0" parTransId="{6AE0E342-809A-4CD7-8794-E358A8E7018B}" sibTransId="{400A36D9-8181-4120-8D24-0395CA0CC210}"/>
    <dgm:cxn modelId="{CCF457CF-1908-45FB-BF04-C093E4130551}" type="presParOf" srcId="{2EC9BC4A-D4A7-46B2-8F8C-52C35A3BDBB2}" destId="{C56F1BBA-AF7C-41D6-8FCE-0B8A89C7F482}" srcOrd="0" destOrd="0" presId="urn:microsoft.com/office/officeart/2005/8/layout/chevron2"/>
    <dgm:cxn modelId="{A7F851FD-3FAC-4DD6-A035-D561C7921459}" type="presParOf" srcId="{C56F1BBA-AF7C-41D6-8FCE-0B8A89C7F482}" destId="{C8CB19B0-3B43-4F96-ABB7-5255525F0E55}" srcOrd="0" destOrd="0" presId="urn:microsoft.com/office/officeart/2005/8/layout/chevron2"/>
    <dgm:cxn modelId="{F9FBEA6A-6B53-40FC-AE6F-B741B2B66DCC}" type="presParOf" srcId="{C56F1BBA-AF7C-41D6-8FCE-0B8A89C7F482}" destId="{E2B8869B-60AF-4361-8B7A-E7F99D127A96}" srcOrd="1" destOrd="0" presId="urn:microsoft.com/office/officeart/2005/8/layout/chevron2"/>
    <dgm:cxn modelId="{D299AAEC-F679-42D6-BA7B-F442AB6149A2}" type="presParOf" srcId="{2EC9BC4A-D4A7-46B2-8F8C-52C35A3BDBB2}" destId="{88BEFBFE-22C1-4BEE-B15C-7C0E35F70233}" srcOrd="1" destOrd="0" presId="urn:microsoft.com/office/officeart/2005/8/layout/chevron2"/>
    <dgm:cxn modelId="{4FBF49E8-CE6E-428E-8240-CC2B751F894D}" type="presParOf" srcId="{2EC9BC4A-D4A7-46B2-8F8C-52C35A3BDBB2}" destId="{379689BD-07C6-4E65-95FB-FAEADAEA7325}" srcOrd="2" destOrd="0" presId="urn:microsoft.com/office/officeart/2005/8/layout/chevron2"/>
    <dgm:cxn modelId="{23389AAB-4A2D-4BB8-81A4-40A5FB419784}" type="presParOf" srcId="{379689BD-07C6-4E65-95FB-FAEADAEA7325}" destId="{06B72AD2-612B-4DDE-8A65-7356D5159209}" srcOrd="0" destOrd="0" presId="urn:microsoft.com/office/officeart/2005/8/layout/chevron2"/>
    <dgm:cxn modelId="{6A4C2200-462D-4302-B87A-682EBA3E73D6}" type="presParOf" srcId="{379689BD-07C6-4E65-95FB-FAEADAEA7325}" destId="{C324E07D-0C26-4EB2-A4B2-E627D2151BE7}" srcOrd="1" destOrd="0" presId="urn:microsoft.com/office/officeart/2005/8/layout/chevron2"/>
    <dgm:cxn modelId="{C4B091D4-4587-4CD8-9655-0B09F2F2C49D}" type="presParOf" srcId="{2EC9BC4A-D4A7-46B2-8F8C-52C35A3BDBB2}" destId="{595CF10D-35EE-4331-B3AB-37E1E86043AA}" srcOrd="3" destOrd="0" presId="urn:microsoft.com/office/officeart/2005/8/layout/chevron2"/>
    <dgm:cxn modelId="{6A0C31A5-583A-42EC-A312-E40BF9C9166B}" type="presParOf" srcId="{2EC9BC4A-D4A7-46B2-8F8C-52C35A3BDBB2}" destId="{C9998D1E-F784-40C9-8D71-34E3F97C37D8}" srcOrd="4" destOrd="0" presId="urn:microsoft.com/office/officeart/2005/8/layout/chevron2"/>
    <dgm:cxn modelId="{0304580F-1FF3-48DD-99B1-1A407BEF3201}" type="presParOf" srcId="{C9998D1E-F784-40C9-8D71-34E3F97C37D8}" destId="{5252AAB6-4EE5-47C3-A85B-49315BA605E7}" srcOrd="0" destOrd="0" presId="urn:microsoft.com/office/officeart/2005/8/layout/chevron2"/>
    <dgm:cxn modelId="{23C903D6-9514-40A9-9FE8-904EF8DB7CC9}" type="presParOf" srcId="{C9998D1E-F784-40C9-8D71-34E3F97C37D8}" destId="{1180D28D-FA42-43A0-B8F0-D5D72E204BF4}" srcOrd="1" destOrd="0" presId="urn:microsoft.com/office/officeart/2005/8/layout/chevron2"/>
    <dgm:cxn modelId="{982A1865-D87A-4FAE-9A9B-4859B2263D97}" type="presParOf" srcId="{2EC9BC4A-D4A7-46B2-8F8C-52C35A3BDBB2}" destId="{4493D011-590D-4ACF-A0F9-6B9AE6E22BE2}" srcOrd="5" destOrd="0" presId="urn:microsoft.com/office/officeart/2005/8/layout/chevron2"/>
    <dgm:cxn modelId="{9544F493-E040-4988-9ABF-52ECF5536020}" type="presParOf" srcId="{2EC9BC4A-D4A7-46B2-8F8C-52C35A3BDBB2}" destId="{D4A3A470-F81E-413B-AC56-E3D96C784284}" srcOrd="6" destOrd="0" presId="urn:microsoft.com/office/officeart/2005/8/layout/chevron2"/>
    <dgm:cxn modelId="{1A6DC749-75D3-4286-9B82-09C6B7ABB0F3}" type="presParOf" srcId="{D4A3A470-F81E-413B-AC56-E3D96C784284}" destId="{02C0A129-41D9-4A2E-84F9-B86DCEDAF7AD}" srcOrd="0" destOrd="0" presId="urn:microsoft.com/office/officeart/2005/8/layout/chevron2"/>
    <dgm:cxn modelId="{33878835-DAAC-4049-8F0E-084E0F13DC17}" type="presParOf" srcId="{D4A3A470-F81E-413B-AC56-E3D96C784284}" destId="{1B8FF1BA-87CA-44A1-A048-159C0CB9A588}" srcOrd="1" destOrd="0" presId="urn:microsoft.com/office/officeart/2005/8/layout/chevron2"/>
    <dgm:cxn modelId="{B4CB7F3C-A67A-46D5-843A-F47D1A1BC2CB}" type="presParOf" srcId="{2EC9BC4A-D4A7-46B2-8F8C-52C35A3BDBB2}" destId="{3647F09D-1579-4B93-9695-0AA01D43E20B}" srcOrd="7" destOrd="0" presId="urn:microsoft.com/office/officeart/2005/8/layout/chevron2"/>
    <dgm:cxn modelId="{8343053F-AF95-4E03-8DC4-A228B493A02E}" type="presParOf" srcId="{2EC9BC4A-D4A7-46B2-8F8C-52C35A3BDBB2}" destId="{61F01BD9-6BFF-43D4-B318-186A781F8B14}" srcOrd="8" destOrd="0" presId="urn:microsoft.com/office/officeart/2005/8/layout/chevron2"/>
    <dgm:cxn modelId="{22BDAECE-2174-4043-8605-005A6360B285}" type="presParOf" srcId="{61F01BD9-6BFF-43D4-B318-186A781F8B14}" destId="{B5F27B00-F0EE-450A-84E5-7E9F6D6F624A}" srcOrd="0" destOrd="0" presId="urn:microsoft.com/office/officeart/2005/8/layout/chevron2"/>
    <dgm:cxn modelId="{CCEC3222-85A9-4314-87DE-293394F31BD0}" type="presParOf" srcId="{61F01BD9-6BFF-43D4-B318-186A781F8B14}" destId="{EA07C083-4291-4CC8-98A6-B9C416BAEEB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B19B0-3B43-4F96-ABB7-5255525F0E55}">
      <dsp:nvSpPr>
        <dsp:cNvPr id="0" name=""/>
        <dsp:cNvSpPr/>
      </dsp:nvSpPr>
      <dsp:spPr>
        <a:xfrm rot="5400000">
          <a:off x="-164836" y="166260"/>
          <a:ext cx="1098909" cy="769236"/>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rPr>
            <a:t>HĐ1</a:t>
          </a:r>
        </a:p>
      </dsp:txBody>
      <dsp:txXfrm rot="-5400000">
        <a:off x="1" y="386041"/>
        <a:ext cx="769236" cy="329673"/>
      </dsp:txXfrm>
    </dsp:sp>
    <dsp:sp modelId="{E2B8869B-60AF-4361-8B7A-E7F99D127A96}">
      <dsp:nvSpPr>
        <dsp:cNvPr id="0" name=""/>
        <dsp:cNvSpPr/>
      </dsp:nvSpPr>
      <dsp:spPr>
        <a:xfrm rot="5400000">
          <a:off x="4130228" y="-3331196"/>
          <a:ext cx="714291" cy="7436275"/>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dirty="0">
              <a:latin typeface="Cambria" pitchFamily="18" charset="0"/>
            </a:rPr>
            <a:t>KHỞI ĐỘNG</a:t>
          </a:r>
        </a:p>
      </dsp:txBody>
      <dsp:txXfrm rot="-5400000">
        <a:off x="769237" y="64664"/>
        <a:ext cx="7401406" cy="644553"/>
      </dsp:txXfrm>
    </dsp:sp>
    <dsp:sp modelId="{06B72AD2-612B-4DDE-8A65-7356D5159209}">
      <dsp:nvSpPr>
        <dsp:cNvPr id="0" name=""/>
        <dsp:cNvSpPr/>
      </dsp:nvSpPr>
      <dsp:spPr>
        <a:xfrm rot="5400000">
          <a:off x="-164836" y="1148121"/>
          <a:ext cx="1098909" cy="76923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rPr>
            <a:t>HĐ2</a:t>
          </a:r>
        </a:p>
      </dsp:txBody>
      <dsp:txXfrm rot="-5400000">
        <a:off x="1" y="1367902"/>
        <a:ext cx="769236" cy="329673"/>
      </dsp:txXfrm>
    </dsp:sp>
    <dsp:sp modelId="{C324E07D-0C26-4EB2-A4B2-E627D2151BE7}">
      <dsp:nvSpPr>
        <dsp:cNvPr id="0" name=""/>
        <dsp:cNvSpPr/>
      </dsp:nvSpPr>
      <dsp:spPr>
        <a:xfrm rot="5400000">
          <a:off x="4130228" y="-2377707"/>
          <a:ext cx="714291" cy="7436275"/>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a:latin typeface="Cambria" pitchFamily="18" charset="0"/>
            </a:rPr>
            <a:t>BIỂU DIỄN THÔNG TIN TRONG MÁY TÍNH</a:t>
          </a:r>
          <a:endParaRPr lang="en-US" sz="2900" b="1" kern="1200" dirty="0">
            <a:latin typeface="Cambria" pitchFamily="18" charset="0"/>
          </a:endParaRPr>
        </a:p>
      </dsp:txBody>
      <dsp:txXfrm rot="-5400000">
        <a:off x="769237" y="1018153"/>
        <a:ext cx="7401406" cy="644553"/>
      </dsp:txXfrm>
    </dsp:sp>
    <dsp:sp modelId="{5252AAB6-4EE5-47C3-A85B-49315BA605E7}">
      <dsp:nvSpPr>
        <dsp:cNvPr id="0" name=""/>
        <dsp:cNvSpPr/>
      </dsp:nvSpPr>
      <dsp:spPr>
        <a:xfrm rot="5400000">
          <a:off x="-164836" y="2129981"/>
          <a:ext cx="1098909" cy="769236"/>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rPr>
            <a:t>HĐ3</a:t>
          </a:r>
        </a:p>
      </dsp:txBody>
      <dsp:txXfrm rot="-5400000">
        <a:off x="1" y="2349762"/>
        <a:ext cx="769236" cy="329673"/>
      </dsp:txXfrm>
    </dsp:sp>
    <dsp:sp modelId="{1180D28D-FA42-43A0-B8F0-D5D72E204BF4}">
      <dsp:nvSpPr>
        <dsp:cNvPr id="0" name=""/>
        <dsp:cNvSpPr/>
      </dsp:nvSpPr>
      <dsp:spPr>
        <a:xfrm rot="5400000">
          <a:off x="4130228" y="-1395846"/>
          <a:ext cx="714291" cy="7436275"/>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a:latin typeface="Cambria" pitchFamily="18" charset="0"/>
            </a:rPr>
            <a:t>ĐƠN VỊ ĐO THÔNG THIN</a:t>
          </a:r>
          <a:endParaRPr lang="en-US" sz="2900" b="1" kern="1200" dirty="0">
            <a:latin typeface="Cambria" pitchFamily="18" charset="0"/>
          </a:endParaRPr>
        </a:p>
      </dsp:txBody>
      <dsp:txXfrm rot="-5400000">
        <a:off x="769237" y="2000014"/>
        <a:ext cx="7401406" cy="644553"/>
      </dsp:txXfrm>
    </dsp:sp>
    <dsp:sp modelId="{02C0A129-41D9-4A2E-84F9-B86DCEDAF7AD}">
      <dsp:nvSpPr>
        <dsp:cNvPr id="0" name=""/>
        <dsp:cNvSpPr/>
      </dsp:nvSpPr>
      <dsp:spPr>
        <a:xfrm rot="5400000">
          <a:off x="-164836" y="3111842"/>
          <a:ext cx="1098909" cy="769236"/>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rPr>
            <a:t>HĐ4</a:t>
          </a:r>
        </a:p>
      </dsp:txBody>
      <dsp:txXfrm rot="-5400000">
        <a:off x="1" y="3331623"/>
        <a:ext cx="769236" cy="329673"/>
      </dsp:txXfrm>
    </dsp:sp>
    <dsp:sp modelId="{1B8FF1BA-87CA-44A1-A048-159C0CB9A588}">
      <dsp:nvSpPr>
        <dsp:cNvPr id="0" name=""/>
        <dsp:cNvSpPr/>
      </dsp:nvSpPr>
      <dsp:spPr>
        <a:xfrm rot="5400000">
          <a:off x="4130228" y="-413986"/>
          <a:ext cx="714291" cy="7436275"/>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a:latin typeface="Cambria" pitchFamily="18" charset="0"/>
            </a:rPr>
            <a:t>LUYỆN TẬP</a:t>
          </a:r>
          <a:endParaRPr lang="en-US" sz="2900" b="1" kern="1200" dirty="0">
            <a:latin typeface="Cambria" pitchFamily="18" charset="0"/>
          </a:endParaRPr>
        </a:p>
      </dsp:txBody>
      <dsp:txXfrm rot="-5400000">
        <a:off x="769237" y="2981874"/>
        <a:ext cx="7401406" cy="644553"/>
      </dsp:txXfrm>
    </dsp:sp>
    <dsp:sp modelId="{B5F27B00-F0EE-450A-84E5-7E9F6D6F624A}">
      <dsp:nvSpPr>
        <dsp:cNvPr id="0" name=""/>
        <dsp:cNvSpPr/>
      </dsp:nvSpPr>
      <dsp:spPr>
        <a:xfrm rot="5400000">
          <a:off x="-164836" y="4093702"/>
          <a:ext cx="1098909" cy="769236"/>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a:latin typeface="Cambria" pitchFamily="18" charset="0"/>
            </a:rPr>
            <a:t>HĐ5</a:t>
          </a:r>
        </a:p>
      </dsp:txBody>
      <dsp:txXfrm rot="-5400000">
        <a:off x="1" y="4313483"/>
        <a:ext cx="769236" cy="329673"/>
      </dsp:txXfrm>
    </dsp:sp>
    <dsp:sp modelId="{EA07C083-4291-4CC8-98A6-B9C416BAEEB3}">
      <dsp:nvSpPr>
        <dsp:cNvPr id="0" name=""/>
        <dsp:cNvSpPr/>
      </dsp:nvSpPr>
      <dsp:spPr>
        <a:xfrm rot="5400000">
          <a:off x="4130228" y="567874"/>
          <a:ext cx="714291" cy="7436275"/>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b="1" kern="1200">
              <a:latin typeface="Cambria" pitchFamily="18" charset="0"/>
            </a:rPr>
            <a:t>VẬN DỤNG</a:t>
          </a:r>
          <a:endParaRPr lang="en-US" sz="2900" b="1" kern="1200" dirty="0">
            <a:latin typeface="Cambria" pitchFamily="18" charset="0"/>
          </a:endParaRPr>
        </a:p>
      </dsp:txBody>
      <dsp:txXfrm rot="-5400000">
        <a:off x="769237" y="3963735"/>
        <a:ext cx="7401406" cy="6445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401452-26A3-43D3-89C0-1F8B4F759154}" type="datetimeFigureOut">
              <a:rPr lang="vi-VN" smtClean="0"/>
              <a:t>05/10/2021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1992F-7B4F-4F14-9D4A-FC1612944A3C}" type="slidenum">
              <a:rPr lang="vi-VN" smtClean="0"/>
              <a:t>‹#›</a:t>
            </a:fld>
            <a:endParaRPr lang="vi-VN"/>
          </a:p>
        </p:txBody>
      </p:sp>
    </p:spTree>
    <p:extLst>
      <p:ext uri="{BB962C8B-B14F-4D97-AF65-F5344CB8AC3E}">
        <p14:creationId xmlns:p14="http://schemas.microsoft.com/office/powerpoint/2010/main" val="129082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LƯU ý - Hoạt động giúp cho HS làm quen với việc mã hoá trong máy tính, vốn chỉ thực hiện với một số hữu hạn phần tử. Khi khả năng trừu tượng hoá cao hơn, các em sẽ thực hiện hoạt động này ở mức khái quát với số bất kì. </a:t>
            </a:r>
            <a:endParaRPr lang="en-US" dirty="0"/>
          </a:p>
          <a:p>
            <a:r>
              <a:rPr lang="vi-VN" dirty="0"/>
              <a:t>- Chuyển đổi nhị phân - thập phân không phải là mục tiêu của bài học nhưng trò chơi sẽ tạo ấn tượng để sau này, khi học về số nhị phân, HS sẽ cảm thấy quen thuộc.</a:t>
            </a:r>
          </a:p>
          <a:p>
            <a:endParaRPr lang="en-US" dirty="0"/>
          </a:p>
        </p:txBody>
      </p:sp>
      <p:sp>
        <p:nvSpPr>
          <p:cNvPr id="4" name="Slide Number Placeholder 3"/>
          <p:cNvSpPr>
            <a:spLocks noGrp="1"/>
          </p:cNvSpPr>
          <p:nvPr>
            <p:ph type="sldNum" sz="quarter" idx="10"/>
          </p:nvPr>
        </p:nvSpPr>
        <p:spPr/>
        <p:txBody>
          <a:bodyPr/>
          <a:lstStyle/>
          <a:p>
            <a:fld id="{0771992F-7B4F-4F14-9D4A-FC1612944A3C}" type="slidenum">
              <a:rPr lang="vi-VN" smtClean="0"/>
              <a:t>5</a:t>
            </a:fld>
            <a:endParaRPr lang="vi-VN"/>
          </a:p>
        </p:txBody>
      </p:sp>
    </p:spTree>
    <p:extLst>
      <p:ext uri="{BB962C8B-B14F-4D97-AF65-F5344CB8AC3E}">
        <p14:creationId xmlns:p14="http://schemas.microsoft.com/office/powerpoint/2010/main" val="411694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1992F-7B4F-4F14-9D4A-FC1612944A3C}" type="slidenum">
              <a:rPr lang="vi-VN" smtClean="0"/>
              <a:t>6</a:t>
            </a:fld>
            <a:endParaRPr lang="vi-VN"/>
          </a:p>
        </p:txBody>
      </p:sp>
    </p:spTree>
    <p:extLst>
      <p:ext uri="{BB962C8B-B14F-4D97-AF65-F5344CB8AC3E}">
        <p14:creationId xmlns:p14="http://schemas.microsoft.com/office/powerpoint/2010/main" val="256883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Lưu ý Yêu cầu cần đạt của mục này không phải là kĩ năng chuyển một ảnh thành dãy bit mà là giải thích được cách chuyển đó. </a:t>
            </a:r>
            <a:endParaRPr lang="en-US" dirty="0"/>
          </a:p>
        </p:txBody>
      </p:sp>
      <p:sp>
        <p:nvSpPr>
          <p:cNvPr id="4" name="Slide Number Placeholder 3"/>
          <p:cNvSpPr>
            <a:spLocks noGrp="1"/>
          </p:cNvSpPr>
          <p:nvPr>
            <p:ph type="sldNum" sz="quarter" idx="10"/>
          </p:nvPr>
        </p:nvSpPr>
        <p:spPr/>
        <p:txBody>
          <a:bodyPr/>
          <a:lstStyle/>
          <a:p>
            <a:fld id="{0771992F-7B4F-4F14-9D4A-FC1612944A3C}" type="slidenum">
              <a:rPr lang="vi-VN" smtClean="0"/>
              <a:t>10</a:t>
            </a:fld>
            <a:endParaRPr lang="vi-VN"/>
          </a:p>
        </p:txBody>
      </p:sp>
    </p:spTree>
    <p:extLst>
      <p:ext uri="{BB962C8B-B14F-4D97-AF65-F5344CB8AC3E}">
        <p14:creationId xmlns:p14="http://schemas.microsoft.com/office/powerpoint/2010/main" val="144716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1992F-7B4F-4F14-9D4A-FC1612944A3C}" type="slidenum">
              <a:rPr lang="vi-VN" smtClean="0"/>
              <a:t>15</a:t>
            </a:fld>
            <a:endParaRPr lang="vi-VN"/>
          </a:p>
        </p:txBody>
      </p:sp>
    </p:spTree>
    <p:extLst>
      <p:ext uri="{BB962C8B-B14F-4D97-AF65-F5344CB8AC3E}">
        <p14:creationId xmlns:p14="http://schemas.microsoft.com/office/powerpoint/2010/main" val="299969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771992F-7B4F-4F14-9D4A-FC1612944A3C}" type="slidenum">
              <a:rPr lang="vi-VN" smtClean="0"/>
              <a:t>17</a:t>
            </a:fld>
            <a:endParaRPr lang="vi-VN"/>
          </a:p>
        </p:txBody>
      </p:sp>
    </p:spTree>
    <p:extLst>
      <p:ext uri="{BB962C8B-B14F-4D97-AF65-F5344CB8AC3E}">
        <p14:creationId xmlns:p14="http://schemas.microsoft.com/office/powerpoint/2010/main" val="3192726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771992F-7B4F-4F14-9D4A-FC1612944A3C}" type="slidenum">
              <a:rPr lang="vi-VN" smtClean="0"/>
              <a:t>27</a:t>
            </a:fld>
            <a:endParaRPr lang="vi-VN"/>
          </a:p>
        </p:txBody>
      </p:sp>
    </p:spTree>
    <p:extLst>
      <p:ext uri="{BB962C8B-B14F-4D97-AF65-F5344CB8AC3E}">
        <p14:creationId xmlns:p14="http://schemas.microsoft.com/office/powerpoint/2010/main" val="12121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08876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48572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4557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031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15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47905-26D5-4AAD-B9AA-0768E6AC4592}"/>
              </a:ext>
            </a:extLst>
          </p:cNvPr>
          <p:cNvSpPr>
            <a:spLocks noGrp="1"/>
          </p:cNvSpPr>
          <p:nvPr>
            <p:ph type="title"/>
          </p:nvPr>
        </p:nvSpPr>
        <p:spPr>
          <a:xfrm>
            <a:off x="623888" y="170975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004625-889A-4B5E-91DF-886F4BF9A1B3}"/>
              </a:ext>
            </a:extLst>
          </p:cNvPr>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85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CBC757-CD1E-4576-A47C-CB261696FB3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8A03A0-58CF-4752-9C67-37DF396D574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591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58389-E235-40B6-936E-696FC89440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14DAA47-EFF5-4C2F-9FDC-F931255CB52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2C21C54-9AE0-411F-9D51-FEFD85BFDA1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FFB7A6-68BD-4C89-BA50-7D80DB07572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EDE108A-A856-441A-966E-3E2BB718821D}"/>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792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64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896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A13A2-0F07-409B-831B-72D749F7D2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75E48B1-9887-47FC-8B33-EFB791754619}"/>
              </a:ext>
            </a:extLst>
          </p:cNvPr>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22928A-5C9B-4E0E-ACA5-DAC8E8FE679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4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982861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E272-8DF8-4794-AC33-8E0DC53546E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5D5AD1-1ACC-41B3-9D01-029208B9BCDB}"/>
              </a:ext>
            </a:extLst>
          </p:cNvPr>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274EE8-8D24-4E30-85CE-3EAE8BCBF09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88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218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4702B4-D98D-4F11-BE96-F1FF275EA9F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53901C-0C8D-4F10-9997-6AE651BBC89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95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3170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26539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6383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34747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7124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14394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576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4288863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80472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88242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09192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05069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2324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13997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94417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6259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8" name="Footer Placeholder 7"/>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0422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4" name="Footer Placeholder 3"/>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2254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295494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3" name="Footer Placeholder 2"/>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8423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69737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7031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42266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solidFill>
                  <a:prstClr val="black"/>
                </a:solidFill>
              </a:rPr>
              <a:pPr/>
              <a:t>05/10/2021</a:t>
            </a:fld>
            <a:endParaRPr lang="vi-VN">
              <a:solidFill>
                <a:prstClr val="black"/>
              </a:solidFill>
            </a:endParaRPr>
          </a:p>
        </p:txBody>
      </p:sp>
      <p:sp>
        <p:nvSpPr>
          <p:cNvPr id="5" name="Footer Placeholder 4"/>
          <p:cNvSpPr>
            <a:spLocks noGrp="1"/>
          </p:cNvSpPr>
          <p:nvPr>
            <p:ph type="ftr" sz="quarter" idx="11"/>
          </p:nvPr>
        </p:nvSpPr>
        <p:spPr>
          <a:xfrm>
            <a:off x="3124200" y="6356368"/>
            <a:ext cx="28956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p:txBody>
          <a:body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3847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8" name="Footer Placeholder 7"/>
          <p:cNvSpPr>
            <a:spLocks noGrp="1"/>
          </p:cNvSpPr>
          <p:nvPr>
            <p:ph type="ftr" sz="quarter" idx="11"/>
          </p:nvPr>
        </p:nvSpPr>
        <p:spPr>
          <a:xfrm>
            <a:off x="3124200" y="6356368"/>
            <a:ext cx="2895600" cy="365125"/>
          </a:xfrm>
          <a:prstGeom prst="rect">
            <a:avLst/>
          </a:prstGeom>
        </p:spPr>
        <p:txBody>
          <a:bodyPr/>
          <a:lstStyle/>
          <a:p>
            <a:endParaRPr lang="vi-VN"/>
          </a:p>
        </p:txBody>
      </p:sp>
      <p:sp>
        <p:nvSpPr>
          <p:cNvPr id="9" name="Slide Number Placeholder 8"/>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88062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4" name="Footer Placeholder 3"/>
          <p:cNvSpPr>
            <a:spLocks noGrp="1"/>
          </p:cNvSpPr>
          <p:nvPr>
            <p:ph type="ftr" sz="quarter" idx="11"/>
          </p:nvPr>
        </p:nvSpPr>
        <p:spPr>
          <a:xfrm>
            <a:off x="3124200" y="6356368"/>
            <a:ext cx="2895600" cy="365125"/>
          </a:xfrm>
          <a:prstGeom prst="rect">
            <a:avLst/>
          </a:prstGeom>
        </p:spPr>
        <p:txBody>
          <a:bodyPr/>
          <a:lstStyle/>
          <a:p>
            <a:endParaRPr lang="vi-VN"/>
          </a:p>
        </p:txBody>
      </p:sp>
      <p:sp>
        <p:nvSpPr>
          <p:cNvPr id="5" name="Slide Number Placeholder 4"/>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385193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3" name="Footer Placeholder 2"/>
          <p:cNvSpPr>
            <a:spLocks noGrp="1"/>
          </p:cNvSpPr>
          <p:nvPr>
            <p:ph type="ftr" sz="quarter" idx="11"/>
          </p:nvPr>
        </p:nvSpPr>
        <p:spPr>
          <a:xfrm>
            <a:off x="3124200" y="6356368"/>
            <a:ext cx="2895600" cy="365125"/>
          </a:xfrm>
          <a:prstGeom prst="rect">
            <a:avLst/>
          </a:prstGeom>
        </p:spPr>
        <p:txBody>
          <a:bodyPr/>
          <a:lstStyle/>
          <a:p>
            <a:endParaRPr lang="vi-VN"/>
          </a:p>
        </p:txBody>
      </p:sp>
      <p:sp>
        <p:nvSpPr>
          <p:cNvPr id="4" name="Slide Number Placeholder 3"/>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34575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110570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68"/>
            <a:ext cx="2133600" cy="365125"/>
          </a:xfrm>
          <a:prstGeom prst="rect">
            <a:avLst/>
          </a:prstGeom>
        </p:spPr>
        <p:txBody>
          <a:bodyPr/>
          <a:lstStyle/>
          <a:p>
            <a:fld id="{8776EAA2-86A1-4D5A-9D3A-CAEA51727D2A}" type="datetimeFigureOut">
              <a:rPr lang="vi-VN" smtClean="0"/>
              <a:t>05/10/2021</a:t>
            </a:fld>
            <a:endParaRPr lang="vi-VN"/>
          </a:p>
        </p:txBody>
      </p:sp>
      <p:sp>
        <p:nvSpPr>
          <p:cNvPr id="6" name="Footer Placeholder 5"/>
          <p:cNvSpPr>
            <a:spLocks noGrp="1"/>
          </p:cNvSpPr>
          <p:nvPr>
            <p:ph type="ftr" sz="quarter" idx="11"/>
          </p:nvPr>
        </p:nvSpPr>
        <p:spPr>
          <a:xfrm>
            <a:off x="3124200" y="6356368"/>
            <a:ext cx="2895600" cy="365125"/>
          </a:xfrm>
          <a:prstGeom prst="rect">
            <a:avLst/>
          </a:prstGeom>
        </p:spPr>
        <p:txBody>
          <a:bodyPr/>
          <a:lstStyle/>
          <a:p>
            <a:endParaRPr lang="vi-VN"/>
          </a:p>
        </p:txBody>
      </p:sp>
      <p:sp>
        <p:nvSpPr>
          <p:cNvPr id="7" name="Slide Number Placeholder 6"/>
          <p:cNvSpPr>
            <a:spLocks noGrp="1"/>
          </p:cNvSpPr>
          <p:nvPr>
            <p:ph type="sldNum" sz="quarter" idx="12"/>
          </p:nvPr>
        </p:nvSpPr>
        <p:spPr/>
        <p:txBody>
          <a:bodyPr/>
          <a:lstStyle/>
          <a:p>
            <a:fld id="{5B655E3E-F3CF-4192-A728-76519D6DB909}" type="slidenum">
              <a:rPr lang="vi-VN" smtClean="0"/>
              <a:t>‹#›</a:t>
            </a:fld>
            <a:endParaRPr lang="vi-VN"/>
          </a:p>
        </p:txBody>
      </p:sp>
    </p:spTree>
    <p:extLst>
      <p:ext uri="{BB962C8B-B14F-4D97-AF65-F5344CB8AC3E}">
        <p14:creationId xmlns:p14="http://schemas.microsoft.com/office/powerpoint/2010/main" val="72439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3200">
                <a:solidFill>
                  <a:schemeClr val="tx1">
                    <a:tint val="75000"/>
                  </a:schemeClr>
                </a:solidFill>
                <a:latin typeface="Times New Roman" pitchFamily="18" charset="0"/>
                <a:cs typeface="Times New Roman" pitchFamily="18" charset="0"/>
              </a:defRPr>
            </a:lvl1pPr>
          </a:lstStyle>
          <a:p>
            <a:fld id="{5B655E3E-F3CF-4192-A728-76519D6DB909}" type="slidenum">
              <a:rPr lang="vi-VN" smtClean="0"/>
              <a:pPr/>
              <a:t>‹#›</a:t>
            </a:fld>
            <a:endParaRPr lang="vi-VN"/>
          </a:p>
        </p:txBody>
      </p:sp>
    </p:spTree>
    <p:extLst>
      <p:ext uri="{BB962C8B-B14F-4D97-AF65-F5344CB8AC3E}">
        <p14:creationId xmlns:p14="http://schemas.microsoft.com/office/powerpoint/2010/main" val="2546862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10/5/2021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58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05/10/2021</a:t>
            </a:fld>
            <a:endParaRPr lang="vi-VN">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921288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3200">
                <a:solidFill>
                  <a:schemeClr val="tx1">
                    <a:tint val="75000"/>
                  </a:schemeClr>
                </a:solidFill>
                <a:latin typeface="Times New Roman" pitchFamily="18" charset="0"/>
                <a:cs typeface="Times New Roman" pitchFamily="18" charset="0"/>
              </a:defRPr>
            </a:lvl1pPr>
          </a:lstStyle>
          <a:p>
            <a:fld id="{5B655E3E-F3CF-4192-A728-76519D6DB90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72420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3.gif"/><Relationship Id="rId12" Type="http://schemas.openxmlformats.org/officeDocument/2006/relationships/image" Target="../media/image28.wmf"/><Relationship Id="rId2" Type="http://schemas.openxmlformats.org/officeDocument/2006/relationships/slideLayout" Target="../slideLayouts/slideLayout1.xml"/><Relationship Id="rId1" Type="http://schemas.openxmlformats.org/officeDocument/2006/relationships/audio" Target="file:///D:\DU%20LIEU%20LE%20PHUONG%20TAI\TAI\GIAI%20TRI\Lucky%20Twice%20-%20Lucky%20.wav" TargetMode="Externa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1.gif"/><Relationship Id="rId10" Type="http://schemas.openxmlformats.org/officeDocument/2006/relationships/image" Target="../media/image26.gif"/><Relationship Id="rId4" Type="http://schemas.openxmlformats.org/officeDocument/2006/relationships/image" Target="../media/image20.gif"/><Relationship Id="rId9"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5.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hyperlink" Target="http://pngimg.com/download/62470" TargetMode="External"/><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avi"/><Relationship Id="rId7" Type="http://schemas.openxmlformats.org/officeDocument/2006/relationships/image" Target="../media/image6.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764" y="2852936"/>
            <a:ext cx="882047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BÀI 3</a:t>
            </a:r>
          </a:p>
          <a:p>
            <a:pPr algn="ctr"/>
            <a:r>
              <a:rPr lang="en-US"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THÔNG TIN TRONG MÁY TÍNH</a:t>
            </a:r>
            <a:endParaRPr lang="vi-VN"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Rectangle 5"/>
          <p:cNvSpPr/>
          <p:nvPr/>
        </p:nvSpPr>
        <p:spPr>
          <a:xfrm>
            <a:off x="504056" y="1268760"/>
            <a:ext cx="882047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Tuần 3</a:t>
            </a:r>
          </a:p>
          <a:p>
            <a:r>
              <a:rPr lang="en-US"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Tiết 5+6</a:t>
            </a:r>
            <a:endParaRPr lang="vi-VN" sz="4000" b="1" dirty="0">
              <a:ln w="11430"/>
              <a:solidFill>
                <a:srgbClr val="00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4979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0" y="1055967"/>
            <a:ext cx="3384377" cy="4536504"/>
          </a:xfrm>
        </p:spPr>
        <p:txBody>
          <a:bodyPr>
            <a:noAutofit/>
          </a:bodyPr>
          <a:lstStyle/>
          <a:p>
            <a:pPr marL="0" indent="0" algn="just">
              <a:buNone/>
            </a:pPr>
            <a:r>
              <a:rPr lang="vi-VN" sz="2600" b="1" dirty="0"/>
              <a:t>Câu 1:</a:t>
            </a:r>
            <a:r>
              <a:rPr lang="vi-VN" sz="2600" dirty="0"/>
              <a:t> </a:t>
            </a:r>
          </a:p>
          <a:p>
            <a:pPr marL="0" indent="0">
              <a:buNone/>
            </a:pPr>
            <a:r>
              <a:rPr lang="vi-VN" sz="2600" dirty="0"/>
              <a:t>- Dòng 1:  01100110</a:t>
            </a:r>
          </a:p>
          <a:p>
            <a:pPr marL="0" indent="0">
              <a:buNone/>
            </a:pPr>
            <a:r>
              <a:rPr lang="vi-VN" sz="2600" dirty="0"/>
              <a:t>- Dòng 2:  10011001</a:t>
            </a:r>
          </a:p>
          <a:p>
            <a:pPr marL="0" indent="0">
              <a:buNone/>
            </a:pPr>
            <a:r>
              <a:rPr lang="vi-VN" sz="2600" dirty="0"/>
              <a:t>- Dòng 3:  10000001</a:t>
            </a:r>
          </a:p>
          <a:p>
            <a:pPr marL="0" indent="0">
              <a:buNone/>
            </a:pPr>
            <a:r>
              <a:rPr lang="vi-VN" sz="2600" dirty="0"/>
              <a:t>- Dòng 4:  01000010</a:t>
            </a:r>
          </a:p>
          <a:p>
            <a:pPr marL="0" indent="0">
              <a:buNone/>
            </a:pPr>
            <a:r>
              <a:rPr lang="vi-VN" sz="2600" dirty="0"/>
              <a:t>- Dòng 5:  01000010</a:t>
            </a:r>
          </a:p>
          <a:p>
            <a:pPr marL="0" indent="0">
              <a:buNone/>
            </a:pPr>
            <a:r>
              <a:rPr lang="vi-VN" sz="2600" dirty="0"/>
              <a:t>- Dòng 6:  00100100</a:t>
            </a:r>
          </a:p>
          <a:p>
            <a:pPr marL="0" indent="0">
              <a:buNone/>
            </a:pPr>
            <a:r>
              <a:rPr lang="vi-VN" sz="2600" dirty="0"/>
              <a:t>- Dòng 7:  00111100</a:t>
            </a:r>
          </a:p>
          <a:p>
            <a:pPr marL="0" indent="0">
              <a:buNone/>
            </a:pPr>
            <a:r>
              <a:rPr lang="vi-VN" sz="2600" dirty="0"/>
              <a:t>- Dòng 8:  00011000</a:t>
            </a:r>
          </a:p>
        </p:txBody>
      </p:sp>
      <p:sp>
        <p:nvSpPr>
          <p:cNvPr id="7" name="Content Placeholder 2"/>
          <p:cNvSpPr txBox="1">
            <a:spLocks/>
          </p:cNvSpPr>
          <p:nvPr/>
        </p:nvSpPr>
        <p:spPr>
          <a:xfrm>
            <a:off x="503550" y="5422980"/>
            <a:ext cx="6860194" cy="936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400" b="1"/>
              <a:t>Câu 2: </a:t>
            </a:r>
            <a:r>
              <a:rPr lang="vi-VN" sz="2400"/>
              <a:t> 01100110  10011001  10000001 01000010 01000010  00100100 00111100  00011000</a:t>
            </a:r>
          </a:p>
        </p:txBody>
      </p:sp>
      <p:graphicFrame>
        <p:nvGraphicFramePr>
          <p:cNvPr id="4" name="Table 3"/>
          <p:cNvGraphicFramePr>
            <a:graphicFrameLocks noGrp="1"/>
          </p:cNvGraphicFramePr>
          <p:nvPr>
            <p:extLst>
              <p:ext uri="{D42A27DB-BD31-4B8C-83A1-F6EECF244321}">
                <p14:modId xmlns:p14="http://schemas.microsoft.com/office/powerpoint/2010/main" val="1957262353"/>
              </p:ext>
            </p:extLst>
          </p:nvPr>
        </p:nvGraphicFramePr>
        <p:xfrm>
          <a:off x="4283968" y="1772823"/>
          <a:ext cx="3744416" cy="3030815"/>
        </p:xfrm>
        <a:graphic>
          <a:graphicData uri="http://schemas.openxmlformats.org/drawingml/2006/table">
            <a:tbl>
              <a:tblPr firstRow="1" bandRow="1">
                <a:tableStyleId>{2D5ABB26-0587-4C30-8999-92F81FD0307C}</a:tableStyleId>
              </a:tblPr>
              <a:tblGrid>
                <a:gridCol w="468052">
                  <a:extLst>
                    <a:ext uri="{9D8B030D-6E8A-4147-A177-3AD203B41FA5}">
                      <a16:colId xmlns:a16="http://schemas.microsoft.com/office/drawing/2014/main" xmlns="" val="20000"/>
                    </a:ext>
                  </a:extLst>
                </a:gridCol>
                <a:gridCol w="468052">
                  <a:extLst>
                    <a:ext uri="{9D8B030D-6E8A-4147-A177-3AD203B41FA5}">
                      <a16:colId xmlns:a16="http://schemas.microsoft.com/office/drawing/2014/main" xmlns="" val="20001"/>
                    </a:ext>
                  </a:extLst>
                </a:gridCol>
                <a:gridCol w="468052">
                  <a:extLst>
                    <a:ext uri="{9D8B030D-6E8A-4147-A177-3AD203B41FA5}">
                      <a16:colId xmlns:a16="http://schemas.microsoft.com/office/drawing/2014/main" xmlns="" val="20002"/>
                    </a:ext>
                  </a:extLst>
                </a:gridCol>
                <a:gridCol w="468052">
                  <a:extLst>
                    <a:ext uri="{9D8B030D-6E8A-4147-A177-3AD203B41FA5}">
                      <a16:colId xmlns:a16="http://schemas.microsoft.com/office/drawing/2014/main" xmlns="" val="20003"/>
                    </a:ext>
                  </a:extLst>
                </a:gridCol>
                <a:gridCol w="468052">
                  <a:extLst>
                    <a:ext uri="{9D8B030D-6E8A-4147-A177-3AD203B41FA5}">
                      <a16:colId xmlns:a16="http://schemas.microsoft.com/office/drawing/2014/main" xmlns="" val="20004"/>
                    </a:ext>
                  </a:extLst>
                </a:gridCol>
                <a:gridCol w="468052">
                  <a:extLst>
                    <a:ext uri="{9D8B030D-6E8A-4147-A177-3AD203B41FA5}">
                      <a16:colId xmlns:a16="http://schemas.microsoft.com/office/drawing/2014/main" xmlns="" val="20005"/>
                    </a:ext>
                  </a:extLst>
                </a:gridCol>
                <a:gridCol w="468052">
                  <a:extLst>
                    <a:ext uri="{9D8B030D-6E8A-4147-A177-3AD203B41FA5}">
                      <a16:colId xmlns:a16="http://schemas.microsoft.com/office/drawing/2014/main" xmlns="" val="20006"/>
                    </a:ext>
                  </a:extLst>
                </a:gridCol>
                <a:gridCol w="468052">
                  <a:extLst>
                    <a:ext uri="{9D8B030D-6E8A-4147-A177-3AD203B41FA5}">
                      <a16:colId xmlns:a16="http://schemas.microsoft.com/office/drawing/2014/main" xmlns="" val="20007"/>
                    </a:ext>
                  </a:extLst>
                </a:gridCol>
              </a:tblGrid>
              <a:tr h="384236">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1"/>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2"/>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40015">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12370627"/>
              </p:ext>
            </p:extLst>
          </p:nvPr>
        </p:nvGraphicFramePr>
        <p:xfrm>
          <a:off x="4288888" y="1777743"/>
          <a:ext cx="3744416" cy="3030815"/>
        </p:xfrm>
        <a:graphic>
          <a:graphicData uri="http://schemas.openxmlformats.org/drawingml/2006/table">
            <a:tbl>
              <a:tblPr firstRow="1" bandRow="1">
                <a:tableStyleId>{2D5ABB26-0587-4C30-8999-92F81FD0307C}</a:tableStyleId>
              </a:tblPr>
              <a:tblGrid>
                <a:gridCol w="468052">
                  <a:extLst>
                    <a:ext uri="{9D8B030D-6E8A-4147-A177-3AD203B41FA5}">
                      <a16:colId xmlns:a16="http://schemas.microsoft.com/office/drawing/2014/main" xmlns="" val="20000"/>
                    </a:ext>
                  </a:extLst>
                </a:gridCol>
                <a:gridCol w="468052">
                  <a:extLst>
                    <a:ext uri="{9D8B030D-6E8A-4147-A177-3AD203B41FA5}">
                      <a16:colId xmlns:a16="http://schemas.microsoft.com/office/drawing/2014/main" xmlns="" val="20001"/>
                    </a:ext>
                  </a:extLst>
                </a:gridCol>
                <a:gridCol w="468052">
                  <a:extLst>
                    <a:ext uri="{9D8B030D-6E8A-4147-A177-3AD203B41FA5}">
                      <a16:colId xmlns:a16="http://schemas.microsoft.com/office/drawing/2014/main" xmlns="" val="20002"/>
                    </a:ext>
                  </a:extLst>
                </a:gridCol>
                <a:gridCol w="468052">
                  <a:extLst>
                    <a:ext uri="{9D8B030D-6E8A-4147-A177-3AD203B41FA5}">
                      <a16:colId xmlns:a16="http://schemas.microsoft.com/office/drawing/2014/main" xmlns="" val="20003"/>
                    </a:ext>
                  </a:extLst>
                </a:gridCol>
                <a:gridCol w="468052">
                  <a:extLst>
                    <a:ext uri="{9D8B030D-6E8A-4147-A177-3AD203B41FA5}">
                      <a16:colId xmlns:a16="http://schemas.microsoft.com/office/drawing/2014/main" xmlns="" val="20004"/>
                    </a:ext>
                  </a:extLst>
                </a:gridCol>
                <a:gridCol w="468052">
                  <a:extLst>
                    <a:ext uri="{9D8B030D-6E8A-4147-A177-3AD203B41FA5}">
                      <a16:colId xmlns:a16="http://schemas.microsoft.com/office/drawing/2014/main" xmlns="" val="20005"/>
                    </a:ext>
                  </a:extLst>
                </a:gridCol>
                <a:gridCol w="468052">
                  <a:extLst>
                    <a:ext uri="{9D8B030D-6E8A-4147-A177-3AD203B41FA5}">
                      <a16:colId xmlns:a16="http://schemas.microsoft.com/office/drawing/2014/main" xmlns="" val="20006"/>
                    </a:ext>
                  </a:extLst>
                </a:gridCol>
                <a:gridCol w="468052">
                  <a:extLst>
                    <a:ext uri="{9D8B030D-6E8A-4147-A177-3AD203B41FA5}">
                      <a16:colId xmlns:a16="http://schemas.microsoft.com/office/drawing/2014/main" xmlns="" val="20007"/>
                    </a:ext>
                  </a:extLst>
                </a:gridCol>
              </a:tblGrid>
              <a:tr h="384236">
                <a:tc>
                  <a:txBody>
                    <a:bodyPr/>
                    <a:lstStyle/>
                    <a:p>
                      <a:pPr algn="ctr"/>
                      <a:r>
                        <a:rPr lang="vi-VN" sz="2000"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54680">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1"/>
                  </a:ext>
                </a:extLst>
              </a:tr>
              <a:tr h="354680">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2"/>
                  </a:ext>
                </a:extLst>
              </a:tr>
              <a:tr h="354680">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4680">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54680">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54680">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40015">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5" name="Title 4"/>
          <p:cNvSpPr>
            <a:spLocks noGrp="1"/>
          </p:cNvSpPr>
          <p:nvPr>
            <p:ph type="title"/>
          </p:nvPr>
        </p:nvSpPr>
        <p:spPr/>
        <p:txBody>
          <a:bodyPr/>
          <a:lstStyle/>
          <a:p>
            <a:endParaRPr lang="vi-VN"/>
          </a:p>
        </p:txBody>
      </p:sp>
      <p:sp>
        <p:nvSpPr>
          <p:cNvPr id="8" name="Title 1"/>
          <p:cNvSpPr txBox="1">
            <a:spLocks/>
          </p:cNvSpPr>
          <p:nvPr/>
        </p:nvSpPr>
        <p:spPr>
          <a:xfrm>
            <a:off x="611560" y="324118"/>
            <a:ext cx="8003232"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rPr>
              <a:t>1. Biểu diễn thông tin trong máy tính</a:t>
            </a:r>
            <a:endParaRPr lang="vi-VN" sz="3600" b="1">
              <a:solidFill>
                <a:srgbClr val="FFFF00"/>
              </a:solidFill>
            </a:endParaRPr>
          </a:p>
        </p:txBody>
      </p:sp>
    </p:spTree>
    <p:extLst>
      <p:ext uri="{BB962C8B-B14F-4D97-AF65-F5344CB8AC3E}">
        <p14:creationId xmlns:p14="http://schemas.microsoft.com/office/powerpoint/2010/main" val="4170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3">
                                            <p:txEl>
                                              <p:pRg st="4" end="4"/>
                                            </p:txEl>
                                          </p:spTgt>
                                        </p:tgtEl>
                                        <p:attrNameLst>
                                          <p:attrName>style.visibility</p:attrName>
                                        </p:attrNameLst>
                                      </p:cBhvr>
                                      <p:to>
                                        <p:strVal val="visible"/>
                                      </p:to>
                                    </p:set>
                                    <p:anim calcmode="lin" valueType="num">
                                      <p:cBhvr>
                                        <p:cTn id="48"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50"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1" presetClass="entr" presetSubtype="0" fill="hold" grpId="0" nodeType="clickEffect">
                                  <p:stCondLst>
                                    <p:cond delay="0"/>
                                  </p:stCondLst>
                                  <p:iterate type="lt">
                                    <p:tmPct val="10000"/>
                                  </p:iterate>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59"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1" presetClass="entr" presetSubtype="0" fill="hold" grpId="0" nodeType="clickEffect">
                                  <p:stCondLst>
                                    <p:cond delay="0"/>
                                  </p:stCondLst>
                                  <p:iterate type="lt">
                                    <p:tmPct val="10000"/>
                                  </p:iterate>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p:cTn id="66"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68"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3">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3">
                                            <p:txEl>
                                              <p:pRg st="7" end="7"/>
                                            </p:txEl>
                                          </p:spTgt>
                                        </p:tgtEl>
                                        <p:attrNameLst>
                                          <p:attrName>style.visibility</p:attrName>
                                        </p:attrNameLst>
                                      </p:cBhvr>
                                      <p:to>
                                        <p:strVal val="visible"/>
                                      </p:to>
                                    </p:set>
                                    <p:anim calcmode="lin" valueType="num">
                                      <p:cBhvr>
                                        <p:cTn id="75"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77"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xEl>
                                              <p:pRg st="7" end="7"/>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3">
                                            <p:txEl>
                                              <p:pRg st="8" end="8"/>
                                            </p:txEl>
                                          </p:spTgt>
                                        </p:tgtEl>
                                        <p:attrNameLst>
                                          <p:attrName>style.visibility</p:attrName>
                                        </p:attrNameLst>
                                      </p:cBhvr>
                                      <p:to>
                                        <p:strVal val="visible"/>
                                      </p:to>
                                    </p:set>
                                    <p:anim calcmode="lin" valueType="num">
                                      <p:cBhvr>
                                        <p:cTn id="84" dur="5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86" dur="5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3">
                                            <p:txEl>
                                              <p:pRg st="8" end="8"/>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1" presetClass="entr" presetSubtype="0" fill="hold" nodeType="clickEffect">
                                  <p:stCondLst>
                                    <p:cond delay="0"/>
                                  </p:stCondLst>
                                  <p:iterate type="lt">
                                    <p:tmPct val="10000"/>
                                  </p:iterate>
                                  <p:childTnLst>
                                    <p:set>
                                      <p:cBhvr>
                                        <p:cTn id="92" dur="1" fill="hold">
                                          <p:stCondLst>
                                            <p:cond delay="0"/>
                                          </p:stCondLst>
                                        </p:cTn>
                                        <p:tgtEl>
                                          <p:spTgt spid="7">
                                            <p:txEl>
                                              <p:pRg st="0" end="0"/>
                                            </p:txEl>
                                          </p:spTgt>
                                        </p:tgtEl>
                                        <p:attrNameLst>
                                          <p:attrName>style.visibility</p:attrName>
                                        </p:attrNameLst>
                                      </p:cBhvr>
                                      <p:to>
                                        <p:strVal val="visible"/>
                                      </p:to>
                                    </p:set>
                                    <p:anim calcmode="lin" valueType="num">
                                      <p:cBhvr>
                                        <p:cTn id="93" dur="7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4" dur="7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5" dur="7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6" dur="7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7" dur="75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297604" y="2708920"/>
            <a:ext cx="6860194" cy="3168352"/>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vi-VN" dirty="0">
                <a:solidFill>
                  <a:srgbClr val="0000FF"/>
                </a:solidFill>
              </a:rPr>
              <a:t>Thông tin được biểu diễn trong máy tính bằng dãy các bit. Mỗi bit là một kí hiệu 0 hoặc 1, hay còn được gọi là chữ số nhị phân.</a:t>
            </a:r>
          </a:p>
          <a:p>
            <a:pPr algn="just"/>
            <a:r>
              <a:rPr lang="vi-VN" dirty="0">
                <a:solidFill>
                  <a:srgbClr val="0000FF"/>
                </a:solidFill>
              </a:rPr>
              <a:t>Bit là đơn vị đo nhỏ nhất trong lưu trữ thông tin.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45512"/>
            <a:ext cx="757141" cy="68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endParaRPr lang="vi-VN"/>
          </a:p>
        </p:txBody>
      </p:sp>
      <p:sp>
        <p:nvSpPr>
          <p:cNvPr id="10" name="Title 1"/>
          <p:cNvSpPr txBox="1">
            <a:spLocks/>
          </p:cNvSpPr>
          <p:nvPr/>
        </p:nvSpPr>
        <p:spPr>
          <a:xfrm>
            <a:off x="611560" y="404664"/>
            <a:ext cx="8003232"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rPr>
              <a:t>1. Biểu diễn thông tin trong máy tính</a:t>
            </a:r>
            <a:endParaRPr lang="vi-VN" sz="3600" b="1">
              <a:solidFill>
                <a:srgbClr val="FFFF00"/>
              </a:solidFill>
            </a:endParaRPr>
          </a:p>
        </p:txBody>
      </p:sp>
      <p:sp>
        <p:nvSpPr>
          <p:cNvPr id="8" name="Title 1"/>
          <p:cNvSpPr txBox="1">
            <a:spLocks/>
          </p:cNvSpPr>
          <p:nvPr/>
        </p:nvSpPr>
        <p:spPr>
          <a:xfrm>
            <a:off x="1296693" y="1804582"/>
            <a:ext cx="7379763"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just"/>
            <a:r>
              <a:rPr lang="en-US" sz="2800" dirty="0">
                <a:solidFill>
                  <a:srgbClr val="0000FF"/>
                </a:solidFill>
              </a:rPr>
              <a:t>Trong máy tính thông tin dưới dạng văn vản, hình ảnh, âm thanh,...đều được chuyển thành dãy bit</a:t>
            </a:r>
            <a:endParaRPr lang="vi-VN" sz="2800" dirty="0">
              <a:solidFill>
                <a:srgbClr val="0000FF"/>
              </a:solidFill>
            </a:endParaRPr>
          </a:p>
        </p:txBody>
      </p:sp>
    </p:spTree>
    <p:extLst>
      <p:ext uri="{BB962C8B-B14F-4D97-AF65-F5344CB8AC3E}">
        <p14:creationId xmlns:p14="http://schemas.microsoft.com/office/powerpoint/2010/main" val="3323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7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75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8" dur="75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2" y="2771166"/>
            <a:ext cx="1821248" cy="2428330"/>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26"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prstClr val="white"/>
                </a:solidFill>
                <a:latin typeface="Times New Roman" panose="02020603050405020304" pitchFamily="18" charset="0"/>
                <a:cs typeface="Times New Roman" panose="02020603050405020304" pitchFamily="18" charset="0"/>
              </a:rPr>
              <a:t>Câu 1: Dãy bit là gì?</a:t>
            </a: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204911"/>
            <a:ext cx="1200530"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5199515"/>
            <a:ext cx="1900674"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dãy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hiệu</a:t>
            </a:r>
            <a:r>
              <a:rPr lang="en-US" sz="2400" dirty="0">
                <a:solidFill>
                  <a:srgbClr val="002060"/>
                </a:solidFill>
                <a:latin typeface="Times New Roman" panose="02020603050405020304" pitchFamily="18" charset="0"/>
                <a:cs typeface="Times New Roman" panose="02020603050405020304" pitchFamily="18" charset="0"/>
              </a:rPr>
              <a:t> 0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1</a:t>
            </a: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375" y="2771166"/>
            <a:ext cx="1800921" cy="2401228"/>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83769" y="5199515"/>
            <a:ext cx="201730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anose="02020603050405020304" pitchFamily="18" charset="0"/>
                <a:cs typeface="Times New Roman" panose="02020603050405020304" pitchFamily="18" charset="0"/>
              </a:rPr>
              <a:t>B. Là âm thanh phát ra từ máy tính</a:t>
            </a: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069" y="2718876"/>
            <a:ext cx="1780595" cy="237412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730860" y="5199515"/>
            <a:ext cx="189443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anose="02020603050405020304" pitchFamily="18" charset="0"/>
                <a:cs typeface="Times New Roman" panose="02020603050405020304" pitchFamily="18" charset="0"/>
              </a:rPr>
              <a:t>C. Là một dãy chỉ gồm dãy số 2</a:t>
            </a: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817" y="2771173"/>
            <a:ext cx="1702150" cy="2269533"/>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823129" y="5199515"/>
            <a:ext cx="1926380" cy="13248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anose="02020603050405020304" pitchFamily="18" charset="0"/>
                <a:cs typeface="Times New Roman" panose="02020603050405020304" pitchFamily="18" charset="0"/>
              </a:rPr>
              <a:t>D. Là những chữ số từ 0 đến 9</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3" y="484145"/>
            <a:ext cx="979176" cy="105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4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53" y="2397081"/>
            <a:ext cx="2200752" cy="293433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26"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a:solidFill>
                  <a:prstClr val="white"/>
                </a:solidFill>
                <a:latin typeface="Times New Roman" panose="02020603050405020304" pitchFamily="18" charset="0"/>
                <a:cs typeface="Times New Roman" panose="02020603050405020304" pitchFamily="18" charset="0"/>
              </a:rPr>
              <a:t>Câu 2: Máy tính sử dụng dãy bit để làm gì?</a:t>
            </a: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21" y="5308426"/>
            <a:ext cx="1772813" cy="11449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rgbClr val="002060"/>
                </a:solidFill>
                <a:latin typeface="Times New Roman" panose="02020603050405020304" pitchFamily="18" charset="0"/>
                <a:cs typeface="Times New Roman" panose="02020603050405020304" pitchFamily="18" charset="0"/>
              </a:rPr>
              <a:t>A. Biểu diễn các số</a:t>
            </a: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74" y="2397081"/>
            <a:ext cx="2200752"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4" y="5308426"/>
            <a:ext cx="1845476" cy="11449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rgbClr val="002060"/>
                </a:solidFill>
                <a:latin typeface="Times New Roman" panose="02020603050405020304" pitchFamily="18" charset="0"/>
                <a:cs typeface="Times New Roman" panose="02020603050405020304" pitchFamily="18" charset="0"/>
              </a:rPr>
              <a:t>B. Biểu diễn văn bản</a:t>
            </a: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95" y="2397081"/>
            <a:ext cx="2200752"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544653" y="5308426"/>
            <a:ext cx="2140694" cy="11449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C. Biểu diễn hình ảnh, âm thanh</a:t>
            </a: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816" y="2397081"/>
            <a:ext cx="2200752" cy="293433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738617" y="5308426"/>
            <a:ext cx="2405385" cy="114491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D. Biểu diễn số, văn bản, hình ảnh, âm thanh</a:t>
            </a: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3" y="484145"/>
            <a:ext cx="979176" cy="105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3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82" y="2975366"/>
            <a:ext cx="1603497" cy="2137996"/>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26"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a:solidFill>
                  <a:prstClr val="white"/>
                </a:solidFill>
                <a:latin typeface="Times New Roman" panose="02020603050405020304" pitchFamily="18" charset="0"/>
                <a:cs typeface="Times New Roman" panose="02020603050405020304" pitchFamily="18" charset="0"/>
              </a:rPr>
              <a:t>Câu 3: Dữ liệu trong máy tính được mã hóa thành dãy bit vì:</a:t>
            </a: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4990687"/>
            <a:ext cx="1842066" cy="165935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A. Dãy bit đáng tin cậy hơn</a:t>
            </a: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9001" y="2975366"/>
            <a:ext cx="1603497" cy="213799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3" y="4990687"/>
            <a:ext cx="1842066" cy="165935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B. Máy tính chỉ làm việc với hai kí tự 0 và 1</a:t>
            </a: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3223" y="2975366"/>
            <a:ext cx="1603497" cy="213799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783232" y="4990687"/>
            <a:ext cx="1842065" cy="165935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rgbClr val="002060"/>
                </a:solidFill>
                <a:latin typeface="Times New Roman" panose="02020603050405020304" pitchFamily="18" charset="0"/>
                <a:cs typeface="Times New Roman" panose="02020603050405020304" pitchFamily="18" charset="0"/>
              </a:rPr>
              <a:t>C. Dãy bit được xử lí dễ dàng hơn</a:t>
            </a: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7445" y="2975366"/>
            <a:ext cx="1603497" cy="2137996"/>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907453" y="4990687"/>
            <a:ext cx="1842065" cy="165935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rgbClr val="002060"/>
                </a:solidFill>
                <a:latin typeface="Times New Roman" panose="02020603050405020304" pitchFamily="18" charset="0"/>
                <a:cs typeface="Times New Roman" panose="02020603050405020304" pitchFamily="18" charset="0"/>
              </a:rPr>
              <a:t>D. Dãy bit chiếm ít dung lượng nhớ hơn</a:t>
            </a: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3" y="484145"/>
            <a:ext cx="979176" cy="105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7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icture13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191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Picture3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295400"/>
            <a:ext cx="32194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Picture146"/>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4419600"/>
            <a:ext cx="83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Picture14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166402">
            <a:off x="6229350" y="1900238"/>
            <a:ext cx="914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Picture14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5410200" y="3244850"/>
            <a:ext cx="2133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Picture119"/>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0" y="4946650"/>
            <a:ext cx="6858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Picture119"/>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600" y="4260850"/>
            <a:ext cx="533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Picture119"/>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2362200"/>
            <a:ext cx="533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1" descr="Picture11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438650"/>
            <a:ext cx="217646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4" descr="Picture153"/>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 y="457200"/>
            <a:ext cx="16764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 Box 15"/>
          <p:cNvSpPr txBox="1">
            <a:spLocks noChangeArrowheads="1"/>
          </p:cNvSpPr>
          <p:nvPr/>
        </p:nvSpPr>
        <p:spPr bwMode="auto">
          <a:xfrm>
            <a:off x="990600" y="1524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dirty="0">
                <a:solidFill>
                  <a:srgbClr val="FF0066"/>
                </a:solidFill>
                <a:effectLst>
                  <a:outerShdw blurRad="38100" dist="38100" dir="2700000" algn="tl">
                    <a:srgbClr val="000000"/>
                  </a:outerShdw>
                </a:effectLst>
                <a:latin typeface="Times New Roman" pitchFamily="18" charset="0"/>
                <a:cs typeface="Times New Roman" pitchFamily="18" charset="0"/>
              </a:rPr>
              <a:t>XIN CHÀO VÀ HẸN GẶP LẠI</a:t>
            </a:r>
            <a:r>
              <a:rPr lang="en-US" sz="4000" b="1" dirty="0">
                <a:solidFill>
                  <a:srgbClr val="FF0066"/>
                </a:solidFill>
                <a:effectLst>
                  <a:outerShdw blurRad="38100" dist="38100" dir="2700000" algn="tl">
                    <a:srgbClr val="000000"/>
                  </a:outerShdw>
                </a:effectLst>
                <a:latin typeface="Times New Roman" pitchFamily="18" charset="0"/>
                <a:cs typeface="Times New Roman" pitchFamily="18" charset="0"/>
              </a:rPr>
              <a:t> </a:t>
            </a:r>
            <a:endParaRPr lang="en-US" b="1" dirty="0">
              <a:solidFill>
                <a:srgbClr val="FF0066"/>
              </a:solidFill>
              <a:effectLst>
                <a:outerShdw blurRad="38100" dist="38100" dir="2700000" algn="tl">
                  <a:srgbClr val="000000"/>
                </a:outerShdw>
              </a:effectLst>
              <a:latin typeface="Times New Roman" pitchFamily="18" charset="0"/>
              <a:cs typeface="Times New Roman" pitchFamily="18" charset="0"/>
            </a:endParaRPr>
          </a:p>
        </p:txBody>
      </p:sp>
      <p:sp>
        <p:nvSpPr>
          <p:cNvPr id="37904" name="Text Box 16"/>
          <p:cNvSpPr txBox="1">
            <a:spLocks noChangeArrowheads="1"/>
          </p:cNvSpPr>
          <p:nvPr/>
        </p:nvSpPr>
        <p:spPr bwMode="auto">
          <a:xfrm>
            <a:off x="152400" y="896938"/>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endParaRPr lang="vi-VN" sz="4000" b="1">
              <a:solidFill>
                <a:srgbClr val="FF0000"/>
              </a:solidFill>
              <a:effectLst>
                <a:outerShdw blurRad="38100" dist="38100" dir="2700000" algn="tl">
                  <a:srgbClr val="000000"/>
                </a:outerShdw>
              </a:effectLst>
              <a:latin typeface="VNISerpentineMedium" pitchFamily="2" charset="0"/>
              <a:cs typeface="Arial" charset="0"/>
            </a:endParaRPr>
          </a:p>
        </p:txBody>
      </p:sp>
      <p:pic>
        <p:nvPicPr>
          <p:cNvPr id="37905" name="Picture 17" descr="Picture13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838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8" descr="Picture119"/>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896938"/>
            <a:ext cx="5334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Text Box 19"/>
          <p:cNvSpPr txBox="1">
            <a:spLocks noChangeArrowheads="1"/>
          </p:cNvSpPr>
          <p:nvPr/>
        </p:nvSpPr>
        <p:spPr bwMode="auto">
          <a:xfrm>
            <a:off x="152400" y="896938"/>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4000" b="1" dirty="0">
                <a:solidFill>
                  <a:srgbClr val="0000CC"/>
                </a:solidFill>
                <a:effectLst>
                  <a:outerShdw blurRad="38100" dist="38100" dir="2700000" algn="tl">
                    <a:srgbClr val="000000"/>
                  </a:outerShdw>
                </a:effectLst>
                <a:latin typeface="Times New Roman" pitchFamily="18" charset="0"/>
                <a:cs typeface="Arial" charset="0"/>
              </a:rPr>
              <a:t>    .......................................</a:t>
            </a:r>
          </a:p>
        </p:txBody>
      </p:sp>
      <p:pic>
        <p:nvPicPr>
          <p:cNvPr id="34833" name="Picture 14" descr="butterflies_flowers_md_wh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609600"/>
            <a:ext cx="60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3" descr="butterflies_flowers_md_wh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685800"/>
            <a:ext cx="60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9" descr="Pictur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1587" y="5522912"/>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8" descr="Pictur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88" y="0"/>
            <a:ext cx="1295401"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0" descr="Pictur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772400" y="0"/>
            <a:ext cx="1371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1" descr="Picture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flipV="1">
            <a:off x="7850188" y="5564187"/>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Lucky Twice - Lucky .wav">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8839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8360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3.33333E-6 -1.27601E-6 C -0.00816 0.26745 -0.01632 0.53514 0.07326 0.43505 C 0.16284 0.33495 0.39774 -0.5178 0.53767 -0.60055 C 0.6776 -0.68331 0.79531 -0.37286 0.91319 -0.06218 " pathEditMode="relative" rAng="0" ptsTypes="aaaA">
                                      <p:cBhvr>
                                        <p:cTn id="6" dur="15000" fill="hold"/>
                                        <p:tgtEl>
                                          <p:spTgt spid="37890"/>
                                        </p:tgtEl>
                                        <p:attrNameLst>
                                          <p:attrName>ppt_x</p:attrName>
                                          <p:attrName>ppt_y</p:attrName>
                                        </p:attrNameLst>
                                      </p:cBhvr>
                                      <p:rCtr x="44844" y="-7420"/>
                                    </p:animMotion>
                                  </p:childTnLst>
                                </p:cTn>
                              </p:par>
                              <p:par>
                                <p:cTn id="7" presetID="0" presetClass="path" presetSubtype="0" repeatCount="indefinite" accel="50000" decel="50000" fill="hold" nodeType="withEffect">
                                  <p:stCondLst>
                                    <p:cond delay="2000"/>
                                  </p:stCondLst>
                                  <p:childTnLst>
                                    <p:animMotion origin="layout" path="M -0.00834 0.09316 C -0.15243 -0.23416 -0.29584 -0.55894 -0.4507 -0.52357 C -0.60573 -0.48728 -0.79636 0.30005 -0.93837 0.31323 C -1.08039 0.3271 -1.21007 -0.45353 -1.30209 -0.44105 C -1.3941 -0.42949 -1.44271 -0.02265 -1.49167 0.38419 " pathEditMode="relative" rAng="0" ptsTypes="aaaaA">
                                      <p:cBhvr>
                                        <p:cTn id="8" dur="50000" fill="hold"/>
                                        <p:tgtEl>
                                          <p:spTgt spid="37894"/>
                                        </p:tgtEl>
                                        <p:attrNameLst>
                                          <p:attrName>ppt_x</p:attrName>
                                          <p:attrName>ppt_y</p:attrName>
                                        </p:attrNameLst>
                                      </p:cBhvr>
                                      <p:rCtr x="-74167" y="-18054"/>
                                    </p:animMotion>
                                  </p:childTnLst>
                                </p:cTn>
                              </p:par>
                              <p:par>
                                <p:cTn id="9" presetID="49" presetClass="entr" presetSubtype="0" repeatCount="indefinite" decel="100000" fill="hold" nodeType="withEffect">
                                  <p:stCondLst>
                                    <p:cond delay="2000"/>
                                  </p:stCondLst>
                                  <p:childTnLst>
                                    <p:set>
                                      <p:cBhvr>
                                        <p:cTn id="10" dur="1" fill="hold">
                                          <p:stCondLst>
                                            <p:cond delay="0"/>
                                          </p:stCondLst>
                                        </p:cTn>
                                        <p:tgtEl>
                                          <p:spTgt spid="37895"/>
                                        </p:tgtEl>
                                        <p:attrNameLst>
                                          <p:attrName>style.visibility</p:attrName>
                                        </p:attrNameLst>
                                      </p:cBhvr>
                                      <p:to>
                                        <p:strVal val="visible"/>
                                      </p:to>
                                    </p:set>
                                    <p:anim calcmode="lin" valueType="num">
                                      <p:cBhvr>
                                        <p:cTn id="11" dur="90000" fill="hold"/>
                                        <p:tgtEl>
                                          <p:spTgt spid="37895"/>
                                        </p:tgtEl>
                                        <p:attrNameLst>
                                          <p:attrName>ppt_w</p:attrName>
                                        </p:attrNameLst>
                                      </p:cBhvr>
                                      <p:tavLst>
                                        <p:tav tm="0">
                                          <p:val>
                                            <p:fltVal val="0"/>
                                          </p:val>
                                        </p:tav>
                                        <p:tav tm="100000">
                                          <p:val>
                                            <p:strVal val="#ppt_w"/>
                                          </p:val>
                                        </p:tav>
                                      </p:tavLst>
                                    </p:anim>
                                    <p:anim calcmode="lin" valueType="num">
                                      <p:cBhvr>
                                        <p:cTn id="12" dur="90000" fill="hold"/>
                                        <p:tgtEl>
                                          <p:spTgt spid="37895"/>
                                        </p:tgtEl>
                                        <p:attrNameLst>
                                          <p:attrName>ppt_h</p:attrName>
                                        </p:attrNameLst>
                                      </p:cBhvr>
                                      <p:tavLst>
                                        <p:tav tm="0">
                                          <p:val>
                                            <p:fltVal val="0"/>
                                          </p:val>
                                        </p:tav>
                                        <p:tav tm="100000">
                                          <p:val>
                                            <p:strVal val="#ppt_h"/>
                                          </p:val>
                                        </p:tav>
                                      </p:tavLst>
                                    </p:anim>
                                    <p:anim calcmode="lin" valueType="num">
                                      <p:cBhvr>
                                        <p:cTn id="13" dur="90000" fill="hold"/>
                                        <p:tgtEl>
                                          <p:spTgt spid="37895"/>
                                        </p:tgtEl>
                                        <p:attrNameLst>
                                          <p:attrName>style.rotation</p:attrName>
                                        </p:attrNameLst>
                                      </p:cBhvr>
                                      <p:tavLst>
                                        <p:tav tm="0">
                                          <p:val>
                                            <p:fltVal val="360"/>
                                          </p:val>
                                        </p:tav>
                                        <p:tav tm="100000">
                                          <p:val>
                                            <p:fltVal val="0"/>
                                          </p:val>
                                        </p:tav>
                                      </p:tavLst>
                                    </p:anim>
                                    <p:animEffect transition="in" filter="fade">
                                      <p:cBhvr>
                                        <p:cTn id="14" dur="90000"/>
                                        <p:tgtEl>
                                          <p:spTgt spid="37895"/>
                                        </p:tgtEl>
                                      </p:cBhvr>
                                    </p:animEffect>
                                  </p:childTnLst>
                                </p:cTn>
                              </p:par>
                              <p:par>
                                <p:cTn id="15" presetID="49" presetClass="entr" presetSubtype="0" repeatCount="indefinite" decel="100000" fill="hold" nodeType="withEffect">
                                  <p:stCondLst>
                                    <p:cond delay="2000"/>
                                  </p:stCondLst>
                                  <p:childTnLst>
                                    <p:set>
                                      <p:cBhvr>
                                        <p:cTn id="16" dur="1" fill="hold">
                                          <p:stCondLst>
                                            <p:cond delay="0"/>
                                          </p:stCondLst>
                                        </p:cTn>
                                        <p:tgtEl>
                                          <p:spTgt spid="37896"/>
                                        </p:tgtEl>
                                        <p:attrNameLst>
                                          <p:attrName>style.visibility</p:attrName>
                                        </p:attrNameLst>
                                      </p:cBhvr>
                                      <p:to>
                                        <p:strVal val="visible"/>
                                      </p:to>
                                    </p:set>
                                    <p:anim calcmode="lin" valueType="num">
                                      <p:cBhvr>
                                        <p:cTn id="17" dur="80000" fill="hold"/>
                                        <p:tgtEl>
                                          <p:spTgt spid="37896"/>
                                        </p:tgtEl>
                                        <p:attrNameLst>
                                          <p:attrName>ppt_w</p:attrName>
                                        </p:attrNameLst>
                                      </p:cBhvr>
                                      <p:tavLst>
                                        <p:tav tm="0">
                                          <p:val>
                                            <p:fltVal val="0"/>
                                          </p:val>
                                        </p:tav>
                                        <p:tav tm="100000">
                                          <p:val>
                                            <p:strVal val="#ppt_w"/>
                                          </p:val>
                                        </p:tav>
                                      </p:tavLst>
                                    </p:anim>
                                    <p:anim calcmode="lin" valueType="num">
                                      <p:cBhvr>
                                        <p:cTn id="18" dur="80000" fill="hold"/>
                                        <p:tgtEl>
                                          <p:spTgt spid="37896"/>
                                        </p:tgtEl>
                                        <p:attrNameLst>
                                          <p:attrName>ppt_h</p:attrName>
                                        </p:attrNameLst>
                                      </p:cBhvr>
                                      <p:tavLst>
                                        <p:tav tm="0">
                                          <p:val>
                                            <p:fltVal val="0"/>
                                          </p:val>
                                        </p:tav>
                                        <p:tav tm="100000">
                                          <p:val>
                                            <p:strVal val="#ppt_h"/>
                                          </p:val>
                                        </p:tav>
                                      </p:tavLst>
                                    </p:anim>
                                    <p:anim calcmode="lin" valueType="num">
                                      <p:cBhvr>
                                        <p:cTn id="19" dur="80000" fill="hold"/>
                                        <p:tgtEl>
                                          <p:spTgt spid="37896"/>
                                        </p:tgtEl>
                                        <p:attrNameLst>
                                          <p:attrName>style.rotation</p:attrName>
                                        </p:attrNameLst>
                                      </p:cBhvr>
                                      <p:tavLst>
                                        <p:tav tm="0">
                                          <p:val>
                                            <p:fltVal val="360"/>
                                          </p:val>
                                        </p:tav>
                                        <p:tav tm="100000">
                                          <p:val>
                                            <p:fltVal val="0"/>
                                          </p:val>
                                        </p:tav>
                                      </p:tavLst>
                                    </p:anim>
                                    <p:animEffect transition="in" filter="fade">
                                      <p:cBhvr>
                                        <p:cTn id="20" dur="80000"/>
                                        <p:tgtEl>
                                          <p:spTgt spid="37896"/>
                                        </p:tgtEl>
                                      </p:cBhvr>
                                    </p:animEffect>
                                  </p:childTnLst>
                                </p:cTn>
                              </p:par>
                              <p:par>
                                <p:cTn id="21" presetID="49" presetClass="entr" presetSubtype="0" repeatCount="indefinite" decel="100000" fill="hold" nodeType="withEffect">
                                  <p:stCondLst>
                                    <p:cond delay="2000"/>
                                  </p:stCondLst>
                                  <p:childTnLst>
                                    <p:set>
                                      <p:cBhvr>
                                        <p:cTn id="22" dur="1" fill="hold">
                                          <p:stCondLst>
                                            <p:cond delay="0"/>
                                          </p:stCondLst>
                                        </p:cTn>
                                        <p:tgtEl>
                                          <p:spTgt spid="37897"/>
                                        </p:tgtEl>
                                        <p:attrNameLst>
                                          <p:attrName>style.visibility</p:attrName>
                                        </p:attrNameLst>
                                      </p:cBhvr>
                                      <p:to>
                                        <p:strVal val="visible"/>
                                      </p:to>
                                    </p:set>
                                    <p:anim calcmode="lin" valueType="num">
                                      <p:cBhvr>
                                        <p:cTn id="23" dur="80000" fill="hold"/>
                                        <p:tgtEl>
                                          <p:spTgt spid="37897"/>
                                        </p:tgtEl>
                                        <p:attrNameLst>
                                          <p:attrName>ppt_w</p:attrName>
                                        </p:attrNameLst>
                                      </p:cBhvr>
                                      <p:tavLst>
                                        <p:tav tm="0">
                                          <p:val>
                                            <p:fltVal val="0"/>
                                          </p:val>
                                        </p:tav>
                                        <p:tav tm="100000">
                                          <p:val>
                                            <p:strVal val="#ppt_w"/>
                                          </p:val>
                                        </p:tav>
                                      </p:tavLst>
                                    </p:anim>
                                    <p:anim calcmode="lin" valueType="num">
                                      <p:cBhvr>
                                        <p:cTn id="24" dur="80000" fill="hold"/>
                                        <p:tgtEl>
                                          <p:spTgt spid="37897"/>
                                        </p:tgtEl>
                                        <p:attrNameLst>
                                          <p:attrName>ppt_h</p:attrName>
                                        </p:attrNameLst>
                                      </p:cBhvr>
                                      <p:tavLst>
                                        <p:tav tm="0">
                                          <p:val>
                                            <p:fltVal val="0"/>
                                          </p:val>
                                        </p:tav>
                                        <p:tav tm="100000">
                                          <p:val>
                                            <p:strVal val="#ppt_h"/>
                                          </p:val>
                                        </p:tav>
                                      </p:tavLst>
                                    </p:anim>
                                    <p:anim calcmode="lin" valueType="num">
                                      <p:cBhvr>
                                        <p:cTn id="25" dur="80000" fill="hold"/>
                                        <p:tgtEl>
                                          <p:spTgt spid="37897"/>
                                        </p:tgtEl>
                                        <p:attrNameLst>
                                          <p:attrName>style.rotation</p:attrName>
                                        </p:attrNameLst>
                                      </p:cBhvr>
                                      <p:tavLst>
                                        <p:tav tm="0">
                                          <p:val>
                                            <p:fltVal val="360"/>
                                          </p:val>
                                        </p:tav>
                                        <p:tav tm="100000">
                                          <p:val>
                                            <p:fltVal val="0"/>
                                          </p:val>
                                        </p:tav>
                                      </p:tavLst>
                                    </p:anim>
                                    <p:animEffect transition="in" filter="fade">
                                      <p:cBhvr>
                                        <p:cTn id="26" dur="80000"/>
                                        <p:tgtEl>
                                          <p:spTgt spid="37897"/>
                                        </p:tgtEl>
                                      </p:cBhvr>
                                    </p:animEffect>
                                  </p:childTnLst>
                                </p:cTn>
                              </p:par>
                              <p:par>
                                <p:cTn id="27" presetID="63" presetClass="path" presetSubtype="0" repeatCount="indefinite" accel="50000" decel="50000" fill="hold" nodeType="withEffect">
                                  <p:stCondLst>
                                    <p:cond delay="0"/>
                                  </p:stCondLst>
                                  <p:childTnLst>
                                    <p:animMotion origin="layout" path="M -0.00625 0.00069 L 0.11042 -0.00624 " pathEditMode="relative" rAng="0" ptsTypes="AA">
                                      <p:cBhvr>
                                        <p:cTn id="28" dur="5000" fill="hold"/>
                                        <p:tgtEl>
                                          <p:spTgt spid="37893"/>
                                        </p:tgtEl>
                                        <p:attrNameLst>
                                          <p:attrName>ppt_x</p:attrName>
                                          <p:attrName>ppt_y</p:attrName>
                                        </p:attrNameLst>
                                      </p:cBhvr>
                                      <p:rCtr x="5833" y="-347"/>
                                    </p:animMotion>
                                  </p:childTnLst>
                                </p:cTn>
                              </p:par>
                              <p:par>
                                <p:cTn id="29" presetID="0" presetClass="path" presetSubtype="0" repeatCount="indefinite" accel="50000" decel="50000" fill="hold" nodeType="withEffect">
                                  <p:stCondLst>
                                    <p:cond delay="0"/>
                                  </p:stCondLst>
                                  <p:childTnLst>
                                    <p:animMotion origin="layout" path="M 0.075 -0.19972 C 0.08698 -0.05571 0.09913 0.08877 0.14306 0.13985 C 0.18681 0.19071 0.2816 0.0356 0.33767 0.10472 C 0.39358 0.17406 0.44028 0.43828 0.47934 0.55617 C 0.5184 0.67406 0.62899 0.79658 0.57188 0.8116 C 0.51476 0.82686 0.20972 0.67453 0.13715 0.64702 " pathEditMode="relative" rAng="0" ptsTypes="aaaaaA">
                                      <p:cBhvr>
                                        <p:cTn id="30" dur="10000" fill="hold"/>
                                        <p:tgtEl>
                                          <p:spTgt spid="37905"/>
                                        </p:tgtEl>
                                        <p:attrNameLst>
                                          <p:attrName>ppt_x</p:attrName>
                                          <p:attrName>ppt_y</p:attrName>
                                        </p:attrNameLst>
                                      </p:cBhvr>
                                      <p:rCtr x="27691" y="51318"/>
                                    </p:animMotion>
                                  </p:childTnLst>
                                </p:cTn>
                              </p:par>
                              <p:par>
                                <p:cTn id="31" presetID="49" presetClass="entr" presetSubtype="0" repeatCount="indefinite" decel="100000" fill="hold" nodeType="withEffect">
                                  <p:stCondLst>
                                    <p:cond delay="2000"/>
                                  </p:stCondLst>
                                  <p:childTnLst>
                                    <p:set>
                                      <p:cBhvr>
                                        <p:cTn id="32" dur="1" fill="hold">
                                          <p:stCondLst>
                                            <p:cond delay="0"/>
                                          </p:stCondLst>
                                        </p:cTn>
                                        <p:tgtEl>
                                          <p:spTgt spid="37906"/>
                                        </p:tgtEl>
                                        <p:attrNameLst>
                                          <p:attrName>style.visibility</p:attrName>
                                        </p:attrNameLst>
                                      </p:cBhvr>
                                      <p:to>
                                        <p:strVal val="visible"/>
                                      </p:to>
                                    </p:set>
                                    <p:anim calcmode="lin" valueType="num">
                                      <p:cBhvr>
                                        <p:cTn id="33" dur="65000" fill="hold"/>
                                        <p:tgtEl>
                                          <p:spTgt spid="37906"/>
                                        </p:tgtEl>
                                        <p:attrNameLst>
                                          <p:attrName>ppt_w</p:attrName>
                                        </p:attrNameLst>
                                      </p:cBhvr>
                                      <p:tavLst>
                                        <p:tav tm="0">
                                          <p:val>
                                            <p:fltVal val="0"/>
                                          </p:val>
                                        </p:tav>
                                        <p:tav tm="100000">
                                          <p:val>
                                            <p:strVal val="#ppt_w"/>
                                          </p:val>
                                        </p:tav>
                                      </p:tavLst>
                                    </p:anim>
                                    <p:anim calcmode="lin" valueType="num">
                                      <p:cBhvr>
                                        <p:cTn id="34" dur="65000" fill="hold"/>
                                        <p:tgtEl>
                                          <p:spTgt spid="37906"/>
                                        </p:tgtEl>
                                        <p:attrNameLst>
                                          <p:attrName>ppt_h</p:attrName>
                                        </p:attrNameLst>
                                      </p:cBhvr>
                                      <p:tavLst>
                                        <p:tav tm="0">
                                          <p:val>
                                            <p:fltVal val="0"/>
                                          </p:val>
                                        </p:tav>
                                        <p:tav tm="100000">
                                          <p:val>
                                            <p:strVal val="#ppt_h"/>
                                          </p:val>
                                        </p:tav>
                                      </p:tavLst>
                                    </p:anim>
                                    <p:anim calcmode="lin" valueType="num">
                                      <p:cBhvr>
                                        <p:cTn id="35" dur="65000" fill="hold"/>
                                        <p:tgtEl>
                                          <p:spTgt spid="37906"/>
                                        </p:tgtEl>
                                        <p:attrNameLst>
                                          <p:attrName>style.rotation</p:attrName>
                                        </p:attrNameLst>
                                      </p:cBhvr>
                                      <p:tavLst>
                                        <p:tav tm="0">
                                          <p:val>
                                            <p:fltVal val="360"/>
                                          </p:val>
                                        </p:tav>
                                        <p:tav tm="100000">
                                          <p:val>
                                            <p:fltVal val="0"/>
                                          </p:val>
                                        </p:tav>
                                      </p:tavLst>
                                    </p:anim>
                                    <p:animEffect transition="in" filter="fade">
                                      <p:cBhvr>
                                        <p:cTn id="36" dur="65000"/>
                                        <p:tgtEl>
                                          <p:spTgt spid="37906"/>
                                        </p:tgtEl>
                                      </p:cBhvr>
                                    </p:animEffect>
                                  </p:childTnLst>
                                </p:cTn>
                              </p:par>
                              <p:par>
                                <p:cTn id="37" presetID="27" presetClass="entr" presetSubtype="0" repeatCount="indefinite" fill="hold" grpId="0" nodeType="withEffect">
                                  <p:stCondLst>
                                    <p:cond delay="0"/>
                                  </p:stCondLst>
                                  <p:iterate type="lt">
                                    <p:tmPct val="50000"/>
                                  </p:iterate>
                                  <p:childTnLst>
                                    <p:set>
                                      <p:cBhvr>
                                        <p:cTn id="38" dur="1" fill="hold">
                                          <p:stCondLst>
                                            <p:cond delay="0"/>
                                          </p:stCondLst>
                                        </p:cTn>
                                        <p:tgtEl>
                                          <p:spTgt spid="37907"/>
                                        </p:tgtEl>
                                        <p:attrNameLst>
                                          <p:attrName>style.visibility</p:attrName>
                                        </p:attrNameLst>
                                      </p:cBhvr>
                                      <p:to>
                                        <p:strVal val="visible"/>
                                      </p:to>
                                    </p:set>
                                    <p:anim calcmode="discrete" valueType="clr">
                                      <p:cBhvr override="childStyle">
                                        <p:cTn id="39" dur="300"/>
                                        <p:tgtEl>
                                          <p:spTgt spid="37907"/>
                                        </p:tgtEl>
                                        <p:attrNameLst>
                                          <p:attrName>style.color</p:attrName>
                                        </p:attrNameLst>
                                      </p:cBhvr>
                                      <p:tavLst>
                                        <p:tav tm="0">
                                          <p:val>
                                            <p:clrVal>
                                              <a:schemeClr val="accent2"/>
                                            </p:clrVal>
                                          </p:val>
                                        </p:tav>
                                        <p:tav tm="50000">
                                          <p:val>
                                            <p:clrVal>
                                              <a:schemeClr val="hlink"/>
                                            </p:clrVal>
                                          </p:val>
                                        </p:tav>
                                      </p:tavLst>
                                    </p:anim>
                                    <p:anim calcmode="discrete" valueType="clr">
                                      <p:cBhvr>
                                        <p:cTn id="40" dur="300"/>
                                        <p:tgtEl>
                                          <p:spTgt spid="37907"/>
                                        </p:tgtEl>
                                        <p:attrNameLst>
                                          <p:attrName>fillcolor</p:attrName>
                                        </p:attrNameLst>
                                      </p:cBhvr>
                                      <p:tavLst>
                                        <p:tav tm="0">
                                          <p:val>
                                            <p:clrVal>
                                              <a:schemeClr val="accent2"/>
                                            </p:clrVal>
                                          </p:val>
                                        </p:tav>
                                        <p:tav tm="50000">
                                          <p:val>
                                            <p:clrVal>
                                              <a:schemeClr val="hlink"/>
                                            </p:clrVal>
                                          </p:val>
                                        </p:tav>
                                      </p:tavLst>
                                    </p:anim>
                                    <p:set>
                                      <p:cBhvr>
                                        <p:cTn id="41" dur="300"/>
                                        <p:tgtEl>
                                          <p:spTgt spid="37907"/>
                                        </p:tgtEl>
                                        <p:attrNameLst>
                                          <p:attrName>fill.type</p:attrName>
                                        </p:attrNameLst>
                                      </p:cBhvr>
                                      <p:to>
                                        <p:strVal val="solid"/>
                                      </p:to>
                                    </p:set>
                                  </p:childTnLst>
                                </p:cTn>
                              </p:par>
                            </p:childTnLst>
                          </p:cTn>
                        </p:par>
                        <p:par>
                          <p:cTn id="42" fill="hold" nodeType="afterGroup">
                            <p:stCondLst>
                              <p:cond delay="92000"/>
                            </p:stCondLst>
                            <p:childTnLst>
                              <p:par>
                                <p:cTn id="43" presetID="1" presetClass="mediacall" presetSubtype="0" fill="hold" nodeType="afterEffect">
                                  <p:stCondLst>
                                    <p:cond delay="0"/>
                                  </p:stCondLst>
                                  <p:childTnLst>
                                    <p:cmd type="call" cmd="playFrom(0.0)">
                                      <p:cBhvr>
                                        <p:cTn id="44" dur="18025" fill="hold"/>
                                        <p:tgtEl>
                                          <p:spTgt spid="379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37914"/>
                </p:tgtEl>
              </p:cMediaNode>
            </p:audio>
          </p:childTnLst>
        </p:cTn>
      </p:par>
    </p:tnLst>
    <p:bldLst>
      <p:bldP spid="379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5603" y="5473535"/>
            <a:ext cx="8003232"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l"/>
            <a:r>
              <a:rPr lang="en-US" sz="2400" b="1">
                <a:solidFill>
                  <a:srgbClr val="0000FF"/>
                </a:solidFill>
              </a:rPr>
              <a:t>        Một số đơn vị cơ bản đo dung lượng thông tin</a:t>
            </a:r>
            <a:endParaRPr lang="vi-VN" sz="2400" b="1">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852936"/>
            <a:ext cx="7455624" cy="26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566036" y="1163700"/>
            <a:ext cx="8350853" cy="457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just"/>
            <a:r>
              <a:rPr lang="en-US" sz="2400">
                <a:solidFill>
                  <a:srgbClr val="0000FF"/>
                </a:solidFill>
              </a:rPr>
              <a:t>    - Bit là đơn vị đo dung lượng thông tin nhỏ nhất trong máy tính.</a:t>
            </a:r>
            <a:endParaRPr lang="vi-VN" sz="2400">
              <a:solidFill>
                <a:srgbClr val="0000F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9" y="1584744"/>
            <a:ext cx="2592289" cy="128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880015" y="383503"/>
            <a:ext cx="6151054"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rPr>
              <a:t>2. Đơn vị đo thông tin</a:t>
            </a:r>
            <a:endParaRPr lang="vi-VN" sz="3600" b="1">
              <a:solidFill>
                <a:srgbClr val="FFFF0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9" y="1128754"/>
            <a:ext cx="690263" cy="56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13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strips(downLeft)">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7" name="AutoShape 4" descr="Usb Bộ Nhớ Thanh Đèn - Miễn Phí vector hình ảnh trên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54" y="1367236"/>
            <a:ext cx="2834559" cy="36724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20" y="5215993"/>
            <a:ext cx="2448272" cy="1440160"/>
          </a:xfrm>
          <a:prstGeom prst="rect">
            <a:avLst/>
          </a:prstGeom>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000674" y="1975585"/>
            <a:ext cx="2838691" cy="174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782" y="1367235"/>
            <a:ext cx="3004219" cy="249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0" y="3980710"/>
            <a:ext cx="3149544" cy="2831750"/>
          </a:xfrm>
          <a:prstGeom prst="rect">
            <a:avLst/>
          </a:prstGeom>
        </p:spPr>
      </p:pic>
      <p:sp>
        <p:nvSpPr>
          <p:cNvPr id="11" name="Right Arrow 10"/>
          <p:cNvSpPr/>
          <p:nvPr/>
        </p:nvSpPr>
        <p:spPr>
          <a:xfrm>
            <a:off x="-1" y="3501007"/>
            <a:ext cx="1475657" cy="136815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000" b="1">
                <a:solidFill>
                  <a:schemeClr val="tx1"/>
                </a:solidFill>
                <a:latin typeface="+mj-lt"/>
              </a:rPr>
              <a:t>Ổ cứng:</a:t>
            </a:r>
          </a:p>
          <a:p>
            <a:pPr algn="ctr"/>
            <a:r>
              <a:rPr lang="vi-VN" sz="2000" b="1">
                <a:solidFill>
                  <a:schemeClr val="tx1"/>
                </a:solidFill>
                <a:latin typeface="+mj-lt"/>
              </a:rPr>
              <a:t>1 TB</a:t>
            </a:r>
          </a:p>
        </p:txBody>
      </p:sp>
      <p:sp>
        <p:nvSpPr>
          <p:cNvPr id="12" name="Left Arrow 11"/>
          <p:cNvSpPr/>
          <p:nvPr/>
        </p:nvSpPr>
        <p:spPr>
          <a:xfrm>
            <a:off x="3068534" y="5504025"/>
            <a:ext cx="1719490" cy="115212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000" b="1">
                <a:solidFill>
                  <a:schemeClr val="tx1"/>
                </a:solidFill>
                <a:latin typeface="+mj-lt"/>
              </a:rPr>
              <a:t>Thẻ nhớ</a:t>
            </a:r>
          </a:p>
          <a:p>
            <a:pPr algn="ctr"/>
            <a:r>
              <a:rPr lang="vi-VN" sz="2000" b="1">
                <a:solidFill>
                  <a:schemeClr val="tx1"/>
                </a:solidFill>
                <a:latin typeface="+mj-lt"/>
              </a:rPr>
              <a:t>8GB</a:t>
            </a:r>
          </a:p>
        </p:txBody>
      </p:sp>
      <p:sp>
        <p:nvSpPr>
          <p:cNvPr id="13" name="Up Arrow 12"/>
          <p:cNvSpPr/>
          <p:nvPr/>
        </p:nvSpPr>
        <p:spPr>
          <a:xfrm>
            <a:off x="3414143" y="3980710"/>
            <a:ext cx="1547672" cy="1306168"/>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000" b="1">
                <a:solidFill>
                  <a:schemeClr val="tx1"/>
                </a:solidFill>
                <a:latin typeface="+mj-lt"/>
              </a:rPr>
              <a:t>USB flash</a:t>
            </a:r>
          </a:p>
          <a:p>
            <a:pPr algn="ctr"/>
            <a:r>
              <a:rPr lang="vi-VN" sz="2000" b="1">
                <a:solidFill>
                  <a:schemeClr val="tx1"/>
                </a:solidFill>
                <a:latin typeface="+mj-lt"/>
              </a:rPr>
              <a:t>4GB</a:t>
            </a:r>
          </a:p>
        </p:txBody>
      </p:sp>
      <p:sp>
        <p:nvSpPr>
          <p:cNvPr id="14" name="Right Arrow 13"/>
          <p:cNvSpPr/>
          <p:nvPr/>
        </p:nvSpPr>
        <p:spPr>
          <a:xfrm>
            <a:off x="5364928" y="1367236"/>
            <a:ext cx="2304256" cy="16508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000" b="1">
                <a:solidFill>
                  <a:schemeClr val="tx1"/>
                </a:solidFill>
                <a:latin typeface="+mj-lt"/>
              </a:rPr>
              <a:t>Đĩa quang Compact (CD)</a:t>
            </a:r>
          </a:p>
          <a:p>
            <a:pPr algn="ctr"/>
            <a:r>
              <a:rPr lang="vi-VN" sz="2000" b="1">
                <a:solidFill>
                  <a:schemeClr val="tx1"/>
                </a:solidFill>
                <a:latin typeface="+mj-lt"/>
              </a:rPr>
              <a:t>700 MB</a:t>
            </a:r>
          </a:p>
        </p:txBody>
      </p:sp>
      <p:sp>
        <p:nvSpPr>
          <p:cNvPr id="18" name="Right Arrow 17"/>
          <p:cNvSpPr/>
          <p:nvPr/>
        </p:nvSpPr>
        <p:spPr>
          <a:xfrm>
            <a:off x="6399003" y="5487804"/>
            <a:ext cx="2304256" cy="16508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000" b="1">
                <a:solidFill>
                  <a:schemeClr val="tx1"/>
                </a:solidFill>
                <a:latin typeface="+mj-lt"/>
              </a:rPr>
              <a:t>Đĩa quang kĩ thuật số (DVD)</a:t>
            </a:r>
          </a:p>
          <a:p>
            <a:pPr algn="ctr"/>
            <a:r>
              <a:rPr lang="vi-VN" sz="2000" b="1">
                <a:solidFill>
                  <a:schemeClr val="tx1"/>
                </a:solidFill>
                <a:latin typeface="+mj-lt"/>
              </a:rPr>
              <a:t>4.7 GB</a:t>
            </a:r>
          </a:p>
        </p:txBody>
      </p:sp>
      <p:sp>
        <p:nvSpPr>
          <p:cNvPr id="15" name="TextBox 14"/>
          <p:cNvSpPr txBox="1"/>
          <p:nvPr/>
        </p:nvSpPr>
        <p:spPr>
          <a:xfrm>
            <a:off x="1547664" y="4653136"/>
            <a:ext cx="1008112" cy="369332"/>
          </a:xfrm>
          <a:prstGeom prst="rect">
            <a:avLst/>
          </a:prstGeom>
          <a:noFill/>
        </p:spPr>
        <p:txBody>
          <a:bodyPr wrap="square" rtlCol="0">
            <a:spAutoFit/>
          </a:bodyPr>
          <a:lstStyle/>
          <a:p>
            <a:r>
              <a:rPr lang="vi-VN" b="1">
                <a:solidFill>
                  <a:srgbClr val="FF0000"/>
                </a:solidFill>
              </a:rPr>
              <a:t>H1</a:t>
            </a:r>
          </a:p>
        </p:txBody>
      </p:sp>
      <p:sp>
        <p:nvSpPr>
          <p:cNvPr id="16" name="TextBox 15"/>
          <p:cNvSpPr txBox="1"/>
          <p:nvPr/>
        </p:nvSpPr>
        <p:spPr>
          <a:xfrm>
            <a:off x="3580824" y="3796044"/>
            <a:ext cx="1008112" cy="369332"/>
          </a:xfrm>
          <a:prstGeom prst="rect">
            <a:avLst/>
          </a:prstGeom>
          <a:noFill/>
        </p:spPr>
        <p:txBody>
          <a:bodyPr wrap="square" rtlCol="0">
            <a:spAutoFit/>
          </a:bodyPr>
          <a:lstStyle/>
          <a:p>
            <a:r>
              <a:rPr lang="vi-VN" b="1">
                <a:solidFill>
                  <a:srgbClr val="FF0000"/>
                </a:solidFill>
              </a:rPr>
              <a:t>H2</a:t>
            </a:r>
          </a:p>
        </p:txBody>
      </p:sp>
      <p:sp>
        <p:nvSpPr>
          <p:cNvPr id="17" name="TextBox 16"/>
          <p:cNvSpPr txBox="1"/>
          <p:nvPr/>
        </p:nvSpPr>
        <p:spPr>
          <a:xfrm>
            <a:off x="5701686" y="3494952"/>
            <a:ext cx="598506" cy="369332"/>
          </a:xfrm>
          <a:prstGeom prst="rect">
            <a:avLst/>
          </a:prstGeom>
          <a:noFill/>
        </p:spPr>
        <p:txBody>
          <a:bodyPr wrap="square" rtlCol="0">
            <a:spAutoFit/>
          </a:bodyPr>
          <a:lstStyle/>
          <a:p>
            <a:r>
              <a:rPr lang="vi-VN" b="1">
                <a:solidFill>
                  <a:srgbClr val="FF0000"/>
                </a:solidFill>
              </a:rPr>
              <a:t>H3</a:t>
            </a:r>
          </a:p>
        </p:txBody>
      </p:sp>
      <p:sp>
        <p:nvSpPr>
          <p:cNvPr id="19" name="TextBox 18"/>
          <p:cNvSpPr txBox="1"/>
          <p:nvPr/>
        </p:nvSpPr>
        <p:spPr>
          <a:xfrm>
            <a:off x="2256523" y="6301594"/>
            <a:ext cx="598506" cy="369332"/>
          </a:xfrm>
          <a:prstGeom prst="rect">
            <a:avLst/>
          </a:prstGeom>
          <a:noFill/>
        </p:spPr>
        <p:txBody>
          <a:bodyPr wrap="square" rtlCol="0">
            <a:spAutoFit/>
          </a:bodyPr>
          <a:lstStyle/>
          <a:p>
            <a:r>
              <a:rPr lang="vi-VN" b="1">
                <a:solidFill>
                  <a:srgbClr val="FF0000"/>
                </a:solidFill>
              </a:rPr>
              <a:t>H4</a:t>
            </a:r>
          </a:p>
        </p:txBody>
      </p:sp>
      <p:sp>
        <p:nvSpPr>
          <p:cNvPr id="20" name="TextBox 19"/>
          <p:cNvSpPr txBox="1"/>
          <p:nvPr/>
        </p:nvSpPr>
        <p:spPr>
          <a:xfrm>
            <a:off x="5652120" y="6414350"/>
            <a:ext cx="598506" cy="369332"/>
          </a:xfrm>
          <a:prstGeom prst="rect">
            <a:avLst/>
          </a:prstGeom>
          <a:noFill/>
        </p:spPr>
        <p:txBody>
          <a:bodyPr wrap="square" rtlCol="0">
            <a:spAutoFit/>
          </a:bodyPr>
          <a:lstStyle/>
          <a:p>
            <a:r>
              <a:rPr lang="vi-VN" b="1">
                <a:solidFill>
                  <a:srgbClr val="FF0000"/>
                </a:solidFill>
              </a:rPr>
              <a:t>H5</a:t>
            </a:r>
          </a:p>
        </p:txBody>
      </p:sp>
      <p:pic>
        <p:nvPicPr>
          <p:cNvPr id="2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19" y="134202"/>
            <a:ext cx="812621" cy="77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7340" y="134202"/>
            <a:ext cx="8047148" cy="990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endParaRPr lang="vi-VN" sz="2300" b="1">
              <a:solidFill>
                <a:prstClr val="black"/>
              </a:solidFill>
              <a:latin typeface="Times New Roman"/>
            </a:endParaRPr>
          </a:p>
          <a:p>
            <a:pPr algn="just"/>
            <a:r>
              <a:rPr lang="vi-VN" sz="2300" b="1">
                <a:solidFill>
                  <a:prstClr val="black"/>
                </a:solidFill>
                <a:latin typeface="Times New Roman"/>
              </a:rPr>
              <a:t>Em hãy quan sát các hình ảnh sau và cho biết đây là thiết bị nhớ nào và trình bày thông tin về dung lượng của từng thiết bị nhớ?</a:t>
            </a:r>
            <a:endParaRPr lang="vi-VN" sz="2300">
              <a:solidFill>
                <a:prstClr val="black"/>
              </a:solidFill>
              <a:latin typeface="Times New Roman"/>
            </a:endParaRPr>
          </a:p>
          <a:p>
            <a:pPr algn="just"/>
            <a:endParaRPr lang="vi-VN" sz="2300"/>
          </a:p>
        </p:txBody>
      </p:sp>
    </p:spTree>
    <p:extLst>
      <p:ext uri="{BB962C8B-B14F-4D97-AF65-F5344CB8AC3E}">
        <p14:creationId xmlns:p14="http://schemas.microsoft.com/office/powerpoint/2010/main" val="393270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030"/>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nextCondLst>
                <p:cond evt="onClick" delay="0">
                  <p:tgtEl>
                    <p:spTgt spid="1030"/>
                  </p:tgtEl>
                </p:cond>
              </p:nextCondLst>
            </p:seq>
            <p:seq concurrent="1" nextAc="seek">
              <p:cTn id="47" restart="whenNotActive" fill="hold" evtFilter="cancelBubble" nodeType="interactiveSeq">
                <p:stCondLst>
                  <p:cond evt="onClick" delay="0">
                    <p:tgtEl>
                      <p:spTgt spid="1031"/>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nextCondLst>
                <p:cond evt="onClick" delay="0">
                  <p:tgtEl>
                    <p:spTgt spid="1031"/>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11" grpId="0" animBg="1"/>
      <p:bldP spid="12" grpId="0" animBg="1"/>
      <p:bldP spid="13" grpId="0" animBg="1"/>
      <p:bldP spid="14" grpId="0" animBg="1"/>
      <p:bldP spid="18" grpId="0" animBg="1"/>
      <p:bldP spid="15" grpId="0"/>
      <p:bldP spid="16" grpId="0"/>
      <p:bldP spid="17"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11562" y="1268760"/>
            <a:ext cx="7550992"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just"/>
            <a:r>
              <a:rPr lang="en-US" sz="2400" b="1">
                <a:solidFill>
                  <a:srgbClr val="0000FF"/>
                </a:solidFill>
              </a:rPr>
              <a:t> 1. Em hãy quan sát hình sau và cho biết thông tin về dung lượng của từng ổ đĩa?</a:t>
            </a:r>
            <a:endParaRPr lang="vi-VN" sz="2400" b="1">
              <a:solidFill>
                <a:srgbClr val="0000FF"/>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23" y="1988840"/>
            <a:ext cx="7754301" cy="397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32656"/>
            <a:ext cx="792088" cy="77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vi-VN"/>
          </a:p>
        </p:txBody>
      </p:sp>
      <p:sp>
        <p:nvSpPr>
          <p:cNvPr id="8" name="Title 1"/>
          <p:cNvSpPr txBox="1">
            <a:spLocks/>
          </p:cNvSpPr>
          <p:nvPr/>
        </p:nvSpPr>
        <p:spPr>
          <a:xfrm>
            <a:off x="3131840" y="472661"/>
            <a:ext cx="4104456"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latin typeface="Times New Roman" pitchFamily="18" charset="0"/>
                <a:cs typeface="Times New Roman" pitchFamily="18" charset="0"/>
              </a:rPr>
              <a:t>AI NHANH HƠN</a:t>
            </a:r>
            <a:endParaRPr lang="vi-VN" sz="3600" b="1">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0929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heel(1)">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8003232" cy="634082"/>
          </a:xfrm>
        </p:spPr>
        <p:txBody>
          <a:bodyPr>
            <a:noAutofit/>
          </a:bodyPr>
          <a:lstStyle/>
          <a:p>
            <a:r>
              <a:rPr lang="en-US" sz="3600" b="1">
                <a:solidFill>
                  <a:srgbClr val="FF0000"/>
                </a:solidFill>
              </a:rPr>
              <a:t>    </a:t>
            </a:r>
            <a:endParaRPr lang="vi-VN" sz="3600" b="1">
              <a:solidFill>
                <a:srgbClr val="FF0000"/>
              </a:solidFill>
            </a:endParaRPr>
          </a:p>
        </p:txBody>
      </p:sp>
      <p:sp>
        <p:nvSpPr>
          <p:cNvPr id="7" name="Title 1"/>
          <p:cNvSpPr txBox="1">
            <a:spLocks/>
          </p:cNvSpPr>
          <p:nvPr/>
        </p:nvSpPr>
        <p:spPr>
          <a:xfrm>
            <a:off x="483515" y="1600948"/>
            <a:ext cx="8283677"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just"/>
            <a:r>
              <a:rPr lang="en-US" sz="2400" b="1">
                <a:solidFill>
                  <a:srgbClr val="0000FF"/>
                </a:solidFill>
              </a:rPr>
              <a:t>2. Em hãy quan sát hình sau và cho biết dung lượng của mỗi tệp?</a:t>
            </a:r>
            <a:endParaRPr lang="vi-VN" sz="2400" b="1">
              <a:solidFill>
                <a:srgbClr val="0000FF"/>
              </a:solidFill>
            </a:endParaRPr>
          </a:p>
        </p:txBody>
      </p:sp>
      <p:sp>
        <p:nvSpPr>
          <p:cNvPr id="6" name="Title 1"/>
          <p:cNvSpPr txBox="1">
            <a:spLocks/>
          </p:cNvSpPr>
          <p:nvPr/>
        </p:nvSpPr>
        <p:spPr>
          <a:xfrm>
            <a:off x="763960" y="548680"/>
            <a:ext cx="8003232"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r>
              <a:rPr lang="en-US" sz="3600" b="1">
                <a:solidFill>
                  <a:srgbClr val="FF0000"/>
                </a:solidFill>
              </a:rPr>
              <a:t>Ai nhanh hơn?</a:t>
            </a:r>
            <a:endParaRPr lang="vi-VN" sz="3600" b="1">
              <a:solidFill>
                <a:srgbClr val="FF000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 y="2420890"/>
            <a:ext cx="8280919" cy="247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131840" y="472661"/>
            <a:ext cx="4104456"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latin typeface="Times New Roman" pitchFamily="18" charset="0"/>
                <a:cs typeface="Times New Roman" pitchFamily="18" charset="0"/>
              </a:rPr>
              <a:t>AI NHANH HƠN</a:t>
            </a:r>
            <a:endParaRPr lang="vi-VN" sz="3600" b="1">
              <a:solidFill>
                <a:srgbClr val="FFFF00"/>
              </a:solidFill>
              <a:latin typeface="Times New Roman" pitchFamily="18" charset="0"/>
              <a:cs typeface="Times New Roman"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607" y="401964"/>
            <a:ext cx="792088" cy="77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85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5129183"/>
              </p:ext>
            </p:extLst>
          </p:nvPr>
        </p:nvGraphicFramePr>
        <p:xfrm>
          <a:off x="609600" y="1600200"/>
          <a:ext cx="8205512"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88640"/>
            <a:ext cx="828092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624477" y="1484783"/>
            <a:ext cx="7895046" cy="10081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a:solidFill>
                  <a:prstClr val="black"/>
                </a:solidFill>
                <a:latin typeface="+mj-lt"/>
              </a:rPr>
              <a:t>Câu 1: Một GB xấp xỉ bao nhiêu byte?</a:t>
            </a:r>
            <a:endParaRPr lang="vi-VN" sz="3200" b="1" dirty="0">
              <a:solidFill>
                <a:prstClr val="black"/>
              </a:solidFill>
              <a:latin typeface="+mj-lt"/>
            </a:endParaRPr>
          </a:p>
        </p:txBody>
      </p:sp>
      <p:sp>
        <p:nvSpPr>
          <p:cNvPr id="26" name="Rectangle 25"/>
          <p:cNvSpPr/>
          <p:nvPr/>
        </p:nvSpPr>
        <p:spPr>
          <a:xfrm>
            <a:off x="832666" y="2817719"/>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2800">
              <a:solidFill>
                <a:prstClr val="black"/>
              </a:solidFill>
              <a:latin typeface="+mj-lt"/>
            </a:endParaRPr>
          </a:p>
          <a:p>
            <a:pPr>
              <a:defRPr/>
            </a:pPr>
            <a:r>
              <a:rPr lang="vi-VN" sz="2800">
                <a:solidFill>
                  <a:prstClr val="black"/>
                </a:solidFill>
                <a:latin typeface="+mj-lt"/>
              </a:rPr>
              <a:t>A. Một nghìn byte</a:t>
            </a:r>
          </a:p>
          <a:p>
            <a:pPr>
              <a:defRPr/>
            </a:pPr>
            <a:endParaRPr lang="vi-VN" sz="2800" dirty="0">
              <a:solidFill>
                <a:prstClr val="black"/>
              </a:solidFill>
              <a:latin typeface="+mj-lt"/>
            </a:endParaRPr>
          </a:p>
        </p:txBody>
      </p:sp>
      <p:sp>
        <p:nvSpPr>
          <p:cNvPr id="42" name="Rectangle 41"/>
          <p:cNvSpPr/>
          <p:nvPr/>
        </p:nvSpPr>
        <p:spPr>
          <a:xfrm>
            <a:off x="4597962" y="2821908"/>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B</a:t>
            </a:r>
            <a:r>
              <a:rPr lang="vi-VN" sz="2800">
                <a:solidFill>
                  <a:prstClr val="black"/>
                </a:solidFill>
                <a:latin typeface="+mj-lt"/>
              </a:rPr>
              <a:t>. Một triệu byte</a:t>
            </a:r>
            <a:endParaRPr lang="vi-VN" sz="2800" dirty="0">
              <a:solidFill>
                <a:prstClr val="black"/>
              </a:solidFill>
              <a:latin typeface="+mj-lt"/>
            </a:endParaRPr>
          </a:p>
        </p:txBody>
      </p:sp>
      <p:sp>
        <p:nvSpPr>
          <p:cNvPr id="43" name="Rectangle 42"/>
          <p:cNvSpPr/>
          <p:nvPr/>
        </p:nvSpPr>
        <p:spPr>
          <a:xfrm>
            <a:off x="832666" y="3956281"/>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C</a:t>
            </a:r>
            <a:r>
              <a:rPr lang="vi-VN" sz="2800">
                <a:solidFill>
                  <a:prstClr val="black"/>
                </a:solidFill>
                <a:latin typeface="+mj-lt"/>
              </a:rPr>
              <a:t>. Một tỉ byte</a:t>
            </a:r>
            <a:endParaRPr lang="vi-VN" sz="2800" dirty="0">
              <a:solidFill>
                <a:prstClr val="black"/>
              </a:solidFill>
              <a:latin typeface="+mj-lt"/>
            </a:endParaRPr>
          </a:p>
        </p:txBody>
      </p:sp>
      <p:sp>
        <p:nvSpPr>
          <p:cNvPr id="44" name="Rectangle 43"/>
          <p:cNvSpPr/>
          <p:nvPr/>
        </p:nvSpPr>
        <p:spPr>
          <a:xfrm>
            <a:off x="4597962" y="3960470"/>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D</a:t>
            </a:r>
            <a:r>
              <a:rPr lang="vi-VN" sz="2800">
                <a:solidFill>
                  <a:prstClr val="black"/>
                </a:solidFill>
                <a:latin typeface="+mj-lt"/>
              </a:rPr>
              <a:t>. Một nghìn tỉ byte</a:t>
            </a:r>
            <a:endParaRPr lang="vi-VN" sz="2800" dirty="0">
              <a:solidFill>
                <a:prstClr val="black"/>
              </a:solidFill>
              <a:latin typeface="+mj-lt"/>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3" y="2843197"/>
            <a:ext cx="60429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4019875"/>
            <a:ext cx="603402"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4" y="4001245"/>
            <a:ext cx="603557"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894869"/>
            <a:ext cx="549444" cy="643793"/>
          </a:xfrm>
          <a:prstGeom prst="rect">
            <a:avLst/>
          </a:prstGeom>
        </p:spPr>
      </p:pic>
      <p:pic>
        <p:nvPicPr>
          <p:cNvPr id="19" name="Picture 18">
            <a:extLst>
              <a:ext uri="{FF2B5EF4-FFF2-40B4-BE49-F238E27FC236}">
                <a16:creationId xmlns:a16="http://schemas.microsoft.com/office/drawing/2014/main" xmlns="" id="{C85E8988-359A-4EDF-BCF0-69913E4A6F79}"/>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93629" y="4941168"/>
            <a:ext cx="1592746" cy="1771733"/>
          </a:xfrm>
          <a:prstGeom prst="rect">
            <a:avLst/>
          </a:prstGeom>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3812" y="195475"/>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2483768" y="185551"/>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LUYỆN TẬP</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729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59568" y="1484784"/>
            <a:ext cx="8826807" cy="10128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a:solidFill>
                  <a:prstClr val="black"/>
                </a:solidFill>
                <a:latin typeface="+mj-lt"/>
              </a:rPr>
              <a:t>Câu 2: khả năng lưu trữ của một thiết bị nhớ là? </a:t>
            </a:r>
            <a:endParaRPr lang="vi-VN" sz="3200" b="1" dirty="0">
              <a:solidFill>
                <a:prstClr val="black"/>
              </a:solidFill>
              <a:latin typeface="+mj-lt"/>
            </a:endParaRPr>
          </a:p>
        </p:txBody>
      </p:sp>
      <p:sp>
        <p:nvSpPr>
          <p:cNvPr id="26" name="Rectangle 25"/>
          <p:cNvSpPr/>
          <p:nvPr/>
        </p:nvSpPr>
        <p:spPr>
          <a:xfrm>
            <a:off x="749536" y="2891892"/>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A</a:t>
            </a:r>
            <a:r>
              <a:rPr lang="vi-VN" sz="2800">
                <a:solidFill>
                  <a:prstClr val="black"/>
                </a:solidFill>
                <a:latin typeface="+mj-lt"/>
              </a:rPr>
              <a:t>. Dung lượng nhớ</a:t>
            </a:r>
            <a:endParaRPr lang="vi-VN" sz="2800" dirty="0">
              <a:solidFill>
                <a:prstClr val="black"/>
              </a:solidFill>
              <a:latin typeface="+mj-lt"/>
            </a:endParaRPr>
          </a:p>
        </p:txBody>
      </p:sp>
      <p:sp>
        <p:nvSpPr>
          <p:cNvPr id="42" name="Rectangle 41"/>
          <p:cNvSpPr/>
          <p:nvPr/>
        </p:nvSpPr>
        <p:spPr>
          <a:xfrm>
            <a:off x="4819642" y="2896081"/>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B</a:t>
            </a:r>
            <a:r>
              <a:rPr lang="vi-VN" sz="2800">
                <a:solidFill>
                  <a:prstClr val="black"/>
                </a:solidFill>
                <a:latin typeface="+mj-lt"/>
              </a:rPr>
              <a:t>. Khối lượng nhớ</a:t>
            </a:r>
            <a:endParaRPr lang="vi-VN" sz="2800" dirty="0">
              <a:solidFill>
                <a:prstClr val="black"/>
              </a:solidFill>
              <a:latin typeface="+mj-lt"/>
            </a:endParaRPr>
          </a:p>
        </p:txBody>
      </p:sp>
      <p:sp>
        <p:nvSpPr>
          <p:cNvPr id="43" name="Rectangle 42"/>
          <p:cNvSpPr/>
          <p:nvPr/>
        </p:nvSpPr>
        <p:spPr>
          <a:xfrm>
            <a:off x="749536" y="4113584"/>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C</a:t>
            </a:r>
            <a:r>
              <a:rPr lang="vi-VN" sz="2800">
                <a:solidFill>
                  <a:prstClr val="black"/>
                </a:solidFill>
                <a:latin typeface="+mj-lt"/>
              </a:rPr>
              <a:t>. Thể tích nhớ</a:t>
            </a:r>
            <a:endParaRPr lang="vi-VN" sz="2800" dirty="0">
              <a:solidFill>
                <a:prstClr val="black"/>
              </a:solidFill>
              <a:latin typeface="+mj-lt"/>
            </a:endParaRPr>
          </a:p>
        </p:txBody>
      </p:sp>
      <p:sp>
        <p:nvSpPr>
          <p:cNvPr id="44" name="Rectangle 43"/>
          <p:cNvSpPr/>
          <p:nvPr/>
        </p:nvSpPr>
        <p:spPr>
          <a:xfrm>
            <a:off x="4819642" y="4117773"/>
            <a:ext cx="36800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rPr>
              <a:t>D</a:t>
            </a:r>
            <a:r>
              <a:rPr lang="vi-VN" sz="2800">
                <a:solidFill>
                  <a:prstClr val="black"/>
                </a:solidFill>
                <a:latin typeface="+mj-lt"/>
              </a:rPr>
              <a:t>. Năng lực nhớ</a:t>
            </a:r>
            <a:endParaRPr lang="vi-VN" sz="2800" dirty="0">
              <a:solidFill>
                <a:prstClr val="black"/>
              </a:solidFill>
              <a:latin typeface="+mj-lt"/>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79637" y="2917370"/>
            <a:ext cx="663853"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40087" y="4146948"/>
            <a:ext cx="603402"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184" y="4158548"/>
            <a:ext cx="603557"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184" y="2937340"/>
            <a:ext cx="603557" cy="707197"/>
          </a:xfrm>
          <a:prstGeom prst="rect">
            <a:avLst/>
          </a:prstGeom>
        </p:spPr>
      </p:pic>
      <p:pic>
        <p:nvPicPr>
          <p:cNvPr id="18" name="Picture 17">
            <a:extLst>
              <a:ext uri="{FF2B5EF4-FFF2-40B4-BE49-F238E27FC236}">
                <a16:creationId xmlns:a16="http://schemas.microsoft.com/office/drawing/2014/main" xmlns="" id="{B19B1F08-E992-43DA-8993-50F2CF46D238}"/>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93629" y="4702502"/>
            <a:ext cx="1592746" cy="2010399"/>
          </a:xfrm>
          <a:prstGeom prst="rect">
            <a:avLst/>
          </a:prstGeom>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3812" y="195475"/>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2483768" y="185551"/>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LUYỆN TẬP</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737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323508" y="1371996"/>
            <a:ext cx="8568972" cy="9248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a:solidFill>
                  <a:prstClr val="black"/>
                </a:solidFill>
                <a:latin typeface="+mj-lt"/>
              </a:rPr>
              <a:t>Câu 3: Bao nhiêu ‘byte’ tạo thành 1 ‘kilobyte’?</a:t>
            </a:r>
            <a:endParaRPr lang="vi-VN" sz="3200" b="1" dirty="0">
              <a:solidFill>
                <a:prstClr val="black"/>
              </a:solidFill>
              <a:latin typeface="+mj-lt"/>
            </a:endParaRPr>
          </a:p>
        </p:txBody>
      </p:sp>
      <p:sp>
        <p:nvSpPr>
          <p:cNvPr id="26" name="Rectangle 25"/>
          <p:cNvSpPr/>
          <p:nvPr/>
        </p:nvSpPr>
        <p:spPr>
          <a:xfrm>
            <a:off x="832666" y="2716242"/>
            <a:ext cx="46754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a:t>
            </a:r>
            <a:r>
              <a:rPr lang="vi-VN" sz="3200">
                <a:solidFill>
                  <a:prstClr val="black"/>
                </a:solidFill>
                <a:latin typeface="+mj-lt"/>
              </a:rPr>
              <a:t>. 64</a:t>
            </a:r>
            <a:endParaRPr lang="vi-VN" sz="3200" dirty="0">
              <a:solidFill>
                <a:prstClr val="black"/>
              </a:solidFill>
              <a:latin typeface="+mj-lt"/>
            </a:endParaRPr>
          </a:p>
        </p:txBody>
      </p:sp>
      <p:sp>
        <p:nvSpPr>
          <p:cNvPr id="42" name="Rectangle 41"/>
          <p:cNvSpPr/>
          <p:nvPr/>
        </p:nvSpPr>
        <p:spPr>
          <a:xfrm>
            <a:off x="850336" y="3628031"/>
            <a:ext cx="46577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B</a:t>
            </a:r>
            <a:r>
              <a:rPr lang="vi-VN" sz="3200">
                <a:solidFill>
                  <a:prstClr val="black"/>
                </a:solidFill>
                <a:latin typeface="+mj-lt"/>
              </a:rPr>
              <a:t>. 1024</a:t>
            </a:r>
            <a:endParaRPr lang="vi-VN" sz="3200" dirty="0">
              <a:solidFill>
                <a:prstClr val="black"/>
              </a:solidFill>
              <a:latin typeface="+mj-lt"/>
            </a:endParaRPr>
          </a:p>
        </p:txBody>
      </p:sp>
      <p:sp>
        <p:nvSpPr>
          <p:cNvPr id="43" name="Rectangle 42"/>
          <p:cNvSpPr/>
          <p:nvPr/>
        </p:nvSpPr>
        <p:spPr>
          <a:xfrm>
            <a:off x="850336" y="4580913"/>
            <a:ext cx="465776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vi-VN" sz="3200">
                <a:solidFill>
                  <a:prstClr val="black"/>
                </a:solidFill>
                <a:latin typeface="+mj-lt"/>
              </a:rPr>
              <a:t>. 2048</a:t>
            </a:r>
            <a:endParaRPr lang="vi-VN" sz="3200" dirty="0">
              <a:solidFill>
                <a:prstClr val="black"/>
              </a:solidFill>
              <a:latin typeface="+mj-lt"/>
            </a:endParaRPr>
          </a:p>
        </p:txBody>
      </p:sp>
      <p:sp>
        <p:nvSpPr>
          <p:cNvPr id="44" name="Rectangle 43"/>
          <p:cNvSpPr/>
          <p:nvPr/>
        </p:nvSpPr>
        <p:spPr>
          <a:xfrm>
            <a:off x="822092" y="5552528"/>
            <a:ext cx="468601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D</a:t>
            </a:r>
            <a:r>
              <a:rPr lang="vi-VN" sz="3200">
                <a:solidFill>
                  <a:prstClr val="black"/>
                </a:solidFill>
                <a:latin typeface="+mj-lt"/>
              </a:rPr>
              <a:t>. 10240</a:t>
            </a:r>
            <a:endParaRPr lang="vi-VN" sz="3200" dirty="0">
              <a:solidFill>
                <a:prstClr val="black"/>
              </a:solidFill>
              <a:latin typeface="+mj-lt"/>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871" y="2778999"/>
            <a:ext cx="60429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60032" y="4678383"/>
            <a:ext cx="603402"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5584337"/>
            <a:ext cx="603557"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6606" y="3755054"/>
            <a:ext cx="603557" cy="643793"/>
          </a:xfrm>
          <a:prstGeom prst="rect">
            <a:avLst/>
          </a:prstGeom>
        </p:spPr>
      </p:pic>
      <p:pic>
        <p:nvPicPr>
          <p:cNvPr id="17" name="Picture 16">
            <a:hlinkClick r:id="rId8" action="ppaction://hlinksldjump"/>
            <a:extLst>
              <a:ext uri="{FF2B5EF4-FFF2-40B4-BE49-F238E27FC236}">
                <a16:creationId xmlns:a16="http://schemas.microsoft.com/office/drawing/2014/main" xmlns=""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93629" y="4702502"/>
            <a:ext cx="1592746" cy="2010399"/>
          </a:xfrm>
          <a:prstGeom prst="rect">
            <a:avLst/>
          </a:prstGeom>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3812" y="195475"/>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2483768" y="185551"/>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LUYỆN TẬP</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2242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695649" y="1412776"/>
            <a:ext cx="7895046" cy="2783629"/>
          </a:xfrm>
          <a:prstGeom prst="snip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defRPr/>
            </a:pPr>
            <a:r>
              <a:rPr lang="vi-VN" sz="3200" b="1" u="sng">
                <a:solidFill>
                  <a:prstClr val="black"/>
                </a:solidFill>
                <a:latin typeface="+mj-lt"/>
              </a:rPr>
              <a:t>Câu hỏi 4: </a:t>
            </a:r>
            <a:r>
              <a:rPr lang="vi-VN" sz="3200">
                <a:solidFill>
                  <a:prstClr val="black"/>
                </a:solidFill>
                <a:latin typeface="+mj-lt"/>
              </a:rPr>
              <a:t>Giả sử một bức ảnh chụp bằng một máy ảnh chuyên nghiệp có dung lượng khoảng 12MB. Vậy thẻ nhớ 16GB có thể chứa bao nhiêu bức ảnh?</a:t>
            </a:r>
            <a:r>
              <a:rPr lang="vi-VN" sz="3200" b="1">
                <a:solidFill>
                  <a:srgbClr val="FF0000"/>
                </a:solidFill>
              </a:rPr>
              <a:t> </a:t>
            </a:r>
          </a:p>
          <a:p>
            <a:pPr algn="ctr">
              <a:defRPr/>
            </a:pPr>
            <a:r>
              <a:rPr lang="vi-VN" sz="3200" b="1">
                <a:solidFill>
                  <a:srgbClr val="FF0000"/>
                </a:solidFill>
              </a:rPr>
              <a:t>(thảo luận nhóm: 5 phút) </a:t>
            </a:r>
            <a:endParaRPr lang="vi-VN" sz="3200" dirty="0">
              <a:solidFill>
                <a:prstClr val="black"/>
              </a:solidFill>
              <a:latin typeface="+mj-lt"/>
            </a:endParaRPr>
          </a:p>
        </p:txBody>
      </p:sp>
      <p:sp>
        <p:nvSpPr>
          <p:cNvPr id="44" name="Rectangle 43"/>
          <p:cNvSpPr/>
          <p:nvPr/>
        </p:nvSpPr>
        <p:spPr>
          <a:xfrm>
            <a:off x="1632163" y="4517528"/>
            <a:ext cx="5747575" cy="13455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Khoảng </a:t>
            </a:r>
            <a:r>
              <a:rPr lang="vi-VN" sz="3200" b="1">
                <a:solidFill>
                  <a:schemeClr val="tx1"/>
                </a:solidFill>
                <a:latin typeface="+mj-lt"/>
              </a:rPr>
              <a:t>1365</a:t>
            </a:r>
            <a:r>
              <a:rPr lang="vi-VN" sz="3200">
                <a:solidFill>
                  <a:schemeClr val="tx1"/>
                </a:solidFill>
                <a:latin typeface="+mj-lt"/>
              </a:rPr>
              <a:t> bức ảnh </a:t>
            </a:r>
          </a:p>
          <a:p>
            <a:pPr algn="ctr"/>
            <a:r>
              <a:rPr lang="vi-VN" sz="3200">
                <a:solidFill>
                  <a:schemeClr val="tx1"/>
                </a:solidFill>
                <a:latin typeface="+mj-lt"/>
              </a:rPr>
              <a:t>=16.1024 : 12</a:t>
            </a:r>
          </a:p>
        </p:txBody>
      </p:sp>
      <p:pic>
        <p:nvPicPr>
          <p:cNvPr id="19" name="Picture 18">
            <a:extLst>
              <a:ext uri="{FF2B5EF4-FFF2-40B4-BE49-F238E27FC236}">
                <a16:creationId xmlns:a16="http://schemas.microsoft.com/office/drawing/2014/main" xmlns="" id="{7F081C38-2E74-462B-B16D-40542823C9CD}"/>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93629" y="5013176"/>
            <a:ext cx="1592746" cy="169972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772" y="195475"/>
            <a:ext cx="956174" cy="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778728" y="185551"/>
            <a:ext cx="4515687" cy="9163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LUYỆN TẬP</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764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heel(1)">
                                      <p:cBhvr>
                                        <p:cTn id="1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476299" y="1196752"/>
            <a:ext cx="8089224" cy="1224136"/>
          </a:xfrm>
          <a:prstGeom prst="snip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vi-VN" sz="2800" b="1" u="sng">
                <a:solidFill>
                  <a:prstClr val="black"/>
                </a:solidFill>
                <a:latin typeface="Times New Roman"/>
              </a:rPr>
              <a:t>Câu hỏi 1:</a:t>
            </a:r>
            <a:r>
              <a:rPr lang="vi-VN" sz="2800">
                <a:solidFill>
                  <a:prstClr val="black"/>
                </a:solidFill>
                <a:latin typeface="Times New Roman"/>
              </a:rPr>
              <a:t> </a:t>
            </a:r>
            <a:r>
              <a:rPr lang="vi-VN" sz="2800" b="1">
                <a:solidFill>
                  <a:schemeClr val="tx1"/>
                </a:solidFill>
                <a:latin typeface="Times New Roman"/>
              </a:rPr>
              <a:t>Em hãy kiểm tra và ghi lại dung lượng các ổ đĩa  của máy tính mà em đang sử dụng</a:t>
            </a:r>
            <a:endParaRPr lang="vi-VN" sz="2800" dirty="0">
              <a:solidFill>
                <a:schemeClr val="tx1"/>
              </a:solidFill>
              <a:latin typeface="Times New Roman"/>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2564904"/>
            <a:ext cx="8097978" cy="3960440"/>
          </a:xfrm>
          <a:prstGeom prst="rect">
            <a:avLst/>
          </a:prstGeom>
          <a:ln/>
        </p:spPr>
        <p:style>
          <a:lnRef idx="2">
            <a:schemeClr val="accent2">
              <a:shade val="50000"/>
            </a:schemeClr>
          </a:lnRef>
          <a:fillRef idx="1">
            <a:schemeClr val="accent2"/>
          </a:fillRef>
          <a:effectRef idx="0">
            <a:schemeClr val="accent2"/>
          </a:effectRef>
          <a:fontRef idx="minor">
            <a:schemeClr val="lt1"/>
          </a:fontRef>
        </p:style>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481" y="203901"/>
            <a:ext cx="72008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795208" y="226940"/>
            <a:ext cx="4081048" cy="701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VẬN DỤNG</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449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70477" y="1418812"/>
            <a:ext cx="7895046" cy="2415839"/>
          </a:xfrm>
          <a:prstGeom prst="snip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vi-VN" sz="3200" b="1" u="sng" dirty="0">
                <a:solidFill>
                  <a:prstClr val="black"/>
                </a:solidFill>
                <a:latin typeface="+mj-lt"/>
              </a:rPr>
              <a:t>Câu hỏi 3:</a:t>
            </a:r>
            <a:r>
              <a:rPr lang="vi-VN" sz="3200" dirty="0">
                <a:solidFill>
                  <a:prstClr val="black"/>
                </a:solidFill>
                <a:latin typeface="+mj-lt"/>
              </a:rPr>
              <a:t> </a:t>
            </a:r>
            <a:r>
              <a:rPr lang="vi-VN" sz="3200" b="1" dirty="0">
                <a:solidFill>
                  <a:srgbClr val="FF0000"/>
                </a:solidFill>
                <a:latin typeface="+mj-lt"/>
              </a:rPr>
              <a:t>(thảo luận nhóm: 5 phút) </a:t>
            </a:r>
          </a:p>
          <a:p>
            <a:pPr algn="just">
              <a:defRPr/>
            </a:pPr>
            <a:r>
              <a:rPr lang="vi-VN" sz="3200" dirty="0">
                <a:solidFill>
                  <a:prstClr val="black"/>
                </a:solidFill>
                <a:latin typeface="+mj-lt"/>
              </a:rPr>
              <a:t>Giả sử mỗi giờ phim chiếm khoảng 5GB, mỗi bộ phim có độ dài trung bình 1,5 giờ. Vậy một  cứng 2 TB chứa được bao nhiêu bộ phim?</a:t>
            </a:r>
          </a:p>
        </p:txBody>
      </p:sp>
      <p:sp>
        <p:nvSpPr>
          <p:cNvPr id="44" name="Rectangle 43"/>
          <p:cNvSpPr/>
          <p:nvPr/>
        </p:nvSpPr>
        <p:spPr>
          <a:xfrm>
            <a:off x="1251880" y="3834651"/>
            <a:ext cx="6938122" cy="17379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Khoảng </a:t>
            </a:r>
            <a:r>
              <a:rPr lang="vi-VN" sz="3200" b="1" dirty="0">
                <a:solidFill>
                  <a:srgbClr val="FF0000"/>
                </a:solidFill>
                <a:latin typeface="+mj-lt"/>
              </a:rPr>
              <a:t>341</a:t>
            </a:r>
            <a:r>
              <a:rPr lang="vi-VN" sz="3200" dirty="0">
                <a:solidFill>
                  <a:schemeClr val="tx1"/>
                </a:solidFill>
                <a:latin typeface="+mj-lt"/>
              </a:rPr>
              <a:t> bộ phim </a:t>
            </a:r>
          </a:p>
          <a:p>
            <a:pPr algn="ctr"/>
            <a:r>
              <a:rPr lang="vi-VN" sz="3200" dirty="0">
                <a:solidFill>
                  <a:schemeClr val="tx1"/>
                </a:solidFill>
                <a:latin typeface="+mj-lt"/>
              </a:rPr>
              <a:t>=2 .1024 : (4.1,5)</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221" y="528357"/>
            <a:ext cx="722727"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868948" y="551396"/>
            <a:ext cx="4007308" cy="701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VẬN DỤNG</a:t>
            </a:r>
            <a:endParaRPr lang="vi-VN" sz="36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396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heel(1)">
                                      <p:cBhvr>
                                        <p:cTn id="1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9C79D3EA-DF47-45A7-AA98-835C192D3A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6106" y="3733800"/>
            <a:ext cx="2913888" cy="3048000"/>
          </a:xfrm>
          <a:prstGeom prst="rect">
            <a:avLst/>
          </a:prstGeom>
        </p:spPr>
      </p:pic>
      <p:graphicFrame>
        <p:nvGraphicFramePr>
          <p:cNvPr id="2" name="Table 2">
            <a:extLst>
              <a:ext uri="{FF2B5EF4-FFF2-40B4-BE49-F238E27FC236}">
                <a16:creationId xmlns="" xmlns:a16="http://schemas.microsoft.com/office/drawing/2014/main" id="{E9356F2A-C993-4130-8B7B-0355941703EC}"/>
              </a:ext>
            </a:extLst>
          </p:cNvPr>
          <p:cNvGraphicFramePr>
            <a:graphicFrameLocks noGrp="1"/>
          </p:cNvGraphicFramePr>
          <p:nvPr>
            <p:extLst>
              <p:ext uri="{D42A27DB-BD31-4B8C-83A1-F6EECF244321}">
                <p14:modId xmlns:p14="http://schemas.microsoft.com/office/powerpoint/2010/main" val="274788409"/>
              </p:ext>
            </p:extLst>
          </p:nvPr>
        </p:nvGraphicFramePr>
        <p:xfrm>
          <a:off x="3257550" y="2057400"/>
          <a:ext cx="5486400" cy="579120"/>
        </p:xfrm>
        <a:graphic>
          <a:graphicData uri="http://schemas.openxmlformats.org/drawingml/2006/table">
            <a:tbl>
              <a:tblPr firstRow="1" bandRow="1">
                <a:tableStyleId>{21E4AEA4-8DFA-4A89-87EB-49C32662AFE0}</a:tableStyleId>
              </a:tblPr>
              <a:tblGrid>
                <a:gridCol w="685800">
                  <a:extLst>
                    <a:ext uri="{9D8B030D-6E8A-4147-A177-3AD203B41FA5}">
                      <a16:colId xmlns="" xmlns:a16="http://schemas.microsoft.com/office/drawing/2014/main" val="2102194748"/>
                    </a:ext>
                  </a:extLst>
                </a:gridCol>
                <a:gridCol w="685800">
                  <a:extLst>
                    <a:ext uri="{9D8B030D-6E8A-4147-A177-3AD203B41FA5}">
                      <a16:colId xmlns="" xmlns:a16="http://schemas.microsoft.com/office/drawing/2014/main" val="1363911993"/>
                    </a:ext>
                  </a:extLst>
                </a:gridCol>
                <a:gridCol w="685800">
                  <a:extLst>
                    <a:ext uri="{9D8B030D-6E8A-4147-A177-3AD203B41FA5}">
                      <a16:colId xmlns="" xmlns:a16="http://schemas.microsoft.com/office/drawing/2014/main" val="1795592811"/>
                    </a:ext>
                  </a:extLst>
                </a:gridCol>
                <a:gridCol w="685800">
                  <a:extLst>
                    <a:ext uri="{9D8B030D-6E8A-4147-A177-3AD203B41FA5}">
                      <a16:colId xmlns="" xmlns:a16="http://schemas.microsoft.com/office/drawing/2014/main" val="849051878"/>
                    </a:ext>
                  </a:extLst>
                </a:gridCol>
                <a:gridCol w="685800">
                  <a:extLst>
                    <a:ext uri="{9D8B030D-6E8A-4147-A177-3AD203B41FA5}">
                      <a16:colId xmlns="" xmlns:a16="http://schemas.microsoft.com/office/drawing/2014/main" val="1805248865"/>
                    </a:ext>
                  </a:extLst>
                </a:gridCol>
                <a:gridCol w="685800">
                  <a:extLst>
                    <a:ext uri="{9D8B030D-6E8A-4147-A177-3AD203B41FA5}">
                      <a16:colId xmlns="" xmlns:a16="http://schemas.microsoft.com/office/drawing/2014/main" val="3225933806"/>
                    </a:ext>
                  </a:extLst>
                </a:gridCol>
                <a:gridCol w="685800">
                  <a:extLst>
                    <a:ext uri="{9D8B030D-6E8A-4147-A177-3AD203B41FA5}">
                      <a16:colId xmlns="" xmlns:a16="http://schemas.microsoft.com/office/drawing/2014/main" val="2814316496"/>
                    </a:ext>
                  </a:extLst>
                </a:gridCol>
                <a:gridCol w="685800">
                  <a:extLst>
                    <a:ext uri="{9D8B030D-6E8A-4147-A177-3AD203B41FA5}">
                      <a16:colId xmlns="" xmlns:a16="http://schemas.microsoft.com/office/drawing/2014/main" val="2587551568"/>
                    </a:ext>
                  </a:extLst>
                </a:gridCol>
              </a:tblGrid>
              <a:tr h="533400">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0</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1</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2</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3</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4</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5</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6</a:t>
                      </a:r>
                    </a:p>
                  </a:txBody>
                  <a:tcPr marL="68580" marR="68580"/>
                </a:tc>
                <a:tc>
                  <a:txBody>
                    <a:bodyPr/>
                    <a:lstStyle/>
                    <a:p>
                      <a:pPr algn="ctr"/>
                      <a:r>
                        <a:rPr lang="vi-VN" sz="3200" b="1">
                          <a:solidFill>
                            <a:srgbClr val="002060"/>
                          </a:solidFill>
                          <a:latin typeface="Times New Roman" panose="02020603050405020304" pitchFamily="18" charset="0"/>
                          <a:cs typeface="Times New Roman" panose="02020603050405020304" pitchFamily="18" charset="0"/>
                        </a:rPr>
                        <a:t>7</a:t>
                      </a:r>
                    </a:p>
                  </a:txBody>
                  <a:tcPr marL="68580" marR="68580"/>
                </a:tc>
                <a:extLst>
                  <a:ext uri="{0D108BD9-81ED-4DB2-BD59-A6C34878D82A}">
                    <a16:rowId xmlns="" xmlns:a16="http://schemas.microsoft.com/office/drawing/2014/main" val="3157551792"/>
                  </a:ext>
                </a:extLst>
              </a:tr>
            </a:tbl>
          </a:graphicData>
        </a:graphic>
      </p:graphicFrame>
      <p:pic>
        <p:nvPicPr>
          <p:cNvPr id="32" name="Picture 31">
            <a:extLst>
              <a:ext uri="{FF2B5EF4-FFF2-40B4-BE49-F238E27FC236}">
                <a16:creationId xmlns="" xmlns:a16="http://schemas.microsoft.com/office/drawing/2014/main" id="{9C79D3EA-DF47-45A7-AA98-835C192D3A3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86106" y="3733800"/>
            <a:ext cx="2913888" cy="3048000"/>
          </a:xfrm>
          <a:prstGeom prst="rect">
            <a:avLst/>
          </a:prstGeom>
        </p:spPr>
      </p:pic>
      <p:sp>
        <p:nvSpPr>
          <p:cNvPr id="33" name="Speech Bubble: Oval 18">
            <a:extLst>
              <a:ext uri="{FF2B5EF4-FFF2-40B4-BE49-F238E27FC236}">
                <a16:creationId xmlns="" xmlns:a16="http://schemas.microsoft.com/office/drawing/2014/main" id="{0D2F1F77-6EC7-401A-903B-F46351F79C9C}"/>
              </a:ext>
            </a:extLst>
          </p:cNvPr>
          <p:cNvSpPr/>
          <p:nvPr/>
        </p:nvSpPr>
        <p:spPr>
          <a:xfrm>
            <a:off x="86106" y="1124929"/>
            <a:ext cx="3914394" cy="1341656"/>
          </a:xfrm>
          <a:prstGeom prst="wedgeEllipseCallout">
            <a:avLst>
              <a:gd name="adj1" fmla="val -30942"/>
              <a:gd name="adj2" fmla="val 302448"/>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
            <a:r>
              <a:rPr lang="vi-VN" sz="2800" b="1" u="sng">
                <a:solidFill>
                  <a:schemeClr val="lt1"/>
                </a:solidFill>
                <a:latin typeface="+mj-lt"/>
              </a:rPr>
              <a:t>Bước 1</a:t>
            </a:r>
            <a:r>
              <a:rPr lang="vi-VN" sz="2800">
                <a:solidFill>
                  <a:schemeClr val="lt1"/>
                </a:solidFill>
                <a:latin typeface="+mj-lt"/>
              </a:rPr>
              <a:t>: Thu gọn dãy số</a:t>
            </a:r>
          </a:p>
        </p:txBody>
      </p:sp>
      <p:sp>
        <p:nvSpPr>
          <p:cNvPr id="34" name="Rectangle 33">
            <a:extLst>
              <a:ext uri="{FF2B5EF4-FFF2-40B4-BE49-F238E27FC236}">
                <a16:creationId xmlns="" xmlns:a16="http://schemas.microsoft.com/office/drawing/2014/main" id="{E1C0A0AF-2E57-47CF-9EEE-041557B8B0DC}"/>
              </a:ext>
            </a:extLst>
          </p:cNvPr>
          <p:cNvSpPr/>
          <p:nvPr/>
        </p:nvSpPr>
        <p:spPr>
          <a:xfrm>
            <a:off x="4337865" y="1157135"/>
            <a:ext cx="3501280" cy="584775"/>
          </a:xfrm>
          <a:prstGeom prst="rect">
            <a:avLst/>
          </a:prstGeom>
          <a:noFill/>
        </p:spPr>
        <p:txBody>
          <a:bodyPr wrap="none" lIns="91440" tIns="45720" rIns="91440" bIns="45720">
            <a:spAutoFit/>
          </a:bodyPr>
          <a:lstStyle/>
          <a:p>
            <a:pPr algn="ctr"/>
            <a:r>
              <a:rPr lang="en-US" sz="3200" b="1" u="sng"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3200" b="1" u="sng"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u="sng"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Mã</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hoá</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a:t>
            </a:r>
          </a:p>
        </p:txBody>
      </p:sp>
      <p:sp>
        <p:nvSpPr>
          <p:cNvPr id="35" name="TextBox 34">
            <a:extLst>
              <a:ext uri="{FF2B5EF4-FFF2-40B4-BE49-F238E27FC236}">
                <a16:creationId xmlns="" xmlns:a16="http://schemas.microsoft.com/office/drawing/2014/main" id="{E9F85144-FACD-4B74-A3B8-F13F1287126D}"/>
              </a:ext>
            </a:extLst>
          </p:cNvPr>
          <p:cNvSpPr txBox="1">
            <a:spLocks/>
          </p:cNvSpPr>
          <p:nvPr/>
        </p:nvSpPr>
        <p:spPr>
          <a:xfrm>
            <a:off x="3048251" y="3138031"/>
            <a:ext cx="519928" cy="584775"/>
          </a:xfrm>
          <a:prstGeom prst="rect">
            <a:avLst/>
          </a:prstGeom>
          <a:noFill/>
        </p:spPr>
        <p:txBody>
          <a:bodyPr wrap="square" rtlCol="0">
            <a:spAutoFit/>
          </a:bodyPr>
          <a:lstStyle/>
          <a:p>
            <a:r>
              <a:rPr lang="vi-VN" sz="32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6191D698-8EC0-4CC7-99EE-F30C4CDD882B}"/>
              </a:ext>
            </a:extLst>
          </p:cNvPr>
          <p:cNvSpPr txBox="1">
            <a:spLocks/>
          </p:cNvSpPr>
          <p:nvPr/>
        </p:nvSpPr>
        <p:spPr>
          <a:xfrm>
            <a:off x="3024600" y="3991530"/>
            <a:ext cx="519928" cy="584775"/>
          </a:xfrm>
          <a:prstGeom prst="rect">
            <a:avLst/>
          </a:prstGeom>
          <a:no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51B0BB1F-FB92-4777-9A8D-572070033FD2}"/>
              </a:ext>
            </a:extLst>
          </p:cNvPr>
          <p:cNvSpPr txBox="1">
            <a:spLocks/>
          </p:cNvSpPr>
          <p:nvPr/>
        </p:nvSpPr>
        <p:spPr>
          <a:xfrm>
            <a:off x="3024600" y="4825426"/>
            <a:ext cx="519928" cy="584775"/>
          </a:xfrm>
          <a:prstGeom prst="rect">
            <a:avLst/>
          </a:prstGeom>
          <a:no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8" name="Table 2">
            <a:extLst>
              <a:ext uri="{FF2B5EF4-FFF2-40B4-BE49-F238E27FC236}">
                <a16:creationId xmlns="" xmlns:a16="http://schemas.microsoft.com/office/drawing/2014/main" id="{91431A44-457D-4EE8-AFE0-3CE4FB3CC403}"/>
              </a:ext>
            </a:extLst>
          </p:cNvPr>
          <p:cNvGraphicFramePr>
            <a:graphicFrameLocks noGrp="1"/>
          </p:cNvGraphicFramePr>
          <p:nvPr>
            <p:extLst>
              <p:ext uri="{D42A27DB-BD31-4B8C-83A1-F6EECF244321}">
                <p14:modId xmlns:p14="http://schemas.microsoft.com/office/powerpoint/2010/main" val="1283254224"/>
              </p:ext>
            </p:extLst>
          </p:nvPr>
        </p:nvGraphicFramePr>
        <p:xfrm>
          <a:off x="3638550" y="3123539"/>
          <a:ext cx="2305052"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2102194748"/>
                    </a:ext>
                  </a:extLst>
                </a:gridCol>
                <a:gridCol w="576263">
                  <a:extLst>
                    <a:ext uri="{9D8B030D-6E8A-4147-A177-3AD203B41FA5}">
                      <a16:colId xmlns="" xmlns:a16="http://schemas.microsoft.com/office/drawing/2014/main" val="1363911993"/>
                    </a:ext>
                  </a:extLst>
                </a:gridCol>
                <a:gridCol w="576263">
                  <a:extLst>
                    <a:ext uri="{9D8B030D-6E8A-4147-A177-3AD203B41FA5}">
                      <a16:colId xmlns="" xmlns:a16="http://schemas.microsoft.com/office/drawing/2014/main" val="1795592811"/>
                    </a:ext>
                  </a:extLst>
                </a:gridCol>
                <a:gridCol w="576263">
                  <a:extLst>
                    <a:ext uri="{9D8B030D-6E8A-4147-A177-3AD203B41FA5}">
                      <a16:colId xmlns="" xmlns:a16="http://schemas.microsoft.com/office/drawing/2014/main" val="849051878"/>
                    </a:ext>
                  </a:extLst>
                </a:gridCol>
              </a:tblGrid>
              <a:tr h="370840">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0</a:t>
                      </a:r>
                    </a:p>
                  </a:txBody>
                  <a:tcPr marL="68580" marR="68580">
                    <a:solidFill>
                      <a:schemeClr val="bg1">
                        <a:lumMod val="65000"/>
                      </a:schemeClr>
                    </a:solidFill>
                  </a:tcPr>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1</a:t>
                      </a:r>
                    </a:p>
                  </a:txBody>
                  <a:tcPr marL="68580" marR="68580">
                    <a:solidFill>
                      <a:schemeClr val="bg1">
                        <a:lumMod val="65000"/>
                      </a:schemeClr>
                    </a:solidFill>
                  </a:tcPr>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2</a:t>
                      </a:r>
                    </a:p>
                  </a:txBody>
                  <a:tcPr marL="68580" marR="68580">
                    <a:solidFill>
                      <a:schemeClr val="bg1">
                        <a:lumMod val="65000"/>
                      </a:schemeClr>
                    </a:solidFill>
                  </a:tcPr>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3</a:t>
                      </a:r>
                    </a:p>
                  </a:txBody>
                  <a:tcPr marL="68580" marR="68580">
                    <a:solidFill>
                      <a:schemeClr val="bg1">
                        <a:lumMod val="65000"/>
                      </a:schemeClr>
                    </a:solidFill>
                  </a:tcPr>
                </a:tc>
                <a:extLst>
                  <a:ext uri="{0D108BD9-81ED-4DB2-BD59-A6C34878D82A}">
                    <a16:rowId xmlns="" xmlns:a16="http://schemas.microsoft.com/office/drawing/2014/main" val="3157551792"/>
                  </a:ext>
                </a:extLst>
              </a:tr>
            </a:tbl>
          </a:graphicData>
        </a:graphic>
      </p:graphicFrame>
      <p:graphicFrame>
        <p:nvGraphicFramePr>
          <p:cNvPr id="39" name="Table 2">
            <a:extLst>
              <a:ext uri="{FF2B5EF4-FFF2-40B4-BE49-F238E27FC236}">
                <a16:creationId xmlns="" xmlns:a16="http://schemas.microsoft.com/office/drawing/2014/main" id="{E687266D-ABFC-4F00-A424-BF260F577F44}"/>
              </a:ext>
            </a:extLst>
          </p:cNvPr>
          <p:cNvGraphicFramePr>
            <a:graphicFrameLocks noGrp="1"/>
          </p:cNvGraphicFramePr>
          <p:nvPr>
            <p:extLst>
              <p:ext uri="{D42A27DB-BD31-4B8C-83A1-F6EECF244321}">
                <p14:modId xmlns:p14="http://schemas.microsoft.com/office/powerpoint/2010/main" val="752686405"/>
              </p:ext>
            </p:extLst>
          </p:nvPr>
        </p:nvGraphicFramePr>
        <p:xfrm>
          <a:off x="5938069" y="3123539"/>
          <a:ext cx="2305052"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1805248865"/>
                    </a:ext>
                  </a:extLst>
                </a:gridCol>
                <a:gridCol w="576263">
                  <a:extLst>
                    <a:ext uri="{9D8B030D-6E8A-4147-A177-3AD203B41FA5}">
                      <a16:colId xmlns="" xmlns:a16="http://schemas.microsoft.com/office/drawing/2014/main" val="3225933806"/>
                    </a:ext>
                  </a:extLst>
                </a:gridCol>
                <a:gridCol w="576263">
                  <a:extLst>
                    <a:ext uri="{9D8B030D-6E8A-4147-A177-3AD203B41FA5}">
                      <a16:colId xmlns="" xmlns:a16="http://schemas.microsoft.com/office/drawing/2014/main" val="2814316496"/>
                    </a:ext>
                  </a:extLst>
                </a:gridCol>
                <a:gridCol w="576263">
                  <a:extLst>
                    <a:ext uri="{9D8B030D-6E8A-4147-A177-3AD203B41FA5}">
                      <a16:colId xmlns="" xmlns:a16="http://schemas.microsoft.com/office/drawing/2014/main" val="2587551568"/>
                    </a:ext>
                  </a:extLst>
                </a:gridCol>
              </a:tblGrid>
              <a:tr h="370840">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4</a:t>
                      </a:r>
                    </a:p>
                  </a:txBody>
                  <a:tcPr marL="68580" marR="68580"/>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5</a:t>
                      </a:r>
                    </a:p>
                  </a:txBody>
                  <a:tcPr marL="68580" marR="68580"/>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6</a:t>
                      </a:r>
                    </a:p>
                  </a:txBody>
                  <a:tcPr marL="68580" marR="68580"/>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7</a:t>
                      </a:r>
                    </a:p>
                  </a:txBody>
                  <a:tcPr marL="68580" marR="68580"/>
                </a:tc>
                <a:extLst>
                  <a:ext uri="{0D108BD9-81ED-4DB2-BD59-A6C34878D82A}">
                    <a16:rowId xmlns="" xmlns:a16="http://schemas.microsoft.com/office/drawing/2014/main" val="3157551792"/>
                  </a:ext>
                </a:extLst>
              </a:tr>
            </a:tbl>
          </a:graphicData>
        </a:graphic>
      </p:graphicFrame>
      <p:cxnSp>
        <p:nvCxnSpPr>
          <p:cNvPr id="40" name="Straight Connector 39">
            <a:extLst>
              <a:ext uri="{FF2B5EF4-FFF2-40B4-BE49-F238E27FC236}">
                <a16:creationId xmlns="" xmlns:a16="http://schemas.microsoft.com/office/drawing/2014/main" id="{A4A88D0A-D955-45A5-ADEE-02BC18B8B5A3}"/>
              </a:ext>
            </a:extLst>
          </p:cNvPr>
          <p:cNvCxnSpPr>
            <a:cxnSpLocks/>
          </p:cNvCxnSpPr>
          <p:nvPr/>
        </p:nvCxnSpPr>
        <p:spPr>
          <a:xfrm>
            <a:off x="5943600" y="3026254"/>
            <a:ext cx="0" cy="707546"/>
          </a:xfrm>
          <a:prstGeom prst="line">
            <a:avLst/>
          </a:prstGeom>
        </p:spPr>
        <p:style>
          <a:lnRef idx="3">
            <a:schemeClr val="accent3"/>
          </a:lnRef>
          <a:fillRef idx="0">
            <a:schemeClr val="accent3"/>
          </a:fillRef>
          <a:effectRef idx="2">
            <a:schemeClr val="accent3"/>
          </a:effectRef>
          <a:fontRef idx="minor">
            <a:schemeClr val="tx1"/>
          </a:fontRef>
        </p:style>
      </p:cxnSp>
      <p:sp>
        <p:nvSpPr>
          <p:cNvPr id="41" name="Oval 40">
            <a:extLst>
              <a:ext uri="{FF2B5EF4-FFF2-40B4-BE49-F238E27FC236}">
                <a16:creationId xmlns="" xmlns:a16="http://schemas.microsoft.com/office/drawing/2014/main" id="{58FC4858-B881-4E4A-B63E-041859AD3862}"/>
              </a:ext>
            </a:extLst>
          </p:cNvPr>
          <p:cNvSpPr/>
          <p:nvPr/>
        </p:nvSpPr>
        <p:spPr>
          <a:xfrm>
            <a:off x="5995219" y="3048000"/>
            <a:ext cx="457197" cy="6609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 xmlns:a16="http://schemas.microsoft.com/office/drawing/2014/main" id="{96E20593-2206-4EC6-B329-42014F725D84}"/>
              </a:ext>
            </a:extLst>
          </p:cNvPr>
          <p:cNvSpPr txBox="1"/>
          <p:nvPr/>
        </p:nvSpPr>
        <p:spPr>
          <a:xfrm>
            <a:off x="8305138" y="3084913"/>
            <a:ext cx="947382"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Phải</a:t>
            </a:r>
          </a:p>
        </p:txBody>
      </p:sp>
      <p:graphicFrame>
        <p:nvGraphicFramePr>
          <p:cNvPr id="43" name="Table 2">
            <a:extLst>
              <a:ext uri="{FF2B5EF4-FFF2-40B4-BE49-F238E27FC236}">
                <a16:creationId xmlns="" xmlns:a16="http://schemas.microsoft.com/office/drawing/2014/main" id="{C6D4157B-778C-45D5-A380-77BECC8D1D8E}"/>
              </a:ext>
            </a:extLst>
          </p:cNvPr>
          <p:cNvGraphicFramePr>
            <a:graphicFrameLocks noGrp="1"/>
          </p:cNvGraphicFramePr>
          <p:nvPr>
            <p:extLst>
              <p:ext uri="{D42A27DB-BD31-4B8C-83A1-F6EECF244321}">
                <p14:modId xmlns:p14="http://schemas.microsoft.com/office/powerpoint/2010/main" val="4013065980"/>
              </p:ext>
            </p:extLst>
          </p:nvPr>
        </p:nvGraphicFramePr>
        <p:xfrm>
          <a:off x="7108157" y="3989399"/>
          <a:ext cx="1152526"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2814316496"/>
                    </a:ext>
                  </a:extLst>
                </a:gridCol>
                <a:gridCol w="576263">
                  <a:extLst>
                    <a:ext uri="{9D8B030D-6E8A-4147-A177-3AD203B41FA5}">
                      <a16:colId xmlns="" xmlns:a16="http://schemas.microsoft.com/office/drawing/2014/main" val="2587551568"/>
                    </a:ext>
                  </a:extLst>
                </a:gridCol>
              </a:tblGrid>
              <a:tr h="370840">
                <a:tc>
                  <a:txBody>
                    <a:bodyPr/>
                    <a:lstStyle/>
                    <a:p>
                      <a:pPr algn="ctr"/>
                      <a:r>
                        <a:rPr lang="vi-VN" sz="2800" b="1" kern="1200">
                          <a:solidFill>
                            <a:srgbClr val="002060"/>
                          </a:solidFill>
                          <a:latin typeface="Times New Roman" panose="02020603050405020304" pitchFamily="18" charset="0"/>
                          <a:ea typeface="+mn-ea"/>
                          <a:cs typeface="Times New Roman" panose="02020603050405020304" pitchFamily="18" charset="0"/>
                        </a:rPr>
                        <a:t>6</a:t>
                      </a:r>
                    </a:p>
                  </a:txBody>
                  <a:tcPr marL="68580" marR="68580">
                    <a:solidFill>
                      <a:schemeClr val="bg1">
                        <a:lumMod val="65000"/>
                      </a:schemeClr>
                    </a:solidFill>
                  </a:tcPr>
                </a:tc>
                <a:tc>
                  <a:txBody>
                    <a:bodyPr/>
                    <a:lstStyle/>
                    <a:p>
                      <a:pPr algn="ctr"/>
                      <a:r>
                        <a:rPr lang="vi-VN" sz="2800" b="1" kern="1200">
                          <a:solidFill>
                            <a:srgbClr val="002060"/>
                          </a:solidFill>
                          <a:latin typeface="Times New Roman" panose="02020603050405020304" pitchFamily="18" charset="0"/>
                          <a:ea typeface="+mn-ea"/>
                          <a:cs typeface="Times New Roman" panose="02020603050405020304" pitchFamily="18" charset="0"/>
                        </a:rPr>
                        <a:t>7</a:t>
                      </a:r>
                    </a:p>
                  </a:txBody>
                  <a:tcPr marL="68580" marR="68580">
                    <a:solidFill>
                      <a:schemeClr val="bg1">
                        <a:lumMod val="65000"/>
                      </a:schemeClr>
                    </a:solidFill>
                  </a:tcPr>
                </a:tc>
                <a:extLst>
                  <a:ext uri="{0D108BD9-81ED-4DB2-BD59-A6C34878D82A}">
                    <a16:rowId xmlns="" xmlns:a16="http://schemas.microsoft.com/office/drawing/2014/main" val="3157551792"/>
                  </a:ext>
                </a:extLst>
              </a:tr>
            </a:tbl>
          </a:graphicData>
        </a:graphic>
      </p:graphicFrame>
      <p:graphicFrame>
        <p:nvGraphicFramePr>
          <p:cNvPr id="44" name="Table 2">
            <a:extLst>
              <a:ext uri="{FF2B5EF4-FFF2-40B4-BE49-F238E27FC236}">
                <a16:creationId xmlns="" xmlns:a16="http://schemas.microsoft.com/office/drawing/2014/main" id="{C056B33A-5210-4223-96AB-34B1E48032D6}"/>
              </a:ext>
            </a:extLst>
          </p:cNvPr>
          <p:cNvGraphicFramePr>
            <a:graphicFrameLocks noGrp="1"/>
          </p:cNvGraphicFramePr>
          <p:nvPr>
            <p:extLst>
              <p:ext uri="{D42A27DB-BD31-4B8C-83A1-F6EECF244321}">
                <p14:modId xmlns:p14="http://schemas.microsoft.com/office/powerpoint/2010/main" val="4264972516"/>
              </p:ext>
            </p:extLst>
          </p:nvPr>
        </p:nvGraphicFramePr>
        <p:xfrm>
          <a:off x="5943600" y="3989399"/>
          <a:ext cx="1152526"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1805248865"/>
                    </a:ext>
                  </a:extLst>
                </a:gridCol>
                <a:gridCol w="576263">
                  <a:extLst>
                    <a:ext uri="{9D8B030D-6E8A-4147-A177-3AD203B41FA5}">
                      <a16:colId xmlns="" xmlns:a16="http://schemas.microsoft.com/office/drawing/2014/main" val="3225933806"/>
                    </a:ext>
                  </a:extLst>
                </a:gridCol>
              </a:tblGrid>
              <a:tr h="370840">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4</a:t>
                      </a:r>
                    </a:p>
                  </a:txBody>
                  <a:tcPr marL="68580" marR="68580"/>
                </a:tc>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5</a:t>
                      </a:r>
                    </a:p>
                  </a:txBody>
                  <a:tcPr marL="68580" marR="68580"/>
                </a:tc>
                <a:extLst>
                  <a:ext uri="{0D108BD9-81ED-4DB2-BD59-A6C34878D82A}">
                    <a16:rowId xmlns="" xmlns:a16="http://schemas.microsoft.com/office/drawing/2014/main" val="3157551792"/>
                  </a:ext>
                </a:extLst>
              </a:tr>
            </a:tbl>
          </a:graphicData>
        </a:graphic>
      </p:graphicFrame>
      <p:cxnSp>
        <p:nvCxnSpPr>
          <p:cNvPr id="45" name="Straight Connector 44">
            <a:extLst>
              <a:ext uri="{FF2B5EF4-FFF2-40B4-BE49-F238E27FC236}">
                <a16:creationId xmlns="" xmlns:a16="http://schemas.microsoft.com/office/drawing/2014/main" id="{EA97770A-B3F7-4CD9-9928-DF130B3F024A}"/>
              </a:ext>
            </a:extLst>
          </p:cNvPr>
          <p:cNvCxnSpPr>
            <a:cxnSpLocks/>
          </p:cNvCxnSpPr>
          <p:nvPr/>
        </p:nvCxnSpPr>
        <p:spPr>
          <a:xfrm>
            <a:off x="7103227" y="3886200"/>
            <a:ext cx="0" cy="707546"/>
          </a:xfrm>
          <a:prstGeom prst="line">
            <a:avLst/>
          </a:prstGeom>
        </p:spPr>
        <p:style>
          <a:lnRef idx="3">
            <a:schemeClr val="accent3"/>
          </a:lnRef>
          <a:fillRef idx="0">
            <a:schemeClr val="accent3"/>
          </a:fillRef>
          <a:effectRef idx="2">
            <a:schemeClr val="accent3"/>
          </a:effectRef>
          <a:fontRef idx="minor">
            <a:schemeClr val="tx1"/>
          </a:fontRef>
        </p:style>
      </p:cxnSp>
      <p:sp>
        <p:nvSpPr>
          <p:cNvPr id="46" name="Oval 45">
            <a:extLst>
              <a:ext uri="{FF2B5EF4-FFF2-40B4-BE49-F238E27FC236}">
                <a16:creationId xmlns="" xmlns:a16="http://schemas.microsoft.com/office/drawing/2014/main" id="{08EEB888-B824-4CFD-A16C-82BE46C3B4AE}"/>
              </a:ext>
            </a:extLst>
          </p:cNvPr>
          <p:cNvSpPr/>
          <p:nvPr/>
        </p:nvSpPr>
        <p:spPr>
          <a:xfrm>
            <a:off x="6000750" y="3962400"/>
            <a:ext cx="451666" cy="5955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 xmlns:a16="http://schemas.microsoft.com/office/drawing/2014/main" id="{E32AF1B9-12F8-4A0F-96CF-83055312FC96}"/>
              </a:ext>
            </a:extLst>
          </p:cNvPr>
          <p:cNvSpPr txBox="1"/>
          <p:nvPr/>
        </p:nvSpPr>
        <p:spPr>
          <a:xfrm>
            <a:off x="8305138" y="3976242"/>
            <a:ext cx="947382"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Trái</a:t>
            </a:r>
          </a:p>
        </p:txBody>
      </p:sp>
      <p:graphicFrame>
        <p:nvGraphicFramePr>
          <p:cNvPr id="48" name="Table 2">
            <a:extLst>
              <a:ext uri="{FF2B5EF4-FFF2-40B4-BE49-F238E27FC236}">
                <a16:creationId xmlns="" xmlns:a16="http://schemas.microsoft.com/office/drawing/2014/main" id="{8D087703-F8C9-48AE-A347-985645B6C1C4}"/>
              </a:ext>
            </a:extLst>
          </p:cNvPr>
          <p:cNvGraphicFramePr>
            <a:graphicFrameLocks noGrp="1"/>
          </p:cNvGraphicFramePr>
          <p:nvPr>
            <p:extLst>
              <p:ext uri="{D42A27DB-BD31-4B8C-83A1-F6EECF244321}">
                <p14:modId xmlns:p14="http://schemas.microsoft.com/office/powerpoint/2010/main" val="2805594801"/>
              </p:ext>
            </p:extLst>
          </p:nvPr>
        </p:nvGraphicFramePr>
        <p:xfrm>
          <a:off x="6539113" y="4899346"/>
          <a:ext cx="576263"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3225933806"/>
                    </a:ext>
                  </a:extLst>
                </a:gridCol>
              </a:tblGrid>
              <a:tr h="370840">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5</a:t>
                      </a:r>
                    </a:p>
                  </a:txBody>
                  <a:tcPr marL="68580" marR="68580">
                    <a:solidFill>
                      <a:schemeClr val="bg1">
                        <a:lumMod val="65000"/>
                      </a:schemeClr>
                    </a:solidFill>
                  </a:tcPr>
                </a:tc>
                <a:extLst>
                  <a:ext uri="{0D108BD9-81ED-4DB2-BD59-A6C34878D82A}">
                    <a16:rowId xmlns="" xmlns:a16="http://schemas.microsoft.com/office/drawing/2014/main" val="3157551792"/>
                  </a:ext>
                </a:extLst>
              </a:tr>
            </a:tbl>
          </a:graphicData>
        </a:graphic>
      </p:graphicFrame>
      <p:cxnSp>
        <p:nvCxnSpPr>
          <p:cNvPr id="49" name="Straight Connector 48">
            <a:extLst>
              <a:ext uri="{FF2B5EF4-FFF2-40B4-BE49-F238E27FC236}">
                <a16:creationId xmlns="" xmlns:a16="http://schemas.microsoft.com/office/drawing/2014/main" id="{80EE29B1-6EE3-4517-97CC-580C8B30C271}"/>
              </a:ext>
            </a:extLst>
          </p:cNvPr>
          <p:cNvCxnSpPr>
            <a:cxnSpLocks/>
          </p:cNvCxnSpPr>
          <p:nvPr/>
        </p:nvCxnSpPr>
        <p:spPr>
          <a:xfrm>
            <a:off x="6525661" y="4778854"/>
            <a:ext cx="0" cy="707546"/>
          </a:xfrm>
          <a:prstGeom prst="line">
            <a:avLst/>
          </a:prstGeom>
        </p:spPr>
        <p:style>
          <a:lnRef idx="3">
            <a:schemeClr val="accent3"/>
          </a:lnRef>
          <a:fillRef idx="0">
            <a:schemeClr val="accent3"/>
          </a:fillRef>
          <a:effectRef idx="2">
            <a:schemeClr val="accent3"/>
          </a:effectRef>
          <a:fontRef idx="minor">
            <a:schemeClr val="tx1"/>
          </a:fontRef>
        </p:style>
      </p:cxnSp>
      <p:graphicFrame>
        <p:nvGraphicFramePr>
          <p:cNvPr id="50" name="Table 2">
            <a:extLst>
              <a:ext uri="{FF2B5EF4-FFF2-40B4-BE49-F238E27FC236}">
                <a16:creationId xmlns="" xmlns:a16="http://schemas.microsoft.com/office/drawing/2014/main" id="{D6A83320-6543-410F-BB66-244933819581}"/>
              </a:ext>
            </a:extLst>
          </p:cNvPr>
          <p:cNvGraphicFramePr>
            <a:graphicFrameLocks noGrp="1"/>
          </p:cNvGraphicFramePr>
          <p:nvPr>
            <p:extLst>
              <p:ext uri="{D42A27DB-BD31-4B8C-83A1-F6EECF244321}">
                <p14:modId xmlns:p14="http://schemas.microsoft.com/office/powerpoint/2010/main" val="1054430824"/>
              </p:ext>
            </p:extLst>
          </p:nvPr>
        </p:nvGraphicFramePr>
        <p:xfrm>
          <a:off x="5938069" y="4899346"/>
          <a:ext cx="576263" cy="518160"/>
        </p:xfrm>
        <a:graphic>
          <a:graphicData uri="http://schemas.openxmlformats.org/drawingml/2006/table">
            <a:tbl>
              <a:tblPr firstRow="1" bandRow="1">
                <a:tableStyleId>{21E4AEA4-8DFA-4A89-87EB-49C32662AFE0}</a:tableStyleId>
              </a:tblPr>
              <a:tblGrid>
                <a:gridCol w="576263">
                  <a:extLst>
                    <a:ext uri="{9D8B030D-6E8A-4147-A177-3AD203B41FA5}">
                      <a16:colId xmlns="" xmlns:a16="http://schemas.microsoft.com/office/drawing/2014/main" val="1805248865"/>
                    </a:ext>
                  </a:extLst>
                </a:gridCol>
              </a:tblGrid>
              <a:tr h="370840">
                <a:tc>
                  <a:txBody>
                    <a:bodyPr/>
                    <a:lstStyle/>
                    <a:p>
                      <a:pPr algn="ctr"/>
                      <a:r>
                        <a:rPr lang="vi-VN" sz="2800" b="1">
                          <a:solidFill>
                            <a:srgbClr val="002060"/>
                          </a:solidFill>
                          <a:latin typeface="Times New Roman" panose="02020603050405020304" pitchFamily="18" charset="0"/>
                          <a:cs typeface="Times New Roman" panose="02020603050405020304" pitchFamily="18" charset="0"/>
                        </a:rPr>
                        <a:t>4</a:t>
                      </a:r>
                    </a:p>
                  </a:txBody>
                  <a:tcPr marL="68580" marR="68580"/>
                </a:tc>
                <a:extLst>
                  <a:ext uri="{0D108BD9-81ED-4DB2-BD59-A6C34878D82A}">
                    <a16:rowId xmlns="" xmlns:a16="http://schemas.microsoft.com/office/drawing/2014/main" val="3157551792"/>
                  </a:ext>
                </a:extLst>
              </a:tr>
            </a:tbl>
          </a:graphicData>
        </a:graphic>
      </p:graphicFrame>
      <p:sp>
        <p:nvSpPr>
          <p:cNvPr id="51" name="Oval 50">
            <a:extLst>
              <a:ext uri="{FF2B5EF4-FFF2-40B4-BE49-F238E27FC236}">
                <a16:creationId xmlns="" xmlns:a16="http://schemas.microsoft.com/office/drawing/2014/main" id="{7452FCC8-0002-4E00-89FF-5E5A8C9554E4}"/>
              </a:ext>
            </a:extLst>
          </p:cNvPr>
          <p:cNvSpPr/>
          <p:nvPr/>
        </p:nvSpPr>
        <p:spPr>
          <a:xfrm>
            <a:off x="5990129" y="4874150"/>
            <a:ext cx="457197" cy="6122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 xmlns:a16="http://schemas.microsoft.com/office/drawing/2014/main" id="{452DFD57-DAE0-4F00-A06E-068F182457D8}"/>
              </a:ext>
            </a:extLst>
          </p:cNvPr>
          <p:cNvSpPr txBox="1"/>
          <p:nvPr/>
        </p:nvSpPr>
        <p:spPr>
          <a:xfrm>
            <a:off x="8305138" y="4963180"/>
            <a:ext cx="947382"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Trái</a:t>
            </a:r>
          </a:p>
        </p:txBody>
      </p:sp>
    </p:spTree>
    <p:extLst>
      <p:ext uri="{BB962C8B-B14F-4D97-AF65-F5344CB8AC3E}">
        <p14:creationId xmlns:p14="http://schemas.microsoft.com/office/powerpoint/2010/main" val="661555391"/>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500" fill="hold"/>
                                        <p:tgtEl>
                                          <p:spTgt spid="45"/>
                                        </p:tgtEl>
                                        <p:attrNameLst>
                                          <p:attrName>ppt_x</p:attrName>
                                        </p:attrNameLst>
                                      </p:cBhvr>
                                      <p:tavLst>
                                        <p:tav tm="0">
                                          <p:val>
                                            <p:strVal val="#ppt_x"/>
                                          </p:val>
                                        </p:tav>
                                        <p:tav tm="100000">
                                          <p:val>
                                            <p:strVal val="#ppt_x"/>
                                          </p:val>
                                        </p:tav>
                                      </p:tavLst>
                                    </p:anim>
                                    <p:anim calcmode="lin" valueType="num">
                                      <p:cBhvr additive="base">
                                        <p:cTn id="6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fill="hold"/>
                                        <p:tgtEl>
                                          <p:spTgt spid="37"/>
                                        </p:tgtEl>
                                        <p:attrNameLst>
                                          <p:attrName>ppt_x</p:attrName>
                                        </p:attrNameLst>
                                      </p:cBhvr>
                                      <p:tavLst>
                                        <p:tav tm="0">
                                          <p:val>
                                            <p:strVal val="#ppt_x"/>
                                          </p:val>
                                        </p:tav>
                                        <p:tav tm="100000">
                                          <p:val>
                                            <p:strVal val="#ppt_x"/>
                                          </p:val>
                                        </p:tav>
                                      </p:tavLst>
                                    </p:anim>
                                    <p:anim calcmode="lin" valueType="num">
                                      <p:cBhvr additive="base">
                                        <p:cTn id="78" dur="500" fill="hold"/>
                                        <p:tgtEl>
                                          <p:spTgt spid="37"/>
                                        </p:tgtEl>
                                        <p:attrNameLst>
                                          <p:attrName>ppt_y</p:attrName>
                                        </p:attrNameLst>
                                      </p:cBhvr>
                                      <p:tavLst>
                                        <p:tav tm="0">
                                          <p:val>
                                            <p:strVal val="1+#ppt_h/2"/>
                                          </p:val>
                                        </p:tav>
                                        <p:tav tm="100000">
                                          <p:val>
                                            <p:strVal val="#ppt_y"/>
                                          </p:val>
                                        </p:tav>
                                      </p:tavLst>
                                    </p:anim>
                                  </p:childTnLst>
                                </p:cTn>
                              </p:par>
                              <p:par>
                                <p:cTn id="79" presetID="10"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par>
                                <p:cTn id="82" presetID="10" presetClass="entr" presetSubtype="0"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ppt_x"/>
                                          </p:val>
                                        </p:tav>
                                        <p:tav tm="100000">
                                          <p:val>
                                            <p:strVal val="#ppt_x"/>
                                          </p:val>
                                        </p:tav>
                                      </p:tavLst>
                                    </p:anim>
                                    <p:anim calcmode="lin" valueType="num">
                                      <p:cBhvr additive="base">
                                        <p:cTn id="9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500"/>
                                        <p:tgtEl>
                                          <p:spTgt spid="51"/>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500" fill="hold"/>
                                        <p:tgtEl>
                                          <p:spTgt spid="52"/>
                                        </p:tgtEl>
                                        <p:attrNameLst>
                                          <p:attrName>ppt_x</p:attrName>
                                        </p:attrNameLst>
                                      </p:cBhvr>
                                      <p:tavLst>
                                        <p:tav tm="0">
                                          <p:val>
                                            <p:strVal val="#ppt_x"/>
                                          </p:val>
                                        </p:tav>
                                        <p:tav tm="100000">
                                          <p:val>
                                            <p:strVal val="#ppt_x"/>
                                          </p:val>
                                        </p:tav>
                                      </p:tavLst>
                                    </p:anim>
                                    <p:anim calcmode="lin" valueType="num">
                                      <p:cBhvr additive="base">
                                        <p:cTn id="10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P spid="37" grpId="0"/>
      <p:bldP spid="41" grpId="0" animBg="1"/>
      <p:bldP spid="42" grpId="0"/>
      <p:bldP spid="46" grpId="0" animBg="1"/>
      <p:bldP spid="47" grpId="0"/>
      <p:bldP spid="51" grpId="0" animBg="1"/>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467545" y="847621"/>
            <a:ext cx="8424936" cy="18397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u="sng">
                <a:solidFill>
                  <a:prstClr val="black"/>
                </a:solidFill>
                <a:latin typeface="+mj-lt"/>
              </a:rPr>
              <a:t>Câu hỏi 2:</a:t>
            </a:r>
            <a:r>
              <a:rPr lang="vi-VN" sz="3200">
                <a:solidFill>
                  <a:prstClr val="black"/>
                </a:solidFill>
                <a:latin typeface="+mj-lt"/>
              </a:rPr>
              <a:t> </a:t>
            </a:r>
            <a:r>
              <a:rPr lang="vi-VN" sz="3200" b="1">
                <a:solidFill>
                  <a:srgbClr val="FF0000"/>
                </a:solidFill>
                <a:latin typeface="+mj-lt"/>
              </a:rPr>
              <a:t>(thảo luận nhóm: 10 phút) </a:t>
            </a:r>
            <a:endParaRPr lang="vi-VN" sz="3200">
              <a:solidFill>
                <a:prstClr val="black"/>
              </a:solidFill>
              <a:latin typeface="+mj-lt"/>
            </a:endParaRPr>
          </a:p>
          <a:p>
            <a:pPr algn="just">
              <a:defRPr/>
            </a:pPr>
            <a:r>
              <a:rPr lang="vi-VN" sz="2800" b="1">
                <a:solidFill>
                  <a:prstClr val="black"/>
                </a:solidFill>
                <a:latin typeface="+mj-lt"/>
              </a:rPr>
              <a:t>Thực hiện tương tự như Hoạt động 1 với dãy các số từ 0 đến 15 để tìm mã hóa của các số từ 8 đến 15 và đưa ra nhận xét.</a:t>
            </a:r>
            <a:endParaRPr lang="vi-VN" sz="2800" dirty="0">
              <a:solidFill>
                <a:prstClr val="black"/>
              </a:solidFill>
              <a:latin typeface="+mj-lt"/>
            </a:endParaRPr>
          </a:p>
        </p:txBody>
      </p:sp>
      <p:sp>
        <p:nvSpPr>
          <p:cNvPr id="2" name="Rectangle 1"/>
          <p:cNvSpPr/>
          <p:nvPr/>
        </p:nvSpPr>
        <p:spPr>
          <a:xfrm>
            <a:off x="467545" y="2739345"/>
            <a:ext cx="4405057" cy="40934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vi-VN" sz="2500" b="1" dirty="0">
                <a:latin typeface="Times New Roman" pitchFamily="18" charset="0"/>
                <a:ea typeface="Times New Roman"/>
                <a:cs typeface="Times New Roman" pitchFamily="18" charset="0"/>
              </a:rPr>
              <a:t>M</a:t>
            </a:r>
            <a:r>
              <a:rPr lang="it-IT" sz="2500" b="1" dirty="0" err="1">
                <a:latin typeface="Times New Roman" pitchFamily="18" charset="0"/>
                <a:ea typeface="Times New Roman"/>
                <a:cs typeface="Times New Roman" pitchFamily="18" charset="0"/>
              </a:rPr>
              <a:t>ã</a:t>
            </a:r>
            <a:r>
              <a:rPr lang="it-IT" sz="2500" b="1" dirty="0">
                <a:latin typeface="Times New Roman" pitchFamily="18" charset="0"/>
                <a:ea typeface="Times New Roman"/>
                <a:cs typeface="Times New Roman" pitchFamily="18" charset="0"/>
              </a:rPr>
              <a:t> </a:t>
            </a:r>
            <a:r>
              <a:rPr lang="it-IT" sz="2500" b="1" dirty="0" err="1">
                <a:latin typeface="Times New Roman" pitchFamily="18" charset="0"/>
                <a:ea typeface="Times New Roman"/>
                <a:cs typeface="Times New Roman" pitchFamily="18" charset="0"/>
              </a:rPr>
              <a:t>hóa</a:t>
            </a:r>
            <a:r>
              <a:rPr lang="it-IT" sz="2500" b="1" dirty="0">
                <a:latin typeface="Times New Roman" pitchFamily="18" charset="0"/>
                <a:ea typeface="Times New Roman"/>
                <a:cs typeface="Times New Roman" pitchFamily="18" charset="0"/>
              </a:rPr>
              <a:t> </a:t>
            </a:r>
            <a:r>
              <a:rPr lang="it-IT" sz="2500" b="1" dirty="0" err="1">
                <a:latin typeface="Times New Roman" pitchFamily="18" charset="0"/>
                <a:ea typeface="Times New Roman"/>
                <a:cs typeface="Times New Roman" pitchFamily="18" charset="0"/>
              </a:rPr>
              <a:t>các</a:t>
            </a:r>
            <a:r>
              <a:rPr lang="it-IT" sz="2500" b="1" dirty="0">
                <a:latin typeface="Times New Roman" pitchFamily="18" charset="0"/>
                <a:ea typeface="Times New Roman"/>
                <a:cs typeface="Times New Roman" pitchFamily="18" charset="0"/>
              </a:rPr>
              <a:t> </a:t>
            </a:r>
            <a:r>
              <a:rPr lang="it-IT" sz="2500" b="1" dirty="0" err="1">
                <a:latin typeface="Times New Roman" pitchFamily="18" charset="0"/>
                <a:ea typeface="Times New Roman"/>
                <a:cs typeface="Times New Roman" pitchFamily="18" charset="0"/>
              </a:rPr>
              <a:t>số</a:t>
            </a:r>
            <a:r>
              <a:rPr lang="it-IT" sz="2500" b="1" dirty="0">
                <a:latin typeface="Times New Roman" pitchFamily="18" charset="0"/>
                <a:ea typeface="Times New Roman"/>
                <a:cs typeface="Times New Roman" pitchFamily="18" charset="0"/>
              </a:rPr>
              <a:t> </a:t>
            </a:r>
            <a:r>
              <a:rPr lang="it-IT" sz="2500" b="1" dirty="0" err="1">
                <a:latin typeface="Times New Roman" pitchFamily="18" charset="0"/>
                <a:ea typeface="Times New Roman"/>
                <a:cs typeface="Times New Roman" pitchFamily="18" charset="0"/>
              </a:rPr>
              <a:t>từ</a:t>
            </a:r>
            <a:r>
              <a:rPr lang="it-IT" sz="2500" b="1" dirty="0">
                <a:latin typeface="Times New Roman" pitchFamily="18" charset="0"/>
                <a:ea typeface="Times New Roman"/>
                <a:cs typeface="Times New Roman" pitchFamily="18" charset="0"/>
              </a:rPr>
              <a:t> </a:t>
            </a:r>
            <a:r>
              <a:rPr lang="it-IT" sz="2500" b="1" dirty="0" err="1">
                <a:latin typeface="Times New Roman" pitchFamily="18" charset="0"/>
                <a:ea typeface="Times New Roman"/>
                <a:cs typeface="Times New Roman" pitchFamily="18" charset="0"/>
              </a:rPr>
              <a:t>số</a:t>
            </a:r>
            <a:r>
              <a:rPr lang="it-IT" sz="2500" b="1" dirty="0">
                <a:latin typeface="Times New Roman" pitchFamily="18" charset="0"/>
                <a:ea typeface="Times New Roman"/>
                <a:cs typeface="Times New Roman" pitchFamily="18" charset="0"/>
              </a:rPr>
              <a:t> 8 </a:t>
            </a:r>
            <a:r>
              <a:rPr lang="it-IT" sz="2500" b="1" dirty="0" err="1">
                <a:latin typeface="Times New Roman" pitchFamily="18" charset="0"/>
                <a:ea typeface="Times New Roman"/>
                <a:cs typeface="Times New Roman" pitchFamily="18" charset="0"/>
              </a:rPr>
              <a:t>đến</a:t>
            </a:r>
            <a:r>
              <a:rPr lang="it-IT" sz="2500" b="1" dirty="0">
                <a:latin typeface="Times New Roman" pitchFamily="18" charset="0"/>
                <a:ea typeface="Times New Roman"/>
                <a:cs typeface="Times New Roman" pitchFamily="18" charset="0"/>
              </a:rPr>
              <a:t> 15 là: </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8</a:t>
            </a:r>
            <a:r>
              <a:rPr lang="vi-VN" sz="2500" b="1" dirty="0">
                <a:latin typeface="Times New Roman" pitchFamily="18" charset="0"/>
                <a:ea typeface="Times New Roman"/>
                <a:cs typeface="Times New Roman" pitchFamily="18" charset="0"/>
              </a:rPr>
              <a:t> 	   =&gt;</a:t>
            </a:r>
            <a:r>
              <a:rPr lang="it-IT" sz="2500" b="1" dirty="0">
                <a:latin typeface="Times New Roman" pitchFamily="18" charset="0"/>
                <a:ea typeface="Times New Roman"/>
                <a:cs typeface="Times New Roman" pitchFamily="18" charset="0"/>
              </a:rPr>
              <a:t> </a:t>
            </a:r>
            <a:r>
              <a:rPr lang="vi-VN" sz="2500" b="1" dirty="0">
                <a:latin typeface="Times New Roman" pitchFamily="18" charset="0"/>
                <a:ea typeface="Times New Roman"/>
                <a:cs typeface="Times New Roman" pitchFamily="18" charset="0"/>
              </a:rPr>
              <a:t>	</a:t>
            </a:r>
            <a:r>
              <a:rPr lang="it-IT" sz="2500" b="1" dirty="0">
                <a:latin typeface="Times New Roman" pitchFamily="18" charset="0"/>
                <a:ea typeface="Times New Roman"/>
                <a:cs typeface="Times New Roman" pitchFamily="18" charset="0"/>
              </a:rPr>
              <a:t>1000</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9</a:t>
            </a:r>
            <a:r>
              <a:rPr lang="vi-VN" sz="2500" b="1" dirty="0">
                <a:latin typeface="Times New Roman" pitchFamily="18" charset="0"/>
                <a:ea typeface="Times New Roman"/>
                <a:cs typeface="Times New Roman" pitchFamily="18" charset="0"/>
              </a:rPr>
              <a:t> 	   =&gt;</a:t>
            </a:r>
            <a:r>
              <a:rPr lang="it-IT" sz="2500" b="1" dirty="0">
                <a:latin typeface="Times New Roman" pitchFamily="18" charset="0"/>
                <a:ea typeface="Times New Roman"/>
                <a:cs typeface="Times New Roman" pitchFamily="18" charset="0"/>
              </a:rPr>
              <a:t>  </a:t>
            </a:r>
            <a:r>
              <a:rPr lang="vi-VN" sz="2500" b="1" dirty="0">
                <a:latin typeface="Times New Roman" pitchFamily="18" charset="0"/>
                <a:ea typeface="Times New Roman"/>
                <a:cs typeface="Times New Roman" pitchFamily="18" charset="0"/>
              </a:rPr>
              <a:t>	</a:t>
            </a:r>
            <a:r>
              <a:rPr lang="it-IT" sz="2500" b="1" dirty="0">
                <a:latin typeface="Times New Roman" pitchFamily="18" charset="0"/>
                <a:ea typeface="Times New Roman"/>
                <a:cs typeface="Times New Roman" pitchFamily="18" charset="0"/>
              </a:rPr>
              <a:t>1001</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10</a:t>
            </a:r>
            <a:r>
              <a:rPr lang="vi-VN" sz="2500" b="1" dirty="0">
                <a:latin typeface="Times New Roman" pitchFamily="18" charset="0"/>
                <a:ea typeface="Times New Roman"/>
                <a:cs typeface="Times New Roman" pitchFamily="18" charset="0"/>
              </a:rPr>
              <a:t>	   =&gt; 	</a:t>
            </a:r>
            <a:r>
              <a:rPr lang="it-IT" sz="2500" b="1" dirty="0">
                <a:latin typeface="Times New Roman" pitchFamily="18" charset="0"/>
                <a:ea typeface="Times New Roman"/>
                <a:cs typeface="Times New Roman" pitchFamily="18" charset="0"/>
              </a:rPr>
              <a:t>1010</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11</a:t>
            </a:r>
            <a:r>
              <a:rPr lang="vi-VN" sz="2500" b="1" dirty="0">
                <a:latin typeface="Times New Roman" pitchFamily="18" charset="0"/>
                <a:ea typeface="Times New Roman"/>
                <a:cs typeface="Times New Roman" pitchFamily="18" charset="0"/>
              </a:rPr>
              <a:t>     =&gt; 	</a:t>
            </a:r>
            <a:r>
              <a:rPr lang="it-IT" sz="2500" b="1" dirty="0">
                <a:latin typeface="Times New Roman" pitchFamily="18" charset="0"/>
                <a:ea typeface="Times New Roman"/>
                <a:cs typeface="Times New Roman" pitchFamily="18" charset="0"/>
              </a:rPr>
              <a:t>1011</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12</a:t>
            </a:r>
            <a:r>
              <a:rPr lang="vi-VN" sz="2500" b="1" dirty="0">
                <a:latin typeface="Times New Roman" pitchFamily="18" charset="0"/>
                <a:ea typeface="Times New Roman"/>
                <a:cs typeface="Times New Roman" pitchFamily="18" charset="0"/>
              </a:rPr>
              <a:t>     =&gt;</a:t>
            </a:r>
            <a:r>
              <a:rPr lang="it-IT" sz="2500" b="1" dirty="0">
                <a:latin typeface="Times New Roman" pitchFamily="18" charset="0"/>
                <a:ea typeface="Times New Roman"/>
                <a:cs typeface="Times New Roman" pitchFamily="18" charset="0"/>
              </a:rPr>
              <a:t> </a:t>
            </a:r>
            <a:r>
              <a:rPr lang="vi-VN" sz="2500" b="1" dirty="0">
                <a:latin typeface="Times New Roman" pitchFamily="18" charset="0"/>
                <a:ea typeface="Times New Roman"/>
                <a:cs typeface="Times New Roman" pitchFamily="18" charset="0"/>
              </a:rPr>
              <a:t>	</a:t>
            </a:r>
            <a:r>
              <a:rPr lang="it-IT" sz="2500" b="1" dirty="0">
                <a:latin typeface="Times New Roman" pitchFamily="18" charset="0"/>
                <a:ea typeface="Times New Roman"/>
                <a:cs typeface="Times New Roman" pitchFamily="18" charset="0"/>
              </a:rPr>
              <a:t>1100</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13</a:t>
            </a:r>
            <a:r>
              <a:rPr lang="vi-VN" sz="2500" b="1" dirty="0">
                <a:latin typeface="Times New Roman" pitchFamily="18" charset="0"/>
                <a:ea typeface="Times New Roman"/>
                <a:cs typeface="Times New Roman" pitchFamily="18" charset="0"/>
              </a:rPr>
              <a:t>     =&gt;</a:t>
            </a:r>
            <a:r>
              <a:rPr lang="it-IT" sz="2500" b="1" dirty="0">
                <a:latin typeface="Times New Roman" pitchFamily="18" charset="0"/>
                <a:ea typeface="Times New Roman"/>
                <a:cs typeface="Times New Roman" pitchFamily="18" charset="0"/>
              </a:rPr>
              <a:t> </a:t>
            </a:r>
            <a:r>
              <a:rPr lang="vi-VN" sz="2500" b="1" dirty="0">
                <a:latin typeface="Times New Roman" pitchFamily="18" charset="0"/>
                <a:ea typeface="Times New Roman"/>
                <a:cs typeface="Times New Roman" pitchFamily="18" charset="0"/>
              </a:rPr>
              <a:t>	</a:t>
            </a:r>
            <a:r>
              <a:rPr lang="it-IT" sz="2500" b="1" dirty="0">
                <a:latin typeface="Times New Roman" pitchFamily="18" charset="0"/>
                <a:ea typeface="Times New Roman"/>
                <a:cs typeface="Times New Roman" pitchFamily="18" charset="0"/>
              </a:rPr>
              <a:t>1101</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14</a:t>
            </a:r>
            <a:r>
              <a:rPr lang="vi-VN" sz="2500" b="1" dirty="0">
                <a:latin typeface="Times New Roman" pitchFamily="18" charset="0"/>
                <a:ea typeface="Times New Roman"/>
                <a:cs typeface="Times New Roman" pitchFamily="18" charset="0"/>
              </a:rPr>
              <a:t>     =&gt; 	</a:t>
            </a:r>
            <a:r>
              <a:rPr lang="it-IT" sz="2500" b="1" dirty="0">
                <a:latin typeface="Times New Roman" pitchFamily="18" charset="0"/>
                <a:ea typeface="Times New Roman"/>
                <a:cs typeface="Times New Roman" pitchFamily="18" charset="0"/>
              </a:rPr>
              <a:t>1110</a:t>
            </a:r>
            <a:endParaRPr lang="vi-VN" sz="2500" b="1" dirty="0">
              <a:latin typeface="Times New Roman" pitchFamily="18" charset="0"/>
              <a:ea typeface="Times New Roman"/>
              <a:cs typeface="Times New Roman" pitchFamily="18" charset="0"/>
            </a:endParaRPr>
          </a:p>
          <a:p>
            <a:pPr algn="just">
              <a:spcAft>
                <a:spcPts val="0"/>
              </a:spcAft>
            </a:pPr>
            <a:r>
              <a:rPr lang="vi-VN" sz="2500" b="1" dirty="0">
                <a:latin typeface="Times New Roman" pitchFamily="18" charset="0"/>
                <a:ea typeface="Times New Roman"/>
                <a:cs typeface="Times New Roman" pitchFamily="18" charset="0"/>
              </a:rPr>
              <a:t>Số  </a:t>
            </a:r>
            <a:r>
              <a:rPr lang="it-IT" sz="2500" b="1" dirty="0">
                <a:latin typeface="Times New Roman" pitchFamily="18" charset="0"/>
                <a:ea typeface="Times New Roman"/>
                <a:cs typeface="Times New Roman" pitchFamily="18" charset="0"/>
              </a:rPr>
              <a:t>15</a:t>
            </a:r>
            <a:r>
              <a:rPr lang="vi-VN" sz="2500" b="1" dirty="0">
                <a:latin typeface="Times New Roman" pitchFamily="18" charset="0"/>
                <a:ea typeface="Times New Roman"/>
                <a:cs typeface="Times New Roman" pitchFamily="18" charset="0"/>
              </a:rPr>
              <a:t>     =&gt; 	</a:t>
            </a:r>
            <a:r>
              <a:rPr lang="it-IT" sz="2500" b="1" dirty="0">
                <a:latin typeface="Times New Roman" pitchFamily="18" charset="0"/>
                <a:ea typeface="Times New Roman"/>
                <a:cs typeface="Times New Roman" pitchFamily="18" charset="0"/>
              </a:rPr>
              <a:t>1111</a:t>
            </a:r>
          </a:p>
        </p:txBody>
      </p:sp>
      <p:sp>
        <p:nvSpPr>
          <p:cNvPr id="6" name="Rectangle 5"/>
          <p:cNvSpPr/>
          <p:nvPr/>
        </p:nvSpPr>
        <p:spPr>
          <a:xfrm>
            <a:off x="4996685" y="2768841"/>
            <a:ext cx="3984284"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vi-VN" sz="2800" b="1" dirty="0">
                <a:latin typeface="Times New Roman" pitchFamily="18" charset="0"/>
                <a:ea typeface="Times New Roman"/>
                <a:cs typeface="Times New Roman" pitchFamily="18" charset="0"/>
              </a:rPr>
              <a:t>* </a:t>
            </a:r>
            <a:r>
              <a:rPr lang="it-IT" sz="2800" b="1" dirty="0">
                <a:latin typeface="Times New Roman" pitchFamily="18" charset="0"/>
                <a:ea typeface="Times New Roman"/>
                <a:cs typeface="Times New Roman" pitchFamily="18" charset="0"/>
              </a:rPr>
              <a:t>Nhận xét: </a:t>
            </a:r>
            <a:endParaRPr lang="vi-VN" sz="2800" b="1" dirty="0">
              <a:latin typeface="Times New Roman" pitchFamily="18" charset="0"/>
              <a:ea typeface="Times New Roman"/>
              <a:cs typeface="Times New Roman" pitchFamily="18" charset="0"/>
            </a:endParaRPr>
          </a:p>
          <a:p>
            <a:pPr algn="just">
              <a:spcAft>
                <a:spcPts val="0"/>
              </a:spcAft>
            </a:pPr>
            <a:r>
              <a:rPr lang="it-IT" sz="2800" b="1" dirty="0">
                <a:solidFill>
                  <a:srgbClr val="C00000"/>
                </a:solidFill>
                <a:latin typeface="Times New Roman" pitchFamily="18" charset="0"/>
                <a:ea typeface="Times New Roman"/>
                <a:cs typeface="Times New Roman" pitchFamily="18" charset="0"/>
              </a:rPr>
              <a:t>để </a:t>
            </a:r>
            <a:r>
              <a:rPr lang="vi-VN" sz="2800" b="1" dirty="0">
                <a:solidFill>
                  <a:srgbClr val="C00000"/>
                </a:solidFill>
                <a:latin typeface="Times New Roman" pitchFamily="18" charset="0"/>
                <a:ea typeface="Times New Roman"/>
                <a:cs typeface="Times New Roman" pitchFamily="18" charset="0"/>
              </a:rPr>
              <a:t>mã hóa </a:t>
            </a:r>
            <a:r>
              <a:rPr lang="it-IT" sz="2800" b="1" dirty="0">
                <a:solidFill>
                  <a:srgbClr val="C00000"/>
                </a:solidFill>
                <a:latin typeface="Times New Roman" pitchFamily="18" charset="0"/>
                <a:ea typeface="Times New Roman"/>
                <a:cs typeface="Times New Roman" pitchFamily="18" charset="0"/>
              </a:rPr>
              <a:t>các số từ 8 đến 15 ta cần dùng 4 bit.</a:t>
            </a:r>
          </a:p>
          <a:p>
            <a:pPr lvl="0" algn="just"/>
            <a:r>
              <a:rPr lang="vi-VN" sz="2800" dirty="0">
                <a:latin typeface="+mj-lt"/>
              </a:rPr>
              <a:t>(Tập hợp các số đã cho càng nhiều, sẽ mã hoá được số càng lớn. Khi đó, dãy kí hiệu 0 và 1 của mỗi số sẽ càng dài)</a:t>
            </a:r>
          </a:p>
          <a:p>
            <a:pPr lvl="0" algn="just"/>
            <a:endParaRPr lang="vi-VN" sz="2800" dirty="0">
              <a:effectLst/>
              <a:latin typeface="+mj-lt"/>
              <a:ea typeface="Times New Roman"/>
              <a:cs typeface="Times New Roman"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221" y="56421"/>
            <a:ext cx="722727"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68948" y="79460"/>
            <a:ext cx="4007308" cy="701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chemeClr val="tx1">
                    <a:lumMod val="95000"/>
                    <a:lumOff val="5000"/>
                  </a:schemeClr>
                </a:solidFill>
              </a:rPr>
              <a:t>VẬN DỤNG</a:t>
            </a:r>
            <a:endParaRPr lang="vi-VN" sz="3600" b="1">
              <a:solidFill>
                <a:schemeClr val="tx1">
                  <a:lumMod val="95000"/>
                  <a:lumOff val="5000"/>
                </a:schemeClr>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244507CE-8295-5544-8D1D-F8C698734EFF}"/>
              </a:ext>
            </a:extLst>
          </p:cNvPr>
          <p:cNvSpPr txBox="1"/>
          <p:nvPr/>
        </p:nvSpPr>
        <p:spPr>
          <a:xfrm>
            <a:off x="703968" y="2669692"/>
            <a:ext cx="8585433" cy="707886"/>
          </a:xfrm>
          <a:prstGeom prst="rect">
            <a:avLst/>
          </a:prstGeom>
          <a:noFill/>
        </p:spPr>
        <p:txBody>
          <a:bodyPr wrap="square" rtlCol="0">
            <a:spAutoFit/>
          </a:bodyPr>
          <a:lstStyle/>
          <a:p>
            <a:r>
              <a:rPr lang="en-US" sz="4000" b="1" dirty="0">
                <a:solidFill>
                  <a:srgbClr val="FF0000"/>
                </a:solidFill>
              </a:rPr>
              <a:t>0 1 2 3 4 5 6 7 8 9 10 11 12 13 14 15</a:t>
            </a:r>
          </a:p>
        </p:txBody>
      </p:sp>
    </p:spTree>
    <p:extLst>
      <p:ext uri="{BB962C8B-B14F-4D97-AF65-F5344CB8AC3E}">
        <p14:creationId xmlns:p14="http://schemas.microsoft.com/office/powerpoint/2010/main" val="10521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822" y="548680"/>
            <a:ext cx="3176356" cy="634082"/>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n-US" sz="3600" b="1">
                <a:solidFill>
                  <a:schemeClr val="accent1">
                    <a:lumMod val="20000"/>
                    <a:lumOff val="80000"/>
                  </a:schemeClr>
                </a:solidFill>
              </a:rPr>
              <a:t>GHI NHỚ</a:t>
            </a:r>
            <a:endParaRPr lang="vi-VN" sz="3600" b="1">
              <a:solidFill>
                <a:schemeClr val="accent1">
                  <a:lumMod val="20000"/>
                  <a:lumOff val="80000"/>
                </a:schemeClr>
              </a:solidFill>
            </a:endParaRPr>
          </a:p>
        </p:txBody>
      </p:sp>
      <p:sp>
        <p:nvSpPr>
          <p:cNvPr id="5" name="Rounded Rectangle 4"/>
          <p:cNvSpPr/>
          <p:nvPr/>
        </p:nvSpPr>
        <p:spPr>
          <a:xfrm>
            <a:off x="539552" y="1556792"/>
            <a:ext cx="8064896" cy="367240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just"/>
            <a:r>
              <a:rPr lang="vi-VN" sz="3200">
                <a:latin typeface="+mj-lt"/>
              </a:rPr>
              <a:t>- Thông tin được biểu diễn trong máy tính bằng dãy các bit. Mỗi bit là một kí hiệu 0 hoặc 1, hay còn được gọi là chữ số nhị phân.</a:t>
            </a:r>
          </a:p>
          <a:p>
            <a:pPr algn="just"/>
            <a:r>
              <a:rPr lang="vi-VN" sz="3200">
                <a:latin typeface="+mj-lt"/>
              </a:rPr>
              <a:t>- Bit là đơn vị đo nhỏ nhất trong lưu trữ thông tin.</a:t>
            </a:r>
          </a:p>
          <a:p>
            <a:pPr marL="457200" indent="-457200" algn="just">
              <a:buFontTx/>
              <a:buChar char="-"/>
            </a:pPr>
            <a:r>
              <a:rPr lang="vi-VN" sz="3200">
                <a:latin typeface="+mj-lt"/>
              </a:rPr>
              <a:t>Một số đơn vị cơ bản đo dung lượng thông tin: B, MB, GB, TB, TB.</a:t>
            </a:r>
          </a:p>
        </p:txBody>
      </p:sp>
    </p:spTree>
    <p:extLst>
      <p:ext uri="{BB962C8B-B14F-4D97-AF65-F5344CB8AC3E}">
        <p14:creationId xmlns:p14="http://schemas.microsoft.com/office/powerpoint/2010/main" val="11096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317" y="289385"/>
            <a:ext cx="3957131" cy="634082"/>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b="1">
                <a:solidFill>
                  <a:srgbClr val="FFFF00"/>
                </a:solidFill>
              </a:rPr>
              <a:t>KHỞI ĐỘNG</a:t>
            </a:r>
            <a:endParaRPr lang="vi-VN" b="1">
              <a:solidFill>
                <a:srgbClr val="FFFF00"/>
              </a:solidFill>
            </a:endParaRPr>
          </a:p>
        </p:txBody>
      </p:sp>
      <p:sp>
        <p:nvSpPr>
          <p:cNvPr id="3" name="Content Placeholder 2"/>
          <p:cNvSpPr>
            <a:spLocks noGrp="1"/>
          </p:cNvSpPr>
          <p:nvPr>
            <p:ph idx="1"/>
          </p:nvPr>
        </p:nvSpPr>
        <p:spPr>
          <a:xfrm>
            <a:off x="1164592" y="960466"/>
            <a:ext cx="6696744" cy="1008111"/>
          </a:xfrm>
        </p:spPr>
        <p:txBody>
          <a:bodyPr>
            <a:normAutofit lnSpcReduction="10000"/>
          </a:bodyPr>
          <a:lstStyle/>
          <a:p>
            <a:pPr marL="0" indent="0">
              <a:buNone/>
            </a:pPr>
            <a:r>
              <a:rPr lang="en-US" sz="2800" dirty="0">
                <a:solidFill>
                  <a:srgbClr val="0000FF"/>
                </a:solidFill>
              </a:rPr>
              <a:t>Em hãy quan sát đoạn phim sau để biết cách</a:t>
            </a:r>
          </a:p>
          <a:p>
            <a:pPr marL="0" indent="0">
              <a:buNone/>
            </a:pPr>
            <a:r>
              <a:rPr lang="en-US" sz="2800" dirty="0">
                <a:solidFill>
                  <a:srgbClr val="0000FF"/>
                </a:solidFill>
              </a:rPr>
              <a:t> mã hóa số 3 thành dãy các kí hiệu 0 và 1</a:t>
            </a:r>
            <a:endParaRPr lang="vi-VN" sz="2800" dirty="0">
              <a:solidFill>
                <a:srgbClr val="0000FF"/>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928" y="296540"/>
            <a:ext cx="715596" cy="641675"/>
          </a:xfrm>
          <a:prstGeom prst="rect">
            <a:avLst/>
          </a:prstGeom>
        </p:spPr>
      </p:pic>
      <p:pic>
        <p:nvPicPr>
          <p:cNvPr id="6" name="mahoa_so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398" y="1988840"/>
            <a:ext cx="8608090" cy="4655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6307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424936" cy="1008111"/>
          </a:xfrm>
        </p:spPr>
        <p:txBody>
          <a:bodyPr>
            <a:noAutofit/>
          </a:bodyPr>
          <a:lstStyle/>
          <a:p>
            <a:pPr marL="0" indent="0" algn="ctr">
              <a:buNone/>
            </a:pPr>
            <a:r>
              <a:rPr lang="en-US" b="1" u="sng" dirty="0" err="1">
                <a:solidFill>
                  <a:srgbClr val="0000FF"/>
                </a:solidFill>
              </a:rPr>
              <a:t>Câu</a:t>
            </a:r>
            <a:r>
              <a:rPr lang="en-US" b="1" u="sng" dirty="0">
                <a:solidFill>
                  <a:srgbClr val="0000FF"/>
                </a:solidFill>
              </a:rPr>
              <a:t> </a:t>
            </a:r>
            <a:r>
              <a:rPr lang="en-US" b="1" u="sng" dirty="0" err="1">
                <a:solidFill>
                  <a:srgbClr val="0000FF"/>
                </a:solidFill>
              </a:rPr>
              <a:t>hỏi</a:t>
            </a:r>
            <a:r>
              <a:rPr lang="en-US" b="1" u="sng" dirty="0">
                <a:solidFill>
                  <a:srgbClr val="0000FF"/>
                </a:solidFill>
              </a:rPr>
              <a:t>:</a:t>
            </a:r>
          </a:p>
          <a:p>
            <a:pPr marL="0" indent="0">
              <a:buNone/>
            </a:pPr>
            <a:r>
              <a:rPr lang="en-US" b="1" dirty="0">
                <a:solidFill>
                  <a:srgbClr val="0000FF"/>
                </a:solidFill>
              </a:rPr>
              <a:t> </a:t>
            </a:r>
            <a:r>
              <a:rPr lang="en-US" dirty="0" err="1">
                <a:solidFill>
                  <a:srgbClr val="0000FF"/>
                </a:solidFill>
              </a:rPr>
              <a:t>Em</a:t>
            </a:r>
            <a:r>
              <a:rPr lang="en-US" dirty="0">
                <a:solidFill>
                  <a:srgbClr val="0000FF"/>
                </a:solidFill>
              </a:rPr>
              <a:t> </a:t>
            </a:r>
            <a:r>
              <a:rPr lang="en-US" dirty="0" err="1">
                <a:solidFill>
                  <a:srgbClr val="0000FF"/>
                </a:solidFill>
              </a:rPr>
              <a:t>hãy</a:t>
            </a:r>
            <a:r>
              <a:rPr lang="en-US" dirty="0">
                <a:solidFill>
                  <a:srgbClr val="0000FF"/>
                </a:solidFill>
              </a:rPr>
              <a:t> </a:t>
            </a:r>
            <a:r>
              <a:rPr lang="en-US" dirty="0" err="1">
                <a:solidFill>
                  <a:srgbClr val="0000FF"/>
                </a:solidFill>
              </a:rPr>
              <a:t>mã</a:t>
            </a:r>
            <a:r>
              <a:rPr lang="en-US" dirty="0">
                <a:solidFill>
                  <a:srgbClr val="0000FF"/>
                </a:solidFill>
              </a:rPr>
              <a:t> </a:t>
            </a:r>
            <a:r>
              <a:rPr lang="en-US" dirty="0" err="1">
                <a:solidFill>
                  <a:srgbClr val="0000FF"/>
                </a:solidFill>
              </a:rPr>
              <a:t>hóa</a:t>
            </a:r>
            <a:r>
              <a:rPr lang="en-US" dirty="0">
                <a:solidFill>
                  <a:srgbClr val="0000FF"/>
                </a:solidFill>
              </a:rPr>
              <a:t> </a:t>
            </a:r>
            <a:r>
              <a:rPr lang="en-US" dirty="0" err="1">
                <a:solidFill>
                  <a:srgbClr val="0000FF"/>
                </a:solidFill>
              </a:rPr>
              <a:t>số</a:t>
            </a:r>
            <a:r>
              <a:rPr lang="en-US" dirty="0">
                <a:solidFill>
                  <a:srgbClr val="0000FF"/>
                </a:solidFill>
              </a:rPr>
              <a:t> </a:t>
            </a:r>
            <a:r>
              <a:rPr lang="en-US" b="1" dirty="0">
                <a:solidFill>
                  <a:srgbClr val="0000FF"/>
                </a:solidFill>
              </a:rPr>
              <a:t>4</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số</a:t>
            </a:r>
            <a:r>
              <a:rPr lang="en-US" dirty="0">
                <a:solidFill>
                  <a:srgbClr val="0000FF"/>
                </a:solidFill>
              </a:rPr>
              <a:t> </a:t>
            </a:r>
            <a:r>
              <a:rPr lang="en-US" b="1" dirty="0">
                <a:solidFill>
                  <a:srgbClr val="0000FF"/>
                </a:solidFill>
              </a:rPr>
              <a:t>6</a:t>
            </a:r>
            <a:r>
              <a:rPr lang="en-US" dirty="0">
                <a:solidFill>
                  <a:srgbClr val="0000FF"/>
                </a:solidFill>
              </a:rPr>
              <a:t> </a:t>
            </a:r>
            <a:r>
              <a:rPr lang="en-US" dirty="0" err="1">
                <a:solidFill>
                  <a:srgbClr val="0000FF"/>
                </a:solidFill>
              </a:rPr>
              <a:t>theo</a:t>
            </a:r>
            <a:r>
              <a:rPr lang="en-US" dirty="0">
                <a:solidFill>
                  <a:srgbClr val="0000FF"/>
                </a:solidFill>
              </a:rPr>
              <a:t> </a:t>
            </a:r>
            <a:r>
              <a:rPr lang="en-US" dirty="0" err="1">
                <a:solidFill>
                  <a:srgbClr val="0000FF"/>
                </a:solidFill>
              </a:rPr>
              <a:t>cách</a:t>
            </a:r>
            <a:r>
              <a:rPr lang="en-US" dirty="0">
                <a:solidFill>
                  <a:srgbClr val="0000FF"/>
                </a:solidFill>
              </a:rPr>
              <a:t> </a:t>
            </a:r>
            <a:r>
              <a:rPr lang="en-US" dirty="0" err="1">
                <a:solidFill>
                  <a:srgbClr val="0000FF"/>
                </a:solidFill>
              </a:rPr>
              <a:t>như</a:t>
            </a:r>
            <a:r>
              <a:rPr lang="en-US" dirty="0">
                <a:solidFill>
                  <a:srgbClr val="0000FF"/>
                </a:solidFill>
              </a:rPr>
              <a:t> </a:t>
            </a:r>
            <a:r>
              <a:rPr lang="en-US" dirty="0" err="1">
                <a:solidFill>
                  <a:srgbClr val="0000FF"/>
                </a:solidFill>
              </a:rPr>
              <a:t>trên</a:t>
            </a:r>
            <a:r>
              <a:rPr lang="en-US" dirty="0">
                <a:solidFill>
                  <a:srgbClr val="0000FF"/>
                </a:solidFill>
              </a:rPr>
              <a:t>. Hai </a:t>
            </a:r>
            <a:r>
              <a:rPr lang="en-US" dirty="0" err="1">
                <a:solidFill>
                  <a:srgbClr val="0000FF"/>
                </a:solidFill>
              </a:rPr>
              <a:t>dãy</a:t>
            </a:r>
            <a:r>
              <a:rPr lang="en-US" dirty="0">
                <a:solidFill>
                  <a:srgbClr val="0000FF"/>
                </a:solidFill>
              </a:rPr>
              <a:t> </a:t>
            </a:r>
            <a:r>
              <a:rPr lang="en-US" dirty="0" err="1">
                <a:solidFill>
                  <a:srgbClr val="0000FF"/>
                </a:solidFill>
              </a:rPr>
              <a:t>kí</a:t>
            </a:r>
            <a:r>
              <a:rPr lang="en-US" dirty="0">
                <a:solidFill>
                  <a:srgbClr val="0000FF"/>
                </a:solidFill>
              </a:rPr>
              <a:t> </a:t>
            </a:r>
            <a:r>
              <a:rPr lang="en-US" dirty="0" err="1">
                <a:solidFill>
                  <a:srgbClr val="0000FF"/>
                </a:solidFill>
              </a:rPr>
              <a:t>hiệu</a:t>
            </a:r>
            <a:r>
              <a:rPr lang="en-US" dirty="0">
                <a:solidFill>
                  <a:srgbClr val="0000FF"/>
                </a:solidFill>
              </a:rPr>
              <a:t> </a:t>
            </a:r>
            <a:r>
              <a:rPr lang="en-US" dirty="0" err="1">
                <a:solidFill>
                  <a:srgbClr val="0000FF"/>
                </a:solidFill>
              </a:rPr>
              <a:t>nhận</a:t>
            </a:r>
            <a:r>
              <a:rPr lang="en-US" dirty="0">
                <a:solidFill>
                  <a:srgbClr val="0000FF"/>
                </a:solidFill>
              </a:rPr>
              <a:t> </a:t>
            </a:r>
            <a:r>
              <a:rPr lang="en-US" dirty="0" err="1">
                <a:solidFill>
                  <a:srgbClr val="0000FF"/>
                </a:solidFill>
              </a:rPr>
              <a:t>được</a:t>
            </a:r>
            <a:r>
              <a:rPr lang="en-US" dirty="0">
                <a:solidFill>
                  <a:srgbClr val="0000FF"/>
                </a:solidFill>
              </a:rPr>
              <a:t> </a:t>
            </a:r>
            <a:r>
              <a:rPr lang="en-US" dirty="0" err="1">
                <a:solidFill>
                  <a:srgbClr val="0000FF"/>
                </a:solidFill>
              </a:rPr>
              <a:t>có</a:t>
            </a:r>
            <a:r>
              <a:rPr lang="en-US" dirty="0">
                <a:solidFill>
                  <a:srgbClr val="0000FF"/>
                </a:solidFill>
              </a:rPr>
              <a:t> </a:t>
            </a:r>
            <a:r>
              <a:rPr lang="en-US" dirty="0" err="1">
                <a:solidFill>
                  <a:srgbClr val="0000FF"/>
                </a:solidFill>
              </a:rPr>
              <a:t>giống</a:t>
            </a:r>
            <a:r>
              <a:rPr lang="en-US" dirty="0">
                <a:solidFill>
                  <a:srgbClr val="0000FF"/>
                </a:solidFill>
              </a:rPr>
              <a:t> </a:t>
            </a:r>
            <a:r>
              <a:rPr lang="en-US" dirty="0" err="1">
                <a:solidFill>
                  <a:srgbClr val="0000FF"/>
                </a:solidFill>
              </a:rPr>
              <a:t>nhau</a:t>
            </a:r>
            <a:r>
              <a:rPr lang="en-US" dirty="0">
                <a:solidFill>
                  <a:srgbClr val="0000FF"/>
                </a:solidFill>
              </a:rPr>
              <a:t> </a:t>
            </a:r>
            <a:r>
              <a:rPr lang="en-US" dirty="0" err="1">
                <a:solidFill>
                  <a:srgbClr val="0000FF"/>
                </a:solidFill>
              </a:rPr>
              <a:t>không</a:t>
            </a:r>
            <a:r>
              <a:rPr lang="en-US" dirty="0">
                <a:solidFill>
                  <a:srgbClr val="0000FF"/>
                </a:solidFill>
              </a:rPr>
              <a:t>?</a:t>
            </a:r>
          </a:p>
          <a:p>
            <a:pPr marL="0" indent="0" algn="ctr">
              <a:buNone/>
            </a:pPr>
            <a:r>
              <a:rPr lang="en-US" b="1" dirty="0" err="1">
                <a:solidFill>
                  <a:srgbClr val="0000FF"/>
                </a:solidFill>
              </a:rPr>
              <a:t>Thảo</a:t>
            </a:r>
            <a:r>
              <a:rPr lang="en-US" b="1" dirty="0">
                <a:solidFill>
                  <a:srgbClr val="0000FF"/>
                </a:solidFill>
              </a:rPr>
              <a:t> </a:t>
            </a:r>
            <a:r>
              <a:rPr lang="en-US" b="1" dirty="0" err="1">
                <a:solidFill>
                  <a:srgbClr val="0000FF"/>
                </a:solidFill>
              </a:rPr>
              <a:t>luận</a:t>
            </a:r>
            <a:r>
              <a:rPr lang="en-US" b="1" dirty="0">
                <a:solidFill>
                  <a:srgbClr val="0000FF"/>
                </a:solidFill>
              </a:rPr>
              <a:t> </a:t>
            </a:r>
            <a:r>
              <a:rPr lang="en-US" b="1" dirty="0" err="1">
                <a:solidFill>
                  <a:srgbClr val="0000FF"/>
                </a:solidFill>
              </a:rPr>
              <a:t>nhóm</a:t>
            </a:r>
            <a:r>
              <a:rPr lang="en-US" b="1" dirty="0">
                <a:solidFill>
                  <a:srgbClr val="0000FF"/>
                </a:solidFill>
              </a:rPr>
              <a:t>: (10 </a:t>
            </a:r>
            <a:r>
              <a:rPr lang="en-US" b="1" dirty="0" err="1">
                <a:solidFill>
                  <a:srgbClr val="0000FF"/>
                </a:solidFill>
              </a:rPr>
              <a:t>phút</a:t>
            </a:r>
            <a:r>
              <a:rPr lang="en-US" b="1" dirty="0">
                <a:solidFill>
                  <a:srgbClr val="0000FF"/>
                </a:solidFill>
              </a:rPr>
              <a:t>)</a:t>
            </a:r>
            <a:endParaRPr lang="vi-VN" dirty="0">
              <a:solidFill>
                <a:srgbClr val="0000FF"/>
              </a:solidFill>
            </a:endParaRPr>
          </a:p>
        </p:txBody>
      </p:sp>
      <p:sp>
        <p:nvSpPr>
          <p:cNvPr id="5" name="Title 1"/>
          <p:cNvSpPr txBox="1">
            <a:spLocks/>
          </p:cNvSpPr>
          <p:nvPr/>
        </p:nvSpPr>
        <p:spPr>
          <a:xfrm>
            <a:off x="2643317" y="289385"/>
            <a:ext cx="3885123"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a:solidFill>
                  <a:srgbClr val="FFFF00"/>
                </a:solidFill>
              </a:rPr>
              <a:t>KHỞI ĐỘNG</a:t>
            </a:r>
            <a:endParaRPr lang="vi-VN" b="1">
              <a:solidFill>
                <a:srgbClr val="FFFF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928" y="296540"/>
            <a:ext cx="715596" cy="641675"/>
          </a:xfrm>
          <a:prstGeom prst="rect">
            <a:avLst/>
          </a:prstGeom>
        </p:spPr>
      </p:pic>
    </p:spTree>
    <p:extLst>
      <p:ext uri="{BB962C8B-B14F-4D97-AF65-F5344CB8AC3E}">
        <p14:creationId xmlns:p14="http://schemas.microsoft.com/office/powerpoint/2010/main" val="316029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59666" y="320168"/>
            <a:ext cx="4173334"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r>
              <a:rPr lang="en-US" sz="3600" b="1">
                <a:solidFill>
                  <a:srgbClr val="FFFF00"/>
                </a:solidFill>
              </a:rPr>
              <a:t>Kết quả mã hóa</a:t>
            </a:r>
            <a:endParaRPr lang="vi-VN" sz="3600" b="1">
              <a:solidFill>
                <a:srgbClr val="FFFF00"/>
              </a:solidFill>
            </a:endParaRPr>
          </a:p>
        </p:txBody>
      </p:sp>
      <p:sp>
        <p:nvSpPr>
          <p:cNvPr id="5" name="Content Placeholder 2"/>
          <p:cNvSpPr txBox="1">
            <a:spLocks/>
          </p:cNvSpPr>
          <p:nvPr/>
        </p:nvSpPr>
        <p:spPr>
          <a:xfrm>
            <a:off x="400642" y="905700"/>
            <a:ext cx="3518048" cy="648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solidFill>
                  <a:srgbClr val="0000FF"/>
                </a:solidFill>
              </a:rPr>
              <a:t>Mã</a:t>
            </a:r>
            <a:r>
              <a:rPr lang="en-US" dirty="0">
                <a:solidFill>
                  <a:srgbClr val="0000FF"/>
                </a:solidFill>
              </a:rPr>
              <a:t> </a:t>
            </a:r>
            <a:r>
              <a:rPr lang="en-US" dirty="0" err="1">
                <a:solidFill>
                  <a:srgbClr val="0000FF"/>
                </a:solidFill>
              </a:rPr>
              <a:t>hóa</a:t>
            </a:r>
            <a:r>
              <a:rPr lang="en-US" dirty="0">
                <a:solidFill>
                  <a:srgbClr val="0000FF"/>
                </a:solidFill>
              </a:rPr>
              <a:t> </a:t>
            </a:r>
            <a:r>
              <a:rPr lang="en-US" dirty="0" err="1">
                <a:solidFill>
                  <a:srgbClr val="0000FF"/>
                </a:solidFill>
              </a:rPr>
              <a:t>số</a:t>
            </a:r>
            <a:r>
              <a:rPr lang="en-US" dirty="0">
                <a:solidFill>
                  <a:srgbClr val="0000FF"/>
                </a:solidFill>
              </a:rPr>
              <a:t> 4:</a:t>
            </a:r>
          </a:p>
          <a:p>
            <a:pPr marL="0" indent="0">
              <a:buNone/>
            </a:pPr>
            <a:endParaRPr lang="vi-VN" dirty="0">
              <a:solidFill>
                <a:srgbClr val="0000FF"/>
              </a:solidFill>
            </a:endParaRPr>
          </a:p>
        </p:txBody>
      </p:sp>
      <p:sp>
        <p:nvSpPr>
          <p:cNvPr id="6" name="Content Placeholder 2"/>
          <p:cNvSpPr txBox="1">
            <a:spLocks/>
          </p:cNvSpPr>
          <p:nvPr/>
        </p:nvSpPr>
        <p:spPr>
          <a:xfrm>
            <a:off x="1187624" y="5661248"/>
            <a:ext cx="7519864"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rgbClr val="0000FF"/>
                </a:solidFill>
              </a:rPr>
              <a:t>Sau khi mã hóa, hai dãy kí hiệu nhận được là </a:t>
            </a:r>
            <a:r>
              <a:rPr lang="en-US" sz="2800" b="1" dirty="0">
                <a:solidFill>
                  <a:srgbClr val="C00000"/>
                </a:solidFill>
              </a:rPr>
              <a:t>không giống nhau</a:t>
            </a:r>
            <a:r>
              <a:rPr lang="en-US" sz="2800" dirty="0">
                <a:solidFill>
                  <a:srgbClr val="0000FF"/>
                </a:solidFill>
              </a:rPr>
              <a:t>.</a:t>
            </a:r>
            <a:endParaRPr lang="vi-VN" sz="2800" dirty="0">
              <a:solidFill>
                <a:srgbClr val="0000FF"/>
              </a:solidFill>
            </a:endParaRPr>
          </a:p>
        </p:txBody>
      </p:sp>
      <p:sp>
        <p:nvSpPr>
          <p:cNvPr id="7" name="Content Placeholder 6"/>
          <p:cNvSpPr>
            <a:spLocks noGrp="1"/>
          </p:cNvSpPr>
          <p:nvPr>
            <p:ph idx="1"/>
          </p:nvPr>
        </p:nvSpPr>
        <p:spPr>
          <a:xfrm>
            <a:off x="4796714" y="944572"/>
            <a:ext cx="2376264" cy="648072"/>
          </a:xfrm>
        </p:spPr>
        <p:txBody>
          <a:bodyPr/>
          <a:lstStyle/>
          <a:p>
            <a:pPr marL="0" indent="0">
              <a:buNone/>
            </a:pPr>
            <a:r>
              <a:rPr lang="en-US">
                <a:solidFill>
                  <a:srgbClr val="0000FF"/>
                </a:solidFill>
              </a:rPr>
              <a:t>Mã hóa số 6:</a:t>
            </a:r>
            <a:endParaRPr lang="vi-VN">
              <a:solidFill>
                <a:srgbClr val="0000FF"/>
              </a:solidFill>
            </a:endParaRPr>
          </a:p>
        </p:txBody>
      </p:sp>
      <p:sp>
        <p:nvSpPr>
          <p:cNvPr id="9" name="Rectangle 8"/>
          <p:cNvSpPr/>
          <p:nvPr/>
        </p:nvSpPr>
        <p:spPr>
          <a:xfrm>
            <a:off x="2771800" y="945536"/>
            <a:ext cx="809837" cy="584775"/>
          </a:xfrm>
          <a:prstGeom prst="rect">
            <a:avLst/>
          </a:prstGeom>
        </p:spPr>
        <p:txBody>
          <a:bodyPr wrap="none">
            <a:spAutoFit/>
          </a:bodyPr>
          <a:lstStyle/>
          <a:p>
            <a:pPr lvl="0"/>
            <a:r>
              <a:rPr lang="en-US" sz="3200" b="1" dirty="0">
                <a:solidFill>
                  <a:srgbClr val="FF0000"/>
                </a:solidFill>
              </a:rPr>
              <a:t>100</a:t>
            </a:r>
          </a:p>
        </p:txBody>
      </p:sp>
      <p:sp>
        <p:nvSpPr>
          <p:cNvPr id="10" name="Rectangle 9"/>
          <p:cNvSpPr/>
          <p:nvPr/>
        </p:nvSpPr>
        <p:spPr>
          <a:xfrm>
            <a:off x="7164288" y="954250"/>
            <a:ext cx="809837" cy="584775"/>
          </a:xfrm>
          <a:prstGeom prst="rect">
            <a:avLst/>
          </a:prstGeom>
        </p:spPr>
        <p:txBody>
          <a:bodyPr wrap="none">
            <a:spAutoFit/>
          </a:bodyPr>
          <a:lstStyle/>
          <a:p>
            <a:pPr lvl="0"/>
            <a:r>
              <a:rPr lang="en-US" sz="3200" b="1">
                <a:solidFill>
                  <a:srgbClr val="FF0000"/>
                </a:solidFill>
              </a:rPr>
              <a:t>110</a:t>
            </a:r>
          </a:p>
        </p:txBody>
      </p:sp>
      <p:pic>
        <p:nvPicPr>
          <p:cNvPr id="11" name="mahoa_so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55824" y="1448486"/>
            <a:ext cx="4108664" cy="414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Mahoa_so4.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23528" y="1509312"/>
            <a:ext cx="4316272" cy="407992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6862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video>
              <p:cMediaNode vol="80000">
                <p:cTn id="25"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2"/>
                                        </p:tgtEl>
                                      </p:cBhvr>
                                    </p:cmd>
                                  </p:childTnLst>
                                </p:cTn>
                              </p:par>
                            </p:childTnLst>
                          </p:cTn>
                        </p:par>
                      </p:childTnLst>
                    </p:cTn>
                  </p:par>
                </p:childTnLst>
              </p:cTn>
              <p:nextCondLst>
                <p:cond evt="onClick" delay="0">
                  <p:tgtEl>
                    <p:spTgt spid="12"/>
                  </p:tgtEl>
                </p:cond>
              </p:nextCondLst>
            </p:seq>
            <p:video>
              <p:cMediaNode vol="80000">
                <p:cTn id="31" fill="hold" display="0">
                  <p:stCondLst>
                    <p:cond delay="indefinite"/>
                  </p:stCondLst>
                </p:cTn>
                <p:tgtEl>
                  <p:spTgt spid="12"/>
                </p:tgtEl>
              </p:cMediaNode>
            </p:video>
          </p:childTnLst>
        </p:cTn>
      </p:par>
    </p:tnLst>
    <p:bldLst>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07504" y="188640"/>
            <a:ext cx="2805264"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a:solidFill>
                  <a:srgbClr val="FFFF00"/>
                </a:solidFill>
              </a:rPr>
              <a:t>Quan sát</a:t>
            </a:r>
            <a:endParaRPr lang="vi-VN" sz="3600" b="1"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2" y="822722"/>
            <a:ext cx="8496488"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200" y="3140968"/>
            <a:ext cx="39814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805264"/>
            <a:ext cx="79248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926" y="4509120"/>
            <a:ext cx="72294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48680"/>
            <a:ext cx="691276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5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074" y="2337492"/>
            <a:ext cx="7726090" cy="864096"/>
          </a:xfrm>
        </p:spPr>
        <p:txBody>
          <a:bodyPr>
            <a:noAutofit/>
          </a:bodyPr>
          <a:lstStyle/>
          <a:p>
            <a:pPr marL="0" indent="0" algn="just">
              <a:buNone/>
            </a:pPr>
            <a:r>
              <a:rPr lang="vi-VN" sz="2200" dirty="0"/>
              <a:t>a)</a:t>
            </a:r>
            <a:r>
              <a:rPr lang="en-US" sz="2200" dirty="0"/>
              <a:t> Số được chuyển thành dãy gồm các kí hiệu 0 và 1. Được gọi là dãy</a:t>
            </a:r>
            <a:r>
              <a:rPr lang="en-US" sz="2200" dirty="0">
                <a:solidFill>
                  <a:srgbClr val="C00000"/>
                </a:solidFill>
              </a:rPr>
              <a:t>....</a:t>
            </a:r>
            <a:r>
              <a:rPr lang="en-US" sz="2200" b="1" dirty="0">
                <a:solidFill>
                  <a:srgbClr val="C00000"/>
                </a:solidFill>
              </a:rPr>
              <a:t>(1)</a:t>
            </a:r>
            <a:r>
              <a:rPr lang="en-US" sz="2200" dirty="0">
                <a:solidFill>
                  <a:srgbClr val="C00000"/>
                </a:solidFill>
              </a:rPr>
              <a:t>....</a:t>
            </a:r>
            <a:endParaRPr lang="vi-VN" sz="2200" dirty="0"/>
          </a:p>
          <a:p>
            <a:pPr marL="0" indent="0" algn="just">
              <a:buNone/>
            </a:pPr>
            <a:endParaRPr lang="vi-VN" sz="2200" dirty="0"/>
          </a:p>
        </p:txBody>
      </p:sp>
      <p:sp>
        <p:nvSpPr>
          <p:cNvPr id="6" name="Title 1"/>
          <p:cNvSpPr txBox="1">
            <a:spLocks/>
          </p:cNvSpPr>
          <p:nvPr/>
        </p:nvSpPr>
        <p:spPr>
          <a:xfrm>
            <a:off x="992281" y="1541720"/>
            <a:ext cx="7797200"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algn="just"/>
            <a:r>
              <a:rPr lang="en-US" sz="2200" b="1" dirty="0">
                <a:solidFill>
                  <a:srgbClr val="0000FF"/>
                </a:solidFill>
              </a:rPr>
              <a:t>Em hãy đọc thông tin trang 12-13 (SGK) và điền nội dung thích hợp vào chỗ có dấu (....) để tìm hiểu về cách biểu diễn thông tin trong máy tính:</a:t>
            </a:r>
            <a:endParaRPr lang="vi-VN" sz="2200" b="1" dirty="0">
              <a:solidFill>
                <a:srgbClr val="0000FF"/>
              </a:solidFill>
            </a:endParaRPr>
          </a:p>
          <a:p>
            <a:pPr algn="just"/>
            <a:endParaRPr lang="vi-VN" sz="2200" dirty="0">
              <a:solidFill>
                <a:srgbClr val="0000FF"/>
              </a:solidFill>
            </a:endParaRPr>
          </a:p>
        </p:txBody>
      </p:sp>
      <p:sp>
        <p:nvSpPr>
          <p:cNvPr id="8" name="Content Placeholder 2"/>
          <p:cNvSpPr txBox="1">
            <a:spLocks/>
          </p:cNvSpPr>
          <p:nvPr/>
        </p:nvSpPr>
        <p:spPr>
          <a:xfrm>
            <a:off x="707476" y="3197436"/>
            <a:ext cx="7755180"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200" dirty="0"/>
              <a:t>b) Văn bản được chuyển thành dãy bit bằng cách chuyển từng.......</a:t>
            </a:r>
            <a:r>
              <a:rPr lang="en-US" sz="2200" b="1" dirty="0">
                <a:solidFill>
                  <a:srgbClr val="FF0000"/>
                </a:solidFill>
              </a:rPr>
              <a:t>(2)</a:t>
            </a:r>
            <a:r>
              <a:rPr lang="en-US" sz="2200" dirty="0"/>
              <a:t>..... một. </a:t>
            </a:r>
            <a:endParaRPr lang="vi-VN" sz="2200" dirty="0"/>
          </a:p>
          <a:p>
            <a:pPr marL="0" indent="0" algn="just">
              <a:buFont typeface="Arial" pitchFamily="34" charset="0"/>
              <a:buNone/>
            </a:pPr>
            <a:endParaRPr lang="vi-VN" sz="2200" dirty="0"/>
          </a:p>
        </p:txBody>
      </p:sp>
      <p:sp>
        <p:nvSpPr>
          <p:cNvPr id="9" name="Content Placeholder 2"/>
          <p:cNvSpPr txBox="1">
            <a:spLocks/>
          </p:cNvSpPr>
          <p:nvPr/>
        </p:nvSpPr>
        <p:spPr>
          <a:xfrm>
            <a:off x="667823" y="4104132"/>
            <a:ext cx="8049636"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t>c) Hình ảnh cũng cần được chuyển đổi thành dãy bit.  Mỗi......</a:t>
            </a:r>
            <a:r>
              <a:rPr lang="en-US" sz="2200" b="1" dirty="0">
                <a:solidFill>
                  <a:srgbClr val="FF0000"/>
                </a:solidFill>
              </a:rPr>
              <a:t>(3)</a:t>
            </a:r>
            <a:r>
              <a:rPr lang="en-US" sz="2200" dirty="0"/>
              <a:t>..... (pixel) trong một ảnh đen trắng được biểu thị thành một bit.</a:t>
            </a:r>
            <a:endParaRPr lang="vi-VN" sz="2200" dirty="0"/>
          </a:p>
          <a:p>
            <a:pPr marL="0" indent="0" algn="just">
              <a:buFont typeface="Arial" pitchFamily="34" charset="0"/>
              <a:buNone/>
            </a:pPr>
            <a:endParaRPr lang="vi-VN" sz="2200" dirty="0">
              <a:solidFill>
                <a:srgbClr val="0000FF"/>
              </a:solidFill>
            </a:endParaRPr>
          </a:p>
        </p:txBody>
      </p:sp>
      <p:sp>
        <p:nvSpPr>
          <p:cNvPr id="10" name="Content Placeholder 2"/>
          <p:cNvSpPr txBox="1">
            <a:spLocks/>
          </p:cNvSpPr>
          <p:nvPr/>
        </p:nvSpPr>
        <p:spPr>
          <a:xfrm>
            <a:off x="674182" y="4994517"/>
            <a:ext cx="7755180"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200" dirty="0"/>
              <a:t>d) </a:t>
            </a:r>
            <a:r>
              <a:rPr lang="en-US" sz="2200" dirty="0"/>
              <a:t>Âm thanh cũng cần chuyển đổi thành.......</a:t>
            </a:r>
            <a:r>
              <a:rPr lang="en-US" sz="2200" dirty="0">
                <a:solidFill>
                  <a:srgbClr val="FF0000"/>
                </a:solidFill>
              </a:rPr>
              <a:t>(4)</a:t>
            </a:r>
            <a:r>
              <a:rPr lang="en-US" sz="2200" dirty="0"/>
              <a:t>..... . Tốc độ rung của âm thanh được ghi lại dưới dạng .......</a:t>
            </a:r>
            <a:r>
              <a:rPr lang="en-US" sz="2200" dirty="0">
                <a:solidFill>
                  <a:srgbClr val="FF0000"/>
                </a:solidFill>
              </a:rPr>
              <a:t>(5)</a:t>
            </a:r>
            <a:r>
              <a:rPr lang="en-US" sz="2200" dirty="0"/>
              <a:t>........, từ đó chuyển thành dãy bit.</a:t>
            </a:r>
            <a:endParaRPr lang="vi-VN" sz="2200" dirty="0"/>
          </a:p>
          <a:p>
            <a:pPr marL="0" indent="0">
              <a:buNone/>
            </a:pPr>
            <a:endParaRPr lang="vi-VN" sz="2200" dirty="0"/>
          </a:p>
          <a:p>
            <a:pPr marL="0" indent="0" algn="just">
              <a:buFont typeface="Arial" pitchFamily="34" charset="0"/>
              <a:buNone/>
            </a:pPr>
            <a:endParaRPr lang="vi-VN" sz="2200" dirty="0">
              <a:solidFill>
                <a:srgbClr val="0000FF"/>
              </a:solidFill>
            </a:endParaRPr>
          </a:p>
        </p:txBody>
      </p:sp>
      <p:sp>
        <p:nvSpPr>
          <p:cNvPr id="4" name="TextBox 3"/>
          <p:cNvSpPr txBox="1"/>
          <p:nvPr/>
        </p:nvSpPr>
        <p:spPr>
          <a:xfrm>
            <a:off x="1290197" y="2713523"/>
            <a:ext cx="72008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a:solidFill>
                  <a:srgbClr val="C00000"/>
                </a:solidFill>
                <a:latin typeface="Times New Roman" pitchFamily="18" charset="0"/>
                <a:cs typeface="Times New Roman" pitchFamily="18" charset="0"/>
              </a:rPr>
              <a:t>bit</a:t>
            </a:r>
            <a:endParaRPr lang="vi-VN" sz="2000" b="1" dirty="0">
              <a:solidFill>
                <a:srgbClr val="C00000"/>
              </a:solidFill>
              <a:latin typeface="Times New Roman" pitchFamily="18" charset="0"/>
              <a:cs typeface="Times New Roman" pitchFamily="18" charset="0"/>
            </a:endParaRPr>
          </a:p>
        </p:txBody>
      </p:sp>
      <p:sp>
        <p:nvSpPr>
          <p:cNvPr id="12" name="TextBox 11"/>
          <p:cNvSpPr txBox="1"/>
          <p:nvPr/>
        </p:nvSpPr>
        <p:spPr>
          <a:xfrm>
            <a:off x="1410151" y="3501008"/>
            <a:ext cx="1008112"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a:solidFill>
                  <a:srgbClr val="C00000"/>
                </a:solidFill>
                <a:latin typeface="Times New Roman" pitchFamily="18" charset="0"/>
                <a:cs typeface="Times New Roman" pitchFamily="18" charset="0"/>
              </a:rPr>
              <a:t>kí tự</a:t>
            </a:r>
            <a:endParaRPr lang="vi-VN" sz="2000" b="1" dirty="0">
              <a:solidFill>
                <a:srgbClr val="C00000"/>
              </a:solidFill>
              <a:latin typeface="Times New Roman" pitchFamily="18" charset="0"/>
              <a:cs typeface="Times New Roman" pitchFamily="18" charset="0"/>
            </a:endParaRPr>
          </a:p>
        </p:txBody>
      </p:sp>
      <p:sp>
        <p:nvSpPr>
          <p:cNvPr id="16" name="TextBox 15"/>
          <p:cNvSpPr txBox="1"/>
          <p:nvPr/>
        </p:nvSpPr>
        <p:spPr>
          <a:xfrm>
            <a:off x="7376121" y="4105954"/>
            <a:ext cx="1203369"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a:solidFill>
                  <a:srgbClr val="C00000"/>
                </a:solidFill>
                <a:latin typeface="Times New Roman" pitchFamily="18" charset="0"/>
                <a:cs typeface="Times New Roman" pitchFamily="18" charset="0"/>
              </a:rPr>
              <a:t>điểm ảnh</a:t>
            </a:r>
            <a:endParaRPr lang="vi-VN" sz="2000" b="1" dirty="0">
              <a:solidFill>
                <a:srgbClr val="C00000"/>
              </a:solidFill>
              <a:latin typeface="Times New Roman" pitchFamily="18" charset="0"/>
              <a:cs typeface="Times New Roman" pitchFamily="18" charset="0"/>
            </a:endParaRPr>
          </a:p>
        </p:txBody>
      </p:sp>
      <p:sp>
        <p:nvSpPr>
          <p:cNvPr id="19" name="TextBox 18"/>
          <p:cNvSpPr txBox="1"/>
          <p:nvPr/>
        </p:nvSpPr>
        <p:spPr>
          <a:xfrm>
            <a:off x="5315628" y="4977484"/>
            <a:ext cx="1152128" cy="4308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200" b="1" dirty="0">
                <a:solidFill>
                  <a:srgbClr val="C00000"/>
                </a:solidFill>
                <a:latin typeface="Times New Roman" pitchFamily="18" charset="0"/>
                <a:cs typeface="Times New Roman" pitchFamily="18" charset="0"/>
              </a:rPr>
              <a:t>dãy bit</a:t>
            </a:r>
            <a:endParaRPr lang="vi-VN" sz="2200" b="1" dirty="0">
              <a:solidFill>
                <a:srgbClr val="C00000"/>
              </a:solidFill>
              <a:latin typeface="Times New Roman" pitchFamily="18" charset="0"/>
              <a:cs typeface="Times New Roman" pitchFamily="18" charset="0"/>
            </a:endParaRPr>
          </a:p>
        </p:txBody>
      </p:sp>
      <p:sp>
        <p:nvSpPr>
          <p:cNvPr id="14" name="TextBox 13"/>
          <p:cNvSpPr txBox="1"/>
          <p:nvPr/>
        </p:nvSpPr>
        <p:spPr>
          <a:xfrm>
            <a:off x="5004048" y="5469626"/>
            <a:ext cx="123542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b="1" dirty="0">
                <a:solidFill>
                  <a:srgbClr val="FF0000"/>
                </a:solidFill>
                <a:latin typeface="Times New Roman" pitchFamily="18" charset="0"/>
                <a:cs typeface="Times New Roman" pitchFamily="18" charset="0"/>
              </a:rPr>
              <a:t>giá trị số</a:t>
            </a:r>
            <a:endParaRPr lang="vi-VN" sz="2000" b="1" dirty="0">
              <a:solidFill>
                <a:srgbClr val="FF0000"/>
              </a:solidFill>
              <a:latin typeface="Times New Roman" pitchFamily="18" charset="0"/>
              <a:cs typeface="Times New Roman" pitchFamily="18" charset="0"/>
            </a:endParaRPr>
          </a:p>
        </p:txBody>
      </p:sp>
      <p:sp>
        <p:nvSpPr>
          <p:cNvPr id="15" name="Title 1"/>
          <p:cNvSpPr txBox="1">
            <a:spLocks/>
          </p:cNvSpPr>
          <p:nvPr/>
        </p:nvSpPr>
        <p:spPr>
          <a:xfrm>
            <a:off x="758624" y="332656"/>
            <a:ext cx="8003232" cy="6340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a:solidFill>
                  <a:srgbClr val="FFFF00"/>
                </a:solidFill>
              </a:rPr>
              <a:t>1. Biểu diễn thông tin trong máy tính</a:t>
            </a:r>
            <a:endParaRPr lang="vi-VN" sz="3600" b="1">
              <a:solidFill>
                <a:srgbClr val="FFFF0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29" y="1128754"/>
            <a:ext cx="777301" cy="63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4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4" grpId="0" animBg="1"/>
      <p:bldP spid="12" grpId="0" animBg="1"/>
      <p:bldP spid="16" grpId="0" animBg="1"/>
      <p:bldP spid="19"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624" y="332656"/>
            <a:ext cx="8003232" cy="634082"/>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3600" b="1">
                <a:solidFill>
                  <a:srgbClr val="FFFF00"/>
                </a:solidFill>
              </a:rPr>
              <a:t>1. Biểu diễn thông tin trong máy tính</a:t>
            </a:r>
            <a:endParaRPr lang="vi-VN" sz="3600" b="1">
              <a:solidFill>
                <a:srgbClr val="FFFF00"/>
              </a:solidFill>
            </a:endParaRPr>
          </a:p>
        </p:txBody>
      </p:sp>
      <p:sp>
        <p:nvSpPr>
          <p:cNvPr id="3" name="Content Placeholder 2"/>
          <p:cNvSpPr>
            <a:spLocks noGrp="1"/>
          </p:cNvSpPr>
          <p:nvPr>
            <p:ph idx="1"/>
          </p:nvPr>
        </p:nvSpPr>
        <p:spPr>
          <a:xfrm>
            <a:off x="611560" y="1965312"/>
            <a:ext cx="3672408" cy="2952328"/>
          </a:xfrm>
        </p:spPr>
        <p:txBody>
          <a:bodyPr>
            <a:noAutofit/>
          </a:bodyPr>
          <a:lstStyle/>
          <a:p>
            <a:pPr marL="0" indent="0" algn="just">
              <a:buNone/>
            </a:pPr>
            <a:r>
              <a:rPr lang="vi-VN" sz="2600" b="1" u="sng" dirty="0">
                <a:solidFill>
                  <a:srgbClr val="0000FF"/>
                </a:solidFill>
              </a:rPr>
              <a:t>Câu 1:</a:t>
            </a:r>
            <a:r>
              <a:rPr lang="vi-VN" sz="2600" dirty="0">
                <a:solidFill>
                  <a:srgbClr val="0000FF"/>
                </a:solidFill>
              </a:rPr>
              <a:t> Em hãy chuyển mỗi dòng trong hình vẽ thành một dãy bit. </a:t>
            </a:r>
          </a:p>
          <a:p>
            <a:pPr marL="0" indent="0" algn="just">
              <a:buNone/>
            </a:pPr>
            <a:r>
              <a:rPr lang="vi-VN" sz="2600" b="1" u="sng" dirty="0">
                <a:solidFill>
                  <a:srgbClr val="0000FF"/>
                </a:solidFill>
              </a:rPr>
              <a:t>Câu 2:</a:t>
            </a:r>
            <a:r>
              <a:rPr lang="vi-VN" sz="2600" dirty="0">
                <a:solidFill>
                  <a:srgbClr val="0000FF"/>
                </a:solidFill>
              </a:rPr>
              <a:t> Em hãy chuyển cả hình vẽ thành dãy bit bằng cách nối các dãy bit của các dòng lại với nhau (từ trên xuống dưới)</a:t>
            </a:r>
          </a:p>
          <a:p>
            <a:pPr marL="0" indent="0" algn="just">
              <a:buNone/>
            </a:pPr>
            <a:endParaRPr lang="vi-VN" sz="2800" dirty="0">
              <a:solidFill>
                <a:srgbClr val="0000FF"/>
              </a:solidFill>
            </a:endParaRPr>
          </a:p>
        </p:txBody>
      </p:sp>
      <p:sp>
        <p:nvSpPr>
          <p:cNvPr id="6" name="Title 1"/>
          <p:cNvSpPr txBox="1">
            <a:spLocks/>
          </p:cNvSpPr>
          <p:nvPr/>
        </p:nvSpPr>
        <p:spPr>
          <a:xfrm>
            <a:off x="755576" y="1224442"/>
            <a:ext cx="7657800" cy="6340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r>
              <a:rPr lang="en-US" b="1">
                <a:solidFill>
                  <a:srgbClr val="0000FF"/>
                </a:solidFill>
              </a:rPr>
              <a:t>Hoạt động 2: Thảo luận nhóm (10 phút)</a:t>
            </a:r>
            <a:endParaRPr lang="vi-VN" b="1">
              <a:solidFill>
                <a:srgbClr val="0000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2624754"/>
              </p:ext>
            </p:extLst>
          </p:nvPr>
        </p:nvGraphicFramePr>
        <p:xfrm>
          <a:off x="4499992" y="2132856"/>
          <a:ext cx="3744416" cy="3030815"/>
        </p:xfrm>
        <a:graphic>
          <a:graphicData uri="http://schemas.openxmlformats.org/drawingml/2006/table">
            <a:tbl>
              <a:tblPr firstRow="1" bandRow="1">
                <a:tableStyleId>{2D5ABB26-0587-4C30-8999-92F81FD0307C}</a:tableStyleId>
              </a:tblPr>
              <a:tblGrid>
                <a:gridCol w="468052">
                  <a:extLst>
                    <a:ext uri="{9D8B030D-6E8A-4147-A177-3AD203B41FA5}">
                      <a16:colId xmlns:a16="http://schemas.microsoft.com/office/drawing/2014/main" xmlns="" val="20000"/>
                    </a:ext>
                  </a:extLst>
                </a:gridCol>
                <a:gridCol w="468052">
                  <a:extLst>
                    <a:ext uri="{9D8B030D-6E8A-4147-A177-3AD203B41FA5}">
                      <a16:colId xmlns:a16="http://schemas.microsoft.com/office/drawing/2014/main" xmlns="" val="20001"/>
                    </a:ext>
                  </a:extLst>
                </a:gridCol>
                <a:gridCol w="468052">
                  <a:extLst>
                    <a:ext uri="{9D8B030D-6E8A-4147-A177-3AD203B41FA5}">
                      <a16:colId xmlns:a16="http://schemas.microsoft.com/office/drawing/2014/main" xmlns="" val="20002"/>
                    </a:ext>
                  </a:extLst>
                </a:gridCol>
                <a:gridCol w="468052">
                  <a:extLst>
                    <a:ext uri="{9D8B030D-6E8A-4147-A177-3AD203B41FA5}">
                      <a16:colId xmlns:a16="http://schemas.microsoft.com/office/drawing/2014/main" xmlns="" val="20003"/>
                    </a:ext>
                  </a:extLst>
                </a:gridCol>
                <a:gridCol w="468052">
                  <a:extLst>
                    <a:ext uri="{9D8B030D-6E8A-4147-A177-3AD203B41FA5}">
                      <a16:colId xmlns:a16="http://schemas.microsoft.com/office/drawing/2014/main" xmlns="" val="20004"/>
                    </a:ext>
                  </a:extLst>
                </a:gridCol>
                <a:gridCol w="468052">
                  <a:extLst>
                    <a:ext uri="{9D8B030D-6E8A-4147-A177-3AD203B41FA5}">
                      <a16:colId xmlns:a16="http://schemas.microsoft.com/office/drawing/2014/main" xmlns="" val="20005"/>
                    </a:ext>
                  </a:extLst>
                </a:gridCol>
                <a:gridCol w="468052">
                  <a:extLst>
                    <a:ext uri="{9D8B030D-6E8A-4147-A177-3AD203B41FA5}">
                      <a16:colId xmlns:a16="http://schemas.microsoft.com/office/drawing/2014/main" xmlns="" val="20006"/>
                    </a:ext>
                  </a:extLst>
                </a:gridCol>
                <a:gridCol w="468052">
                  <a:extLst>
                    <a:ext uri="{9D8B030D-6E8A-4147-A177-3AD203B41FA5}">
                      <a16:colId xmlns:a16="http://schemas.microsoft.com/office/drawing/2014/main" xmlns="" val="20007"/>
                    </a:ext>
                  </a:extLst>
                </a:gridCol>
              </a:tblGrid>
              <a:tr h="384236">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vi-VN" sz="2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1"/>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2"/>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354680">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40015">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2399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2064</TotalTime>
  <Words>1484</Words>
  <Application>Microsoft Office PowerPoint</Application>
  <PresentationFormat>On-screen Show (4:3)</PresentationFormat>
  <Paragraphs>255</Paragraphs>
  <Slides>28</Slides>
  <Notes>6</Notes>
  <HiddenSlides>0</HiddenSlides>
  <MMClips>4</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Office Theme</vt:lpstr>
      <vt:lpstr>1_Office Theme</vt:lpstr>
      <vt:lpstr>2_Office Theme</vt:lpstr>
      <vt:lpstr>4_Office Theme</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1. Biểu diễn thông tin trong máy tính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KHANH</cp:lastModifiedBy>
  <cp:revision>242</cp:revision>
  <dcterms:created xsi:type="dcterms:W3CDTF">2021-06-22T14:05:55Z</dcterms:created>
  <dcterms:modified xsi:type="dcterms:W3CDTF">2021-10-05T01:52:30Z</dcterms:modified>
</cp:coreProperties>
</file>