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9" r:id="rId3"/>
    <p:sldId id="262" r:id="rId4"/>
    <p:sldId id="263" r:id="rId5"/>
    <p:sldId id="270" r:id="rId6"/>
    <p:sldId id="276" r:id="rId7"/>
    <p:sldId id="277" r:id="rId8"/>
    <p:sldId id="272" r:id="rId9"/>
    <p:sldId id="273" r:id="rId10"/>
    <p:sldId id="274" r:id="rId11"/>
    <p:sldId id="275" r:id="rId12"/>
    <p:sldId id="265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>
      <p:cViewPr varScale="1">
        <p:scale>
          <a:sx n="81" d="100"/>
          <a:sy n="81" d="100"/>
        </p:scale>
        <p:origin x="4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06/03/2025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06/03/2025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06/03/2025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06/03/2025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06/03/2025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06/03/2025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06/03/2025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15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Tuần</a:t>
            </a:r>
            <a:r>
              <a:rPr lang="en-US" b="1" dirty="0">
                <a:solidFill>
                  <a:srgbClr val="0070C0"/>
                </a:solidFill>
              </a:rPr>
              <a:t> 25- </a:t>
            </a:r>
            <a:r>
              <a:rPr lang="en-US" b="1" dirty="0" err="1">
                <a:solidFill>
                  <a:srgbClr val="0070C0"/>
                </a:solidFill>
              </a:rPr>
              <a:t>Tiết</a:t>
            </a:r>
            <a:r>
              <a:rPr lang="en-US" b="1" dirty="0">
                <a:solidFill>
                  <a:srgbClr val="0070C0"/>
                </a:solidFill>
              </a:rPr>
              <a:t> 25: 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thế giới phải đấu tranh với dịch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để bảo vệ bản thân dịch 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ỏa sáng những tấm gương cháu ngoan Bác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" y="4617"/>
            <a:ext cx="12157364" cy="68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                                   III. LUYỆN TẬP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XỬ LÝ TÌNH HUỐNG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2: </a:t>
            </a:r>
            <a:r>
              <a:rPr lang="en-GB" sz="2800" dirty="0" err="1">
                <a:latin typeface="+mj-lt"/>
              </a:rPr>
              <a:t>Bố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  IV. VẬN DỤNG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1:  </a:t>
            </a:r>
            <a:r>
              <a:rPr lang="en-GB" sz="2400" dirty="0" err="1">
                <a:latin typeface="+mj-lt"/>
              </a:rPr>
              <a:t>Em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533400"/>
            <a:ext cx="5562598" cy="12717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+mj-lt"/>
              </a:rPr>
              <a:t>Bài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tập</a:t>
            </a:r>
            <a:r>
              <a:rPr lang="en-GB" sz="2000" dirty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0599" y="1113022"/>
            <a:ext cx="3679261" cy="3916178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6934200" y="5791200"/>
            <a:ext cx="5105400" cy="1066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  <p:pic>
        <p:nvPicPr>
          <p:cNvPr id="1026" name="Picture 2" descr="Áo dài Việt Nam - Đi qua thăng trầm | AVATAR Da Nang Hot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05" y="1197496"/>
            <a:ext cx="3404716" cy="36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quốc Sườn Xám Truyền Thống Dress Ladies Giả Silk Trung Quốc Tang  Trang Phục Ăn Mặc cho Bữa Tiệc Phụ Nữ Dài Cái Yếm Trung Quốc Hiển Thị  89|traditional cheongsam dress|cheongs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3022"/>
            <a:ext cx="3567941" cy="39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</a:rPr>
              <a:t>II- KHÁM PHÁ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1. </a:t>
            </a:r>
            <a:r>
              <a:rPr lang="en-US" b="1" dirty="0" err="1">
                <a:latin typeface="+mj-lt"/>
              </a:rPr>
              <a:t>Tìm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hiểu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khái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niệm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công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dân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04800" y="0"/>
            <a:ext cx="10058400" cy="685800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GIẢI QUYẾT TÌNH HUỐNG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869373"/>
            <a:ext cx="9525000" cy="3962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sống trong một nước, có cùng màu da, cùng tiếng nói.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mang quốc 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một nước, có những quyền và nghĩa vụ do Nhà nước đó quy định.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544127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sz="2800" dirty="0"/>
              <a:t>Em đồng ý với ý kiến của bạn nào? Vì sao?</a:t>
            </a:r>
            <a:endParaRPr lang="en-US" sz="2800" dirty="0"/>
          </a:p>
          <a:p>
            <a:pPr marL="514350" indent="-514350">
              <a:buFontTx/>
              <a:buAutoNum type="arabicPeriod"/>
            </a:pPr>
            <a:r>
              <a:rPr lang="vi-VN" sz="2800" dirty="0"/>
              <a:t>Em hãy cho biết công dân là gì</a:t>
            </a:r>
            <a:r>
              <a:rPr lang="en-US" sz="2800" dirty="0"/>
              <a:t>?</a:t>
            </a:r>
            <a:endParaRPr lang="en-GB" sz="2800" dirty="0"/>
          </a:p>
          <a:p>
            <a:pPr marL="514350" lvl="0" indent="-514350">
              <a:buAutoNum type="arabicPeriod"/>
            </a:pPr>
            <a:endParaRPr lang="en-US" sz="2800" dirty="0"/>
          </a:p>
        </p:txBody>
      </p:sp>
      <p:sp>
        <p:nvSpPr>
          <p:cNvPr id="7" name="Down Arrow 6"/>
          <p:cNvSpPr/>
          <p:nvPr/>
        </p:nvSpPr>
        <p:spPr>
          <a:xfrm>
            <a:off x="4800600" y="4858327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133600"/>
            <a:ext cx="7315200" cy="2362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các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quyền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vụ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pháp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luật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bảo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vệ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.</a:t>
            </a:r>
            <a:br>
              <a:rPr lang="en-US" dirty="0">
                <a:solidFill>
                  <a:srgbClr val="0070C0"/>
                </a:solidFill>
                <a:latin typeface="+mj-lt"/>
              </a:rPr>
            </a:br>
            <a:endParaRPr lang="en-GB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10000" y="438727"/>
            <a:ext cx="4495800" cy="12192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+mj-lt"/>
              </a:rPr>
              <a:t>Công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dân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gì</a:t>
            </a:r>
            <a:r>
              <a:rPr lang="en-US" sz="3600" dirty="0">
                <a:latin typeface="+mj-lt"/>
              </a:rPr>
              <a:t>?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99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439212"/>
            <a:ext cx="731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tịch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mối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.</a:t>
            </a:r>
            <a:br>
              <a:rPr lang="en-US" sz="3200" dirty="0">
                <a:solidFill>
                  <a:srgbClr val="0070C0"/>
                </a:solidFill>
                <a:latin typeface="+mj-lt"/>
              </a:rPr>
            </a:br>
            <a:endParaRPr lang="en-GB" sz="32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124200" y="1466653"/>
            <a:ext cx="4343400" cy="15240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en-GB" sz="32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D0683C-E679-496D-AA50-CB6AA503E23C}"/>
              </a:ext>
            </a:extLst>
          </p:cNvPr>
          <p:cNvSpPr/>
          <p:nvPr/>
        </p:nvSpPr>
        <p:spPr>
          <a:xfrm>
            <a:off x="228600" y="228600"/>
            <a:ext cx="114300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2. </a:t>
            </a:r>
            <a:r>
              <a:rPr lang="en-US" sz="3600" dirty="0" err="1">
                <a:latin typeface="+mj-lt"/>
              </a:rPr>
              <a:t>Căn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cứ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định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dân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nước</a:t>
            </a:r>
            <a:r>
              <a:rPr lang="en-US" sz="3600" dirty="0">
                <a:latin typeface="+mj-lt"/>
              </a:rPr>
              <a:t> CHXHCN </a:t>
            </a:r>
            <a:r>
              <a:rPr lang="en-US" sz="3600" dirty="0" err="1">
                <a:latin typeface="+mj-lt"/>
              </a:rPr>
              <a:t>Việt</a:t>
            </a:r>
            <a:r>
              <a:rPr lang="en-US" sz="3600" dirty="0">
                <a:latin typeface="+mj-lt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8550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838200"/>
            <a:ext cx="5105400" cy="17526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cộng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hòa</a:t>
            </a:r>
            <a:r>
              <a:rPr lang="en-US" sz="3200" dirty="0">
                <a:latin typeface="+mj-lt"/>
              </a:rPr>
              <a:t> XHCN </a:t>
            </a:r>
            <a:r>
              <a:rPr lang="en-US" sz="3200" dirty="0" err="1">
                <a:latin typeface="+mj-lt"/>
              </a:rPr>
              <a:t>Việt</a:t>
            </a:r>
            <a:r>
              <a:rPr lang="en-US" sz="3200" dirty="0">
                <a:latin typeface="+mj-lt"/>
              </a:rPr>
              <a:t> Nam?</a:t>
            </a:r>
            <a:endParaRPr lang="en-GB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3200400"/>
            <a:ext cx="52714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cộng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hòa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xã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hội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chủ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Việt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Nam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quốc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tịch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Việt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Nam.</a:t>
            </a:r>
            <a:endParaRPr lang="en-GB" sz="3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80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dirty="0">
                <a:latin typeface="+mj-lt"/>
              </a:rPr>
              <a:t>MỖI HỌC SINH CẦN NHỚ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11068869" cy="6019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97959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Widescreen</PresentationFormat>
  <Paragraphs>40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Segoe UI</vt:lpstr>
      <vt:lpstr>Times New Roman</vt:lpstr>
      <vt:lpstr>Bạn nhỏ 16x9</vt:lpstr>
      <vt:lpstr>Tuần 25- Tiết 25: BÀI 9 : CÔNG DÂN NƯỚC CỘNG HOÀ  XÃ HỘI CHỦ NGHĨA VIỆT NAM</vt:lpstr>
      <vt:lpstr>PowerPoint Presentation</vt:lpstr>
      <vt:lpstr>II- KHÁM PHÁ 1. Tìm hiểu khái niệm công dân</vt:lpstr>
      <vt:lpstr>                       GIẢI QUYẾT TÌNH HUỐNG</vt:lpstr>
      <vt:lpstr>- Công dân là người dân của một nước, có các quyền và nghĩa vụ được pháp luật bảo vệ. </vt:lpstr>
      <vt:lpstr>PowerPoint Presentation</vt:lpstr>
      <vt:lpstr>PowerPoint Presentation</vt:lpstr>
      <vt:lpstr>                      MỖI HỌC SINH CẦN NHỚ</vt:lpstr>
      <vt:lpstr> </vt:lpstr>
      <vt:lpstr>PowerPoint Presentation</vt:lpstr>
      <vt:lpstr>PowerPoint Presentation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2025-03-06T00:34:17Z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