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7" r:id="rId2"/>
    <p:sldId id="256" r:id="rId3"/>
    <p:sldId id="318" r:id="rId4"/>
    <p:sldId id="261" r:id="rId5"/>
    <p:sldId id="259" r:id="rId6"/>
    <p:sldId id="263" r:id="rId7"/>
    <p:sldId id="324" r:id="rId8"/>
    <p:sldId id="320" r:id="rId9"/>
    <p:sldId id="266" r:id="rId10"/>
    <p:sldId id="322" r:id="rId11"/>
    <p:sldId id="325" r:id="rId12"/>
    <p:sldId id="327" r:id="rId13"/>
    <p:sldId id="336" r:id="rId14"/>
    <p:sldId id="328" r:id="rId15"/>
    <p:sldId id="329" r:id="rId16"/>
    <p:sldId id="260" r:id="rId17"/>
    <p:sldId id="262" r:id="rId18"/>
    <p:sldId id="331" r:id="rId19"/>
    <p:sldId id="330" r:id="rId20"/>
    <p:sldId id="332" r:id="rId21"/>
    <p:sldId id="333" r:id="rId22"/>
    <p:sldId id="334" r:id="rId23"/>
    <p:sldId id="341" r:id="rId24"/>
    <p:sldId id="337" r:id="rId25"/>
    <p:sldId id="338" r:id="rId26"/>
    <p:sldId id="264" r:id="rId27"/>
    <p:sldId id="335" r:id="rId28"/>
    <p:sldId id="340" r:id="rId29"/>
    <p:sldId id="339" r:id="rId30"/>
  </p:sldIdLst>
  <p:sldSz cx="9753600" cy="73152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Montserrat" panose="020B0604020202020204" charset="-93"/>
      <p:regular r:id="rId40"/>
      <p:bold r:id="rId41"/>
      <p:italic r:id="rId42"/>
    </p:embeddedFont>
    <p:embeddedFont>
      <p:font typeface="Overpass Light Bold" panose="020B0604020202020204" charset="0"/>
      <p:regular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581D"/>
    <a:srgbClr val="FDE8CA"/>
    <a:srgbClr val="E8BB41"/>
    <a:srgbClr val="2B9C98"/>
    <a:srgbClr val="EC4F34"/>
    <a:srgbClr val="80CFF2"/>
    <a:srgbClr val="3F6484"/>
    <a:srgbClr val="36B67E"/>
    <a:srgbClr val="193C36"/>
    <a:srgbClr val="FDF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463" autoAdjust="0"/>
  </p:normalViewPr>
  <p:slideViewPr>
    <p:cSldViewPr>
      <p:cViewPr varScale="1">
        <p:scale>
          <a:sx n="64" d="100"/>
          <a:sy n="64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9433F-D58A-4D4D-9D46-75ECF6F09312}" type="datetimeFigureOut">
              <a:rPr lang="en-VN" smtClean="0"/>
              <a:t>11/28/2023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894FF-1B81-004E-9FD4-8984B581DFD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371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20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svg"/><Relationship Id="rId4" Type="http://schemas.openxmlformats.org/officeDocument/2006/relationships/image" Target="../media/image58.sv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10.svg"/><Relationship Id="rId3" Type="http://schemas.openxmlformats.org/officeDocument/2006/relationships/image" Target="../media/image48.svg"/><Relationship Id="rId7" Type="http://schemas.openxmlformats.org/officeDocument/2006/relationships/image" Target="../media/image67.svg"/><Relationship Id="rId12" Type="http://schemas.openxmlformats.org/officeDocument/2006/relationships/image" Target="../media/image9.png"/><Relationship Id="rId17" Type="http://schemas.openxmlformats.org/officeDocument/2006/relationships/image" Target="../media/image36.jpeg"/><Relationship Id="rId2" Type="http://schemas.openxmlformats.org/officeDocument/2006/relationships/image" Target="../media/image47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svg"/><Relationship Id="rId5" Type="http://schemas.openxmlformats.org/officeDocument/2006/relationships/image" Target="../media/image20.svg"/><Relationship Id="rId15" Type="http://schemas.openxmlformats.org/officeDocument/2006/relationships/image" Target="../media/image82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78.svg"/><Relationship Id="rId1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73.svg"/><Relationship Id="rId7" Type="http://schemas.openxmlformats.org/officeDocument/2006/relationships/image" Target="../media/image82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93.jpeg"/><Relationship Id="rId5" Type="http://schemas.openxmlformats.org/officeDocument/2006/relationships/image" Target="../media/image89.svg"/><Relationship Id="rId10" Type="http://schemas.openxmlformats.org/officeDocument/2006/relationships/image" Target="../media/image92.jpeg"/><Relationship Id="rId4" Type="http://schemas.openxmlformats.org/officeDocument/2006/relationships/image" Target="../media/image88.png"/><Relationship Id="rId9" Type="http://schemas.openxmlformats.org/officeDocument/2006/relationships/image" Target="../media/image9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3" Type="http://schemas.openxmlformats.org/officeDocument/2006/relationships/image" Target="../media/image33.svg"/><Relationship Id="rId7" Type="http://schemas.openxmlformats.org/officeDocument/2006/relationships/image" Target="../media/image9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svg"/><Relationship Id="rId3" Type="http://schemas.openxmlformats.org/officeDocument/2006/relationships/image" Target="../media/image48.svg"/><Relationship Id="rId7" Type="http://schemas.openxmlformats.org/officeDocument/2006/relationships/image" Target="../media/image67.svg"/><Relationship Id="rId12" Type="http://schemas.openxmlformats.org/officeDocument/2006/relationships/image" Target="../media/image102.png"/><Relationship Id="rId17" Type="http://schemas.openxmlformats.org/officeDocument/2006/relationships/image" Target="../media/image105.svg"/><Relationship Id="rId2" Type="http://schemas.openxmlformats.org/officeDocument/2006/relationships/image" Target="../media/image47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0.svg"/><Relationship Id="rId5" Type="http://schemas.openxmlformats.org/officeDocument/2006/relationships/image" Target="../media/image20.svg"/><Relationship Id="rId15" Type="http://schemas.openxmlformats.org/officeDocument/2006/relationships/image" Target="../media/image82.sv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image" Target="../media/image101.svg"/><Relationship Id="rId14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1.jpeg"/><Relationship Id="rId3" Type="http://schemas.openxmlformats.org/officeDocument/2006/relationships/image" Target="../media/image14.svg"/><Relationship Id="rId7" Type="http://schemas.openxmlformats.org/officeDocument/2006/relationships/image" Target="../media/image107.svg"/><Relationship Id="rId12" Type="http://schemas.openxmlformats.org/officeDocument/2006/relationships/image" Target="../media/image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9.svg"/><Relationship Id="rId5" Type="http://schemas.openxmlformats.org/officeDocument/2006/relationships/image" Target="../media/image53.svg"/><Relationship Id="rId10" Type="http://schemas.openxmlformats.org/officeDocument/2006/relationships/image" Target="../media/image108.png"/><Relationship Id="rId4" Type="http://schemas.openxmlformats.org/officeDocument/2006/relationships/image" Target="../media/image52.png"/><Relationship Id="rId9" Type="http://schemas.openxmlformats.org/officeDocument/2006/relationships/image" Target="../media/image2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4.svg"/><Relationship Id="rId7" Type="http://schemas.openxmlformats.org/officeDocument/2006/relationships/image" Target="../media/image2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11.jpeg"/><Relationship Id="rId5" Type="http://schemas.openxmlformats.org/officeDocument/2006/relationships/image" Target="../media/image53.svg"/><Relationship Id="rId10" Type="http://schemas.openxmlformats.org/officeDocument/2006/relationships/image" Target="../media/image83.png"/><Relationship Id="rId4" Type="http://schemas.openxmlformats.org/officeDocument/2006/relationships/image" Target="../media/image52.png"/><Relationship Id="rId9" Type="http://schemas.openxmlformats.org/officeDocument/2006/relationships/image" Target="../media/image10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5.png"/><Relationship Id="rId3" Type="http://schemas.openxmlformats.org/officeDocument/2006/relationships/image" Target="../media/image12.svg"/><Relationship Id="rId21" Type="http://schemas.openxmlformats.org/officeDocument/2006/relationships/image" Target="../media/image28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4.svg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10.svg"/><Relationship Id="rId10" Type="http://schemas.openxmlformats.org/officeDocument/2006/relationships/image" Target="../media/image19.png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73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05.svg"/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12" Type="http://schemas.openxmlformats.org/officeDocument/2006/relationships/image" Target="../media/image10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8.svg"/><Relationship Id="rId5" Type="http://schemas.openxmlformats.org/officeDocument/2006/relationships/image" Target="../media/image22.svg"/><Relationship Id="rId10" Type="http://schemas.openxmlformats.org/officeDocument/2006/relationships/image" Target="../media/image47.png"/><Relationship Id="rId4" Type="http://schemas.openxmlformats.org/officeDocument/2006/relationships/image" Target="../media/image21.png"/><Relationship Id="rId9" Type="http://schemas.openxmlformats.org/officeDocument/2006/relationships/image" Target="../media/image12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23.sv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122.png"/><Relationship Id="rId17" Type="http://schemas.openxmlformats.org/officeDocument/2006/relationships/image" Target="../media/image127.svg"/><Relationship Id="rId2" Type="http://schemas.openxmlformats.org/officeDocument/2006/relationships/image" Target="../media/image1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8.svg"/><Relationship Id="rId5" Type="http://schemas.openxmlformats.org/officeDocument/2006/relationships/image" Target="../media/image28.svg"/><Relationship Id="rId15" Type="http://schemas.openxmlformats.org/officeDocument/2006/relationships/image" Target="../media/image125.svg"/><Relationship Id="rId10" Type="http://schemas.openxmlformats.org/officeDocument/2006/relationships/image" Target="../media/image7.png"/><Relationship Id="rId4" Type="http://schemas.openxmlformats.org/officeDocument/2006/relationships/image" Target="../media/image27.png"/><Relationship Id="rId9" Type="http://schemas.openxmlformats.org/officeDocument/2006/relationships/image" Target="../media/image24.svg"/><Relationship Id="rId1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svg"/><Relationship Id="rId7" Type="http://schemas.openxmlformats.org/officeDocument/2006/relationships/image" Target="../media/image35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12" Type="http://schemas.openxmlformats.org/officeDocument/2006/relationships/image" Target="../media/image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0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8.svg"/><Relationship Id="rId10" Type="http://schemas.openxmlformats.org/officeDocument/2006/relationships/image" Target="../media/image48.svg"/><Relationship Id="rId4" Type="http://schemas.openxmlformats.org/officeDocument/2006/relationships/image" Target="../media/image27.pn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sv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3.svg"/><Relationship Id="rId10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svg"/><Relationship Id="rId11" Type="http://schemas.openxmlformats.org/officeDocument/2006/relationships/image" Target="../media/image65.sv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sv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0902" y="1421581"/>
            <a:ext cx="7126534" cy="1469391"/>
            <a:chOff x="-762876" y="38100"/>
            <a:chExt cx="9502045" cy="1959188"/>
          </a:xfrm>
        </p:grpSpPr>
        <p:sp>
          <p:nvSpPr>
            <p:cNvPr id="3" name="TextBox 3"/>
            <p:cNvSpPr txBox="1"/>
            <p:nvPr/>
          </p:nvSpPr>
          <p:spPr>
            <a:xfrm>
              <a:off x="0" y="38100"/>
              <a:ext cx="6498297" cy="937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280"/>
                </a:lnSpc>
              </a:pPr>
              <a:r>
                <a:rPr lang="en-US" sz="4800" b="1" dirty="0">
                  <a:solidFill>
                    <a:schemeClr val="accent6">
                      <a:lumMod val="7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KHỞI ĐỘNG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762876" y="1501425"/>
              <a:ext cx="9502045" cy="4958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cùng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não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thức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nhé</a:t>
              </a:r>
              <a:r>
                <a:rPr lang="en-US" sz="2800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36777" y="3897438"/>
            <a:ext cx="7343997" cy="2659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391234" y="3376940"/>
            <a:ext cx="1897525" cy="39382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478610">
            <a:off x="-280409" y="1829551"/>
            <a:ext cx="2366088" cy="2699893"/>
          </a:xfrm>
          <a:prstGeom prst="rect">
            <a:avLst/>
          </a:prstGeom>
        </p:spPr>
      </p:pic>
      <p:pic>
        <p:nvPicPr>
          <p:cNvPr id="13" name="!!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57216" y="731520"/>
            <a:ext cx="1232390" cy="1306001"/>
          </a:xfrm>
          <a:prstGeom prst="rect">
            <a:avLst/>
          </a:prstGeom>
        </p:spPr>
      </p:pic>
      <p:pic>
        <p:nvPicPr>
          <p:cNvPr id="14" name="!!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67715" y="1463040"/>
            <a:ext cx="1148426" cy="1062816"/>
          </a:xfrm>
          <a:prstGeom prst="rect">
            <a:avLst/>
          </a:prstGeom>
        </p:spPr>
      </p:pic>
      <p:pic>
        <p:nvPicPr>
          <p:cNvPr id="15" name="!!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35128" y="1737746"/>
            <a:ext cx="493176" cy="5156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1"/>
          <p:cNvPicPr>
            <a:picLocks noChangeAspect="1"/>
          </p:cNvPicPr>
          <p:nvPr/>
        </p:nvPicPr>
        <p:blipFill>
          <a:blip r:embed="rId2"/>
          <a:srcRect t="27709" b="3696"/>
          <a:stretch>
            <a:fillRect/>
          </a:stretch>
        </p:blipFill>
        <p:spPr>
          <a:xfrm>
            <a:off x="7239000" y="-15432"/>
            <a:ext cx="2514600" cy="7317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285628" y="58083"/>
            <a:ext cx="1323497" cy="14735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96635" y="3394462"/>
            <a:ext cx="526384" cy="6624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1520" y="2906313"/>
            <a:ext cx="765199" cy="751287"/>
          </a:xfrm>
          <a:prstGeom prst="rect">
            <a:avLst/>
          </a:prstGeom>
        </p:spPr>
      </p:pic>
      <p:graphicFrame>
        <p:nvGraphicFramePr>
          <p:cNvPr id="14" name="!!4">
            <a:extLst>
              <a:ext uri="{FF2B5EF4-FFF2-40B4-BE49-F238E27FC236}">
                <a16:creationId xmlns:a16="http://schemas.microsoft.com/office/drawing/2014/main" id="{E7EE6E24-4E9E-3045-BE4E-662E29693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49635"/>
              </p:ext>
            </p:extLst>
          </p:nvPr>
        </p:nvGraphicFramePr>
        <p:xfrm>
          <a:off x="86158" y="807506"/>
          <a:ext cx="9786750" cy="64989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7417">
                  <a:extLst>
                    <a:ext uri="{9D8B030D-6E8A-4147-A177-3AD203B41FA5}">
                      <a16:colId xmlns:a16="http://schemas.microsoft.com/office/drawing/2014/main" val="2902046760"/>
                    </a:ext>
                  </a:extLst>
                </a:gridCol>
                <a:gridCol w="1864143">
                  <a:extLst>
                    <a:ext uri="{9D8B030D-6E8A-4147-A177-3AD203B41FA5}">
                      <a16:colId xmlns:a16="http://schemas.microsoft.com/office/drawing/2014/main" val="2278967859"/>
                    </a:ext>
                  </a:extLst>
                </a:gridCol>
                <a:gridCol w="1577390">
                  <a:extLst>
                    <a:ext uri="{9D8B030D-6E8A-4147-A177-3AD203B41FA5}">
                      <a16:colId xmlns:a16="http://schemas.microsoft.com/office/drawing/2014/main" val="262335665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802242165"/>
                    </a:ext>
                  </a:extLst>
                </a:gridCol>
                <a:gridCol w="1731984">
                  <a:extLst>
                    <a:ext uri="{9D8B030D-6E8A-4147-A177-3AD203B41FA5}">
                      <a16:colId xmlns:a16="http://schemas.microsoft.com/office/drawing/2014/main" val="3400131730"/>
                    </a:ext>
                  </a:extLst>
                </a:gridCol>
                <a:gridCol w="1087416">
                  <a:extLst>
                    <a:ext uri="{9D8B030D-6E8A-4147-A177-3AD203B41FA5}">
                      <a16:colId xmlns:a16="http://schemas.microsoft.com/office/drawing/2014/main" val="975296659"/>
                    </a:ext>
                  </a:extLst>
                </a:gridCol>
              </a:tblGrid>
              <a:tr h="112678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 của nửa cầu so với Mặt Trời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 nhiệt và ánh sáng nhận được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VN" sz="2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194467"/>
                  </a:ext>
                </a:extLst>
              </a:tr>
              <a:tr h="550676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22/6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 chí 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về MT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Nhiều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2374011"/>
                  </a:ext>
                </a:extLst>
              </a:tr>
              <a:tr h="55067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chí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Chếch xa MT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Ít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712621"/>
                  </a:ext>
                </a:extLst>
              </a:tr>
              <a:tr h="445530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22/12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chí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Chếch xa MT 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377326"/>
                  </a:ext>
                </a:extLst>
              </a:tr>
              <a:tr h="55067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Hạ chí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về MT 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945697"/>
                  </a:ext>
                </a:extLst>
              </a:tr>
              <a:tr h="550676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21/3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 phân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nửa cầu hướng về MT như nhau 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 nhau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41579"/>
                  </a:ext>
                </a:extLst>
              </a:tr>
              <a:tr h="55067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phân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896924"/>
                  </a:ext>
                </a:extLst>
              </a:tr>
              <a:tr h="671192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23/9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Bắc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 phân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00836"/>
                  </a:ext>
                </a:extLst>
              </a:tr>
              <a:tr h="13957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 phân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103446"/>
                  </a:ext>
                </a:extLst>
              </a:tr>
              <a:tr h="55067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 cầu Nam</a:t>
                      </a:r>
                      <a:endParaRPr lang="en-VN" sz="2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18034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 phân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 </a:t>
                      </a:r>
                      <a:endParaRPr lang="en-VN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124" marR="63124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165060"/>
                  </a:ext>
                </a:extLst>
              </a:tr>
            </a:tbl>
          </a:graphicData>
        </a:graphic>
      </p:graphicFrame>
      <p:sp>
        <p:nvSpPr>
          <p:cNvPr id="15" name="!!1">
            <a:extLst>
              <a:ext uri="{FF2B5EF4-FFF2-40B4-BE49-F238E27FC236}">
                <a16:creationId xmlns:a16="http://schemas.microsoft.com/office/drawing/2014/main" id="{FA04104C-F4AD-914E-A5AC-964A94E24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449" y="55262"/>
            <a:ext cx="487680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SỐ 2</a:t>
            </a:r>
            <a:endParaRPr kumimoji="0" lang="vi-VN" altLang="en-V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F570D775-3557-0542-AB64-6D495F11F3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33150" y="-708001"/>
            <a:ext cx="1529869" cy="162124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96284649-9F28-8B45-B40A-9A941E59C85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49908" y="83049"/>
            <a:ext cx="1323497" cy="6160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00A36FA-3491-774D-A923-D6913DCA3D79}"/>
              </a:ext>
            </a:extLst>
          </p:cNvPr>
          <p:cNvSpPr/>
          <p:nvPr/>
        </p:nvSpPr>
        <p:spPr>
          <a:xfrm>
            <a:off x="3048000" y="1952386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90894-41EF-C84C-8E59-BE53949487D7}"/>
              </a:ext>
            </a:extLst>
          </p:cNvPr>
          <p:cNvSpPr/>
          <p:nvPr/>
        </p:nvSpPr>
        <p:spPr>
          <a:xfrm>
            <a:off x="3061854" y="2568513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B016AF-7961-DD49-AE54-E782B2332EEF}"/>
              </a:ext>
            </a:extLst>
          </p:cNvPr>
          <p:cNvSpPr/>
          <p:nvPr/>
        </p:nvSpPr>
        <p:spPr>
          <a:xfrm>
            <a:off x="3061854" y="3238307"/>
            <a:ext cx="1371600" cy="4112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107DA5-1B6C-2947-B14A-C683D92AA31D}"/>
              </a:ext>
            </a:extLst>
          </p:cNvPr>
          <p:cNvSpPr/>
          <p:nvPr/>
        </p:nvSpPr>
        <p:spPr>
          <a:xfrm>
            <a:off x="3048000" y="3801294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C64B6-43BE-0847-96A6-ED53118592BD}"/>
              </a:ext>
            </a:extLst>
          </p:cNvPr>
          <p:cNvSpPr/>
          <p:nvPr/>
        </p:nvSpPr>
        <p:spPr>
          <a:xfrm>
            <a:off x="3048000" y="4421443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07A0D4-67D0-6548-972A-EA184F4C7931}"/>
              </a:ext>
            </a:extLst>
          </p:cNvPr>
          <p:cNvSpPr/>
          <p:nvPr/>
        </p:nvSpPr>
        <p:spPr>
          <a:xfrm>
            <a:off x="3061854" y="5114267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A860D8-8A30-184A-9801-F24269FB9F25}"/>
              </a:ext>
            </a:extLst>
          </p:cNvPr>
          <p:cNvSpPr/>
          <p:nvPr/>
        </p:nvSpPr>
        <p:spPr>
          <a:xfrm>
            <a:off x="3061854" y="5730336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1694CB-288E-994D-B8F2-55439E0F7A0C}"/>
              </a:ext>
            </a:extLst>
          </p:cNvPr>
          <p:cNvSpPr/>
          <p:nvPr/>
        </p:nvSpPr>
        <p:spPr>
          <a:xfrm>
            <a:off x="3034146" y="6462813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58611D-AD12-F34E-B566-1A106D721FCE}"/>
              </a:ext>
            </a:extLst>
          </p:cNvPr>
          <p:cNvSpPr/>
          <p:nvPr/>
        </p:nvSpPr>
        <p:spPr>
          <a:xfrm>
            <a:off x="4724400" y="1952386"/>
            <a:ext cx="19812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082663-EE52-994A-AAA8-926545F3099E}"/>
              </a:ext>
            </a:extLst>
          </p:cNvPr>
          <p:cNvSpPr/>
          <p:nvPr/>
        </p:nvSpPr>
        <p:spPr>
          <a:xfrm>
            <a:off x="4724400" y="2623931"/>
            <a:ext cx="19812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DBA607-6011-1741-ADFC-F3418EB64851}"/>
              </a:ext>
            </a:extLst>
          </p:cNvPr>
          <p:cNvSpPr/>
          <p:nvPr/>
        </p:nvSpPr>
        <p:spPr>
          <a:xfrm>
            <a:off x="4724400" y="3241729"/>
            <a:ext cx="1981200" cy="41129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2B4B6A-2EB8-7F41-9EEC-3B51071842B1}"/>
              </a:ext>
            </a:extLst>
          </p:cNvPr>
          <p:cNvSpPr/>
          <p:nvPr/>
        </p:nvSpPr>
        <p:spPr>
          <a:xfrm>
            <a:off x="4717473" y="3829289"/>
            <a:ext cx="19812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45DBC9-13C6-1D40-A7B1-E5EB196F23C7}"/>
              </a:ext>
            </a:extLst>
          </p:cNvPr>
          <p:cNvSpPr/>
          <p:nvPr/>
        </p:nvSpPr>
        <p:spPr>
          <a:xfrm>
            <a:off x="4745182" y="5222090"/>
            <a:ext cx="2112818" cy="72150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F2580F-D66D-BF47-826A-8DB940AAE525}"/>
              </a:ext>
            </a:extLst>
          </p:cNvPr>
          <p:cNvSpPr/>
          <p:nvPr/>
        </p:nvSpPr>
        <p:spPr>
          <a:xfrm>
            <a:off x="7103918" y="1976196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38809-EA93-514D-A21A-0C184467DA22}"/>
              </a:ext>
            </a:extLst>
          </p:cNvPr>
          <p:cNvSpPr/>
          <p:nvPr/>
        </p:nvSpPr>
        <p:spPr>
          <a:xfrm>
            <a:off x="7124700" y="2608265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701C040-F514-2B48-B24B-F82D01B41825}"/>
              </a:ext>
            </a:extLst>
          </p:cNvPr>
          <p:cNvSpPr/>
          <p:nvPr/>
        </p:nvSpPr>
        <p:spPr>
          <a:xfrm>
            <a:off x="7145482" y="3240334"/>
            <a:ext cx="1371600" cy="41269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4624FC-0161-D94B-82BB-7F263345D456}"/>
              </a:ext>
            </a:extLst>
          </p:cNvPr>
          <p:cNvSpPr/>
          <p:nvPr/>
        </p:nvSpPr>
        <p:spPr>
          <a:xfrm>
            <a:off x="7145482" y="3837600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A84122-6757-9845-A1B1-4BD9A851518E}"/>
              </a:ext>
            </a:extLst>
          </p:cNvPr>
          <p:cNvSpPr/>
          <p:nvPr/>
        </p:nvSpPr>
        <p:spPr>
          <a:xfrm>
            <a:off x="7214755" y="5693893"/>
            <a:ext cx="13716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553B66-1583-1043-8581-1AEDDC90D92E}"/>
              </a:ext>
            </a:extLst>
          </p:cNvPr>
          <p:cNvSpPr/>
          <p:nvPr/>
        </p:nvSpPr>
        <p:spPr>
          <a:xfrm>
            <a:off x="8808028" y="1948487"/>
            <a:ext cx="9144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5DCF61E-6A7F-7447-A672-E60266EE0E28}"/>
              </a:ext>
            </a:extLst>
          </p:cNvPr>
          <p:cNvSpPr/>
          <p:nvPr/>
        </p:nvSpPr>
        <p:spPr>
          <a:xfrm>
            <a:off x="8818418" y="2634866"/>
            <a:ext cx="914400" cy="486014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DA2E77-7B89-264B-82C2-38C9DAC28754}"/>
              </a:ext>
            </a:extLst>
          </p:cNvPr>
          <p:cNvSpPr/>
          <p:nvPr/>
        </p:nvSpPr>
        <p:spPr>
          <a:xfrm>
            <a:off x="8797636" y="3210326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2E5772-49D0-8C43-A8AF-5C779DFF8406}"/>
              </a:ext>
            </a:extLst>
          </p:cNvPr>
          <p:cNvSpPr/>
          <p:nvPr/>
        </p:nvSpPr>
        <p:spPr>
          <a:xfrm>
            <a:off x="8776854" y="3785786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AF769C3-AB2E-C745-B840-7F88A66E7485}"/>
              </a:ext>
            </a:extLst>
          </p:cNvPr>
          <p:cNvSpPr/>
          <p:nvPr/>
        </p:nvSpPr>
        <p:spPr>
          <a:xfrm>
            <a:off x="8808028" y="4435585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CD7350-D5A8-DD4A-A1ED-8CDFA06E2066}"/>
              </a:ext>
            </a:extLst>
          </p:cNvPr>
          <p:cNvSpPr/>
          <p:nvPr/>
        </p:nvSpPr>
        <p:spPr>
          <a:xfrm>
            <a:off x="8839202" y="5085384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8DD78F-6E09-6D44-A2DA-08E84155F283}"/>
              </a:ext>
            </a:extLst>
          </p:cNvPr>
          <p:cNvSpPr/>
          <p:nvPr/>
        </p:nvSpPr>
        <p:spPr>
          <a:xfrm>
            <a:off x="8811490" y="5936900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42F85C3-A469-D540-B589-D231680645BC}"/>
              </a:ext>
            </a:extLst>
          </p:cNvPr>
          <p:cNvSpPr/>
          <p:nvPr/>
        </p:nvSpPr>
        <p:spPr>
          <a:xfrm>
            <a:off x="8783778" y="6788416"/>
            <a:ext cx="914400" cy="43927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9684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F9B972-6BC6-A346-9152-5B4E75042898}"/>
              </a:ext>
            </a:extLst>
          </p:cNvPr>
          <p:cNvSpPr/>
          <p:nvPr/>
        </p:nvSpPr>
        <p:spPr>
          <a:xfrm>
            <a:off x="281790" y="1382889"/>
            <a:ext cx="42104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năm có 4 mùa: Xuân, Hạ, Thu, Đông.</a:t>
            </a:r>
            <a:endParaRPr lang="vi-V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4914B7-F9BD-3547-A4C4-01C00AC6CB81}"/>
              </a:ext>
            </a:extLst>
          </p:cNvPr>
          <p:cNvSpPr txBox="1"/>
          <p:nvPr/>
        </p:nvSpPr>
        <p:spPr>
          <a:xfrm>
            <a:off x="1561482" y="846241"/>
            <a:ext cx="2188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 hiện</a:t>
            </a:r>
          </a:p>
        </p:txBody>
      </p:sp>
      <p:sp>
        <p:nvSpPr>
          <p:cNvPr id="7" name="!!2">
            <a:extLst>
              <a:ext uri="{FF2B5EF4-FFF2-40B4-BE49-F238E27FC236}">
                <a16:creationId xmlns:a16="http://schemas.microsoft.com/office/drawing/2014/main" id="{D6793EEC-7850-5B42-A635-A1B4834B5B17}"/>
              </a:ext>
            </a:extLst>
          </p:cNvPr>
          <p:cNvSpPr/>
          <p:nvPr/>
        </p:nvSpPr>
        <p:spPr>
          <a:xfrm rot="10800000">
            <a:off x="87456" y="669332"/>
            <a:ext cx="4530998" cy="6645867"/>
          </a:xfrm>
          <a:prstGeom prst="round2DiagRect">
            <a:avLst>
              <a:gd name="adj1" fmla="val 32495"/>
              <a:gd name="adj2" fmla="val 0"/>
            </a:avLst>
          </a:prstGeom>
          <a:noFill/>
          <a:ln>
            <a:solidFill>
              <a:srgbClr val="FD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BFD629E-FACE-3D46-9F19-09E159EEE7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80327" y="6432559"/>
            <a:ext cx="596473" cy="108768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B7E64086-3A1E-C147-8155-DA36AF87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1694">
            <a:off x="4898492" y="1197395"/>
            <a:ext cx="953496" cy="443809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A18DCBEF-3E65-F044-BBEB-FFC9AFD32A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92531" y="792612"/>
            <a:ext cx="650294" cy="656260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1FB494EE-379D-CC46-B644-D099DC79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27759" y="-1222"/>
            <a:ext cx="783657" cy="830465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516EEEE2-6DE2-BC4D-B3A4-842F4D250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445906" y="-1530002"/>
            <a:ext cx="3110366" cy="2878502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A002CDDE-632A-C14D-BEA6-29F941C48F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26227" y="6282542"/>
            <a:ext cx="663582" cy="693860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4A557719-4F0E-EC4A-92EB-0E3782874E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0824205">
            <a:off x="6738677" y="6845148"/>
            <a:ext cx="2629078" cy="511475"/>
          </a:xfrm>
          <a:prstGeom prst="rect">
            <a:avLst/>
          </a:prstGeom>
        </p:spPr>
      </p:pic>
      <p:sp>
        <p:nvSpPr>
          <p:cNvPr id="16" name="!!1">
            <a:extLst>
              <a:ext uri="{FF2B5EF4-FFF2-40B4-BE49-F238E27FC236}">
                <a16:creationId xmlns:a16="http://schemas.microsoft.com/office/drawing/2014/main" id="{BD4047DE-691C-3044-8489-D585A5D0175E}"/>
              </a:ext>
            </a:extLst>
          </p:cNvPr>
          <p:cNvSpPr txBox="1"/>
          <p:nvPr/>
        </p:nvSpPr>
        <p:spPr>
          <a:xfrm>
            <a:off x="1943507" y="27597"/>
            <a:ext cx="6400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VN" sz="4800" b="1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Hiện tượng mùa</a:t>
            </a:r>
          </a:p>
        </p:txBody>
      </p:sp>
      <p:pic>
        <p:nvPicPr>
          <p:cNvPr id="17" name="Picture 16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611D56F-D8E2-5443-A556-470F9CA637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51" y="950920"/>
            <a:ext cx="3565612" cy="262408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4" descr="Trái Đất đang quay chậm dần một cách nguy hiểm?">
            <a:extLst>
              <a:ext uri="{FF2B5EF4-FFF2-40B4-BE49-F238E27FC236}">
                <a16:creationId xmlns:a16="http://schemas.microsoft.com/office/drawing/2014/main" id="{F53ECF93-13D3-9349-AB57-8245B1CB7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561" y="3740197"/>
            <a:ext cx="4862583" cy="3431101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92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36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!!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356EE891-488D-AE47-BEA1-D51B72BE5C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0" r="17302" b="-1"/>
          <a:stretch/>
        </p:blipFill>
        <p:spPr>
          <a:xfrm>
            <a:off x="4540075" y="1243472"/>
            <a:ext cx="2310782" cy="2698605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13" name="!!1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5C7E31B0-D073-2048-B492-5F5C32CB1D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5" r="-2" b="2767"/>
          <a:stretch/>
        </p:blipFill>
        <p:spPr>
          <a:xfrm>
            <a:off x="1" y="1"/>
            <a:ext cx="5558534" cy="2620457"/>
          </a:xfrm>
          <a:custGeom>
            <a:avLst/>
            <a:gdLst/>
            <a:ahLst/>
            <a:cxnLst/>
            <a:rect l="l" t="t" r="r" b="b"/>
            <a:pathLst>
              <a:path w="6948167" h="2456679">
                <a:moveTo>
                  <a:pt x="6948167" y="603033"/>
                </a:moveTo>
                <a:lnTo>
                  <a:pt x="6948167" y="617220"/>
                </a:lnTo>
                <a:lnTo>
                  <a:pt x="6946213" y="610127"/>
                </a:lnTo>
                <a:close/>
                <a:moveTo>
                  <a:pt x="0" y="0"/>
                </a:moveTo>
                <a:lnTo>
                  <a:pt x="6766605" y="0"/>
                </a:lnTo>
                <a:lnTo>
                  <a:pt x="6638979" y="219780"/>
                </a:lnTo>
                <a:cubicBezTo>
                  <a:pt x="5552228" y="2091240"/>
                  <a:pt x="5552228" y="2091240"/>
                  <a:pt x="5552228" y="2091240"/>
                </a:cubicBezTo>
                <a:cubicBezTo>
                  <a:pt x="5429962" y="2317464"/>
                  <a:pt x="5185434" y="2456679"/>
                  <a:pt x="4932171" y="2456679"/>
                </a:cubicBezTo>
                <a:cubicBezTo>
                  <a:pt x="888708" y="2456679"/>
                  <a:pt x="888708" y="2456679"/>
                  <a:pt x="888708" y="2456679"/>
                </a:cubicBezTo>
                <a:cubicBezTo>
                  <a:pt x="626713" y="2456679"/>
                  <a:pt x="390917" y="2317464"/>
                  <a:pt x="259919" y="2091240"/>
                </a:cubicBezTo>
                <a:cubicBezTo>
                  <a:pt x="196877" y="1982206"/>
                  <a:pt x="135804" y="1876580"/>
                  <a:pt x="76640" y="1774254"/>
                </a:cubicBezTo>
                <a:lnTo>
                  <a:pt x="0" y="1641704"/>
                </a:lnTo>
                <a:close/>
              </a:path>
            </a:pathLst>
          </a:custGeom>
        </p:spPr>
      </p:pic>
      <p:pic>
        <p:nvPicPr>
          <p:cNvPr id="5122" name="!!4" descr="Nhà Và Cây Có Tuyết Phủ">
            <a:extLst>
              <a:ext uri="{FF2B5EF4-FFF2-40B4-BE49-F238E27FC236}">
                <a16:creationId xmlns:a16="http://schemas.microsoft.com/office/drawing/2014/main" id="{440B7332-FC33-2641-9A4E-1D6A09FA6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5" b="4"/>
          <a:stretch/>
        </p:blipFill>
        <p:spPr bwMode="auto">
          <a:xfrm>
            <a:off x="6662269" y="456313"/>
            <a:ext cx="1559648" cy="1821406"/>
          </a:xfrm>
          <a:custGeom>
            <a:avLst/>
            <a:gdLst/>
            <a:ahLst/>
            <a:cxnLst/>
            <a:rect l="l" t="t" r="r" b="b"/>
            <a:pathLst>
              <a:path w="1949559" h="1707568">
                <a:moveTo>
                  <a:pt x="556214" y="0"/>
                </a:moveTo>
                <a:cubicBezTo>
                  <a:pt x="1395218" y="0"/>
                  <a:pt x="1395218" y="0"/>
                  <a:pt x="1395218" y="0"/>
                </a:cubicBezTo>
                <a:cubicBezTo>
                  <a:pt x="1437667" y="0"/>
                  <a:pt x="1492603" y="29611"/>
                  <a:pt x="1515075" y="66625"/>
                </a:cubicBezTo>
                <a:cubicBezTo>
                  <a:pt x="1934577" y="784692"/>
                  <a:pt x="1934577" y="784692"/>
                  <a:pt x="1934577" y="784692"/>
                </a:cubicBezTo>
                <a:cubicBezTo>
                  <a:pt x="1954553" y="824174"/>
                  <a:pt x="1954553" y="883396"/>
                  <a:pt x="1934577" y="922877"/>
                </a:cubicBezTo>
                <a:cubicBezTo>
                  <a:pt x="1515075" y="1640944"/>
                  <a:pt x="1515075" y="1640944"/>
                  <a:pt x="1515075" y="1640944"/>
                </a:cubicBezTo>
                <a:cubicBezTo>
                  <a:pt x="1492603" y="1677958"/>
                  <a:pt x="1437667" y="1707568"/>
                  <a:pt x="1395218" y="1707568"/>
                </a:cubicBezTo>
                <a:lnTo>
                  <a:pt x="556214" y="1707568"/>
                </a:lnTo>
                <a:cubicBezTo>
                  <a:pt x="511268" y="1707568"/>
                  <a:pt x="456334" y="1677958"/>
                  <a:pt x="436357" y="1640944"/>
                </a:cubicBezTo>
                <a:cubicBezTo>
                  <a:pt x="16856" y="922877"/>
                  <a:pt x="16856" y="922877"/>
                  <a:pt x="16856" y="922877"/>
                </a:cubicBezTo>
                <a:cubicBezTo>
                  <a:pt x="-5618" y="883396"/>
                  <a:pt x="-5618" y="824174"/>
                  <a:pt x="16856" y="784692"/>
                </a:cubicBezTo>
                <a:cubicBezTo>
                  <a:pt x="436357" y="66625"/>
                  <a:pt x="436357" y="66625"/>
                  <a:pt x="436357" y="66625"/>
                </a:cubicBezTo>
                <a:cubicBezTo>
                  <a:pt x="456334" y="29611"/>
                  <a:pt x="511268" y="0"/>
                  <a:pt x="55621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!!3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7E1631C3-C5D1-724E-9E51-508B2EB349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r="-2" b="-2"/>
          <a:stretch/>
        </p:blipFill>
        <p:spPr>
          <a:xfrm>
            <a:off x="136931" y="2693513"/>
            <a:ext cx="6141259" cy="4520949"/>
          </a:xfrm>
          <a:custGeom>
            <a:avLst/>
            <a:gdLst/>
            <a:ahLst/>
            <a:cxnLst/>
            <a:rect l="l" t="t" r="r" b="b"/>
            <a:pathLst>
              <a:path w="7676573" h="4238389">
                <a:moveTo>
                  <a:pt x="6948167" y="1839459"/>
                </a:moveTo>
                <a:lnTo>
                  <a:pt x="6948167" y="1853646"/>
                </a:lnTo>
                <a:lnTo>
                  <a:pt x="6946213" y="1846552"/>
                </a:lnTo>
                <a:close/>
                <a:moveTo>
                  <a:pt x="888708" y="0"/>
                </a:moveTo>
                <a:cubicBezTo>
                  <a:pt x="888708" y="0"/>
                  <a:pt x="888708" y="0"/>
                  <a:pt x="4932171" y="0"/>
                </a:cubicBezTo>
                <a:cubicBezTo>
                  <a:pt x="5185434" y="0"/>
                  <a:pt x="5429962" y="139215"/>
                  <a:pt x="5552228" y="365439"/>
                </a:cubicBezTo>
                <a:cubicBezTo>
                  <a:pt x="5552228" y="365439"/>
                  <a:pt x="5552228" y="365439"/>
                  <a:pt x="7578324" y="3854515"/>
                </a:cubicBezTo>
                <a:cubicBezTo>
                  <a:pt x="7643823" y="3963277"/>
                  <a:pt x="7676573" y="4087266"/>
                  <a:pt x="7676573" y="4211255"/>
                </a:cubicBezTo>
                <a:lnTo>
                  <a:pt x="7672952" y="4238389"/>
                </a:lnTo>
                <a:lnTo>
                  <a:pt x="0" y="4238389"/>
                </a:lnTo>
                <a:lnTo>
                  <a:pt x="0" y="814976"/>
                </a:lnTo>
                <a:lnTo>
                  <a:pt x="76640" y="682425"/>
                </a:lnTo>
                <a:cubicBezTo>
                  <a:pt x="135804" y="580099"/>
                  <a:pt x="196877" y="474473"/>
                  <a:pt x="259919" y="365439"/>
                </a:cubicBezTo>
                <a:cubicBezTo>
                  <a:pt x="390917" y="139215"/>
                  <a:pt x="626713" y="0"/>
                  <a:pt x="888708" y="0"/>
                </a:cubicBezTo>
                <a:close/>
              </a:path>
            </a:pathLst>
          </a:custGeom>
        </p:spPr>
      </p:pic>
      <p:sp>
        <p:nvSpPr>
          <p:cNvPr id="23" name="!!2">
            <a:extLst>
              <a:ext uri="{FF2B5EF4-FFF2-40B4-BE49-F238E27FC236}">
                <a16:creationId xmlns:a16="http://schemas.microsoft.com/office/drawing/2014/main" id="{B3432A3C-DA22-4143-A823-5EE38C1E0AF2}"/>
              </a:ext>
            </a:extLst>
          </p:cNvPr>
          <p:cNvSpPr/>
          <p:nvPr/>
        </p:nvSpPr>
        <p:spPr>
          <a:xfrm>
            <a:off x="5877501" y="4194718"/>
            <a:ext cx="3876099" cy="2896415"/>
          </a:xfrm>
          <a:prstGeom prst="cloudCallout">
            <a:avLst>
              <a:gd name="adj1" fmla="val -10026"/>
              <a:gd name="adj2" fmla="val -112122"/>
            </a:avLst>
          </a:prstGeom>
          <a:solidFill>
            <a:srgbClr val="193C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nào sinh ra mùa?</a:t>
            </a:r>
          </a:p>
        </p:txBody>
      </p:sp>
    </p:spTree>
    <p:extLst>
      <p:ext uri="{BB962C8B-B14F-4D97-AF65-F5344CB8AC3E}">
        <p14:creationId xmlns:p14="http://schemas.microsoft.com/office/powerpoint/2010/main" val="322062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2">
            <a:extLst>
              <a:ext uri="{FF2B5EF4-FFF2-40B4-BE49-F238E27FC236}">
                <a16:creationId xmlns:a16="http://schemas.microsoft.com/office/drawing/2014/main" id="{991FD02E-3BAA-C749-8954-5A46DE180AFD}"/>
              </a:ext>
            </a:extLst>
          </p:cNvPr>
          <p:cNvSpPr/>
          <p:nvPr/>
        </p:nvSpPr>
        <p:spPr>
          <a:xfrm>
            <a:off x="209028" y="1470240"/>
            <a:ext cx="5058650" cy="3344403"/>
          </a:xfrm>
          <a:prstGeom prst="round2DiagRect">
            <a:avLst>
              <a:gd name="adj1" fmla="val 31571"/>
              <a:gd name="adj2" fmla="val 0"/>
            </a:avLst>
          </a:prstGeom>
          <a:solidFill>
            <a:srgbClr val="3F6484"/>
          </a:solidFill>
          <a:ln>
            <a:solidFill>
              <a:srgbClr val="FDF2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FB494EE-379D-CC46-B644-D099DC79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6600" y="-1201471"/>
            <a:ext cx="2267504" cy="2402942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A002CDDE-632A-C14D-BEA6-29F941C48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5829" y="5588922"/>
            <a:ext cx="1270496" cy="843892"/>
          </a:xfrm>
          <a:prstGeom prst="rect">
            <a:avLst/>
          </a:prstGeom>
        </p:spPr>
      </p:pic>
      <p:pic>
        <p:nvPicPr>
          <p:cNvPr id="14" name="Picture 15">
            <a:extLst>
              <a:ext uri="{FF2B5EF4-FFF2-40B4-BE49-F238E27FC236}">
                <a16:creationId xmlns:a16="http://schemas.microsoft.com/office/drawing/2014/main" id="{4A557719-4F0E-EC4A-92EB-0E3782874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824205">
            <a:off x="6738677" y="6845148"/>
            <a:ext cx="2629078" cy="5114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4047DE-691C-3044-8489-D585A5D0175E}"/>
              </a:ext>
            </a:extLst>
          </p:cNvPr>
          <p:cNvSpPr txBox="1"/>
          <p:nvPr/>
        </p:nvSpPr>
        <p:spPr>
          <a:xfrm>
            <a:off x="1355692" y="20722"/>
            <a:ext cx="669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VN" sz="44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Hiện tượng mùa</a:t>
            </a:r>
          </a:p>
        </p:txBody>
      </p:sp>
      <p:pic>
        <p:nvPicPr>
          <p:cNvPr id="17" name="!!3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580608E0-214F-F040-885A-B8E2ADFD03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165795" y="5389915"/>
            <a:ext cx="1948117" cy="1948117"/>
          </a:xfrm>
          <a:prstGeom prst="ellipse">
            <a:avLst/>
          </a:prstGeom>
        </p:spPr>
      </p:pic>
      <p:pic>
        <p:nvPicPr>
          <p:cNvPr id="19" name="!!1" descr="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53AE9077-6C73-FF4E-B77E-B2FE57538D8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045475" y="2382175"/>
            <a:ext cx="6015479" cy="6015479"/>
          </a:xfrm>
          <a:prstGeom prst="ellipse">
            <a:avLst/>
          </a:prstGeom>
        </p:spPr>
      </p:pic>
      <p:pic>
        <p:nvPicPr>
          <p:cNvPr id="21" name="!!4" descr="A bird on a tree branch&#10;&#10;Description automatically generated with medium confidence">
            <a:extLst>
              <a:ext uri="{FF2B5EF4-FFF2-40B4-BE49-F238E27FC236}">
                <a16:creationId xmlns:a16="http://schemas.microsoft.com/office/drawing/2014/main" id="{FD276FAD-8474-9E40-8BE9-CC47A00DDCB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" t="16193" r="467" b="17141"/>
          <a:stretch/>
        </p:blipFill>
        <p:spPr>
          <a:xfrm>
            <a:off x="8449872" y="1077925"/>
            <a:ext cx="1304250" cy="1304250"/>
          </a:xfrm>
          <a:prstGeom prst="ellipse">
            <a:avLst/>
          </a:prstGeom>
        </p:spPr>
      </p:pic>
      <p:pic>
        <p:nvPicPr>
          <p:cNvPr id="23" name="!!3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862086FE-6B54-A244-84E5-0199B6441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6" b="16706"/>
          <a:stretch/>
        </p:blipFill>
        <p:spPr>
          <a:xfrm>
            <a:off x="5838790" y="1201471"/>
            <a:ext cx="1304250" cy="130425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79FE0D-EDC6-D14D-BDF6-E04E2800646F}"/>
              </a:ext>
            </a:extLst>
          </p:cNvPr>
          <p:cNvSpPr txBox="1"/>
          <p:nvPr/>
        </p:nvSpPr>
        <p:spPr>
          <a:xfrm>
            <a:off x="1151077" y="1466116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 nhân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FF152-A568-424E-A655-FB7BF466F84C}"/>
              </a:ext>
            </a:extLst>
          </p:cNvPr>
          <p:cNvSpPr/>
          <p:nvPr/>
        </p:nvSpPr>
        <p:spPr>
          <a:xfrm>
            <a:off x="303846" y="2108322"/>
            <a:ext cx="48485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044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1136">
            <a:off x="11541315" y="3698468"/>
            <a:ext cx="2164969" cy="23121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FA410A-1D2E-6E4E-BF0F-20E73DEC745D}"/>
              </a:ext>
            </a:extLst>
          </p:cNvPr>
          <p:cNvSpPr txBox="1"/>
          <p:nvPr/>
        </p:nvSpPr>
        <p:spPr>
          <a:xfrm>
            <a:off x="139623" y="0"/>
            <a:ext cx="1068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EC4F34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Hiện tượng ngày đêm dài ngắn theo mùa</a:t>
            </a:r>
          </a:p>
        </p:txBody>
      </p:sp>
      <p:pic>
        <p:nvPicPr>
          <p:cNvPr id="8" name="!!1" descr="Chart, pie chart&#10;&#10;Description automatically generated">
            <a:extLst>
              <a:ext uri="{FF2B5EF4-FFF2-40B4-BE49-F238E27FC236}">
                <a16:creationId xmlns:a16="http://schemas.microsoft.com/office/drawing/2014/main" id="{F1DB2E40-B59B-9C46-91B0-F9FECEF38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8" y="895406"/>
            <a:ext cx="9141764" cy="4821161"/>
          </a:xfrm>
          <a:prstGeom prst="rect">
            <a:avLst/>
          </a:prstGeom>
          <a:solidFill>
            <a:srgbClr val="81D0F2"/>
          </a:solidFill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84133" y="4882228"/>
            <a:ext cx="1420670" cy="1505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5918" y="1190448"/>
            <a:ext cx="1022241" cy="585465"/>
          </a:xfrm>
          <a:prstGeom prst="rect">
            <a:avLst/>
          </a:prstGeom>
        </p:spPr>
      </p:pic>
      <p:sp>
        <p:nvSpPr>
          <p:cNvPr id="12" name="!!2">
            <a:extLst>
              <a:ext uri="{FF2B5EF4-FFF2-40B4-BE49-F238E27FC236}">
                <a16:creationId xmlns:a16="http://schemas.microsoft.com/office/drawing/2014/main" id="{8A63A7D3-9E59-A949-A97D-D6877CC1A655}"/>
              </a:ext>
            </a:extLst>
          </p:cNvPr>
          <p:cNvSpPr/>
          <p:nvPr/>
        </p:nvSpPr>
        <p:spPr>
          <a:xfrm>
            <a:off x="3810000" y="5533494"/>
            <a:ext cx="5943600" cy="1796397"/>
          </a:xfrm>
          <a:prstGeom prst="cloud">
            <a:avLst/>
          </a:prstGeom>
          <a:solidFill>
            <a:srgbClr val="2B9C9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xác định trục Trái Đất (B – N) và đường phân chia sáng tối (ST)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A6DBCC8-18C9-F643-B0FA-A65E9B920B90}"/>
              </a:ext>
            </a:extLst>
          </p:cNvPr>
          <p:cNvSpPr/>
          <p:nvPr/>
        </p:nvSpPr>
        <p:spPr>
          <a:xfrm>
            <a:off x="115225" y="5353231"/>
            <a:ext cx="5943600" cy="1969733"/>
          </a:xfrm>
          <a:prstGeom prst="cloud">
            <a:avLst/>
          </a:prstGeom>
          <a:solidFill>
            <a:srgbClr val="81D0F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22-6 MT chiếu vuông góc tại địa điểm nào? Tại thời điểm đó Bán cầu nào có ngày dài hơn đêm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B1D1E74-1DC3-4342-AE6D-CD7046A38667}"/>
              </a:ext>
            </a:extLst>
          </p:cNvPr>
          <p:cNvSpPr/>
          <p:nvPr/>
        </p:nvSpPr>
        <p:spPr>
          <a:xfrm>
            <a:off x="139624" y="5368233"/>
            <a:ext cx="5943600" cy="1969733"/>
          </a:xfrm>
          <a:prstGeom prst="cloud">
            <a:avLst/>
          </a:prstGeom>
          <a:solidFill>
            <a:srgbClr val="2B9C9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22-12 MT chiếu vuông góc tại địa điểm nào? Tại thời điểm đó Bán cầu nào có ngày dài hơn đêm</a:t>
            </a:r>
          </a:p>
        </p:txBody>
      </p:sp>
    </p:spTree>
    <p:extLst>
      <p:ext uri="{BB962C8B-B14F-4D97-AF65-F5344CB8AC3E}">
        <p14:creationId xmlns:p14="http://schemas.microsoft.com/office/powerpoint/2010/main" val="2671669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3356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" y="0"/>
            <a:ext cx="9753356" cy="731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644F03-B814-D047-8EB9-E206EFD21AD8}"/>
              </a:ext>
            </a:extLst>
          </p:cNvPr>
          <p:cNvSpPr txBox="1"/>
          <p:nvPr/>
        </p:nvSpPr>
        <p:spPr>
          <a:xfrm>
            <a:off x="620132" y="2942490"/>
            <a:ext cx="8512603" cy="8275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7741397" y="0"/>
            <a:ext cx="2011959" cy="2319288"/>
            <a:chOff x="-305" y="-4155"/>
            <a:chExt cx="2514948" cy="2174333"/>
          </a:xfrm>
        </p:grpSpPr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!!1" descr="Kỹ năng làm việc nhóm hiệu quả nhất">
            <a:extLst>
              <a:ext uri="{FF2B5EF4-FFF2-40B4-BE49-F238E27FC236}">
                <a16:creationId xmlns:a16="http://schemas.microsoft.com/office/drawing/2014/main" id="{C5C3F5C4-9738-B14F-82B6-E20947809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3709" y="72562"/>
            <a:ext cx="4465936" cy="302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244" y="4611070"/>
            <a:ext cx="2702741" cy="2704130"/>
            <a:chOff x="-305" y="-1"/>
            <a:chExt cx="3832880" cy="2876136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053A5B-4F2C-A44D-804B-5DD33AC60FBB}"/>
              </a:ext>
            </a:extLst>
          </p:cNvPr>
          <p:cNvSpPr txBox="1"/>
          <p:nvPr/>
        </p:nvSpPr>
        <p:spPr>
          <a:xfrm>
            <a:off x="644760" y="4765727"/>
            <a:ext cx="8904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Dựa vào thông tin SGK và thông tin trong PHT, mỗi nhóm thảo luận và điền thông tin vào PHT của mình trong 3 phút.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E692AC-B97D-5A4D-8553-6164B71DBC43}"/>
              </a:ext>
            </a:extLst>
          </p:cNvPr>
          <p:cNvSpPr txBox="1"/>
          <p:nvPr/>
        </p:nvSpPr>
        <p:spPr>
          <a:xfrm>
            <a:off x="620376" y="3721436"/>
            <a:ext cx="8904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Học sinh chia làm 8 nhóm (cử nhóm trưởng, thư kí).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F2D2AC-0A78-5441-B470-D960B9E5E0CC}"/>
              </a:ext>
            </a:extLst>
          </p:cNvPr>
          <p:cNvSpPr txBox="1"/>
          <p:nvPr/>
        </p:nvSpPr>
        <p:spPr>
          <a:xfrm>
            <a:off x="652535" y="6239772"/>
            <a:ext cx="890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Các nhóm tiến hành chấm chéo</a:t>
            </a:r>
          </a:p>
        </p:txBody>
      </p:sp>
    </p:spTree>
    <p:extLst>
      <p:ext uri="{BB962C8B-B14F-4D97-AF65-F5344CB8AC3E}">
        <p14:creationId xmlns:p14="http://schemas.microsoft.com/office/powerpoint/2010/main" val="119911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61795" y="6311793"/>
            <a:ext cx="596473" cy="10876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31694">
            <a:off x="9685305" y="3936738"/>
            <a:ext cx="953496" cy="4438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991187" y="3329470"/>
            <a:ext cx="650294" cy="6562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33762" y="528791"/>
            <a:ext cx="783657" cy="83046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021384" y="-910460"/>
            <a:ext cx="3110366" cy="287850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00791" y="262011"/>
            <a:ext cx="663582" cy="6938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616181" y="2438400"/>
            <a:ext cx="2629078" cy="511475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A634036-2349-DB4A-A781-9A7F2CF351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846242" y="5459052"/>
            <a:ext cx="505349" cy="961737"/>
          </a:xfrm>
          <a:prstGeom prst="rect">
            <a:avLst/>
          </a:prstGeom>
        </p:spPr>
      </p:pic>
      <p:graphicFrame>
        <p:nvGraphicFramePr>
          <p:cNvPr id="20" name="!!1">
            <a:extLst>
              <a:ext uri="{FF2B5EF4-FFF2-40B4-BE49-F238E27FC236}">
                <a16:creationId xmlns:a16="http://schemas.microsoft.com/office/drawing/2014/main" id="{208D2E5E-B3E8-D84E-BEF1-4063B95F1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85022"/>
              </p:ext>
            </p:extLst>
          </p:nvPr>
        </p:nvGraphicFramePr>
        <p:xfrm>
          <a:off x="0" y="1128713"/>
          <a:ext cx="9753601" cy="626105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1991432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305431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5635081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4216227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8066125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92774113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01282854"/>
                    </a:ext>
                  </a:extLst>
                </a:gridCol>
                <a:gridCol w="1295401">
                  <a:extLst>
                    <a:ext uri="{9D8B030D-6E8A-4147-A177-3AD203B41FA5}">
                      <a16:colId xmlns:a16="http://schemas.microsoft.com/office/drawing/2014/main" val="3615292025"/>
                    </a:ext>
                  </a:extLst>
                </a:gridCol>
              </a:tblGrid>
              <a:tr h="2669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cầu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4127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 ngả về phía Mặt trời không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ánh sáng mặt trời chiếu vuông góc không? Tại vĩ độ nào?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là mùa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độ dài ngày và đêm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5252"/>
                  </a:ext>
                </a:extLst>
              </a:tr>
              <a:tr h="806636"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400" dirty="0">
                          <a:effectLst/>
                        </a:rPr>
                        <a:t> </a:t>
                      </a:r>
                      <a:endParaRPr lang="en-VN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xích đạo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484744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chí tuyến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27'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7062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vòng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33'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88290"/>
                  </a:ext>
                </a:extLst>
              </a:tr>
              <a:tr h="80705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20090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90B6073-2BC9-2548-A9A2-D3B88A998BF6}"/>
              </a:ext>
            </a:extLst>
          </p:cNvPr>
          <p:cNvSpPr txBox="1"/>
          <p:nvPr/>
        </p:nvSpPr>
        <p:spPr>
          <a:xfrm>
            <a:off x="2150756" y="174582"/>
            <a:ext cx="6057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b="1" dirty="0">
                <a:solidFill>
                  <a:srgbClr val="EC4F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3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14400" y="-954078"/>
            <a:ext cx="1919203" cy="177613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4696" y="5579726"/>
            <a:ext cx="2412226" cy="17104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921866">
            <a:off x="8579352" y="2926"/>
            <a:ext cx="1245305" cy="16002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3000" y="4805769"/>
            <a:ext cx="840508" cy="3377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00507" y="6879657"/>
            <a:ext cx="2238775" cy="435543"/>
          </a:xfrm>
          <a:prstGeom prst="rect">
            <a:avLst/>
          </a:prstGeom>
        </p:spPr>
      </p:pic>
      <p:grpSp>
        <p:nvGrpSpPr>
          <p:cNvPr id="48" name="!!1">
            <a:extLst>
              <a:ext uri="{FF2B5EF4-FFF2-40B4-BE49-F238E27FC236}">
                <a16:creationId xmlns:a16="http://schemas.microsoft.com/office/drawing/2014/main" id="{BBFF1F58-ECED-264B-B12C-C9B323890BE5}"/>
              </a:ext>
            </a:extLst>
          </p:cNvPr>
          <p:cNvGrpSpPr/>
          <p:nvPr/>
        </p:nvGrpSpPr>
        <p:grpSpPr>
          <a:xfrm>
            <a:off x="-1451793" y="1202734"/>
            <a:ext cx="7010400" cy="7543800"/>
            <a:chOff x="-20782" y="1915014"/>
            <a:chExt cx="7308273" cy="7543800"/>
          </a:xfrm>
        </p:grpSpPr>
        <p:pic>
          <p:nvPicPr>
            <p:cNvPr id="37" name="Picture 36" descr="Chart, radar chart&#10;&#10;Description automatically generated">
              <a:extLst>
                <a:ext uri="{FF2B5EF4-FFF2-40B4-BE49-F238E27FC236}">
                  <a16:creationId xmlns:a16="http://schemas.microsoft.com/office/drawing/2014/main" id="{575F0D40-9A62-4A4A-BD69-B5189DAA3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18" r="-12959" b="-43751"/>
            <a:stretch>
              <a:fillRect/>
            </a:stretch>
          </p:blipFill>
          <p:spPr>
            <a:xfrm>
              <a:off x="-20782" y="1915014"/>
              <a:ext cx="7308273" cy="7543800"/>
            </a:xfrm>
            <a:custGeom>
              <a:avLst/>
              <a:gdLst>
                <a:gd name="connsiteX0" fmla="*/ 1320889 w 7903039"/>
                <a:gd name="connsiteY0" fmla="*/ 1767326 h 7667694"/>
                <a:gd name="connsiteX1" fmla="*/ 1706897 w 7903039"/>
                <a:gd name="connsiteY1" fmla="*/ 1934684 h 7667694"/>
                <a:gd name="connsiteX2" fmla="*/ 1706897 w 7903039"/>
                <a:gd name="connsiteY2" fmla="*/ 5334000 h 7667694"/>
                <a:gd name="connsiteX3" fmla="*/ 7192216 w 7903039"/>
                <a:gd name="connsiteY3" fmla="*/ 5334000 h 7667694"/>
                <a:gd name="connsiteX4" fmla="*/ 7192216 w 7903039"/>
                <a:gd name="connsiteY4" fmla="*/ 4312897 h 7667694"/>
                <a:gd name="connsiteX5" fmla="*/ 7903039 w 7903039"/>
                <a:gd name="connsiteY5" fmla="*/ 4621082 h 7667694"/>
                <a:gd name="connsiteX6" fmla="*/ 6582150 w 7903039"/>
                <a:gd name="connsiteY6" fmla="*/ 7667694 h 7667694"/>
                <a:gd name="connsiteX7" fmla="*/ 0 w 7903039"/>
                <a:gd name="connsiteY7" fmla="*/ 4813939 h 7667694"/>
                <a:gd name="connsiteX8" fmla="*/ 1706897 w 7903039"/>
                <a:gd name="connsiteY8" fmla="*/ 0 h 7667694"/>
                <a:gd name="connsiteX9" fmla="*/ 7192216 w 7903039"/>
                <a:gd name="connsiteY9" fmla="*/ 0 h 7667694"/>
                <a:gd name="connsiteX10" fmla="*/ 7192216 w 7903039"/>
                <a:gd name="connsiteY10" fmla="*/ 4312897 h 7667694"/>
                <a:gd name="connsiteX11" fmla="*/ 1706897 w 7903039"/>
                <a:gd name="connsiteY11" fmla="*/ 1934684 h 7667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03039" h="7667694">
                  <a:moveTo>
                    <a:pt x="1320889" y="1767326"/>
                  </a:moveTo>
                  <a:lnTo>
                    <a:pt x="1706897" y="1934684"/>
                  </a:lnTo>
                  <a:lnTo>
                    <a:pt x="1706897" y="5334000"/>
                  </a:lnTo>
                  <a:lnTo>
                    <a:pt x="7192216" y="5334000"/>
                  </a:lnTo>
                  <a:lnTo>
                    <a:pt x="7192216" y="4312897"/>
                  </a:lnTo>
                  <a:lnTo>
                    <a:pt x="7903039" y="4621082"/>
                  </a:lnTo>
                  <a:lnTo>
                    <a:pt x="6582150" y="7667694"/>
                  </a:lnTo>
                  <a:lnTo>
                    <a:pt x="0" y="4813939"/>
                  </a:lnTo>
                  <a:close/>
                  <a:moveTo>
                    <a:pt x="1706897" y="0"/>
                  </a:moveTo>
                  <a:lnTo>
                    <a:pt x="7192216" y="0"/>
                  </a:lnTo>
                  <a:lnTo>
                    <a:pt x="7192216" y="4312897"/>
                  </a:lnTo>
                  <a:lnTo>
                    <a:pt x="1706897" y="1934684"/>
                  </a:lnTo>
                  <a:close/>
                </a:path>
              </a:pathLst>
            </a:custGeom>
            <a:ln>
              <a:noFill/>
            </a:ln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91AB8D2-7800-DF48-BD9C-6A9EB98BCF59}"/>
                </a:ext>
              </a:extLst>
            </p:cNvPr>
            <p:cNvGrpSpPr/>
            <p:nvPr/>
          </p:nvGrpSpPr>
          <p:grpSpPr>
            <a:xfrm>
              <a:off x="1437161" y="2430778"/>
              <a:ext cx="3704224" cy="2220509"/>
              <a:chOff x="1437161" y="2430778"/>
              <a:chExt cx="3704224" cy="2220509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3A4EAD2-2245-454F-87B1-199F98061516}"/>
                  </a:ext>
                </a:extLst>
              </p:cNvPr>
              <p:cNvSpPr txBox="1"/>
              <p:nvPr/>
            </p:nvSpPr>
            <p:spPr>
              <a:xfrm rot="1647610">
                <a:off x="1439418" y="3581541"/>
                <a:ext cx="4342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VN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VN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B7340B4-2F15-734B-AA13-BC9D3CF377BB}"/>
                  </a:ext>
                </a:extLst>
              </p:cNvPr>
              <p:cNvSpPr txBox="1"/>
              <p:nvPr/>
            </p:nvSpPr>
            <p:spPr>
              <a:xfrm rot="1647610">
                <a:off x="1437161" y="2900377"/>
                <a:ext cx="120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23</a:t>
                </a:r>
                <a:r>
                  <a:rPr lang="en-VN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V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27’ B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C5CEEDD-8CA0-0548-BCAF-6FFCCFABB628}"/>
                  </a:ext>
                </a:extLst>
              </p:cNvPr>
              <p:cNvSpPr txBox="1"/>
              <p:nvPr/>
            </p:nvSpPr>
            <p:spPr>
              <a:xfrm rot="1647610">
                <a:off x="2546028" y="2430778"/>
                <a:ext cx="120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66</a:t>
                </a:r>
                <a:r>
                  <a:rPr lang="en-VN" b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V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33’ B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3FFE07C-120E-7E4D-916E-F42D39DEEF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73242" y="3330108"/>
                <a:ext cx="2868143" cy="132117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5CA63434-22B4-FB49-9EDA-22EB1AF57C13}"/>
              </a:ext>
            </a:extLst>
          </p:cNvPr>
          <p:cNvSpPr/>
          <p:nvPr/>
        </p:nvSpPr>
        <p:spPr>
          <a:xfrm>
            <a:off x="13943" y="5437508"/>
            <a:ext cx="4939057" cy="1384995"/>
          </a:xfrm>
          <a:prstGeom prst="rect">
            <a:avLst/>
          </a:prstGeom>
          <a:solidFill>
            <a:srgbClr val="C7D4C2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Nhóm 1,5: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Quan sát hình trên kết hợp SGK hoàn thành phiếu học tập số 3</a:t>
            </a:r>
            <a:endParaRPr lang="en-VN" sz="2800" dirty="0">
              <a:latin typeface="+mj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7AB8383-32EE-A444-8086-61947B224FE1}"/>
              </a:ext>
            </a:extLst>
          </p:cNvPr>
          <p:cNvSpPr/>
          <p:nvPr/>
        </p:nvSpPr>
        <p:spPr>
          <a:xfrm>
            <a:off x="13943" y="1121772"/>
            <a:ext cx="4939057" cy="42106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6C85DE9-58ED-0E41-A7FE-41C42283F5DE}"/>
              </a:ext>
            </a:extLst>
          </p:cNvPr>
          <p:cNvSpPr txBox="1"/>
          <p:nvPr/>
        </p:nvSpPr>
        <p:spPr>
          <a:xfrm rot="1535268">
            <a:off x="590343" y="3941034"/>
            <a:ext cx="1766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22-6</a:t>
            </a:r>
          </a:p>
        </p:txBody>
      </p:sp>
      <p:grpSp>
        <p:nvGrpSpPr>
          <p:cNvPr id="69" name="!!2">
            <a:extLst>
              <a:ext uri="{FF2B5EF4-FFF2-40B4-BE49-F238E27FC236}">
                <a16:creationId xmlns:a16="http://schemas.microsoft.com/office/drawing/2014/main" id="{4BE0747D-1A23-FF4E-944B-690F3FE2E308}"/>
              </a:ext>
            </a:extLst>
          </p:cNvPr>
          <p:cNvGrpSpPr/>
          <p:nvPr/>
        </p:nvGrpSpPr>
        <p:grpSpPr>
          <a:xfrm>
            <a:off x="4648200" y="-1496124"/>
            <a:ext cx="6705600" cy="6747632"/>
            <a:chOff x="4876800" y="-1438510"/>
            <a:chExt cx="6705600" cy="6747632"/>
          </a:xfrm>
        </p:grpSpPr>
        <p:pic>
          <p:nvPicPr>
            <p:cNvPr id="54" name="Picture 53" descr="Chart, radar chart&#10;&#10;Description automatically generated">
              <a:extLst>
                <a:ext uri="{FF2B5EF4-FFF2-40B4-BE49-F238E27FC236}">
                  <a16:creationId xmlns:a16="http://schemas.microsoft.com/office/drawing/2014/main" id="{BEC150DE-0ECA-FF4F-BE0B-EC4CDF389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84" t="-44429" r="-29229"/>
            <a:stretch>
              <a:fillRect/>
            </a:stretch>
          </p:blipFill>
          <p:spPr>
            <a:xfrm>
              <a:off x="4876800" y="-1438510"/>
              <a:ext cx="6705600" cy="6683347"/>
            </a:xfrm>
            <a:custGeom>
              <a:avLst/>
              <a:gdLst>
                <a:gd name="connsiteX0" fmla="*/ 430304 w 5189796"/>
                <a:gd name="connsiteY0" fmla="*/ 2818496 h 5172573"/>
                <a:gd name="connsiteX1" fmla="*/ 4051709 w 5189796"/>
                <a:gd name="connsiteY1" fmla="*/ 4384130 h 5172573"/>
                <a:gd name="connsiteX2" fmla="*/ 4113304 w 5189796"/>
                <a:gd name="connsiteY2" fmla="*/ 4241657 h 5172573"/>
                <a:gd name="connsiteX3" fmla="*/ 4113304 w 5189796"/>
                <a:gd name="connsiteY3" fmla="*/ 5172573 h 5172573"/>
                <a:gd name="connsiteX4" fmla="*/ 430304 w 5189796"/>
                <a:gd name="connsiteY4" fmla="*/ 5172573 h 5172573"/>
                <a:gd name="connsiteX5" fmla="*/ 430304 w 5189796"/>
                <a:gd name="connsiteY5" fmla="*/ 1637144 h 5172573"/>
                <a:gd name="connsiteX6" fmla="*/ 430304 w 5189796"/>
                <a:gd name="connsiteY6" fmla="*/ 2818496 h 5172573"/>
                <a:gd name="connsiteX7" fmla="*/ 0 w 5189796"/>
                <a:gd name="connsiteY7" fmla="*/ 2632463 h 5172573"/>
                <a:gd name="connsiteX8" fmla="*/ 430304 w 5189796"/>
                <a:gd name="connsiteY8" fmla="*/ 1591173 h 5172573"/>
                <a:gd name="connsiteX9" fmla="*/ 450179 w 5189796"/>
                <a:gd name="connsiteY9" fmla="*/ 1591173 h 5172573"/>
                <a:gd name="connsiteX10" fmla="*/ 430304 w 5189796"/>
                <a:gd name="connsiteY10" fmla="*/ 1637144 h 5172573"/>
                <a:gd name="connsiteX11" fmla="*/ 1138087 w 5189796"/>
                <a:gd name="connsiteY11" fmla="*/ 0 h 5172573"/>
                <a:gd name="connsiteX12" fmla="*/ 5189796 w 5189796"/>
                <a:gd name="connsiteY12" fmla="*/ 1751667 h 5172573"/>
                <a:gd name="connsiteX13" fmla="*/ 4113304 w 5189796"/>
                <a:gd name="connsiteY13" fmla="*/ 4241657 h 5172573"/>
                <a:gd name="connsiteX14" fmla="*/ 4113304 w 5189796"/>
                <a:gd name="connsiteY14" fmla="*/ 1591173 h 5172573"/>
                <a:gd name="connsiteX15" fmla="*/ 450179 w 5189796"/>
                <a:gd name="connsiteY15" fmla="*/ 1591173 h 5172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189796" h="5172573">
                  <a:moveTo>
                    <a:pt x="430304" y="2818496"/>
                  </a:moveTo>
                  <a:lnTo>
                    <a:pt x="4051709" y="4384130"/>
                  </a:lnTo>
                  <a:lnTo>
                    <a:pt x="4113304" y="4241657"/>
                  </a:lnTo>
                  <a:lnTo>
                    <a:pt x="4113304" y="5172573"/>
                  </a:lnTo>
                  <a:lnTo>
                    <a:pt x="430304" y="5172573"/>
                  </a:lnTo>
                  <a:close/>
                  <a:moveTo>
                    <a:pt x="430304" y="1637144"/>
                  </a:moveTo>
                  <a:lnTo>
                    <a:pt x="430304" y="2818496"/>
                  </a:lnTo>
                  <a:lnTo>
                    <a:pt x="0" y="2632463"/>
                  </a:lnTo>
                  <a:close/>
                  <a:moveTo>
                    <a:pt x="430304" y="1591173"/>
                  </a:moveTo>
                  <a:lnTo>
                    <a:pt x="450179" y="1591173"/>
                  </a:lnTo>
                  <a:lnTo>
                    <a:pt x="430304" y="1637144"/>
                  </a:lnTo>
                  <a:close/>
                  <a:moveTo>
                    <a:pt x="1138087" y="0"/>
                  </a:moveTo>
                  <a:lnTo>
                    <a:pt x="5189796" y="1751667"/>
                  </a:lnTo>
                  <a:lnTo>
                    <a:pt x="4113304" y="4241657"/>
                  </a:lnTo>
                  <a:lnTo>
                    <a:pt x="4113304" y="1591173"/>
                  </a:lnTo>
                  <a:lnTo>
                    <a:pt x="450179" y="1591173"/>
                  </a:lnTo>
                  <a:close/>
                </a:path>
              </a:pathLst>
            </a:cu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9BE12E-E9DB-244C-BDE5-F3BCEEB98246}"/>
                </a:ext>
              </a:extLst>
            </p:cNvPr>
            <p:cNvSpPr/>
            <p:nvPr/>
          </p:nvSpPr>
          <p:spPr>
            <a:xfrm>
              <a:off x="5419894" y="1179386"/>
              <a:ext cx="4562305" cy="41297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CC3EF3C-DB23-C74C-ADC3-188A6A9ABD90}"/>
                </a:ext>
              </a:extLst>
            </p:cNvPr>
            <p:cNvCxnSpPr>
              <a:cxnSpLocks/>
            </p:cNvCxnSpPr>
            <p:nvPr/>
          </p:nvCxnSpPr>
          <p:spPr>
            <a:xfrm>
              <a:off x="5633395" y="3053927"/>
              <a:ext cx="2520005" cy="1087162"/>
            </a:xfrm>
            <a:prstGeom prst="line">
              <a:avLst/>
            </a:prstGeom>
            <a:ln w="38100">
              <a:solidFill>
                <a:srgbClr val="193C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FE5E9E1-0421-AE49-A264-7819707F84CA}"/>
                </a:ext>
              </a:extLst>
            </p:cNvPr>
            <p:cNvCxnSpPr>
              <a:cxnSpLocks/>
            </p:cNvCxnSpPr>
            <p:nvPr/>
          </p:nvCxnSpPr>
          <p:spPr>
            <a:xfrm>
              <a:off x="6029495" y="4119247"/>
              <a:ext cx="1119548" cy="457758"/>
            </a:xfrm>
            <a:prstGeom prst="line">
              <a:avLst/>
            </a:prstGeom>
            <a:ln w="38100">
              <a:solidFill>
                <a:srgbClr val="193C3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F447024-378C-964D-B4C5-45997AE1230C}"/>
                </a:ext>
              </a:extLst>
            </p:cNvPr>
            <p:cNvSpPr txBox="1"/>
            <p:nvPr/>
          </p:nvSpPr>
          <p:spPr>
            <a:xfrm rot="1498969">
              <a:off x="8047640" y="4292348"/>
              <a:ext cx="1145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  <a:r>
                <a:rPr lang="en-V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27’ 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99189C6-34E8-674A-8C61-9607AB3A2763}"/>
                </a:ext>
              </a:extLst>
            </p:cNvPr>
            <p:cNvSpPr txBox="1"/>
            <p:nvPr/>
          </p:nvSpPr>
          <p:spPr>
            <a:xfrm rot="1498969">
              <a:off x="7234670" y="4694742"/>
              <a:ext cx="1145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66</a:t>
              </a:r>
              <a:r>
                <a:rPr lang="en-VN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 </a:t>
              </a:r>
              <a:r>
                <a:rPr lang="en-V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33’ 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CADFBF7-DC25-2C41-A14E-2A534C957C8E}"/>
                </a:ext>
              </a:extLst>
            </p:cNvPr>
            <p:cNvSpPr txBox="1"/>
            <p:nvPr/>
          </p:nvSpPr>
          <p:spPr>
            <a:xfrm>
              <a:off x="6802868" y="4805769"/>
              <a:ext cx="892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22-6</a:t>
              </a: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42F4AC27-530E-1442-A804-72DC054D0385}"/>
              </a:ext>
            </a:extLst>
          </p:cNvPr>
          <p:cNvSpPr/>
          <p:nvPr/>
        </p:nvSpPr>
        <p:spPr>
          <a:xfrm>
            <a:off x="5181644" y="5437507"/>
            <a:ext cx="4939057" cy="1384995"/>
          </a:xfrm>
          <a:prstGeom prst="rect">
            <a:avLst/>
          </a:prstGeom>
          <a:solidFill>
            <a:srgbClr val="C7D4C2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Nhóm 2,6: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Quan sát hình trên kết hợp SGK hoàn thành phiếu học tập số 3</a:t>
            </a:r>
            <a:endParaRPr lang="en-VN" sz="2800" dirty="0">
              <a:latin typeface="+mj-lt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5873AA-F6F5-B44B-91BF-63D56CFF8E3B}"/>
              </a:ext>
            </a:extLst>
          </p:cNvPr>
          <p:cNvSpPr txBox="1"/>
          <p:nvPr/>
        </p:nvSpPr>
        <p:spPr>
          <a:xfrm>
            <a:off x="2990809" y="279844"/>
            <a:ext cx="5515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</p:txBody>
      </p:sp>
      <p:pic>
        <p:nvPicPr>
          <p:cNvPr id="73" name="!!3" descr="Kỹ năng làm việc nhóm hiệu quả nhất">
            <a:extLst>
              <a:ext uri="{FF2B5EF4-FFF2-40B4-BE49-F238E27FC236}">
                <a16:creationId xmlns:a16="http://schemas.microsoft.com/office/drawing/2014/main" id="{0FF6A627-56F2-0847-821D-B82CB4B9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4130" y="6096"/>
            <a:ext cx="1618385" cy="10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39122" y="-396746"/>
            <a:ext cx="1751528" cy="1620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4696" y="5579726"/>
            <a:ext cx="2412226" cy="1710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3000" y="4805769"/>
            <a:ext cx="840508" cy="3377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00507" y="6879657"/>
            <a:ext cx="2238775" cy="43554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CA63434-22B4-FB49-9EDA-22EB1AF57C13}"/>
              </a:ext>
            </a:extLst>
          </p:cNvPr>
          <p:cNvSpPr/>
          <p:nvPr/>
        </p:nvSpPr>
        <p:spPr>
          <a:xfrm>
            <a:off x="13943" y="5437508"/>
            <a:ext cx="4939057" cy="1384995"/>
          </a:xfrm>
          <a:prstGeom prst="rect">
            <a:avLst/>
          </a:prstGeom>
          <a:solidFill>
            <a:srgbClr val="C7D4C2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Nhóm 3,7: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Quan sát hình trên kết hợp SGK hoàn thành phiếu học tập số 3</a:t>
            </a:r>
            <a:endParaRPr lang="en-VN" sz="2800" dirty="0">
              <a:latin typeface="+mj-lt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2F4AC27-530E-1442-A804-72DC054D0385}"/>
              </a:ext>
            </a:extLst>
          </p:cNvPr>
          <p:cNvSpPr/>
          <p:nvPr/>
        </p:nvSpPr>
        <p:spPr>
          <a:xfrm>
            <a:off x="5181644" y="5437507"/>
            <a:ext cx="4939057" cy="1384995"/>
          </a:xfrm>
          <a:prstGeom prst="rect">
            <a:avLst/>
          </a:prstGeom>
          <a:solidFill>
            <a:srgbClr val="C7D4C2"/>
          </a:solidFill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Nhóm 4,8: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Quan sát hình trên kết hợp SGK hoàn thành phiếu học tập số 3</a:t>
            </a:r>
            <a:endParaRPr lang="en-VN" sz="2800" dirty="0">
              <a:latin typeface="+mj-lt"/>
            </a:endParaRPr>
          </a:p>
        </p:txBody>
      </p:sp>
      <p:grpSp>
        <p:nvGrpSpPr>
          <p:cNvPr id="33" name="!!1">
            <a:extLst>
              <a:ext uri="{FF2B5EF4-FFF2-40B4-BE49-F238E27FC236}">
                <a16:creationId xmlns:a16="http://schemas.microsoft.com/office/drawing/2014/main" id="{F71584AA-C259-5249-8A36-F38033E5A42A}"/>
              </a:ext>
            </a:extLst>
          </p:cNvPr>
          <p:cNvGrpSpPr/>
          <p:nvPr/>
        </p:nvGrpSpPr>
        <p:grpSpPr>
          <a:xfrm>
            <a:off x="-2837886" y="-313128"/>
            <a:ext cx="13734486" cy="9191053"/>
            <a:chOff x="-2837886" y="-313128"/>
            <a:chExt cx="13734486" cy="9191053"/>
          </a:xfrm>
        </p:grpSpPr>
        <p:pic>
          <p:nvPicPr>
            <p:cNvPr id="51" name="!!1" descr="A picture containing text, device&#10;&#10;Description automatically generated">
              <a:extLst>
                <a:ext uri="{FF2B5EF4-FFF2-40B4-BE49-F238E27FC236}">
                  <a16:creationId xmlns:a16="http://schemas.microsoft.com/office/drawing/2014/main" id="{60059CA6-D9B9-A34B-8240-FE19791E6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00" t="-47974" r="-27330"/>
            <a:stretch>
              <a:fillRect/>
            </a:stretch>
          </p:blipFill>
          <p:spPr>
            <a:xfrm>
              <a:off x="4876800" y="-313128"/>
              <a:ext cx="6019800" cy="5374709"/>
            </a:xfrm>
            <a:custGeom>
              <a:avLst/>
              <a:gdLst>
                <a:gd name="connsiteX0" fmla="*/ 305656 w 5787580"/>
                <a:gd name="connsiteY0" fmla="*/ 2214013 h 5374709"/>
                <a:gd name="connsiteX1" fmla="*/ 4610956 w 5787580"/>
                <a:gd name="connsiteY1" fmla="*/ 4085637 h 5374709"/>
                <a:gd name="connsiteX2" fmla="*/ 4610956 w 5787580"/>
                <a:gd name="connsiteY2" fmla="*/ 5374709 h 5374709"/>
                <a:gd name="connsiteX3" fmla="*/ 305656 w 5787580"/>
                <a:gd name="connsiteY3" fmla="*/ 5374709 h 5374709"/>
                <a:gd name="connsiteX4" fmla="*/ 904724 w 5787580"/>
                <a:gd name="connsiteY4" fmla="*/ 0 h 5374709"/>
                <a:gd name="connsiteX5" fmla="*/ 5787580 w 5787580"/>
                <a:gd name="connsiteY5" fmla="*/ 2122703 h 5374709"/>
                <a:gd name="connsiteX6" fmla="*/ 4882856 w 5787580"/>
                <a:gd name="connsiteY6" fmla="*/ 4203839 h 5374709"/>
                <a:gd name="connsiteX7" fmla="*/ 4610956 w 5787580"/>
                <a:gd name="connsiteY7" fmla="*/ 4085637 h 5374709"/>
                <a:gd name="connsiteX8" fmla="*/ 4610956 w 5787580"/>
                <a:gd name="connsiteY8" fmla="*/ 1742509 h 5374709"/>
                <a:gd name="connsiteX9" fmla="*/ 305656 w 5787580"/>
                <a:gd name="connsiteY9" fmla="*/ 1742509 h 5374709"/>
                <a:gd name="connsiteX10" fmla="*/ 305656 w 5787580"/>
                <a:gd name="connsiteY10" fmla="*/ 2214013 h 5374709"/>
                <a:gd name="connsiteX11" fmla="*/ 0 w 5787580"/>
                <a:gd name="connsiteY11" fmla="*/ 2081137 h 537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7580" h="5374709">
                  <a:moveTo>
                    <a:pt x="305656" y="2214013"/>
                  </a:moveTo>
                  <a:lnTo>
                    <a:pt x="4610956" y="4085637"/>
                  </a:lnTo>
                  <a:lnTo>
                    <a:pt x="4610956" y="5374709"/>
                  </a:lnTo>
                  <a:lnTo>
                    <a:pt x="305656" y="5374709"/>
                  </a:lnTo>
                  <a:close/>
                  <a:moveTo>
                    <a:pt x="904724" y="0"/>
                  </a:moveTo>
                  <a:lnTo>
                    <a:pt x="5787580" y="2122703"/>
                  </a:lnTo>
                  <a:lnTo>
                    <a:pt x="4882856" y="4203839"/>
                  </a:lnTo>
                  <a:lnTo>
                    <a:pt x="4610956" y="4085637"/>
                  </a:lnTo>
                  <a:lnTo>
                    <a:pt x="4610956" y="1742509"/>
                  </a:lnTo>
                  <a:lnTo>
                    <a:pt x="305656" y="1742509"/>
                  </a:lnTo>
                  <a:lnTo>
                    <a:pt x="305656" y="2214013"/>
                  </a:lnTo>
                  <a:lnTo>
                    <a:pt x="0" y="2081137"/>
                  </a:lnTo>
                  <a:close/>
                </a:path>
              </a:pathLst>
            </a:cu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4F1031-D325-444C-925C-615C1DD9F6EB}"/>
                </a:ext>
              </a:extLst>
            </p:cNvPr>
            <p:cNvGrpSpPr/>
            <p:nvPr/>
          </p:nvGrpSpPr>
          <p:grpSpPr>
            <a:xfrm>
              <a:off x="-2837886" y="1196271"/>
              <a:ext cx="12513487" cy="7681654"/>
              <a:chOff x="-2837886" y="1196271"/>
              <a:chExt cx="12513487" cy="7681654"/>
            </a:xfrm>
          </p:grpSpPr>
          <p:pic>
            <p:nvPicPr>
              <p:cNvPr id="30" name="!!2" descr="A picture containing text, device&#10;&#10;Description automatically generated">
                <a:extLst>
                  <a:ext uri="{FF2B5EF4-FFF2-40B4-BE49-F238E27FC236}">
                    <a16:creationId xmlns:a16="http://schemas.microsoft.com/office/drawing/2014/main" id="{B15C2FB9-7AC7-694E-BCBD-3E1027F05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8405" r="-8206" b="-49418"/>
              <a:stretch>
                <a:fillRect/>
              </a:stretch>
            </p:blipFill>
            <p:spPr>
              <a:xfrm>
                <a:off x="-2837886" y="1245238"/>
                <a:ext cx="8271678" cy="7632687"/>
              </a:xfrm>
              <a:custGeom>
                <a:avLst/>
                <a:gdLst>
                  <a:gd name="connsiteX0" fmla="*/ 5930525 w 6309530"/>
                  <a:gd name="connsiteY0" fmla="*/ 3809583 h 5822116"/>
                  <a:gd name="connsiteX1" fmla="*/ 5930525 w 6309530"/>
                  <a:gd name="connsiteY1" fmla="*/ 3896531 h 5822116"/>
                  <a:gd name="connsiteX2" fmla="*/ 5893246 w 6309530"/>
                  <a:gd name="connsiteY2" fmla="*/ 3896531 h 5822116"/>
                  <a:gd name="connsiteX3" fmla="*/ 5930525 w 6309530"/>
                  <a:gd name="connsiteY3" fmla="*/ 2763115 h 5822116"/>
                  <a:gd name="connsiteX4" fmla="*/ 6309530 w 6309530"/>
                  <a:gd name="connsiteY4" fmla="*/ 2925614 h 5822116"/>
                  <a:gd name="connsiteX5" fmla="*/ 5930525 w 6309530"/>
                  <a:gd name="connsiteY5" fmla="*/ 3809583 h 5822116"/>
                  <a:gd name="connsiteX6" fmla="*/ 1241884 w 6309530"/>
                  <a:gd name="connsiteY6" fmla="*/ 752846 h 5822116"/>
                  <a:gd name="connsiteX7" fmla="*/ 1311910 w 6309530"/>
                  <a:gd name="connsiteY7" fmla="*/ 782870 h 5822116"/>
                  <a:gd name="connsiteX8" fmla="*/ 1311910 w 6309530"/>
                  <a:gd name="connsiteY8" fmla="*/ 3896531 h 5822116"/>
                  <a:gd name="connsiteX9" fmla="*/ 5893246 w 6309530"/>
                  <a:gd name="connsiteY9" fmla="*/ 3896531 h 5822116"/>
                  <a:gd name="connsiteX10" fmla="*/ 5067646 w 6309530"/>
                  <a:gd name="connsiteY10" fmla="*/ 5822116 h 5822116"/>
                  <a:gd name="connsiteX11" fmla="*/ 0 w 6309530"/>
                  <a:gd name="connsiteY11" fmla="*/ 3649347 h 5822116"/>
                  <a:gd name="connsiteX12" fmla="*/ 1311910 w 6309530"/>
                  <a:gd name="connsiteY12" fmla="*/ 0 h 5822116"/>
                  <a:gd name="connsiteX13" fmla="*/ 5930525 w 6309530"/>
                  <a:gd name="connsiteY13" fmla="*/ 0 h 5822116"/>
                  <a:gd name="connsiteX14" fmla="*/ 5930525 w 6309530"/>
                  <a:gd name="connsiteY14" fmla="*/ 2763115 h 5822116"/>
                  <a:gd name="connsiteX15" fmla="*/ 1311910 w 6309530"/>
                  <a:gd name="connsiteY15" fmla="*/ 782870 h 582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309530" h="5822116">
                    <a:moveTo>
                      <a:pt x="5930525" y="3809583"/>
                    </a:moveTo>
                    <a:lnTo>
                      <a:pt x="5930525" y="3896531"/>
                    </a:lnTo>
                    <a:lnTo>
                      <a:pt x="5893246" y="3896531"/>
                    </a:lnTo>
                    <a:close/>
                    <a:moveTo>
                      <a:pt x="5930525" y="2763115"/>
                    </a:moveTo>
                    <a:lnTo>
                      <a:pt x="6309530" y="2925614"/>
                    </a:lnTo>
                    <a:lnTo>
                      <a:pt x="5930525" y="3809583"/>
                    </a:lnTo>
                    <a:close/>
                    <a:moveTo>
                      <a:pt x="1241884" y="752846"/>
                    </a:moveTo>
                    <a:lnTo>
                      <a:pt x="1311910" y="782870"/>
                    </a:lnTo>
                    <a:lnTo>
                      <a:pt x="1311910" y="3896531"/>
                    </a:lnTo>
                    <a:lnTo>
                      <a:pt x="5893246" y="3896531"/>
                    </a:lnTo>
                    <a:lnTo>
                      <a:pt x="5067646" y="5822116"/>
                    </a:lnTo>
                    <a:lnTo>
                      <a:pt x="0" y="3649347"/>
                    </a:lnTo>
                    <a:close/>
                    <a:moveTo>
                      <a:pt x="1311910" y="0"/>
                    </a:moveTo>
                    <a:lnTo>
                      <a:pt x="5930525" y="0"/>
                    </a:lnTo>
                    <a:lnTo>
                      <a:pt x="5930525" y="2763115"/>
                    </a:lnTo>
                    <a:lnTo>
                      <a:pt x="1311910" y="782870"/>
                    </a:lnTo>
                    <a:close/>
                  </a:path>
                </a:pathLst>
              </a:custGeom>
            </p:spPr>
          </p:pic>
          <p:sp>
            <p:nvSpPr>
              <p:cNvPr id="6" name="!!2">
                <a:extLst>
                  <a:ext uri="{FF2B5EF4-FFF2-40B4-BE49-F238E27FC236}">
                    <a16:creationId xmlns:a16="http://schemas.microsoft.com/office/drawing/2014/main" id="{47D5BDFE-2610-C74D-AD83-51AB4CC03DCF}"/>
                  </a:ext>
                </a:extLst>
              </p:cNvPr>
              <p:cNvSpPr/>
              <p:nvPr/>
            </p:nvSpPr>
            <p:spPr>
              <a:xfrm>
                <a:off x="0" y="1196271"/>
                <a:ext cx="4953000" cy="394722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F1D6B0B-E840-AA4F-AC79-0F2DAF4425C0}"/>
                  </a:ext>
                </a:extLst>
              </p:cNvPr>
              <p:cNvSpPr txBox="1"/>
              <p:nvPr/>
            </p:nvSpPr>
            <p:spPr>
              <a:xfrm rot="1295926">
                <a:off x="1375483" y="3720658"/>
                <a:ext cx="1632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Ngày 22-12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0B87B56-D8A8-EE4A-AD80-D6971DC8819F}"/>
                  </a:ext>
                </a:extLst>
              </p:cNvPr>
              <p:cNvCxnSpPr/>
              <p:nvPr/>
            </p:nvCxnSpPr>
            <p:spPr>
              <a:xfrm>
                <a:off x="13943" y="2621152"/>
                <a:ext cx="671857" cy="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068B2D4-C0C6-2347-989C-3F3386FC7D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6433" y="2438400"/>
                <a:ext cx="2761862" cy="121920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A2D4CBDC-8F67-9C4D-97D7-DF19E4867E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11435" y="1995833"/>
                <a:ext cx="1124836" cy="514799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85B089-3814-A343-87FC-7AF002D3C089}"/>
                  </a:ext>
                </a:extLst>
              </p:cNvPr>
              <p:cNvSpPr txBox="1"/>
              <p:nvPr/>
            </p:nvSpPr>
            <p:spPr>
              <a:xfrm rot="1659815">
                <a:off x="111025" y="1929939"/>
                <a:ext cx="1182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23</a:t>
                </a:r>
                <a:r>
                  <a:rPr lang="en-VN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27’ B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1978B17-D2BA-704A-AA93-013A03743B84}"/>
                  </a:ext>
                </a:extLst>
              </p:cNvPr>
              <p:cNvSpPr txBox="1"/>
              <p:nvPr/>
            </p:nvSpPr>
            <p:spPr>
              <a:xfrm rot="1659815">
                <a:off x="1276069" y="1483554"/>
                <a:ext cx="1182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66</a:t>
                </a:r>
                <a:r>
                  <a:rPr lang="en-VN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33’ B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CD3F428-8527-824C-A6CB-32C737182CA5}"/>
                  </a:ext>
                </a:extLst>
              </p:cNvPr>
              <p:cNvSpPr txBox="1"/>
              <p:nvPr/>
            </p:nvSpPr>
            <p:spPr>
              <a:xfrm rot="1659815">
                <a:off x="253766" y="2690216"/>
                <a:ext cx="5452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 </a:t>
                </a:r>
                <a:r>
                  <a:rPr lang="en-VN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84E4FF31-0B94-BB46-8890-E099A3054A08}"/>
                  </a:ext>
                </a:extLst>
              </p:cNvPr>
              <p:cNvSpPr txBox="1"/>
              <p:nvPr/>
            </p:nvSpPr>
            <p:spPr>
              <a:xfrm rot="1659815">
                <a:off x="8493334" y="4190023"/>
                <a:ext cx="1182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23</a:t>
                </a:r>
                <a:r>
                  <a:rPr lang="en-VN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27’ N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A64AF95-3D88-A247-A99B-52CE9C8ED830}"/>
                  </a:ext>
                </a:extLst>
              </p:cNvPr>
              <p:cNvSpPr txBox="1"/>
              <p:nvPr/>
            </p:nvSpPr>
            <p:spPr>
              <a:xfrm rot="1659815">
                <a:off x="7791412" y="4498769"/>
                <a:ext cx="11822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66</a:t>
                </a:r>
                <a:r>
                  <a:rPr lang="en-VN" b="1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0</a:t>
                </a:r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33’ 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1457CC8A-03CE-3D4B-8CB5-9F758712BDAD}"/>
                  </a:ext>
                </a:extLst>
              </p:cNvPr>
              <p:cNvSpPr txBox="1"/>
              <p:nvPr/>
            </p:nvSpPr>
            <p:spPr>
              <a:xfrm>
                <a:off x="6511579" y="4541390"/>
                <a:ext cx="16323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Ngày 22-12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FBE661-B01F-1743-8061-6A63AAC16417}"/>
                </a:ext>
              </a:extLst>
            </p:cNvPr>
            <p:cNvSpPr/>
            <p:nvPr/>
          </p:nvSpPr>
          <p:spPr>
            <a:xfrm>
              <a:off x="5138249" y="1196271"/>
              <a:ext cx="4601408" cy="386531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57D3DA-6B30-BD4D-B581-86E164768355}"/>
              </a:ext>
            </a:extLst>
          </p:cNvPr>
          <p:cNvCxnSpPr>
            <a:cxnSpLocks/>
          </p:cNvCxnSpPr>
          <p:nvPr/>
        </p:nvCxnSpPr>
        <p:spPr>
          <a:xfrm>
            <a:off x="6428497" y="3165010"/>
            <a:ext cx="2128670" cy="90625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95348A5-C631-AD42-BF02-7EFF3D7AE0C6}"/>
              </a:ext>
            </a:extLst>
          </p:cNvPr>
          <p:cNvCxnSpPr>
            <a:cxnSpLocks/>
          </p:cNvCxnSpPr>
          <p:nvPr/>
        </p:nvCxnSpPr>
        <p:spPr>
          <a:xfrm>
            <a:off x="6850521" y="4033057"/>
            <a:ext cx="911556" cy="38808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065A2C5E-CD2D-254C-9206-D31361C49D7A}"/>
              </a:ext>
            </a:extLst>
          </p:cNvPr>
          <p:cNvSpPr txBox="1"/>
          <p:nvPr/>
        </p:nvSpPr>
        <p:spPr>
          <a:xfrm>
            <a:off x="2990809" y="279844"/>
            <a:ext cx="536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NHÓM</a:t>
            </a:r>
          </a:p>
        </p:txBody>
      </p:sp>
      <p:pic>
        <p:nvPicPr>
          <p:cNvPr id="63" name="!!3" descr="Kỹ năng làm việc nhóm hiệu quả nhất">
            <a:extLst>
              <a:ext uri="{FF2B5EF4-FFF2-40B4-BE49-F238E27FC236}">
                <a16:creationId xmlns:a16="http://schemas.microsoft.com/office/drawing/2014/main" id="{883714CE-A46A-C749-A84E-3C6903E0F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1660" y="56641"/>
            <a:ext cx="1618385" cy="10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143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0B40B1-BA14-9342-AA03-995252594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805266"/>
              </p:ext>
            </p:extLst>
          </p:nvPr>
        </p:nvGraphicFramePr>
        <p:xfrm>
          <a:off x="-21336" y="914400"/>
          <a:ext cx="9753600" cy="57127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3733">
                  <a:extLst>
                    <a:ext uri="{9D8B030D-6E8A-4147-A177-3AD203B41FA5}">
                      <a16:colId xmlns:a16="http://schemas.microsoft.com/office/drawing/2014/main" val="2199143295"/>
                    </a:ext>
                  </a:extLst>
                </a:gridCol>
                <a:gridCol w="928913">
                  <a:extLst>
                    <a:ext uri="{9D8B030D-6E8A-4147-A177-3AD203B41FA5}">
                      <a16:colId xmlns:a16="http://schemas.microsoft.com/office/drawing/2014/main" val="223054310"/>
                    </a:ext>
                  </a:extLst>
                </a:gridCol>
                <a:gridCol w="1006324">
                  <a:extLst>
                    <a:ext uri="{9D8B030D-6E8A-4147-A177-3AD203B41FA5}">
                      <a16:colId xmlns:a16="http://schemas.microsoft.com/office/drawing/2014/main" val="2756350810"/>
                    </a:ext>
                  </a:extLst>
                </a:gridCol>
                <a:gridCol w="1548191">
                  <a:extLst>
                    <a:ext uri="{9D8B030D-6E8A-4147-A177-3AD203B41FA5}">
                      <a16:colId xmlns:a16="http://schemas.microsoft.com/office/drawing/2014/main" val="1642162279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4080661252"/>
                    </a:ext>
                  </a:extLst>
                </a:gridCol>
                <a:gridCol w="1054706">
                  <a:extLst>
                    <a:ext uri="{9D8B030D-6E8A-4147-A177-3AD203B41FA5}">
                      <a16:colId xmlns:a16="http://schemas.microsoft.com/office/drawing/2014/main" val="392774113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00128285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15292025"/>
                    </a:ext>
                  </a:extLst>
                </a:gridCol>
              </a:tblGrid>
              <a:tr h="2669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cầu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4127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 ngả về phía Mặt trời không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ánh sáng mặt trời chiếu vuông góc không? Tại vĩ độ nào?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là mùa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độ dài ngày và đêm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5252"/>
                  </a:ext>
                </a:extLst>
              </a:tr>
              <a:tr h="806636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22-6 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 B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762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xích đạo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= đêm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484744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chí tuyến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 &gt; 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7062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vòng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88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323F78-4A76-124F-9A5B-0F35169DC39C}"/>
              </a:ext>
            </a:extLst>
          </p:cNvPr>
          <p:cNvSpPr txBox="1"/>
          <p:nvPr/>
        </p:nvSpPr>
        <p:spPr>
          <a:xfrm>
            <a:off x="2743200" y="83935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 CHIẾU KẾT QUẢ</a:t>
            </a:r>
          </a:p>
        </p:txBody>
      </p:sp>
      <p:pic>
        <p:nvPicPr>
          <p:cNvPr id="4" name="!!3" descr="Kỹ năng làm việc nhóm hiệu quả nhất">
            <a:extLst>
              <a:ext uri="{FF2B5EF4-FFF2-40B4-BE49-F238E27FC236}">
                <a16:creationId xmlns:a16="http://schemas.microsoft.com/office/drawing/2014/main" id="{2257C5C9-943F-F04E-8A91-6190DE90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336" y="15240"/>
            <a:ext cx="161838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593072C-5C5D-1B4C-954A-F39142CB9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63000" y="83935"/>
            <a:ext cx="783657" cy="8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430336">
            <a:off x="7314726" y="5045677"/>
            <a:ext cx="2695700" cy="30760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9493" y="1861088"/>
            <a:ext cx="9134613" cy="296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FEF1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 ĐỘNG  </a:t>
            </a:r>
          </a:p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FEF1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 MẶT TRỜI </a:t>
            </a:r>
          </a:p>
          <a:p>
            <a:pPr algn="ctr">
              <a:lnSpc>
                <a:spcPts val="8000"/>
              </a:lnSpc>
            </a:pPr>
            <a:r>
              <a:rPr lang="en-US" sz="5400" b="1" dirty="0">
                <a:solidFill>
                  <a:srgbClr val="FEF1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TRÁI ĐẤT VÀ HỆ QUẢ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9558" y="-1350522"/>
            <a:ext cx="2332482" cy="21586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405316" y="5330892"/>
            <a:ext cx="1290483" cy="203533"/>
          </a:xfrm>
          <a:prstGeom prst="rect">
            <a:avLst/>
          </a:prstGeom>
        </p:spPr>
      </p:pic>
      <p:pic>
        <p:nvPicPr>
          <p:cNvPr id="8" name="!!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151274" y="4772160"/>
            <a:ext cx="1225283" cy="25430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569397">
            <a:off x="6497662" y="-481724"/>
            <a:ext cx="3838206" cy="17865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22094" y="5465282"/>
            <a:ext cx="1149041" cy="12271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9652" y="6133990"/>
            <a:ext cx="621530" cy="6498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823610" y="356109"/>
            <a:ext cx="810562" cy="32569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168116" y="5849820"/>
            <a:ext cx="466537" cy="458055"/>
          </a:xfrm>
          <a:prstGeom prst="rect">
            <a:avLst/>
          </a:prstGeom>
        </p:spPr>
      </p:pic>
      <p:pic>
        <p:nvPicPr>
          <p:cNvPr id="14" name="!!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0284" y="-703230"/>
            <a:ext cx="2002517" cy="2229523"/>
          </a:xfrm>
          <a:prstGeom prst="rect">
            <a:avLst/>
          </a:prstGeom>
        </p:spPr>
      </p:pic>
      <p:sp>
        <p:nvSpPr>
          <p:cNvPr id="3" name="!!3">
            <a:extLst>
              <a:ext uri="{FF2B5EF4-FFF2-40B4-BE49-F238E27FC236}">
                <a16:creationId xmlns:a16="http://schemas.microsoft.com/office/drawing/2014/main" id="{D1793F4D-E675-204C-AB0A-E545F7F92235}"/>
              </a:ext>
            </a:extLst>
          </p:cNvPr>
          <p:cNvSpPr/>
          <p:nvPr/>
        </p:nvSpPr>
        <p:spPr>
          <a:xfrm>
            <a:off x="3964527" y="1169805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EF1E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7: </a:t>
            </a:r>
            <a:endParaRPr lang="en-VN" sz="28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0B40B1-BA14-9342-AA03-995252594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837928"/>
              </p:ext>
            </p:extLst>
          </p:nvPr>
        </p:nvGraphicFramePr>
        <p:xfrm>
          <a:off x="-152400" y="914400"/>
          <a:ext cx="9884665" cy="61516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8310">
                  <a:extLst>
                    <a:ext uri="{9D8B030D-6E8A-4147-A177-3AD203B41FA5}">
                      <a16:colId xmlns:a16="http://schemas.microsoft.com/office/drawing/2014/main" val="2199143295"/>
                    </a:ext>
                  </a:extLst>
                </a:gridCol>
                <a:gridCol w="926687">
                  <a:extLst>
                    <a:ext uri="{9D8B030D-6E8A-4147-A177-3AD203B41FA5}">
                      <a16:colId xmlns:a16="http://schemas.microsoft.com/office/drawing/2014/main" val="223054310"/>
                    </a:ext>
                  </a:extLst>
                </a:gridCol>
                <a:gridCol w="1325403">
                  <a:extLst>
                    <a:ext uri="{9D8B030D-6E8A-4147-A177-3AD203B41FA5}">
                      <a16:colId xmlns:a16="http://schemas.microsoft.com/office/drawing/2014/main" val="2756350810"/>
                    </a:ext>
                  </a:extLst>
                </a:gridCol>
                <a:gridCol w="1428132">
                  <a:extLst>
                    <a:ext uri="{9D8B030D-6E8A-4147-A177-3AD203B41FA5}">
                      <a16:colId xmlns:a16="http://schemas.microsoft.com/office/drawing/2014/main" val="1642162279"/>
                    </a:ext>
                  </a:extLst>
                </a:gridCol>
                <a:gridCol w="1098296">
                  <a:extLst>
                    <a:ext uri="{9D8B030D-6E8A-4147-A177-3AD203B41FA5}">
                      <a16:colId xmlns:a16="http://schemas.microsoft.com/office/drawing/2014/main" val="4080661252"/>
                    </a:ext>
                  </a:extLst>
                </a:gridCol>
                <a:gridCol w="1068879">
                  <a:extLst>
                    <a:ext uri="{9D8B030D-6E8A-4147-A177-3AD203B41FA5}">
                      <a16:colId xmlns:a16="http://schemas.microsoft.com/office/drawing/2014/main" val="3927741132"/>
                    </a:ext>
                  </a:extLst>
                </a:gridCol>
                <a:gridCol w="1312807">
                  <a:extLst>
                    <a:ext uri="{9D8B030D-6E8A-4147-A177-3AD203B41FA5}">
                      <a16:colId xmlns:a16="http://schemas.microsoft.com/office/drawing/2014/main" val="4001282854"/>
                    </a:ext>
                  </a:extLst>
                </a:gridCol>
                <a:gridCol w="1776151">
                  <a:extLst>
                    <a:ext uri="{9D8B030D-6E8A-4147-A177-3AD203B41FA5}">
                      <a16:colId xmlns:a16="http://schemas.microsoft.com/office/drawing/2014/main" val="3615292025"/>
                    </a:ext>
                  </a:extLst>
                </a:gridCol>
              </a:tblGrid>
              <a:tr h="2669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</a:t>
                      </a:r>
                      <a:endParaRPr lang="en-VN" sz="2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cầu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4127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 ngả về phía Mặt trời không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ánh sáng mặt trời chiếu vuông góc không? Tại vĩ độ nào?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là mùa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độ dài ngày và đêm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5252"/>
                  </a:ext>
                </a:extLst>
              </a:tr>
              <a:tr h="806636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22-6 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762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xích đạo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= đêm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484744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chí tuyến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 &lt; 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7062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vòng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88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323F78-4A76-124F-9A5B-0F35169DC39C}"/>
              </a:ext>
            </a:extLst>
          </p:cNvPr>
          <p:cNvSpPr txBox="1"/>
          <p:nvPr/>
        </p:nvSpPr>
        <p:spPr>
          <a:xfrm>
            <a:off x="2209800" y="206514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 CHIẾU KẾT QUẢ</a:t>
            </a:r>
          </a:p>
        </p:txBody>
      </p:sp>
      <p:pic>
        <p:nvPicPr>
          <p:cNvPr id="4" name="!!3" descr="Kỹ năng làm việc nhóm hiệu quả nhất">
            <a:extLst>
              <a:ext uri="{FF2B5EF4-FFF2-40B4-BE49-F238E27FC236}">
                <a16:creationId xmlns:a16="http://schemas.microsoft.com/office/drawing/2014/main" id="{2257C5C9-943F-F04E-8A91-6190DE90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336" y="15240"/>
            <a:ext cx="161838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593072C-5C5D-1B4C-954A-F39142CB9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63000" y="83935"/>
            <a:ext cx="783657" cy="8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11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0B40B1-BA14-9342-AA03-995252594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797936"/>
              </p:ext>
            </p:extLst>
          </p:nvPr>
        </p:nvGraphicFramePr>
        <p:xfrm>
          <a:off x="-152400" y="914400"/>
          <a:ext cx="9884665" cy="61516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48310">
                  <a:extLst>
                    <a:ext uri="{9D8B030D-6E8A-4147-A177-3AD203B41FA5}">
                      <a16:colId xmlns:a16="http://schemas.microsoft.com/office/drawing/2014/main" val="2199143295"/>
                    </a:ext>
                  </a:extLst>
                </a:gridCol>
                <a:gridCol w="926687">
                  <a:extLst>
                    <a:ext uri="{9D8B030D-6E8A-4147-A177-3AD203B41FA5}">
                      <a16:colId xmlns:a16="http://schemas.microsoft.com/office/drawing/2014/main" val="223054310"/>
                    </a:ext>
                  </a:extLst>
                </a:gridCol>
                <a:gridCol w="1325403">
                  <a:extLst>
                    <a:ext uri="{9D8B030D-6E8A-4147-A177-3AD203B41FA5}">
                      <a16:colId xmlns:a16="http://schemas.microsoft.com/office/drawing/2014/main" val="2756350810"/>
                    </a:ext>
                  </a:extLst>
                </a:gridCol>
                <a:gridCol w="1428132">
                  <a:extLst>
                    <a:ext uri="{9D8B030D-6E8A-4147-A177-3AD203B41FA5}">
                      <a16:colId xmlns:a16="http://schemas.microsoft.com/office/drawing/2014/main" val="1642162279"/>
                    </a:ext>
                  </a:extLst>
                </a:gridCol>
                <a:gridCol w="1098296">
                  <a:extLst>
                    <a:ext uri="{9D8B030D-6E8A-4147-A177-3AD203B41FA5}">
                      <a16:colId xmlns:a16="http://schemas.microsoft.com/office/drawing/2014/main" val="4080661252"/>
                    </a:ext>
                  </a:extLst>
                </a:gridCol>
                <a:gridCol w="1068879">
                  <a:extLst>
                    <a:ext uri="{9D8B030D-6E8A-4147-A177-3AD203B41FA5}">
                      <a16:colId xmlns:a16="http://schemas.microsoft.com/office/drawing/2014/main" val="3927741132"/>
                    </a:ext>
                  </a:extLst>
                </a:gridCol>
                <a:gridCol w="1312807">
                  <a:extLst>
                    <a:ext uri="{9D8B030D-6E8A-4147-A177-3AD203B41FA5}">
                      <a16:colId xmlns:a16="http://schemas.microsoft.com/office/drawing/2014/main" val="4001282854"/>
                    </a:ext>
                  </a:extLst>
                </a:gridCol>
                <a:gridCol w="1776151">
                  <a:extLst>
                    <a:ext uri="{9D8B030D-6E8A-4147-A177-3AD203B41FA5}">
                      <a16:colId xmlns:a16="http://schemas.microsoft.com/office/drawing/2014/main" val="3615292025"/>
                    </a:ext>
                  </a:extLst>
                </a:gridCol>
              </a:tblGrid>
              <a:tr h="2669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</a:t>
                      </a:r>
                      <a:endParaRPr lang="en-VN" sz="2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cầu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4127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 ngả về phía Mặt trời không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ánh sáng mặt trời chiếu vuông góc không? Tại vĩ độ nào?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là mùa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độ dài ngày và đêm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5252"/>
                  </a:ext>
                </a:extLst>
              </a:tr>
              <a:tr h="806636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22-12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762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xích đạo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= đêm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484744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chí tuyến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 &lt; 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7062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vòng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8829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C323F78-4A76-124F-9A5B-0F35169DC39C}"/>
              </a:ext>
            </a:extLst>
          </p:cNvPr>
          <p:cNvSpPr txBox="1"/>
          <p:nvPr/>
        </p:nvSpPr>
        <p:spPr>
          <a:xfrm>
            <a:off x="2743200" y="18621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 CHIẾU KẾT QUẢ</a:t>
            </a:r>
          </a:p>
        </p:txBody>
      </p:sp>
      <p:pic>
        <p:nvPicPr>
          <p:cNvPr id="4" name="Picture 2" descr="Kỹ năng làm việc nhóm hiệu quả nhất">
            <a:extLst>
              <a:ext uri="{FF2B5EF4-FFF2-40B4-BE49-F238E27FC236}">
                <a16:creationId xmlns:a16="http://schemas.microsoft.com/office/drawing/2014/main" id="{2257C5C9-943F-F04E-8A91-6190DE90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336" y="15240"/>
            <a:ext cx="161838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593072C-5C5D-1B4C-954A-F39142CB9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63000" y="83935"/>
            <a:ext cx="783657" cy="83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18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0B40B1-BA14-9342-AA03-9952525949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308609"/>
              </p:ext>
            </p:extLst>
          </p:nvPr>
        </p:nvGraphicFramePr>
        <p:xfrm>
          <a:off x="-21336" y="914400"/>
          <a:ext cx="9753600" cy="571270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83733">
                  <a:extLst>
                    <a:ext uri="{9D8B030D-6E8A-4147-A177-3AD203B41FA5}">
                      <a16:colId xmlns:a16="http://schemas.microsoft.com/office/drawing/2014/main" val="2199143295"/>
                    </a:ext>
                  </a:extLst>
                </a:gridCol>
                <a:gridCol w="928913">
                  <a:extLst>
                    <a:ext uri="{9D8B030D-6E8A-4147-A177-3AD203B41FA5}">
                      <a16:colId xmlns:a16="http://schemas.microsoft.com/office/drawing/2014/main" val="223054310"/>
                    </a:ext>
                  </a:extLst>
                </a:gridCol>
                <a:gridCol w="1006324">
                  <a:extLst>
                    <a:ext uri="{9D8B030D-6E8A-4147-A177-3AD203B41FA5}">
                      <a16:colId xmlns:a16="http://schemas.microsoft.com/office/drawing/2014/main" val="2756350810"/>
                    </a:ext>
                  </a:extLst>
                </a:gridCol>
                <a:gridCol w="1548191">
                  <a:extLst>
                    <a:ext uri="{9D8B030D-6E8A-4147-A177-3AD203B41FA5}">
                      <a16:colId xmlns:a16="http://schemas.microsoft.com/office/drawing/2014/main" val="1642162279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4080661252"/>
                    </a:ext>
                  </a:extLst>
                </a:gridCol>
                <a:gridCol w="1054706">
                  <a:extLst>
                    <a:ext uri="{9D8B030D-6E8A-4147-A177-3AD203B41FA5}">
                      <a16:colId xmlns:a16="http://schemas.microsoft.com/office/drawing/2014/main" val="392774113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400128285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15292025"/>
                    </a:ext>
                  </a:extLst>
                </a:gridCol>
              </a:tblGrid>
              <a:tr h="2669260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 cầu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2700" indent="4127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 ngả về phía Mặt trời không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ánh sáng mặt trời chiếu vuông góc không? Tại vĩ độ nào?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Đang là mùa nào?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 sánh độ dài ngày và đêm </a:t>
                      </a:r>
                      <a:endParaRPr lang="en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05252"/>
                  </a:ext>
                </a:extLst>
              </a:tr>
              <a:tr h="806636"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22-12 </a:t>
                      </a:r>
                      <a:endParaRPr lang="en-VN" sz="2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</a:p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 B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47625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xích đạo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= đêm 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484744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chí tuyến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 &gt; đêm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647062"/>
                  </a:ext>
                </a:extLst>
              </a:tr>
              <a:tr h="80663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11113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/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Tại vòng cực 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vi-VN" sz="20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33’B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Ngày</a:t>
                      </a:r>
                      <a:endParaRPr lang="en-VN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188290"/>
                  </a:ext>
                </a:extLst>
              </a:tr>
            </a:tbl>
          </a:graphicData>
        </a:graphic>
      </p:graphicFrame>
      <p:sp>
        <p:nvSpPr>
          <p:cNvPr id="3" name="!!1">
            <a:extLst>
              <a:ext uri="{FF2B5EF4-FFF2-40B4-BE49-F238E27FC236}">
                <a16:creationId xmlns:a16="http://schemas.microsoft.com/office/drawing/2014/main" id="{DC323F78-4A76-124F-9A5B-0F35169DC39C}"/>
              </a:ext>
            </a:extLst>
          </p:cNvPr>
          <p:cNvSpPr txBox="1"/>
          <p:nvPr/>
        </p:nvSpPr>
        <p:spPr>
          <a:xfrm>
            <a:off x="2743200" y="18621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EC4F3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 CHIẾU KẾT QUẢ</a:t>
            </a:r>
          </a:p>
        </p:txBody>
      </p:sp>
      <p:pic>
        <p:nvPicPr>
          <p:cNvPr id="4" name="!!3" descr="Kỹ năng làm việc nhóm hiệu quả nhất">
            <a:extLst>
              <a:ext uri="{FF2B5EF4-FFF2-40B4-BE49-F238E27FC236}">
                <a16:creationId xmlns:a16="http://schemas.microsoft.com/office/drawing/2014/main" id="{2257C5C9-943F-F04E-8A91-6190DE90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336" y="15240"/>
            <a:ext cx="1618385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F593072C-5C5D-1B4C-954A-F39142CB9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763000" y="83935"/>
            <a:ext cx="783657" cy="83046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FBE32F72-1684-A041-BE17-97596178EE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333364">
            <a:off x="391571" y="7030786"/>
            <a:ext cx="1992990" cy="35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5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F87D5B-E8A0-4C1D-9B24-FAE4EE2F6517}"/>
              </a:ext>
            </a:extLst>
          </p:cNvPr>
          <p:cNvSpPr txBox="1"/>
          <p:nvPr/>
        </p:nvSpPr>
        <p:spPr>
          <a:xfrm>
            <a:off x="228600" y="990600"/>
            <a:ext cx="8686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Hiện tượng ngày đêm dài ngắn theo mùa</a:t>
            </a:r>
          </a:p>
          <a:p>
            <a:r>
              <a:rPr lang="nl-NL" sz="3200" dirty="0"/>
              <a:t>- Do đường phân chia sáng tối không trùng với trục Trái Đất nên các địa điểm ở nửa cầu Bắc, nửa cầu Nam có hiện tượng ngày, đêm dài ngắn khác nhau theo vĩ độ </a:t>
            </a:r>
            <a:endParaRPr lang="vi-VN" sz="3200" dirty="0"/>
          </a:p>
          <a:p>
            <a:r>
              <a:rPr lang="nl-NL" sz="3200" dirty="0"/>
              <a:t>- Các địa điểm nằm trên đường Xích đạo quanh năm có ngày, đêm dài bằng nhau. Lên vĩ độ càng cao độ dài ngày, đêm càng thể hiện rõ rệt</a:t>
            </a:r>
            <a:endParaRPr lang="vi-VN" sz="3200" dirty="0"/>
          </a:p>
          <a:p>
            <a:r>
              <a:rPr lang="nl-NL" sz="3200" dirty="0"/>
              <a:t>- Độ dài ngày, đêm ở 2 bán cầu trái ngược nhau</a:t>
            </a:r>
            <a:endParaRPr lang="vi-VN" sz="3200" dirty="0"/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5178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D58CAEB-90A4-4E4D-AEC5-FD9684BFD209}"/>
              </a:ext>
            </a:extLst>
          </p:cNvPr>
          <p:cNvGrpSpPr/>
          <p:nvPr/>
        </p:nvGrpSpPr>
        <p:grpSpPr>
          <a:xfrm rot="7869520">
            <a:off x="5389911" y="2537184"/>
            <a:ext cx="2260780" cy="1971315"/>
            <a:chOff x="1511300" y="2790387"/>
            <a:chExt cx="3200400" cy="3000813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046D4647-D561-F749-98DC-B370C3A6FFBC}"/>
                </a:ext>
              </a:extLst>
            </p:cNvPr>
            <p:cNvSpPr/>
            <p:nvPr/>
          </p:nvSpPr>
          <p:spPr>
            <a:xfrm rot="10800000">
              <a:off x="1511300" y="3276600"/>
              <a:ext cx="3200400" cy="2514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CCB72E-0F36-3447-8647-27CB969FEABA}"/>
                </a:ext>
              </a:extLst>
            </p:cNvPr>
            <p:cNvSpPr txBox="1"/>
            <p:nvPr/>
          </p:nvSpPr>
          <p:spPr>
            <a:xfrm>
              <a:off x="2146300" y="3250437"/>
              <a:ext cx="2286000" cy="42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Xích đạo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36E9E4-7758-264B-801A-00D749231D3C}"/>
                </a:ext>
              </a:extLst>
            </p:cNvPr>
            <p:cNvSpPr txBox="1"/>
            <p:nvPr/>
          </p:nvSpPr>
          <p:spPr>
            <a:xfrm rot="18214953">
              <a:off x="2586783" y="3953362"/>
              <a:ext cx="2718076" cy="39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Càng xa xích đạo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1F237-2215-9F42-8F0B-F86CDAACC374}"/>
              </a:ext>
            </a:extLst>
          </p:cNvPr>
          <p:cNvGrpSpPr/>
          <p:nvPr/>
        </p:nvGrpSpPr>
        <p:grpSpPr>
          <a:xfrm>
            <a:off x="6915717" y="3342969"/>
            <a:ext cx="2102429" cy="1920064"/>
            <a:chOff x="3130688" y="3218730"/>
            <a:chExt cx="3200400" cy="2718077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8B4330F9-5D54-AE41-8391-320170920C8C}"/>
                </a:ext>
              </a:extLst>
            </p:cNvPr>
            <p:cNvSpPr/>
            <p:nvPr/>
          </p:nvSpPr>
          <p:spPr>
            <a:xfrm>
              <a:off x="3130688" y="3260988"/>
              <a:ext cx="3200400" cy="2514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9B2084-304D-9F46-8567-218654FE509E}"/>
                </a:ext>
              </a:extLst>
            </p:cNvPr>
            <p:cNvSpPr txBox="1"/>
            <p:nvPr/>
          </p:nvSpPr>
          <p:spPr>
            <a:xfrm rot="18214953">
              <a:off x="2901835" y="4226386"/>
              <a:ext cx="2718077" cy="702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 dài ngày đêm càng lớn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EC7E5B-1E12-9642-8087-F38D6433F0FD}"/>
              </a:ext>
            </a:extLst>
          </p:cNvPr>
          <p:cNvGrpSpPr/>
          <p:nvPr/>
        </p:nvGrpSpPr>
        <p:grpSpPr>
          <a:xfrm>
            <a:off x="4652408" y="4462872"/>
            <a:ext cx="2102429" cy="1779625"/>
            <a:chOff x="1472364" y="746694"/>
            <a:chExt cx="3200400" cy="2519272"/>
          </a:xfrm>
        </p:grpSpPr>
        <p:sp>
          <p:nvSpPr>
            <p:cNvPr id="3" name="Triangle 2">
              <a:extLst>
                <a:ext uri="{FF2B5EF4-FFF2-40B4-BE49-F238E27FC236}">
                  <a16:creationId xmlns:a16="http://schemas.microsoft.com/office/drawing/2014/main" id="{756568F6-3957-0E45-A786-900613CE98B9}"/>
                </a:ext>
              </a:extLst>
            </p:cNvPr>
            <p:cNvSpPr/>
            <p:nvPr/>
          </p:nvSpPr>
          <p:spPr>
            <a:xfrm>
              <a:off x="1472364" y="746694"/>
              <a:ext cx="3200400" cy="2514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C577A-3146-074D-BEFB-37CA87FB0FD5}"/>
                </a:ext>
              </a:extLst>
            </p:cNvPr>
            <p:cNvSpPr txBox="1"/>
            <p:nvPr/>
          </p:nvSpPr>
          <p:spPr>
            <a:xfrm>
              <a:off x="2101851" y="2869169"/>
              <a:ext cx="2286000" cy="392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 = đêm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B377E42-8119-8442-91AC-89B753E74EC0}"/>
                </a:ext>
              </a:extLst>
            </p:cNvPr>
            <p:cNvSpPr txBox="1"/>
            <p:nvPr/>
          </p:nvSpPr>
          <p:spPr>
            <a:xfrm rot="14226546">
              <a:off x="2428175" y="1802314"/>
              <a:ext cx="2505645" cy="42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</a:t>
              </a:r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êm dài hơn ngày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F1181E-57AB-0943-85AA-EAF37508EE60}"/>
              </a:ext>
            </a:extLst>
          </p:cNvPr>
          <p:cNvGrpSpPr/>
          <p:nvPr/>
        </p:nvGrpSpPr>
        <p:grpSpPr>
          <a:xfrm>
            <a:off x="6291867" y="629296"/>
            <a:ext cx="2102429" cy="2268539"/>
            <a:chOff x="3136901" y="52516"/>
            <a:chExt cx="3200400" cy="3211384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90CF6AF-C7FF-C140-BF7E-416B51AAFEA7}"/>
                </a:ext>
              </a:extLst>
            </p:cNvPr>
            <p:cNvSpPr/>
            <p:nvPr/>
          </p:nvSpPr>
          <p:spPr>
            <a:xfrm rot="10800000">
              <a:off x="3136901" y="749300"/>
              <a:ext cx="3200400" cy="2514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0F289E-E1EE-0441-B1A1-B2DD4493EB77}"/>
                </a:ext>
              </a:extLst>
            </p:cNvPr>
            <p:cNvSpPr txBox="1"/>
            <p:nvPr/>
          </p:nvSpPr>
          <p:spPr>
            <a:xfrm rot="3489612">
              <a:off x="3302050" y="1528513"/>
              <a:ext cx="1442762" cy="42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Mùa đông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4AAB4-4F12-EB49-8FAB-35234FC00875}"/>
                </a:ext>
              </a:extLst>
            </p:cNvPr>
            <p:cNvSpPr txBox="1"/>
            <p:nvPr/>
          </p:nvSpPr>
          <p:spPr>
            <a:xfrm rot="18159086">
              <a:off x="4083793" y="1333196"/>
              <a:ext cx="2983019" cy="42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 dài hơn đêm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B9B0E7-81CA-C543-8484-0DBA5F2C9CED}"/>
              </a:ext>
            </a:extLst>
          </p:cNvPr>
          <p:cNvGrpSpPr/>
          <p:nvPr/>
        </p:nvGrpSpPr>
        <p:grpSpPr>
          <a:xfrm>
            <a:off x="7343082" y="1134912"/>
            <a:ext cx="2102429" cy="1776327"/>
            <a:chOff x="4730888" y="756552"/>
            <a:chExt cx="3200400" cy="2514600"/>
          </a:xfrm>
        </p:grpSpPr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01355F5E-A467-724B-96BC-C03F968FDD5D}"/>
                </a:ext>
              </a:extLst>
            </p:cNvPr>
            <p:cNvSpPr/>
            <p:nvPr/>
          </p:nvSpPr>
          <p:spPr>
            <a:xfrm>
              <a:off x="4730888" y="756552"/>
              <a:ext cx="3200400" cy="2514600"/>
            </a:xfrm>
            <a:prstGeom prst="triangl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534829-3367-494C-AB3C-81D4DC3C41AD}"/>
                </a:ext>
              </a:extLst>
            </p:cNvPr>
            <p:cNvSpPr txBox="1"/>
            <p:nvPr/>
          </p:nvSpPr>
          <p:spPr>
            <a:xfrm rot="7347306">
              <a:off x="4933175" y="1944427"/>
              <a:ext cx="1529030" cy="42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Mùa hạ</a:t>
              </a:r>
            </a:p>
          </p:txBody>
        </p:sp>
      </p:grpSp>
      <p:pic>
        <p:nvPicPr>
          <p:cNvPr id="10242" name="!!3" descr="Trò Chơi Ghép Hình Biểu Tượng Tay đội Cờ-biểu Tượng Vector-miễn Phí Vector  Miễn Phí Tải Về">
            <a:extLst>
              <a:ext uri="{FF2B5EF4-FFF2-40B4-BE49-F238E27FC236}">
                <a16:creationId xmlns:a16="http://schemas.microsoft.com/office/drawing/2014/main" id="{90B575C7-6D7D-584D-861E-09B25EE5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134" y="31100"/>
            <a:ext cx="1567456" cy="81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!!1">
            <a:extLst>
              <a:ext uri="{FF2B5EF4-FFF2-40B4-BE49-F238E27FC236}">
                <a16:creationId xmlns:a16="http://schemas.microsoft.com/office/drawing/2014/main" id="{7428AE9A-5E4A-AE48-8487-9E892211F946}"/>
              </a:ext>
            </a:extLst>
          </p:cNvPr>
          <p:cNvSpPr txBox="1"/>
          <p:nvPr/>
        </p:nvSpPr>
        <p:spPr>
          <a:xfrm>
            <a:off x="2743200" y="0"/>
            <a:ext cx="5181600" cy="584775"/>
          </a:xfrm>
          <a:prstGeom prst="rect">
            <a:avLst/>
          </a:prstGeom>
          <a:solidFill>
            <a:srgbClr val="EE4533"/>
          </a:solidFill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MẢNH GHÉP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E96636-0722-524E-957C-F012C1ED6148}"/>
              </a:ext>
            </a:extLst>
          </p:cNvPr>
          <p:cNvSpPr txBox="1"/>
          <p:nvPr/>
        </p:nvSpPr>
        <p:spPr>
          <a:xfrm>
            <a:off x="787786" y="1817183"/>
            <a:ext cx="280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CHƠI</a:t>
            </a:r>
          </a:p>
        </p:txBody>
      </p:sp>
      <p:sp>
        <p:nvSpPr>
          <p:cNvPr id="2" name="Snip Single Corner Rectangle 1">
            <a:extLst>
              <a:ext uri="{FF2B5EF4-FFF2-40B4-BE49-F238E27FC236}">
                <a16:creationId xmlns:a16="http://schemas.microsoft.com/office/drawing/2014/main" id="{E274E00E-CD50-B542-A4A0-2A484308B3B8}"/>
              </a:ext>
            </a:extLst>
          </p:cNvPr>
          <p:cNvSpPr/>
          <p:nvPr/>
        </p:nvSpPr>
        <p:spPr>
          <a:xfrm>
            <a:off x="375467" y="2486824"/>
            <a:ext cx="3572005" cy="2721654"/>
          </a:xfrm>
          <a:prstGeom prst="snip1Rect">
            <a:avLst/>
          </a:prstGeom>
          <a:solidFill>
            <a:srgbClr val="2B9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112781-F4BF-7342-A302-571086F88869}"/>
              </a:ext>
            </a:extLst>
          </p:cNvPr>
          <p:cNvSpPr txBox="1"/>
          <p:nvPr/>
        </p:nvSpPr>
        <p:spPr>
          <a:xfrm>
            <a:off x="531311" y="2652996"/>
            <a:ext cx="3130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 sinh ghép các mảnh ghép lại với nhau sao cho hai mảnh kế nhau trở thành một câu đúng</a:t>
            </a:r>
          </a:p>
        </p:txBody>
      </p:sp>
      <p:pic>
        <p:nvPicPr>
          <p:cNvPr id="25" name="!!4">
            <a:extLst>
              <a:ext uri="{FF2B5EF4-FFF2-40B4-BE49-F238E27FC236}">
                <a16:creationId xmlns:a16="http://schemas.microsoft.com/office/drawing/2014/main" id="{2E326D8D-A585-0E47-AB46-0035354D5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6036" y="5573233"/>
            <a:ext cx="1479677" cy="1580238"/>
          </a:xfrm>
          <a:prstGeom prst="rect">
            <a:avLst/>
          </a:prstGeom>
        </p:spPr>
      </p:pic>
      <p:pic>
        <p:nvPicPr>
          <p:cNvPr id="26" name="!!5">
            <a:extLst>
              <a:ext uri="{FF2B5EF4-FFF2-40B4-BE49-F238E27FC236}">
                <a16:creationId xmlns:a16="http://schemas.microsoft.com/office/drawing/2014/main" id="{B744B28E-741B-0549-8798-53C6B6B8D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42227" y="5405006"/>
            <a:ext cx="2041922" cy="21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59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687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A1D61832-6926-1F4B-8FD5-2E108BBDAE6C}"/>
              </a:ext>
            </a:extLst>
          </p:cNvPr>
          <p:cNvGrpSpPr/>
          <p:nvPr/>
        </p:nvGrpSpPr>
        <p:grpSpPr>
          <a:xfrm>
            <a:off x="1828800" y="1025476"/>
            <a:ext cx="6419988" cy="6125593"/>
            <a:chOff x="1295400" y="52516"/>
            <a:chExt cx="6419988" cy="61255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74AAB4-4F12-EB49-8FAB-35234FC00875}"/>
                </a:ext>
              </a:extLst>
            </p:cNvPr>
            <p:cNvSpPr txBox="1"/>
            <p:nvPr/>
          </p:nvSpPr>
          <p:spPr>
            <a:xfrm rot="18159086">
              <a:off x="4083792" y="1359361"/>
              <a:ext cx="29830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 dài hơn đêm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D377A0-37F3-DB44-8DEF-A12982258EF1}"/>
                </a:ext>
              </a:extLst>
            </p:cNvPr>
            <p:cNvGrpSpPr/>
            <p:nvPr/>
          </p:nvGrpSpPr>
          <p:grpSpPr>
            <a:xfrm>
              <a:off x="1295400" y="990600"/>
              <a:ext cx="6419988" cy="5187509"/>
              <a:chOff x="1511300" y="749300"/>
              <a:chExt cx="6419988" cy="5187509"/>
            </a:xfrm>
          </p:grpSpPr>
          <p:sp>
            <p:nvSpPr>
              <p:cNvPr id="3" name="Triangle 2">
                <a:extLst>
                  <a:ext uri="{FF2B5EF4-FFF2-40B4-BE49-F238E27FC236}">
                    <a16:creationId xmlns:a16="http://schemas.microsoft.com/office/drawing/2014/main" id="{756568F6-3957-0E45-A786-900613CE98B9}"/>
                  </a:ext>
                </a:extLst>
              </p:cNvPr>
              <p:cNvSpPr/>
              <p:nvPr/>
            </p:nvSpPr>
            <p:spPr>
              <a:xfrm>
                <a:off x="1524000" y="762000"/>
                <a:ext cx="3200400" cy="25146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" name="Triangle 3">
                <a:extLst>
                  <a:ext uri="{FF2B5EF4-FFF2-40B4-BE49-F238E27FC236}">
                    <a16:creationId xmlns:a16="http://schemas.microsoft.com/office/drawing/2014/main" id="{390CF6AF-C7FF-C140-BF7E-416B51AAFEA7}"/>
                  </a:ext>
                </a:extLst>
              </p:cNvPr>
              <p:cNvSpPr/>
              <p:nvPr/>
            </p:nvSpPr>
            <p:spPr>
              <a:xfrm rot="10800000">
                <a:off x="3136901" y="749300"/>
                <a:ext cx="3200400" cy="25146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5" name="Triangle 4">
                <a:extLst>
                  <a:ext uri="{FF2B5EF4-FFF2-40B4-BE49-F238E27FC236}">
                    <a16:creationId xmlns:a16="http://schemas.microsoft.com/office/drawing/2014/main" id="{046D4647-D561-F749-98DC-B370C3A6FFBC}"/>
                  </a:ext>
                </a:extLst>
              </p:cNvPr>
              <p:cNvSpPr/>
              <p:nvPr/>
            </p:nvSpPr>
            <p:spPr>
              <a:xfrm rot="10800000">
                <a:off x="1511300" y="3276600"/>
                <a:ext cx="3200400" cy="25146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Triangle 5">
                <a:extLst>
                  <a:ext uri="{FF2B5EF4-FFF2-40B4-BE49-F238E27FC236}">
                    <a16:creationId xmlns:a16="http://schemas.microsoft.com/office/drawing/2014/main" id="{8B4330F9-5D54-AE41-8391-320170920C8C}"/>
                  </a:ext>
                </a:extLst>
              </p:cNvPr>
              <p:cNvSpPr/>
              <p:nvPr/>
            </p:nvSpPr>
            <p:spPr>
              <a:xfrm>
                <a:off x="3130688" y="3260988"/>
                <a:ext cx="3200400" cy="25146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DC577A-3146-074D-BEFB-37CA87FB0FD5}"/>
                  </a:ext>
                </a:extLst>
              </p:cNvPr>
              <p:cNvSpPr txBox="1"/>
              <p:nvPr/>
            </p:nvSpPr>
            <p:spPr>
              <a:xfrm>
                <a:off x="2101851" y="2869169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Ngày = đêm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CCB72E-0F36-3447-8647-27CB969FEABA}"/>
                  </a:ext>
                </a:extLst>
              </p:cNvPr>
              <p:cNvSpPr txBox="1"/>
              <p:nvPr/>
            </p:nvSpPr>
            <p:spPr>
              <a:xfrm>
                <a:off x="2146301" y="3276600"/>
                <a:ext cx="228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Xích đạo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36E9E4-7758-264B-801A-00D749231D3C}"/>
                  </a:ext>
                </a:extLst>
              </p:cNvPr>
              <p:cNvSpPr txBox="1"/>
              <p:nvPr/>
            </p:nvSpPr>
            <p:spPr>
              <a:xfrm rot="18214953">
                <a:off x="2586782" y="3964756"/>
                <a:ext cx="27180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Càng xa xích đạo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9B2084-304D-9F46-8567-218654FE509E}"/>
                  </a:ext>
                </a:extLst>
              </p:cNvPr>
              <p:cNvSpPr txBox="1"/>
              <p:nvPr/>
            </p:nvSpPr>
            <p:spPr>
              <a:xfrm rot="18214953">
                <a:off x="2901834" y="4254605"/>
                <a:ext cx="27180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 dài ngày đêm càng lớn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0F289E-E1EE-0441-B1A1-B2DD4493EB77}"/>
                  </a:ext>
                </a:extLst>
              </p:cNvPr>
              <p:cNvSpPr txBox="1"/>
              <p:nvPr/>
            </p:nvSpPr>
            <p:spPr>
              <a:xfrm rot="3489612">
                <a:off x="3302050" y="1554677"/>
                <a:ext cx="1442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Mùa đông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B377E42-8119-8442-91AC-89B753E74EC0}"/>
                  </a:ext>
                </a:extLst>
              </p:cNvPr>
              <p:cNvSpPr txBox="1"/>
              <p:nvPr/>
            </p:nvSpPr>
            <p:spPr>
              <a:xfrm rot="14226546">
                <a:off x="2428175" y="1828480"/>
                <a:ext cx="25056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</a:t>
                </a:r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êm dài hơn ngày</a:t>
                </a:r>
              </a:p>
            </p:txBody>
          </p:sp>
          <p:sp>
            <p:nvSpPr>
              <p:cNvPr id="13" name="Triangle 12">
                <a:extLst>
                  <a:ext uri="{FF2B5EF4-FFF2-40B4-BE49-F238E27FC236}">
                    <a16:creationId xmlns:a16="http://schemas.microsoft.com/office/drawing/2014/main" id="{01355F5E-A467-724B-96BC-C03F968FDD5D}"/>
                  </a:ext>
                </a:extLst>
              </p:cNvPr>
              <p:cNvSpPr/>
              <p:nvPr/>
            </p:nvSpPr>
            <p:spPr>
              <a:xfrm>
                <a:off x="4730888" y="756552"/>
                <a:ext cx="3200400" cy="2514600"/>
              </a:xfrm>
              <a:prstGeom prst="triangl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34829-3367-494C-AB3C-81D4DC3C41AD}"/>
                  </a:ext>
                </a:extLst>
              </p:cNvPr>
              <p:cNvSpPr txBox="1"/>
              <p:nvPr/>
            </p:nvSpPr>
            <p:spPr>
              <a:xfrm rot="7347306">
                <a:off x="4933175" y="1970592"/>
                <a:ext cx="152903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Mùa hạ</a:t>
                </a:r>
              </a:p>
            </p:txBody>
          </p:sp>
        </p:grpSp>
      </p:grpSp>
      <p:pic>
        <p:nvPicPr>
          <p:cNvPr id="17" name="!!3" descr="Trò Chơi Ghép Hình Biểu Tượng Tay đội Cờ-biểu Tượng Vector-miễn Phí Vector  Miễn Phí Tải Về">
            <a:extLst>
              <a:ext uri="{FF2B5EF4-FFF2-40B4-BE49-F238E27FC236}">
                <a16:creationId xmlns:a16="http://schemas.microsoft.com/office/drawing/2014/main" id="{EFA46423-CB05-9B4D-8D8F-B13D56020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1"/>
            <a:ext cx="2731632" cy="14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!!1">
            <a:extLst>
              <a:ext uri="{FF2B5EF4-FFF2-40B4-BE49-F238E27FC236}">
                <a16:creationId xmlns:a16="http://schemas.microsoft.com/office/drawing/2014/main" id="{FB03CBC2-8DD4-FB44-B1E0-A4E02668FB4E}"/>
              </a:ext>
            </a:extLst>
          </p:cNvPr>
          <p:cNvSpPr txBox="1"/>
          <p:nvPr/>
        </p:nvSpPr>
        <p:spPr>
          <a:xfrm>
            <a:off x="2731632" y="254721"/>
            <a:ext cx="6107568" cy="646331"/>
          </a:xfrm>
          <a:prstGeom prst="rect">
            <a:avLst/>
          </a:prstGeom>
          <a:solidFill>
            <a:srgbClr val="EE4533"/>
          </a:solidFill>
        </p:spPr>
        <p:txBody>
          <a:bodyPr wrap="square" rtlCol="0">
            <a:spAutoFit/>
          </a:bodyPr>
          <a:lstStyle/>
          <a:p>
            <a:r>
              <a:rPr lang="en-VN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CHƠI: MẢNH GHÉP</a:t>
            </a:r>
          </a:p>
        </p:txBody>
      </p:sp>
      <p:pic>
        <p:nvPicPr>
          <p:cNvPr id="19" name="!!4">
            <a:extLst>
              <a:ext uri="{FF2B5EF4-FFF2-40B4-BE49-F238E27FC236}">
                <a16:creationId xmlns:a16="http://schemas.microsoft.com/office/drawing/2014/main" id="{F3D0302F-E635-4040-9A5C-E881C06C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17433" y="5480241"/>
            <a:ext cx="1479677" cy="1580238"/>
          </a:xfrm>
          <a:prstGeom prst="rect">
            <a:avLst/>
          </a:prstGeom>
        </p:spPr>
      </p:pic>
      <p:pic>
        <p:nvPicPr>
          <p:cNvPr id="20" name="!!5">
            <a:extLst>
              <a:ext uri="{FF2B5EF4-FFF2-40B4-BE49-F238E27FC236}">
                <a16:creationId xmlns:a16="http://schemas.microsoft.com/office/drawing/2014/main" id="{793E56F3-F08E-8C4D-8779-32FF654D4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421" y="4997258"/>
            <a:ext cx="2041922" cy="21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83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5350023" y="1094939"/>
            <a:ext cx="4444974" cy="3615525"/>
            <a:chOff x="-322104" y="-591611"/>
            <a:chExt cx="5926631" cy="4820704"/>
          </a:xfrm>
        </p:grpSpPr>
        <p:sp>
          <p:nvSpPr>
            <p:cNvPr id="5" name="TextBox 5"/>
            <p:cNvSpPr txBox="1"/>
            <p:nvPr/>
          </p:nvSpPr>
          <p:spPr>
            <a:xfrm>
              <a:off x="718675" y="-591611"/>
              <a:ext cx="4817811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r>
                <a:rPr lang="en-US" sz="2800" b="1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Nguyên</a:t>
              </a:r>
              <a:r>
                <a:rPr lang="en-US" sz="2800" b="1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endParaRPr lang="en-US" sz="2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80244"/>
              <a:ext cx="4817812" cy="364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240"/>
                </a:lnSpc>
                <a:spcBef>
                  <a:spcPct val="0"/>
                </a:spcBef>
              </a:pPr>
              <a:endParaRPr lang="en-US" sz="1600" dirty="0">
                <a:solidFill>
                  <a:srgbClr val="193C36"/>
                </a:solidFill>
                <a:latin typeface="Overpass Light Bold"/>
              </a:endParaRP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AB545F9F-5014-DB49-A893-C66F9B6CEC90}"/>
                </a:ext>
              </a:extLst>
            </p:cNvPr>
            <p:cNvSpPr txBox="1"/>
            <p:nvPr/>
          </p:nvSpPr>
          <p:spPr>
            <a:xfrm>
              <a:off x="-322104" y="197452"/>
              <a:ext cx="5858590" cy="2975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94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b="1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TĐ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nửa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3200" dirty="0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93C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BA365A30-9F3F-6049-97A7-B112B52AC622}"/>
                </a:ext>
              </a:extLst>
            </p:cNvPr>
            <p:cNvSpPr txBox="1"/>
            <p:nvPr/>
          </p:nvSpPr>
          <p:spPr>
            <a:xfrm>
              <a:off x="786716" y="3733230"/>
              <a:ext cx="4817811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  <a:spcBef>
                  <a:spcPct val="0"/>
                </a:spcBef>
              </a:pPr>
              <a:r>
                <a:rPr lang="en-US" sz="2800" b="1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Biểu</a:t>
              </a:r>
              <a:r>
                <a:rPr lang="en-US" sz="2800" b="1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endParaRPr lang="en-US" sz="2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06144" y="6315718"/>
            <a:ext cx="800690" cy="7861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6151" y="5897621"/>
            <a:ext cx="1052869" cy="11244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98446" y="5783144"/>
            <a:ext cx="541149" cy="565840"/>
          </a:xfrm>
          <a:prstGeom prst="rect">
            <a:avLst/>
          </a:prstGeom>
        </p:spPr>
      </p:pic>
      <p:pic>
        <p:nvPicPr>
          <p:cNvPr id="14" name="!!4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F968220E-7D52-CE40-8C65-D2F503ADD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82" y="731520"/>
            <a:ext cx="3159142" cy="5852160"/>
          </a:xfrm>
          <a:prstGeom prst="rect">
            <a:avLst/>
          </a:prstGeom>
        </p:spPr>
      </p:pic>
      <p:pic>
        <p:nvPicPr>
          <p:cNvPr id="16" name="!!3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125E75BF-5430-FF49-A0CB-FE1E74E46CD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9" t="1333" r="11578"/>
          <a:stretch/>
        </p:blipFill>
        <p:spPr>
          <a:xfrm>
            <a:off x="9634" y="731520"/>
            <a:ext cx="1718236" cy="586435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1E4B399-610E-914E-AE9C-AC7CDDB619B6}"/>
              </a:ext>
            </a:extLst>
          </p:cNvPr>
          <p:cNvSpPr/>
          <p:nvPr/>
        </p:nvSpPr>
        <p:spPr>
          <a:xfrm>
            <a:off x="5350023" y="1296366"/>
            <a:ext cx="656801" cy="1358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D4DC11-FA4E-214C-8FD7-B123FCC67713}"/>
              </a:ext>
            </a:extLst>
          </p:cNvPr>
          <p:cNvSpPr txBox="1"/>
          <p:nvPr/>
        </p:nvSpPr>
        <p:spPr>
          <a:xfrm>
            <a:off x="5350023" y="4778063"/>
            <a:ext cx="44449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b="1" dirty="0">
              <a:solidFill>
                <a:srgbClr val="193C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331444-C58F-BA4F-AACC-0D474C1335B5}"/>
              </a:ext>
            </a:extLst>
          </p:cNvPr>
          <p:cNvSpPr/>
          <p:nvPr/>
        </p:nvSpPr>
        <p:spPr>
          <a:xfrm>
            <a:off x="5350023" y="5753520"/>
            <a:ext cx="4444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193C3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VN" sz="3200" b="1" dirty="0">
              <a:solidFill>
                <a:srgbClr val="193C3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3F89A-030B-A044-8BA0-2BFF03FDE510}"/>
              </a:ext>
            </a:extLst>
          </p:cNvPr>
          <p:cNvSpPr/>
          <p:nvPr/>
        </p:nvSpPr>
        <p:spPr>
          <a:xfrm>
            <a:off x="5350023" y="4506982"/>
            <a:ext cx="656801" cy="1358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3" name="!!6">
            <a:extLst>
              <a:ext uri="{FF2B5EF4-FFF2-40B4-BE49-F238E27FC236}">
                <a16:creationId xmlns:a16="http://schemas.microsoft.com/office/drawing/2014/main" id="{7E4DA154-4A6A-184C-8D2B-12AE01D705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570476">
            <a:off x="9208597" y="634397"/>
            <a:ext cx="596473" cy="1087687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4BDD36DB-44B9-7842-8DC8-29C6D9696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086250" y="5685920"/>
            <a:ext cx="505349" cy="961737"/>
          </a:xfrm>
          <a:prstGeom prst="rect">
            <a:avLst/>
          </a:prstGeom>
        </p:spPr>
      </p:pic>
      <p:sp>
        <p:nvSpPr>
          <p:cNvPr id="25" name="!!1">
            <a:extLst>
              <a:ext uri="{FF2B5EF4-FFF2-40B4-BE49-F238E27FC236}">
                <a16:creationId xmlns:a16="http://schemas.microsoft.com/office/drawing/2014/main" id="{697A8148-6161-7A4D-9989-C1EF1778AE04}"/>
              </a:ext>
            </a:extLst>
          </p:cNvPr>
          <p:cNvSpPr txBox="1"/>
          <p:nvPr/>
        </p:nvSpPr>
        <p:spPr>
          <a:xfrm>
            <a:off x="-1" y="84970"/>
            <a:ext cx="9743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Hiện tượng ngày và đêm dài ngắn theo mùa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3600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!!4" descr="Image result for Sá»± váº­n Äá»ng cá»§a TrÃ¡i Äáº¥t quanh máº·t trá»i">
            <a:extLst>
              <a:ext uri="{FF2B5EF4-FFF2-40B4-BE49-F238E27FC236}">
                <a16:creationId xmlns:a16="http://schemas.microsoft.com/office/drawing/2014/main" id="{D394FC6D-29EF-BC43-BEB8-70D779E9A76B}"/>
              </a:ext>
            </a:extLst>
          </p:cNvPr>
          <p:cNvPicPr/>
          <p:nvPr/>
        </p:nvPicPr>
        <p:blipFill rotWithShape="1">
          <a:blip r:embed="rId2"/>
          <a:srcRect l="9838" r="11891" b="-2"/>
          <a:stretch/>
        </p:blipFill>
        <p:spPr>
          <a:xfrm>
            <a:off x="99313" y="81932"/>
            <a:ext cx="5829096" cy="3930290"/>
          </a:xfrm>
          <a:prstGeom prst="rect">
            <a:avLst/>
          </a:prstGeom>
        </p:spPr>
      </p:pic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61376" y="3558258"/>
            <a:ext cx="2633472" cy="341376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722" y="664826"/>
            <a:ext cx="3209738" cy="598174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!!1">
            <a:extLst>
              <a:ext uri="{FF2B5EF4-FFF2-40B4-BE49-F238E27FC236}">
                <a16:creationId xmlns:a16="http://schemas.microsoft.com/office/drawing/2014/main" id="{6C2DDD3A-D994-F74F-BFCD-691755BE007B}"/>
              </a:ext>
            </a:extLst>
          </p:cNvPr>
          <p:cNvSpPr/>
          <p:nvPr/>
        </p:nvSpPr>
        <p:spPr>
          <a:xfrm>
            <a:off x="6441997" y="1127082"/>
            <a:ext cx="2558128" cy="3334129"/>
          </a:xfrm>
          <a:prstGeom prst="rect">
            <a:avLst/>
          </a:prstGeom>
          <a:solidFill>
            <a:srgbClr val="193C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LUYỆN TẬP</a:t>
            </a:r>
          </a:p>
        </p:txBody>
      </p:sp>
      <p:sp>
        <p:nvSpPr>
          <p:cNvPr id="5" name="!!3">
            <a:extLst>
              <a:ext uri="{FF2B5EF4-FFF2-40B4-BE49-F238E27FC236}">
                <a16:creationId xmlns:a16="http://schemas.microsoft.com/office/drawing/2014/main" id="{CB2FA49C-3394-5242-9E60-45C61FD85ABB}"/>
              </a:ext>
            </a:extLst>
          </p:cNvPr>
          <p:cNvSpPr/>
          <p:nvPr/>
        </p:nvSpPr>
        <p:spPr>
          <a:xfrm>
            <a:off x="391565" y="4804393"/>
            <a:ext cx="5829096" cy="2510807"/>
          </a:xfrm>
          <a:prstGeom prst="cloudCallout">
            <a:avLst>
              <a:gd name="adj1" fmla="val 14356"/>
              <a:gd name="adj2" fmla="val -101369"/>
            </a:avLst>
          </a:prstGeom>
          <a:solidFill>
            <a:srgbClr val="193C3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Bán Cầu Bắc các lần lượt là mùa Xuân, hạ, thu, đông thì các mùa diễn ra như thế nào ở Bán Cầu Nam?</a:t>
            </a:r>
          </a:p>
        </p:txBody>
      </p:sp>
      <p:sp>
        <p:nvSpPr>
          <p:cNvPr id="7" name="!!2">
            <a:extLst>
              <a:ext uri="{FF2B5EF4-FFF2-40B4-BE49-F238E27FC236}">
                <a16:creationId xmlns:a16="http://schemas.microsoft.com/office/drawing/2014/main" id="{35C77E86-8CAD-2A4A-A299-4964E3E22A3D}"/>
              </a:ext>
            </a:extLst>
          </p:cNvPr>
          <p:cNvSpPr/>
          <p:nvPr/>
        </p:nvSpPr>
        <p:spPr>
          <a:xfrm>
            <a:off x="6027722" y="664826"/>
            <a:ext cx="3209738" cy="59817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463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!!2">
            <a:extLst>
              <a:ext uri="{FF2B5EF4-FFF2-40B4-BE49-F238E27FC236}">
                <a16:creationId xmlns:a16="http://schemas.microsoft.com/office/drawing/2014/main" id="{721B8B9B-AEE3-F44D-A888-BFB90203487F}"/>
              </a:ext>
            </a:extLst>
          </p:cNvPr>
          <p:cNvGrpSpPr/>
          <p:nvPr/>
        </p:nvGrpSpPr>
        <p:grpSpPr>
          <a:xfrm>
            <a:off x="1216559" y="670199"/>
            <a:ext cx="7307756" cy="6187579"/>
            <a:chOff x="1216559" y="670199"/>
            <a:chExt cx="7307756" cy="6187579"/>
          </a:xfrm>
        </p:grpSpPr>
        <p:sp>
          <p:nvSpPr>
            <p:cNvPr id="2" name="AutoShape 2"/>
            <p:cNvSpPr/>
            <p:nvPr/>
          </p:nvSpPr>
          <p:spPr>
            <a:xfrm rot="-5400000">
              <a:off x="-1863175" y="3765318"/>
              <a:ext cx="6184921" cy="0"/>
            </a:xfrm>
            <a:prstGeom prst="line">
              <a:avLst/>
            </a:prstGeom>
            <a:ln w="38100" cap="rnd">
              <a:solidFill>
                <a:srgbClr val="47581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3" name="AutoShape 3"/>
            <p:cNvSpPr/>
            <p:nvPr/>
          </p:nvSpPr>
          <p:spPr>
            <a:xfrm rot="-5400000">
              <a:off x="5431854" y="3765318"/>
              <a:ext cx="6184921" cy="0"/>
            </a:xfrm>
            <a:prstGeom prst="line">
              <a:avLst/>
            </a:prstGeom>
            <a:ln w="38100" cap="rnd">
              <a:solidFill>
                <a:srgbClr val="47581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AutoShape 4"/>
            <p:cNvSpPr/>
            <p:nvPr/>
          </p:nvSpPr>
          <p:spPr>
            <a:xfrm>
              <a:off x="1216559" y="670199"/>
              <a:ext cx="7291848" cy="0"/>
            </a:xfrm>
            <a:prstGeom prst="line">
              <a:avLst/>
            </a:prstGeom>
            <a:ln w="38100" cap="rnd">
              <a:solidFill>
                <a:srgbClr val="47581D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3165271" y="385677"/>
            <a:ext cx="3423057" cy="625266"/>
            <a:chOff x="0" y="0"/>
            <a:chExt cx="1423741" cy="2600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23741" cy="260065"/>
            </a:xfrm>
            <a:custGeom>
              <a:avLst/>
              <a:gdLst/>
              <a:ahLst/>
              <a:cxnLst/>
              <a:rect l="l" t="t" r="r" b="b"/>
              <a:pathLst>
                <a:path w="1423741" h="260065">
                  <a:moveTo>
                    <a:pt x="0" y="0"/>
                  </a:moveTo>
                  <a:lnTo>
                    <a:pt x="1423741" y="0"/>
                  </a:lnTo>
                  <a:lnTo>
                    <a:pt x="1423741" y="260065"/>
                  </a:lnTo>
                  <a:lnTo>
                    <a:pt x="0" y="26006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!!1"/>
          <p:cNvSpPr txBox="1"/>
          <p:nvPr/>
        </p:nvSpPr>
        <p:spPr>
          <a:xfrm>
            <a:off x="1528038" y="1284347"/>
            <a:ext cx="6668890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9"/>
              </a:lnSpc>
            </a:pPr>
            <a:r>
              <a:rPr lang="en-US" sz="4844" dirty="0">
                <a:solidFill>
                  <a:srgbClr val="4758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VẬN DỤNG</a:t>
            </a:r>
          </a:p>
        </p:txBody>
      </p:sp>
      <p:sp>
        <p:nvSpPr>
          <p:cNvPr id="10" name="!!3"/>
          <p:cNvSpPr txBox="1"/>
          <p:nvPr/>
        </p:nvSpPr>
        <p:spPr>
          <a:xfrm>
            <a:off x="1348066" y="2445934"/>
            <a:ext cx="7076514" cy="694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09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Ở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địa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phương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em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một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năm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mấy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mùa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?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Đó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mùa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Montserrat"/>
              </a:rPr>
              <a:t>nào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Montserrat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165271" y="525841"/>
            <a:ext cx="3423057" cy="276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19"/>
              </a:lnSpc>
            </a:pPr>
            <a:r>
              <a:rPr lang="en-US" sz="1656" dirty="0">
                <a:solidFill>
                  <a:srgbClr val="000000"/>
                </a:solidFill>
                <a:latin typeface="Montserrat"/>
              </a:rPr>
              <a:t>KIẾN THỨC ĐỊA LÍ</a:t>
            </a:r>
          </a:p>
        </p:txBody>
      </p:sp>
      <p:pic>
        <p:nvPicPr>
          <p:cNvPr id="13" name="!!4" descr="A picture containing tree, flower, grass, outdoor&#10;&#10;Description automatically generated">
            <a:extLst>
              <a:ext uri="{FF2B5EF4-FFF2-40B4-BE49-F238E27FC236}">
                <a16:creationId xmlns:a16="http://schemas.microsoft.com/office/drawing/2014/main" id="{979A93F3-F26C-FE4A-939C-5D1683A8E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1" b="5320"/>
          <a:stretch/>
        </p:blipFill>
        <p:spPr>
          <a:xfrm>
            <a:off x="595477" y="3352800"/>
            <a:ext cx="8581693" cy="3962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64359" y="-177688"/>
            <a:ext cx="5981297" cy="6817204"/>
            <a:chOff x="-1586355" y="-2041566"/>
            <a:chExt cx="7975066" cy="9089605"/>
          </a:xfrm>
        </p:grpSpPr>
        <p:sp>
          <p:nvSpPr>
            <p:cNvPr id="3" name="TextBox 3"/>
            <p:cNvSpPr txBox="1"/>
            <p:nvPr/>
          </p:nvSpPr>
          <p:spPr>
            <a:xfrm>
              <a:off x="-1586355" y="-2041566"/>
              <a:ext cx="7975066" cy="46256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8000" b="1" dirty="0" err="1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Cảm</a:t>
              </a:r>
              <a:r>
                <a:rPr lang="en-US" sz="8000" b="1" dirty="0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b="1" dirty="0" err="1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ơn</a:t>
              </a:r>
              <a:r>
                <a:rPr lang="en-US" sz="8000" b="1" dirty="0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b="1" dirty="0" err="1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8000" b="1" dirty="0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8000" b="1" dirty="0" err="1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8000" b="1" dirty="0">
                  <a:solidFill>
                    <a:srgbClr val="FEF1EB"/>
                  </a:solidFill>
                  <a:latin typeface="Georgia" panose="02040502050405020303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544337" y="3961784"/>
              <a:ext cx="3180480" cy="443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2400" u="sng" dirty="0">
                  <a:solidFill>
                    <a:srgbClr val="FEF1EB"/>
                  </a:solidFill>
                  <a:latin typeface="Overpass Light Bold"/>
                </a:rPr>
                <a:t>EMAIL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132512" y="4741759"/>
              <a:ext cx="5605896" cy="3847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FEF1EB"/>
                  </a:solidFill>
                  <a:latin typeface="Overpass Light Bold"/>
                </a:rPr>
                <a:t>nhung20011992@gmail.com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573325" y="6023068"/>
              <a:ext cx="3180480" cy="443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20"/>
                </a:lnSpc>
                <a:spcBef>
                  <a:spcPct val="0"/>
                </a:spcBef>
              </a:pPr>
              <a:r>
                <a:rPr lang="en-US" sz="2400" u="sng" dirty="0">
                  <a:solidFill>
                    <a:srgbClr val="FEF1EB"/>
                  </a:solidFill>
                  <a:latin typeface="Overpass Light Bold"/>
                </a:rPr>
                <a:t>PHONE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18474" y="6661356"/>
              <a:ext cx="3180480" cy="38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  <a:spcBef>
                  <a:spcPct val="0"/>
                </a:spcBef>
              </a:pPr>
              <a:r>
                <a:rPr lang="en-US" sz="2000" dirty="0">
                  <a:solidFill>
                    <a:srgbClr val="FEF1EB"/>
                  </a:solidFill>
                  <a:latin typeface="Overpass Light Bold"/>
                </a:rPr>
                <a:t>123-456-7890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814829" y="3147125"/>
            <a:ext cx="1677106" cy="348078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05052" y="1880598"/>
            <a:ext cx="2275144" cy="25330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539586" y="4023669"/>
            <a:ext cx="540795" cy="6806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80382" y="731520"/>
            <a:ext cx="941698" cy="3783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982959">
            <a:off x="-1613187" y="1276053"/>
            <a:ext cx="3158696" cy="292323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800000">
            <a:off x="1442504" y="6229227"/>
            <a:ext cx="1391028" cy="2193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89546" y="3189058"/>
            <a:ext cx="1905915" cy="24491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40066" y="1113773"/>
            <a:ext cx="448919" cy="4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68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3">
            <a:extLst>
              <a:ext uri="{FF2B5EF4-FFF2-40B4-BE49-F238E27FC236}">
                <a16:creationId xmlns:a16="http://schemas.microsoft.com/office/drawing/2014/main" id="{D57936FD-CFF5-1A49-BF1A-5D6314DD859D}"/>
              </a:ext>
            </a:extLst>
          </p:cNvPr>
          <p:cNvSpPr/>
          <p:nvPr/>
        </p:nvSpPr>
        <p:spPr>
          <a:xfrm>
            <a:off x="223525" y="31636"/>
            <a:ext cx="7320275" cy="1083869"/>
          </a:xfrm>
          <a:prstGeom prst="rect">
            <a:avLst/>
          </a:prstGeom>
          <a:solidFill>
            <a:srgbClr val="00206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52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</a:t>
            </a:r>
            <a:r>
              <a:rPr lang="en-VN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</a:t>
            </a:r>
            <a:endParaRPr lang="en-VN" sz="352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4A40E-A098-0F46-880E-DA776388E8DB}"/>
              </a:ext>
            </a:extLst>
          </p:cNvPr>
          <p:cNvSpPr txBox="1"/>
          <p:nvPr/>
        </p:nvSpPr>
        <p:spPr>
          <a:xfrm>
            <a:off x="388221" y="1798221"/>
            <a:ext cx="193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C6F6B4-933D-C642-A793-4A9AC0471C6F}"/>
              </a:ext>
            </a:extLst>
          </p:cNvPr>
          <p:cNvSpPr txBox="1"/>
          <p:nvPr/>
        </p:nvSpPr>
        <p:spPr>
          <a:xfrm>
            <a:off x="2089787" y="2720503"/>
            <a:ext cx="732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CHUYỂN ĐỘNG QUANH MẶT TRỜI CỦA TRÁI ĐẤT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A9521-8D35-9B44-A819-69A6E70151FE}"/>
              </a:ext>
            </a:extLst>
          </p:cNvPr>
          <p:cNvSpPr txBox="1"/>
          <p:nvPr/>
        </p:nvSpPr>
        <p:spPr>
          <a:xfrm>
            <a:off x="381397" y="4337874"/>
            <a:ext cx="1933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C582A23A-31D5-6640-BFA8-13B373FBB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6" t="43417" r="19376"/>
          <a:stretch/>
        </p:blipFill>
        <p:spPr>
          <a:xfrm>
            <a:off x="7662081" y="31636"/>
            <a:ext cx="2057400" cy="1083869"/>
          </a:xfrm>
          <a:prstGeom prst="rect">
            <a:avLst/>
          </a:prstGeom>
        </p:spPr>
      </p:pic>
      <p:pic>
        <p:nvPicPr>
          <p:cNvPr id="23" name="!!1">
            <a:extLst>
              <a:ext uri="{FF2B5EF4-FFF2-40B4-BE49-F238E27FC236}">
                <a16:creationId xmlns:a16="http://schemas.microsoft.com/office/drawing/2014/main" id="{CB0628EA-4106-A549-80D1-E1299982B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218803" y="3211888"/>
            <a:ext cx="1232390" cy="1306001"/>
          </a:xfrm>
          <a:prstGeom prst="rect">
            <a:avLst/>
          </a:prstGeom>
        </p:spPr>
      </p:pic>
      <p:pic>
        <p:nvPicPr>
          <p:cNvPr id="24" name="!!2">
            <a:extLst>
              <a:ext uri="{FF2B5EF4-FFF2-40B4-BE49-F238E27FC236}">
                <a16:creationId xmlns:a16="http://schemas.microsoft.com/office/drawing/2014/main" id="{CE526BCB-3A21-5E42-BD0D-60577ADB3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86000" y="1266813"/>
            <a:ext cx="1148426" cy="1062816"/>
          </a:xfrm>
          <a:prstGeom prst="rect">
            <a:avLst/>
          </a:prstGeom>
        </p:spPr>
      </p:pic>
      <p:pic>
        <p:nvPicPr>
          <p:cNvPr id="25" name="!!3">
            <a:extLst>
              <a:ext uri="{FF2B5EF4-FFF2-40B4-BE49-F238E27FC236}">
                <a16:creationId xmlns:a16="http://schemas.microsoft.com/office/drawing/2014/main" id="{7173ECD9-2440-784F-88B3-632FC0F35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38024" y="1282542"/>
            <a:ext cx="493176" cy="5156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855F6B1-858A-CD41-BF9B-0E2FC2CDF7C9}"/>
              </a:ext>
            </a:extLst>
          </p:cNvPr>
          <p:cNvSpPr txBox="1"/>
          <p:nvPr/>
        </p:nvSpPr>
        <p:spPr>
          <a:xfrm>
            <a:off x="2082963" y="5163658"/>
            <a:ext cx="7328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HỆ QUẢ CHUYỂN ĐỘNG QUANH MẶT TRỜI CỦA TRÁI ĐẤT</a:t>
            </a:r>
          </a:p>
        </p:txBody>
      </p:sp>
      <p:pic>
        <p:nvPicPr>
          <p:cNvPr id="27" name="Picture 15">
            <a:extLst>
              <a:ext uri="{FF2B5EF4-FFF2-40B4-BE49-F238E27FC236}">
                <a16:creationId xmlns:a16="http://schemas.microsoft.com/office/drawing/2014/main" id="{91DC8335-D695-2342-A1B9-0F31A67678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40885">
            <a:off x="-276277" y="6100579"/>
            <a:ext cx="1657131" cy="184498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E46152-C116-1246-8F19-1268FDF8F476}"/>
              </a:ext>
            </a:extLst>
          </p:cNvPr>
          <p:cNvCxnSpPr>
            <a:cxnSpLocks/>
          </p:cNvCxnSpPr>
          <p:nvPr/>
        </p:nvCxnSpPr>
        <p:spPr>
          <a:xfrm>
            <a:off x="2206341" y="2621656"/>
            <a:ext cx="556542" cy="1"/>
          </a:xfrm>
          <a:prstGeom prst="line">
            <a:avLst/>
          </a:prstGeom>
          <a:ln w="76200">
            <a:solidFill>
              <a:srgbClr val="EDC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607854-39C2-3044-AF09-7997DDC45C11}"/>
              </a:ext>
            </a:extLst>
          </p:cNvPr>
          <p:cNvCxnSpPr>
            <a:cxnSpLocks/>
          </p:cNvCxnSpPr>
          <p:nvPr/>
        </p:nvCxnSpPr>
        <p:spPr>
          <a:xfrm>
            <a:off x="2206341" y="5064811"/>
            <a:ext cx="556542" cy="1"/>
          </a:xfrm>
          <a:prstGeom prst="line">
            <a:avLst/>
          </a:prstGeom>
          <a:ln w="76200">
            <a:solidFill>
              <a:srgbClr val="EDC7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354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01136">
            <a:off x="7677747" y="4948973"/>
            <a:ext cx="2164969" cy="2312102"/>
          </a:xfrm>
          <a:prstGeom prst="rect">
            <a:avLst/>
          </a:prstGeom>
        </p:spPr>
      </p:pic>
      <p:pic>
        <p:nvPicPr>
          <p:cNvPr id="4" name="!!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24800" y="972872"/>
            <a:ext cx="1420670" cy="1505527"/>
          </a:xfrm>
          <a:prstGeom prst="rect">
            <a:avLst/>
          </a:prstGeom>
        </p:spPr>
      </p:pic>
      <p:pic>
        <p:nvPicPr>
          <p:cNvPr id="6" name="!!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8130" y="1165717"/>
            <a:ext cx="1778240" cy="1018446"/>
          </a:xfrm>
          <a:prstGeom prst="rect">
            <a:avLst/>
          </a:prstGeom>
        </p:spPr>
      </p:pic>
      <p:pic>
        <p:nvPicPr>
          <p:cNvPr id="1028" name="Picture 4" descr="Trái Đất đang quay chậm dần một cách nguy hiểm?">
            <a:extLst>
              <a:ext uri="{FF2B5EF4-FFF2-40B4-BE49-F238E27FC236}">
                <a16:creationId xmlns:a16="http://schemas.microsoft.com/office/drawing/2014/main" id="{2C396ABC-1F75-A945-9567-192D55AA1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91" y="2254791"/>
            <a:ext cx="8357011" cy="4864111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!!3">
            <a:extLst>
              <a:ext uri="{FF2B5EF4-FFF2-40B4-BE49-F238E27FC236}">
                <a16:creationId xmlns:a16="http://schemas.microsoft.com/office/drawing/2014/main" id="{E2964FEE-68CD-1142-9501-ABF8EDE02D79}"/>
              </a:ext>
            </a:extLst>
          </p:cNvPr>
          <p:cNvSpPr txBox="1"/>
          <p:nvPr/>
        </p:nvSpPr>
        <p:spPr>
          <a:xfrm>
            <a:off x="1" y="64669"/>
            <a:ext cx="9753599" cy="1077218"/>
          </a:xfrm>
          <a:prstGeom prst="rect">
            <a:avLst/>
          </a:prstGeom>
          <a:solidFill>
            <a:srgbClr val="FDF2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CHUYỂN ĐỘNG QUANH MẶT TRỜI </a:t>
            </a:r>
          </a:p>
          <a:p>
            <a:pPr algn="ctr"/>
            <a:r>
              <a:rPr lang="en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 TRÁI ĐẤT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401" y="5771258"/>
            <a:ext cx="1637626" cy="1515548"/>
          </a:xfrm>
          <a:prstGeom prst="rect">
            <a:avLst/>
          </a:prstGeom>
        </p:spPr>
      </p:pic>
      <p:sp>
        <p:nvSpPr>
          <p:cNvPr id="3" name="!!3"/>
          <p:cNvSpPr txBox="1"/>
          <p:nvPr/>
        </p:nvSpPr>
        <p:spPr>
          <a:xfrm>
            <a:off x="1922080" y="178931"/>
            <a:ext cx="59831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42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THINK PAIR SHARE</a:t>
            </a:r>
          </a:p>
        </p:txBody>
      </p:sp>
      <p:pic>
        <p:nvPicPr>
          <p:cNvPr id="13" name="!!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68333" y="420919"/>
            <a:ext cx="2139610" cy="23821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38048" y="566659"/>
            <a:ext cx="447963" cy="468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40885">
            <a:off x="5916505" y="2915854"/>
            <a:ext cx="1657131" cy="184498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56021" y="6487770"/>
            <a:ext cx="503843" cy="494682"/>
          </a:xfrm>
          <a:prstGeom prst="rect">
            <a:avLst/>
          </a:prstGeom>
        </p:spPr>
      </p:pic>
      <p:pic>
        <p:nvPicPr>
          <p:cNvPr id="2050" name="Picture 2" descr="Cách học tiếng Nhật hiệu quả nhất dành cho người mới bắt đầu">
            <a:extLst>
              <a:ext uri="{FF2B5EF4-FFF2-40B4-BE49-F238E27FC236}">
                <a16:creationId xmlns:a16="http://schemas.microsoft.com/office/drawing/2014/main" id="{1844092D-2315-8D43-BA65-B2F3A2634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9610" cy="14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9211DB-B50F-F946-9D8A-5A84106BA2F3}"/>
              </a:ext>
            </a:extLst>
          </p:cNvPr>
          <p:cNvSpPr txBox="1"/>
          <p:nvPr/>
        </p:nvSpPr>
        <p:spPr>
          <a:xfrm>
            <a:off x="0" y="1584724"/>
            <a:ext cx="9601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1: HOẠT ĐỘNG CÁ NHÂN (3 PHÚT) 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quan sát và hình 7.1 SGK và đọc nội dung bài để hoàn thành phiếu học tập sau: 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BC59941-D930-D140-9F6E-E9DB2FE3F9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714124"/>
              </p:ext>
            </p:extLst>
          </p:nvPr>
        </p:nvGraphicFramePr>
        <p:xfrm>
          <a:off x="161402" y="4250187"/>
          <a:ext cx="9430797" cy="184601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76998">
                  <a:extLst>
                    <a:ext uri="{9D8B030D-6E8A-4147-A177-3AD203B41FA5}">
                      <a16:colId xmlns:a16="http://schemas.microsoft.com/office/drawing/2014/main" val="224611768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668545169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737437615"/>
                    </a:ext>
                  </a:extLst>
                </a:gridCol>
                <a:gridCol w="3419999">
                  <a:extLst>
                    <a:ext uri="{9D8B030D-6E8A-4147-A177-3AD203B41FA5}">
                      <a16:colId xmlns:a16="http://schemas.microsoft.com/office/drawing/2014/main" val="673980104"/>
                    </a:ext>
                  </a:extLst>
                </a:gridCol>
              </a:tblGrid>
              <a:tr h="98077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Quỹ đạo 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 nghiêng và độ nghiêng của trục</a:t>
                      </a:r>
                      <a:endParaRPr lang="en-VN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644954"/>
                  </a:ext>
                </a:extLst>
              </a:tr>
              <a:tr h="865239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sang Đông</a:t>
                      </a:r>
                      <a:endParaRPr lang="en-VN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365 ngày 6 giờ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Elip gần tròn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đổi </a:t>
                      </a:r>
                      <a:endParaRPr lang="en-VN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857611"/>
                  </a:ext>
                </a:extLst>
              </a:tr>
            </a:tbl>
          </a:graphicData>
        </a:graphic>
      </p:graphicFrame>
      <p:sp>
        <p:nvSpPr>
          <p:cNvPr id="20" name="Rectangle 1">
            <a:extLst>
              <a:ext uri="{FF2B5EF4-FFF2-40B4-BE49-F238E27FC236}">
                <a16:creationId xmlns:a16="http://schemas.microsoft.com/office/drawing/2014/main" id="{D5630F01-A75D-9F4A-A3B7-A4C6EF2B3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817" y="3220500"/>
            <a:ext cx="96848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8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altLang="en-VN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1: 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VN" sz="2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 CHUYỂN ĐỘNG CỦA TRÁI ĐẤT QUANH MẶT TRỜI</a:t>
            </a:r>
            <a:endParaRPr kumimoji="0" lang="vi-VN" altLang="en-VN" sz="12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5900F2-2E04-E649-A5C6-34D96C71556A}"/>
              </a:ext>
            </a:extLst>
          </p:cNvPr>
          <p:cNvSpPr txBox="1"/>
          <p:nvPr/>
        </p:nvSpPr>
        <p:spPr>
          <a:xfrm>
            <a:off x="391094" y="6321127"/>
            <a:ext cx="897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2: CHIA SẺ CẶP ĐÔI (1 PHÚT)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78B25C-DC6D-1A4E-AFAD-1506D9CFAD4B}"/>
              </a:ext>
            </a:extLst>
          </p:cNvPr>
          <p:cNvSpPr/>
          <p:nvPr/>
        </p:nvSpPr>
        <p:spPr>
          <a:xfrm>
            <a:off x="375176" y="5287966"/>
            <a:ext cx="1975205" cy="76219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F1FA5B-9052-D94D-948E-50243C59B2BB}"/>
              </a:ext>
            </a:extLst>
          </p:cNvPr>
          <p:cNvSpPr/>
          <p:nvPr/>
        </p:nvSpPr>
        <p:spPr>
          <a:xfrm>
            <a:off x="2552047" y="5287966"/>
            <a:ext cx="1562754" cy="76219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CE600E-6611-CC42-B44E-7273D4B356B2}"/>
              </a:ext>
            </a:extLst>
          </p:cNvPr>
          <p:cNvSpPr/>
          <p:nvPr/>
        </p:nvSpPr>
        <p:spPr>
          <a:xfrm>
            <a:off x="4408536" y="5287966"/>
            <a:ext cx="1562754" cy="76219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32C222-ADDA-184F-8DA3-5EEF1002B804}"/>
              </a:ext>
            </a:extLst>
          </p:cNvPr>
          <p:cNvSpPr/>
          <p:nvPr/>
        </p:nvSpPr>
        <p:spPr>
          <a:xfrm>
            <a:off x="7075294" y="5287965"/>
            <a:ext cx="1562754" cy="76219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1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434" y="5147451"/>
            <a:ext cx="1314059" cy="909377"/>
          </a:xfrm>
          <a:prstGeom prst="rect">
            <a:avLst/>
          </a:prstGeom>
        </p:spPr>
      </p:pic>
      <p:pic>
        <p:nvPicPr>
          <p:cNvPr id="5" name="!!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10200" y="4828520"/>
            <a:ext cx="1752600" cy="1951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051628" y="1028335"/>
            <a:ext cx="648626" cy="678222"/>
          </a:xfrm>
          <a:prstGeom prst="rect">
            <a:avLst/>
          </a:prstGeom>
        </p:spPr>
      </p:pic>
      <p:pic>
        <p:nvPicPr>
          <p:cNvPr id="7" name="image158.jpg" descr="Image result for Sá»± váº­n Äá»ng cá»§a TrÃ¡i Äáº¥t quanh máº·t trá»i">
            <a:extLst>
              <a:ext uri="{FF2B5EF4-FFF2-40B4-BE49-F238E27FC236}">
                <a16:creationId xmlns:a16="http://schemas.microsoft.com/office/drawing/2014/main" id="{A7DF6FCA-1FBE-FA4A-8A9A-A73B49AF5B3B}"/>
              </a:ext>
            </a:extLst>
          </p:cNvPr>
          <p:cNvPicPr/>
          <p:nvPr/>
        </p:nvPicPr>
        <p:blipFill rotWithShape="1">
          <a:blip r:embed="rId8"/>
          <a:srcRect b="11406"/>
          <a:stretch/>
        </p:blipFill>
        <p:spPr>
          <a:xfrm>
            <a:off x="114300" y="65355"/>
            <a:ext cx="9525000" cy="4688762"/>
          </a:xfrm>
          <a:prstGeom prst="rect">
            <a:avLst/>
          </a:prstGeom>
          <a:ln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D24FD2-CCE8-BB41-8173-BBA60642C1D2}"/>
              </a:ext>
            </a:extLst>
          </p:cNvPr>
          <p:cNvSpPr txBox="1"/>
          <p:nvPr/>
        </p:nvSpPr>
        <p:spPr>
          <a:xfrm>
            <a:off x="1295400" y="4711859"/>
            <a:ext cx="7696200" cy="369332"/>
          </a:xfrm>
          <a:prstGeom prst="rect">
            <a:avLst/>
          </a:prstGeom>
          <a:solidFill>
            <a:srgbClr val="FDF2EB"/>
          </a:solidFill>
        </p:spPr>
        <p:txBody>
          <a:bodyPr wrap="square" rtlCol="0">
            <a:spAutoFit/>
          </a:bodyPr>
          <a:lstStyle/>
          <a:p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7.1. Chuyển động của Trái Đất quanh Mặt Trời và các mùa ở Bán Cầu Bắc</a:t>
            </a:r>
          </a:p>
        </p:txBody>
      </p:sp>
      <p:sp>
        <p:nvSpPr>
          <p:cNvPr id="9" name="!!3">
            <a:extLst>
              <a:ext uri="{FF2B5EF4-FFF2-40B4-BE49-F238E27FC236}">
                <a16:creationId xmlns:a16="http://schemas.microsoft.com/office/drawing/2014/main" id="{9322BB78-3D93-6A4F-B9E8-AB3844F24C67}"/>
              </a:ext>
            </a:extLst>
          </p:cNvPr>
          <p:cNvSpPr txBox="1"/>
          <p:nvPr/>
        </p:nvSpPr>
        <p:spPr>
          <a:xfrm>
            <a:off x="304800" y="6069401"/>
            <a:ext cx="9296400" cy="1077218"/>
          </a:xfrm>
          <a:prstGeom prst="rect">
            <a:avLst/>
          </a:prstGeom>
          <a:solidFill>
            <a:srgbClr val="C7D4C2"/>
          </a:solidFill>
        </p:spPr>
        <p:txBody>
          <a:bodyPr wrap="square" rtlCol="0">
            <a:spAutoFit/>
          </a:bodyPr>
          <a:lstStyle/>
          <a:p>
            <a:r>
              <a:rPr lang="en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hãy mô tả lại chuyển động của Trái Đất quanh Mặt Trời?  </a:t>
            </a: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80928748-9EB5-9449-8760-F6A7132F92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63000" y="5692108"/>
            <a:ext cx="596473" cy="1087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22057">
            <a:off x="690183" y="3686966"/>
            <a:ext cx="2749534" cy="12797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79442">
            <a:off x="7830971" y="5699497"/>
            <a:ext cx="592272" cy="619296"/>
          </a:xfrm>
          <a:prstGeom prst="rect">
            <a:avLst/>
          </a:prstGeom>
        </p:spPr>
      </p:pic>
      <p:sp>
        <p:nvSpPr>
          <p:cNvPr id="13" name="!!3">
            <a:extLst>
              <a:ext uri="{FF2B5EF4-FFF2-40B4-BE49-F238E27FC236}">
                <a16:creationId xmlns:a16="http://schemas.microsoft.com/office/drawing/2014/main" id="{F7C6B388-BB7F-924A-82E0-4F2A7B9D64A5}"/>
              </a:ext>
            </a:extLst>
          </p:cNvPr>
          <p:cNvSpPr/>
          <p:nvPr/>
        </p:nvSpPr>
        <p:spPr>
          <a:xfrm>
            <a:off x="100594" y="3584680"/>
            <a:ext cx="965300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2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CHUYỂN ĐỘNG QUANH MẶT TRỜI CỦA TRÁI ĐẤT</a:t>
            </a:r>
          </a:p>
        </p:txBody>
      </p:sp>
      <p:pic>
        <p:nvPicPr>
          <p:cNvPr id="4102" name="Picture 6" descr="Ảnh lưu trữ miễn phí về bản đồ thế giới, bình gốm, bức họa">
            <a:extLst>
              <a:ext uri="{FF2B5EF4-FFF2-40B4-BE49-F238E27FC236}">
                <a16:creationId xmlns:a16="http://schemas.microsoft.com/office/drawing/2014/main" id="{5D8C1350-26E2-C542-B926-8FEC013F8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573" y="199141"/>
            <a:ext cx="5812848" cy="309470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CA2F18-03F0-B541-8A29-9DA428E2D8D3}"/>
              </a:ext>
            </a:extLst>
          </p:cNvPr>
          <p:cNvSpPr txBox="1"/>
          <p:nvPr/>
        </p:nvSpPr>
        <p:spPr>
          <a:xfrm>
            <a:off x="318100" y="4807807"/>
            <a:ext cx="9351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chuyển động của Trái Đất quanh Mặt Trời: Từ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 Đông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01691B-D7B4-CF4F-BF0C-4646FD5F8197}"/>
              </a:ext>
            </a:extLst>
          </p:cNvPr>
          <p:cNvSpPr/>
          <p:nvPr/>
        </p:nvSpPr>
        <p:spPr>
          <a:xfrm>
            <a:off x="375873" y="5879359"/>
            <a:ext cx="3942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Quỹ đạo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Elip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gần tròn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91F57E-1A95-2B44-A6EF-7F27CBB44929}"/>
              </a:ext>
            </a:extLst>
          </p:cNvPr>
          <p:cNvSpPr/>
          <p:nvPr/>
        </p:nvSpPr>
        <p:spPr>
          <a:xfrm>
            <a:off x="375873" y="6457412"/>
            <a:ext cx="92354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 một vòng quanh Mặt Trời: 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365 ngày 6 giờ</a:t>
            </a:r>
          </a:p>
        </p:txBody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3B07BC82-05F6-DD41-A198-C50F7B10A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4288" y="7007767"/>
            <a:ext cx="2547199" cy="180620"/>
          </a:xfrm>
          <a:prstGeom prst="rect">
            <a:avLst/>
          </a:prstGeom>
        </p:spPr>
      </p:pic>
      <p:pic>
        <p:nvPicPr>
          <p:cNvPr id="18" name="Picture 17" descr="A picture containing wall, indoor, white, lamp&#10;&#10;Description automatically generated">
            <a:extLst>
              <a:ext uri="{FF2B5EF4-FFF2-40B4-BE49-F238E27FC236}">
                <a16:creationId xmlns:a16="http://schemas.microsoft.com/office/drawing/2014/main" id="{EF654292-B73C-1441-960E-831B3EA7D1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7"/>
          <a:stretch/>
        </p:blipFill>
        <p:spPr>
          <a:xfrm>
            <a:off x="143179" y="199140"/>
            <a:ext cx="3459034" cy="3094703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6008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C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1136">
            <a:off x="8671115" y="3081527"/>
            <a:ext cx="2164969" cy="2312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53400" y="827843"/>
            <a:ext cx="1420670" cy="1505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600" y="6232085"/>
            <a:ext cx="1778240" cy="1018446"/>
          </a:xfrm>
          <a:prstGeom prst="rect">
            <a:avLst/>
          </a:prstGeom>
        </p:spPr>
      </p:pic>
      <p:sp>
        <p:nvSpPr>
          <p:cNvPr id="11" name="!!3">
            <a:extLst>
              <a:ext uri="{FF2B5EF4-FFF2-40B4-BE49-F238E27FC236}">
                <a16:creationId xmlns:a16="http://schemas.microsoft.com/office/drawing/2014/main" id="{E2964FEE-68CD-1142-9501-ABF8EDE02D79}"/>
              </a:ext>
            </a:extLst>
          </p:cNvPr>
          <p:cNvSpPr txBox="1"/>
          <p:nvPr/>
        </p:nvSpPr>
        <p:spPr>
          <a:xfrm>
            <a:off x="1" y="64669"/>
            <a:ext cx="9753599" cy="1077218"/>
          </a:xfrm>
          <a:prstGeom prst="rect">
            <a:avLst/>
          </a:prstGeom>
          <a:solidFill>
            <a:srgbClr val="FDF2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HỆ QUẢ CHUYỂN ĐỘNG QUANH MẶT TRỜI CỦA TRÁI ĐẤT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A410A-1D2E-6E4E-BF0F-20E73DEC745D}"/>
              </a:ext>
            </a:extLst>
          </p:cNvPr>
          <p:cNvSpPr txBox="1"/>
          <p:nvPr/>
        </p:nvSpPr>
        <p:spPr>
          <a:xfrm>
            <a:off x="2275" y="1029950"/>
            <a:ext cx="3502925" cy="5847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Hiện tượng mùa</a:t>
            </a:r>
          </a:p>
        </p:txBody>
      </p:sp>
      <p:pic>
        <p:nvPicPr>
          <p:cNvPr id="7" name="Trái đất chuyển động quanh Mặt trời.mp4" descr="Trái đất chuyển động quanh Mặt trời.mp4">
            <a:hlinkClick r:id="" action="ppaction://media"/>
            <a:extLst>
              <a:ext uri="{FF2B5EF4-FFF2-40B4-BE49-F238E27FC236}">
                <a16:creationId xmlns:a16="http://schemas.microsoft.com/office/drawing/2014/main" id="{DADF4207-BCFC-8648-AAC9-347E9404B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" y="1614725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99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"/>
          <p:cNvSpPr txBox="1"/>
          <p:nvPr/>
        </p:nvSpPr>
        <p:spPr>
          <a:xfrm>
            <a:off x="2867864" y="723083"/>
            <a:ext cx="4675936" cy="683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80"/>
              </a:lnSpc>
            </a:pPr>
            <a:r>
              <a:rPr lang="en-US" sz="6600" b="1" dirty="0">
                <a:solidFill>
                  <a:srgbClr val="E8BB4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7" name="!!1"/>
          <p:cNvPicPr>
            <a:picLocks noChangeAspect="1"/>
          </p:cNvPicPr>
          <p:nvPr/>
        </p:nvPicPr>
        <p:blipFill>
          <a:blip r:embed="rId2"/>
          <a:srcRect t="27709" b="3696"/>
          <a:stretch>
            <a:fillRect/>
          </a:stretch>
        </p:blipFill>
        <p:spPr>
          <a:xfrm>
            <a:off x="4146151" y="5615228"/>
            <a:ext cx="5607449" cy="169997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36413" y="2196654"/>
            <a:ext cx="765199" cy="8519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83697" y="3657600"/>
            <a:ext cx="307140" cy="386561"/>
          </a:xfrm>
          <a:prstGeom prst="rect">
            <a:avLst/>
          </a:prstGeom>
        </p:spPr>
      </p:pic>
      <p:pic>
        <p:nvPicPr>
          <p:cNvPr id="10" name="!!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05800" y="1616210"/>
            <a:ext cx="703294" cy="69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DDB307-8644-DC4A-A9EF-F15CCFA56BC1}"/>
              </a:ext>
            </a:extLst>
          </p:cNvPr>
          <p:cNvSpPr txBox="1"/>
          <p:nvPr/>
        </p:nvSpPr>
        <p:spPr>
          <a:xfrm>
            <a:off x="854122" y="2763722"/>
            <a:ext cx="1660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1: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3D9FE3-F848-8048-AD16-CFEF929EDFF4}"/>
              </a:ext>
            </a:extLst>
          </p:cNvPr>
          <p:cNvSpPr txBox="1"/>
          <p:nvPr/>
        </p:nvSpPr>
        <p:spPr>
          <a:xfrm>
            <a:off x="2514380" y="1394458"/>
            <a:ext cx="5382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chia lớp thành 4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A68FCC-47F9-404A-AB3C-4AA12490AEA7}"/>
              </a:ext>
            </a:extLst>
          </p:cNvPr>
          <p:cNvSpPr txBox="1"/>
          <p:nvPr/>
        </p:nvSpPr>
        <p:spPr>
          <a:xfrm>
            <a:off x="453295" y="3502522"/>
            <a:ext cx="3267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(3 phút)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cùng thảo luận nội dung ở phiếu học tập số 2.  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242890-9498-3A46-94A6-EDE826BAAF8C}"/>
              </a:ext>
            </a:extLst>
          </p:cNvPr>
          <p:cNvSpPr txBox="1"/>
          <p:nvPr/>
        </p:nvSpPr>
        <p:spPr>
          <a:xfrm>
            <a:off x="6060018" y="2706173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2: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5B4C6-5C5D-B243-8BBC-120F36DA8013}"/>
              </a:ext>
            </a:extLst>
          </p:cNvPr>
          <p:cNvSpPr txBox="1"/>
          <p:nvPr/>
        </p:nvSpPr>
        <p:spPr>
          <a:xfrm>
            <a:off x="4662853" y="3242300"/>
            <a:ext cx="47502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 đua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(3 phút)  HS lên bảng gắn các thẻ kiến thức được sắp xếp ngẫu nhiên vào 4 tờ A0 của 4 nhóm. Nhóm nào nhanh và nhiều hơn thì nhóm đó chiến thắng. </a:t>
            </a:r>
            <a:endParaRPr lang="en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1B29F10-3636-9740-B267-1172DCED131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566" r="5536"/>
          <a:stretch>
            <a:fillRect/>
          </a:stretch>
        </p:blipFill>
        <p:spPr>
          <a:xfrm>
            <a:off x="0" y="5615228"/>
            <a:ext cx="4038600" cy="1699971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76B3F7A2-28A5-6542-9807-C8F86070BF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800000">
            <a:off x="7848600" y="64600"/>
            <a:ext cx="2629078" cy="511475"/>
          </a:xfrm>
          <a:prstGeom prst="rect">
            <a:avLst/>
          </a:prstGeom>
        </p:spPr>
      </p:pic>
      <p:sp>
        <p:nvSpPr>
          <p:cNvPr id="24" name="!!4">
            <a:extLst>
              <a:ext uri="{FF2B5EF4-FFF2-40B4-BE49-F238E27FC236}">
                <a16:creationId xmlns:a16="http://schemas.microsoft.com/office/drawing/2014/main" id="{15B52DA3-797E-944B-9534-2051D11C81C2}"/>
              </a:ext>
            </a:extLst>
          </p:cNvPr>
          <p:cNvSpPr/>
          <p:nvPr/>
        </p:nvSpPr>
        <p:spPr>
          <a:xfrm>
            <a:off x="184265" y="3264176"/>
            <a:ext cx="3805674" cy="2091700"/>
          </a:xfrm>
          <a:prstGeom prst="round2DiagRect">
            <a:avLst>
              <a:gd name="adj1" fmla="val 26454"/>
              <a:gd name="adj2" fmla="val 0"/>
            </a:avLst>
          </a:prstGeom>
          <a:noFill/>
          <a:ln>
            <a:solidFill>
              <a:srgbClr val="C7D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!!5">
            <a:extLst>
              <a:ext uri="{FF2B5EF4-FFF2-40B4-BE49-F238E27FC236}">
                <a16:creationId xmlns:a16="http://schemas.microsoft.com/office/drawing/2014/main" id="{BDDE3331-3620-B944-A9BE-FC9A2AC0220C}"/>
              </a:ext>
            </a:extLst>
          </p:cNvPr>
          <p:cNvSpPr/>
          <p:nvPr/>
        </p:nvSpPr>
        <p:spPr>
          <a:xfrm>
            <a:off x="4479539" y="3193914"/>
            <a:ext cx="5089796" cy="2091700"/>
          </a:xfrm>
          <a:prstGeom prst="round2DiagRect">
            <a:avLst>
              <a:gd name="adj1" fmla="val 23844"/>
              <a:gd name="adj2" fmla="val 0"/>
            </a:avLst>
          </a:prstGeom>
          <a:noFill/>
          <a:ln>
            <a:solidFill>
              <a:srgbClr val="C7D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14DD510-6D0F-B949-A1F1-568AB5B831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8001" y="236337"/>
            <a:ext cx="1112242" cy="1122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10632</TotalTime>
  <Words>1411</Words>
  <Application>Microsoft Office PowerPoint</Application>
  <PresentationFormat>Custom</PresentationFormat>
  <Paragraphs>279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Tahoma</vt:lpstr>
      <vt:lpstr>Arial</vt:lpstr>
      <vt:lpstr>Georgia</vt:lpstr>
      <vt:lpstr>Verdana</vt:lpstr>
      <vt:lpstr>Calibri</vt:lpstr>
      <vt:lpstr>Montserrat</vt:lpstr>
      <vt:lpstr>Wingdings</vt:lpstr>
      <vt:lpstr>Overpass Light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23</cp:revision>
  <dcterms:created xsi:type="dcterms:W3CDTF">2006-08-16T00:00:00Z</dcterms:created>
  <dcterms:modified xsi:type="dcterms:W3CDTF">2023-12-04T05:59:01Z</dcterms:modified>
  <dc:identifier>DAEnKPEW-kY</dc:identifier>
</cp:coreProperties>
</file>