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60" r:id="rId3"/>
    <p:sldId id="256" r:id="rId4"/>
    <p:sldId id="257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3" r:id="rId16"/>
    <p:sldId id="287" r:id="rId17"/>
    <p:sldId id="274" r:id="rId18"/>
    <p:sldId id="272" r:id="rId19"/>
    <p:sldId id="278" r:id="rId20"/>
    <p:sldId id="259" r:id="rId21"/>
    <p:sldId id="279" r:id="rId22"/>
    <p:sldId id="280" r:id="rId23"/>
    <p:sldId id="281" r:id="rId24"/>
    <p:sldId id="264" r:id="rId25"/>
    <p:sldId id="282" r:id="rId26"/>
    <p:sldId id="288" r:id="rId27"/>
    <p:sldId id="286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04F49-24B3-4070-9BCB-A37AEFA54D6D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1B64-F602-4603-A04F-A6F13C750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37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5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7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8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4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slide" Target="slide21.xml"/><Relationship Id="rId21" Type="http://schemas.openxmlformats.org/officeDocument/2006/relationships/image" Target="../media/image52.png"/><Relationship Id="rId7" Type="http://schemas.openxmlformats.org/officeDocument/2006/relationships/slide" Target="slide25.xml"/><Relationship Id="rId12" Type="http://schemas.openxmlformats.org/officeDocument/2006/relationships/slide" Target="slide28.xml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24" Type="http://schemas.openxmlformats.org/officeDocument/2006/relationships/image" Target="../media/image37.png"/><Relationship Id="rId5" Type="http://schemas.openxmlformats.org/officeDocument/2006/relationships/slide" Target="slide24.xml"/><Relationship Id="rId15" Type="http://schemas.openxmlformats.org/officeDocument/2006/relationships/slide" Target="slide22.xml"/><Relationship Id="rId23" Type="http://schemas.openxmlformats.org/officeDocument/2006/relationships/slide" Target="slide27.xml"/><Relationship Id="rId10" Type="http://schemas.openxmlformats.org/officeDocument/2006/relationships/slide" Target="slide23.xml"/><Relationship Id="rId19" Type="http://schemas.openxmlformats.org/officeDocument/2006/relationships/image" Target="../media/image50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jpeg"/><Relationship Id="rId7" Type="http://schemas.openxmlformats.org/officeDocument/2006/relationships/image" Target="../media/image3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21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21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jpeg"/><Relationship Id="rId7" Type="http://schemas.openxmlformats.org/officeDocument/2006/relationships/image" Target="../media/image3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21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jpeg"/><Relationship Id="rId7" Type="http://schemas.openxmlformats.org/officeDocument/2006/relationships/image" Target="../media/image34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21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21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901"/>
                    </a14:imgEffect>
                    <a14:imgEffect>
                      <a14:saturation sat="22300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0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y sưu tầm bản đồ hành chính Việt Nam qua các thời kỉ và so sánh sự thay  đổi số lượng các đơn vị hành chính cấp tỉnh | [Chân trời sáng">
            <a:extLst>
              <a:ext uri="{FF2B5EF4-FFF2-40B4-BE49-F238E27FC236}">
                <a16:creationId xmlns:a16="http://schemas.microsoft.com/office/drawing/2014/main" id="{7549A283-4F1A-4897-BC09-56D681551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4711" b="8472"/>
          <a:stretch/>
        </p:blipFill>
        <p:spPr bwMode="auto">
          <a:xfrm>
            <a:off x="0" y="-19050"/>
            <a:ext cx="6509657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B8D9C12-280F-4871-9A08-467EAE5F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7" y="0"/>
            <a:ext cx="5682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38F008E-97B1-4861-A669-89A338F47770}"/>
              </a:ext>
            </a:extLst>
          </p:cNvPr>
          <p:cNvSpPr/>
          <p:nvPr/>
        </p:nvSpPr>
        <p:spPr>
          <a:xfrm>
            <a:off x="206829" y="5459186"/>
            <a:ext cx="4539343" cy="13988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0E6D97A-51DF-4051-B949-3D2BD8F79C39}"/>
              </a:ext>
            </a:extLst>
          </p:cNvPr>
          <p:cNvSpPr/>
          <p:nvPr/>
        </p:nvSpPr>
        <p:spPr>
          <a:xfrm>
            <a:off x="6716486" y="6074230"/>
            <a:ext cx="3907971" cy="6451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4E09AFC-2DB6-4223-BDE0-3F1CAAC9B63A}"/>
              </a:ext>
            </a:extLst>
          </p:cNvPr>
          <p:cNvSpPr txBox="1"/>
          <p:nvPr/>
        </p:nvSpPr>
        <p:spPr>
          <a:xfrm>
            <a:off x="7413171" y="5473949"/>
            <a:ext cx="2514600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CHÚ GIẢI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613DE5B-4FF9-4274-84AD-D6388DAAE399}"/>
              </a:ext>
            </a:extLst>
          </p:cNvPr>
          <p:cNvSpPr/>
          <p:nvPr/>
        </p:nvSpPr>
        <p:spPr>
          <a:xfrm>
            <a:off x="4833257" y="5459186"/>
            <a:ext cx="1262743" cy="1417864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FE11A236-925E-426A-B189-6FEAB521D8A9}"/>
              </a:ext>
            </a:extLst>
          </p:cNvPr>
          <p:cNvSpPr/>
          <p:nvPr/>
        </p:nvSpPr>
        <p:spPr>
          <a:xfrm>
            <a:off x="10711542" y="6074230"/>
            <a:ext cx="1273629" cy="645154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3567E4-BEA4-4AF1-9601-3E0C46948B70}"/>
              </a:ext>
            </a:extLst>
          </p:cNvPr>
          <p:cNvSpPr txBox="1"/>
          <p:nvPr/>
        </p:nvSpPr>
        <p:spPr>
          <a:xfrm>
            <a:off x="4765221" y="4894107"/>
            <a:ext cx="1398814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F957167-E386-4F39-8899-285B675E2842}"/>
              </a:ext>
            </a:extLst>
          </p:cNvPr>
          <p:cNvSpPr txBox="1"/>
          <p:nvPr/>
        </p:nvSpPr>
        <p:spPr>
          <a:xfrm>
            <a:off x="10643507" y="5479392"/>
            <a:ext cx="1398814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AC73FFD-F03A-4271-A8E0-A74E76AF1EF2}"/>
              </a:ext>
            </a:extLst>
          </p:cNvPr>
          <p:cNvSpPr txBox="1"/>
          <p:nvPr/>
        </p:nvSpPr>
        <p:spPr>
          <a:xfrm>
            <a:off x="1114425" y="4894106"/>
            <a:ext cx="2514600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CHÚ GIẢI</a:t>
            </a:r>
          </a:p>
        </p:txBody>
      </p:sp>
    </p:spTree>
    <p:extLst>
      <p:ext uri="{BB962C8B-B14F-4D97-AF65-F5344CB8AC3E}">
        <p14:creationId xmlns:p14="http://schemas.microsoft.com/office/powerpoint/2010/main" val="17550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y sưu tầm bản đồ hành chính Việt Nam qua các thời kỉ và so sánh sự thay  đổi số lượng các đơn vị hành chính cấp tỉnh | [Chân trời sáng">
            <a:extLst>
              <a:ext uri="{FF2B5EF4-FFF2-40B4-BE49-F238E27FC236}">
                <a16:creationId xmlns:a16="http://schemas.microsoft.com/office/drawing/2014/main" id="{7549A283-4F1A-4897-BC09-56D681551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4711" b="8472"/>
          <a:stretch/>
        </p:blipFill>
        <p:spPr bwMode="auto">
          <a:xfrm>
            <a:off x="0" y="-19050"/>
            <a:ext cx="6509657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B8D9C12-280F-4871-9A08-467EAE5F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7" y="0"/>
            <a:ext cx="5682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2B7818A2-1CFC-443F-8222-9C67FD491E39}"/>
              </a:ext>
            </a:extLst>
          </p:cNvPr>
          <p:cNvSpPr/>
          <p:nvPr/>
        </p:nvSpPr>
        <p:spPr>
          <a:xfrm>
            <a:off x="5074920" y="6107777"/>
            <a:ext cx="419100" cy="358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9AC32887-26AF-403D-BFBF-7D0569A2C4F5}"/>
              </a:ext>
            </a:extLst>
          </p:cNvPr>
          <p:cNvSpPr/>
          <p:nvPr/>
        </p:nvSpPr>
        <p:spPr>
          <a:xfrm>
            <a:off x="5676900" y="6104660"/>
            <a:ext cx="419100" cy="3581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B233621-49BF-435F-A9C6-8F771C17EFAA}"/>
              </a:ext>
            </a:extLst>
          </p:cNvPr>
          <p:cNvSpPr/>
          <p:nvPr/>
        </p:nvSpPr>
        <p:spPr>
          <a:xfrm>
            <a:off x="8811491" y="6186055"/>
            <a:ext cx="588818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A77B7F-A882-4F4F-B06E-16613A78B387}"/>
              </a:ext>
            </a:extLst>
          </p:cNvPr>
          <p:cNvSpPr txBox="1"/>
          <p:nvPr/>
        </p:nvSpPr>
        <p:spPr>
          <a:xfrm>
            <a:off x="3432660" y="5545291"/>
            <a:ext cx="164226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SẮT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8ADB47F-C1B9-4D04-A5F9-0A974D483CFC}"/>
              </a:ext>
            </a:extLst>
          </p:cNvPr>
          <p:cNvSpPr txBox="1"/>
          <p:nvPr/>
        </p:nvSpPr>
        <p:spPr>
          <a:xfrm>
            <a:off x="4971852" y="4985922"/>
            <a:ext cx="164226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 THAN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A2608F94-C250-4C0E-BD1A-5E9D25A6651B}"/>
              </a:ext>
            </a:extLst>
          </p:cNvPr>
          <p:cNvCxnSpPr>
            <a:cxnSpLocks/>
            <a:stCxn id="4" idx="2"/>
            <a:endCxn id="2" idx="2"/>
          </p:cNvCxnSpPr>
          <p:nvPr/>
        </p:nvCxnSpPr>
        <p:spPr>
          <a:xfrm>
            <a:off x="4253790" y="6006956"/>
            <a:ext cx="821130" cy="279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37397EF0-61D6-4F64-A52D-8549CECC7416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>
            <a:off x="5792982" y="5447587"/>
            <a:ext cx="93468" cy="657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A6EF838-C750-4796-8479-EA906091EF4C}"/>
              </a:ext>
            </a:extLst>
          </p:cNvPr>
          <p:cNvSpPr txBox="1"/>
          <p:nvPr/>
        </p:nvSpPr>
        <p:spPr>
          <a:xfrm>
            <a:off x="7427915" y="5032088"/>
            <a:ext cx="1824818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RANH GIỚI</a:t>
            </a: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5FA5DCFE-DF02-4881-8125-C4B690156ABA}"/>
              </a:ext>
            </a:extLst>
          </p:cNvPr>
          <p:cNvCxnSpPr>
            <a:cxnSpLocks/>
            <a:stCxn id="23" idx="2"/>
            <a:endCxn id="3" idx="0"/>
          </p:cNvCxnSpPr>
          <p:nvPr/>
        </p:nvCxnSpPr>
        <p:spPr>
          <a:xfrm>
            <a:off x="8340324" y="5863085"/>
            <a:ext cx="765576" cy="322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8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 animBg="1"/>
      <p:bldP spid="4" grpId="0" animBg="1"/>
      <p:bldP spid="18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C826435-A838-4E22-92C5-757A3D915813}"/>
              </a:ext>
            </a:extLst>
          </p:cNvPr>
          <p:cNvSpPr txBox="1"/>
          <p:nvPr/>
        </p:nvSpPr>
        <p:spPr>
          <a:xfrm>
            <a:off x="3269742" y="499380"/>
            <a:ext cx="7560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cs typeface="Courier New" panose="02070309020205020404" pitchFamily="49" charset="0"/>
              </a:rPr>
              <a:t>I. KÍ HIỆU BẢN ĐỒ VÀ CHÚ GIẢI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AAFC737-3F0D-4155-B866-22F212656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3" y="2117512"/>
            <a:ext cx="881018" cy="82595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76A10D2-EAF4-4A47-9EA6-F510E47E6FC7}"/>
              </a:ext>
            </a:extLst>
          </p:cNvPr>
          <p:cNvSpPr txBox="1"/>
          <p:nvPr/>
        </p:nvSpPr>
        <p:spPr>
          <a:xfrm>
            <a:off x="1256412" y="4071484"/>
            <a:ext cx="106270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- Kí hiệu bản đồ giúp người đọc phân biệt được sự khác nhau của các thông tin thể hiện trên bản đồ. Ý nghĩa của các kí hiệu được giải thích rõ ràng trong chú giải của bản đồ.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06F835E-6645-4E0A-9A1F-43BA1543B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3" y="3658507"/>
            <a:ext cx="881018" cy="825954"/>
          </a:xfrm>
          <a:prstGeom prst="rect">
            <a:avLst/>
          </a:prstGeom>
        </p:spPr>
      </p:pic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5F0237E4-16FE-4E9F-90FD-B175268783B5}"/>
              </a:ext>
            </a:extLst>
          </p:cNvPr>
          <p:cNvSpPr txBox="1"/>
          <p:nvPr/>
        </p:nvSpPr>
        <p:spPr>
          <a:xfrm>
            <a:off x="1412889" y="1824132"/>
            <a:ext cx="10369808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nl-NL" sz="3200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Định nghĩa</a:t>
            </a:r>
            <a:endParaRPr lang="en-US" sz="3200" i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nl-NL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3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Ký hiệu </a:t>
            </a:r>
            <a:r>
              <a:rPr lang="nl-NL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bản đồ</a:t>
            </a:r>
            <a:r>
              <a:rPr lang="nl-NL" sz="36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là những hình vẽ, màu sắc, chữ viết,... mang tính quy ước dùng để thể hiện các đối tượng địa lý trên bản đồ.</a:t>
            </a:r>
            <a:endParaRPr lang="en-US" sz="32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474E0-B648-43D6-A99D-595C3B531046}"/>
              </a:ext>
            </a:extLst>
          </p:cNvPr>
          <p:cNvSpPr txBox="1"/>
          <p:nvPr/>
        </p:nvSpPr>
        <p:spPr>
          <a:xfrm>
            <a:off x="3450771" y="500744"/>
            <a:ext cx="701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II. CÁC LOẠI KÍ HIỆU BẢN ĐỒ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F71A80-D0AB-4BBC-8A16-F823B879617C}"/>
              </a:ext>
            </a:extLst>
          </p:cNvPr>
          <p:cNvSpPr txBox="1"/>
          <p:nvPr/>
        </p:nvSpPr>
        <p:spPr>
          <a:xfrm>
            <a:off x="2175782" y="2101536"/>
            <a:ext cx="784043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3. CÁC LOẠI KÍ HIỆU BẢN ĐỒ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E85A30-F8D8-480A-B652-85EE311693EA}"/>
              </a:ext>
            </a:extLst>
          </p:cNvPr>
          <p:cNvSpPr txBox="1"/>
          <p:nvPr/>
        </p:nvSpPr>
        <p:spPr>
          <a:xfrm>
            <a:off x="5356270" y="3283432"/>
            <a:ext cx="555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8194" name="Picture 2" descr="Học Tập, Đứa Trẻ, Học Nhóm, Tải hình PNG 203 - Free.Vector6.com">
            <a:extLst>
              <a:ext uri="{FF2B5EF4-FFF2-40B4-BE49-F238E27FC236}">
                <a16:creationId xmlns:a16="http://schemas.microsoft.com/office/drawing/2014/main" id="{ED92B238-66F5-4737-BE19-F07927DAC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9"/>
          <a:stretch/>
        </p:blipFill>
        <p:spPr bwMode="auto">
          <a:xfrm>
            <a:off x="1294552" y="3152976"/>
            <a:ext cx="3783506" cy="22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A6AC396-4021-4BC8-99C9-406C7D634C6F}"/>
              </a:ext>
            </a:extLst>
          </p:cNvPr>
          <p:cNvSpPr txBox="1"/>
          <p:nvPr/>
        </p:nvSpPr>
        <p:spPr>
          <a:xfrm>
            <a:off x="5356271" y="3988226"/>
            <a:ext cx="5725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 &amp; 2.3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5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y sưu tầm bản đồ hành chính Việt Nam qua các thời kỉ và so sánh sự thay  đổi số lượng các đơn vị hành chính cấp tỉnh | [Chân trời sáng">
            <a:extLst>
              <a:ext uri="{FF2B5EF4-FFF2-40B4-BE49-F238E27FC236}">
                <a16:creationId xmlns:a16="http://schemas.microsoft.com/office/drawing/2014/main" id="{2CDA5574-54FD-4CDE-BE35-71947D719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4711" b="8472"/>
          <a:stretch/>
        </p:blipFill>
        <p:spPr bwMode="auto">
          <a:xfrm>
            <a:off x="0" y="0"/>
            <a:ext cx="6095999" cy="425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41C86-DE58-40A8-9E25-B12BE34C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"/>
            <a:ext cx="6096001" cy="425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Bảng 6">
            <a:extLst>
              <a:ext uri="{FF2B5EF4-FFF2-40B4-BE49-F238E27FC236}">
                <a16:creationId xmlns:a16="http://schemas.microsoft.com/office/drawing/2014/main" id="{4D4B34E1-FCC8-4ED7-946D-946EAA6B2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06792"/>
              </p:ext>
            </p:extLst>
          </p:nvPr>
        </p:nvGraphicFramePr>
        <p:xfrm>
          <a:off x="0" y="4330700"/>
          <a:ext cx="12192000" cy="252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50903809"/>
                    </a:ext>
                  </a:extLst>
                </a:gridCol>
                <a:gridCol w="3230880">
                  <a:extLst>
                    <a:ext uri="{9D8B030D-6E8A-4147-A177-3AD203B41FA5}">
                      <a16:colId xmlns:a16="http://schemas.microsoft.com/office/drawing/2014/main" val="714533384"/>
                    </a:ext>
                  </a:extLst>
                </a:gridCol>
                <a:gridCol w="8351520">
                  <a:extLst>
                    <a:ext uri="{9D8B030D-6E8A-4147-A177-3AD203B41FA5}">
                      <a16:colId xmlns:a16="http://schemas.microsoft.com/office/drawing/2014/main" val="4147515619"/>
                    </a:ext>
                  </a:extLst>
                </a:gridCol>
              </a:tblGrid>
              <a:tr h="550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DẠNG KÍ HIỆU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LOẠI KÍ HIỆU CÓ TRONG HAI HÌNH TRÊN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89809"/>
                  </a:ext>
                </a:extLst>
              </a:tr>
              <a:tr h="7033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07964"/>
                  </a:ext>
                </a:extLst>
              </a:tr>
              <a:tr h="68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09197"/>
                  </a:ext>
                </a:extLst>
              </a:tr>
              <a:tr h="5930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17126"/>
                  </a:ext>
                </a:extLst>
              </a:tr>
            </a:tbl>
          </a:graphicData>
        </a:graphic>
      </p:graphicFrame>
      <p:pic>
        <p:nvPicPr>
          <p:cNvPr id="7" name="Hình ảnh 6">
            <a:extLst>
              <a:ext uri="{FF2B5EF4-FFF2-40B4-BE49-F238E27FC236}">
                <a16:creationId xmlns:a16="http://schemas.microsoft.com/office/drawing/2014/main" id="{C09C51B2-414D-4D7F-974C-663887DE3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662" y="5005387"/>
            <a:ext cx="514185" cy="481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8F13887-CB95-4C1F-BD43-5B89BA7F3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599" y="5717267"/>
            <a:ext cx="480785" cy="420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AA7FF45-E615-4B57-ACE3-8FCC05F11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547" y="5717267"/>
            <a:ext cx="460257" cy="420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68D96DB0-FEDE-45C8-85EC-40847B165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567" y="6351122"/>
            <a:ext cx="428625" cy="412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48C1A72-1759-446F-8110-A304F245A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0315" y="6351122"/>
            <a:ext cx="468313" cy="43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C9B21CA4-D607-4139-94B2-A8AE360D93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7822" y="6348467"/>
            <a:ext cx="514185" cy="43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16E00BC-0434-456E-9B1A-BA5273FE2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08" y="18538"/>
            <a:ext cx="1347383" cy="74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474E0-B648-43D6-A99D-595C3B531046}"/>
              </a:ext>
            </a:extLst>
          </p:cNvPr>
          <p:cNvSpPr txBox="1"/>
          <p:nvPr/>
        </p:nvSpPr>
        <p:spPr>
          <a:xfrm>
            <a:off x="3450771" y="500744"/>
            <a:ext cx="701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cs typeface="Times New Roman" panose="02020603050405020304" pitchFamily="18" charset="0"/>
              </a:rPr>
              <a:t>II. CÁC LOẠI KÍ HIỆU BẢN ĐỒ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142D17D-D917-4CDC-AFB9-5508C77FC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9" y="1933675"/>
            <a:ext cx="881018" cy="825954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86B8CDE-9970-48AE-8F63-3689A75E1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9" y="4511347"/>
            <a:ext cx="881018" cy="82595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20396FB-1DFC-4491-8DFB-9496EAE8E381}"/>
              </a:ext>
            </a:extLst>
          </p:cNvPr>
          <p:cNvSpPr txBox="1"/>
          <p:nvPr/>
        </p:nvSpPr>
        <p:spPr>
          <a:xfrm>
            <a:off x="1621896" y="2239300"/>
            <a:ext cx="1008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CF65652-77F4-4AC4-A6D4-CF374AC6035A}"/>
              </a:ext>
            </a:extLst>
          </p:cNvPr>
          <p:cNvSpPr txBox="1"/>
          <p:nvPr/>
        </p:nvSpPr>
        <p:spPr>
          <a:xfrm>
            <a:off x="6096001" y="2265426"/>
            <a:ext cx="3643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DDB8E9D-E688-45C9-A97D-9B195BCA989E}"/>
              </a:ext>
            </a:extLst>
          </p:cNvPr>
          <p:cNvSpPr txBox="1"/>
          <p:nvPr/>
        </p:nvSpPr>
        <p:spPr>
          <a:xfrm>
            <a:off x="6096001" y="2850201"/>
            <a:ext cx="3643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637C235-3F92-4A0B-9195-A0EE975B3DDE}"/>
              </a:ext>
            </a:extLst>
          </p:cNvPr>
          <p:cNvSpPr txBox="1"/>
          <p:nvPr/>
        </p:nvSpPr>
        <p:spPr>
          <a:xfrm>
            <a:off x="6096000" y="3434976"/>
            <a:ext cx="3643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AE89A264-857D-41D2-AC2F-D69AC3013569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035296" y="2557813"/>
            <a:ext cx="1060705" cy="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5F3A288C-F053-4144-9AF8-3C00E845D8D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035296" y="2552683"/>
            <a:ext cx="1060705" cy="58990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73DCDD0A-77C4-4562-8725-3006BD40E7D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035296" y="2557813"/>
            <a:ext cx="1060704" cy="116955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1">
            <a:extLst>
              <a:ext uri="{FF2B5EF4-FFF2-40B4-BE49-F238E27FC236}">
                <a16:creationId xmlns:a16="http://schemas.microsoft.com/office/drawing/2014/main" id="{620396FB-1DFC-4491-8DFB-9496EAE8E381}"/>
              </a:ext>
            </a:extLst>
          </p:cNvPr>
          <p:cNvSpPr txBox="1"/>
          <p:nvPr/>
        </p:nvSpPr>
        <p:spPr>
          <a:xfrm>
            <a:off x="1774296" y="4899796"/>
            <a:ext cx="10087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2">
            <a:extLst>
              <a:ext uri="{FF2B5EF4-FFF2-40B4-BE49-F238E27FC236}">
                <a16:creationId xmlns:a16="http://schemas.microsoft.com/office/drawing/2014/main" id="{ECF65652-77F4-4AC4-A6D4-CF374AC6035A}"/>
              </a:ext>
            </a:extLst>
          </p:cNvPr>
          <p:cNvSpPr txBox="1"/>
          <p:nvPr/>
        </p:nvSpPr>
        <p:spPr>
          <a:xfrm>
            <a:off x="6274527" y="4899796"/>
            <a:ext cx="3643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3">
            <a:extLst>
              <a:ext uri="{FF2B5EF4-FFF2-40B4-BE49-F238E27FC236}">
                <a16:creationId xmlns:a16="http://schemas.microsoft.com/office/drawing/2014/main" id="{ADDB8E9D-E688-45C9-A97D-9B195BCA989E}"/>
              </a:ext>
            </a:extLst>
          </p:cNvPr>
          <p:cNvSpPr txBox="1"/>
          <p:nvPr/>
        </p:nvSpPr>
        <p:spPr>
          <a:xfrm>
            <a:off x="6274527" y="5484571"/>
            <a:ext cx="36430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14">
            <a:extLst>
              <a:ext uri="{FF2B5EF4-FFF2-40B4-BE49-F238E27FC236}">
                <a16:creationId xmlns:a16="http://schemas.microsoft.com/office/drawing/2014/main" id="{0637C235-3F92-4A0B-9195-A0EE975B3DDE}"/>
              </a:ext>
            </a:extLst>
          </p:cNvPr>
          <p:cNvSpPr txBox="1"/>
          <p:nvPr/>
        </p:nvSpPr>
        <p:spPr>
          <a:xfrm>
            <a:off x="6274526" y="6069346"/>
            <a:ext cx="5917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467995" algn="l"/>
                <a:tab pos="504190" algn="l"/>
                <a:tab pos="540385" algn="l"/>
                <a:tab pos="228600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chải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Đường kết nối Mũi tên Thẳng 7">
            <a:extLst>
              <a:ext uri="{FF2B5EF4-FFF2-40B4-BE49-F238E27FC236}">
                <a16:creationId xmlns:a16="http://schemas.microsoft.com/office/drawing/2014/main" id="{AE89A264-857D-41D2-AC2F-D69AC3013569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213822" y="5192183"/>
            <a:ext cx="1060705" cy="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16">
            <a:extLst>
              <a:ext uri="{FF2B5EF4-FFF2-40B4-BE49-F238E27FC236}">
                <a16:creationId xmlns:a16="http://schemas.microsoft.com/office/drawing/2014/main" id="{5F3A288C-F053-4144-9AF8-3C00E845D8D1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213822" y="5187053"/>
            <a:ext cx="1060705" cy="58990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17">
            <a:extLst>
              <a:ext uri="{FF2B5EF4-FFF2-40B4-BE49-F238E27FC236}">
                <a16:creationId xmlns:a16="http://schemas.microsoft.com/office/drawing/2014/main" id="{73DCDD0A-77C4-4562-8725-3006BD40E7D0}"/>
              </a:ext>
            </a:extLst>
          </p:cNvPr>
          <p:cNvCxnSpPr>
            <a:cxnSpLocks/>
            <a:endCxn id="21" idx="1"/>
          </p:cNvCxnSpPr>
          <p:nvPr/>
        </p:nvCxnSpPr>
        <p:spPr>
          <a:xfrm rot="16200000" flipH="1">
            <a:off x="5159398" y="5246605"/>
            <a:ext cx="1169553" cy="10607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D181B70-8317-4DC4-9040-FB374C4AA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91" y="37369"/>
            <a:ext cx="3505689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loại kí hiệu bản đồ | SGK Địa lí lớp 6">
            <a:extLst>
              <a:ext uri="{FF2B5EF4-FFF2-40B4-BE49-F238E27FC236}">
                <a16:creationId xmlns:a16="http://schemas.microsoft.com/office/drawing/2014/main" id="{FEBBF52C-5E81-40DA-8BFD-F3AC9E67B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9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1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B6E3EBE-D3D6-4C30-B4BA-33BA22B957D9}"/>
              </a:ext>
            </a:extLst>
          </p:cNvPr>
          <p:cNvSpPr txBox="1"/>
          <p:nvPr/>
        </p:nvSpPr>
        <p:spPr>
          <a:xfrm>
            <a:off x="5084354" y="1755895"/>
            <a:ext cx="51830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HOẠT ĐỘNG LUYỆN TẬP VÀ </a:t>
            </a: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1898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y sưu tầm bản đồ hành chính Việt Nam qua các thời kỉ và so sánh sự thay  đổi số lượng các đơn vị hành chính cấp tỉnh | [Chân trời sáng">
            <a:extLst>
              <a:ext uri="{FF2B5EF4-FFF2-40B4-BE49-F238E27FC236}">
                <a16:creationId xmlns:a16="http://schemas.microsoft.com/office/drawing/2014/main" id="{FD5E0EAE-EEBE-49D7-8103-E20F7D220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4711" b="8472"/>
          <a:stretch/>
        </p:blipFill>
        <p:spPr bwMode="auto">
          <a:xfrm>
            <a:off x="1" y="57150"/>
            <a:ext cx="6286500" cy="610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3860A-60FC-48B0-A9B7-107574E1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-1"/>
            <a:ext cx="5905499" cy="621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A18F62A-5061-4E1B-B1BB-651BA14ABABF}"/>
              </a:ext>
            </a:extLst>
          </p:cNvPr>
          <p:cNvSpPr txBox="1"/>
          <p:nvPr/>
        </p:nvSpPr>
        <p:spPr>
          <a:xfrm>
            <a:off x="4990586" y="90060"/>
            <a:ext cx="2443874" cy="5847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481CDF9-FEA1-486C-9496-C21CC85342D3}"/>
              </a:ext>
            </a:extLst>
          </p:cNvPr>
          <p:cNvSpPr txBox="1"/>
          <p:nvPr/>
        </p:nvSpPr>
        <p:spPr>
          <a:xfrm>
            <a:off x="660858" y="6216075"/>
            <a:ext cx="108702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Comic Sans MS" panose="030F0702030302020204" pitchFamily="66" charset="0"/>
              </a:rPr>
              <a:t>Xác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định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vị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trí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và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độ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cao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của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đỉnh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núi</a:t>
            </a:r>
            <a:r>
              <a:rPr lang="en-US" sz="3200" dirty="0">
                <a:latin typeface="Comic Sans MS" panose="030F0702030302020204" pitchFamily="66" charset="0"/>
              </a:rPr>
              <a:t> Ê-</a:t>
            </a:r>
            <a:r>
              <a:rPr lang="en-US" sz="3200" dirty="0" err="1">
                <a:latin typeface="Comic Sans MS" panose="030F0702030302020204" pitchFamily="66" charset="0"/>
              </a:rPr>
              <a:t>vơ</a:t>
            </a:r>
            <a:r>
              <a:rPr lang="en-US" sz="3200" dirty="0">
                <a:latin typeface="Comic Sans MS" panose="030F0702030302020204" pitchFamily="66" charset="0"/>
              </a:rPr>
              <a:t>-</a:t>
            </a:r>
            <a:r>
              <a:rPr lang="en-US" sz="3200" dirty="0" err="1">
                <a:latin typeface="Comic Sans MS" panose="030F0702030302020204" pitchFamily="66" charset="0"/>
              </a:rPr>
              <a:t>rét</a:t>
            </a:r>
            <a:r>
              <a:rPr lang="en-US" sz="3200" dirty="0">
                <a:latin typeface="Comic Sans MS" panose="030F0702030302020204" pitchFamily="66" charset="0"/>
              </a:rPr>
              <a:t> (Everest)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44B477E-9CB6-415A-AA25-5CAE1A9A5CB2}"/>
              </a:ext>
            </a:extLst>
          </p:cNvPr>
          <p:cNvSpPr/>
          <p:nvPr/>
        </p:nvSpPr>
        <p:spPr>
          <a:xfrm>
            <a:off x="3949700" y="1549400"/>
            <a:ext cx="6223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7FD1BFC-8FB2-4601-A258-CDA5C86D4AC5}"/>
              </a:ext>
            </a:extLst>
          </p:cNvPr>
          <p:cNvSpPr txBox="1"/>
          <p:nvPr/>
        </p:nvSpPr>
        <p:spPr>
          <a:xfrm>
            <a:off x="2209801" y="2702810"/>
            <a:ext cx="2032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Everest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8848m</a:t>
            </a:r>
          </a:p>
        </p:txBody>
      </p: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8A24C4C3-DAB1-42A8-AD7C-6FE3B4353F4F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3263900" y="2102247"/>
            <a:ext cx="776934" cy="613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C73831E-9FD8-4A45-80B7-290AFB3E909E}"/>
              </a:ext>
            </a:extLst>
          </p:cNvPr>
          <p:cNvSpPr txBox="1"/>
          <p:nvPr/>
        </p:nvSpPr>
        <p:spPr>
          <a:xfrm>
            <a:off x="426819" y="6209148"/>
            <a:ext cx="113383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Comic Sans MS" panose="030F0702030302020204" pitchFamily="66" charset="0"/>
              </a:rPr>
              <a:t>Xác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định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vị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trí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và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độ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sâu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của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vực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biển</a:t>
            </a:r>
            <a:r>
              <a:rPr lang="en-US" sz="3200" dirty="0">
                <a:latin typeface="Comic Sans MS" panose="030F0702030302020204" pitchFamily="66" charset="0"/>
              </a:rPr>
              <a:t> Ma-</a:t>
            </a:r>
            <a:r>
              <a:rPr lang="en-US" sz="3200" dirty="0" err="1">
                <a:latin typeface="Comic Sans MS" panose="030F0702030302020204" pitchFamily="66" charset="0"/>
              </a:rPr>
              <a:t>ri</a:t>
            </a:r>
            <a:r>
              <a:rPr lang="en-US" sz="3200" dirty="0">
                <a:latin typeface="Comic Sans MS" panose="030F0702030302020204" pitchFamily="66" charset="0"/>
              </a:rPr>
              <a:t>-a-</a:t>
            </a:r>
            <a:r>
              <a:rPr lang="en-US" sz="3200" dirty="0" err="1">
                <a:latin typeface="Comic Sans MS" panose="030F0702030302020204" pitchFamily="66" charset="0"/>
              </a:rPr>
              <a:t>na</a:t>
            </a:r>
            <a:r>
              <a:rPr lang="en-US" sz="3200" dirty="0">
                <a:latin typeface="Comic Sans MS" panose="030F0702030302020204" pitchFamily="66" charset="0"/>
              </a:rPr>
              <a:t> (Mariana)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61EEDD35-7E88-4FB1-A18B-8F1BD3329F0E}"/>
              </a:ext>
            </a:extLst>
          </p:cNvPr>
          <p:cNvSpPr/>
          <p:nvPr/>
        </p:nvSpPr>
        <p:spPr>
          <a:xfrm>
            <a:off x="4899452" y="1549400"/>
            <a:ext cx="622300" cy="927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111284D-6B98-436E-904F-72FDC8A23FF9}"/>
              </a:ext>
            </a:extLst>
          </p:cNvPr>
          <p:cNvSpPr txBox="1"/>
          <p:nvPr/>
        </p:nvSpPr>
        <p:spPr>
          <a:xfrm>
            <a:off x="2593030" y="2804398"/>
            <a:ext cx="21186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Mariana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11034m</a:t>
            </a: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56C9C204-5B17-4A4A-94DE-DCD275F49DE7}"/>
              </a:ext>
            </a:extLst>
          </p:cNvPr>
          <p:cNvCxnSpPr>
            <a:cxnSpLocks/>
            <a:stCxn id="16" idx="0"/>
            <a:endCxn id="15" idx="3"/>
          </p:cNvCxnSpPr>
          <p:nvPr/>
        </p:nvCxnSpPr>
        <p:spPr>
          <a:xfrm flipV="1">
            <a:off x="3652367" y="2340729"/>
            <a:ext cx="1338219" cy="4636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7791179-9E9A-4304-9897-2719F8F09A28}"/>
              </a:ext>
            </a:extLst>
          </p:cNvPr>
          <p:cNvSpPr txBox="1"/>
          <p:nvPr/>
        </p:nvSpPr>
        <p:spPr>
          <a:xfrm>
            <a:off x="3592342" y="6199358"/>
            <a:ext cx="521649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Comic Sans MS" panose="030F0702030302020204" pitchFamily="66" charset="0"/>
              </a:rPr>
              <a:t>Tìm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dãy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núi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Rốc</a:t>
            </a:r>
            <a:r>
              <a:rPr lang="en-US" sz="3200" dirty="0">
                <a:latin typeface="Comic Sans MS" panose="030F0702030302020204" pitchFamily="66" charset="0"/>
              </a:rPr>
              <a:t>-ki (Rocky)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8D4E8A6D-6683-4A2B-9FC8-25C59CB6A63B}"/>
              </a:ext>
            </a:extLst>
          </p:cNvPr>
          <p:cNvSpPr/>
          <p:nvPr/>
        </p:nvSpPr>
        <p:spPr>
          <a:xfrm>
            <a:off x="1222802" y="838200"/>
            <a:ext cx="622300" cy="1250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98A6A0B-B274-493C-8921-47F9ACD06777}"/>
              </a:ext>
            </a:extLst>
          </p:cNvPr>
          <p:cNvSpPr txBox="1"/>
          <p:nvPr/>
        </p:nvSpPr>
        <p:spPr>
          <a:xfrm>
            <a:off x="314704" y="2542788"/>
            <a:ext cx="144119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Rocky</a:t>
            </a:r>
          </a:p>
        </p:txBody>
      </p: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C8BCA1B0-7E98-499C-B0FB-42C8EAD19B21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1059891" y="1905953"/>
            <a:ext cx="254045" cy="629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085CD72-0052-41D2-B04A-61F0EA3689AC}"/>
              </a:ext>
            </a:extLst>
          </p:cNvPr>
          <p:cNvSpPr txBox="1"/>
          <p:nvPr/>
        </p:nvSpPr>
        <p:spPr>
          <a:xfrm>
            <a:off x="2883967" y="6199357"/>
            <a:ext cx="68050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Comic Sans MS" panose="030F0702030302020204" pitchFamily="66" charset="0"/>
              </a:rPr>
              <a:t>Xác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định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vị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trí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của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sân</a:t>
            </a:r>
            <a:r>
              <a:rPr lang="en-US" sz="3200" dirty="0">
                <a:latin typeface="Comic Sans MS" panose="030F0702030302020204" pitchFamily="66" charset="0"/>
              </a:rPr>
              <a:t> bay </a:t>
            </a:r>
            <a:r>
              <a:rPr lang="en-US" sz="3200" dirty="0" err="1">
                <a:latin typeface="Comic Sans MS" panose="030F0702030302020204" pitchFamily="66" charset="0"/>
              </a:rPr>
              <a:t>Nội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Bài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8F0FCCE1-3B38-4954-A8AC-F730FBB5C0C7}"/>
              </a:ext>
            </a:extLst>
          </p:cNvPr>
          <p:cNvSpPr/>
          <p:nvPr/>
        </p:nvSpPr>
        <p:spPr>
          <a:xfrm rot="16200000">
            <a:off x="10262900" y="843101"/>
            <a:ext cx="470474" cy="942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D1F76947-E3B8-4153-BD6B-6EE3D35951DE}"/>
              </a:ext>
            </a:extLst>
          </p:cNvPr>
          <p:cNvSpPr txBox="1"/>
          <p:nvPr/>
        </p:nvSpPr>
        <p:spPr>
          <a:xfrm>
            <a:off x="8688347" y="2102247"/>
            <a:ext cx="148727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56B77D2A-7938-4C41-8404-CACB55E3DAA8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9431985" y="1549400"/>
            <a:ext cx="1066152" cy="552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64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l="40297" t="44231" r="46039" b="5871"/>
          <a:stretch/>
        </p:blipFill>
        <p:spPr>
          <a:xfrm>
            <a:off x="1000429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6201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2" y="5613397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 flipH="1">
            <a:off x="9039782" y="150360"/>
            <a:ext cx="1944216" cy="21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2462168" y="874455"/>
            <a:ext cx="6577614" cy="2554545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000" b="1" dirty="0">
              <a:ln w="9525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12876584" y="630786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A2774FE-40DE-49A3-AC75-44F55AECC258}"/>
              </a:ext>
            </a:extLst>
          </p:cNvPr>
          <p:cNvSpPr txBox="1"/>
          <p:nvPr/>
        </p:nvSpPr>
        <p:spPr>
          <a:xfrm>
            <a:off x="1979953" y="2537388"/>
            <a:ext cx="8443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BÍ MẬT KHO BÁU CỔ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asure Map Transparent PNG - 767x800 - Free Download on NicePNG">
            <a:extLst>
              <a:ext uri="{FF2B5EF4-FFF2-40B4-BE49-F238E27FC236}">
                <a16:creationId xmlns:a16="http://schemas.microsoft.com/office/drawing/2014/main" id="{F5C51FE1-3672-4DDF-906E-DEF6FCCA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13" y="643327"/>
            <a:ext cx="4119387" cy="43325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030" name="Picture 6" descr="Cartoon Pirate Treasure Map Wall Decal – WallMonkeys.com">
            <a:extLst>
              <a:ext uri="{FF2B5EF4-FFF2-40B4-BE49-F238E27FC236}">
                <a16:creationId xmlns:a16="http://schemas.microsoft.com/office/drawing/2014/main" id="{1F0CE7C6-747C-4C5F-978C-9FDE607F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74" y="686761"/>
            <a:ext cx="4458132" cy="42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ปักพินโดย Lily Green ใน Cartoons for children">
            <a:extLst>
              <a:ext uri="{FF2B5EF4-FFF2-40B4-BE49-F238E27FC236}">
                <a16:creationId xmlns:a16="http://schemas.microsoft.com/office/drawing/2014/main" id="{E158DE04-4EB8-49E8-B237-BC1FD09D7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7316" r="12612" b="7906"/>
          <a:stretch/>
        </p:blipFill>
        <p:spPr bwMode="auto">
          <a:xfrm flipH="1">
            <a:off x="456123" y="3916680"/>
            <a:ext cx="2194558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24BB891-4592-4AF4-85B1-B30E30FC2EBC}"/>
              </a:ext>
            </a:extLst>
          </p:cNvPr>
          <p:cNvSpPr txBox="1"/>
          <p:nvPr/>
        </p:nvSpPr>
        <p:spPr>
          <a:xfrm>
            <a:off x="4778171" y="133916"/>
            <a:ext cx="2635658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0C3EE7-120D-4E51-A2E1-CC62231D4DC8}"/>
              </a:ext>
            </a:extLst>
          </p:cNvPr>
          <p:cNvSpPr txBox="1"/>
          <p:nvPr/>
        </p:nvSpPr>
        <p:spPr>
          <a:xfrm>
            <a:off x="3429000" y="576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8082C1-4D31-4DFB-A38A-C084759E2414}"/>
              </a:ext>
            </a:extLst>
          </p:cNvPr>
          <p:cNvSpPr txBox="1"/>
          <p:nvPr/>
        </p:nvSpPr>
        <p:spPr>
          <a:xfrm>
            <a:off x="2627941" y="5252888"/>
            <a:ext cx="9118634" cy="13849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Xin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Luffy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Tặc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kho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CB833C-77EB-4429-9FC8-CFF9FAF869BD}"/>
              </a:ext>
            </a:extLst>
          </p:cNvPr>
          <p:cNvSpPr txBox="1"/>
          <p:nvPr/>
        </p:nvSpPr>
        <p:spPr>
          <a:xfrm>
            <a:off x="2644660" y="5456048"/>
            <a:ext cx="9107936" cy="10772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? </a:t>
            </a:r>
          </a:p>
          <a:p>
            <a:pPr algn="ctr"/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2DE3CCC-555D-4C7C-BE76-C9EDC144755F}"/>
              </a:ext>
            </a:extLst>
          </p:cNvPr>
          <p:cNvSpPr txBox="1"/>
          <p:nvPr/>
        </p:nvSpPr>
        <p:spPr>
          <a:xfrm>
            <a:off x="2282916" y="5406776"/>
            <a:ext cx="9107936" cy="10772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Tớ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Kho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báu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12964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2 0.03032 L 0.83607 3.33333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3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934254" y="773040"/>
            <a:ext cx="7489377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Chào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mừng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endParaRPr sz="2400" dirty="0"/>
          </a:p>
          <a:p>
            <a:pPr algn="ctr"/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hang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bí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mật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ta!!!</a:t>
            </a:r>
            <a:endParaRPr sz="2400" dirty="0"/>
          </a:p>
          <a:p>
            <a:pPr algn="ctr"/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tặng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cậu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rương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  <a:p>
            <a:pPr algn="ctr"/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châu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báu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kiện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cậu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  <a:p>
            <a:pPr algn="ctr"/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tự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vượt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thử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thách</a:t>
            </a:r>
            <a:endParaRPr sz="2400" dirty="0"/>
          </a:p>
          <a:p>
            <a:pPr algn="ctr"/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chiếc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rương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kia!</a:t>
            </a:r>
            <a:endParaRPr sz="2400" dirty="0"/>
          </a:p>
          <a:p>
            <a:pPr algn="ctr"/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Chúc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cậu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</a:t>
            </a:r>
            <a:r>
              <a:rPr lang="en-US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mắn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6201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2" y="5613397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 flipH="1">
            <a:off x="8820139" y="172914"/>
            <a:ext cx="1944216" cy="219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13236624" y="625576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51817"/>
          <a:stretch/>
        </p:blipFill>
        <p:spPr>
          <a:xfrm>
            <a:off x="2468201" y="1556792"/>
            <a:ext cx="117952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51817"/>
          <a:stretch/>
        </p:blipFill>
        <p:spPr>
          <a:xfrm>
            <a:off x="5663953" y="836712"/>
            <a:ext cx="117952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 l="51817"/>
          <a:stretch/>
        </p:blipFill>
        <p:spPr>
          <a:xfrm flipH="1">
            <a:off x="8021960" y="2253476"/>
            <a:ext cx="1224136" cy="11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51817"/>
          <a:stretch/>
        </p:blipFill>
        <p:spPr>
          <a:xfrm flipH="1">
            <a:off x="3473128" y="2841238"/>
            <a:ext cx="1224136" cy="11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 l="51817"/>
          <a:stretch/>
        </p:blipFill>
        <p:spPr>
          <a:xfrm flipH="1">
            <a:off x="6777608" y="0"/>
            <a:ext cx="1224136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>
            <a:hlinkClick r:id="" action="ppaction://noaction"/>
          </p:cNvPr>
          <p:cNvPicPr preferRelativeResize="0"/>
          <p:nvPr/>
        </p:nvPicPr>
        <p:blipFill rotWithShape="1">
          <a:blip r:embed="rId14">
            <a:alphaModFix/>
          </a:blip>
          <a:srcRect l="51817"/>
          <a:stretch/>
        </p:blipFill>
        <p:spPr>
          <a:xfrm flipH="1">
            <a:off x="7769551" y="4199245"/>
            <a:ext cx="1872208" cy="179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>
            <a:hlinkClick r:id="rId15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 l="51817"/>
          <a:stretch/>
        </p:blipFill>
        <p:spPr>
          <a:xfrm>
            <a:off x="3503712" y="4114369"/>
            <a:ext cx="162322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81519" y="4016762"/>
            <a:ext cx="2592288" cy="134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834510" y="2104554"/>
            <a:ext cx="1717875" cy="89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528049" y="19220"/>
            <a:ext cx="1728192" cy="84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334316" y="2841239"/>
            <a:ext cx="1501761" cy="78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flipH="1">
            <a:off x="5475645" y="861801"/>
            <a:ext cx="1484450" cy="81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 flipH="1">
            <a:off x="2235286" y="1498936"/>
            <a:ext cx="1628466" cy="99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flipH="1">
            <a:off x="3177689" y="4016763"/>
            <a:ext cx="2027870" cy="110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>
            <a:hlinkClick r:id="rId23" action="ppaction://hlinksldjump"/>
          </p:cNvPr>
          <p:cNvPicPr preferRelativeResize="0"/>
          <p:nvPr/>
        </p:nvPicPr>
        <p:blipFill rotWithShape="1">
          <a:blip r:embed="rId24" cstate="print">
            <a:alphaModFix/>
          </a:blip>
          <a:srcRect/>
          <a:stretch/>
        </p:blipFill>
        <p:spPr>
          <a:xfrm flipH="1">
            <a:off x="8400256" y="-74944"/>
            <a:ext cx="1944216" cy="219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1840" y="332656"/>
            <a:ext cx="7490625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3484064" y="582220"/>
            <a:ext cx="556701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Kí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dưới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thuộc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kí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4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4439817" y="2852936"/>
            <a:ext cx="4838591" cy="2360208"/>
          </a:xfrm>
          <a:prstGeom prst="cloudCallout">
            <a:avLst>
              <a:gd name="adj1" fmla="val -80091"/>
              <a:gd name="adj2" fmla="val 13949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Kí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tượng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0C2496BF-391C-4D60-A545-E050BFAECB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3556" y="1129346"/>
            <a:ext cx="1299868" cy="87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1840" y="332656"/>
            <a:ext cx="7490625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3479452" y="974019"/>
            <a:ext cx="527227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Kí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4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3610327" y="2383430"/>
            <a:ext cx="7091075" cy="3105390"/>
          </a:xfrm>
          <a:prstGeom prst="cloudCallout">
            <a:avLst>
              <a:gd name="adj1" fmla="val -61448"/>
              <a:gd name="adj2" fmla="val 22992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KHBĐ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vẽ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sắc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chữ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quy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ước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đối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tượng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địa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đồ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1840" y="332656"/>
            <a:ext cx="7490625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3600787" y="706490"/>
            <a:ext cx="534200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Kí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tượng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nào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4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/>
          <p:nvPr/>
        </p:nvSpPr>
        <p:spPr>
          <a:xfrm>
            <a:off x="4439816" y="2852937"/>
            <a:ext cx="4838591" cy="2360208"/>
          </a:xfrm>
          <a:prstGeom prst="cloudCallout">
            <a:avLst>
              <a:gd name="adj1" fmla="val -80091"/>
              <a:gd name="adj2" fmla="val 13949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Mỏ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9D3A720-E1FE-450F-8D7D-984049DEF9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7211" y="1133084"/>
            <a:ext cx="799277" cy="72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1840" y="332656"/>
            <a:ext cx="7490625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3440280" y="644961"/>
            <a:ext cx="56950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4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endParaRPr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4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>
            <a:off x="4537353" y="2852937"/>
            <a:ext cx="4911447" cy="2360208"/>
          </a:xfrm>
          <a:prstGeom prst="cloudCallout">
            <a:avLst>
              <a:gd name="adj1" fmla="val -80091"/>
              <a:gd name="adj2" fmla="val 13949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Kí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sắc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nét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chải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D4451428-ABDA-43CD-A867-5D273FF72A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6111817" y="1039165"/>
            <a:ext cx="834794" cy="123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1840" y="332656"/>
            <a:ext cx="7490625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3440280" y="644961"/>
            <a:ext cx="569501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5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ranh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phố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? </a:t>
            </a:r>
            <a:endParaRPr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4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>
            <a:off x="4537353" y="2852937"/>
            <a:ext cx="4911447" cy="2360208"/>
          </a:xfrm>
          <a:prstGeom prst="cloudCallout">
            <a:avLst>
              <a:gd name="adj1" fmla="val -80091"/>
              <a:gd name="adj2" fmla="val 13949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Kí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5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3"/>
          <p:cNvPicPr preferRelativeResize="0"/>
          <p:nvPr/>
        </p:nvPicPr>
        <p:blipFill rotWithShape="1">
          <a:blip r:embed="rId4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6201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2" y="5613397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 flipH="1">
            <a:off x="8820139" y="172914"/>
            <a:ext cx="1944216" cy="21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/>
          <p:nvPr/>
        </p:nvSpPr>
        <p:spPr>
          <a:xfrm>
            <a:off x="3135098" y="1425125"/>
            <a:ext cx="5616624" cy="2817890"/>
          </a:xfrm>
          <a:prstGeom prst="cloudCallout">
            <a:avLst>
              <a:gd name="adj1" fmla="val 56365"/>
              <a:gd name="adj2" fmla="val -52501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Chúc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mừng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thập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toàn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rương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châu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báu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09665" y="4645026"/>
            <a:ext cx="5108575" cy="2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8472264" y="605976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06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E0511-ECC8-4FD3-A8C8-31C8C3B93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xclamation mark on a yellow background">
            <a:extLst>
              <a:ext uri="{FF2B5EF4-FFF2-40B4-BE49-F238E27FC236}">
                <a16:creationId xmlns:a16="http://schemas.microsoft.com/office/drawing/2014/main" id="{C0F12713-F8AA-47DB-9AF9-192543BD6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382F5A8-0801-441E-9C73-D7444DC4D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468265" y="1205576"/>
            <a:ext cx="6977187" cy="557092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DE4837-A046-4E3E-82A8-EBD8A52561CB}"/>
              </a:ext>
            </a:extLst>
          </p:cNvPr>
          <p:cNvSpPr txBox="1"/>
          <p:nvPr/>
        </p:nvSpPr>
        <p:spPr>
          <a:xfrm>
            <a:off x="2310214" y="1805045"/>
            <a:ext cx="3188510" cy="945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0" baseline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Bài</a:t>
            </a:r>
            <a:r>
              <a:rPr lang="en-US" sz="4400" b="1" kern="1200" spc="1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BF7402A-3964-4129-84CE-B31B99A644A8}"/>
              </a:ext>
            </a:extLst>
          </p:cNvPr>
          <p:cNvSpPr txBox="1"/>
          <p:nvPr/>
        </p:nvSpPr>
        <p:spPr>
          <a:xfrm>
            <a:off x="699548" y="3043041"/>
            <a:ext cx="6409843" cy="2336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KÍ HIỆU VÀ CHÚ GIẢI </a:t>
            </a:r>
          </a:p>
          <a:p>
            <a:pPr algn="ctr">
              <a:spcAft>
                <a:spcPts val="600"/>
              </a:spcAft>
            </a:pPr>
            <a:r>
              <a:rPr lang="en-US" sz="4400" b="1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TRÊN MỘT SỐ BẢN ĐỒ THÔNG DỤNG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6B90F41-10EE-4D43-BBF2-CAC75FDE5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57046">
            <a:off x="415877" y="1248442"/>
            <a:ext cx="6977187" cy="557092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01" h="725962">
                <a:moveTo>
                  <a:pt x="284667" y="725962"/>
                </a:moveTo>
                <a:cubicBezTo>
                  <a:pt x="313242" y="686910"/>
                  <a:pt x="340657" y="666797"/>
                  <a:pt x="430018" y="637285"/>
                </a:cubicBezTo>
                <a:cubicBezTo>
                  <a:pt x="519379" y="607773"/>
                  <a:pt x="700342" y="633664"/>
                  <a:pt x="820834" y="548891"/>
                </a:cubicBezTo>
                <a:cubicBezTo>
                  <a:pt x="941325" y="464119"/>
                  <a:pt x="978945" y="348264"/>
                  <a:pt x="954560" y="257809"/>
                </a:cubicBezTo>
                <a:cubicBezTo>
                  <a:pt x="930175" y="167354"/>
                  <a:pt x="880075" y="31018"/>
                  <a:pt x="674525" y="6158"/>
                </a:cubicBezTo>
                <a:cubicBezTo>
                  <a:pt x="468976" y="-18702"/>
                  <a:pt x="105460" y="25908"/>
                  <a:pt x="15300" y="247141"/>
                </a:cubicBezTo>
                <a:cubicBezTo>
                  <a:pt x="-20133" y="410209"/>
                  <a:pt x="-9465" y="576801"/>
                  <a:pt x="217325" y="651191"/>
                </a:cubicBezTo>
                <a:cubicBezTo>
                  <a:pt x="270475" y="669193"/>
                  <a:pt x="284667" y="725962"/>
                  <a:pt x="284667" y="725962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9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BBAC1CE-9336-48ED-91B2-996ABC7A4669}"/>
              </a:ext>
            </a:extLst>
          </p:cNvPr>
          <p:cNvSpPr txBox="1"/>
          <p:nvPr/>
        </p:nvSpPr>
        <p:spPr>
          <a:xfrm>
            <a:off x="1901580" y="2229827"/>
            <a:ext cx="838883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I. KÍ HIỆU BẢN ĐỒ VÀ CHÚ GIẢI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A03D654-B4F6-49D6-BB29-9A5EE65E4109}"/>
              </a:ext>
            </a:extLst>
          </p:cNvPr>
          <p:cNvSpPr txBox="1"/>
          <p:nvPr/>
        </p:nvSpPr>
        <p:spPr>
          <a:xfrm>
            <a:off x="2206152" y="3788491"/>
            <a:ext cx="777969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II. CÁC LOẠI KÍ HIỆU BẢN ĐỒ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B1CB650-59D1-4C29-83C4-7E30E40F7209}"/>
              </a:ext>
            </a:extLst>
          </p:cNvPr>
          <p:cNvSpPr txBox="1"/>
          <p:nvPr/>
        </p:nvSpPr>
        <p:spPr>
          <a:xfrm>
            <a:off x="3360312" y="671163"/>
            <a:ext cx="547137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30509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80200D2-5870-411A-9259-1FA7A2A4DCAE}"/>
              </a:ext>
            </a:extLst>
          </p:cNvPr>
          <p:cNvSpPr txBox="1"/>
          <p:nvPr/>
        </p:nvSpPr>
        <p:spPr>
          <a:xfrm>
            <a:off x="3269742" y="499380"/>
            <a:ext cx="7560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cs typeface="Courier New" panose="02070309020205020404" pitchFamily="49" charset="0"/>
              </a:rPr>
              <a:t>I. KÍ HIỆU BẢN ĐỒ VÀ CHÚ GIẢI</a:t>
            </a:r>
            <a:endParaRPr lang="en-US" sz="36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6A7ABD-4FA5-4ADC-99EF-26EE3884614D}"/>
              </a:ext>
            </a:extLst>
          </p:cNvPr>
          <p:cNvSpPr txBox="1"/>
          <p:nvPr/>
        </p:nvSpPr>
        <p:spPr>
          <a:xfrm>
            <a:off x="2480330" y="2541026"/>
            <a:ext cx="723133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TÌM HIỂU KÍ HIỆU BẢN ĐỒ</a:t>
            </a:r>
          </a:p>
        </p:txBody>
      </p:sp>
      <p:pic>
        <p:nvPicPr>
          <p:cNvPr id="11" name="Hình ảnh 10" descr="Ảnh có chứa mẫu họa&#10;&#10;Mô tả được tạo tự động">
            <a:extLst>
              <a:ext uri="{FF2B5EF4-FFF2-40B4-BE49-F238E27FC236}">
                <a16:creationId xmlns:a16="http://schemas.microsoft.com/office/drawing/2014/main" id="{69F40C45-13EB-4DBA-8161-482977223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37" y="3931750"/>
            <a:ext cx="2495745" cy="187180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52D1E3E-B413-4910-833D-6D371E555862}"/>
              </a:ext>
            </a:extLst>
          </p:cNvPr>
          <p:cNvSpPr txBox="1"/>
          <p:nvPr/>
        </p:nvSpPr>
        <p:spPr>
          <a:xfrm>
            <a:off x="4443622" y="3793754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782436-1DD6-41A6-B2F1-3DBDD2C3B40C}"/>
              </a:ext>
            </a:extLst>
          </p:cNvPr>
          <p:cNvSpPr txBox="1"/>
          <p:nvPr/>
        </p:nvSpPr>
        <p:spPr>
          <a:xfrm>
            <a:off x="4443622" y="4418564"/>
            <a:ext cx="6273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 2, 3, 4) ?</a:t>
            </a:r>
          </a:p>
        </p:txBody>
      </p:sp>
    </p:spTree>
    <p:extLst>
      <p:ext uri="{BB962C8B-B14F-4D97-AF65-F5344CB8AC3E}">
        <p14:creationId xmlns:p14="http://schemas.microsoft.com/office/powerpoint/2010/main" val="33853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ân trời sáng tạo] Giải địa lí 6 bài 2: Kí hiệu và chú giải trên một số  bản đồ thông dụng | [Chân trời sáng tạo] Giải lịch sử và địa lí 6">
            <a:extLst>
              <a:ext uri="{FF2B5EF4-FFF2-40B4-BE49-F238E27FC236}">
                <a16:creationId xmlns:a16="http://schemas.microsoft.com/office/drawing/2014/main" id="{62D8C9F9-4A18-4478-829E-AE6EC910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1AE7B42E-D445-4BED-9BC1-4AF077083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639" y="4983479"/>
            <a:ext cx="1386839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0FC7404-B02F-4A73-A685-5C23553DD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994" y="4950142"/>
            <a:ext cx="1472565" cy="111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EFA43B-A1CC-4748-ACAA-D793B7FE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62" y="4959667"/>
            <a:ext cx="1402080" cy="113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2F635D2-EF40-478D-A32A-D0DFFD381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021" y="4959667"/>
            <a:ext cx="1386839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8FB7E39-04C7-4DA7-B57C-3CF42810CB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26" y="182880"/>
            <a:ext cx="1592174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48242 -0.563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28" y="-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0987 -0.55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1706 -0.225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0232 L -0.15429 -0.21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C826435-A838-4E22-92C5-757A3D915813}"/>
              </a:ext>
            </a:extLst>
          </p:cNvPr>
          <p:cNvSpPr txBox="1"/>
          <p:nvPr/>
        </p:nvSpPr>
        <p:spPr>
          <a:xfrm>
            <a:off x="3269742" y="499380"/>
            <a:ext cx="7560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cs typeface="Courier New" panose="02070309020205020404" pitchFamily="49" charset="0"/>
              </a:rPr>
              <a:t>I. KÍ HIỆU BẢN ĐỒ VÀ CHÚ GIẢI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AAFC737-3F0D-4155-B866-22F212656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0" y="2441614"/>
            <a:ext cx="881018" cy="82595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86B35BC-B0B1-4391-9E16-23DB222BF09B}"/>
              </a:ext>
            </a:extLst>
          </p:cNvPr>
          <p:cNvSpPr txBox="1"/>
          <p:nvPr/>
        </p:nvSpPr>
        <p:spPr>
          <a:xfrm>
            <a:off x="1543721" y="2216682"/>
            <a:ext cx="10039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Kí hiệu bản đổ là phương tiện dùng để thể hiện toàn bộ hay một phần của các sự vật và hiện tượng địa lí.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80200D2-5870-411A-9259-1FA7A2A4DCAE}"/>
              </a:ext>
            </a:extLst>
          </p:cNvPr>
          <p:cNvSpPr txBox="1"/>
          <p:nvPr/>
        </p:nvSpPr>
        <p:spPr>
          <a:xfrm>
            <a:off x="3269742" y="499380"/>
            <a:ext cx="7560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cs typeface="Courier New" panose="02070309020205020404" pitchFamily="49" charset="0"/>
              </a:rPr>
              <a:t>I. </a:t>
            </a:r>
            <a:r>
              <a:rPr lang="en-US" sz="3600">
                <a:latin typeface="Comic Sans MS" panose="030F0702030302020204" pitchFamily="66" charset="0"/>
                <a:cs typeface="Courier New" panose="02070309020205020404" pitchFamily="49" charset="0"/>
              </a:rPr>
              <a:t>KÍ HIỆU BẢN ĐỒ VÀ CHÚ GIẢI</a:t>
            </a:r>
            <a:endParaRPr lang="en-US" sz="36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6A7ABD-4FA5-4ADC-99EF-26EE3884614D}"/>
              </a:ext>
            </a:extLst>
          </p:cNvPr>
          <p:cNvSpPr txBox="1"/>
          <p:nvPr/>
        </p:nvSpPr>
        <p:spPr>
          <a:xfrm>
            <a:off x="900792" y="1992679"/>
            <a:ext cx="1039041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TÌM HIỂU Ý NGHĨA CỦA KÍ HIỆU BẢN ĐỒ VÀ BẢNG CHÚ GIẢI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782436-1DD6-41A6-B2F1-3DBDD2C3B40C}"/>
              </a:ext>
            </a:extLst>
          </p:cNvPr>
          <p:cNvSpPr txBox="1"/>
          <p:nvPr/>
        </p:nvSpPr>
        <p:spPr>
          <a:xfrm>
            <a:off x="4741816" y="4075611"/>
            <a:ext cx="594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 &amp; 2.3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ách đặt câu hỏi đúng: Tư duy của người thành công">
            <a:extLst>
              <a:ext uri="{FF2B5EF4-FFF2-40B4-BE49-F238E27FC236}">
                <a16:creationId xmlns:a16="http://schemas.microsoft.com/office/drawing/2014/main" id="{A9617363-5382-4501-AC37-B1907D2F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" y="3717061"/>
            <a:ext cx="3356428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7BA01487-E965-4120-A5DA-F2B167A8306C}"/>
              </a:ext>
            </a:extLst>
          </p:cNvPr>
          <p:cNvSpPr/>
          <p:nvPr/>
        </p:nvSpPr>
        <p:spPr>
          <a:xfrm>
            <a:off x="1502227" y="3646221"/>
            <a:ext cx="881743" cy="30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y sưu tầm bản đồ hành chính Việt Nam qua các thời kỉ và so sánh sự thay  đổi số lượng các đơn vị hành chính cấp tỉnh | [Chân trời sáng">
            <a:extLst>
              <a:ext uri="{FF2B5EF4-FFF2-40B4-BE49-F238E27FC236}">
                <a16:creationId xmlns:a16="http://schemas.microsoft.com/office/drawing/2014/main" id="{7549A283-4F1A-4897-BC09-56D681551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4711" b="8472"/>
          <a:stretch/>
        </p:blipFill>
        <p:spPr bwMode="auto">
          <a:xfrm>
            <a:off x="0" y="38101"/>
            <a:ext cx="7303747" cy="43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B8D9C12-280F-4871-9A08-467EAE5F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47" y="0"/>
            <a:ext cx="4888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câu hỏi và hình ảnh hại não. - Posts | Facebook">
            <a:extLst>
              <a:ext uri="{FF2B5EF4-FFF2-40B4-BE49-F238E27FC236}">
                <a16:creationId xmlns:a16="http://schemas.microsoft.com/office/drawing/2014/main" id="{E215AD51-4FA7-4646-A9AE-70412E22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0069"/>
            <a:ext cx="875686" cy="23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255C10-F2B2-40F5-BE8E-F26B80912D81}"/>
              </a:ext>
            </a:extLst>
          </p:cNvPr>
          <p:cNvSpPr txBox="1"/>
          <p:nvPr/>
        </p:nvSpPr>
        <p:spPr>
          <a:xfrm>
            <a:off x="924388" y="4550069"/>
            <a:ext cx="642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18620A5-1441-4B48-8E6A-860A732AAA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83" y="141514"/>
            <a:ext cx="1375331" cy="75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7FE859F-FBA5-4A8E-A127-5BB54A477967}"/>
              </a:ext>
            </a:extLst>
          </p:cNvPr>
          <p:cNvSpPr txBox="1"/>
          <p:nvPr/>
        </p:nvSpPr>
        <p:spPr>
          <a:xfrm>
            <a:off x="1021792" y="5207930"/>
            <a:ext cx="628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F8BCB1C-0DAD-4716-8EF3-650B6BBA2026}"/>
              </a:ext>
            </a:extLst>
          </p:cNvPr>
          <p:cNvSpPr txBox="1"/>
          <p:nvPr/>
        </p:nvSpPr>
        <p:spPr>
          <a:xfrm>
            <a:off x="875686" y="5865792"/>
            <a:ext cx="6428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22592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hitchatVTI">
  <a:themeElements>
    <a:clrScheme name="AnalogousFromRegularSeedRightStep">
      <a:dk1>
        <a:srgbClr val="000000"/>
      </a:dk1>
      <a:lt1>
        <a:srgbClr val="FFFFFF"/>
      </a:lt1>
      <a:dk2>
        <a:srgbClr val="3A3621"/>
      </a:dk2>
      <a:lt2>
        <a:srgbClr val="E2E5E8"/>
      </a:lt2>
      <a:accent1>
        <a:srgbClr val="E37A2D"/>
      </a:accent1>
      <a:accent2>
        <a:srgbClr val="B99F18"/>
      </a:accent2>
      <a:accent3>
        <a:srgbClr val="8BB022"/>
      </a:accent3>
      <a:accent4>
        <a:srgbClr val="4CB918"/>
      </a:accent4>
      <a:accent5>
        <a:srgbClr val="25BB32"/>
      </a:accent5>
      <a:accent6>
        <a:srgbClr val="18B96A"/>
      </a:accent6>
      <a:hlink>
        <a:srgbClr val="3F89BF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742</Words>
  <Application>Microsoft Office PowerPoint</Application>
  <PresentationFormat>Widescreen</PresentationFormat>
  <Paragraphs>87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Comic Sans MS</vt:lpstr>
      <vt:lpstr>Times New Roman</vt:lpstr>
      <vt:lpstr>The Hand</vt:lpstr>
      <vt:lpstr>The Serif Hand</vt:lpstr>
      <vt:lpstr>Wingdings</vt:lpstr>
      <vt:lpstr>ChitchatVTI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</dc:creator>
  <cp:lastModifiedBy>Admin</cp:lastModifiedBy>
  <cp:revision>73</cp:revision>
  <dcterms:created xsi:type="dcterms:W3CDTF">2021-08-07T08:42:04Z</dcterms:created>
  <dcterms:modified xsi:type="dcterms:W3CDTF">2023-10-02T05:22:32Z</dcterms:modified>
</cp:coreProperties>
</file>