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61" r:id="rId3"/>
    <p:sldId id="258" r:id="rId4"/>
    <p:sldId id="352" r:id="rId5"/>
    <p:sldId id="353" r:id="rId6"/>
    <p:sldId id="311" r:id="rId7"/>
    <p:sldId id="310" r:id="rId8"/>
    <p:sldId id="312" r:id="rId9"/>
    <p:sldId id="313" r:id="rId10"/>
    <p:sldId id="316" r:id="rId11"/>
    <p:sldId id="315" r:id="rId12"/>
    <p:sldId id="350" r:id="rId13"/>
    <p:sldId id="351" r:id="rId14"/>
    <p:sldId id="317" r:id="rId15"/>
    <p:sldId id="347" r:id="rId16"/>
    <p:sldId id="318" r:id="rId17"/>
    <p:sldId id="338" r:id="rId18"/>
    <p:sldId id="339" r:id="rId19"/>
    <p:sldId id="344" r:id="rId20"/>
    <p:sldId id="345" r:id="rId21"/>
    <p:sldId id="346" r:id="rId22"/>
    <p:sldId id="349" r:id="rId23"/>
    <p:sldId id="297" r:id="rId24"/>
  </p:sldIdLst>
  <p:sldSz cx="12195175"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67">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showScrollbar="0"/>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773"/>
    <a:srgbClr val="5E779E"/>
    <a:srgbClr val="00B0F0"/>
    <a:srgbClr val="00467A"/>
    <a:srgbClr val="F3FFBF"/>
    <a:srgbClr val="F5C058"/>
    <a:srgbClr val="FF6D67"/>
    <a:srgbClr val="FF443B"/>
    <a:srgbClr val="679E2A"/>
    <a:srgbClr val="E49D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30" autoAdjust="0"/>
  </p:normalViewPr>
  <p:slideViewPr>
    <p:cSldViewPr showGuides="1">
      <p:cViewPr varScale="1">
        <p:scale>
          <a:sx n="66" d="100"/>
          <a:sy n="66" d="100"/>
        </p:scale>
        <p:origin x="876" y="72"/>
      </p:cViewPr>
      <p:guideLst>
        <p:guide orient="horz" pos="3067"/>
        <p:guide pos="384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36AF3A-A973-412C-9F44-482C3417E0DD}" type="datetimeFigureOut">
              <a:rPr lang="zh-CN" altLang="en-US" smtClean="0"/>
              <a:pPr/>
              <a:t>2023/9/25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7B309A-3B2C-45E3-BE68-EF1E7BCD4419}" type="slidenum">
              <a:rPr lang="zh-CN" altLang="en-US" smtClean="0"/>
              <a:pPr/>
              <a:t>‹#›</a:t>
            </a:fld>
            <a:endParaRPr lang="zh-CN" altLang="en-US"/>
          </a:p>
        </p:txBody>
      </p:sp>
    </p:spTree>
    <p:extLst>
      <p:ext uri="{BB962C8B-B14F-4D97-AF65-F5344CB8AC3E}">
        <p14:creationId xmlns:p14="http://schemas.microsoft.com/office/powerpoint/2010/main" val="281691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7B309A-3B2C-45E3-BE68-EF1E7BCD4419}" type="slidenum">
              <a:rPr lang="zh-CN" altLang="en-US" smtClean="0"/>
              <a:pPr/>
              <a:t>2</a:t>
            </a:fld>
            <a:endParaRPr lang="zh-CN" altLang="en-US"/>
          </a:p>
        </p:txBody>
      </p:sp>
    </p:spTree>
    <p:extLst>
      <p:ext uri="{BB962C8B-B14F-4D97-AF65-F5344CB8AC3E}">
        <p14:creationId xmlns:p14="http://schemas.microsoft.com/office/powerpoint/2010/main" val="2586237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7B309A-3B2C-45E3-BE68-EF1E7BCD4419}" type="slidenum">
              <a:rPr lang="zh-CN" altLang="en-US" smtClean="0"/>
              <a:pPr/>
              <a:t>3</a:t>
            </a:fld>
            <a:endParaRPr lang="zh-CN" altLang="en-US"/>
          </a:p>
        </p:txBody>
      </p:sp>
    </p:spTree>
    <p:extLst>
      <p:ext uri="{BB962C8B-B14F-4D97-AF65-F5344CB8AC3E}">
        <p14:creationId xmlns:p14="http://schemas.microsoft.com/office/powerpoint/2010/main" val="72163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7B309A-3B2C-45E3-BE68-EF1E7BCD441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5479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dạy dung quả địa cầu cho hs trình bày</a:t>
            </a:r>
          </a:p>
        </p:txBody>
      </p:sp>
      <p:sp>
        <p:nvSpPr>
          <p:cNvPr id="4" name="Slide Number Placeholder 3"/>
          <p:cNvSpPr>
            <a:spLocks noGrp="1"/>
          </p:cNvSpPr>
          <p:nvPr>
            <p:ph type="sldNum" sz="quarter" idx="5"/>
          </p:nvPr>
        </p:nvSpPr>
        <p:spPr/>
        <p:txBody>
          <a:bodyPr/>
          <a:lstStyle/>
          <a:p>
            <a:fld id="{E87B309A-3B2C-45E3-BE68-EF1E7BCD4419}" type="slidenum">
              <a:rPr lang="zh-CN" altLang="en-US" smtClean="0"/>
              <a:pPr/>
              <a:t>6</a:t>
            </a:fld>
            <a:endParaRPr lang="zh-CN" altLang="en-US"/>
          </a:p>
        </p:txBody>
      </p:sp>
    </p:spTree>
    <p:extLst>
      <p:ext uri="{BB962C8B-B14F-4D97-AF65-F5344CB8AC3E}">
        <p14:creationId xmlns:p14="http://schemas.microsoft.com/office/powerpoint/2010/main" val="4016005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dạy dung quả địa cầu cho hs trình bày</a:t>
            </a:r>
          </a:p>
        </p:txBody>
      </p:sp>
      <p:sp>
        <p:nvSpPr>
          <p:cNvPr id="4" name="Slide Number Placeholder 3"/>
          <p:cNvSpPr>
            <a:spLocks noGrp="1"/>
          </p:cNvSpPr>
          <p:nvPr>
            <p:ph type="sldNum" sz="quarter" idx="5"/>
          </p:nvPr>
        </p:nvSpPr>
        <p:spPr/>
        <p:txBody>
          <a:bodyPr/>
          <a:lstStyle/>
          <a:p>
            <a:fld id="{E87B309A-3B2C-45E3-BE68-EF1E7BCD4419}" type="slidenum">
              <a:rPr lang="zh-CN" altLang="en-US" smtClean="0"/>
              <a:pPr/>
              <a:t>7</a:t>
            </a:fld>
            <a:endParaRPr lang="zh-CN" altLang="en-US"/>
          </a:p>
        </p:txBody>
      </p:sp>
    </p:spTree>
    <p:extLst>
      <p:ext uri="{BB962C8B-B14F-4D97-AF65-F5344CB8AC3E}">
        <p14:creationId xmlns:p14="http://schemas.microsoft.com/office/powerpoint/2010/main" val="3482319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7B309A-3B2C-45E3-BE68-EF1E7BCD4419}" type="slidenum">
              <a:rPr lang="zh-CN" altLang="en-US" smtClean="0"/>
              <a:pPr/>
              <a:t>23</a:t>
            </a:fld>
            <a:endParaRPr lang="zh-CN" altLang="en-US"/>
          </a:p>
        </p:txBody>
      </p:sp>
    </p:spTree>
    <p:extLst>
      <p:ext uri="{BB962C8B-B14F-4D97-AF65-F5344CB8AC3E}">
        <p14:creationId xmlns:p14="http://schemas.microsoft.com/office/powerpoint/2010/main" val="351792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9276" y="3886200"/>
            <a:ext cx="853662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5" name="页脚占位符 4"/>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043051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146474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958779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7737786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4155006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048946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889293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746032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249112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583274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9276" y="3886200"/>
            <a:ext cx="853662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5" name="页脚占位符 4"/>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23402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638771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72810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163575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451876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624762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6385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239648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5216698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097821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22279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759" y="1600201"/>
            <a:ext cx="10975658"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5" name="页脚占位符 4"/>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806918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527384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479552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872956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294777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892607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86926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6463616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573108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21435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335" y="2906713"/>
            <a:ext cx="10365899"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5" name="页脚占位符 4"/>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42902247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008505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162962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586553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10796024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699203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3117868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979113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2204896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974" y="273051"/>
            <a:ext cx="6817442"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759" y="1435101"/>
            <a:ext cx="4012129"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6" name="页脚占位符 5"/>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13012" y="1600201"/>
            <a:ext cx="7217596"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3862" y="1600201"/>
            <a:ext cx="721759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6" name="页脚占位符 5"/>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340" y="612775"/>
            <a:ext cx="7317105"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6" name="页脚占位符 5"/>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759" y="1600201"/>
            <a:ext cx="10975658"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5" name="页脚占位符 4"/>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3012" y="274639"/>
            <a:ext cx="10776639"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5" name="页脚占位符 4"/>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472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804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59" y="1535113"/>
            <a:ext cx="538832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759" y="2174875"/>
            <a:ext cx="538832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980" y="1535113"/>
            <a:ext cx="539043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4980" y="2174875"/>
            <a:ext cx="539043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8" name="页脚占位符 7"/>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4" name="页脚占位符 3"/>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759" y="6356351"/>
            <a:ext cx="2845541" cy="365125"/>
          </a:xfrm>
          <a:prstGeom prst="rect">
            <a:avLst/>
          </a:prstGeom>
        </p:spPr>
        <p:txBody>
          <a:bodyPr/>
          <a:lstStyle/>
          <a:p>
            <a:fld id="{E261950A-33EA-4E2B-AEAE-330958D323C5}" type="datetimeFigureOut">
              <a:rPr lang="zh-CN" altLang="en-US" smtClean="0"/>
              <a:pPr/>
              <a:t>2023/9/25</a:t>
            </a:fld>
            <a:endParaRPr lang="zh-CN" altLang="en-US"/>
          </a:p>
        </p:txBody>
      </p:sp>
      <p:sp>
        <p:nvSpPr>
          <p:cNvPr id="3" name="页脚占位符 2"/>
          <p:cNvSpPr>
            <a:spLocks noGrp="1"/>
          </p:cNvSpPr>
          <p:nvPr>
            <p:ph type="ftr" sz="quarter" idx="11"/>
          </p:nvPr>
        </p:nvSpPr>
        <p:spPr>
          <a:xfrm>
            <a:off x="4166685" y="6356351"/>
            <a:ext cx="3861805"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9875" y="6356351"/>
            <a:ext cx="2845541" cy="365125"/>
          </a:xfrm>
          <a:prstGeom prst="rect">
            <a:avLst/>
          </a:prstGeom>
        </p:spPr>
        <p:txBody>
          <a:bodyPr/>
          <a:lstStyle/>
          <a:p>
            <a:fld id="{0186B3D1-1B49-4354-AFD6-95D11182A290}" type="slidenum">
              <a:rPr lang="zh-CN" altLang="en-US" smtClean="0"/>
              <a:pPr/>
              <a:t>‹#›</a:t>
            </a:fld>
            <a:endParaRPr lang="zh-CN" altLang="en-US"/>
          </a:p>
        </p:txBody>
      </p:sp>
    </p:spTree>
    <p:extLst>
      <p:ext uri="{BB962C8B-B14F-4D97-AF65-F5344CB8AC3E}">
        <p14:creationId xmlns:p14="http://schemas.microsoft.com/office/powerpoint/2010/main" val="5546617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jpe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jpe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6">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6C35B1-BDFC-4D56-9554-D795F81D9BD5}"/>
              </a:ext>
            </a:extLst>
          </p:cNvPr>
          <p:cNvPicPr>
            <a:picLocks noChangeAspect="1"/>
          </p:cNvPicPr>
          <p:nvPr userDrawn="1"/>
        </p:nvPicPr>
        <p:blipFill>
          <a:blip r:embed="rId57">
            <a:extLst>
              <a:ext uri="{28A0092B-C50C-407E-A947-70E740481C1C}">
                <a14:useLocalDpi xmlns:a14="http://schemas.microsoft.com/office/drawing/2010/main" val="0"/>
              </a:ext>
            </a:extLst>
          </a:blip>
          <a:stretch>
            <a:fillRect/>
          </a:stretch>
        </p:blipFill>
        <p:spPr>
          <a:xfrm>
            <a:off x="10607" y="0"/>
            <a:ext cx="12184568" cy="67258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702" r:id="rId2"/>
    <p:sldLayoutId id="2147483650" r:id="rId3"/>
    <p:sldLayoutId id="2147483651" r:id="rId4"/>
    <p:sldLayoutId id="2147483652" r:id="rId5"/>
    <p:sldLayoutId id="2147483653" r:id="rId6"/>
    <p:sldLayoutId id="2147483654" r:id="rId7"/>
    <p:sldLayoutId id="2147483655" r:id="rId8"/>
    <p:sldLayoutId id="2147483701" r:id="rId9"/>
    <p:sldLayoutId id="2147483700" r:id="rId10"/>
    <p:sldLayoutId id="2147483699" r:id="rId11"/>
    <p:sldLayoutId id="2147483698" r:id="rId12"/>
    <p:sldLayoutId id="2147483697" r:id="rId13"/>
    <p:sldLayoutId id="2147483696" r:id="rId14"/>
    <p:sldLayoutId id="2147483695" r:id="rId15"/>
    <p:sldLayoutId id="2147483694" r:id="rId16"/>
    <p:sldLayoutId id="2147483693" r:id="rId17"/>
    <p:sldLayoutId id="2147483692" r:id="rId18"/>
    <p:sldLayoutId id="2147483691" r:id="rId19"/>
    <p:sldLayoutId id="2147483690" r:id="rId20"/>
    <p:sldLayoutId id="2147483689" r:id="rId21"/>
    <p:sldLayoutId id="2147483688" r:id="rId22"/>
    <p:sldLayoutId id="2147483687" r:id="rId23"/>
    <p:sldLayoutId id="2147483686" r:id="rId24"/>
    <p:sldLayoutId id="2147483685" r:id="rId25"/>
    <p:sldLayoutId id="2147483684" r:id="rId26"/>
    <p:sldLayoutId id="2147483683" r:id="rId27"/>
    <p:sldLayoutId id="2147483682" r:id="rId28"/>
    <p:sldLayoutId id="2147483681" r:id="rId29"/>
    <p:sldLayoutId id="2147483680" r:id="rId30"/>
    <p:sldLayoutId id="2147483679" r:id="rId31"/>
    <p:sldLayoutId id="2147483678" r:id="rId32"/>
    <p:sldLayoutId id="2147483677" r:id="rId33"/>
    <p:sldLayoutId id="2147483676" r:id="rId34"/>
    <p:sldLayoutId id="2147483675" r:id="rId35"/>
    <p:sldLayoutId id="2147483674" r:id="rId36"/>
    <p:sldLayoutId id="2147483673" r:id="rId37"/>
    <p:sldLayoutId id="2147483672" r:id="rId38"/>
    <p:sldLayoutId id="2147483671" r:id="rId39"/>
    <p:sldLayoutId id="2147483670" r:id="rId40"/>
    <p:sldLayoutId id="2147483669" r:id="rId41"/>
    <p:sldLayoutId id="2147483668" r:id="rId42"/>
    <p:sldLayoutId id="2147483667" r:id="rId43"/>
    <p:sldLayoutId id="2147483666" r:id="rId44"/>
    <p:sldLayoutId id="2147483665" r:id="rId45"/>
    <p:sldLayoutId id="2147483663" r:id="rId46"/>
    <p:sldLayoutId id="2147483661" r:id="rId47"/>
    <p:sldLayoutId id="2147483660" r:id="rId48"/>
    <p:sldLayoutId id="2147483656" r:id="rId49"/>
    <p:sldLayoutId id="2147483657" r:id="rId50"/>
    <p:sldLayoutId id="2147483658" r:id="rId51"/>
    <p:sldLayoutId id="2147483659" r:id="rId52"/>
    <p:sldLayoutId id="2147483662" r:id="rId53"/>
    <p:sldLayoutId id="2147483664" r:id="rId5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3.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22.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8.jpeg"/><Relationship Id="rId5" Type="http://schemas.openxmlformats.org/officeDocument/2006/relationships/image" Target="../media/image30.png"/><Relationship Id="rId10" Type="http://schemas.openxmlformats.org/officeDocument/2006/relationships/image" Target="../media/image23.png"/><Relationship Id="rId4" Type="http://schemas.openxmlformats.org/officeDocument/2006/relationships/image" Target="../media/image29.png"/><Relationship Id="rId9"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BA06EF5-7ECC-4E6D-9F7F-CE81E10F4424}"/>
              </a:ext>
            </a:extLst>
          </p:cNvPr>
          <p:cNvPicPr>
            <a:picLocks noChangeAspect="1"/>
          </p:cNvPicPr>
          <p:nvPr/>
        </p:nvPicPr>
        <p:blipFill rotWithShape="1">
          <a:blip r:embed="rId2"/>
          <a:srcRect l="23464" t="26239" r="8191" b="4619"/>
          <a:stretch/>
        </p:blipFill>
        <p:spPr>
          <a:xfrm>
            <a:off x="0" y="0"/>
            <a:ext cx="12195175" cy="6858000"/>
          </a:xfrm>
          <a:prstGeom prst="rect">
            <a:avLst/>
          </a:prstGeom>
        </p:spPr>
      </p:pic>
      <p:pic>
        <p:nvPicPr>
          <p:cNvPr id="8" name="Picture 7">
            <a:extLst>
              <a:ext uri="{FF2B5EF4-FFF2-40B4-BE49-F238E27FC236}">
                <a16:creationId xmlns:a16="http://schemas.microsoft.com/office/drawing/2014/main" id="{6339C624-4DC2-4AC6-A3E5-294F4BA9CF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587" y="3496335"/>
            <a:ext cx="3974985" cy="2727985"/>
          </a:xfrm>
          <a:prstGeom prst="rect">
            <a:avLst/>
          </a:prstGeom>
          <a:effectLst>
            <a:glow rad="228600">
              <a:schemeClr val="accent5">
                <a:satMod val="175000"/>
                <a:alpha val="40000"/>
              </a:schemeClr>
            </a:glow>
          </a:effectLst>
          <a:scene3d>
            <a:camera prst="orthographicFront"/>
            <a:lightRig rig="threePt" dir="t"/>
          </a:scene3d>
          <a:sp3d>
            <a:bevelT prst="angle"/>
          </a:sp3d>
        </p:spPr>
      </p:pic>
      <p:pic>
        <p:nvPicPr>
          <p:cNvPr id="9" name="Picture 8">
            <a:extLst>
              <a:ext uri="{FF2B5EF4-FFF2-40B4-BE49-F238E27FC236}">
                <a16:creationId xmlns:a16="http://schemas.microsoft.com/office/drawing/2014/main" id="{5ADFE5F8-DE7A-4507-AF60-67E138EA7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587" y="2776382"/>
            <a:ext cx="3014818" cy="3014818"/>
          </a:xfrm>
          <a:prstGeom prst="rect">
            <a:avLst/>
          </a:prstGeom>
          <a:effectLst>
            <a:glow rad="101600">
              <a:schemeClr val="accent5">
                <a:satMod val="175000"/>
                <a:alpha val="40000"/>
              </a:schemeClr>
            </a:glow>
          </a:effectLst>
          <a:scene3d>
            <a:camera prst="orthographicFront"/>
            <a:lightRig rig="threePt" dir="t"/>
          </a:scene3d>
          <a:sp3d>
            <a:bevelT prst="convex"/>
          </a:sp3d>
        </p:spPr>
      </p:pic>
      <p:sp>
        <p:nvSpPr>
          <p:cNvPr id="14" name="Title 1">
            <a:extLst>
              <a:ext uri="{FF2B5EF4-FFF2-40B4-BE49-F238E27FC236}">
                <a16:creationId xmlns:a16="http://schemas.microsoft.com/office/drawing/2014/main" id="{7DE69410-AB0C-4D47-A340-6D615E96E400}"/>
              </a:ext>
            </a:extLst>
          </p:cNvPr>
          <p:cNvSpPr txBox="1">
            <a:spLocks/>
          </p:cNvSpPr>
          <p:nvPr/>
        </p:nvSpPr>
        <p:spPr>
          <a:xfrm>
            <a:off x="1068387" y="-76200"/>
            <a:ext cx="10363200" cy="207758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err="1">
                <a:ln w="10541" cmpd="sng">
                  <a:solidFill>
                    <a:schemeClr val="accent1">
                      <a:shade val="88000"/>
                      <a:satMod val="110000"/>
                    </a:schemeClr>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a:latin typeface="Cambria" pitchFamily="18" charset="0"/>
              </a:rPr>
              <a:t>Tuần</a:t>
            </a:r>
            <a:r>
              <a:rPr lang="en-US" sz="5400" b="1" dirty="0">
                <a:ln w="10541" cmpd="sng">
                  <a:solidFill>
                    <a:schemeClr val="accent1">
                      <a:shade val="88000"/>
                      <a:satMod val="110000"/>
                    </a:schemeClr>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a:latin typeface="Cambria" pitchFamily="18" charset="0"/>
              </a:rPr>
              <a:t> 2 –</a:t>
            </a:r>
            <a:r>
              <a:rPr lang="en-US" sz="5400" b="1" dirty="0" err="1">
                <a:ln w="10541" cmpd="sng">
                  <a:solidFill>
                    <a:schemeClr val="accent1">
                      <a:shade val="88000"/>
                      <a:satMod val="110000"/>
                    </a:schemeClr>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a:latin typeface="Cambria" pitchFamily="18" charset="0"/>
              </a:rPr>
              <a:t>Tiết</a:t>
            </a:r>
            <a:r>
              <a:rPr lang="en-US" sz="5400" b="1" dirty="0">
                <a:ln w="10541" cmpd="sng">
                  <a:solidFill>
                    <a:schemeClr val="accent1">
                      <a:shade val="88000"/>
                      <a:satMod val="110000"/>
                    </a:schemeClr>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a:latin typeface="Cambria" pitchFamily="18" charset="0"/>
              </a:rPr>
              <a:t> 2</a:t>
            </a:r>
          </a:p>
          <a:p>
            <a:r>
              <a:rPr lang="en-US" sz="5400" b="1" dirty="0" err="1">
                <a:ln w="10541" cmpd="sng">
                  <a:solidFill>
                    <a:schemeClr val="accent1">
                      <a:shade val="88000"/>
                      <a:satMod val="110000"/>
                    </a:schemeClr>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a:latin typeface="Cambria" pitchFamily="18" charset="0"/>
              </a:rPr>
              <a:t>Bài</a:t>
            </a:r>
            <a:r>
              <a:rPr lang="en-US" sz="5400" b="1" dirty="0">
                <a:ln w="10541" cmpd="sng">
                  <a:solidFill>
                    <a:schemeClr val="accent1">
                      <a:shade val="88000"/>
                      <a:satMod val="110000"/>
                    </a:schemeClr>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a:latin typeface="Cambria" pitchFamily="18" charset="0"/>
              </a:rPr>
              <a:t> 1: HỆ THỐNG KINH, VĨ TUYẾNVÀ TỌA ĐỘ ĐỊA LÍ (</a:t>
            </a:r>
            <a:r>
              <a:rPr lang="en-US" sz="5400" b="1" dirty="0" err="1">
                <a:ln w="10541" cmpd="sng">
                  <a:solidFill>
                    <a:schemeClr val="accent1">
                      <a:shade val="88000"/>
                      <a:satMod val="110000"/>
                    </a:schemeClr>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a:latin typeface="Cambria" pitchFamily="18" charset="0"/>
              </a:rPr>
              <a:t>tiết</a:t>
            </a:r>
            <a:r>
              <a:rPr lang="en-US" sz="5400" b="1" dirty="0">
                <a:ln w="10541" cmpd="sng">
                  <a:solidFill>
                    <a:schemeClr val="accent1">
                      <a:shade val="88000"/>
                      <a:satMod val="110000"/>
                    </a:schemeClr>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a:latin typeface="Cambria" pitchFamily="18" charset="0"/>
              </a:rPr>
              <a:t> 1)</a:t>
            </a:r>
          </a:p>
        </p:txBody>
      </p:sp>
    </p:spTree>
    <p:extLst>
      <p:ext uri="{BB962C8B-B14F-4D97-AF65-F5344CB8AC3E}">
        <p14:creationId xmlns:p14="http://schemas.microsoft.com/office/powerpoint/2010/main" val="303447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7C8A075-C475-4DB0-A1C5-3FBB969DA0A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5258" y="1435632"/>
            <a:ext cx="3858160" cy="4226498"/>
          </a:xfrm>
          <a:prstGeom prst="rect">
            <a:avLst/>
          </a:prstGeom>
          <a:ln>
            <a:noFill/>
          </a:ln>
          <a:effectLst>
            <a:softEdge rad="112500"/>
          </a:effectLst>
        </p:spPr>
      </p:pic>
      <p:graphicFrame>
        <p:nvGraphicFramePr>
          <p:cNvPr id="22" name="Table 22">
            <a:extLst>
              <a:ext uri="{FF2B5EF4-FFF2-40B4-BE49-F238E27FC236}">
                <a16:creationId xmlns:a16="http://schemas.microsoft.com/office/drawing/2014/main" id="{A6DF1DF4-820B-408D-8ECB-125529560A0E}"/>
              </a:ext>
            </a:extLst>
          </p:cNvPr>
          <p:cNvGraphicFramePr>
            <a:graphicFrameLocks noGrp="1"/>
          </p:cNvGraphicFramePr>
          <p:nvPr>
            <p:extLst>
              <p:ext uri="{D42A27DB-BD31-4B8C-83A1-F6EECF244321}">
                <p14:modId xmlns:p14="http://schemas.microsoft.com/office/powerpoint/2010/main" val="1461729525"/>
              </p:ext>
            </p:extLst>
          </p:nvPr>
        </p:nvGraphicFramePr>
        <p:xfrm>
          <a:off x="142209" y="991445"/>
          <a:ext cx="8112192" cy="4937760"/>
        </p:xfrm>
        <a:graphic>
          <a:graphicData uri="http://schemas.openxmlformats.org/drawingml/2006/table">
            <a:tbl>
              <a:tblPr firstRow="1" bandRow="1">
                <a:tableStyleId>{5C22544A-7EE6-4342-B048-85BDC9FD1C3A}</a:tableStyleId>
              </a:tblPr>
              <a:tblGrid>
                <a:gridCol w="3231975">
                  <a:extLst>
                    <a:ext uri="{9D8B030D-6E8A-4147-A177-3AD203B41FA5}">
                      <a16:colId xmlns:a16="http://schemas.microsoft.com/office/drawing/2014/main" val="1642392959"/>
                    </a:ext>
                  </a:extLst>
                </a:gridCol>
                <a:gridCol w="4880217">
                  <a:extLst>
                    <a:ext uri="{9D8B030D-6E8A-4147-A177-3AD203B41FA5}">
                      <a16:colId xmlns:a16="http://schemas.microsoft.com/office/drawing/2014/main" val="1161455928"/>
                    </a:ext>
                  </a:extLst>
                </a:gridCol>
              </a:tblGrid>
              <a:tr h="370840">
                <a:tc gridSpan="2">
                  <a:txBody>
                    <a:bodyPr/>
                    <a:lstStyle/>
                    <a:p>
                      <a:pPr algn="ct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PHIẾU HỌC TẬP SỐ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extLst>
                  <a:ext uri="{0D108BD9-81ED-4DB2-BD59-A6C34878D82A}">
                    <a16:rowId xmlns:a16="http://schemas.microsoft.com/office/drawing/2014/main" val="4083005348"/>
                  </a:ext>
                </a:extLst>
              </a:tr>
              <a:tr h="370840">
                <a:tc>
                  <a:txBody>
                    <a:bodyPr/>
                    <a:lstStyle/>
                    <a:p>
                      <a:r>
                        <a:rPr lang="en-US" sz="2400" b="0">
                          <a:solidFill>
                            <a:schemeClr val="tx1">
                              <a:lumMod val="95000"/>
                              <a:lumOff val="5000"/>
                            </a:schemeClr>
                          </a:solidFill>
                          <a:latin typeface="Times New Roman" panose="02020603050405020304" pitchFamily="18" charset="0"/>
                          <a:cs typeface="Times New Roman" panose="02020603050405020304" pitchFamily="18" charset="0"/>
                        </a:rPr>
                        <a:t>Vĩ độ của một điểm  là</a:t>
                      </a:r>
                      <a:endParaRPr lang="en-US" sz="2400" b="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r>
                        <a:rPr lang="vi-VN" sz="2400" b="0">
                          <a:latin typeface="Times New Roman" panose="02020603050405020304" pitchFamily="18" charset="0"/>
                          <a:ea typeface="Cambria" panose="02040503050406030204" pitchFamily="18" charset="0"/>
                          <a:cs typeface="Times New Roman" panose="02020603050405020304" pitchFamily="18" charset="0"/>
                        </a:rPr>
                        <a:t> </a:t>
                      </a:r>
                      <a:endParaRPr lang="en-US" sz="2400" b="0">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0" dirty="0">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610234650"/>
                  </a:ext>
                </a:extLst>
              </a:tr>
              <a:tr h="370840">
                <a:tc>
                  <a:txBody>
                    <a:bodyPr/>
                    <a:lstStyle/>
                    <a:p>
                      <a:r>
                        <a:rPr lang="en-US" sz="2400" b="0">
                          <a:solidFill>
                            <a:schemeClr val="tx1">
                              <a:lumMod val="95000"/>
                              <a:lumOff val="5000"/>
                            </a:schemeClr>
                          </a:solidFill>
                          <a:latin typeface="Times New Roman" panose="02020603050405020304" pitchFamily="18" charset="0"/>
                          <a:cs typeface="Times New Roman" panose="02020603050405020304" pitchFamily="18" charset="0"/>
                        </a:rPr>
                        <a:t>Kinh độ của một điểm là</a:t>
                      </a:r>
                      <a:endParaRPr lang="en-US" sz="2400" b="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a:solidFill>
                          <a:schemeClr val="tx1">
                            <a:lumMod val="95000"/>
                            <a:lumOff val="5000"/>
                          </a:schemeClr>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671024867"/>
                  </a:ext>
                </a:extLst>
              </a:tr>
              <a:tr h="370840">
                <a:tc>
                  <a:txBody>
                    <a:bodyPr/>
                    <a:lstStyle/>
                    <a:p>
                      <a:r>
                        <a:rPr lang="en-US" sz="2400" b="0">
                          <a:solidFill>
                            <a:schemeClr val="tx1">
                              <a:lumMod val="95000"/>
                              <a:lumOff val="5000"/>
                            </a:schemeClr>
                          </a:solidFill>
                          <a:latin typeface="Times New Roman" panose="02020603050405020304" pitchFamily="18" charset="0"/>
                          <a:cs typeface="Times New Roman" panose="02020603050405020304" pitchFamily="18" charset="0"/>
                        </a:rPr>
                        <a:t>Tọa độ địa lí của một điểm</a:t>
                      </a:r>
                    </a:p>
                    <a:p>
                      <a:endParaRPr lang="en-US" sz="2400" b="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endParaRPr lang="vi-VN" sz="2400" b="0" dirty="0">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674891233"/>
                  </a:ext>
                </a:extLst>
              </a:tr>
              <a:tr h="370840">
                <a:tc>
                  <a:txBody>
                    <a:bodyPr/>
                    <a:lstStyle/>
                    <a:p>
                      <a:r>
                        <a:rPr lang="en-US" sz="2400" b="0">
                          <a:solidFill>
                            <a:schemeClr val="tx1">
                              <a:lumMod val="95000"/>
                              <a:lumOff val="5000"/>
                            </a:schemeClr>
                          </a:solidFill>
                          <a:latin typeface="Times New Roman" panose="02020603050405020304" pitchFamily="18" charset="0"/>
                          <a:cs typeface="Times New Roman" panose="02020603050405020304" pitchFamily="18" charset="0"/>
                        </a:rPr>
                        <a:t>Tọa độ địa lý của một điểm được ghi như thế nào</a:t>
                      </a:r>
                      <a:endParaRPr lang="en-US" sz="2400" b="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just"/>
                      <a:endParaRPr lang="vi-VN" sz="2400" b="0" dirty="0">
                        <a:latin typeface="Times New Roman" panose="02020603050405020304" pitchFamily="18" charset="0"/>
                        <a:ea typeface="Cambria" panose="020405030504060302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960186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endParaRPr lang="en-US" sz="24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420301562"/>
                  </a:ext>
                </a:extLst>
              </a:tr>
            </a:tbl>
          </a:graphicData>
        </a:graphic>
      </p:graphicFrame>
      <p:grpSp>
        <p:nvGrpSpPr>
          <p:cNvPr id="21" name="Group 20">
            <a:extLst>
              <a:ext uri="{FF2B5EF4-FFF2-40B4-BE49-F238E27FC236}">
                <a16:creationId xmlns:a16="http://schemas.microsoft.com/office/drawing/2014/main" id="{D24C80AA-FA24-49FE-A0D3-10DE4C7A471F}"/>
              </a:ext>
            </a:extLst>
          </p:cNvPr>
          <p:cNvGrpSpPr/>
          <p:nvPr/>
        </p:nvGrpSpPr>
        <p:grpSpPr>
          <a:xfrm>
            <a:off x="145635" y="-132050"/>
            <a:ext cx="4557824" cy="1279558"/>
            <a:chOff x="145635" y="-132050"/>
            <a:chExt cx="4557824" cy="1279558"/>
          </a:xfrm>
        </p:grpSpPr>
        <p:grpSp>
          <p:nvGrpSpPr>
            <p:cNvPr id="23" name="组合 146">
              <a:extLst>
                <a:ext uri="{FF2B5EF4-FFF2-40B4-BE49-F238E27FC236}">
                  <a16:creationId xmlns:a16="http://schemas.microsoft.com/office/drawing/2014/main" id="{5B72A77E-0FFC-4E09-9E8D-7E65133F91BB}"/>
                </a:ext>
              </a:extLst>
            </p:cNvPr>
            <p:cNvGrpSpPr/>
            <p:nvPr/>
          </p:nvGrpSpPr>
          <p:grpSpPr>
            <a:xfrm>
              <a:off x="944357" y="146027"/>
              <a:ext cx="3759102" cy="723403"/>
              <a:chOff x="5560292" y="2636912"/>
              <a:chExt cx="1506638" cy="723403"/>
            </a:xfrm>
          </p:grpSpPr>
          <p:sp>
            <p:nvSpPr>
              <p:cNvPr id="26" name="Freeform 20">
                <a:extLst>
                  <a:ext uri="{FF2B5EF4-FFF2-40B4-BE49-F238E27FC236}">
                    <a16:creationId xmlns:a16="http://schemas.microsoft.com/office/drawing/2014/main" id="{ADBD18B7-63B8-4CBF-A915-10B871A8EFAC}"/>
                  </a:ext>
                </a:extLst>
              </p:cNvPr>
              <p:cNvSpPr/>
              <p:nvPr/>
            </p:nvSpPr>
            <p:spPr bwMode="auto">
              <a:xfrm>
                <a:off x="5560292" y="2879155"/>
                <a:ext cx="540543" cy="477837"/>
              </a:xfrm>
              <a:custGeom>
                <a:avLst/>
                <a:gdLst>
                  <a:gd name="T0" fmla="*/ 0 w 681"/>
                  <a:gd name="T1" fmla="*/ 0 h 602"/>
                  <a:gd name="T2" fmla="*/ 681 w 681"/>
                  <a:gd name="T3" fmla="*/ 0 h 602"/>
                  <a:gd name="T4" fmla="*/ 681 w 681"/>
                  <a:gd name="T5" fmla="*/ 602 h 602"/>
                  <a:gd name="T6" fmla="*/ 0 w 681"/>
                  <a:gd name="T7" fmla="*/ 602 h 602"/>
                  <a:gd name="T8" fmla="*/ 183 w 681"/>
                  <a:gd name="T9" fmla="*/ 298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298"/>
                    </a:lnTo>
                    <a:lnTo>
                      <a:pt x="0" y="0"/>
                    </a:lnTo>
                    <a:lnTo>
                      <a:pt x="0" y="0"/>
                    </a:lnTo>
                    <a:close/>
                  </a:path>
                </a:pathLst>
              </a:custGeom>
              <a:solidFill>
                <a:srgbClr val="00B0F0">
                  <a:alpha val="60000"/>
                </a:srgbClr>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23">
                <a:extLst>
                  <a:ext uri="{FF2B5EF4-FFF2-40B4-BE49-F238E27FC236}">
                    <a16:creationId xmlns:a16="http://schemas.microsoft.com/office/drawing/2014/main" id="{CD9F4CD2-DE42-4B2E-A067-08E4650FDE0D}"/>
                  </a:ext>
                </a:extLst>
              </p:cNvPr>
              <p:cNvSpPr/>
              <p:nvPr/>
            </p:nvSpPr>
            <p:spPr bwMode="auto">
              <a:xfrm>
                <a:off x="5858273" y="2645147"/>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0070C0"/>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26">
                <a:extLst>
                  <a:ext uri="{FF2B5EF4-FFF2-40B4-BE49-F238E27FC236}">
                    <a16:creationId xmlns:a16="http://schemas.microsoft.com/office/drawing/2014/main" id="{F9B22C57-0EBE-4C89-B68B-08AD58B582DC}"/>
                  </a:ext>
                </a:extLst>
              </p:cNvPr>
              <p:cNvSpPr/>
              <p:nvPr/>
            </p:nvSpPr>
            <p:spPr bwMode="auto">
              <a:xfrm>
                <a:off x="6111326" y="2688160"/>
                <a:ext cx="955604" cy="477837"/>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27">
                <a:extLst>
                  <a:ext uri="{FF2B5EF4-FFF2-40B4-BE49-F238E27FC236}">
                    <a16:creationId xmlns:a16="http://schemas.microsoft.com/office/drawing/2014/main" id="{FC957131-BD69-4895-9A33-7B39B4707EFC}"/>
                  </a:ext>
                </a:extLst>
              </p:cNvPr>
              <p:cNvSpPr/>
              <p:nvPr/>
            </p:nvSpPr>
            <p:spPr bwMode="auto">
              <a:xfrm>
                <a:off x="5858273" y="2636912"/>
                <a:ext cx="1187223" cy="477837"/>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00B0F0"/>
              </a:solidFill>
              <a:ln>
                <a:noFill/>
              </a:ln>
            </p:spPr>
            <p:txBody>
              <a:bodyPr vert="horz" wrap="square" lIns="91440" tIns="45720" rIns="91440" bIns="45720" numCol="1" anchor="t" anchorCtr="0" compatLnSpc="1"/>
              <a:lstStyle/>
              <a:p>
                <a:endParaRPr lang="zh-CN" altLang="en-US">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30" name="Freeform 28">
                <a:extLst>
                  <a:ext uri="{FF2B5EF4-FFF2-40B4-BE49-F238E27FC236}">
                    <a16:creationId xmlns:a16="http://schemas.microsoft.com/office/drawing/2014/main" id="{DA17106C-A163-408F-B024-3B3BBD6C3DD6}"/>
                  </a:ext>
                </a:extLst>
              </p:cNvPr>
              <p:cNvSpPr>
                <a:spLocks noEditPoints="1"/>
              </p:cNvSpPr>
              <p:nvPr/>
            </p:nvSpPr>
            <p:spPr bwMode="auto">
              <a:xfrm>
                <a:off x="5858273" y="2883993"/>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29">
                <a:extLst>
                  <a:ext uri="{FF2B5EF4-FFF2-40B4-BE49-F238E27FC236}">
                    <a16:creationId xmlns:a16="http://schemas.microsoft.com/office/drawing/2014/main" id="{90BA50E5-F4F5-4D52-B2BB-0D50C35B8E4F}"/>
                  </a:ext>
                </a:extLst>
              </p:cNvPr>
              <p:cNvSpPr>
                <a:spLocks noEditPoints="1"/>
              </p:cNvSpPr>
              <p:nvPr/>
            </p:nvSpPr>
            <p:spPr bwMode="auto">
              <a:xfrm>
                <a:off x="5858273" y="2659930"/>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24" name="Picture 23">
              <a:extLst>
                <a:ext uri="{FF2B5EF4-FFF2-40B4-BE49-F238E27FC236}">
                  <a16:creationId xmlns:a16="http://schemas.microsoft.com/office/drawing/2014/main" id="{FFC5BDBA-ACEE-4034-A9E0-481EE93A5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35" y="-132050"/>
              <a:ext cx="1597445" cy="1279558"/>
            </a:xfrm>
            <a:prstGeom prst="ellipse">
              <a:avLst/>
            </a:prstGeom>
            <a:ln>
              <a:noFill/>
            </a:ln>
            <a:effectLst>
              <a:softEdge rad="112500"/>
            </a:effectLst>
          </p:spPr>
        </p:pic>
        <p:sp>
          <p:nvSpPr>
            <p:cNvPr id="25" name="Title 1">
              <a:extLst>
                <a:ext uri="{FF2B5EF4-FFF2-40B4-BE49-F238E27FC236}">
                  <a16:creationId xmlns:a16="http://schemas.microsoft.com/office/drawing/2014/main" id="{92B52A2E-E028-4F8F-9165-9776E1A92C08}"/>
                </a:ext>
              </a:extLst>
            </p:cNvPr>
            <p:cNvSpPr txBox="1">
              <a:spLocks/>
            </p:cNvSpPr>
            <p:nvPr/>
          </p:nvSpPr>
          <p:spPr>
            <a:xfrm>
              <a:off x="1792508" y="142704"/>
              <a:ext cx="2658715" cy="477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chemeClr val="bg1"/>
                  </a:solidFill>
                  <a:effectLst>
                    <a:outerShdw blurRad="38100" dist="38100" dir="2700000" algn="tl">
                      <a:srgbClr val="000000">
                        <a:alpha val="43137"/>
                      </a:srgbClr>
                    </a:outerShdw>
                  </a:effectLst>
                  <a:latin typeface="Cambria" pitchFamily="18" charset="0"/>
                </a:rPr>
                <a:t>TỌA ĐỘ ĐỊA LÍ</a:t>
              </a:r>
            </a:p>
          </p:txBody>
        </p:sp>
      </p:grpSp>
      <p:sp>
        <p:nvSpPr>
          <p:cNvPr id="15" name="TextBox 14">
            <a:extLst>
              <a:ext uri="{FF2B5EF4-FFF2-40B4-BE49-F238E27FC236}">
                <a16:creationId xmlns:a16="http://schemas.microsoft.com/office/drawing/2014/main" id="{AF38E63A-7C43-4D3C-B6BA-3E102CACC6D3}"/>
              </a:ext>
            </a:extLst>
          </p:cNvPr>
          <p:cNvSpPr txBox="1"/>
          <p:nvPr/>
        </p:nvSpPr>
        <p:spPr>
          <a:xfrm>
            <a:off x="3434347" y="1449335"/>
            <a:ext cx="4745030" cy="830997"/>
          </a:xfrm>
          <a:prstGeom prst="rect">
            <a:avLst/>
          </a:prstGeom>
          <a:noFill/>
        </p:spPr>
        <p:txBody>
          <a:bodyPr wrap="square">
            <a:spAutoFit/>
          </a:bodyPr>
          <a:lstStyle/>
          <a:p>
            <a:r>
              <a:rPr lang="en-US" sz="2400" b="0">
                <a:latin typeface="Times New Roman" panose="02020603050405020304" pitchFamily="18" charset="0"/>
                <a:ea typeface="Cambria" panose="02040503050406030204" pitchFamily="18" charset="0"/>
                <a:cs typeface="Times New Roman" panose="02020603050405020304" pitchFamily="18" charset="0"/>
              </a:rPr>
              <a:t>K</a:t>
            </a:r>
            <a:r>
              <a:rPr lang="vi-VN" sz="2400" b="0">
                <a:latin typeface="Times New Roman" panose="02020603050405020304" pitchFamily="18" charset="0"/>
                <a:ea typeface="Cambria" panose="02040503050406030204" pitchFamily="18" charset="0"/>
                <a:cs typeface="Times New Roman" panose="02020603050405020304" pitchFamily="18" charset="0"/>
              </a:rPr>
              <a:t>hoảng cách bằng số độ, </a:t>
            </a:r>
            <a:r>
              <a:rPr lang="en-US" sz="2400" b="0">
                <a:latin typeface="Times New Roman" panose="02020603050405020304" pitchFamily="18" charset="0"/>
                <a:ea typeface="Cambria" panose="02040503050406030204" pitchFamily="18" charset="0"/>
                <a:cs typeface="Times New Roman" panose="02020603050405020304" pitchFamily="18" charset="0"/>
              </a:rPr>
              <a:t>từ</a:t>
            </a:r>
            <a:r>
              <a:rPr lang="vi-VN" sz="2400" b="0">
                <a:latin typeface="Times New Roman" panose="02020603050405020304" pitchFamily="18" charset="0"/>
                <a:ea typeface="Cambria" panose="02040503050406030204" pitchFamily="18" charset="0"/>
                <a:cs typeface="Times New Roman" panose="02020603050405020304" pitchFamily="18" charset="0"/>
              </a:rPr>
              <a:t> điểm đó đến vĩ tuyến gốc (đường xích đạo)</a:t>
            </a:r>
            <a:r>
              <a:rPr lang="en-US" sz="2400" b="0">
                <a:latin typeface="Times New Roman" panose="02020603050405020304" pitchFamily="18" charset="0"/>
                <a:ea typeface="Cambria" panose="02040503050406030204" pitchFamily="18" charset="0"/>
                <a:cs typeface="Times New Roman" panose="02020603050405020304" pitchFamily="18" charset="0"/>
              </a:rPr>
              <a:t>.</a:t>
            </a:r>
            <a:endParaRPr lang="en-US" sz="2400"/>
          </a:p>
        </p:txBody>
      </p:sp>
      <p:sp>
        <p:nvSpPr>
          <p:cNvPr id="18" name="TextBox 17">
            <a:extLst>
              <a:ext uri="{FF2B5EF4-FFF2-40B4-BE49-F238E27FC236}">
                <a16:creationId xmlns:a16="http://schemas.microsoft.com/office/drawing/2014/main" id="{8A476DCB-6007-431A-92E2-634E4DD0FC10}"/>
              </a:ext>
            </a:extLst>
          </p:cNvPr>
          <p:cNvSpPr txBox="1"/>
          <p:nvPr/>
        </p:nvSpPr>
        <p:spPr>
          <a:xfrm>
            <a:off x="3365206" y="2322723"/>
            <a:ext cx="4879648"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400" b="0">
                <a:latin typeface="Times New Roman" panose="02020603050405020304" pitchFamily="18" charset="0"/>
                <a:ea typeface="Cambria" panose="02040503050406030204" pitchFamily="18" charset="0"/>
                <a:cs typeface="Times New Roman" panose="02020603050405020304" pitchFamily="18" charset="0"/>
              </a:rPr>
              <a:t>khoảng cách bằng số độ, từ điểm đó đến kinh tuyến gốc. </a:t>
            </a:r>
            <a:endParaRPr lang="en-US" sz="2400" b="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9FDD98E-00A1-42E3-A7CF-40E280A0A298}"/>
              </a:ext>
            </a:extLst>
          </p:cNvPr>
          <p:cNvSpPr txBox="1"/>
          <p:nvPr/>
        </p:nvSpPr>
        <p:spPr>
          <a:xfrm>
            <a:off x="3465205" y="3043040"/>
            <a:ext cx="4729601" cy="1200329"/>
          </a:xfrm>
          <a:prstGeom prst="rect">
            <a:avLst/>
          </a:prstGeom>
          <a:noFill/>
        </p:spPr>
        <p:txBody>
          <a:bodyPr wrap="square">
            <a:spAutoFit/>
          </a:bodyPr>
          <a:lstStyle/>
          <a:p>
            <a:pPr algn="just"/>
            <a:r>
              <a:rPr lang="en-US" sz="2400" b="0">
                <a:latin typeface="Times New Roman" panose="02020603050405020304" pitchFamily="18" charset="0"/>
                <a:ea typeface="Cambria" panose="02040503050406030204" pitchFamily="18" charset="0"/>
                <a:cs typeface="Times New Roman" panose="02020603050405020304" pitchFamily="18" charset="0"/>
              </a:rPr>
              <a:t>được xác định là kinh độ và vĩ độ của điểm đó trên bản đồ hoặc quả địa cầu.</a:t>
            </a:r>
            <a:endParaRPr lang="vi-VN" sz="2400" b="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549EB404-013F-4543-BDDD-127C9E7DC918}"/>
              </a:ext>
            </a:extLst>
          </p:cNvPr>
          <p:cNvSpPr txBox="1"/>
          <p:nvPr/>
        </p:nvSpPr>
        <p:spPr>
          <a:xfrm>
            <a:off x="3449776" y="4605355"/>
            <a:ext cx="4729601" cy="461665"/>
          </a:xfrm>
          <a:prstGeom prst="rect">
            <a:avLst/>
          </a:prstGeom>
          <a:noFill/>
        </p:spPr>
        <p:txBody>
          <a:bodyPr wrap="square">
            <a:spAutoFit/>
          </a:bodyPr>
          <a:lstStyle/>
          <a:p>
            <a:pPr algn="just"/>
            <a:r>
              <a:rPr lang="en-US" altLang="en-US" sz="2400" b="0">
                <a:latin typeface="Times New Roman" panose="02020603050405020304" pitchFamily="18" charset="0"/>
                <a:cs typeface="Times New Roman" panose="02020603050405020304" pitchFamily="18" charset="0"/>
                <a:sym typeface="Wingdings" panose="05000000000000000000" pitchFamily="2" charset="2"/>
              </a:rPr>
              <a:t>Vĩ</a:t>
            </a:r>
            <a:r>
              <a:rPr lang="vi-VN" sz="2400" b="0">
                <a:latin typeface="Times New Roman" panose="02020603050405020304" pitchFamily="18" charset="0"/>
                <a:ea typeface="Cambria" panose="02040503050406030204" pitchFamily="18" charset="0"/>
                <a:cs typeface="Times New Roman" panose="02020603050405020304" pitchFamily="18" charset="0"/>
              </a:rPr>
              <a:t> độ viết trước</a:t>
            </a:r>
            <a:r>
              <a:rPr lang="en-US" sz="2400" b="0">
                <a:latin typeface="Times New Roman" panose="02020603050405020304" pitchFamily="18" charset="0"/>
                <a:ea typeface="Cambria" panose="02040503050406030204" pitchFamily="18" charset="0"/>
                <a:cs typeface="Times New Roman" panose="02020603050405020304" pitchFamily="18" charset="0"/>
              </a:rPr>
              <a:t> và</a:t>
            </a:r>
            <a:r>
              <a:rPr lang="vi-VN" sz="2400" b="0">
                <a:latin typeface="Times New Roman" panose="02020603050405020304" pitchFamily="18" charset="0"/>
                <a:ea typeface="Cambria" panose="02040503050406030204" pitchFamily="18" charset="0"/>
                <a:cs typeface="Times New Roman" panose="02020603050405020304" pitchFamily="18" charset="0"/>
              </a:rPr>
              <a:t> </a:t>
            </a:r>
            <a:r>
              <a:rPr lang="en-US" sz="2400" b="0">
                <a:latin typeface="Times New Roman" panose="02020603050405020304" pitchFamily="18" charset="0"/>
                <a:ea typeface="Cambria" panose="02040503050406030204" pitchFamily="18" charset="0"/>
                <a:cs typeface="Times New Roman" panose="02020603050405020304" pitchFamily="18" charset="0"/>
              </a:rPr>
              <a:t>kinh</a:t>
            </a:r>
            <a:r>
              <a:rPr lang="vi-VN" sz="2400" b="0">
                <a:latin typeface="Times New Roman" panose="02020603050405020304" pitchFamily="18" charset="0"/>
                <a:ea typeface="Cambria" panose="02040503050406030204" pitchFamily="18" charset="0"/>
                <a:cs typeface="Times New Roman" panose="02020603050405020304" pitchFamily="18" charset="0"/>
              </a:rPr>
              <a:t> độ viết sau.</a:t>
            </a:r>
            <a:endParaRPr lang="vi-VN" sz="2400" b="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10246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5">
            <a:extLst>
              <a:ext uri="{FF2B5EF4-FFF2-40B4-BE49-F238E27FC236}">
                <a16:creationId xmlns:a16="http://schemas.microsoft.com/office/drawing/2014/main" id="{700ECF5A-2789-4696-ACC0-317FB2A37C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712"/>
          <a:stretch/>
        </p:blipFill>
        <p:spPr bwMode="auto">
          <a:xfrm rot="2050349">
            <a:off x="2470985" y="1461741"/>
            <a:ext cx="2446939" cy="23885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EECF17CA-5AE6-4140-86BC-FD89BC0C84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712"/>
          <a:stretch/>
        </p:blipFill>
        <p:spPr bwMode="auto">
          <a:xfrm>
            <a:off x="2436300" y="727047"/>
            <a:ext cx="2446939" cy="23885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5E3F1D1-FBB2-41B5-9A31-FAA8504E15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712"/>
          <a:stretch/>
        </p:blipFill>
        <p:spPr bwMode="auto">
          <a:xfrm rot="20176775">
            <a:off x="2699059" y="2884680"/>
            <a:ext cx="2144786" cy="258508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35291D5-5A00-470B-8278-F8E4A519B933}"/>
              </a:ext>
            </a:extLst>
          </p:cNvPr>
          <p:cNvGrpSpPr/>
          <p:nvPr/>
        </p:nvGrpSpPr>
        <p:grpSpPr>
          <a:xfrm>
            <a:off x="145635" y="-132050"/>
            <a:ext cx="4557824" cy="1279558"/>
            <a:chOff x="145635" y="-132050"/>
            <a:chExt cx="4557824" cy="1279558"/>
          </a:xfrm>
        </p:grpSpPr>
        <p:grpSp>
          <p:nvGrpSpPr>
            <p:cNvPr id="10" name="组合 146">
              <a:extLst>
                <a:ext uri="{FF2B5EF4-FFF2-40B4-BE49-F238E27FC236}">
                  <a16:creationId xmlns:a16="http://schemas.microsoft.com/office/drawing/2014/main" id="{878203CF-84E1-42A3-B74D-64327C7A2E3A}"/>
                </a:ext>
              </a:extLst>
            </p:cNvPr>
            <p:cNvGrpSpPr/>
            <p:nvPr/>
          </p:nvGrpSpPr>
          <p:grpSpPr>
            <a:xfrm>
              <a:off x="944357" y="146027"/>
              <a:ext cx="3759102" cy="723403"/>
              <a:chOff x="5560292" y="2636912"/>
              <a:chExt cx="1506638" cy="723403"/>
            </a:xfrm>
          </p:grpSpPr>
          <p:sp>
            <p:nvSpPr>
              <p:cNvPr id="13" name="Freeform 20">
                <a:extLst>
                  <a:ext uri="{FF2B5EF4-FFF2-40B4-BE49-F238E27FC236}">
                    <a16:creationId xmlns:a16="http://schemas.microsoft.com/office/drawing/2014/main" id="{E6FD38C9-0BB0-4395-A128-3E9D6DB2514E}"/>
                  </a:ext>
                </a:extLst>
              </p:cNvPr>
              <p:cNvSpPr/>
              <p:nvPr/>
            </p:nvSpPr>
            <p:spPr bwMode="auto">
              <a:xfrm>
                <a:off x="5560292" y="2879155"/>
                <a:ext cx="540543" cy="477837"/>
              </a:xfrm>
              <a:custGeom>
                <a:avLst/>
                <a:gdLst>
                  <a:gd name="T0" fmla="*/ 0 w 681"/>
                  <a:gd name="T1" fmla="*/ 0 h 602"/>
                  <a:gd name="T2" fmla="*/ 681 w 681"/>
                  <a:gd name="T3" fmla="*/ 0 h 602"/>
                  <a:gd name="T4" fmla="*/ 681 w 681"/>
                  <a:gd name="T5" fmla="*/ 602 h 602"/>
                  <a:gd name="T6" fmla="*/ 0 w 681"/>
                  <a:gd name="T7" fmla="*/ 602 h 602"/>
                  <a:gd name="T8" fmla="*/ 183 w 681"/>
                  <a:gd name="T9" fmla="*/ 298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298"/>
                    </a:lnTo>
                    <a:lnTo>
                      <a:pt x="0" y="0"/>
                    </a:lnTo>
                    <a:lnTo>
                      <a:pt x="0" y="0"/>
                    </a:lnTo>
                    <a:close/>
                  </a:path>
                </a:pathLst>
              </a:custGeom>
              <a:solidFill>
                <a:srgbClr val="00B0F0">
                  <a:alpha val="60000"/>
                </a:srgbClr>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Freeform 23">
                <a:extLst>
                  <a:ext uri="{FF2B5EF4-FFF2-40B4-BE49-F238E27FC236}">
                    <a16:creationId xmlns:a16="http://schemas.microsoft.com/office/drawing/2014/main" id="{2F7C5413-450F-4F4B-96AD-DCC4C7D60995}"/>
                  </a:ext>
                </a:extLst>
              </p:cNvPr>
              <p:cNvSpPr/>
              <p:nvPr/>
            </p:nvSpPr>
            <p:spPr bwMode="auto">
              <a:xfrm>
                <a:off x="5858273" y="2645147"/>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0070C0"/>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Freeform 26">
                <a:extLst>
                  <a:ext uri="{FF2B5EF4-FFF2-40B4-BE49-F238E27FC236}">
                    <a16:creationId xmlns:a16="http://schemas.microsoft.com/office/drawing/2014/main" id="{4F1D4962-B7E3-47EC-94B7-7488C1A3E8C9}"/>
                  </a:ext>
                </a:extLst>
              </p:cNvPr>
              <p:cNvSpPr/>
              <p:nvPr/>
            </p:nvSpPr>
            <p:spPr bwMode="auto">
              <a:xfrm>
                <a:off x="6111326" y="2688160"/>
                <a:ext cx="955604" cy="477837"/>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Freeform 27">
                <a:extLst>
                  <a:ext uri="{FF2B5EF4-FFF2-40B4-BE49-F238E27FC236}">
                    <a16:creationId xmlns:a16="http://schemas.microsoft.com/office/drawing/2014/main" id="{905A588B-6700-4286-B1A0-CA41796C0744}"/>
                  </a:ext>
                </a:extLst>
              </p:cNvPr>
              <p:cNvSpPr/>
              <p:nvPr/>
            </p:nvSpPr>
            <p:spPr bwMode="auto">
              <a:xfrm>
                <a:off x="5858273" y="2636912"/>
                <a:ext cx="1187223" cy="477837"/>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00B0F0"/>
              </a:solidFill>
              <a:ln>
                <a:noFill/>
              </a:ln>
            </p:spPr>
            <p:txBody>
              <a:bodyPr vert="horz" wrap="square" lIns="91440" tIns="45720" rIns="91440" bIns="45720" numCol="1" anchor="t" anchorCtr="0" compatLnSpc="1"/>
              <a:lstStyle/>
              <a:p>
                <a:endParaRPr lang="zh-CN" altLang="en-US">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17" name="Freeform 28">
                <a:extLst>
                  <a:ext uri="{FF2B5EF4-FFF2-40B4-BE49-F238E27FC236}">
                    <a16:creationId xmlns:a16="http://schemas.microsoft.com/office/drawing/2014/main" id="{2120D1EF-D657-4F3D-ABCA-A09EE94D9075}"/>
                  </a:ext>
                </a:extLst>
              </p:cNvPr>
              <p:cNvSpPr>
                <a:spLocks noEditPoints="1"/>
              </p:cNvSpPr>
              <p:nvPr/>
            </p:nvSpPr>
            <p:spPr bwMode="auto">
              <a:xfrm>
                <a:off x="5858273" y="2883993"/>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Freeform 29">
                <a:extLst>
                  <a:ext uri="{FF2B5EF4-FFF2-40B4-BE49-F238E27FC236}">
                    <a16:creationId xmlns:a16="http://schemas.microsoft.com/office/drawing/2014/main" id="{2B4D2916-AAB7-450F-99A5-5B7477C5DEF7}"/>
                  </a:ext>
                </a:extLst>
              </p:cNvPr>
              <p:cNvSpPr>
                <a:spLocks noEditPoints="1"/>
              </p:cNvSpPr>
              <p:nvPr/>
            </p:nvSpPr>
            <p:spPr bwMode="auto">
              <a:xfrm>
                <a:off x="5858273" y="2659930"/>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11" name="Picture 10">
              <a:extLst>
                <a:ext uri="{FF2B5EF4-FFF2-40B4-BE49-F238E27FC236}">
                  <a16:creationId xmlns:a16="http://schemas.microsoft.com/office/drawing/2014/main" id="{64E43F3B-8F45-486E-BCAC-8BADD72182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635" y="-132050"/>
              <a:ext cx="1597445" cy="1279558"/>
            </a:xfrm>
            <a:prstGeom prst="ellipse">
              <a:avLst/>
            </a:prstGeom>
            <a:ln>
              <a:noFill/>
            </a:ln>
            <a:effectLst>
              <a:softEdge rad="112500"/>
            </a:effectLst>
          </p:spPr>
        </p:pic>
        <p:sp>
          <p:nvSpPr>
            <p:cNvPr id="12" name="Title 1">
              <a:extLst>
                <a:ext uri="{FF2B5EF4-FFF2-40B4-BE49-F238E27FC236}">
                  <a16:creationId xmlns:a16="http://schemas.microsoft.com/office/drawing/2014/main" id="{B08CFCE0-3ACD-4488-96E8-81DD17D882FF}"/>
                </a:ext>
              </a:extLst>
            </p:cNvPr>
            <p:cNvSpPr txBox="1">
              <a:spLocks/>
            </p:cNvSpPr>
            <p:nvPr/>
          </p:nvSpPr>
          <p:spPr>
            <a:xfrm>
              <a:off x="1792508" y="142704"/>
              <a:ext cx="2658715" cy="477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chemeClr val="bg1"/>
                  </a:solidFill>
                  <a:effectLst>
                    <a:outerShdw blurRad="38100" dist="38100" dir="2700000" algn="tl">
                      <a:srgbClr val="000000">
                        <a:alpha val="43137"/>
                      </a:srgbClr>
                    </a:outerShdw>
                  </a:effectLst>
                  <a:latin typeface="Cambria" pitchFamily="18" charset="0"/>
                </a:rPr>
                <a:t>TỌA ĐỘ ĐỊA LÍ</a:t>
              </a:r>
            </a:p>
          </p:txBody>
        </p:sp>
      </p:grpSp>
      <p:grpSp>
        <p:nvGrpSpPr>
          <p:cNvPr id="20" name="Group 19">
            <a:extLst>
              <a:ext uri="{FF2B5EF4-FFF2-40B4-BE49-F238E27FC236}">
                <a16:creationId xmlns:a16="http://schemas.microsoft.com/office/drawing/2014/main" id="{74A70884-833E-43B7-B961-B0B8A02476FE}"/>
              </a:ext>
            </a:extLst>
          </p:cNvPr>
          <p:cNvGrpSpPr/>
          <p:nvPr/>
        </p:nvGrpSpPr>
        <p:grpSpPr>
          <a:xfrm>
            <a:off x="96892" y="737779"/>
            <a:ext cx="3511323" cy="4529137"/>
            <a:chOff x="96892" y="737779"/>
            <a:chExt cx="3511323" cy="4529137"/>
          </a:xfrm>
        </p:grpSpPr>
        <p:pic>
          <p:nvPicPr>
            <p:cNvPr id="3" name="Picture 4">
              <a:extLst>
                <a:ext uri="{FF2B5EF4-FFF2-40B4-BE49-F238E27FC236}">
                  <a16:creationId xmlns:a16="http://schemas.microsoft.com/office/drawing/2014/main" id="{7309833F-D357-4712-9E63-BF3468D38E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20" r="29872" b="14092"/>
            <a:stretch/>
          </p:blipFill>
          <p:spPr bwMode="auto">
            <a:xfrm>
              <a:off x="264939" y="737779"/>
              <a:ext cx="3343276" cy="45291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9AB5547-F79E-4A69-BAA0-AC1B678C05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074" y="2398958"/>
              <a:ext cx="2607172" cy="1789271"/>
            </a:xfrm>
            <a:prstGeom prst="rect">
              <a:avLst/>
            </a:prstGeom>
            <a:effectLst>
              <a:glow rad="228600">
                <a:schemeClr val="accent5">
                  <a:satMod val="175000"/>
                  <a:alpha val="40000"/>
                </a:schemeClr>
              </a:glow>
            </a:effectLst>
            <a:scene3d>
              <a:camera prst="orthographicFront"/>
              <a:lightRig rig="threePt" dir="t"/>
            </a:scene3d>
            <a:sp3d>
              <a:bevelT prst="angle"/>
            </a:sp3d>
          </p:spPr>
        </p:pic>
        <p:pic>
          <p:nvPicPr>
            <p:cNvPr id="5" name="Picture 4">
              <a:extLst>
                <a:ext uri="{FF2B5EF4-FFF2-40B4-BE49-F238E27FC236}">
                  <a16:creationId xmlns:a16="http://schemas.microsoft.com/office/drawing/2014/main" id="{6E9FE8BB-9C15-4394-85E3-4B08E764BA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004871">
              <a:off x="96892" y="1168290"/>
              <a:ext cx="1871227" cy="1247485"/>
            </a:xfrm>
            <a:prstGeom prst="rect">
              <a:avLst/>
            </a:prstGeom>
          </p:spPr>
        </p:pic>
        <p:pic>
          <p:nvPicPr>
            <p:cNvPr id="19" name="Picture 18">
              <a:extLst>
                <a:ext uri="{FF2B5EF4-FFF2-40B4-BE49-F238E27FC236}">
                  <a16:creationId xmlns:a16="http://schemas.microsoft.com/office/drawing/2014/main" id="{43C1E105-A40C-463D-95B3-29E4EF670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357" y="2358814"/>
              <a:ext cx="1597445" cy="1279558"/>
            </a:xfrm>
            <a:prstGeom prst="ellipse">
              <a:avLst/>
            </a:prstGeom>
            <a:ln>
              <a:noFill/>
            </a:ln>
            <a:effectLst>
              <a:softEdge rad="112500"/>
            </a:effectLst>
          </p:spPr>
        </p:pic>
      </p:grpSp>
      <p:sp>
        <p:nvSpPr>
          <p:cNvPr id="21" name="Rectangle 20">
            <a:extLst>
              <a:ext uri="{FF2B5EF4-FFF2-40B4-BE49-F238E27FC236}">
                <a16:creationId xmlns:a16="http://schemas.microsoft.com/office/drawing/2014/main" id="{D057742A-C0AB-4A27-AA71-2C83DE4CAB48}"/>
              </a:ext>
            </a:extLst>
          </p:cNvPr>
          <p:cNvSpPr/>
          <p:nvPr/>
        </p:nvSpPr>
        <p:spPr>
          <a:xfrm>
            <a:off x="5018290" y="3602977"/>
            <a:ext cx="6623913" cy="2062103"/>
          </a:xfrm>
          <a:prstGeom prst="rect">
            <a:avLst/>
          </a:prstGeom>
        </p:spPr>
        <p:txBody>
          <a:bodyPr wrap="square">
            <a:spAutoFit/>
          </a:bodyPr>
          <a:lstStyle/>
          <a:p>
            <a:pPr algn="just"/>
            <a:r>
              <a:rPr lang="vi-VN" sz="3200" b="1" dirty="0">
                <a:latin typeface="Cambria" panose="02040503050406030204" pitchFamily="18" charset="0"/>
                <a:ea typeface="Cambria" panose="02040503050406030204" pitchFamily="18" charset="0"/>
              </a:rPr>
              <a:t>- </a:t>
            </a:r>
            <a:r>
              <a:rPr lang="en-US" altLang="en-US" sz="32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Toạ</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độ</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địa</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lí</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của</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một</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điểm</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được</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xác</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định</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là</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kinh</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độ</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và</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vĩ</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độ</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của</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điểm</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đó</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trên</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bản</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đồ</a:t>
            </a:r>
            <a:r>
              <a:rPr lang="en-US" altLang="en-US" sz="3200" b="1" dirty="0">
                <a:latin typeface="Cambria" panose="02040503050406030204" pitchFamily="18" charset="0"/>
                <a:sym typeface="Wingdings" panose="05000000000000000000" pitchFamily="2" charset="2"/>
              </a:rPr>
              <a:t> hay </a:t>
            </a:r>
            <a:r>
              <a:rPr lang="en-US" altLang="en-US" sz="3200" b="1" dirty="0" err="1">
                <a:latin typeface="Cambria" panose="02040503050406030204" pitchFamily="18" charset="0"/>
                <a:sym typeface="Wingdings" panose="05000000000000000000" pitchFamily="2" charset="2"/>
              </a:rPr>
              <a:t>quả</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địa</a:t>
            </a:r>
            <a:r>
              <a:rPr lang="en-US" altLang="en-US" sz="3200" b="1" dirty="0">
                <a:latin typeface="Cambria" panose="02040503050406030204" pitchFamily="18" charset="0"/>
                <a:sym typeface="Wingdings" panose="05000000000000000000" pitchFamily="2" charset="2"/>
              </a:rPr>
              <a:t> </a:t>
            </a:r>
            <a:r>
              <a:rPr lang="en-US" altLang="en-US" sz="3200" b="1" dirty="0" err="1">
                <a:latin typeface="Cambria" panose="02040503050406030204" pitchFamily="18" charset="0"/>
                <a:sym typeface="Wingdings" panose="05000000000000000000" pitchFamily="2" charset="2"/>
              </a:rPr>
              <a:t>cầu</a:t>
            </a:r>
            <a:r>
              <a:rPr lang="en-US" altLang="en-US" sz="3200" b="1" dirty="0">
                <a:latin typeface="Cambria" panose="02040503050406030204" pitchFamily="18" charset="0"/>
                <a:sym typeface="Wingdings" panose="05000000000000000000" pitchFamily="2" charset="2"/>
              </a:rPr>
              <a:t>.</a:t>
            </a:r>
            <a:endParaRPr lang="vi-VN" sz="3200" b="1"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7711807-E8A1-4BA5-876E-CF29204C1485}"/>
              </a:ext>
            </a:extLst>
          </p:cNvPr>
          <p:cNvSpPr txBox="1"/>
          <p:nvPr/>
        </p:nvSpPr>
        <p:spPr>
          <a:xfrm>
            <a:off x="5040631" y="61970"/>
            <a:ext cx="6743852" cy="1569660"/>
          </a:xfrm>
          <a:prstGeom prst="rect">
            <a:avLst/>
          </a:prstGeom>
          <a:noFill/>
        </p:spPr>
        <p:txBody>
          <a:bodyPr wrap="square">
            <a:spAutoFit/>
          </a:bodyPr>
          <a:lstStyle/>
          <a:p>
            <a:pPr algn="just"/>
            <a:r>
              <a:rPr lang="en-US" sz="3200" b="1"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 </a:t>
            </a:r>
            <a:r>
              <a:rPr lang="en-US" altLang="en-US" sz="32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latin typeface="Cambria" panose="02040503050406030204" pitchFamily="18" charset="0"/>
                <a:ea typeface="Cambria" panose="02040503050406030204" pitchFamily="18" charset="0"/>
              </a:rPr>
              <a:t>Kinh độ của một điểm là khoảng cách bằng số 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vi-VN" sz="3200" b="1" dirty="0">
                <a:latin typeface="Cambria" panose="02040503050406030204" pitchFamily="18" charset="0"/>
                <a:ea typeface="Cambria" panose="02040503050406030204" pitchFamily="18" charset="0"/>
              </a:rPr>
              <a:t> từ điểm đó đến kinh tuyến gốc. </a:t>
            </a:r>
          </a:p>
        </p:txBody>
      </p:sp>
      <p:sp>
        <p:nvSpPr>
          <p:cNvPr id="25" name="TextBox 24">
            <a:extLst>
              <a:ext uri="{FF2B5EF4-FFF2-40B4-BE49-F238E27FC236}">
                <a16:creationId xmlns:a16="http://schemas.microsoft.com/office/drawing/2014/main" id="{81AA4B78-C077-486F-8D9B-7BED84C9F8F0}"/>
              </a:ext>
            </a:extLst>
          </p:cNvPr>
          <p:cNvSpPr txBox="1"/>
          <p:nvPr/>
        </p:nvSpPr>
        <p:spPr>
          <a:xfrm>
            <a:off x="5197899" y="1829489"/>
            <a:ext cx="6623913" cy="1569660"/>
          </a:xfrm>
          <a:prstGeom prst="rect">
            <a:avLst/>
          </a:prstGeom>
          <a:noFill/>
        </p:spPr>
        <p:txBody>
          <a:bodyPr wrap="square">
            <a:spAutoFit/>
          </a:bodyPr>
          <a:lstStyle/>
          <a:p>
            <a:r>
              <a:rPr lang="vi-VN" sz="3200" b="1" dirty="0">
                <a:latin typeface="Cambria" panose="02040503050406030204" pitchFamily="18" charset="0"/>
                <a:ea typeface="Cambria" panose="02040503050406030204" pitchFamily="18" charset="0"/>
              </a:rPr>
              <a:t>- </a:t>
            </a:r>
            <a:r>
              <a:rPr lang="en-US" altLang="en-US" sz="32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3200" b="1" dirty="0">
                <a:latin typeface="Cambria" panose="02040503050406030204" pitchFamily="18" charset="0"/>
                <a:ea typeface="Cambria" panose="02040503050406030204" pitchFamily="18" charset="0"/>
              </a:rPr>
              <a:t>Vĩ độ của một điểm là khoảng cách bằng số độ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vi-VN" sz="3200" b="1" dirty="0">
                <a:latin typeface="Cambria" panose="02040503050406030204" pitchFamily="18" charset="0"/>
                <a:ea typeface="Cambria" panose="02040503050406030204" pitchFamily="18" charset="0"/>
              </a:rPr>
              <a:t> t</a:t>
            </a:r>
            <a:r>
              <a:rPr lang="en-US" sz="3200" b="1" dirty="0">
                <a:latin typeface="Cambria" panose="02040503050406030204" pitchFamily="18" charset="0"/>
                <a:ea typeface="Cambria" panose="02040503050406030204" pitchFamily="18" charset="0"/>
              </a:rPr>
              <a:t>ừ</a:t>
            </a:r>
            <a:r>
              <a:rPr lang="vi-VN" sz="3200" b="1" dirty="0">
                <a:latin typeface="Cambria" panose="02040503050406030204" pitchFamily="18" charset="0"/>
                <a:ea typeface="Cambria" panose="02040503050406030204" pitchFamily="18" charset="0"/>
              </a:rPr>
              <a:t> điểm đó đến vĩ tuyến gốc (đường xích đạo</a:t>
            </a:r>
            <a:r>
              <a:rPr lang="vi-VN" sz="2400" b="1" dirty="0">
                <a:latin typeface="Cambria" panose="02040503050406030204" pitchFamily="18" charset="0"/>
                <a:ea typeface="Cambria" panose="02040503050406030204" pitchFamily="18" charset="0"/>
              </a:rPr>
              <a:t>)</a:t>
            </a:r>
            <a:endParaRPr lang="en-US" sz="2400" dirty="0"/>
          </a:p>
        </p:txBody>
      </p:sp>
    </p:spTree>
    <p:extLst>
      <p:ext uri="{BB962C8B-B14F-4D97-AF65-F5344CB8AC3E}">
        <p14:creationId xmlns:p14="http://schemas.microsoft.com/office/powerpoint/2010/main" val="4193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25" dur="500"/>
                                        <p:tgtEl>
                                          <p:spTgt spid="21">
                                            <p:txEl>
                                              <p:pRg st="0" end="0"/>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187" y="4124980"/>
            <a:ext cx="7149137" cy="523220"/>
          </a:xfrm>
          <a:prstGeom prst="rect">
            <a:avLst/>
          </a:prstGeom>
        </p:spPr>
        <p:txBody>
          <a:bodyPr wrap="none">
            <a:spAutoFit/>
          </a:bodyPr>
          <a:lstStyle/>
          <a:p>
            <a:pPr lvl="0">
              <a:defRPr/>
            </a:pP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tọa</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địa</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 B, C,D</a:t>
            </a:r>
          </a:p>
        </p:txBody>
      </p:sp>
      <p:sp>
        <p:nvSpPr>
          <p:cNvPr id="3" name="TextBox 2">
            <a:extLst>
              <a:ext uri="{FF2B5EF4-FFF2-40B4-BE49-F238E27FC236}">
                <a16:creationId xmlns:a16="http://schemas.microsoft.com/office/drawing/2014/main" id="{72E39C8B-F076-412C-B22E-AFB9CC7EE8DD}"/>
              </a:ext>
            </a:extLst>
          </p:cNvPr>
          <p:cNvSpPr txBox="1"/>
          <p:nvPr/>
        </p:nvSpPr>
        <p:spPr>
          <a:xfrm>
            <a:off x="458787" y="4648200"/>
            <a:ext cx="7391400" cy="584775"/>
          </a:xfrm>
          <a:prstGeom prst="rect">
            <a:avLst/>
          </a:prstGeom>
          <a:noFill/>
        </p:spPr>
        <p:txBody>
          <a:bodyPr wrap="square">
            <a:spAutoFit/>
          </a:bodyPr>
          <a:lstStyle/>
          <a:p>
            <a:pPr marL="1828800" lvl="3" indent="-457200">
              <a:defRPr/>
            </a:pPr>
            <a:r>
              <a:rPr lang="en-US" sz="3200" b="0" dirty="0">
                <a:solidFill>
                  <a:schemeClr val="tx1">
                    <a:lumMod val="95000"/>
                    <a:lumOff val="5000"/>
                  </a:schemeClr>
                </a:solidFill>
                <a:latin typeface="Times New Roman" panose="02020603050405020304" pitchFamily="18" charset="0"/>
                <a:cs typeface="Times New Roman" panose="02020603050405020304" pitchFamily="18" charset="0"/>
              </a:rPr>
              <a:t>A. 40</a:t>
            </a:r>
            <a:r>
              <a:rPr lang="en-US" sz="3200" b="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b="0" dirty="0">
                <a:solidFill>
                  <a:schemeClr val="tx1">
                    <a:lumMod val="95000"/>
                    <a:lumOff val="5000"/>
                  </a:schemeClr>
                </a:solidFill>
                <a:latin typeface="Times New Roman" panose="02020603050405020304" pitchFamily="18" charset="0"/>
                <a:cs typeface="Times New Roman" panose="02020603050405020304" pitchFamily="18" charset="0"/>
              </a:rPr>
              <a:t>B-80</a:t>
            </a:r>
            <a:r>
              <a:rPr lang="en-US" sz="3200" b="0" baseline="30000" dirty="0">
                <a:solidFill>
                  <a:schemeClr val="tx1">
                    <a:lumMod val="95000"/>
                    <a:lumOff val="5000"/>
                  </a:schemeClr>
                </a:solidFill>
                <a:latin typeface="Times New Roman" panose="02020603050405020304" pitchFamily="18" charset="0"/>
                <a:cs typeface="Times New Roman" panose="02020603050405020304" pitchFamily="18" charset="0"/>
              </a:rPr>
              <a:t>0 </a:t>
            </a:r>
            <a:r>
              <a:rPr lang="en-US" sz="3200" b="0" dirty="0">
                <a:solidFill>
                  <a:schemeClr val="tx1">
                    <a:lumMod val="95000"/>
                    <a:lumOff val="5000"/>
                  </a:schemeClr>
                </a:solidFill>
                <a:latin typeface="Times New Roman" panose="02020603050405020304" pitchFamily="18" charset="0"/>
                <a:cs typeface="Times New Roman" panose="02020603050405020304" pitchFamily="18" charset="0"/>
              </a:rPr>
              <a:t>Đ</a:t>
            </a:r>
          </a:p>
        </p:txBody>
      </p:sp>
      <p:sp>
        <p:nvSpPr>
          <p:cNvPr id="5" name="TextBox 4"/>
          <p:cNvSpPr txBox="1"/>
          <p:nvPr/>
        </p:nvSpPr>
        <p:spPr>
          <a:xfrm>
            <a:off x="1906587" y="1066800"/>
            <a:ext cx="7926386" cy="2062103"/>
          </a:xfrm>
          <a:prstGeom prst="rect">
            <a:avLst/>
          </a:prstGeom>
          <a:noFill/>
          <a:ln>
            <a:noFill/>
          </a:ln>
        </p:spPr>
        <p:txBody>
          <a:bodyPr wrap="square" rtlCol="0">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 40</a:t>
            </a:r>
            <a:r>
              <a:rPr lang="en-US" sz="3200" baseline="30000" dirty="0">
                <a:latin typeface="Times New Roman" pitchFamily="18" charset="0"/>
                <a:cs typeface="Times New Roman" pitchFamily="18" charset="0"/>
              </a:rPr>
              <a:t>0</a:t>
            </a:r>
            <a:r>
              <a:rPr lang="en-US" sz="3200" dirty="0">
                <a:latin typeface="Times New Roman" pitchFamily="18" charset="0"/>
                <a:cs typeface="Times New Roman" pitchFamily="18" charset="0"/>
              </a:rPr>
              <a:t>B </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C. 40</a:t>
            </a:r>
            <a:r>
              <a:rPr lang="en-US" sz="3200" baseline="30000" dirty="0">
                <a:latin typeface="Times New Roman" pitchFamily="18" charset="0"/>
                <a:cs typeface="Times New Roman" pitchFamily="18" charset="0"/>
              </a:rPr>
              <a:t>0</a:t>
            </a:r>
            <a:r>
              <a:rPr lang="en-US" sz="3200" dirty="0">
                <a:latin typeface="Times New Roman" pitchFamily="18" charset="0"/>
                <a:cs typeface="Times New Roman" pitchFamily="18" charset="0"/>
              </a:rPr>
              <a:t>N</a:t>
            </a:r>
          </a:p>
          <a:p>
            <a:endParaRPr lang="en-US" sz="3200" dirty="0">
              <a:latin typeface="Times New Roman" pitchFamily="18" charset="0"/>
              <a:cs typeface="Times New Roman" pitchFamily="18" charset="0"/>
            </a:endParaRPr>
          </a:p>
        </p:txBody>
      </p:sp>
      <p:sp>
        <p:nvSpPr>
          <p:cNvPr id="6" name="Rectangle 5"/>
          <p:cNvSpPr/>
          <p:nvPr/>
        </p:nvSpPr>
        <p:spPr>
          <a:xfrm>
            <a:off x="11295241" y="1419761"/>
            <a:ext cx="588623" cy="1323439"/>
          </a:xfrm>
          <a:prstGeom prst="rect">
            <a:avLst/>
          </a:prstGeom>
        </p:spPr>
        <p:txBody>
          <a:bodyPr wrap="none">
            <a:spAutoFit/>
          </a:bodyPr>
          <a:lstStyle/>
          <a:p>
            <a:r>
              <a:rPr lang="en-US" sz="8000" dirty="0">
                <a:solidFill>
                  <a:srgbClr val="FF0000"/>
                </a:solidFill>
                <a:latin typeface="Times New Roman" panose="02020603050405020304" pitchFamily="18" charset="0"/>
                <a:cs typeface="Times New Roman" panose="02020603050405020304" pitchFamily="18" charset="0"/>
              </a:rPr>
              <a:t>.</a:t>
            </a:r>
            <a:r>
              <a:rPr lang="en-US" sz="1600" dirty="0">
                <a:solidFill>
                  <a:srgbClr val="FF0000"/>
                </a:solidFill>
                <a:latin typeface="Times New Roman" panose="02020603050405020304" pitchFamily="18" charset="0"/>
                <a:cs typeface="Times New Roman" panose="02020603050405020304" pitchFamily="18" charset="0"/>
              </a:rPr>
              <a:t>A</a:t>
            </a:r>
            <a:endParaRPr lang="en-US" sz="8000" dirty="0">
              <a:solidFill>
                <a:srgbClr val="FF0000"/>
              </a:solidFill>
            </a:endParaRPr>
          </a:p>
        </p:txBody>
      </p:sp>
      <p:sp>
        <p:nvSpPr>
          <p:cNvPr id="7" name="Rectangle 6"/>
          <p:cNvSpPr/>
          <p:nvPr/>
        </p:nvSpPr>
        <p:spPr>
          <a:xfrm>
            <a:off x="8764587" y="2286000"/>
            <a:ext cx="228600" cy="152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450387" y="2263914"/>
            <a:ext cx="449162" cy="707886"/>
          </a:xfrm>
          <a:prstGeom prst="rect">
            <a:avLst/>
          </a:prstGeom>
        </p:spPr>
        <p:txBody>
          <a:bodyPr wrap="none">
            <a:spAutoFit/>
          </a:bodyPr>
          <a:lstStyle/>
          <a:p>
            <a:r>
              <a:rPr lang="en-US" sz="4000" b="1" dirty="0">
                <a:solidFill>
                  <a:srgbClr val="FF0000"/>
                </a:solidFill>
                <a:latin typeface="Times New Roman" panose="02020603050405020304" pitchFamily="18" charset="0"/>
                <a:cs typeface="Times New Roman" panose="02020603050405020304" pitchFamily="18" charset="0"/>
              </a:rPr>
              <a:t>.</a:t>
            </a:r>
            <a:r>
              <a:rPr lang="en-US" sz="1600" b="1" dirty="0">
                <a:solidFill>
                  <a:srgbClr val="FF0000"/>
                </a:solidFill>
                <a:latin typeface="Times New Roman" panose="02020603050405020304" pitchFamily="18" charset="0"/>
                <a:cs typeface="Times New Roman" panose="02020603050405020304" pitchFamily="18" charset="0"/>
              </a:rPr>
              <a:t>E</a:t>
            </a:r>
            <a:endParaRPr lang="en-US" sz="1600" b="1" dirty="0"/>
          </a:p>
        </p:txBody>
      </p:sp>
      <p:sp>
        <p:nvSpPr>
          <p:cNvPr id="13" name="TextBox 12"/>
          <p:cNvSpPr txBox="1"/>
          <p:nvPr/>
        </p:nvSpPr>
        <p:spPr>
          <a:xfrm>
            <a:off x="9755187" y="1219200"/>
            <a:ext cx="931665" cy="369332"/>
          </a:xfrm>
          <a:prstGeom prst="rect">
            <a:avLst/>
          </a:prstGeom>
          <a:noFill/>
        </p:spPr>
        <p:txBody>
          <a:bodyPr wrap="square" rtlCol="0">
            <a:spAutoFit/>
          </a:bodyPr>
          <a:lstStyle/>
          <a:p>
            <a:r>
              <a:rPr lang="en-US" dirty="0" err="1">
                <a:solidFill>
                  <a:srgbClr val="FF0000"/>
                </a:solidFill>
              </a:rPr>
              <a:t>Cực</a:t>
            </a:r>
            <a:r>
              <a:rPr lang="en-US" dirty="0">
                <a:solidFill>
                  <a:srgbClr val="FF0000"/>
                </a:solidFill>
              </a:rPr>
              <a:t> </a:t>
            </a:r>
            <a:r>
              <a:rPr lang="en-US" dirty="0" err="1">
                <a:solidFill>
                  <a:srgbClr val="FF0000"/>
                </a:solidFill>
              </a:rPr>
              <a:t>Bắc</a:t>
            </a:r>
            <a:endParaRPr lang="en-US" dirty="0">
              <a:solidFill>
                <a:srgbClr val="FF0000"/>
              </a:solidFill>
            </a:endParaRPr>
          </a:p>
        </p:txBody>
      </p:sp>
      <p:sp>
        <p:nvSpPr>
          <p:cNvPr id="14" name="TextBox 13"/>
          <p:cNvSpPr txBox="1"/>
          <p:nvPr/>
        </p:nvSpPr>
        <p:spPr>
          <a:xfrm>
            <a:off x="9661722" y="5040868"/>
            <a:ext cx="1312665" cy="369332"/>
          </a:xfrm>
          <a:prstGeom prst="rect">
            <a:avLst/>
          </a:prstGeom>
          <a:noFill/>
          <a:ln>
            <a:noFill/>
          </a:ln>
        </p:spPr>
        <p:txBody>
          <a:bodyPr wrap="square" rtlCol="0">
            <a:spAutoFit/>
          </a:bodyPr>
          <a:lstStyle/>
          <a:p>
            <a:r>
              <a:rPr lang="en-US" dirty="0" err="1">
                <a:solidFill>
                  <a:srgbClr val="FF0000"/>
                </a:solidFill>
              </a:rPr>
              <a:t>Cực</a:t>
            </a:r>
            <a:r>
              <a:rPr lang="en-US" dirty="0">
                <a:solidFill>
                  <a:srgbClr val="FF0000"/>
                </a:solidFill>
              </a:rPr>
              <a:t> Nam</a:t>
            </a:r>
          </a:p>
        </p:txBody>
      </p:sp>
      <p:sp>
        <p:nvSpPr>
          <p:cNvPr id="15" name="Rectangle 14"/>
          <p:cNvSpPr/>
          <p:nvPr/>
        </p:nvSpPr>
        <p:spPr>
          <a:xfrm>
            <a:off x="0" y="0"/>
            <a:ext cx="7773987"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itchFamily="18" charset="0"/>
                <a:cs typeface="Times New Roman" pitchFamily="18" charset="0"/>
              </a:rPr>
              <a:t>Cách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định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tọa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địa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lí</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của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một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điểm</a:t>
            </a:r>
            <a:endParaRPr lang="en-US" sz="3200" b="1" dirty="0">
              <a:solidFill>
                <a:schemeClr val="tx1"/>
              </a:solidFill>
              <a:latin typeface="Times New Roman" pitchFamily="18" charset="0"/>
              <a:cs typeface="Times New Roman" pitchFamily="18" charset="0"/>
            </a:endParaRPr>
          </a:p>
        </p:txBody>
      </p:sp>
      <p:sp>
        <p:nvSpPr>
          <p:cNvPr id="16" name="TextBox 15"/>
          <p:cNvSpPr txBox="1"/>
          <p:nvPr/>
        </p:nvSpPr>
        <p:spPr>
          <a:xfrm>
            <a:off x="1754187" y="2590800"/>
            <a:ext cx="7926386" cy="2062103"/>
          </a:xfrm>
          <a:prstGeom prst="rect">
            <a:avLst/>
          </a:prstGeom>
          <a:noFill/>
          <a:ln>
            <a:noFill/>
          </a:ln>
        </p:spPr>
        <p:txBody>
          <a:bodyPr wrap="square" rtlCol="0">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 80</a:t>
            </a:r>
            <a:r>
              <a:rPr lang="en-US" sz="3200" baseline="30000" dirty="0">
                <a:latin typeface="Times New Roman" pitchFamily="18" charset="0"/>
                <a:cs typeface="Times New Roman" pitchFamily="18" charset="0"/>
              </a:rPr>
              <a:t>0</a:t>
            </a:r>
            <a:r>
              <a:rPr lang="en-US" sz="3200" dirty="0">
                <a:latin typeface="Times New Roman" pitchFamily="18" charset="0"/>
                <a:cs typeface="Times New Roman" pitchFamily="18" charset="0"/>
              </a:rPr>
              <a:t> Đ</a:t>
            </a:r>
          </a:p>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D. 40</a:t>
            </a:r>
            <a:r>
              <a:rPr lang="en-US" sz="3200" baseline="30000" dirty="0">
                <a:latin typeface="Times New Roman" pitchFamily="18" charset="0"/>
                <a:cs typeface="Times New Roman" pitchFamily="18" charset="0"/>
              </a:rPr>
              <a:t>0 </a:t>
            </a:r>
            <a:r>
              <a:rPr lang="en-US" sz="3200" dirty="0">
                <a:latin typeface="Times New Roman" pitchFamily="18" charset="0"/>
                <a:cs typeface="Times New Roman" pitchFamily="18" charset="0"/>
              </a:rPr>
              <a:t>T</a:t>
            </a:r>
          </a:p>
          <a:p>
            <a:endParaRPr lang="en-US" sz="3200" dirty="0">
              <a:latin typeface="Times New Roman" pitchFamily="18" charset="0"/>
              <a:cs typeface="Times New Roman" pitchFamily="18" charset="0"/>
            </a:endParaRPr>
          </a:p>
        </p:txBody>
      </p:sp>
      <p:sp>
        <p:nvSpPr>
          <p:cNvPr id="17" name="Rectangle 16"/>
          <p:cNvSpPr/>
          <p:nvPr/>
        </p:nvSpPr>
        <p:spPr>
          <a:xfrm>
            <a:off x="3354387" y="5282625"/>
            <a:ext cx="5638800" cy="584775"/>
          </a:xfrm>
          <a:prstGeom prst="rect">
            <a:avLst/>
          </a:prstGeom>
        </p:spPr>
        <p:txBody>
          <a:bodyPr wrap="square">
            <a:spAutoFit/>
          </a:bodyPr>
          <a:lstStyle/>
          <a:p>
            <a:pPr lvl="0">
              <a:defRPr/>
            </a:pP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D.20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N-40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T</a:t>
            </a:r>
          </a:p>
        </p:txBody>
      </p:sp>
      <p:sp>
        <p:nvSpPr>
          <p:cNvPr id="18" name="TextBox 17"/>
          <p:cNvSpPr txBox="1"/>
          <p:nvPr/>
        </p:nvSpPr>
        <p:spPr>
          <a:xfrm>
            <a:off x="446049" y="5181600"/>
            <a:ext cx="3746538" cy="584775"/>
          </a:xfrm>
          <a:prstGeom prst="rect">
            <a:avLst/>
          </a:prstGeom>
          <a:noFill/>
        </p:spPr>
        <p:txBody>
          <a:bodyPr wrap="none" rtlCol="0">
            <a:spAutoFit/>
          </a:bodyPr>
          <a:lstStyle/>
          <a:p>
            <a:pPr marL="1828800" lvl="3" indent="-457200">
              <a:defRPr/>
            </a:pP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B.20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B-40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Đ</a:t>
            </a:r>
          </a:p>
        </p:txBody>
      </p:sp>
      <p:sp>
        <p:nvSpPr>
          <p:cNvPr id="19" name="TextBox 18"/>
          <p:cNvSpPr txBox="1"/>
          <p:nvPr/>
        </p:nvSpPr>
        <p:spPr>
          <a:xfrm>
            <a:off x="4727617" y="4648200"/>
            <a:ext cx="2589170" cy="584775"/>
          </a:xfrm>
          <a:prstGeom prst="rect">
            <a:avLst/>
          </a:prstGeom>
          <a:noFill/>
        </p:spPr>
        <p:txBody>
          <a:bodyPr wrap="none" rtlCol="0">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C. 40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N-20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Đ </a:t>
            </a:r>
            <a:endParaRPr lang="en-US" sz="3200" dirty="0"/>
          </a:p>
        </p:txBody>
      </p:sp>
      <p:pic>
        <p:nvPicPr>
          <p:cNvPr id="20" name="Picture 19">
            <a:extLst>
              <a:ext uri="{FF2B5EF4-FFF2-40B4-BE49-F238E27FC236}">
                <a16:creationId xmlns:a16="http://schemas.microsoft.com/office/drawing/2014/main" id="{47C8A075-C475-4DB0-A1C5-3FBB969DA0A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5258" y="1435632"/>
            <a:ext cx="3858160" cy="4226498"/>
          </a:xfrm>
          <a:prstGeom prst="rect">
            <a:avLst/>
          </a:prstGeom>
          <a:ln>
            <a:solidFill>
              <a:srgbClr val="FF0000"/>
            </a:solidFill>
          </a:ln>
          <a:effectLst>
            <a:softEdge rad="112500"/>
          </a:effectLst>
        </p:spPr>
      </p:pic>
      <p:sp>
        <p:nvSpPr>
          <p:cNvPr id="21" name="TextBox 20"/>
          <p:cNvSpPr txBox="1"/>
          <p:nvPr/>
        </p:nvSpPr>
        <p:spPr>
          <a:xfrm>
            <a:off x="9737922" y="5029200"/>
            <a:ext cx="1312665" cy="369332"/>
          </a:xfrm>
          <a:prstGeom prst="rect">
            <a:avLst/>
          </a:prstGeom>
          <a:noFill/>
        </p:spPr>
        <p:txBody>
          <a:bodyPr wrap="square" rtlCol="0">
            <a:spAutoFit/>
          </a:bodyPr>
          <a:lstStyle/>
          <a:p>
            <a:r>
              <a:rPr lang="en-US" dirty="0" err="1">
                <a:solidFill>
                  <a:srgbClr val="FF0000"/>
                </a:solidFill>
              </a:rPr>
              <a:t>Cực</a:t>
            </a:r>
            <a:r>
              <a:rPr lang="en-US" dirty="0">
                <a:solidFill>
                  <a:srgbClr val="FF0000"/>
                </a:solidFill>
              </a:rPr>
              <a:t> Nam</a:t>
            </a:r>
          </a:p>
        </p:txBody>
      </p:sp>
      <p:sp>
        <p:nvSpPr>
          <p:cNvPr id="22" name="Rectangle 21"/>
          <p:cNvSpPr/>
          <p:nvPr/>
        </p:nvSpPr>
        <p:spPr>
          <a:xfrm>
            <a:off x="8688387" y="2286000"/>
            <a:ext cx="304800" cy="228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1322606" y="1371600"/>
            <a:ext cx="588623" cy="1323439"/>
          </a:xfrm>
          <a:prstGeom prst="rect">
            <a:avLst/>
          </a:prstGeom>
        </p:spPr>
        <p:txBody>
          <a:bodyPr wrap="none">
            <a:spAutoFit/>
          </a:bodyPr>
          <a:lstStyle/>
          <a:p>
            <a:r>
              <a:rPr lang="en-US" sz="8000" dirty="0">
                <a:solidFill>
                  <a:srgbClr val="FF0000"/>
                </a:solidFill>
                <a:latin typeface="Times New Roman" panose="02020603050405020304" pitchFamily="18" charset="0"/>
                <a:cs typeface="Times New Roman" panose="02020603050405020304" pitchFamily="18" charset="0"/>
              </a:rPr>
              <a:t>.</a:t>
            </a:r>
            <a:r>
              <a:rPr lang="en-US" sz="1600" dirty="0">
                <a:solidFill>
                  <a:srgbClr val="FF0000"/>
                </a:solidFill>
                <a:latin typeface="Times New Roman" panose="02020603050405020304" pitchFamily="18" charset="0"/>
                <a:cs typeface="Times New Roman" panose="02020603050405020304" pitchFamily="18" charset="0"/>
              </a:rPr>
              <a:t>A</a:t>
            </a:r>
            <a:endParaRPr lang="en-US" sz="8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box(in)">
                                      <p:cBhvr>
                                        <p:cTn id="37" dur="500"/>
                                        <p:tgtEl>
                                          <p:spTgt spid="1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ox(i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5" grpId="0" animBg="1"/>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C8A075-C475-4DB0-A1C5-3FBB969DA0A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6587" y="0"/>
            <a:ext cx="6426831" cy="6553200"/>
          </a:xfrm>
          <a:prstGeom prst="rect">
            <a:avLst/>
          </a:prstGeom>
          <a:ln>
            <a:solidFill>
              <a:srgbClr val="FF0000"/>
            </a:solidFill>
          </a:ln>
          <a:effectLst>
            <a:softEdge rad="112500"/>
          </a:effectLst>
        </p:spPr>
      </p:pic>
      <p:sp>
        <p:nvSpPr>
          <p:cNvPr id="3" name="Rectangle 2"/>
          <p:cNvSpPr/>
          <p:nvPr/>
        </p:nvSpPr>
        <p:spPr>
          <a:xfrm>
            <a:off x="11376364" y="1295400"/>
            <a:ext cx="588623" cy="1323439"/>
          </a:xfrm>
          <a:prstGeom prst="rect">
            <a:avLst/>
          </a:prstGeom>
        </p:spPr>
        <p:txBody>
          <a:bodyPr wrap="none">
            <a:spAutoFit/>
          </a:bodyPr>
          <a:lstStyle/>
          <a:p>
            <a:r>
              <a:rPr lang="en-US" sz="8000" dirty="0">
                <a:solidFill>
                  <a:srgbClr val="FF0000"/>
                </a:solidFill>
                <a:latin typeface="Times New Roman" panose="02020603050405020304" pitchFamily="18" charset="0"/>
                <a:cs typeface="Times New Roman" panose="02020603050405020304" pitchFamily="18" charset="0"/>
              </a:rPr>
              <a:t>.</a:t>
            </a:r>
            <a:r>
              <a:rPr lang="en-US" sz="1600" dirty="0">
                <a:solidFill>
                  <a:srgbClr val="FF0000"/>
                </a:solidFill>
                <a:latin typeface="Times New Roman" panose="02020603050405020304" pitchFamily="18" charset="0"/>
                <a:cs typeface="Times New Roman" panose="02020603050405020304" pitchFamily="18" charset="0"/>
              </a:rPr>
              <a:t>A</a:t>
            </a:r>
            <a:endParaRPr lang="en-US" sz="8000" dirty="0">
              <a:solidFill>
                <a:srgbClr val="FF0000"/>
              </a:solidFill>
            </a:endParaRPr>
          </a:p>
        </p:txBody>
      </p:sp>
      <p:sp>
        <p:nvSpPr>
          <p:cNvPr id="4" name="TextBox 3"/>
          <p:cNvSpPr txBox="1"/>
          <p:nvPr/>
        </p:nvSpPr>
        <p:spPr>
          <a:xfrm>
            <a:off x="8459787" y="152400"/>
            <a:ext cx="931665" cy="369332"/>
          </a:xfrm>
          <a:prstGeom prst="rect">
            <a:avLst/>
          </a:prstGeom>
          <a:noFill/>
        </p:spPr>
        <p:txBody>
          <a:bodyPr wrap="square" rtlCol="0">
            <a:spAutoFit/>
          </a:bodyPr>
          <a:lstStyle/>
          <a:p>
            <a:r>
              <a:rPr lang="en-US" dirty="0" err="1">
                <a:solidFill>
                  <a:srgbClr val="FF0000"/>
                </a:solidFill>
              </a:rPr>
              <a:t>Cực</a:t>
            </a:r>
            <a:r>
              <a:rPr lang="en-US" dirty="0">
                <a:solidFill>
                  <a:srgbClr val="FF0000"/>
                </a:solidFill>
              </a:rPr>
              <a:t> </a:t>
            </a:r>
            <a:r>
              <a:rPr lang="en-US" dirty="0" err="1">
                <a:solidFill>
                  <a:srgbClr val="FF0000"/>
                </a:solidFill>
              </a:rPr>
              <a:t>Bắc</a:t>
            </a:r>
            <a:endParaRPr lang="en-US" dirty="0">
              <a:solidFill>
                <a:srgbClr val="FF0000"/>
              </a:solidFill>
            </a:endParaRPr>
          </a:p>
        </p:txBody>
      </p:sp>
      <p:sp>
        <p:nvSpPr>
          <p:cNvPr id="5" name="TextBox 4"/>
          <p:cNvSpPr txBox="1"/>
          <p:nvPr/>
        </p:nvSpPr>
        <p:spPr>
          <a:xfrm>
            <a:off x="8231187" y="5726668"/>
            <a:ext cx="1312665" cy="369332"/>
          </a:xfrm>
          <a:prstGeom prst="rect">
            <a:avLst/>
          </a:prstGeom>
          <a:noFill/>
          <a:ln>
            <a:noFill/>
          </a:ln>
        </p:spPr>
        <p:txBody>
          <a:bodyPr wrap="square" rtlCol="0">
            <a:spAutoFit/>
          </a:bodyPr>
          <a:lstStyle/>
          <a:p>
            <a:r>
              <a:rPr lang="en-US" dirty="0" err="1">
                <a:solidFill>
                  <a:srgbClr val="FF0000"/>
                </a:solidFill>
              </a:rPr>
              <a:t>Cực</a:t>
            </a:r>
            <a:r>
              <a:rPr lang="en-US" dirty="0">
                <a:solidFill>
                  <a:srgbClr val="FF0000"/>
                </a:solidFill>
              </a:rPr>
              <a:t> Nam</a:t>
            </a:r>
          </a:p>
        </p:txBody>
      </p:sp>
      <p:sp>
        <p:nvSpPr>
          <p:cNvPr id="6" name="Rectangle 5"/>
          <p:cNvSpPr/>
          <p:nvPr/>
        </p:nvSpPr>
        <p:spPr>
          <a:xfrm>
            <a:off x="9374187" y="5181600"/>
            <a:ext cx="457200" cy="3048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440987" y="2743200"/>
            <a:ext cx="457200" cy="304800"/>
          </a:xfrm>
          <a:prstGeom prst="rect">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53785" y="1066800"/>
            <a:ext cx="577402" cy="1323439"/>
          </a:xfrm>
          <a:prstGeom prst="rect">
            <a:avLst/>
          </a:prstGeom>
        </p:spPr>
        <p:txBody>
          <a:bodyPr wrap="none">
            <a:spAutoFit/>
          </a:bodyPr>
          <a:lstStyle/>
          <a:p>
            <a:r>
              <a:rPr lang="en-US" sz="8000" dirty="0">
                <a:solidFill>
                  <a:srgbClr val="FF0000"/>
                </a:solidFill>
                <a:latin typeface="Times New Roman" panose="02020603050405020304" pitchFamily="18" charset="0"/>
                <a:cs typeface="Times New Roman" panose="02020603050405020304" pitchFamily="18" charset="0"/>
              </a:rPr>
              <a:t>.</a:t>
            </a:r>
            <a:r>
              <a:rPr lang="en-US" sz="1600" dirty="0">
                <a:solidFill>
                  <a:srgbClr val="FF0000"/>
                </a:solidFill>
                <a:latin typeface="Times New Roman" panose="02020603050405020304" pitchFamily="18" charset="0"/>
                <a:cs typeface="Times New Roman" panose="02020603050405020304" pitchFamily="18" charset="0"/>
              </a:rPr>
              <a:t>B</a:t>
            </a:r>
            <a:endParaRPr lang="en-US" sz="8000" dirty="0">
              <a:solidFill>
                <a:srgbClr val="FF0000"/>
              </a:solidFill>
            </a:endParaRPr>
          </a:p>
        </p:txBody>
      </p:sp>
      <p:sp>
        <p:nvSpPr>
          <p:cNvPr id="9" name="Rectangle 8"/>
          <p:cNvSpPr/>
          <p:nvPr/>
        </p:nvSpPr>
        <p:spPr>
          <a:xfrm>
            <a:off x="7545387" y="3705761"/>
            <a:ext cx="577402" cy="1323439"/>
          </a:xfrm>
          <a:prstGeom prst="rect">
            <a:avLst/>
          </a:prstGeom>
        </p:spPr>
        <p:txBody>
          <a:bodyPr wrap="none">
            <a:spAutoFit/>
          </a:bodyPr>
          <a:lstStyle/>
          <a:p>
            <a:r>
              <a:rPr lang="en-US" sz="8000" dirty="0">
                <a:solidFill>
                  <a:srgbClr val="FF0000"/>
                </a:solidFill>
                <a:latin typeface="Times New Roman" panose="02020603050405020304" pitchFamily="18" charset="0"/>
                <a:cs typeface="Times New Roman" panose="02020603050405020304" pitchFamily="18" charset="0"/>
              </a:rPr>
              <a:t>.</a:t>
            </a:r>
            <a:r>
              <a:rPr lang="en-US" sz="1600" dirty="0">
                <a:solidFill>
                  <a:srgbClr val="FF0000"/>
                </a:solidFill>
                <a:latin typeface="Times New Roman" panose="02020603050405020304" pitchFamily="18" charset="0"/>
                <a:cs typeface="Times New Roman" panose="02020603050405020304" pitchFamily="18" charset="0"/>
              </a:rPr>
              <a:t>C</a:t>
            </a:r>
            <a:endParaRPr lang="en-US" sz="8000" dirty="0">
              <a:solidFill>
                <a:srgbClr val="FF0000"/>
              </a:solidFill>
            </a:endParaRPr>
          </a:p>
        </p:txBody>
      </p:sp>
      <p:sp>
        <p:nvSpPr>
          <p:cNvPr id="10" name="Rectangle 9"/>
          <p:cNvSpPr/>
          <p:nvPr/>
        </p:nvSpPr>
        <p:spPr>
          <a:xfrm>
            <a:off x="10995364" y="3276600"/>
            <a:ext cx="588623" cy="1323439"/>
          </a:xfrm>
          <a:prstGeom prst="rect">
            <a:avLst/>
          </a:prstGeom>
        </p:spPr>
        <p:txBody>
          <a:bodyPr wrap="none">
            <a:spAutoFit/>
          </a:bodyPr>
          <a:lstStyle/>
          <a:p>
            <a:r>
              <a:rPr lang="en-US" sz="8000" dirty="0">
                <a:solidFill>
                  <a:srgbClr val="FF0000"/>
                </a:solidFill>
                <a:latin typeface="Times New Roman" panose="02020603050405020304" pitchFamily="18" charset="0"/>
                <a:cs typeface="Times New Roman" panose="02020603050405020304" pitchFamily="18" charset="0"/>
              </a:rPr>
              <a:t>.</a:t>
            </a:r>
            <a:r>
              <a:rPr lang="en-US" sz="1600" dirty="0">
                <a:solidFill>
                  <a:srgbClr val="FF0000"/>
                </a:solidFill>
                <a:latin typeface="Times New Roman" panose="02020603050405020304" pitchFamily="18" charset="0"/>
                <a:cs typeface="Times New Roman" panose="02020603050405020304" pitchFamily="18" charset="0"/>
              </a:rPr>
              <a:t>D</a:t>
            </a:r>
            <a:endParaRPr lang="en-US" sz="8000" dirty="0">
              <a:solidFill>
                <a:srgbClr val="FF0000"/>
              </a:solidFill>
            </a:endParaRPr>
          </a:p>
        </p:txBody>
      </p:sp>
      <p:sp>
        <p:nvSpPr>
          <p:cNvPr id="11" name="Rectangle 10"/>
          <p:cNvSpPr/>
          <p:nvPr/>
        </p:nvSpPr>
        <p:spPr>
          <a:xfrm>
            <a:off x="6478587" y="1219200"/>
            <a:ext cx="457200" cy="304800"/>
          </a:xfrm>
          <a:prstGeom prst="rect">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630987" y="4267200"/>
            <a:ext cx="457200" cy="304800"/>
          </a:xfrm>
          <a:prstGeom prst="rect">
            <a:avLst/>
          </a:prstGeom>
          <a:solidFill>
            <a:schemeClr val="accent5">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221787" y="1143000"/>
            <a:ext cx="566181" cy="1323439"/>
          </a:xfrm>
          <a:prstGeom prst="rect">
            <a:avLst/>
          </a:prstGeom>
        </p:spPr>
        <p:txBody>
          <a:bodyPr wrap="none">
            <a:spAutoFit/>
          </a:bodyPr>
          <a:lstStyle/>
          <a:p>
            <a:r>
              <a:rPr lang="en-US" sz="8000" dirty="0">
                <a:solidFill>
                  <a:srgbClr val="FF0000"/>
                </a:solidFill>
                <a:latin typeface="Times New Roman" panose="02020603050405020304" pitchFamily="18" charset="0"/>
                <a:cs typeface="Times New Roman" panose="02020603050405020304" pitchFamily="18" charset="0"/>
              </a:rPr>
              <a:t>.</a:t>
            </a:r>
            <a:r>
              <a:rPr lang="en-US" sz="1600" dirty="0">
                <a:solidFill>
                  <a:srgbClr val="FF0000"/>
                </a:solidFill>
                <a:latin typeface="Times New Roman" panose="02020603050405020304" pitchFamily="18" charset="0"/>
                <a:cs typeface="Times New Roman" panose="02020603050405020304" pitchFamily="18" charset="0"/>
              </a:rPr>
              <a:t>E</a:t>
            </a:r>
            <a:endParaRPr lang="en-US" sz="8000" dirty="0">
              <a:solidFill>
                <a:srgbClr val="FF0000"/>
              </a:solidFill>
            </a:endParaRPr>
          </a:p>
        </p:txBody>
      </p:sp>
      <p:sp>
        <p:nvSpPr>
          <p:cNvPr id="14" name="TextBox 13">
            <a:extLst>
              <a:ext uri="{FF2B5EF4-FFF2-40B4-BE49-F238E27FC236}">
                <a16:creationId xmlns:a16="http://schemas.microsoft.com/office/drawing/2014/main" id="{72E39C8B-F076-412C-B22E-AFB9CC7EE8DD}"/>
              </a:ext>
            </a:extLst>
          </p:cNvPr>
          <p:cNvSpPr txBox="1"/>
          <p:nvPr/>
        </p:nvSpPr>
        <p:spPr>
          <a:xfrm>
            <a:off x="-1204875" y="1981200"/>
            <a:ext cx="7391400" cy="584775"/>
          </a:xfrm>
          <a:prstGeom prst="rect">
            <a:avLst/>
          </a:prstGeom>
          <a:noFill/>
        </p:spPr>
        <p:txBody>
          <a:bodyPr wrap="square">
            <a:spAutoFit/>
          </a:bodyPr>
          <a:lstStyle/>
          <a:p>
            <a:pPr marL="1828800" lvl="3" indent="-457200">
              <a:defRPr/>
            </a:pPr>
            <a:r>
              <a:rPr lang="en-US" sz="3200" b="0" dirty="0">
                <a:solidFill>
                  <a:schemeClr val="tx1">
                    <a:lumMod val="95000"/>
                    <a:lumOff val="5000"/>
                  </a:schemeClr>
                </a:solidFill>
                <a:latin typeface="Times New Roman" panose="02020603050405020304" pitchFamily="18" charset="0"/>
                <a:cs typeface="Times New Roman" panose="02020603050405020304" pitchFamily="18" charset="0"/>
              </a:rPr>
              <a:t>A. 20</a:t>
            </a:r>
            <a:r>
              <a:rPr lang="en-US" sz="3200" b="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b="0" dirty="0">
                <a:solidFill>
                  <a:schemeClr val="tx1">
                    <a:lumMod val="95000"/>
                    <a:lumOff val="5000"/>
                  </a:schemeClr>
                </a:solidFill>
                <a:latin typeface="Times New Roman" panose="02020603050405020304" pitchFamily="18" charset="0"/>
                <a:cs typeface="Times New Roman" panose="02020603050405020304" pitchFamily="18" charset="0"/>
              </a:rPr>
              <a:t>B-80</a:t>
            </a:r>
            <a:r>
              <a:rPr lang="en-US" sz="3200" b="0" baseline="30000" dirty="0">
                <a:solidFill>
                  <a:schemeClr val="tx1">
                    <a:lumMod val="95000"/>
                    <a:lumOff val="5000"/>
                  </a:schemeClr>
                </a:solidFill>
                <a:latin typeface="Times New Roman" panose="02020603050405020304" pitchFamily="18" charset="0"/>
                <a:cs typeface="Times New Roman" panose="02020603050405020304" pitchFamily="18" charset="0"/>
              </a:rPr>
              <a:t>0 </a:t>
            </a:r>
            <a:r>
              <a:rPr lang="en-US" sz="3200" b="0" dirty="0">
                <a:solidFill>
                  <a:schemeClr val="tx1">
                    <a:lumMod val="95000"/>
                    <a:lumOff val="5000"/>
                  </a:schemeClr>
                </a:solidFill>
                <a:latin typeface="Times New Roman" panose="02020603050405020304" pitchFamily="18" charset="0"/>
                <a:cs typeface="Times New Roman" panose="02020603050405020304" pitchFamily="18" charset="0"/>
              </a:rPr>
              <a:t>Đ</a:t>
            </a:r>
          </a:p>
        </p:txBody>
      </p:sp>
      <p:sp>
        <p:nvSpPr>
          <p:cNvPr id="15" name="Rectangle 14"/>
          <p:cNvSpPr/>
          <p:nvPr/>
        </p:nvSpPr>
        <p:spPr>
          <a:xfrm>
            <a:off x="1690725" y="2615625"/>
            <a:ext cx="5638800" cy="584775"/>
          </a:xfrm>
          <a:prstGeom prst="rect">
            <a:avLst/>
          </a:prstGeom>
        </p:spPr>
        <p:txBody>
          <a:bodyPr wrap="square">
            <a:spAutoFit/>
          </a:bodyPr>
          <a:lstStyle/>
          <a:p>
            <a:pPr lvl="0">
              <a:defRPr/>
            </a:pP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D.20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N-60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 </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Đ</a:t>
            </a:r>
          </a:p>
        </p:txBody>
      </p:sp>
      <p:sp>
        <p:nvSpPr>
          <p:cNvPr id="16" name="TextBox 15"/>
          <p:cNvSpPr txBox="1"/>
          <p:nvPr/>
        </p:nvSpPr>
        <p:spPr>
          <a:xfrm>
            <a:off x="-1217613" y="2514600"/>
            <a:ext cx="3966727" cy="584775"/>
          </a:xfrm>
          <a:prstGeom prst="rect">
            <a:avLst/>
          </a:prstGeom>
          <a:noFill/>
        </p:spPr>
        <p:txBody>
          <a:bodyPr wrap="none" rtlCol="0">
            <a:spAutoFit/>
          </a:bodyPr>
          <a:lstStyle/>
          <a:p>
            <a:pPr marL="1828800" lvl="3" indent="-457200">
              <a:defRPr/>
            </a:pP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B. 40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B-20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 </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T</a:t>
            </a:r>
          </a:p>
        </p:txBody>
      </p:sp>
      <p:sp>
        <p:nvSpPr>
          <p:cNvPr id="17" name="TextBox 16"/>
          <p:cNvSpPr txBox="1"/>
          <p:nvPr/>
        </p:nvSpPr>
        <p:spPr>
          <a:xfrm>
            <a:off x="3063955" y="1981200"/>
            <a:ext cx="2504083" cy="584775"/>
          </a:xfrm>
          <a:prstGeom prst="rect">
            <a:avLst/>
          </a:prstGeom>
          <a:noFill/>
        </p:spPr>
        <p:txBody>
          <a:bodyPr wrap="none" rtlCol="0">
            <a:spAutoFit/>
          </a:bodyPr>
          <a:lstStyle/>
          <a:p>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C. 20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N-20</a:t>
            </a:r>
            <a:r>
              <a:rPr lang="en-US" sz="3200" baseline="30000" dirty="0">
                <a:solidFill>
                  <a:schemeClr val="tx1">
                    <a:lumMod val="95000"/>
                    <a:lumOff val="5000"/>
                  </a:schemeClr>
                </a:solidFill>
                <a:latin typeface="Times New Roman" panose="02020603050405020304" pitchFamily="18" charset="0"/>
                <a:cs typeface="Times New Roman" panose="02020603050405020304" pitchFamily="18" charset="0"/>
              </a:rPr>
              <a:t>0 </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T</a:t>
            </a:r>
            <a:endParaRPr lang="en-US" sz="3200" dirty="0"/>
          </a:p>
        </p:txBody>
      </p:sp>
      <p:sp>
        <p:nvSpPr>
          <p:cNvPr id="18" name="Rectangle 17"/>
          <p:cNvSpPr/>
          <p:nvPr/>
        </p:nvSpPr>
        <p:spPr>
          <a:xfrm>
            <a:off x="0" y="0"/>
            <a:ext cx="6326187"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itchFamily="18" charset="0"/>
                <a:cs typeface="Times New Roman" pitchFamily="18" charset="0"/>
              </a:rPr>
              <a:t>Xác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định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tọa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địa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lí</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điểm</a:t>
            </a:r>
            <a:r>
              <a:rPr lang="en-US" sz="3200" b="1" dirty="0">
                <a:solidFill>
                  <a:schemeClr val="tx1"/>
                </a:solidFill>
                <a:latin typeface="Times New Roman" pitchFamily="18" charset="0"/>
                <a:cs typeface="Times New Roman" pitchFamily="18" charset="0"/>
              </a:rPr>
              <a:t> A,B,C,D,E</a:t>
            </a:r>
          </a:p>
        </p:txBody>
      </p:sp>
      <p:sp>
        <p:nvSpPr>
          <p:cNvPr id="19" name="TextBox 18"/>
          <p:cNvSpPr txBox="1"/>
          <p:nvPr/>
        </p:nvSpPr>
        <p:spPr>
          <a:xfrm>
            <a:off x="182982" y="3048000"/>
            <a:ext cx="2714205" cy="584775"/>
          </a:xfrm>
          <a:prstGeom prst="rect">
            <a:avLst/>
          </a:prstGeom>
          <a:noFill/>
        </p:spPr>
        <p:txBody>
          <a:bodyPr wrap="none" rtlCol="0">
            <a:spAutoFit/>
          </a:bodyPr>
          <a:lstStyle/>
          <a:p>
            <a:r>
              <a:rPr lang="en-US" sz="3200" dirty="0">
                <a:latin typeface="Times New Roman" pitchFamily="18" charset="0"/>
                <a:cs typeface="Times New Roman" pitchFamily="18" charset="0"/>
              </a:rPr>
              <a:t>E. 40</a:t>
            </a:r>
            <a:r>
              <a:rPr lang="en-US" sz="3200" baseline="30000" dirty="0">
                <a:latin typeface="Times New Roman" pitchFamily="18" charset="0"/>
                <a:cs typeface="Times New Roman" pitchFamily="18" charset="0"/>
              </a:rPr>
              <a:t>0</a:t>
            </a:r>
            <a:r>
              <a:rPr lang="en-US" sz="3200" dirty="0">
                <a:latin typeface="Times New Roman" pitchFamily="18" charset="0"/>
                <a:cs typeface="Times New Roman" pitchFamily="18" charset="0"/>
              </a:rPr>
              <a:t>B –20</a:t>
            </a:r>
            <a:r>
              <a:rPr lang="en-US" sz="3200" baseline="30000" dirty="0">
                <a:latin typeface="Times New Roman" pitchFamily="18" charset="0"/>
                <a:cs typeface="Times New Roman" pitchFamily="18" charset="0"/>
              </a:rPr>
              <a:t>0</a:t>
            </a:r>
            <a:r>
              <a:rPr lang="en-US" sz="3200" dirty="0">
                <a:latin typeface="Times New Roman" pitchFamily="18" charset="0"/>
                <a:cs typeface="Times New Roman" pitchFamily="18" charset="0"/>
              </a:rPr>
              <a:t> 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box(in)">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69C91AC-2C3E-4005-B4BF-03F2340DDD3A}"/>
              </a:ext>
            </a:extLst>
          </p:cNvPr>
          <p:cNvGrpSpPr/>
          <p:nvPr/>
        </p:nvGrpSpPr>
        <p:grpSpPr>
          <a:xfrm>
            <a:off x="336947" y="-46333"/>
            <a:ext cx="9793088" cy="1197651"/>
            <a:chOff x="471537" y="83898"/>
            <a:chExt cx="7786290" cy="1197651"/>
          </a:xfrm>
        </p:grpSpPr>
        <p:grpSp>
          <p:nvGrpSpPr>
            <p:cNvPr id="2" name="组合 147">
              <a:extLst>
                <a:ext uri="{FF2B5EF4-FFF2-40B4-BE49-F238E27FC236}">
                  <a16:creationId xmlns:a16="http://schemas.microsoft.com/office/drawing/2014/main" id="{C6E77C4B-BB23-4968-A616-26B3DEBD9CE5}"/>
                </a:ext>
              </a:extLst>
            </p:cNvPr>
            <p:cNvGrpSpPr/>
            <p:nvPr/>
          </p:nvGrpSpPr>
          <p:grpSpPr>
            <a:xfrm>
              <a:off x="471537" y="145339"/>
              <a:ext cx="7786290" cy="1123421"/>
              <a:chOff x="5599061" y="3573016"/>
              <a:chExt cx="1506638" cy="723403"/>
            </a:xfrm>
          </p:grpSpPr>
          <p:sp>
            <p:nvSpPr>
              <p:cNvPr id="3" name="Freeform 20">
                <a:extLst>
                  <a:ext uri="{FF2B5EF4-FFF2-40B4-BE49-F238E27FC236}">
                    <a16:creationId xmlns:a16="http://schemas.microsoft.com/office/drawing/2014/main" id="{52AC2986-6980-41A5-BA26-C1798297078F}"/>
                  </a:ext>
                </a:extLst>
              </p:cNvPr>
              <p:cNvSpPr/>
              <p:nvPr/>
            </p:nvSpPr>
            <p:spPr bwMode="auto">
              <a:xfrm>
                <a:off x="5599061" y="3815259"/>
                <a:ext cx="540543" cy="477837"/>
              </a:xfrm>
              <a:custGeom>
                <a:avLst/>
                <a:gdLst>
                  <a:gd name="T0" fmla="*/ 0 w 681"/>
                  <a:gd name="T1" fmla="*/ 0 h 602"/>
                  <a:gd name="T2" fmla="*/ 681 w 681"/>
                  <a:gd name="T3" fmla="*/ 0 h 602"/>
                  <a:gd name="T4" fmla="*/ 681 w 681"/>
                  <a:gd name="T5" fmla="*/ 602 h 602"/>
                  <a:gd name="T6" fmla="*/ 0 w 681"/>
                  <a:gd name="T7" fmla="*/ 602 h 602"/>
                  <a:gd name="T8" fmla="*/ 183 w 681"/>
                  <a:gd name="T9" fmla="*/ 298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298"/>
                    </a:lnTo>
                    <a:lnTo>
                      <a:pt x="0" y="0"/>
                    </a:lnTo>
                    <a:lnTo>
                      <a:pt x="0" y="0"/>
                    </a:lnTo>
                    <a:close/>
                  </a:path>
                </a:pathLst>
              </a:custGeom>
              <a:solidFill>
                <a:srgbClr val="0070C0">
                  <a:alpha val="60000"/>
                </a:srgbClr>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 name="Freeform 23">
                <a:extLst>
                  <a:ext uri="{FF2B5EF4-FFF2-40B4-BE49-F238E27FC236}">
                    <a16:creationId xmlns:a16="http://schemas.microsoft.com/office/drawing/2014/main" id="{7DAB6FE8-D099-462A-9D9E-25C722CDBA48}"/>
                  </a:ext>
                </a:extLst>
              </p:cNvPr>
              <p:cNvSpPr/>
              <p:nvPr/>
            </p:nvSpPr>
            <p:spPr bwMode="auto">
              <a:xfrm>
                <a:off x="5897042" y="3581251"/>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00467A"/>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Freeform 26">
                <a:extLst>
                  <a:ext uri="{FF2B5EF4-FFF2-40B4-BE49-F238E27FC236}">
                    <a16:creationId xmlns:a16="http://schemas.microsoft.com/office/drawing/2014/main" id="{5B86CC29-7294-4D7B-8AAE-D95BE5A58CCC}"/>
                  </a:ext>
                </a:extLst>
              </p:cNvPr>
              <p:cNvSpPr/>
              <p:nvPr/>
            </p:nvSpPr>
            <p:spPr bwMode="auto">
              <a:xfrm>
                <a:off x="6146279" y="3624264"/>
                <a:ext cx="959420" cy="477837"/>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Freeform 27">
                <a:extLst>
                  <a:ext uri="{FF2B5EF4-FFF2-40B4-BE49-F238E27FC236}">
                    <a16:creationId xmlns:a16="http://schemas.microsoft.com/office/drawing/2014/main" id="{DA735BE2-E3B9-4DBC-A06E-E224AAE0B728}"/>
                  </a:ext>
                </a:extLst>
              </p:cNvPr>
              <p:cNvSpPr/>
              <p:nvPr/>
            </p:nvSpPr>
            <p:spPr bwMode="auto">
              <a:xfrm>
                <a:off x="5897042" y="3573016"/>
                <a:ext cx="1187223" cy="477837"/>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0070C0"/>
              </a:solidFill>
              <a:ln>
                <a:noFill/>
              </a:ln>
            </p:spPr>
            <p:txBody>
              <a:bodyPr vert="horz" wrap="square" lIns="91440" tIns="45720" rIns="91440" bIns="45720" numCol="1" anchor="t" anchorCtr="0" compatLnSpc="1"/>
              <a:lstStyle/>
              <a:p>
                <a:endParaRPr lang="zh-CN" altLang="en-US">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28">
                <a:extLst>
                  <a:ext uri="{FF2B5EF4-FFF2-40B4-BE49-F238E27FC236}">
                    <a16:creationId xmlns:a16="http://schemas.microsoft.com/office/drawing/2014/main" id="{D3D290CB-210D-4614-B4D4-288258C0E70B}"/>
                  </a:ext>
                </a:extLst>
              </p:cNvPr>
              <p:cNvSpPr>
                <a:spLocks noEditPoints="1"/>
              </p:cNvSpPr>
              <p:nvPr/>
            </p:nvSpPr>
            <p:spPr bwMode="auto">
              <a:xfrm>
                <a:off x="5897042" y="3820097"/>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Freeform 29">
                <a:extLst>
                  <a:ext uri="{FF2B5EF4-FFF2-40B4-BE49-F238E27FC236}">
                    <a16:creationId xmlns:a16="http://schemas.microsoft.com/office/drawing/2014/main" id="{A4403AFA-B931-4099-86CD-5930856183F0}"/>
                  </a:ext>
                </a:extLst>
              </p:cNvPr>
              <p:cNvSpPr>
                <a:spLocks noEditPoints="1"/>
              </p:cNvSpPr>
              <p:nvPr/>
            </p:nvSpPr>
            <p:spPr bwMode="auto">
              <a:xfrm>
                <a:off x="5897042" y="3596034"/>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9" name="Picture 8">
              <a:extLst>
                <a:ext uri="{FF2B5EF4-FFF2-40B4-BE49-F238E27FC236}">
                  <a16:creationId xmlns:a16="http://schemas.microsoft.com/office/drawing/2014/main" id="{178AFDE9-66B5-4399-8A26-656AE68DF6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537" y="83898"/>
              <a:ext cx="1550356" cy="1197651"/>
            </a:xfrm>
            <a:prstGeom prst="rect">
              <a:avLst/>
            </a:prstGeom>
            <a:ln>
              <a:noFill/>
            </a:ln>
            <a:effectLst>
              <a:softEdge rad="112500"/>
            </a:effectLst>
          </p:spPr>
        </p:pic>
        <p:sp>
          <p:nvSpPr>
            <p:cNvPr id="10" name="Title 1">
              <a:extLst>
                <a:ext uri="{FF2B5EF4-FFF2-40B4-BE49-F238E27FC236}">
                  <a16:creationId xmlns:a16="http://schemas.microsoft.com/office/drawing/2014/main" id="{0005C5AE-F9F1-4839-B75B-6A9638D29655}"/>
                </a:ext>
              </a:extLst>
            </p:cNvPr>
            <p:cNvSpPr txBox="1">
              <a:spLocks/>
            </p:cNvSpPr>
            <p:nvPr/>
          </p:nvSpPr>
          <p:spPr>
            <a:xfrm>
              <a:off x="2021893" y="185134"/>
              <a:ext cx="5167149" cy="687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chemeClr val="bg1"/>
                  </a:solidFill>
                  <a:effectLst>
                    <a:outerShdw blurRad="38100" dist="38100" dir="2700000" algn="tl">
                      <a:srgbClr val="000000">
                        <a:alpha val="43137"/>
                      </a:srgbClr>
                    </a:outerShdw>
                  </a:effectLst>
                  <a:latin typeface="Cambria" pitchFamily="18" charset="0"/>
                </a:rPr>
                <a:t>LƯỚI KINH, VĨ TUYẾN CỦA BẢN ĐỒ THẾ GIỚI</a:t>
              </a:r>
            </a:p>
          </p:txBody>
        </p:sp>
      </p:grpSp>
      <p:graphicFrame>
        <p:nvGraphicFramePr>
          <p:cNvPr id="13" name="Table 13">
            <a:extLst>
              <a:ext uri="{FF2B5EF4-FFF2-40B4-BE49-F238E27FC236}">
                <a16:creationId xmlns:a16="http://schemas.microsoft.com/office/drawing/2014/main" id="{0A04F65A-D866-471A-B86A-69A3FF648466}"/>
              </a:ext>
            </a:extLst>
          </p:cNvPr>
          <p:cNvGraphicFramePr>
            <a:graphicFrameLocks noGrp="1"/>
          </p:cNvGraphicFramePr>
          <p:nvPr>
            <p:extLst>
              <p:ext uri="{D42A27DB-BD31-4B8C-83A1-F6EECF244321}">
                <p14:modId xmlns:p14="http://schemas.microsoft.com/office/powerpoint/2010/main" val="769742838"/>
              </p:ext>
            </p:extLst>
          </p:nvPr>
        </p:nvGraphicFramePr>
        <p:xfrm>
          <a:off x="3683896" y="764704"/>
          <a:ext cx="8479417" cy="6030801"/>
        </p:xfrm>
        <a:graphic>
          <a:graphicData uri="http://schemas.openxmlformats.org/drawingml/2006/table">
            <a:tbl>
              <a:tblPr firstRow="1" bandRow="1">
                <a:tableStyleId>{5C22544A-7EE6-4342-B048-85BDC9FD1C3A}</a:tableStyleId>
              </a:tblPr>
              <a:tblGrid>
                <a:gridCol w="3661744">
                  <a:extLst>
                    <a:ext uri="{9D8B030D-6E8A-4147-A177-3AD203B41FA5}">
                      <a16:colId xmlns:a16="http://schemas.microsoft.com/office/drawing/2014/main" val="3851736960"/>
                    </a:ext>
                  </a:extLst>
                </a:gridCol>
                <a:gridCol w="4817673">
                  <a:extLst>
                    <a:ext uri="{9D8B030D-6E8A-4147-A177-3AD203B41FA5}">
                      <a16:colId xmlns:a16="http://schemas.microsoft.com/office/drawing/2014/main" val="257167576"/>
                    </a:ext>
                  </a:extLst>
                </a:gridCol>
              </a:tblGrid>
              <a:tr h="1191876">
                <a:tc gridSpan="2">
                  <a:txBody>
                    <a:bodyPr/>
                    <a:lstStyle/>
                    <a:p>
                      <a:pPr algn="ctr"/>
                      <a:r>
                        <a:rPr lang="en-US" sz="2400" b="1">
                          <a:solidFill>
                            <a:schemeClr val="tx1">
                              <a:lumMod val="95000"/>
                              <a:lumOff val="5000"/>
                            </a:schemeClr>
                          </a:solidFill>
                        </a:rPr>
                        <a:t>PHIẾU HỌC TẬP SỐ 3</a:t>
                      </a:r>
                    </a:p>
                    <a:p>
                      <a:pPr algn="ctr"/>
                      <a:r>
                        <a:rPr lang="en-US" sz="2400">
                          <a:solidFill>
                            <a:schemeClr val="tx1">
                              <a:lumMod val="95000"/>
                              <a:lumOff val="5000"/>
                            </a:schemeClr>
                          </a:solidFill>
                        </a:rPr>
                        <a:t>Quan sát hình 1.3 trang 120 và đọc thông tin 1 hoàn thành các khái niệm sau:</a:t>
                      </a:r>
                      <a:endParaRPr lang="en-US" sz="2400" b="1">
                        <a:solidFill>
                          <a:schemeClr val="tx1">
                            <a:lumMod val="95000"/>
                            <a:lumOff val="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107541670"/>
                  </a:ext>
                </a:extLst>
              </a:tr>
              <a:tr h="465378">
                <a:tc>
                  <a:txBody>
                    <a:bodyPr/>
                    <a:lstStyle/>
                    <a:p>
                      <a:pPr algn="ctr"/>
                      <a:r>
                        <a:rPr lang="en-US" sz="2400" b="1"/>
                        <a:t>Lưới kinh, vĩ tuyến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0511240"/>
                  </a:ext>
                </a:extLst>
              </a:tr>
              <a:tr h="1457849">
                <a:tc>
                  <a:txBody>
                    <a:bodyPr/>
                    <a:lstStyle/>
                    <a:p>
                      <a:endParaRPr lang="en-US" sz="2400"/>
                    </a:p>
                    <a:p>
                      <a:endParaRPr lang="en-US" sz="2400"/>
                    </a:p>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5614362"/>
                  </a:ext>
                </a:extLst>
              </a:tr>
              <a:tr h="1457849">
                <a:tc>
                  <a:txBody>
                    <a:bodyPr/>
                    <a:lstStyle/>
                    <a:p>
                      <a:endParaRPr lang="en-US" sz="2400"/>
                    </a:p>
                    <a:p>
                      <a:endParaRPr lang="en-US" sz="2400"/>
                    </a:p>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p>
                    <a:p>
                      <a:endParaRPr lang="en-US" sz="2400"/>
                    </a:p>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5227185"/>
                  </a:ext>
                </a:extLst>
              </a:tr>
              <a:tr h="1457849">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2126833"/>
                  </a:ext>
                </a:extLst>
              </a:tr>
            </a:tbl>
          </a:graphicData>
        </a:graphic>
      </p:graphicFrame>
      <p:pic>
        <p:nvPicPr>
          <p:cNvPr id="24" name="Picture 23">
            <a:extLst>
              <a:ext uri="{FF2B5EF4-FFF2-40B4-BE49-F238E27FC236}">
                <a16:creationId xmlns:a16="http://schemas.microsoft.com/office/drawing/2014/main" id="{1E29A6DA-8315-4566-9FE9-00CE5D6E40F5}"/>
              </a:ext>
            </a:extLst>
          </p:cNvPr>
          <p:cNvPicPr>
            <a:picLocks noChangeAspect="1"/>
          </p:cNvPicPr>
          <p:nvPr/>
        </p:nvPicPr>
        <p:blipFill>
          <a:blip r:embed="rId3"/>
          <a:stretch>
            <a:fillRect/>
          </a:stretch>
        </p:blipFill>
        <p:spPr>
          <a:xfrm>
            <a:off x="442215" y="1288676"/>
            <a:ext cx="2543175" cy="1010208"/>
          </a:xfrm>
          <a:prstGeom prst="rect">
            <a:avLst/>
          </a:prstGeom>
          <a:ln>
            <a:noFill/>
          </a:ln>
          <a:effectLst>
            <a:softEdge rad="112500"/>
          </a:effectLst>
        </p:spPr>
      </p:pic>
      <p:pic>
        <p:nvPicPr>
          <p:cNvPr id="27" name="Picture 26">
            <a:extLst>
              <a:ext uri="{FF2B5EF4-FFF2-40B4-BE49-F238E27FC236}">
                <a16:creationId xmlns:a16="http://schemas.microsoft.com/office/drawing/2014/main" id="{AEB15B18-7CFC-46ED-AD8F-2E4711EB3243}"/>
              </a:ext>
            </a:extLst>
          </p:cNvPr>
          <p:cNvPicPr>
            <a:picLocks noChangeAspect="1"/>
          </p:cNvPicPr>
          <p:nvPr/>
        </p:nvPicPr>
        <p:blipFill>
          <a:blip r:embed="rId4"/>
          <a:stretch>
            <a:fillRect/>
          </a:stretch>
        </p:blipFill>
        <p:spPr>
          <a:xfrm>
            <a:off x="3725273" y="2449032"/>
            <a:ext cx="3622123" cy="1367100"/>
          </a:xfrm>
          <a:prstGeom prst="rect">
            <a:avLst/>
          </a:prstGeom>
        </p:spPr>
      </p:pic>
      <p:pic>
        <p:nvPicPr>
          <p:cNvPr id="29" name="Picture 28">
            <a:extLst>
              <a:ext uri="{FF2B5EF4-FFF2-40B4-BE49-F238E27FC236}">
                <a16:creationId xmlns:a16="http://schemas.microsoft.com/office/drawing/2014/main" id="{FFDCA961-324C-4E28-B781-95AFD4199767}"/>
              </a:ext>
            </a:extLst>
          </p:cNvPr>
          <p:cNvPicPr>
            <a:picLocks noChangeAspect="1"/>
          </p:cNvPicPr>
          <p:nvPr/>
        </p:nvPicPr>
        <p:blipFill>
          <a:blip r:embed="rId5"/>
          <a:stretch>
            <a:fillRect/>
          </a:stretch>
        </p:blipFill>
        <p:spPr>
          <a:xfrm>
            <a:off x="3683897" y="3932383"/>
            <a:ext cx="3637823" cy="1373435"/>
          </a:xfrm>
          <a:prstGeom prst="rect">
            <a:avLst/>
          </a:prstGeom>
        </p:spPr>
      </p:pic>
      <p:pic>
        <p:nvPicPr>
          <p:cNvPr id="31" name="Picture 30">
            <a:extLst>
              <a:ext uri="{FF2B5EF4-FFF2-40B4-BE49-F238E27FC236}">
                <a16:creationId xmlns:a16="http://schemas.microsoft.com/office/drawing/2014/main" id="{872FCA01-626D-4A26-BFCF-D80E5BFCE146}"/>
              </a:ext>
            </a:extLst>
          </p:cNvPr>
          <p:cNvPicPr>
            <a:picLocks noChangeAspect="1"/>
          </p:cNvPicPr>
          <p:nvPr/>
        </p:nvPicPr>
        <p:blipFill>
          <a:blip r:embed="rId6"/>
          <a:stretch>
            <a:fillRect/>
          </a:stretch>
        </p:blipFill>
        <p:spPr>
          <a:xfrm>
            <a:off x="3683897" y="5305818"/>
            <a:ext cx="3637823" cy="1415514"/>
          </a:xfrm>
          <a:prstGeom prst="rect">
            <a:avLst/>
          </a:prstGeom>
        </p:spPr>
      </p:pic>
      <p:pic>
        <p:nvPicPr>
          <p:cNvPr id="33" name="Picture 32">
            <a:extLst>
              <a:ext uri="{FF2B5EF4-FFF2-40B4-BE49-F238E27FC236}">
                <a16:creationId xmlns:a16="http://schemas.microsoft.com/office/drawing/2014/main" id="{9B2CB1D6-D3E1-484B-B776-88E856A7A3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178" t="5630" r="23975"/>
          <a:stretch/>
        </p:blipFill>
        <p:spPr>
          <a:xfrm>
            <a:off x="791467" y="2449031"/>
            <a:ext cx="1844669" cy="3397869"/>
          </a:xfrm>
          <a:prstGeom prst="ellipse">
            <a:avLst/>
          </a:prstGeom>
          <a:ln>
            <a:noFill/>
          </a:ln>
          <a:effectLst>
            <a:softEdge rad="112500"/>
          </a:effectLst>
        </p:spPr>
      </p:pic>
      <p:sp>
        <p:nvSpPr>
          <p:cNvPr id="34" name="TextBox 33">
            <a:extLst>
              <a:ext uri="{FF2B5EF4-FFF2-40B4-BE49-F238E27FC236}">
                <a16:creationId xmlns:a16="http://schemas.microsoft.com/office/drawing/2014/main" id="{6719612C-318A-4467-8981-DC4F86A317DE}"/>
              </a:ext>
            </a:extLst>
          </p:cNvPr>
          <p:cNvSpPr txBox="1"/>
          <p:nvPr/>
        </p:nvSpPr>
        <p:spPr>
          <a:xfrm>
            <a:off x="361762" y="5305818"/>
            <a:ext cx="2798254" cy="1200329"/>
          </a:xfrm>
          <a:prstGeom prst="rect">
            <a:avLst/>
          </a:prstGeom>
          <a:noFill/>
        </p:spPr>
        <p:txBody>
          <a:bodyPr wrap="square" rtlCol="0">
            <a:spAutoFit/>
          </a:bodyPr>
          <a:lstStyle/>
          <a:p>
            <a:pPr algn="ctr"/>
            <a:r>
              <a:rPr lang="en-US" sz="3600" b="1">
                <a:solidFill>
                  <a:srgbClr val="92D050"/>
                </a:solidFill>
                <a:latin typeface="#9Slide05 SVNMonday" pitchFamily="2" charset="0"/>
              </a:rPr>
              <a:t>Hđ cá nhân: </a:t>
            </a:r>
          </a:p>
          <a:p>
            <a:pPr algn="ctr"/>
            <a:r>
              <a:rPr lang="en-US" sz="3600" b="1">
                <a:solidFill>
                  <a:srgbClr val="92D050"/>
                </a:solidFill>
                <a:latin typeface="#9Slide05 SVNMonday" pitchFamily="2" charset="0"/>
              </a:rPr>
              <a:t>Tôi thông thái</a:t>
            </a:r>
            <a:endParaRPr lang="en-US" sz="3600" b="1" dirty="0">
              <a:solidFill>
                <a:srgbClr val="92D050"/>
              </a:solidFill>
              <a:latin typeface="#9Slide05 SVNMonday" pitchFamily="2" charset="0"/>
            </a:endParaRPr>
          </a:p>
        </p:txBody>
      </p:sp>
    </p:spTree>
    <p:extLst>
      <p:ext uri="{BB962C8B-B14F-4D97-AF65-F5344CB8AC3E}">
        <p14:creationId xmlns:p14="http://schemas.microsoft.com/office/powerpoint/2010/main" val="45046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69C91AC-2C3E-4005-B4BF-03F2340DDD3A}"/>
              </a:ext>
            </a:extLst>
          </p:cNvPr>
          <p:cNvGrpSpPr/>
          <p:nvPr/>
        </p:nvGrpSpPr>
        <p:grpSpPr>
          <a:xfrm>
            <a:off x="336947" y="-46333"/>
            <a:ext cx="9793088" cy="1197651"/>
            <a:chOff x="471537" y="83898"/>
            <a:chExt cx="7786290" cy="1197651"/>
          </a:xfrm>
        </p:grpSpPr>
        <p:grpSp>
          <p:nvGrpSpPr>
            <p:cNvPr id="2" name="组合 147">
              <a:extLst>
                <a:ext uri="{FF2B5EF4-FFF2-40B4-BE49-F238E27FC236}">
                  <a16:creationId xmlns:a16="http://schemas.microsoft.com/office/drawing/2014/main" id="{C6E77C4B-BB23-4968-A616-26B3DEBD9CE5}"/>
                </a:ext>
              </a:extLst>
            </p:cNvPr>
            <p:cNvGrpSpPr/>
            <p:nvPr/>
          </p:nvGrpSpPr>
          <p:grpSpPr>
            <a:xfrm>
              <a:off x="471537" y="145339"/>
              <a:ext cx="7786290" cy="1123421"/>
              <a:chOff x="5599061" y="3573016"/>
              <a:chExt cx="1506638" cy="723403"/>
            </a:xfrm>
          </p:grpSpPr>
          <p:sp>
            <p:nvSpPr>
              <p:cNvPr id="3" name="Freeform 20">
                <a:extLst>
                  <a:ext uri="{FF2B5EF4-FFF2-40B4-BE49-F238E27FC236}">
                    <a16:creationId xmlns:a16="http://schemas.microsoft.com/office/drawing/2014/main" id="{52AC2986-6980-41A5-BA26-C1798297078F}"/>
                  </a:ext>
                </a:extLst>
              </p:cNvPr>
              <p:cNvSpPr/>
              <p:nvPr/>
            </p:nvSpPr>
            <p:spPr bwMode="auto">
              <a:xfrm>
                <a:off x="5599061" y="3815259"/>
                <a:ext cx="540543" cy="477837"/>
              </a:xfrm>
              <a:custGeom>
                <a:avLst/>
                <a:gdLst>
                  <a:gd name="T0" fmla="*/ 0 w 681"/>
                  <a:gd name="T1" fmla="*/ 0 h 602"/>
                  <a:gd name="T2" fmla="*/ 681 w 681"/>
                  <a:gd name="T3" fmla="*/ 0 h 602"/>
                  <a:gd name="T4" fmla="*/ 681 w 681"/>
                  <a:gd name="T5" fmla="*/ 602 h 602"/>
                  <a:gd name="T6" fmla="*/ 0 w 681"/>
                  <a:gd name="T7" fmla="*/ 602 h 602"/>
                  <a:gd name="T8" fmla="*/ 183 w 681"/>
                  <a:gd name="T9" fmla="*/ 298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298"/>
                    </a:lnTo>
                    <a:lnTo>
                      <a:pt x="0" y="0"/>
                    </a:lnTo>
                    <a:lnTo>
                      <a:pt x="0" y="0"/>
                    </a:lnTo>
                    <a:close/>
                  </a:path>
                </a:pathLst>
              </a:custGeom>
              <a:solidFill>
                <a:srgbClr val="0070C0">
                  <a:alpha val="60000"/>
                </a:srgbClr>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 name="Freeform 23">
                <a:extLst>
                  <a:ext uri="{FF2B5EF4-FFF2-40B4-BE49-F238E27FC236}">
                    <a16:creationId xmlns:a16="http://schemas.microsoft.com/office/drawing/2014/main" id="{7DAB6FE8-D099-462A-9D9E-25C722CDBA48}"/>
                  </a:ext>
                </a:extLst>
              </p:cNvPr>
              <p:cNvSpPr/>
              <p:nvPr/>
            </p:nvSpPr>
            <p:spPr bwMode="auto">
              <a:xfrm>
                <a:off x="5897042" y="3581251"/>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00467A"/>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 name="Freeform 26">
                <a:extLst>
                  <a:ext uri="{FF2B5EF4-FFF2-40B4-BE49-F238E27FC236}">
                    <a16:creationId xmlns:a16="http://schemas.microsoft.com/office/drawing/2014/main" id="{5B86CC29-7294-4D7B-8AAE-D95BE5A58CCC}"/>
                  </a:ext>
                </a:extLst>
              </p:cNvPr>
              <p:cNvSpPr/>
              <p:nvPr/>
            </p:nvSpPr>
            <p:spPr bwMode="auto">
              <a:xfrm>
                <a:off x="6146279" y="3624264"/>
                <a:ext cx="959420" cy="477837"/>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Freeform 27">
                <a:extLst>
                  <a:ext uri="{FF2B5EF4-FFF2-40B4-BE49-F238E27FC236}">
                    <a16:creationId xmlns:a16="http://schemas.microsoft.com/office/drawing/2014/main" id="{DA735BE2-E3B9-4DBC-A06E-E224AAE0B728}"/>
                  </a:ext>
                </a:extLst>
              </p:cNvPr>
              <p:cNvSpPr/>
              <p:nvPr/>
            </p:nvSpPr>
            <p:spPr bwMode="auto">
              <a:xfrm>
                <a:off x="5897042" y="3573016"/>
                <a:ext cx="1187223" cy="477837"/>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0070C0"/>
              </a:solidFill>
              <a:ln>
                <a:noFill/>
              </a:ln>
            </p:spPr>
            <p:txBody>
              <a:bodyPr vert="horz" wrap="square" lIns="91440" tIns="45720" rIns="91440" bIns="45720" numCol="1" anchor="t" anchorCtr="0" compatLnSpc="1"/>
              <a:lstStyle/>
              <a:p>
                <a:endParaRPr lang="zh-CN" altLang="en-US">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7" name="Freeform 28">
                <a:extLst>
                  <a:ext uri="{FF2B5EF4-FFF2-40B4-BE49-F238E27FC236}">
                    <a16:creationId xmlns:a16="http://schemas.microsoft.com/office/drawing/2014/main" id="{D3D290CB-210D-4614-B4D4-288258C0E70B}"/>
                  </a:ext>
                </a:extLst>
              </p:cNvPr>
              <p:cNvSpPr>
                <a:spLocks noEditPoints="1"/>
              </p:cNvSpPr>
              <p:nvPr/>
            </p:nvSpPr>
            <p:spPr bwMode="auto">
              <a:xfrm>
                <a:off x="5897042" y="3820097"/>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Freeform 29">
                <a:extLst>
                  <a:ext uri="{FF2B5EF4-FFF2-40B4-BE49-F238E27FC236}">
                    <a16:creationId xmlns:a16="http://schemas.microsoft.com/office/drawing/2014/main" id="{A4403AFA-B931-4099-86CD-5930856183F0}"/>
                  </a:ext>
                </a:extLst>
              </p:cNvPr>
              <p:cNvSpPr>
                <a:spLocks noEditPoints="1"/>
              </p:cNvSpPr>
              <p:nvPr/>
            </p:nvSpPr>
            <p:spPr bwMode="auto">
              <a:xfrm>
                <a:off x="5897042" y="3596034"/>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9" name="Picture 8">
              <a:extLst>
                <a:ext uri="{FF2B5EF4-FFF2-40B4-BE49-F238E27FC236}">
                  <a16:creationId xmlns:a16="http://schemas.microsoft.com/office/drawing/2014/main" id="{178AFDE9-66B5-4399-8A26-656AE68DF6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537" y="83898"/>
              <a:ext cx="1550356" cy="1197651"/>
            </a:xfrm>
            <a:prstGeom prst="rect">
              <a:avLst/>
            </a:prstGeom>
            <a:ln>
              <a:noFill/>
            </a:ln>
            <a:effectLst>
              <a:softEdge rad="112500"/>
            </a:effectLst>
          </p:spPr>
        </p:pic>
        <p:sp>
          <p:nvSpPr>
            <p:cNvPr id="10" name="Title 1">
              <a:extLst>
                <a:ext uri="{FF2B5EF4-FFF2-40B4-BE49-F238E27FC236}">
                  <a16:creationId xmlns:a16="http://schemas.microsoft.com/office/drawing/2014/main" id="{0005C5AE-F9F1-4839-B75B-6A9638D29655}"/>
                </a:ext>
              </a:extLst>
            </p:cNvPr>
            <p:cNvSpPr txBox="1">
              <a:spLocks/>
            </p:cNvSpPr>
            <p:nvPr/>
          </p:nvSpPr>
          <p:spPr>
            <a:xfrm>
              <a:off x="2021893" y="185134"/>
              <a:ext cx="5167149" cy="687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chemeClr val="bg1"/>
                  </a:solidFill>
                  <a:effectLst>
                    <a:outerShdw blurRad="38100" dist="38100" dir="2700000" algn="tl">
                      <a:srgbClr val="000000">
                        <a:alpha val="43137"/>
                      </a:srgbClr>
                    </a:outerShdw>
                  </a:effectLst>
                  <a:latin typeface="Cambria" pitchFamily="18" charset="0"/>
                </a:rPr>
                <a:t>LƯỚI KINH, VĨ TUYẾN CỦA BẢN ĐỒ THẾ GIỚI</a:t>
              </a:r>
            </a:p>
          </p:txBody>
        </p:sp>
      </p:grpSp>
      <p:grpSp>
        <p:nvGrpSpPr>
          <p:cNvPr id="12" name="Group 11">
            <a:extLst>
              <a:ext uri="{FF2B5EF4-FFF2-40B4-BE49-F238E27FC236}">
                <a16:creationId xmlns:a16="http://schemas.microsoft.com/office/drawing/2014/main" id="{EB29237E-F7E1-4101-B35D-74AEA203C72C}"/>
              </a:ext>
            </a:extLst>
          </p:cNvPr>
          <p:cNvGrpSpPr/>
          <p:nvPr/>
        </p:nvGrpSpPr>
        <p:grpSpPr>
          <a:xfrm>
            <a:off x="2460427" y="1005372"/>
            <a:ext cx="3836000" cy="2388573"/>
            <a:chOff x="2460427" y="1005372"/>
            <a:chExt cx="3836000" cy="2388573"/>
          </a:xfrm>
        </p:grpSpPr>
        <p:pic>
          <p:nvPicPr>
            <p:cNvPr id="20" name="Picture 5">
              <a:extLst>
                <a:ext uri="{FF2B5EF4-FFF2-40B4-BE49-F238E27FC236}">
                  <a16:creationId xmlns:a16="http://schemas.microsoft.com/office/drawing/2014/main" id="{45323C44-3CFE-482B-91EB-F6D7B25911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712"/>
            <a:stretch/>
          </p:blipFill>
          <p:spPr bwMode="auto">
            <a:xfrm>
              <a:off x="2460427" y="1005372"/>
              <a:ext cx="2446939" cy="23885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AEB15B18-7CFC-46ED-AD8F-2E4711EB3243}"/>
                </a:ext>
              </a:extLst>
            </p:cNvPr>
            <p:cNvPicPr>
              <a:picLocks noChangeAspect="1"/>
            </p:cNvPicPr>
            <p:nvPr/>
          </p:nvPicPr>
          <p:blipFill>
            <a:blip r:embed="rId4" cstate="print"/>
            <a:stretch>
              <a:fillRect/>
            </a:stretch>
          </p:blipFill>
          <p:spPr>
            <a:xfrm>
              <a:off x="4720833" y="1090199"/>
              <a:ext cx="1575594" cy="1367100"/>
            </a:xfrm>
            <a:prstGeom prst="rect">
              <a:avLst/>
            </a:prstGeom>
          </p:spPr>
        </p:pic>
      </p:grpSp>
      <p:grpSp>
        <p:nvGrpSpPr>
          <p:cNvPr id="14" name="Group 13">
            <a:extLst>
              <a:ext uri="{FF2B5EF4-FFF2-40B4-BE49-F238E27FC236}">
                <a16:creationId xmlns:a16="http://schemas.microsoft.com/office/drawing/2014/main" id="{09CF64BB-8092-4B5B-99DC-4CABF8F03D29}"/>
              </a:ext>
            </a:extLst>
          </p:cNvPr>
          <p:cNvGrpSpPr/>
          <p:nvPr/>
        </p:nvGrpSpPr>
        <p:grpSpPr>
          <a:xfrm>
            <a:off x="2578965" y="2940684"/>
            <a:ext cx="3811776" cy="2388573"/>
            <a:chOff x="2746466" y="2814745"/>
            <a:chExt cx="3811776" cy="2388573"/>
          </a:xfrm>
        </p:grpSpPr>
        <p:pic>
          <p:nvPicPr>
            <p:cNvPr id="29" name="Picture 28">
              <a:extLst>
                <a:ext uri="{FF2B5EF4-FFF2-40B4-BE49-F238E27FC236}">
                  <a16:creationId xmlns:a16="http://schemas.microsoft.com/office/drawing/2014/main" id="{FFDCA961-324C-4E28-B781-95AFD4199767}"/>
                </a:ext>
              </a:extLst>
            </p:cNvPr>
            <p:cNvPicPr>
              <a:picLocks noChangeAspect="1"/>
            </p:cNvPicPr>
            <p:nvPr/>
          </p:nvPicPr>
          <p:blipFill>
            <a:blip r:embed="rId5" cstate="print"/>
            <a:stretch>
              <a:fillRect/>
            </a:stretch>
          </p:blipFill>
          <p:spPr>
            <a:xfrm>
              <a:off x="4702076" y="2995735"/>
              <a:ext cx="1856166" cy="1373435"/>
            </a:xfrm>
            <a:prstGeom prst="rect">
              <a:avLst/>
            </a:prstGeom>
          </p:spPr>
        </p:pic>
        <p:pic>
          <p:nvPicPr>
            <p:cNvPr id="19" name="Picture 5">
              <a:extLst>
                <a:ext uri="{FF2B5EF4-FFF2-40B4-BE49-F238E27FC236}">
                  <a16:creationId xmlns:a16="http://schemas.microsoft.com/office/drawing/2014/main" id="{E455A726-8142-4088-8B43-77FC7B7E7C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712"/>
            <a:stretch/>
          </p:blipFill>
          <p:spPr bwMode="auto">
            <a:xfrm rot="2050349">
              <a:off x="2746466" y="2814745"/>
              <a:ext cx="2446939" cy="23885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68C8EA1B-08F8-4600-83DE-91B9B55DEC1B}"/>
              </a:ext>
            </a:extLst>
          </p:cNvPr>
          <p:cNvGrpSpPr/>
          <p:nvPr/>
        </p:nvGrpSpPr>
        <p:grpSpPr>
          <a:xfrm>
            <a:off x="2743485" y="4941301"/>
            <a:ext cx="3824241" cy="2585082"/>
            <a:chOff x="2743485" y="4941301"/>
            <a:chExt cx="3824241" cy="2585082"/>
          </a:xfrm>
        </p:grpSpPr>
        <p:pic>
          <p:nvPicPr>
            <p:cNvPr id="31" name="Picture 30">
              <a:extLst>
                <a:ext uri="{FF2B5EF4-FFF2-40B4-BE49-F238E27FC236}">
                  <a16:creationId xmlns:a16="http://schemas.microsoft.com/office/drawing/2014/main" id="{872FCA01-626D-4A26-BFCF-D80E5BFCE146}"/>
                </a:ext>
              </a:extLst>
            </p:cNvPr>
            <p:cNvPicPr>
              <a:picLocks noChangeAspect="1"/>
            </p:cNvPicPr>
            <p:nvPr/>
          </p:nvPicPr>
          <p:blipFill>
            <a:blip r:embed="rId6"/>
            <a:stretch>
              <a:fillRect/>
            </a:stretch>
          </p:blipFill>
          <p:spPr>
            <a:xfrm>
              <a:off x="4449533" y="5174031"/>
              <a:ext cx="2118193" cy="1415514"/>
            </a:xfrm>
            <a:prstGeom prst="rect">
              <a:avLst/>
            </a:prstGeom>
          </p:spPr>
        </p:pic>
        <p:pic>
          <p:nvPicPr>
            <p:cNvPr id="21" name="Picture 20">
              <a:extLst>
                <a:ext uri="{FF2B5EF4-FFF2-40B4-BE49-F238E27FC236}">
                  <a16:creationId xmlns:a16="http://schemas.microsoft.com/office/drawing/2014/main" id="{6F2FBA19-A568-4E1B-BCC0-283CE86F05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712"/>
            <a:stretch/>
          </p:blipFill>
          <p:spPr bwMode="auto">
            <a:xfrm rot="20176775">
              <a:off x="2743485" y="4941301"/>
              <a:ext cx="2144786" cy="25850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93A85263-73E4-4A32-9943-642DAB713FDA}"/>
              </a:ext>
            </a:extLst>
          </p:cNvPr>
          <p:cNvGrpSpPr/>
          <p:nvPr/>
        </p:nvGrpSpPr>
        <p:grpSpPr>
          <a:xfrm>
            <a:off x="86333" y="1897883"/>
            <a:ext cx="3511323" cy="4529137"/>
            <a:chOff x="96892" y="737779"/>
            <a:chExt cx="3511323" cy="4529137"/>
          </a:xfrm>
        </p:grpSpPr>
        <p:pic>
          <p:nvPicPr>
            <p:cNvPr id="23" name="Picture 4">
              <a:extLst>
                <a:ext uri="{FF2B5EF4-FFF2-40B4-BE49-F238E27FC236}">
                  <a16:creationId xmlns:a16="http://schemas.microsoft.com/office/drawing/2014/main" id="{E37C32E6-D573-445E-8FAA-5BD287980B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420" r="29872" b="14092"/>
            <a:stretch/>
          </p:blipFill>
          <p:spPr bwMode="auto">
            <a:xfrm>
              <a:off x="264939" y="737779"/>
              <a:ext cx="3343276" cy="45291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ABEDE216-3911-4A1E-BCF5-515296AAE0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1074" y="2398958"/>
              <a:ext cx="2607172" cy="1789271"/>
            </a:xfrm>
            <a:prstGeom prst="rect">
              <a:avLst/>
            </a:prstGeom>
            <a:effectLst>
              <a:glow rad="228600">
                <a:schemeClr val="accent5">
                  <a:satMod val="175000"/>
                  <a:alpha val="40000"/>
                </a:schemeClr>
              </a:glow>
            </a:effectLst>
            <a:scene3d>
              <a:camera prst="orthographicFront"/>
              <a:lightRig rig="threePt" dir="t"/>
            </a:scene3d>
            <a:sp3d>
              <a:bevelT prst="angle"/>
            </a:sp3d>
          </p:spPr>
        </p:pic>
        <p:pic>
          <p:nvPicPr>
            <p:cNvPr id="26" name="Picture 25">
              <a:extLst>
                <a:ext uri="{FF2B5EF4-FFF2-40B4-BE49-F238E27FC236}">
                  <a16:creationId xmlns:a16="http://schemas.microsoft.com/office/drawing/2014/main" id="{67F076D2-F2CD-4869-B29D-44427E6AB3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004871">
              <a:off x="96892" y="1168290"/>
              <a:ext cx="1871227" cy="1247485"/>
            </a:xfrm>
            <a:prstGeom prst="rect">
              <a:avLst/>
            </a:prstGeom>
          </p:spPr>
        </p:pic>
        <p:pic>
          <p:nvPicPr>
            <p:cNvPr id="28" name="Picture 27">
              <a:extLst>
                <a:ext uri="{FF2B5EF4-FFF2-40B4-BE49-F238E27FC236}">
                  <a16:creationId xmlns:a16="http://schemas.microsoft.com/office/drawing/2014/main" id="{9C7AF507-342F-467C-9EEF-63FEA01A11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4357" y="2358814"/>
              <a:ext cx="1597445" cy="1279558"/>
            </a:xfrm>
            <a:prstGeom prst="ellipse">
              <a:avLst/>
            </a:prstGeom>
            <a:ln>
              <a:noFill/>
            </a:ln>
            <a:effectLst>
              <a:softEdge rad="112500"/>
            </a:effectLst>
          </p:spPr>
        </p:pic>
      </p:grpSp>
      <p:sp>
        <p:nvSpPr>
          <p:cNvPr id="30" name="TextBox 29">
            <a:extLst>
              <a:ext uri="{FF2B5EF4-FFF2-40B4-BE49-F238E27FC236}">
                <a16:creationId xmlns:a16="http://schemas.microsoft.com/office/drawing/2014/main" id="{6C620F70-AC2E-45AC-9A00-E4FECDBAC00B}"/>
              </a:ext>
            </a:extLst>
          </p:cNvPr>
          <p:cNvSpPr txBox="1"/>
          <p:nvPr/>
        </p:nvSpPr>
        <p:spPr>
          <a:xfrm>
            <a:off x="6369889" y="654833"/>
            <a:ext cx="6020552" cy="2164567"/>
          </a:xfrm>
          <a:prstGeom prst="rect">
            <a:avLst/>
          </a:prstGeom>
          <a:noFill/>
        </p:spPr>
        <p:txBody>
          <a:bodyPr wrap="square">
            <a:spAutoFit/>
          </a:bodyPr>
          <a:lstStyle/>
          <a:p>
            <a:pPr marL="0" marR="0" algn="just">
              <a:lnSpc>
                <a:spcPct val="107000"/>
              </a:lnSpc>
              <a:spcBef>
                <a:spcPts val="0"/>
              </a:spcBef>
              <a:spcAft>
                <a:spcPts val="0"/>
              </a:spcAft>
            </a:pP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Kinh</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tuyến</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là</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những</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đường</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thẳng</a:t>
            </a:r>
            <a:r>
              <a:rPr lang="en-US" sz="3200" b="1" dirty="0">
                <a:solidFill>
                  <a:srgbClr val="455773"/>
                </a:solidFill>
                <a:effectLst/>
                <a:latin typeface="Times New Roman" panose="02020603050405020304" pitchFamily="18" charset="0"/>
                <a:ea typeface="Calibri" panose="020F0502020204030204" pitchFamily="34" charset="0"/>
              </a:rPr>
              <a:t> song </a:t>
            </a:r>
            <a:r>
              <a:rPr lang="en-US" sz="3200" b="1" dirty="0" err="1">
                <a:solidFill>
                  <a:srgbClr val="455773"/>
                </a:solidFill>
                <a:effectLst/>
                <a:latin typeface="Times New Roman" panose="02020603050405020304" pitchFamily="18" charset="0"/>
                <a:ea typeface="Calibri" panose="020F0502020204030204" pitchFamily="34" charset="0"/>
              </a:rPr>
              <a:t>song</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cách</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đều</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nhau</a:t>
            </a:r>
            <a:endParaRPr lang="en-US" sz="3200" b="1" dirty="0">
              <a:solidFill>
                <a:srgbClr val="455773"/>
              </a:solidFill>
              <a:effectLst/>
              <a:latin typeface="Times New Roman" panose="02020603050405020304" pitchFamily="18" charset="0"/>
              <a:ea typeface="Calibri" panose="020F0502020204030204" pitchFamily="34" charset="0"/>
            </a:endParaRPr>
          </a:p>
          <a:p>
            <a:pPr marL="0" marR="0" algn="just">
              <a:lnSpc>
                <a:spcPct val="107000"/>
              </a:lnSpc>
              <a:spcBef>
                <a:spcPts val="0"/>
              </a:spcBef>
              <a:spcAft>
                <a:spcPts val="0"/>
              </a:spcAft>
            </a:pP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Vĩ</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tuyến</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cũng</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là</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những</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đường</a:t>
            </a:r>
            <a:r>
              <a:rPr lang="en-US" sz="3200" b="1" dirty="0">
                <a:solidFill>
                  <a:srgbClr val="455773"/>
                </a:solidFill>
                <a:effectLst/>
                <a:latin typeface="Times New Roman" panose="02020603050405020304" pitchFamily="18" charset="0"/>
                <a:ea typeface="Calibri" panose="020F0502020204030204" pitchFamily="34" charset="0"/>
              </a:rPr>
              <a:t> </a:t>
            </a:r>
            <a:r>
              <a:rPr lang="en-US" sz="3200" b="1" dirty="0" err="1">
                <a:solidFill>
                  <a:srgbClr val="455773"/>
                </a:solidFill>
                <a:effectLst/>
                <a:latin typeface="Times New Roman" panose="02020603050405020304" pitchFamily="18" charset="0"/>
                <a:ea typeface="Calibri" panose="020F0502020204030204" pitchFamily="34" charset="0"/>
              </a:rPr>
              <a:t>thẳng</a:t>
            </a:r>
            <a:r>
              <a:rPr lang="en-US" sz="3200" b="1" dirty="0">
                <a:solidFill>
                  <a:srgbClr val="455773"/>
                </a:solidFill>
                <a:effectLst/>
                <a:latin typeface="Times New Roman" panose="02020603050405020304" pitchFamily="18" charset="0"/>
                <a:ea typeface="Calibri" panose="020F0502020204030204" pitchFamily="34" charset="0"/>
              </a:rPr>
              <a:t> song </a:t>
            </a:r>
            <a:r>
              <a:rPr lang="en-US" sz="3200" b="1" dirty="0" err="1">
                <a:solidFill>
                  <a:srgbClr val="455773"/>
                </a:solidFill>
                <a:effectLst/>
                <a:latin typeface="Times New Roman" panose="02020603050405020304" pitchFamily="18" charset="0"/>
                <a:ea typeface="Calibri" panose="020F0502020204030204" pitchFamily="34" charset="0"/>
              </a:rPr>
              <a:t>song</a:t>
            </a:r>
            <a:r>
              <a:rPr lang="en-US" sz="3200" b="1" dirty="0">
                <a:solidFill>
                  <a:srgbClr val="455773"/>
                </a:solidFill>
                <a:effectLst/>
                <a:latin typeface="Times New Roman" panose="02020603050405020304" pitchFamily="18" charset="0"/>
                <a:ea typeface="Calibri" panose="020F0502020204030204" pitchFamily="34" charset="0"/>
              </a:rPr>
              <a:t>.</a:t>
            </a:r>
          </a:p>
        </p:txBody>
      </p:sp>
      <p:sp>
        <p:nvSpPr>
          <p:cNvPr id="32" name="TextBox 31">
            <a:extLst>
              <a:ext uri="{FF2B5EF4-FFF2-40B4-BE49-F238E27FC236}">
                <a16:creationId xmlns:a16="http://schemas.microsoft.com/office/drawing/2014/main" id="{6D8F6AB3-BB14-4A02-9FE8-2803D53A9CBA}"/>
              </a:ext>
            </a:extLst>
          </p:cNvPr>
          <p:cNvSpPr txBox="1"/>
          <p:nvPr/>
        </p:nvSpPr>
        <p:spPr>
          <a:xfrm>
            <a:off x="6291965" y="3366795"/>
            <a:ext cx="5598522" cy="1347869"/>
          </a:xfrm>
          <a:prstGeom prst="rect">
            <a:avLst/>
          </a:prstGeom>
          <a:noFill/>
        </p:spPr>
        <p:txBody>
          <a:bodyPr wrap="square">
            <a:spAutoFit/>
          </a:bodyPr>
          <a:lstStyle/>
          <a:p>
            <a:pPr marL="0" marR="0" algn="just">
              <a:lnSpc>
                <a:spcPct val="107000"/>
              </a:lnSpc>
              <a:spcBef>
                <a:spcPts val="0"/>
              </a:spcBef>
              <a:spcAft>
                <a:spcPts val="0"/>
              </a:spcAft>
            </a:pPr>
            <a:r>
              <a:rPr lang="en-US" sz="2600">
                <a:solidFill>
                  <a:srgbClr val="455773"/>
                </a:solidFill>
                <a:effectLst/>
                <a:latin typeface="Times New Roman" panose="02020603050405020304" pitchFamily="18" charset="0"/>
                <a:ea typeface="Calibri" panose="020F0502020204030204" pitchFamily="34" charset="0"/>
              </a:rPr>
              <a:t>- Kinh tuyến là những đường thẳng tỏa ra theo hình nan quạt.</a:t>
            </a:r>
          </a:p>
          <a:p>
            <a:pPr marL="0" marR="0" algn="just">
              <a:lnSpc>
                <a:spcPct val="107000"/>
              </a:lnSpc>
              <a:spcBef>
                <a:spcPts val="0"/>
              </a:spcBef>
              <a:spcAft>
                <a:spcPts val="0"/>
              </a:spcAft>
            </a:pPr>
            <a:r>
              <a:rPr lang="en-US" sz="2600">
                <a:solidFill>
                  <a:srgbClr val="455773"/>
                </a:solidFill>
                <a:effectLst/>
                <a:latin typeface="Times New Roman" panose="02020603050405020304" pitchFamily="18" charset="0"/>
                <a:ea typeface="Calibri" panose="020F0502020204030204" pitchFamily="34" charset="0"/>
              </a:rPr>
              <a:t>- Vĩ tuyến là những cung tròn đồng tâm.</a:t>
            </a:r>
          </a:p>
        </p:txBody>
      </p:sp>
      <p:sp>
        <p:nvSpPr>
          <p:cNvPr id="33" name="TextBox 32">
            <a:extLst>
              <a:ext uri="{FF2B5EF4-FFF2-40B4-BE49-F238E27FC236}">
                <a16:creationId xmlns:a16="http://schemas.microsoft.com/office/drawing/2014/main" id="{471FE54C-1754-4D92-B7FA-40E89580DBB7}"/>
              </a:ext>
            </a:extLst>
          </p:cNvPr>
          <p:cNvSpPr txBox="1"/>
          <p:nvPr/>
        </p:nvSpPr>
        <p:spPr>
          <a:xfrm>
            <a:off x="6540150" y="4631102"/>
            <a:ext cx="5599833" cy="2148922"/>
          </a:xfrm>
          <a:prstGeom prst="rect">
            <a:avLst/>
          </a:prstGeom>
          <a:noFill/>
        </p:spPr>
        <p:txBody>
          <a:bodyPr wrap="square">
            <a:spAutoFit/>
          </a:bodyPr>
          <a:lstStyle/>
          <a:p>
            <a:pPr marL="0" marR="0" algn="just">
              <a:lnSpc>
                <a:spcPct val="107000"/>
              </a:lnSpc>
              <a:spcBef>
                <a:spcPts val="0"/>
              </a:spcBef>
              <a:spcAft>
                <a:spcPts val="0"/>
              </a:spcAft>
            </a:pPr>
            <a:r>
              <a:rPr lang="en-US" sz="2600">
                <a:solidFill>
                  <a:srgbClr val="455773"/>
                </a:solidFill>
                <a:effectLst/>
                <a:latin typeface="Times New Roman" panose="02020603050405020304" pitchFamily="18" charset="0"/>
                <a:ea typeface="Calibri" panose="020F0502020204030204" pitchFamily="34" charset="0"/>
              </a:rPr>
              <a:t>- Kinh tuyến là những đường thẳng tỏa ra từ điểm cực.</a:t>
            </a:r>
          </a:p>
          <a:p>
            <a:r>
              <a:rPr lang="en-US" sz="2600">
                <a:solidFill>
                  <a:srgbClr val="455773"/>
                </a:solidFill>
                <a:effectLst/>
                <a:latin typeface="Times New Roman" panose="02020603050405020304" pitchFamily="18" charset="0"/>
                <a:ea typeface="Calibri" panose="020F0502020204030204" pitchFamily="34" charset="0"/>
              </a:rPr>
              <a:t>- Vĩ tuyến là những vòng tròn đồng tâm mà tâm là nơi gặp nhau của các kinh tuyến.</a:t>
            </a:r>
            <a:endParaRPr lang="en-US" sz="2600">
              <a:solidFill>
                <a:srgbClr val="455773"/>
              </a:solidFill>
            </a:endParaRPr>
          </a:p>
        </p:txBody>
      </p:sp>
    </p:spTree>
    <p:extLst>
      <p:ext uri="{BB962C8B-B14F-4D97-AF65-F5344CB8AC3E}">
        <p14:creationId xmlns:p14="http://schemas.microsoft.com/office/powerpoint/2010/main" val="164108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4F7898-2EFD-44E8-8FE4-0341646B56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5259" y="333894"/>
            <a:ext cx="6212378" cy="6190211"/>
          </a:xfrm>
          <a:prstGeom prst="rect">
            <a:avLst/>
          </a:prstGeom>
          <a:ln>
            <a:noFill/>
          </a:ln>
          <a:effectLst>
            <a:softEdge rad="112500"/>
          </a:effectLst>
        </p:spPr>
      </p:pic>
      <p:pic>
        <p:nvPicPr>
          <p:cNvPr id="12" name="Picture 11">
            <a:extLst>
              <a:ext uri="{FF2B5EF4-FFF2-40B4-BE49-F238E27FC236}">
                <a16:creationId xmlns:a16="http://schemas.microsoft.com/office/drawing/2014/main" id="{BCB47DE6-C88F-44A9-87BB-A82B53E12F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33" t="23718" r="2917" b="10172"/>
          <a:stretch/>
        </p:blipFill>
        <p:spPr>
          <a:xfrm>
            <a:off x="3372672" y="23465"/>
            <a:ext cx="5449829" cy="2234554"/>
          </a:xfrm>
          <a:prstGeom prst="rect">
            <a:avLst/>
          </a:prstGeom>
          <a:ln>
            <a:noFill/>
          </a:ln>
          <a:effectLst>
            <a:softEdge rad="112500"/>
          </a:effectLst>
        </p:spPr>
      </p:pic>
    </p:spTree>
    <p:extLst>
      <p:ext uri="{BB962C8B-B14F-4D97-AF65-F5344CB8AC3E}">
        <p14:creationId xmlns:p14="http://schemas.microsoft.com/office/powerpoint/2010/main" val="362519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FC95887-AB21-4389-BC75-813A6AE9E5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920" y="-243408"/>
            <a:ext cx="12579203" cy="7315847"/>
          </a:xfrm>
          <a:prstGeom prst="rect">
            <a:avLst/>
          </a:prstGeom>
        </p:spPr>
      </p:pic>
      <p:sp>
        <p:nvSpPr>
          <p:cNvPr id="10" name="TextBox 9"/>
          <p:cNvSpPr txBox="1"/>
          <p:nvPr/>
        </p:nvSpPr>
        <p:spPr>
          <a:xfrm>
            <a:off x="2641203" y="188640"/>
            <a:ext cx="4495800" cy="769425"/>
          </a:xfrm>
          <a:prstGeom prst="rect">
            <a:avLst/>
          </a:prstGeom>
          <a:noFill/>
        </p:spPr>
        <p:txBody>
          <a:bodyPr wrap="square" lIns="91424" tIns="45712" rIns="91424" bIns="45712" rtlCol="0">
            <a:spAutoFit/>
          </a:bodyPr>
          <a:lstStyle/>
          <a:p>
            <a:pPr algn="ctr"/>
            <a:r>
              <a:rPr lang="en-US" sz="4400" b="1" dirty="0" err="1">
                <a:solidFill>
                  <a:srgbClr val="C00000"/>
                </a:solidFill>
                <a:latin typeface="Times New Roman"/>
                <a:ea typeface="Calibri"/>
              </a:rPr>
              <a:t>Kinh</a:t>
            </a:r>
            <a:r>
              <a:rPr lang="en-US" sz="4400" b="1" dirty="0">
                <a:solidFill>
                  <a:srgbClr val="C00000"/>
                </a:solidFill>
                <a:latin typeface="Times New Roman"/>
                <a:ea typeface="Calibri"/>
              </a:rPr>
              <a:t> </a:t>
            </a:r>
            <a:r>
              <a:rPr lang="en-US" sz="4400" b="1" dirty="0" err="1">
                <a:solidFill>
                  <a:srgbClr val="C00000"/>
                </a:solidFill>
                <a:latin typeface="Times New Roman"/>
                <a:ea typeface="Calibri"/>
              </a:rPr>
              <a:t>tuyến</a:t>
            </a:r>
            <a:r>
              <a:rPr lang="en-US" sz="4400" b="1" dirty="0">
                <a:solidFill>
                  <a:srgbClr val="C00000"/>
                </a:solidFill>
                <a:latin typeface="Times New Roman"/>
                <a:ea typeface="Calibri"/>
              </a:rPr>
              <a:t> </a:t>
            </a:r>
            <a:r>
              <a:rPr lang="en-US" sz="4400" b="1" dirty="0" err="1">
                <a:solidFill>
                  <a:srgbClr val="C00000"/>
                </a:solidFill>
                <a:latin typeface="Times New Roman"/>
                <a:ea typeface="Calibri"/>
              </a:rPr>
              <a:t>là</a:t>
            </a:r>
            <a:r>
              <a:rPr lang="en-US" sz="4400" b="1" dirty="0">
                <a:solidFill>
                  <a:srgbClr val="C00000"/>
                </a:solidFill>
                <a:latin typeface="Times New Roman"/>
                <a:ea typeface="Calibri"/>
              </a:rPr>
              <a:t> </a:t>
            </a:r>
            <a:r>
              <a:rPr lang="en-US" sz="4400" b="1" dirty="0" err="1">
                <a:solidFill>
                  <a:srgbClr val="C00000"/>
                </a:solidFill>
                <a:latin typeface="Times New Roman"/>
                <a:ea typeface="Calibri"/>
              </a:rPr>
              <a:t>gì</a:t>
            </a:r>
            <a:r>
              <a:rPr lang="en-US" sz="4400" b="1" dirty="0">
                <a:solidFill>
                  <a:srgbClr val="C00000"/>
                </a:solidFill>
                <a:latin typeface="Times New Roman"/>
                <a:ea typeface="Calibri"/>
              </a:rPr>
              <a:t>?</a:t>
            </a:r>
            <a:endParaRPr lang="en-US" sz="44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0" y="5910685"/>
            <a:ext cx="8617867" cy="830981"/>
          </a:xfrm>
          <a:prstGeom prst="rect">
            <a:avLst/>
          </a:prstGeom>
          <a:noFill/>
        </p:spPr>
        <p:txBody>
          <a:bodyPr wrap="square" lIns="91424" tIns="45712" rIns="91424" bIns="45712" rtlCol="0">
            <a:spAutoFit/>
          </a:bodyPr>
          <a:lstStyle/>
          <a:p>
            <a:pPr algn="ctr"/>
            <a:r>
              <a:rPr lang="en-US" sz="2400" b="1" dirty="0" err="1">
                <a:solidFill>
                  <a:srgbClr val="0070C0"/>
                </a:solidFill>
                <a:latin typeface="Times New Roman"/>
                <a:ea typeface="Calibri"/>
              </a:rPr>
              <a:t>Kinh</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tuyến</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là</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các</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đường</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nối</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cực</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Bắc</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và</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cực</a:t>
            </a:r>
            <a:r>
              <a:rPr lang="en-US" sz="2400" b="1" dirty="0">
                <a:solidFill>
                  <a:srgbClr val="0070C0"/>
                </a:solidFill>
                <a:latin typeface="Times New Roman"/>
                <a:ea typeface="Calibri"/>
              </a:rPr>
              <a:t> Nam </a:t>
            </a:r>
            <a:r>
              <a:rPr lang="en-US" sz="2400" b="1" dirty="0" err="1">
                <a:solidFill>
                  <a:srgbClr val="0070C0"/>
                </a:solidFill>
                <a:latin typeface="Times New Roman"/>
                <a:ea typeface="Calibri"/>
              </a:rPr>
              <a:t>trên</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bề</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mặt</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quả</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Địa</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Cầu</a:t>
            </a:r>
            <a:endParaRPr lang="en-US"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684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1ACD0C-7373-449A-9FB2-F40A5B0E5C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920" y="-243408"/>
            <a:ext cx="12579203" cy="7315847"/>
          </a:xfrm>
          <a:prstGeom prst="rect">
            <a:avLst/>
          </a:prstGeom>
        </p:spPr>
      </p:pic>
      <p:sp>
        <p:nvSpPr>
          <p:cNvPr id="10" name="TextBox 9"/>
          <p:cNvSpPr txBox="1"/>
          <p:nvPr/>
        </p:nvSpPr>
        <p:spPr>
          <a:xfrm>
            <a:off x="2569195" y="149747"/>
            <a:ext cx="4495800" cy="769425"/>
          </a:xfrm>
          <a:prstGeom prst="rect">
            <a:avLst/>
          </a:prstGeom>
          <a:noFill/>
        </p:spPr>
        <p:txBody>
          <a:bodyPr wrap="square" lIns="91424" tIns="45712" rIns="91424" bIns="45712" rtlCol="0">
            <a:spAutoFit/>
          </a:bodyPr>
          <a:lstStyle/>
          <a:p>
            <a:pPr algn="ctr"/>
            <a:r>
              <a:rPr lang="en-US" sz="4400" b="1" dirty="0" err="1">
                <a:solidFill>
                  <a:srgbClr val="FF0000"/>
                </a:solidFill>
                <a:latin typeface="Times New Roman"/>
                <a:ea typeface="Calibri"/>
              </a:rPr>
              <a:t>Vĩ</a:t>
            </a:r>
            <a:r>
              <a:rPr lang="en-US" sz="4400" b="1" dirty="0">
                <a:solidFill>
                  <a:srgbClr val="FF0000"/>
                </a:solidFill>
                <a:latin typeface="Times New Roman"/>
                <a:ea typeface="Calibri"/>
              </a:rPr>
              <a:t> </a:t>
            </a:r>
            <a:r>
              <a:rPr lang="en-US" sz="4400" b="1" dirty="0" err="1">
                <a:solidFill>
                  <a:srgbClr val="FF0000"/>
                </a:solidFill>
                <a:latin typeface="Times New Roman"/>
                <a:ea typeface="Calibri"/>
              </a:rPr>
              <a:t>tuyến</a:t>
            </a:r>
            <a:r>
              <a:rPr lang="en-US" sz="4400" b="1" dirty="0">
                <a:solidFill>
                  <a:srgbClr val="FF0000"/>
                </a:solidFill>
                <a:latin typeface="Times New Roman"/>
                <a:ea typeface="Calibri"/>
              </a:rPr>
              <a:t> </a:t>
            </a:r>
            <a:r>
              <a:rPr lang="en-US" sz="4400" b="1" dirty="0" err="1">
                <a:solidFill>
                  <a:srgbClr val="FF0000"/>
                </a:solidFill>
                <a:latin typeface="Times New Roman"/>
                <a:ea typeface="Calibri"/>
              </a:rPr>
              <a:t>là</a:t>
            </a:r>
            <a:r>
              <a:rPr lang="en-US" sz="4400" b="1" dirty="0">
                <a:solidFill>
                  <a:srgbClr val="FF0000"/>
                </a:solidFill>
                <a:latin typeface="Times New Roman"/>
                <a:ea typeface="Calibri"/>
              </a:rPr>
              <a:t> </a:t>
            </a:r>
            <a:r>
              <a:rPr lang="en-US" sz="4400" b="1" dirty="0" err="1">
                <a:solidFill>
                  <a:srgbClr val="FF0000"/>
                </a:solidFill>
                <a:latin typeface="Times New Roman"/>
                <a:ea typeface="Calibri"/>
              </a:rPr>
              <a:t>gì</a:t>
            </a:r>
            <a:r>
              <a:rPr lang="en-US" sz="4400" b="1" dirty="0">
                <a:solidFill>
                  <a:srgbClr val="FF0000"/>
                </a:solidFill>
                <a:latin typeface="Times New Roman"/>
                <a:ea typeface="Calibri"/>
              </a:rPr>
              <a:t>?</a:t>
            </a:r>
            <a:endParaRPr lang="en-US" sz="4400" b="1" dirty="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192931" y="5877272"/>
            <a:ext cx="8352928" cy="830981"/>
          </a:xfrm>
          <a:prstGeom prst="rect">
            <a:avLst/>
          </a:prstGeom>
          <a:noFill/>
        </p:spPr>
        <p:txBody>
          <a:bodyPr wrap="square" lIns="91424" tIns="45712" rIns="91424" bIns="45712" rtlCol="0">
            <a:spAutoFit/>
          </a:bodyPr>
          <a:lstStyle/>
          <a:p>
            <a:pPr algn="ctr"/>
            <a:r>
              <a:rPr lang="en-US" sz="2400" b="1" dirty="0" err="1">
                <a:solidFill>
                  <a:srgbClr val="0070C0"/>
                </a:solidFill>
                <a:latin typeface="Times New Roman"/>
                <a:ea typeface="Calibri"/>
              </a:rPr>
              <a:t>Vĩ</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tuyến</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là</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các</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vòng</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tròn</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bao</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quanh</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quả</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Địa</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Cầu</a:t>
            </a:r>
            <a:r>
              <a:rPr lang="en-US" sz="2400" b="1" dirty="0">
                <a:solidFill>
                  <a:srgbClr val="0070C0"/>
                </a:solidFill>
                <a:latin typeface="Times New Roman"/>
                <a:ea typeface="Calibri"/>
              </a:rPr>
              <a:t>, song </a:t>
            </a:r>
            <a:r>
              <a:rPr lang="en-US" sz="2400" b="1" dirty="0" err="1">
                <a:solidFill>
                  <a:srgbClr val="0070C0"/>
                </a:solidFill>
                <a:latin typeface="Times New Roman"/>
                <a:ea typeface="Calibri"/>
              </a:rPr>
              <a:t>song</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với</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đường</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Xích</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đạo</a:t>
            </a:r>
            <a:r>
              <a:rPr lang="en-US" sz="2400" b="1" dirty="0">
                <a:solidFill>
                  <a:srgbClr val="0070C0"/>
                </a:solidFill>
                <a:latin typeface="Times New Roman"/>
                <a:ea typeface="Calibri"/>
              </a:rPr>
              <a:t>.</a:t>
            </a:r>
            <a:endParaRPr lang="en-US"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519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B7EE3C-A22A-4504-9DED-1970A829D2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920" y="-243408"/>
            <a:ext cx="12579203" cy="7315847"/>
          </a:xfrm>
          <a:prstGeom prst="rect">
            <a:avLst/>
          </a:prstGeom>
        </p:spPr>
      </p:pic>
      <p:sp>
        <p:nvSpPr>
          <p:cNvPr id="10" name="TextBox 9"/>
          <p:cNvSpPr txBox="1"/>
          <p:nvPr/>
        </p:nvSpPr>
        <p:spPr>
          <a:xfrm>
            <a:off x="696987" y="260648"/>
            <a:ext cx="8496944" cy="1200312"/>
          </a:xfrm>
          <a:prstGeom prst="rect">
            <a:avLst/>
          </a:prstGeom>
          <a:noFill/>
        </p:spPr>
        <p:txBody>
          <a:bodyPr wrap="square" lIns="91424" tIns="45712" rIns="91424" bIns="45712" rtlCol="0">
            <a:spAutoFit/>
          </a:bodyPr>
          <a:lstStyle/>
          <a:p>
            <a:pPr algn="ctr"/>
            <a:r>
              <a:rPr lang="en-US" sz="3600" b="1" dirty="0" err="1">
                <a:solidFill>
                  <a:srgbClr val="C00000"/>
                </a:solidFill>
                <a:latin typeface="Times New Roman"/>
                <a:ea typeface="Calibri"/>
              </a:rPr>
              <a:t>Tọa</a:t>
            </a:r>
            <a:r>
              <a:rPr lang="en-US" sz="3600" b="1" dirty="0">
                <a:solidFill>
                  <a:srgbClr val="C00000"/>
                </a:solidFill>
                <a:latin typeface="Times New Roman"/>
                <a:ea typeface="Calibri"/>
              </a:rPr>
              <a:t> </a:t>
            </a:r>
            <a:r>
              <a:rPr lang="en-US" sz="3600" b="1" dirty="0" err="1">
                <a:solidFill>
                  <a:srgbClr val="C00000"/>
                </a:solidFill>
                <a:latin typeface="Times New Roman"/>
                <a:ea typeface="Calibri"/>
              </a:rPr>
              <a:t>độ</a:t>
            </a:r>
            <a:r>
              <a:rPr lang="en-US" sz="3600" b="1" dirty="0">
                <a:solidFill>
                  <a:srgbClr val="C00000"/>
                </a:solidFill>
                <a:latin typeface="Times New Roman"/>
                <a:ea typeface="Calibri"/>
              </a:rPr>
              <a:t> </a:t>
            </a:r>
            <a:r>
              <a:rPr lang="en-US" sz="3600" b="1" dirty="0" err="1">
                <a:solidFill>
                  <a:srgbClr val="C00000"/>
                </a:solidFill>
                <a:latin typeface="Times New Roman"/>
                <a:ea typeface="Calibri"/>
              </a:rPr>
              <a:t>địa</a:t>
            </a:r>
            <a:r>
              <a:rPr lang="en-US" sz="3600" b="1" dirty="0">
                <a:solidFill>
                  <a:srgbClr val="C00000"/>
                </a:solidFill>
                <a:latin typeface="Times New Roman"/>
                <a:ea typeface="Calibri"/>
              </a:rPr>
              <a:t> </a:t>
            </a:r>
            <a:r>
              <a:rPr lang="en-US" sz="3600" b="1" dirty="0" err="1">
                <a:solidFill>
                  <a:srgbClr val="C00000"/>
                </a:solidFill>
                <a:latin typeface="Times New Roman"/>
                <a:ea typeface="Calibri"/>
              </a:rPr>
              <a:t>lí</a:t>
            </a:r>
            <a:r>
              <a:rPr lang="en-US" sz="3600" b="1" dirty="0">
                <a:solidFill>
                  <a:srgbClr val="C00000"/>
                </a:solidFill>
                <a:latin typeface="Times New Roman"/>
                <a:ea typeface="Calibri"/>
              </a:rPr>
              <a:t> </a:t>
            </a:r>
            <a:r>
              <a:rPr lang="en-US" sz="3600" b="1" err="1">
                <a:solidFill>
                  <a:srgbClr val="C00000"/>
                </a:solidFill>
                <a:latin typeface="Times New Roman"/>
                <a:ea typeface="Calibri"/>
              </a:rPr>
              <a:t>của</a:t>
            </a:r>
            <a:r>
              <a:rPr lang="en-US" sz="3600" b="1">
                <a:solidFill>
                  <a:srgbClr val="C00000"/>
                </a:solidFill>
                <a:latin typeface="Times New Roman"/>
                <a:ea typeface="Calibri"/>
              </a:rPr>
              <a:t> một </a:t>
            </a:r>
            <a:r>
              <a:rPr lang="en-US" sz="3600" b="1" dirty="0" err="1">
                <a:solidFill>
                  <a:srgbClr val="C00000"/>
                </a:solidFill>
                <a:latin typeface="Times New Roman"/>
                <a:ea typeface="Calibri"/>
              </a:rPr>
              <a:t>điểm</a:t>
            </a:r>
            <a:r>
              <a:rPr lang="en-US" sz="3600" b="1" dirty="0">
                <a:solidFill>
                  <a:srgbClr val="C00000"/>
                </a:solidFill>
                <a:latin typeface="Times New Roman"/>
                <a:ea typeface="Calibri"/>
              </a:rPr>
              <a:t> </a:t>
            </a:r>
            <a:r>
              <a:rPr lang="en-US" sz="3600" b="1" dirty="0" err="1">
                <a:solidFill>
                  <a:srgbClr val="C00000"/>
                </a:solidFill>
                <a:latin typeface="Times New Roman"/>
                <a:ea typeface="Calibri"/>
              </a:rPr>
              <a:t>được</a:t>
            </a:r>
            <a:r>
              <a:rPr lang="en-US" sz="3600" b="1" dirty="0">
                <a:solidFill>
                  <a:srgbClr val="C00000"/>
                </a:solidFill>
                <a:latin typeface="Times New Roman"/>
                <a:ea typeface="Calibri"/>
              </a:rPr>
              <a:t> </a:t>
            </a:r>
            <a:r>
              <a:rPr lang="en-US" sz="3600" b="1" dirty="0" err="1">
                <a:solidFill>
                  <a:srgbClr val="C00000"/>
                </a:solidFill>
                <a:latin typeface="Times New Roman"/>
                <a:ea typeface="Calibri"/>
              </a:rPr>
              <a:t>xác</a:t>
            </a:r>
            <a:r>
              <a:rPr lang="en-US" sz="3600" b="1" dirty="0">
                <a:solidFill>
                  <a:srgbClr val="C00000"/>
                </a:solidFill>
                <a:latin typeface="Times New Roman"/>
                <a:ea typeface="Calibri"/>
              </a:rPr>
              <a:t> </a:t>
            </a:r>
            <a:r>
              <a:rPr lang="en-US" sz="3600" b="1" dirty="0" err="1">
                <a:solidFill>
                  <a:srgbClr val="C00000"/>
                </a:solidFill>
                <a:latin typeface="Times New Roman"/>
                <a:ea typeface="Calibri"/>
              </a:rPr>
              <a:t>định</a:t>
            </a:r>
            <a:r>
              <a:rPr lang="en-US" sz="3600" b="1" dirty="0">
                <a:solidFill>
                  <a:srgbClr val="C00000"/>
                </a:solidFill>
                <a:latin typeface="Times New Roman"/>
                <a:ea typeface="Calibri"/>
              </a:rPr>
              <a:t> </a:t>
            </a:r>
            <a:r>
              <a:rPr lang="en-US" sz="3600" b="1" dirty="0" err="1">
                <a:solidFill>
                  <a:srgbClr val="C00000"/>
                </a:solidFill>
                <a:latin typeface="Times New Roman"/>
                <a:ea typeface="Calibri"/>
              </a:rPr>
              <a:t>như</a:t>
            </a:r>
            <a:r>
              <a:rPr lang="en-US" sz="3600" b="1" dirty="0">
                <a:solidFill>
                  <a:srgbClr val="C00000"/>
                </a:solidFill>
                <a:latin typeface="Times New Roman"/>
                <a:ea typeface="Calibri"/>
              </a:rPr>
              <a:t> </a:t>
            </a:r>
            <a:r>
              <a:rPr lang="en-US" sz="3600" b="1" dirty="0" err="1">
                <a:solidFill>
                  <a:srgbClr val="C00000"/>
                </a:solidFill>
                <a:latin typeface="Times New Roman"/>
                <a:ea typeface="Calibri"/>
              </a:rPr>
              <a:t>thế</a:t>
            </a:r>
            <a:r>
              <a:rPr lang="en-US" sz="3600" b="1" dirty="0">
                <a:solidFill>
                  <a:srgbClr val="C00000"/>
                </a:solidFill>
                <a:latin typeface="Times New Roman"/>
                <a:ea typeface="Calibri"/>
              </a:rPr>
              <a:t> </a:t>
            </a:r>
            <a:r>
              <a:rPr lang="en-US" sz="3600" b="1" dirty="0" err="1">
                <a:solidFill>
                  <a:srgbClr val="C00000"/>
                </a:solidFill>
                <a:latin typeface="Times New Roman"/>
                <a:ea typeface="Calibri"/>
              </a:rPr>
              <a:t>nào</a:t>
            </a:r>
            <a:r>
              <a:rPr lang="en-US" sz="3600" b="1" dirty="0">
                <a:solidFill>
                  <a:srgbClr val="C00000"/>
                </a:solidFill>
                <a:latin typeface="Times New Roman"/>
                <a:ea typeface="Calibri"/>
              </a:rPr>
              <a:t>?</a:t>
            </a:r>
            <a:endParaRPr lang="en-US" sz="3600" b="1" dirty="0">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841003" y="5877272"/>
            <a:ext cx="7272808" cy="830981"/>
          </a:xfrm>
          <a:prstGeom prst="rect">
            <a:avLst/>
          </a:prstGeom>
          <a:noFill/>
        </p:spPr>
        <p:txBody>
          <a:bodyPr wrap="square" lIns="91424" tIns="45712" rIns="91424" bIns="45712" rtlCol="0">
            <a:spAutoFit/>
          </a:bodyPr>
          <a:lstStyle/>
          <a:p>
            <a:pPr algn="ctr"/>
            <a:r>
              <a:rPr lang="en-US" sz="2400" b="1" dirty="0" err="1">
                <a:solidFill>
                  <a:srgbClr val="0070C0"/>
                </a:solidFill>
                <a:latin typeface="Times New Roman"/>
                <a:ea typeface="Calibri"/>
              </a:rPr>
              <a:t>Tọa</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độ</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địa</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lí</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của</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một</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điểm</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được</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xác</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định</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là</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kinh</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độ</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và</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vĩ</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độ</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của</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điểm</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đó</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trên</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bản</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đồ</a:t>
            </a:r>
            <a:r>
              <a:rPr lang="en-US" sz="2400" b="1" dirty="0">
                <a:solidFill>
                  <a:srgbClr val="0070C0"/>
                </a:solidFill>
                <a:latin typeface="Times New Roman"/>
                <a:ea typeface="Calibri"/>
              </a:rPr>
              <a:t> hay </a:t>
            </a:r>
            <a:r>
              <a:rPr lang="en-US" sz="2400" b="1" dirty="0" err="1">
                <a:solidFill>
                  <a:srgbClr val="0070C0"/>
                </a:solidFill>
                <a:latin typeface="Times New Roman"/>
                <a:ea typeface="Calibri"/>
              </a:rPr>
              <a:t>quả</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Địa</a:t>
            </a:r>
            <a:r>
              <a:rPr lang="en-US" sz="2400" b="1" dirty="0">
                <a:solidFill>
                  <a:srgbClr val="0070C0"/>
                </a:solidFill>
                <a:latin typeface="Times New Roman"/>
                <a:ea typeface="Calibri"/>
              </a:rPr>
              <a:t> </a:t>
            </a:r>
            <a:r>
              <a:rPr lang="en-US" sz="2400" b="1" dirty="0" err="1">
                <a:solidFill>
                  <a:srgbClr val="0070C0"/>
                </a:solidFill>
                <a:latin typeface="Times New Roman"/>
                <a:ea typeface="Calibri"/>
              </a:rPr>
              <a:t>Cầu</a:t>
            </a:r>
            <a:endParaRPr lang="en-US"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991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5A7507BD-F16C-445C-A75E-AB168ACA8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7" y="0"/>
            <a:ext cx="12184568" cy="6725895"/>
          </a:xfrm>
          <a:prstGeom prst="rect">
            <a:avLst/>
          </a:prstGeom>
        </p:spPr>
      </p:pic>
      <p:sp>
        <p:nvSpPr>
          <p:cNvPr id="127" name="Freeform 19"/>
          <p:cNvSpPr/>
          <p:nvPr/>
        </p:nvSpPr>
        <p:spPr bwMode="auto">
          <a:xfrm>
            <a:off x="7183809" y="1170827"/>
            <a:ext cx="875972" cy="91658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3" name="组合 2"/>
          <p:cNvGrpSpPr/>
          <p:nvPr/>
        </p:nvGrpSpPr>
        <p:grpSpPr>
          <a:xfrm>
            <a:off x="4658637" y="812832"/>
            <a:ext cx="2126778" cy="1808072"/>
            <a:chOff x="1012446" y="3703905"/>
            <a:chExt cx="2126778" cy="1808072"/>
          </a:xfrm>
        </p:grpSpPr>
        <p:sp>
          <p:nvSpPr>
            <p:cNvPr id="133" name="椭圆 132"/>
            <p:cNvSpPr>
              <a:spLocks noChangeAspect="1"/>
            </p:cNvSpPr>
            <p:nvPr/>
          </p:nvSpPr>
          <p:spPr>
            <a:xfrm>
              <a:off x="1012446" y="4572464"/>
              <a:ext cx="2126778" cy="939513"/>
            </a:xfrm>
            <a:prstGeom prst="ellipse">
              <a:avLst/>
            </a:prstGeom>
            <a:solidFill>
              <a:schemeClr val="bg1">
                <a:lumMod val="65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2" name="组合 1"/>
            <p:cNvGrpSpPr/>
            <p:nvPr/>
          </p:nvGrpSpPr>
          <p:grpSpPr>
            <a:xfrm>
              <a:off x="1199863" y="3703905"/>
              <a:ext cx="1751943" cy="1291720"/>
              <a:chOff x="1199863" y="3703905"/>
              <a:chExt cx="1751943" cy="1291720"/>
            </a:xfrm>
          </p:grpSpPr>
          <p:sp>
            <p:nvSpPr>
              <p:cNvPr id="125" name="Freeform 17"/>
              <p:cNvSpPr/>
              <p:nvPr/>
            </p:nvSpPr>
            <p:spPr bwMode="auto">
              <a:xfrm>
                <a:off x="2075834" y="4079045"/>
                <a:ext cx="875972" cy="916580"/>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rgbClr val="92D050">
                  <a:alpha val="60000"/>
                </a:srgbClr>
              </a:solidFill>
              <a:ln>
                <a:noFill/>
              </a:ln>
            </p:spPr>
            <p:txBody>
              <a:bodyPr vert="horz" wrap="square" lIns="91440" tIns="45720" rIns="91440" bIns="45720" numCol="1" anchor="t" anchorCtr="0" compatLnSpc="1"/>
              <a:lstStyle/>
              <a:p>
                <a:endParaRPr lang="en-US" altLang="zh-CN" dirty="0">
                  <a:latin typeface="Arial" panose="020B0604020202020204" pitchFamily="34" charset="0"/>
                  <a:cs typeface="Arial" panose="020B0604020202020204" pitchFamily="34" charset="0"/>
                  <a:sym typeface="Arial" panose="020B0604020202020204" pitchFamily="34" charset="0"/>
                </a:endParaRPr>
              </a:p>
            </p:txBody>
          </p:sp>
          <p:sp>
            <p:nvSpPr>
              <p:cNvPr id="126" name="Freeform 18"/>
              <p:cNvSpPr/>
              <p:nvPr/>
            </p:nvSpPr>
            <p:spPr bwMode="auto">
              <a:xfrm>
                <a:off x="1199863" y="4079045"/>
                <a:ext cx="875972" cy="91658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92D050"/>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8" name="Freeform 20"/>
              <p:cNvSpPr/>
              <p:nvPr/>
            </p:nvSpPr>
            <p:spPr bwMode="auto">
              <a:xfrm>
                <a:off x="1199863" y="3703905"/>
                <a:ext cx="1751943" cy="75028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gradFill>
                <a:gsLst>
                  <a:gs pos="0">
                    <a:srgbClr val="EFF0F1"/>
                  </a:gs>
                  <a:gs pos="100000">
                    <a:srgbClr val="F9F9F9"/>
                  </a:gs>
                </a:gsLst>
                <a:lin ang="16800000" scaled="0"/>
              </a:gra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sp>
        <p:nvSpPr>
          <p:cNvPr id="140" name="Freeform 19"/>
          <p:cNvSpPr/>
          <p:nvPr/>
        </p:nvSpPr>
        <p:spPr bwMode="auto">
          <a:xfrm>
            <a:off x="9172606" y="1176082"/>
            <a:ext cx="875972" cy="91658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4" name="组合 3"/>
          <p:cNvGrpSpPr/>
          <p:nvPr/>
        </p:nvGrpSpPr>
        <p:grpSpPr>
          <a:xfrm>
            <a:off x="4658637" y="2906195"/>
            <a:ext cx="2126778" cy="1808072"/>
            <a:chOff x="3001243" y="3709160"/>
            <a:chExt cx="2126778" cy="1808072"/>
          </a:xfrm>
        </p:grpSpPr>
        <p:sp>
          <p:nvSpPr>
            <p:cNvPr id="137" name="椭圆 136"/>
            <p:cNvSpPr>
              <a:spLocks noChangeAspect="1"/>
            </p:cNvSpPr>
            <p:nvPr/>
          </p:nvSpPr>
          <p:spPr>
            <a:xfrm>
              <a:off x="3001243" y="4577719"/>
              <a:ext cx="2126778" cy="939513"/>
            </a:xfrm>
            <a:prstGeom prst="ellipse">
              <a:avLst/>
            </a:prstGeom>
            <a:solidFill>
              <a:schemeClr val="bg1">
                <a:lumMod val="65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8" name="Freeform 17"/>
            <p:cNvSpPr/>
            <p:nvPr/>
          </p:nvSpPr>
          <p:spPr bwMode="auto">
            <a:xfrm>
              <a:off x="4064631" y="4084300"/>
              <a:ext cx="875972" cy="916580"/>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rgbClr val="FF6D67">
                <a:alpha val="60000"/>
              </a:srgbClr>
            </a:solidFill>
            <a:ln>
              <a:noFill/>
            </a:ln>
          </p:spPr>
          <p:txBody>
            <a:bodyPr vert="horz" wrap="square" lIns="91440" tIns="45720" rIns="91440" bIns="45720" numCol="1" anchor="t" anchorCtr="0" compatLnSpc="1"/>
            <a:lstStyle/>
            <a:p>
              <a:endParaRPr lang="en-US" altLang="zh-CN" dirty="0">
                <a:latin typeface="Arial" panose="020B0604020202020204" pitchFamily="34" charset="0"/>
                <a:cs typeface="Arial" panose="020B0604020202020204" pitchFamily="34" charset="0"/>
                <a:sym typeface="Arial" panose="020B0604020202020204" pitchFamily="34" charset="0"/>
              </a:endParaRPr>
            </a:p>
          </p:txBody>
        </p:sp>
        <p:sp>
          <p:nvSpPr>
            <p:cNvPr id="139" name="Freeform 18"/>
            <p:cNvSpPr/>
            <p:nvPr/>
          </p:nvSpPr>
          <p:spPr bwMode="auto">
            <a:xfrm>
              <a:off x="3188660" y="4084300"/>
              <a:ext cx="875972" cy="91658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FF6D67"/>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1" name="Freeform 20"/>
            <p:cNvSpPr/>
            <p:nvPr/>
          </p:nvSpPr>
          <p:spPr bwMode="auto">
            <a:xfrm>
              <a:off x="3188660" y="3709160"/>
              <a:ext cx="1751943" cy="75028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gradFill>
              <a:gsLst>
                <a:gs pos="0">
                  <a:srgbClr val="EFF0F1"/>
                </a:gs>
                <a:gs pos="100000">
                  <a:srgbClr val="F9F9F9"/>
                </a:gs>
              </a:gsLst>
              <a:lin ang="16800000" scaled="0"/>
            </a:gra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nvGrpSpPr>
          <p:cNvPr id="5" name="组合 4"/>
          <p:cNvGrpSpPr/>
          <p:nvPr/>
        </p:nvGrpSpPr>
        <p:grpSpPr>
          <a:xfrm>
            <a:off x="4658637" y="4932825"/>
            <a:ext cx="2126778" cy="1808072"/>
            <a:chOff x="5017467" y="3703905"/>
            <a:chExt cx="2126778" cy="1808072"/>
          </a:xfrm>
        </p:grpSpPr>
        <p:sp>
          <p:nvSpPr>
            <p:cNvPr id="144" name="椭圆 143"/>
            <p:cNvSpPr>
              <a:spLocks noChangeAspect="1"/>
            </p:cNvSpPr>
            <p:nvPr/>
          </p:nvSpPr>
          <p:spPr>
            <a:xfrm>
              <a:off x="5017467" y="4572464"/>
              <a:ext cx="2126778" cy="939513"/>
            </a:xfrm>
            <a:prstGeom prst="ellipse">
              <a:avLst/>
            </a:prstGeom>
            <a:solidFill>
              <a:schemeClr val="bg1">
                <a:lumMod val="65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5" name="Freeform 17"/>
            <p:cNvSpPr/>
            <p:nvPr/>
          </p:nvSpPr>
          <p:spPr bwMode="auto">
            <a:xfrm>
              <a:off x="6051082" y="4079045"/>
              <a:ext cx="875972" cy="916580"/>
            </a:xfrm>
            <a:custGeom>
              <a:avLst/>
              <a:gdLst>
                <a:gd name="T0" fmla="*/ 453 w 453"/>
                <a:gd name="T1" fmla="*/ 0 h 474"/>
                <a:gd name="T2" fmla="*/ 0 w 453"/>
                <a:gd name="T3" fmla="*/ 194 h 474"/>
                <a:gd name="T4" fmla="*/ 0 w 453"/>
                <a:gd name="T5" fmla="*/ 474 h 474"/>
                <a:gd name="T6" fmla="*/ 453 w 453"/>
                <a:gd name="T7" fmla="*/ 277 h 474"/>
                <a:gd name="T8" fmla="*/ 453 w 453"/>
                <a:gd name="T9" fmla="*/ 0 h 474"/>
              </a:gdLst>
              <a:ahLst/>
              <a:cxnLst>
                <a:cxn ang="0">
                  <a:pos x="T0" y="T1"/>
                </a:cxn>
                <a:cxn ang="0">
                  <a:pos x="T2" y="T3"/>
                </a:cxn>
                <a:cxn ang="0">
                  <a:pos x="T4" y="T5"/>
                </a:cxn>
                <a:cxn ang="0">
                  <a:pos x="T6" y="T7"/>
                </a:cxn>
                <a:cxn ang="0">
                  <a:pos x="T8" y="T9"/>
                </a:cxn>
              </a:cxnLst>
              <a:rect l="0" t="0" r="r" b="b"/>
              <a:pathLst>
                <a:path w="453" h="474">
                  <a:moveTo>
                    <a:pt x="453" y="0"/>
                  </a:moveTo>
                  <a:lnTo>
                    <a:pt x="0" y="194"/>
                  </a:lnTo>
                  <a:lnTo>
                    <a:pt x="0" y="474"/>
                  </a:lnTo>
                  <a:lnTo>
                    <a:pt x="453" y="277"/>
                  </a:lnTo>
                  <a:lnTo>
                    <a:pt x="453" y="0"/>
                  </a:lnTo>
                  <a:close/>
                </a:path>
              </a:pathLst>
            </a:custGeom>
            <a:solidFill>
              <a:srgbClr val="00B0F0">
                <a:alpha val="60000"/>
              </a:srgbClr>
            </a:solidFill>
            <a:ln>
              <a:noFill/>
            </a:ln>
          </p:spPr>
          <p:txBody>
            <a:bodyPr vert="horz" wrap="square" lIns="91440" tIns="45720" rIns="91440" bIns="45720" numCol="1" anchor="t" anchorCtr="0" compatLnSpc="1"/>
            <a:lstStyle/>
            <a:p>
              <a:endParaRPr lang="en-US" altLang="zh-CN" dirty="0">
                <a:latin typeface="Arial" panose="020B0604020202020204" pitchFamily="34" charset="0"/>
                <a:cs typeface="Arial" panose="020B0604020202020204" pitchFamily="34" charset="0"/>
                <a:sym typeface="Arial" panose="020B0604020202020204" pitchFamily="34" charset="0"/>
              </a:endParaRPr>
            </a:p>
          </p:txBody>
        </p:sp>
        <p:sp>
          <p:nvSpPr>
            <p:cNvPr id="146" name="Freeform 18"/>
            <p:cNvSpPr/>
            <p:nvPr/>
          </p:nvSpPr>
          <p:spPr bwMode="auto">
            <a:xfrm>
              <a:off x="5175111" y="4079045"/>
              <a:ext cx="875972" cy="916580"/>
            </a:xfrm>
            <a:custGeom>
              <a:avLst/>
              <a:gdLst>
                <a:gd name="T0" fmla="*/ 0 w 453"/>
                <a:gd name="T1" fmla="*/ 0 h 474"/>
                <a:gd name="T2" fmla="*/ 453 w 453"/>
                <a:gd name="T3" fmla="*/ 194 h 474"/>
                <a:gd name="T4" fmla="*/ 453 w 453"/>
                <a:gd name="T5" fmla="*/ 474 h 474"/>
                <a:gd name="T6" fmla="*/ 0 w 453"/>
                <a:gd name="T7" fmla="*/ 277 h 474"/>
                <a:gd name="T8" fmla="*/ 0 w 453"/>
                <a:gd name="T9" fmla="*/ 0 h 474"/>
              </a:gdLst>
              <a:ahLst/>
              <a:cxnLst>
                <a:cxn ang="0">
                  <a:pos x="T0" y="T1"/>
                </a:cxn>
                <a:cxn ang="0">
                  <a:pos x="T2" y="T3"/>
                </a:cxn>
                <a:cxn ang="0">
                  <a:pos x="T4" y="T5"/>
                </a:cxn>
                <a:cxn ang="0">
                  <a:pos x="T6" y="T7"/>
                </a:cxn>
                <a:cxn ang="0">
                  <a:pos x="T8" y="T9"/>
                </a:cxn>
              </a:cxnLst>
              <a:rect l="0" t="0" r="r" b="b"/>
              <a:pathLst>
                <a:path w="453" h="474">
                  <a:moveTo>
                    <a:pt x="0" y="0"/>
                  </a:moveTo>
                  <a:lnTo>
                    <a:pt x="453" y="194"/>
                  </a:lnTo>
                  <a:lnTo>
                    <a:pt x="453" y="474"/>
                  </a:lnTo>
                  <a:lnTo>
                    <a:pt x="0" y="277"/>
                  </a:lnTo>
                  <a:lnTo>
                    <a:pt x="0" y="0"/>
                  </a:lnTo>
                  <a:close/>
                </a:path>
              </a:pathLst>
            </a:custGeom>
            <a:solidFill>
              <a:srgbClr val="00B0F0"/>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8" name="Freeform 20"/>
            <p:cNvSpPr/>
            <p:nvPr/>
          </p:nvSpPr>
          <p:spPr bwMode="auto">
            <a:xfrm>
              <a:off x="5175111" y="3703905"/>
              <a:ext cx="1751943" cy="750280"/>
            </a:xfrm>
            <a:custGeom>
              <a:avLst/>
              <a:gdLst>
                <a:gd name="T0" fmla="*/ 453 w 906"/>
                <a:gd name="T1" fmla="*/ 0 h 388"/>
                <a:gd name="T2" fmla="*/ 0 w 906"/>
                <a:gd name="T3" fmla="*/ 194 h 388"/>
                <a:gd name="T4" fmla="*/ 453 w 906"/>
                <a:gd name="T5" fmla="*/ 388 h 388"/>
                <a:gd name="T6" fmla="*/ 906 w 906"/>
                <a:gd name="T7" fmla="*/ 194 h 388"/>
                <a:gd name="T8" fmla="*/ 453 w 906"/>
                <a:gd name="T9" fmla="*/ 0 h 388"/>
              </a:gdLst>
              <a:ahLst/>
              <a:cxnLst>
                <a:cxn ang="0">
                  <a:pos x="T0" y="T1"/>
                </a:cxn>
                <a:cxn ang="0">
                  <a:pos x="T2" y="T3"/>
                </a:cxn>
                <a:cxn ang="0">
                  <a:pos x="T4" y="T5"/>
                </a:cxn>
                <a:cxn ang="0">
                  <a:pos x="T6" y="T7"/>
                </a:cxn>
                <a:cxn ang="0">
                  <a:pos x="T8" y="T9"/>
                </a:cxn>
              </a:cxnLst>
              <a:rect l="0" t="0" r="r" b="b"/>
              <a:pathLst>
                <a:path w="906" h="388">
                  <a:moveTo>
                    <a:pt x="453" y="0"/>
                  </a:moveTo>
                  <a:lnTo>
                    <a:pt x="0" y="194"/>
                  </a:lnTo>
                  <a:lnTo>
                    <a:pt x="453" y="388"/>
                  </a:lnTo>
                  <a:lnTo>
                    <a:pt x="906" y="194"/>
                  </a:lnTo>
                  <a:lnTo>
                    <a:pt x="453" y="0"/>
                  </a:lnTo>
                  <a:close/>
                </a:path>
              </a:pathLst>
            </a:custGeom>
            <a:gradFill>
              <a:gsLst>
                <a:gs pos="0">
                  <a:srgbClr val="EFF0F1"/>
                </a:gs>
                <a:gs pos="100000">
                  <a:srgbClr val="F9F9F9"/>
                </a:gs>
              </a:gsLst>
              <a:lin ang="16800000" scaled="0"/>
            </a:gra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sp>
        <p:nvSpPr>
          <p:cNvPr id="164" name="文本框 9"/>
          <p:cNvSpPr txBox="1"/>
          <p:nvPr/>
        </p:nvSpPr>
        <p:spPr>
          <a:xfrm>
            <a:off x="994386" y="2948867"/>
            <a:ext cx="2103040" cy="438582"/>
          </a:xfrm>
          <a:prstGeom prst="rect">
            <a:avLst/>
          </a:prstGeom>
          <a:noFill/>
        </p:spPr>
        <p:txBody>
          <a:bodyPr wrap="square" lIns="68580" tIns="34290" rIns="68580" bIns="34290" rtlCol="0">
            <a:spAutoFit/>
          </a:bodyPr>
          <a:lstStyle/>
          <a:p>
            <a:pPr marL="0" lvl="1" algn="ctr"/>
            <a:r>
              <a:rPr lang="en-US" altLang="zh-CN" sz="2400" b="1" dirty="0">
                <a:solidFill>
                  <a:srgbClr val="5E779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Add Title</a:t>
            </a:r>
            <a:endParaRPr lang="zh-CN" altLang="en-US" sz="1400" dirty="0">
              <a:solidFill>
                <a:srgbClr val="5E779E"/>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grpSp>
        <p:nvGrpSpPr>
          <p:cNvPr id="177" name="组合 176"/>
          <p:cNvGrpSpPr/>
          <p:nvPr/>
        </p:nvGrpSpPr>
        <p:grpSpPr>
          <a:xfrm>
            <a:off x="3315632" y="3636407"/>
            <a:ext cx="752909" cy="752909"/>
            <a:chOff x="3724323" y="1908536"/>
            <a:chExt cx="1329153" cy="1329153"/>
          </a:xfrm>
        </p:grpSpPr>
        <p:sp>
          <p:nvSpPr>
            <p:cNvPr id="178" name="椭圆 177"/>
            <p:cNvSpPr/>
            <p:nvPr/>
          </p:nvSpPr>
          <p:spPr>
            <a:xfrm>
              <a:off x="3724323"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9" name="椭圆 17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nvGrpSpPr>
          <p:cNvPr id="180" name="组合 179"/>
          <p:cNvGrpSpPr/>
          <p:nvPr/>
        </p:nvGrpSpPr>
        <p:grpSpPr>
          <a:xfrm>
            <a:off x="618996" y="3981433"/>
            <a:ext cx="454872" cy="454872"/>
            <a:chOff x="3724323" y="1908536"/>
            <a:chExt cx="1329153" cy="1329153"/>
          </a:xfrm>
          <a:solidFill>
            <a:schemeClr val="bg1">
              <a:lumMod val="95000"/>
            </a:schemeClr>
          </a:solidFill>
        </p:grpSpPr>
        <p:sp>
          <p:nvSpPr>
            <p:cNvPr id="181" name="椭圆 180"/>
            <p:cNvSpPr/>
            <p:nvPr/>
          </p:nvSpPr>
          <p:spPr>
            <a:xfrm>
              <a:off x="3724323" y="1908536"/>
              <a:ext cx="1329153" cy="1329153"/>
            </a:xfrm>
            <a:prstGeom prst="ellipse">
              <a:avLst/>
            </a:prstGeom>
            <a:grp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2" name="椭圆 181"/>
            <p:cNvSpPr/>
            <p:nvPr/>
          </p:nvSpPr>
          <p:spPr>
            <a:xfrm>
              <a:off x="3839838" y="2024052"/>
              <a:ext cx="1098122" cy="1098122"/>
            </a:xfrm>
            <a:prstGeom prst="ellipse">
              <a:avLst/>
            </a:prstGeom>
            <a:gr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nvGrpSpPr>
          <p:cNvPr id="183" name="组合 182"/>
          <p:cNvGrpSpPr/>
          <p:nvPr/>
        </p:nvGrpSpPr>
        <p:grpSpPr>
          <a:xfrm>
            <a:off x="252117" y="3223318"/>
            <a:ext cx="642776" cy="642776"/>
            <a:chOff x="3724323" y="1908536"/>
            <a:chExt cx="1329153" cy="1329153"/>
          </a:xfrm>
        </p:grpSpPr>
        <p:sp>
          <p:nvSpPr>
            <p:cNvPr id="184" name="椭圆 183"/>
            <p:cNvSpPr/>
            <p:nvPr/>
          </p:nvSpPr>
          <p:spPr>
            <a:xfrm>
              <a:off x="3724323"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5" name="椭圆 184"/>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nvGrpSpPr>
          <p:cNvPr id="186" name="组合 185"/>
          <p:cNvGrpSpPr/>
          <p:nvPr/>
        </p:nvGrpSpPr>
        <p:grpSpPr>
          <a:xfrm>
            <a:off x="3809227" y="3296215"/>
            <a:ext cx="272136" cy="272136"/>
            <a:chOff x="3724323" y="1908536"/>
            <a:chExt cx="1329153" cy="1329153"/>
          </a:xfrm>
          <a:solidFill>
            <a:schemeClr val="bg1">
              <a:lumMod val="95000"/>
            </a:schemeClr>
          </a:solidFill>
        </p:grpSpPr>
        <p:sp>
          <p:nvSpPr>
            <p:cNvPr id="187" name="椭圆 186"/>
            <p:cNvSpPr/>
            <p:nvPr/>
          </p:nvSpPr>
          <p:spPr>
            <a:xfrm>
              <a:off x="3724323" y="1908536"/>
              <a:ext cx="1329153" cy="1329153"/>
            </a:xfrm>
            <a:prstGeom prst="ellipse">
              <a:avLst/>
            </a:prstGeom>
            <a:grp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8" name="椭圆 187"/>
            <p:cNvSpPr/>
            <p:nvPr/>
          </p:nvSpPr>
          <p:spPr>
            <a:xfrm>
              <a:off x="3839838" y="2024052"/>
              <a:ext cx="1098122" cy="1098122"/>
            </a:xfrm>
            <a:prstGeom prst="ellipse">
              <a:avLst/>
            </a:prstGeom>
            <a:gr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nvGrpSpPr>
          <p:cNvPr id="189" name="组合 188"/>
          <p:cNvGrpSpPr/>
          <p:nvPr/>
        </p:nvGrpSpPr>
        <p:grpSpPr>
          <a:xfrm>
            <a:off x="559656" y="1716868"/>
            <a:ext cx="3222081" cy="3205996"/>
            <a:chOff x="3724323" y="1908536"/>
            <a:chExt cx="1329153" cy="1329153"/>
          </a:xfrm>
        </p:grpSpPr>
        <p:sp>
          <p:nvSpPr>
            <p:cNvPr id="190" name="椭圆 189"/>
            <p:cNvSpPr/>
            <p:nvPr/>
          </p:nvSpPr>
          <p:spPr>
            <a:xfrm>
              <a:off x="3724323"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1" name="椭圆 190"/>
            <p:cNvSpPr/>
            <p:nvPr/>
          </p:nvSpPr>
          <p:spPr>
            <a:xfrm>
              <a:off x="3839837" y="2024052"/>
              <a:ext cx="1098122" cy="1098122"/>
            </a:xfrm>
            <a:prstGeom prst="ellipse">
              <a:avLst/>
            </a:prstGeom>
            <a:solidFill>
              <a:srgbClr val="00B0F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400" dirty="0">
                  <a:latin typeface="Times New Roman" pitchFamily="18" charset="0"/>
                  <a:cs typeface="Times New Roman" pitchFamily="18" charset="0"/>
                  <a:sym typeface="Arial" panose="020B0604020202020204" pitchFamily="34" charset="0"/>
                </a:rPr>
                <a:t>NỘI DUNG</a:t>
              </a:r>
            </a:p>
            <a:p>
              <a:pPr algn="ctr"/>
              <a:r>
                <a:rPr lang="en-US" altLang="zh-CN" sz="4400" dirty="0">
                  <a:latin typeface="Times New Roman" pitchFamily="18" charset="0"/>
                  <a:cs typeface="Times New Roman" pitchFamily="18" charset="0"/>
                  <a:sym typeface="Arial" panose="020B0604020202020204" pitchFamily="34" charset="0"/>
                </a:rPr>
                <a:t> BÀI HỌC</a:t>
              </a:r>
              <a:endParaRPr lang="zh-CN" altLang="en-US" sz="4400" dirty="0">
                <a:latin typeface="Times New Roman" pitchFamily="18" charset="0"/>
                <a:cs typeface="Times New Roman" pitchFamily="18" charset="0"/>
                <a:sym typeface="Arial" panose="020B0604020202020204" pitchFamily="34" charset="0"/>
              </a:endParaRPr>
            </a:p>
          </p:txBody>
        </p:sp>
      </p:grpSp>
      <p:sp>
        <p:nvSpPr>
          <p:cNvPr id="193" name="TextBox 192"/>
          <p:cNvSpPr txBox="1"/>
          <p:nvPr/>
        </p:nvSpPr>
        <p:spPr>
          <a:xfrm>
            <a:off x="13514411" y="7029400"/>
            <a:ext cx="877163" cy="369332"/>
          </a:xfrm>
          <a:prstGeom prst="rect">
            <a:avLst/>
          </a:prstGeom>
          <a:noFill/>
        </p:spPr>
        <p:txBody>
          <a:bodyPr wrap="none" rtlCol="0">
            <a:spAutoFit/>
          </a:bodyPr>
          <a:lstStyle/>
          <a:p>
            <a:r>
              <a:rPr lang="zh-CN" altLang="en-US" dirty="0">
                <a:latin typeface="Arial" panose="020B0604020202020204" pitchFamily="34" charset="0"/>
                <a:cs typeface="Arial" panose="020B0604020202020204" pitchFamily="34" charset="0"/>
                <a:sym typeface="Arial" panose="020B0604020202020204" pitchFamily="34" charset="0"/>
              </a:rPr>
              <a:t>延时符</a:t>
            </a:r>
          </a:p>
        </p:txBody>
      </p:sp>
      <p:sp>
        <p:nvSpPr>
          <p:cNvPr id="65" name="Title 1">
            <a:extLst>
              <a:ext uri="{FF2B5EF4-FFF2-40B4-BE49-F238E27FC236}">
                <a16:creationId xmlns:a16="http://schemas.microsoft.com/office/drawing/2014/main" id="{1EDE86B0-D281-4F28-B02C-2229CB96D7F2}"/>
              </a:ext>
            </a:extLst>
          </p:cNvPr>
          <p:cNvSpPr txBox="1">
            <a:spLocks/>
          </p:cNvSpPr>
          <p:nvPr/>
        </p:nvSpPr>
        <p:spPr>
          <a:xfrm>
            <a:off x="6737499" y="533400"/>
            <a:ext cx="5457676" cy="7898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solidFill>
                  <a:srgbClr val="0D30DD"/>
                </a:solidFill>
                <a:effectLst>
                  <a:outerShdw blurRad="38100" dist="38100" dir="2700000" algn="tl">
                    <a:srgbClr val="000000">
                      <a:alpha val="43137"/>
                    </a:srgbClr>
                  </a:outerShdw>
                </a:effectLst>
                <a:latin typeface="Times New Roman" pitchFamily="18" charset="0"/>
                <a:cs typeface="Times New Roman" pitchFamily="18" charset="0"/>
              </a:rPr>
              <a:t>I. HỆ THỐNG KINH, VĨ TUYẾN</a:t>
            </a:r>
          </a:p>
        </p:txBody>
      </p:sp>
      <p:sp>
        <p:nvSpPr>
          <p:cNvPr id="66" name="Title 1">
            <a:extLst>
              <a:ext uri="{FF2B5EF4-FFF2-40B4-BE49-F238E27FC236}">
                <a16:creationId xmlns:a16="http://schemas.microsoft.com/office/drawing/2014/main" id="{081E3FCA-00DC-4690-A7EE-9D5E75A47B36}"/>
              </a:ext>
            </a:extLst>
          </p:cNvPr>
          <p:cNvSpPr txBox="1">
            <a:spLocks/>
          </p:cNvSpPr>
          <p:nvPr/>
        </p:nvSpPr>
        <p:spPr>
          <a:xfrm>
            <a:off x="6937547" y="2667000"/>
            <a:ext cx="3759103" cy="892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solidFill>
                  <a:srgbClr val="0D30DD"/>
                </a:solidFill>
                <a:effectLst>
                  <a:outerShdw blurRad="38100" dist="38100" dir="2700000" algn="tl">
                    <a:srgbClr val="000000">
                      <a:alpha val="43137"/>
                    </a:srgbClr>
                  </a:outerShdw>
                </a:effectLst>
                <a:latin typeface="Times New Roman" pitchFamily="18" charset="0"/>
                <a:cs typeface="Times New Roman" pitchFamily="18" charset="0"/>
              </a:rPr>
              <a:t>II. TỌA ĐỘ ĐỊA LÍ</a:t>
            </a:r>
          </a:p>
        </p:txBody>
      </p:sp>
      <p:sp>
        <p:nvSpPr>
          <p:cNvPr id="67" name="Title 1">
            <a:extLst>
              <a:ext uri="{FF2B5EF4-FFF2-40B4-BE49-F238E27FC236}">
                <a16:creationId xmlns:a16="http://schemas.microsoft.com/office/drawing/2014/main" id="{3E0045A9-265C-492B-A5C9-F70AFDC276D4}"/>
              </a:ext>
            </a:extLst>
          </p:cNvPr>
          <p:cNvSpPr txBox="1">
            <a:spLocks/>
          </p:cNvSpPr>
          <p:nvPr/>
        </p:nvSpPr>
        <p:spPr>
          <a:xfrm>
            <a:off x="6797838" y="4572000"/>
            <a:ext cx="5167149" cy="687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solidFill>
                  <a:srgbClr val="0D30DD"/>
                </a:solidFill>
                <a:effectLst>
                  <a:outerShdw blurRad="38100" dist="38100" dir="2700000" algn="tl">
                    <a:srgbClr val="000000">
                      <a:alpha val="43137"/>
                    </a:srgbClr>
                  </a:outerShdw>
                </a:effectLst>
                <a:latin typeface="Times New Roman" pitchFamily="18" charset="0"/>
                <a:cs typeface="Times New Roman" pitchFamily="18" charset="0"/>
              </a:rPr>
              <a:t>III. LƯỚI KINH, VĨ TUYẾN CỦA BẢN ĐỒ THẾ GIỚI</a:t>
            </a:r>
          </a:p>
        </p:txBody>
      </p:sp>
      <p:pic>
        <p:nvPicPr>
          <p:cNvPr id="11" name="Picture 10">
            <a:extLst>
              <a:ext uri="{FF2B5EF4-FFF2-40B4-BE49-F238E27FC236}">
                <a16:creationId xmlns:a16="http://schemas.microsoft.com/office/drawing/2014/main" id="{2CCCF547-AF85-4D05-8AC2-0DAFB95B72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0779" y="2207277"/>
            <a:ext cx="1597445" cy="1279558"/>
          </a:xfrm>
          <a:prstGeom prst="rect">
            <a:avLst/>
          </a:prstGeom>
          <a:ln>
            <a:noFill/>
          </a:ln>
          <a:effectLst>
            <a:softEdge rad="112500"/>
          </a:effectLst>
        </p:spPr>
      </p:pic>
      <p:pic>
        <p:nvPicPr>
          <p:cNvPr id="13" name="Picture 12">
            <a:extLst>
              <a:ext uri="{FF2B5EF4-FFF2-40B4-BE49-F238E27FC236}">
                <a16:creationId xmlns:a16="http://schemas.microsoft.com/office/drawing/2014/main" id="{C5FAEE2B-B1D7-4C61-8BF7-9C6895F06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296" b="2437"/>
          <a:stretch/>
        </p:blipFill>
        <p:spPr>
          <a:xfrm>
            <a:off x="5074603" y="117103"/>
            <a:ext cx="1284185" cy="1269820"/>
          </a:xfrm>
          <a:prstGeom prst="ellipse">
            <a:avLst/>
          </a:prstGeom>
          <a:ln>
            <a:noFill/>
          </a:ln>
          <a:effectLst>
            <a:softEdge rad="112500"/>
          </a:effectLst>
        </p:spPr>
      </p:pic>
      <p:pic>
        <p:nvPicPr>
          <p:cNvPr id="15" name="Picture 14">
            <a:extLst>
              <a:ext uri="{FF2B5EF4-FFF2-40B4-BE49-F238E27FC236}">
                <a16:creationId xmlns:a16="http://schemas.microsoft.com/office/drawing/2014/main" id="{1A8B041C-922E-4C0D-A27E-01922811C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8924" y="4338379"/>
            <a:ext cx="1550356" cy="1014083"/>
          </a:xfrm>
          <a:prstGeom prst="rect">
            <a:avLst/>
          </a:prstGeom>
          <a:ln>
            <a:noFill/>
          </a:ln>
          <a:effectLst>
            <a:softEdge rad="1125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anim calcmode="lin" valueType="num">
                                      <p:cBhvr>
                                        <p:cTn id="8" dur="1000" fill="hold"/>
                                        <p:tgtEl>
                                          <p:spTgt spid="189"/>
                                        </p:tgtEl>
                                        <p:attrNameLst>
                                          <p:attrName>ppt_x</p:attrName>
                                        </p:attrNameLst>
                                      </p:cBhvr>
                                      <p:tavLst>
                                        <p:tav tm="0">
                                          <p:val>
                                            <p:strVal val="#ppt_x"/>
                                          </p:val>
                                        </p:tav>
                                        <p:tav tm="100000">
                                          <p:val>
                                            <p:strVal val="#ppt_x"/>
                                          </p:val>
                                        </p:tav>
                                      </p:tavLst>
                                    </p:anim>
                                    <p:anim calcmode="lin" valueType="num">
                                      <p:cBhvr>
                                        <p:cTn id="9" dur="1000" fill="hold"/>
                                        <p:tgtEl>
                                          <p:spTgt spid="18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183"/>
                                        </p:tgtEl>
                                        <p:attrNameLst>
                                          <p:attrName>style.visibility</p:attrName>
                                        </p:attrNameLst>
                                      </p:cBhvr>
                                      <p:to>
                                        <p:strVal val="visible"/>
                                      </p:to>
                                    </p:set>
                                    <p:anim calcmode="lin" valueType="num">
                                      <p:cBhvr>
                                        <p:cTn id="12" dur="500" fill="hold"/>
                                        <p:tgtEl>
                                          <p:spTgt spid="183"/>
                                        </p:tgtEl>
                                        <p:attrNameLst>
                                          <p:attrName>ppt_w</p:attrName>
                                        </p:attrNameLst>
                                      </p:cBhvr>
                                      <p:tavLst>
                                        <p:tav tm="0">
                                          <p:val>
                                            <p:fltVal val="0"/>
                                          </p:val>
                                        </p:tav>
                                        <p:tav tm="100000">
                                          <p:val>
                                            <p:strVal val="#ppt_w"/>
                                          </p:val>
                                        </p:tav>
                                      </p:tavLst>
                                    </p:anim>
                                    <p:anim calcmode="lin" valueType="num">
                                      <p:cBhvr>
                                        <p:cTn id="13" dur="500" fill="hold"/>
                                        <p:tgtEl>
                                          <p:spTgt spid="183"/>
                                        </p:tgtEl>
                                        <p:attrNameLst>
                                          <p:attrName>ppt_h</p:attrName>
                                        </p:attrNameLst>
                                      </p:cBhvr>
                                      <p:tavLst>
                                        <p:tav tm="0">
                                          <p:val>
                                            <p:fltVal val="0"/>
                                          </p:val>
                                        </p:tav>
                                        <p:tav tm="100000">
                                          <p:val>
                                            <p:strVal val="#ppt_h"/>
                                          </p:val>
                                        </p:tav>
                                      </p:tavLst>
                                    </p:anim>
                                    <p:animEffect transition="in" filter="fade">
                                      <p:cBhvr>
                                        <p:cTn id="14" dur="500"/>
                                        <p:tgtEl>
                                          <p:spTgt spid="183"/>
                                        </p:tgtEl>
                                      </p:cBhvr>
                                    </p:animEffect>
                                  </p:childTnLst>
                                </p:cTn>
                              </p:par>
                              <p:par>
                                <p:cTn id="15" presetID="53" presetClass="entr" presetSubtype="16" fill="hold" nodeType="withEffect">
                                  <p:stCondLst>
                                    <p:cond delay="500"/>
                                  </p:stCondLst>
                                  <p:childTnLst>
                                    <p:set>
                                      <p:cBhvr>
                                        <p:cTn id="16" dur="1" fill="hold">
                                          <p:stCondLst>
                                            <p:cond delay="0"/>
                                          </p:stCondLst>
                                        </p:cTn>
                                        <p:tgtEl>
                                          <p:spTgt spid="180"/>
                                        </p:tgtEl>
                                        <p:attrNameLst>
                                          <p:attrName>style.visibility</p:attrName>
                                        </p:attrNameLst>
                                      </p:cBhvr>
                                      <p:to>
                                        <p:strVal val="visible"/>
                                      </p:to>
                                    </p:set>
                                    <p:anim calcmode="lin" valueType="num">
                                      <p:cBhvr>
                                        <p:cTn id="17" dur="500" fill="hold"/>
                                        <p:tgtEl>
                                          <p:spTgt spid="180"/>
                                        </p:tgtEl>
                                        <p:attrNameLst>
                                          <p:attrName>ppt_w</p:attrName>
                                        </p:attrNameLst>
                                      </p:cBhvr>
                                      <p:tavLst>
                                        <p:tav tm="0">
                                          <p:val>
                                            <p:fltVal val="0"/>
                                          </p:val>
                                        </p:tav>
                                        <p:tav tm="100000">
                                          <p:val>
                                            <p:strVal val="#ppt_w"/>
                                          </p:val>
                                        </p:tav>
                                      </p:tavLst>
                                    </p:anim>
                                    <p:anim calcmode="lin" valueType="num">
                                      <p:cBhvr>
                                        <p:cTn id="18" dur="500" fill="hold"/>
                                        <p:tgtEl>
                                          <p:spTgt spid="180"/>
                                        </p:tgtEl>
                                        <p:attrNameLst>
                                          <p:attrName>ppt_h</p:attrName>
                                        </p:attrNameLst>
                                      </p:cBhvr>
                                      <p:tavLst>
                                        <p:tav tm="0">
                                          <p:val>
                                            <p:fltVal val="0"/>
                                          </p:val>
                                        </p:tav>
                                        <p:tav tm="100000">
                                          <p:val>
                                            <p:strVal val="#ppt_h"/>
                                          </p:val>
                                        </p:tav>
                                      </p:tavLst>
                                    </p:anim>
                                    <p:animEffect transition="in" filter="fade">
                                      <p:cBhvr>
                                        <p:cTn id="19" dur="500"/>
                                        <p:tgtEl>
                                          <p:spTgt spid="180"/>
                                        </p:tgtEl>
                                      </p:cBhvr>
                                    </p:animEffect>
                                  </p:childTnLst>
                                </p:cTn>
                              </p:par>
                              <p:par>
                                <p:cTn id="20" presetID="53" presetClass="entr" presetSubtype="16" fill="hold" nodeType="withEffect">
                                  <p:stCondLst>
                                    <p:cond delay="500"/>
                                  </p:stCondLst>
                                  <p:childTnLst>
                                    <p:set>
                                      <p:cBhvr>
                                        <p:cTn id="21" dur="1" fill="hold">
                                          <p:stCondLst>
                                            <p:cond delay="0"/>
                                          </p:stCondLst>
                                        </p:cTn>
                                        <p:tgtEl>
                                          <p:spTgt spid="177"/>
                                        </p:tgtEl>
                                        <p:attrNameLst>
                                          <p:attrName>style.visibility</p:attrName>
                                        </p:attrNameLst>
                                      </p:cBhvr>
                                      <p:to>
                                        <p:strVal val="visible"/>
                                      </p:to>
                                    </p:set>
                                    <p:anim calcmode="lin" valueType="num">
                                      <p:cBhvr>
                                        <p:cTn id="22" dur="500" fill="hold"/>
                                        <p:tgtEl>
                                          <p:spTgt spid="177"/>
                                        </p:tgtEl>
                                        <p:attrNameLst>
                                          <p:attrName>ppt_w</p:attrName>
                                        </p:attrNameLst>
                                      </p:cBhvr>
                                      <p:tavLst>
                                        <p:tav tm="0">
                                          <p:val>
                                            <p:fltVal val="0"/>
                                          </p:val>
                                        </p:tav>
                                        <p:tav tm="100000">
                                          <p:val>
                                            <p:strVal val="#ppt_w"/>
                                          </p:val>
                                        </p:tav>
                                      </p:tavLst>
                                    </p:anim>
                                    <p:anim calcmode="lin" valueType="num">
                                      <p:cBhvr>
                                        <p:cTn id="23" dur="500" fill="hold"/>
                                        <p:tgtEl>
                                          <p:spTgt spid="177"/>
                                        </p:tgtEl>
                                        <p:attrNameLst>
                                          <p:attrName>ppt_h</p:attrName>
                                        </p:attrNameLst>
                                      </p:cBhvr>
                                      <p:tavLst>
                                        <p:tav tm="0">
                                          <p:val>
                                            <p:fltVal val="0"/>
                                          </p:val>
                                        </p:tav>
                                        <p:tav tm="100000">
                                          <p:val>
                                            <p:strVal val="#ppt_h"/>
                                          </p:val>
                                        </p:tav>
                                      </p:tavLst>
                                    </p:anim>
                                    <p:animEffect transition="in" filter="fade">
                                      <p:cBhvr>
                                        <p:cTn id="24" dur="500"/>
                                        <p:tgtEl>
                                          <p:spTgt spid="177"/>
                                        </p:tgtEl>
                                      </p:cBhvr>
                                    </p:animEffect>
                                  </p:childTnLst>
                                </p:cTn>
                              </p:par>
                              <p:par>
                                <p:cTn id="25" presetID="53" presetClass="entr" presetSubtype="16" fill="hold" nodeType="withEffect">
                                  <p:stCondLst>
                                    <p:cond delay="500"/>
                                  </p:stCondLst>
                                  <p:childTnLst>
                                    <p:set>
                                      <p:cBhvr>
                                        <p:cTn id="26" dur="1" fill="hold">
                                          <p:stCondLst>
                                            <p:cond delay="0"/>
                                          </p:stCondLst>
                                        </p:cTn>
                                        <p:tgtEl>
                                          <p:spTgt spid="186"/>
                                        </p:tgtEl>
                                        <p:attrNameLst>
                                          <p:attrName>style.visibility</p:attrName>
                                        </p:attrNameLst>
                                      </p:cBhvr>
                                      <p:to>
                                        <p:strVal val="visible"/>
                                      </p:to>
                                    </p:set>
                                    <p:anim calcmode="lin" valueType="num">
                                      <p:cBhvr>
                                        <p:cTn id="27" dur="500" fill="hold"/>
                                        <p:tgtEl>
                                          <p:spTgt spid="186"/>
                                        </p:tgtEl>
                                        <p:attrNameLst>
                                          <p:attrName>ppt_w</p:attrName>
                                        </p:attrNameLst>
                                      </p:cBhvr>
                                      <p:tavLst>
                                        <p:tav tm="0">
                                          <p:val>
                                            <p:fltVal val="0"/>
                                          </p:val>
                                        </p:tav>
                                        <p:tav tm="100000">
                                          <p:val>
                                            <p:strVal val="#ppt_w"/>
                                          </p:val>
                                        </p:tav>
                                      </p:tavLst>
                                    </p:anim>
                                    <p:anim calcmode="lin" valueType="num">
                                      <p:cBhvr>
                                        <p:cTn id="28" dur="500" fill="hold"/>
                                        <p:tgtEl>
                                          <p:spTgt spid="186"/>
                                        </p:tgtEl>
                                        <p:attrNameLst>
                                          <p:attrName>ppt_h</p:attrName>
                                        </p:attrNameLst>
                                      </p:cBhvr>
                                      <p:tavLst>
                                        <p:tav tm="0">
                                          <p:val>
                                            <p:fltVal val="0"/>
                                          </p:val>
                                        </p:tav>
                                        <p:tav tm="100000">
                                          <p:val>
                                            <p:strVal val="#ppt_h"/>
                                          </p:val>
                                        </p:tav>
                                      </p:tavLst>
                                    </p:anim>
                                    <p:animEffect transition="in" filter="fade">
                                      <p:cBhvr>
                                        <p:cTn id="29" dur="500"/>
                                        <p:tgtEl>
                                          <p:spTgt spid="18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22" presetClass="entr" presetSubtype="8"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wipe(left)">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1"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22" presetClass="entr" presetSubtype="8"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wipe(left)">
                                      <p:cBhvr>
                                        <p:cTn id="53" dur="500"/>
                                        <p:tgtEl>
                                          <p:spTgt spid="66"/>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par>
                                <p:cTn id="61" presetID="1" presetClass="entr" presetSubtype="0" fill="hold"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22" presetClass="entr" presetSubtype="8"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wipe(left)">
                                      <p:cBhvr>
                                        <p:cTn id="65" dur="500"/>
                                        <p:tgtEl>
                                          <p:spTgt spid="67"/>
                                        </p:tgtEl>
                                      </p:cBhvr>
                                    </p:animEffect>
                                  </p:childTnLst>
                                </p:cTn>
                              </p:par>
                            </p:childTnLst>
                          </p:cTn>
                        </p:par>
                        <p:par>
                          <p:cTn id="66" fill="hold">
                            <p:stCondLst>
                              <p:cond delay="1000"/>
                            </p:stCondLst>
                            <p:childTnLst>
                              <p:par>
                                <p:cTn id="67" presetID="42" presetClass="entr" presetSubtype="0" fill="hold" grpId="0" nodeType="afterEffect">
                                  <p:stCondLst>
                                    <p:cond delay="0"/>
                                  </p:stCondLst>
                                  <p:childTnLst>
                                    <p:set>
                                      <p:cBhvr>
                                        <p:cTn id="68" dur="1" fill="hold">
                                          <p:stCondLst>
                                            <p:cond delay="0"/>
                                          </p:stCondLst>
                                        </p:cTn>
                                        <p:tgtEl>
                                          <p:spTgt spid="164"/>
                                        </p:tgtEl>
                                        <p:attrNameLst>
                                          <p:attrName>style.visibility</p:attrName>
                                        </p:attrNameLst>
                                      </p:cBhvr>
                                      <p:to>
                                        <p:strVal val="visible"/>
                                      </p:to>
                                    </p:set>
                                    <p:animEffect transition="in" filter="fade">
                                      <p:cBhvr>
                                        <p:cTn id="69" dur="1000"/>
                                        <p:tgtEl>
                                          <p:spTgt spid="164"/>
                                        </p:tgtEl>
                                      </p:cBhvr>
                                    </p:animEffect>
                                    <p:anim calcmode="lin" valueType="num">
                                      <p:cBhvr>
                                        <p:cTn id="70" dur="1000" fill="hold"/>
                                        <p:tgtEl>
                                          <p:spTgt spid="164"/>
                                        </p:tgtEl>
                                        <p:attrNameLst>
                                          <p:attrName>ppt_x</p:attrName>
                                        </p:attrNameLst>
                                      </p:cBhvr>
                                      <p:tavLst>
                                        <p:tav tm="0">
                                          <p:val>
                                            <p:strVal val="#ppt_x"/>
                                          </p:val>
                                        </p:tav>
                                        <p:tav tm="100000">
                                          <p:val>
                                            <p:strVal val="#ppt_x"/>
                                          </p:val>
                                        </p:tav>
                                      </p:tavLst>
                                    </p:anim>
                                    <p:anim calcmode="lin" valueType="num">
                                      <p:cBhvr>
                                        <p:cTn id="71" dur="1000" fill="hold"/>
                                        <p:tgtEl>
                                          <p:spTgt spid="164"/>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10" presetClass="entr" presetSubtype="0" fill="hold" grpId="0" nodeType="afterEffect">
                                  <p:stCondLst>
                                    <p:cond delay="0"/>
                                  </p:stCondLst>
                                  <p:childTnLst>
                                    <p:set>
                                      <p:cBhvr>
                                        <p:cTn id="74" dur="1" fill="hold">
                                          <p:stCondLst>
                                            <p:cond delay="0"/>
                                          </p:stCondLst>
                                        </p:cTn>
                                        <p:tgtEl>
                                          <p:spTgt spid="193"/>
                                        </p:tgtEl>
                                        <p:attrNameLst>
                                          <p:attrName>style.visibility</p:attrName>
                                        </p:attrNameLst>
                                      </p:cBhvr>
                                      <p:to>
                                        <p:strVal val="visible"/>
                                      </p:to>
                                    </p:set>
                                    <p:animEffect transition="in" filter="fade">
                                      <p:cBhvr>
                                        <p:cTn id="75" dur="125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93" grpId="0"/>
      <p:bldP spid="65" grpId="0"/>
      <p:bldP spid="66" grpId="0"/>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C67717A-7B87-4206-AD76-C639D10984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920" y="-243408"/>
            <a:ext cx="12579203" cy="7315847"/>
          </a:xfrm>
          <a:prstGeom prst="rect">
            <a:avLst/>
          </a:prstGeom>
        </p:spPr>
      </p:pic>
      <p:sp>
        <p:nvSpPr>
          <p:cNvPr id="11" name="TextBox 10"/>
          <p:cNvSpPr txBox="1"/>
          <p:nvPr/>
        </p:nvSpPr>
        <p:spPr>
          <a:xfrm>
            <a:off x="961480" y="6082253"/>
            <a:ext cx="3124200" cy="523204"/>
          </a:xfrm>
          <a:prstGeom prst="rect">
            <a:avLst/>
          </a:prstGeom>
          <a:noFill/>
        </p:spPr>
        <p:txBody>
          <a:bodyPr wrap="square" lIns="91424" tIns="45712" rIns="91424" bIns="45712" rtlCol="0">
            <a:spAutoFit/>
          </a:bodyPr>
          <a:lstStyle/>
          <a:p>
            <a:pPr algn="ctr"/>
            <a:r>
              <a:rPr lang="nl-NL" sz="2800" b="1" dirty="0">
                <a:solidFill>
                  <a:srgbClr val="0070C0"/>
                </a:solidFill>
                <a:latin typeface="Times New Roman"/>
                <a:ea typeface="Calibri"/>
              </a:rPr>
              <a:t>A (10</a:t>
            </a:r>
            <a:r>
              <a:rPr lang="nl-NL" sz="2800" b="1" baseline="30000" dirty="0">
                <a:solidFill>
                  <a:srgbClr val="0070C0"/>
                </a:solidFill>
                <a:latin typeface="Times New Roman"/>
                <a:ea typeface="Calibri"/>
              </a:rPr>
              <a:t>0 </a:t>
            </a:r>
            <a:r>
              <a:rPr lang="nl-NL" sz="2800" b="1" dirty="0">
                <a:solidFill>
                  <a:srgbClr val="0070C0"/>
                </a:solidFill>
                <a:latin typeface="Times New Roman"/>
                <a:ea typeface="Calibri"/>
              </a:rPr>
              <a:t>B, 10</a:t>
            </a:r>
            <a:r>
              <a:rPr lang="nl-NL" sz="2800" b="1" baseline="30000" dirty="0">
                <a:solidFill>
                  <a:srgbClr val="0070C0"/>
                </a:solidFill>
                <a:latin typeface="Times New Roman"/>
                <a:ea typeface="Calibri"/>
              </a:rPr>
              <a:t>0</a:t>
            </a:r>
            <a:r>
              <a:rPr lang="nl-NL" sz="2800" b="1" dirty="0">
                <a:solidFill>
                  <a:srgbClr val="0070C0"/>
                </a:solidFill>
                <a:latin typeface="Times New Roman"/>
                <a:ea typeface="Calibri"/>
              </a:rPr>
              <a:t>T)</a:t>
            </a:r>
            <a:endParaRPr lang="en-US" sz="2800" b="1" dirty="0">
              <a:solidFill>
                <a:srgbClr val="0070C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68A66A22-7F8B-4E96-A3CB-A9B2B5118C7C}"/>
              </a:ext>
            </a:extLst>
          </p:cNvPr>
          <p:cNvGrpSpPr/>
          <p:nvPr/>
        </p:nvGrpSpPr>
        <p:grpSpPr>
          <a:xfrm>
            <a:off x="2281163" y="188640"/>
            <a:ext cx="5589240" cy="4395127"/>
            <a:chOff x="2668587" y="260648"/>
            <a:chExt cx="5105400" cy="4395127"/>
          </a:xfrm>
        </p:grpSpPr>
        <p:sp>
          <p:nvSpPr>
            <p:cNvPr id="10" name="TextBox 9"/>
            <p:cNvSpPr txBox="1"/>
            <p:nvPr/>
          </p:nvSpPr>
          <p:spPr>
            <a:xfrm>
              <a:off x="2668587" y="260648"/>
              <a:ext cx="5105400" cy="1200312"/>
            </a:xfrm>
            <a:prstGeom prst="rect">
              <a:avLst/>
            </a:prstGeom>
            <a:noFill/>
          </p:spPr>
          <p:txBody>
            <a:bodyPr wrap="square" lIns="91424" tIns="45712" rIns="91424" bIns="45712" rtlCol="0">
              <a:spAutoFit/>
            </a:bodyPr>
            <a:lstStyle/>
            <a:p>
              <a:pPr algn="ctr"/>
              <a:r>
                <a:rPr lang="en-US" sz="2400" b="1" dirty="0" err="1">
                  <a:solidFill>
                    <a:srgbClr val="C00000"/>
                  </a:solidFill>
                  <a:latin typeface="Times New Roman"/>
                  <a:ea typeface="Calibri"/>
                </a:rPr>
                <a:t>Hãy</a:t>
              </a:r>
              <a:r>
                <a:rPr lang="en-US" sz="2400" b="1" dirty="0">
                  <a:solidFill>
                    <a:srgbClr val="C00000"/>
                  </a:solidFill>
                  <a:latin typeface="Times New Roman"/>
                  <a:ea typeface="Calibri"/>
                </a:rPr>
                <a:t> </a:t>
              </a:r>
              <a:r>
                <a:rPr lang="en-US" sz="2400" b="1" dirty="0" err="1">
                  <a:solidFill>
                    <a:srgbClr val="C00000"/>
                  </a:solidFill>
                  <a:latin typeface="Times New Roman"/>
                  <a:ea typeface="Calibri"/>
                </a:rPr>
                <a:t>cho</a:t>
              </a:r>
              <a:r>
                <a:rPr lang="en-US" sz="2400" b="1" dirty="0">
                  <a:solidFill>
                    <a:srgbClr val="C00000"/>
                  </a:solidFill>
                  <a:latin typeface="Times New Roman"/>
                  <a:ea typeface="Calibri"/>
                </a:rPr>
                <a:t> </a:t>
              </a:r>
              <a:r>
                <a:rPr lang="en-US" sz="2400" b="1" dirty="0" err="1">
                  <a:solidFill>
                    <a:srgbClr val="C00000"/>
                  </a:solidFill>
                  <a:latin typeface="Times New Roman"/>
                  <a:ea typeface="Calibri"/>
                </a:rPr>
                <a:t>biết</a:t>
              </a:r>
              <a:r>
                <a:rPr lang="en-US" sz="2400" b="1" dirty="0">
                  <a:solidFill>
                    <a:srgbClr val="C00000"/>
                  </a:solidFill>
                  <a:latin typeface="Times New Roman"/>
                  <a:ea typeface="Calibri"/>
                </a:rPr>
                <a:t> </a:t>
              </a:r>
              <a:r>
                <a:rPr lang="en-US" sz="2400" b="1" dirty="0" err="1">
                  <a:solidFill>
                    <a:srgbClr val="C00000"/>
                  </a:solidFill>
                  <a:latin typeface="Times New Roman"/>
                  <a:ea typeface="Calibri"/>
                </a:rPr>
                <a:t>tọa</a:t>
              </a:r>
              <a:r>
                <a:rPr lang="en-US" sz="2400" b="1" dirty="0">
                  <a:solidFill>
                    <a:srgbClr val="C00000"/>
                  </a:solidFill>
                  <a:latin typeface="Times New Roman"/>
                  <a:ea typeface="Calibri"/>
                </a:rPr>
                <a:t> </a:t>
              </a:r>
              <a:r>
                <a:rPr lang="en-US" sz="2400" b="1" dirty="0" err="1">
                  <a:solidFill>
                    <a:srgbClr val="C00000"/>
                  </a:solidFill>
                  <a:latin typeface="Times New Roman"/>
                  <a:ea typeface="Calibri"/>
                </a:rPr>
                <a:t>độ</a:t>
              </a:r>
              <a:r>
                <a:rPr lang="en-US" sz="2400" b="1" dirty="0">
                  <a:solidFill>
                    <a:srgbClr val="C00000"/>
                  </a:solidFill>
                  <a:latin typeface="Times New Roman"/>
                  <a:ea typeface="Calibri"/>
                </a:rPr>
                <a:t> </a:t>
              </a:r>
              <a:r>
                <a:rPr lang="en-US" sz="2400" b="1" dirty="0" err="1">
                  <a:solidFill>
                    <a:srgbClr val="C00000"/>
                  </a:solidFill>
                  <a:latin typeface="Times New Roman"/>
                  <a:ea typeface="Calibri"/>
                </a:rPr>
                <a:t>địa</a:t>
              </a:r>
              <a:r>
                <a:rPr lang="en-US" sz="2400" b="1" dirty="0">
                  <a:solidFill>
                    <a:srgbClr val="C00000"/>
                  </a:solidFill>
                  <a:latin typeface="Times New Roman"/>
                  <a:ea typeface="Calibri"/>
                </a:rPr>
                <a:t> </a:t>
              </a:r>
              <a:r>
                <a:rPr lang="en-US" sz="2400" b="1" dirty="0" err="1">
                  <a:solidFill>
                    <a:srgbClr val="C00000"/>
                  </a:solidFill>
                  <a:latin typeface="Times New Roman"/>
                  <a:ea typeface="Calibri"/>
                </a:rPr>
                <a:t>lí</a:t>
              </a:r>
              <a:r>
                <a:rPr lang="en-US" sz="2400" b="1" dirty="0">
                  <a:solidFill>
                    <a:srgbClr val="C00000"/>
                  </a:solidFill>
                  <a:latin typeface="Times New Roman"/>
                  <a:ea typeface="Calibri"/>
                </a:rPr>
                <a:t> </a:t>
              </a:r>
              <a:r>
                <a:rPr lang="en-US" sz="2400" b="1" dirty="0" err="1">
                  <a:solidFill>
                    <a:srgbClr val="C00000"/>
                  </a:solidFill>
                  <a:latin typeface="Times New Roman"/>
                  <a:ea typeface="Calibri"/>
                </a:rPr>
                <a:t>của</a:t>
              </a:r>
              <a:r>
                <a:rPr lang="en-US" sz="2400" b="1" dirty="0">
                  <a:solidFill>
                    <a:srgbClr val="C00000"/>
                  </a:solidFill>
                  <a:latin typeface="Times New Roman"/>
                  <a:ea typeface="Calibri"/>
                </a:rPr>
                <a:t> </a:t>
              </a:r>
              <a:r>
                <a:rPr lang="en-US" sz="2400" b="1" err="1">
                  <a:solidFill>
                    <a:srgbClr val="C00000"/>
                  </a:solidFill>
                  <a:latin typeface="Times New Roman"/>
                  <a:ea typeface="Calibri"/>
                </a:rPr>
                <a:t>điểm</a:t>
              </a:r>
              <a:r>
                <a:rPr lang="en-US" sz="2400" b="1">
                  <a:solidFill>
                    <a:srgbClr val="C00000"/>
                  </a:solidFill>
                  <a:latin typeface="Times New Roman"/>
                  <a:ea typeface="Calibri"/>
                </a:rPr>
                <a:t> A, D</a:t>
              </a:r>
              <a:endParaRPr lang="en-US" sz="2400" b="1" dirty="0">
                <a:solidFill>
                  <a:srgbClr val="C00000"/>
                </a:solidFill>
                <a:latin typeface="Times New Roman"/>
                <a:ea typeface="Calibri"/>
              </a:endParaRPr>
            </a:p>
            <a:p>
              <a:pPr algn="ctr"/>
              <a:endParaRPr lang="en-US" sz="2400" b="1" dirty="0">
                <a:solidFill>
                  <a:srgbClr val="008000"/>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730" y="1522297"/>
              <a:ext cx="4333114" cy="3133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a:extLst>
              <a:ext uri="{FF2B5EF4-FFF2-40B4-BE49-F238E27FC236}">
                <a16:creationId xmlns:a16="http://schemas.microsoft.com/office/drawing/2014/main" id="{6ABF3CC0-C9A5-4591-A1C9-48ECE8C781B4}"/>
              </a:ext>
            </a:extLst>
          </p:cNvPr>
          <p:cNvSpPr txBox="1"/>
          <p:nvPr/>
        </p:nvSpPr>
        <p:spPr>
          <a:xfrm>
            <a:off x="4081363" y="6079996"/>
            <a:ext cx="3124200" cy="523204"/>
          </a:xfrm>
          <a:prstGeom prst="rect">
            <a:avLst/>
          </a:prstGeom>
          <a:noFill/>
        </p:spPr>
        <p:txBody>
          <a:bodyPr wrap="square" lIns="91424" tIns="45712" rIns="91424" bIns="45712" rtlCol="0">
            <a:spAutoFit/>
          </a:bodyPr>
          <a:lstStyle/>
          <a:p>
            <a:pPr algn="ctr"/>
            <a:r>
              <a:rPr lang="nl-NL" sz="2800" b="1" dirty="0">
                <a:solidFill>
                  <a:srgbClr val="0070C0"/>
                </a:solidFill>
                <a:latin typeface="Times New Roman"/>
                <a:ea typeface="Calibri"/>
              </a:rPr>
              <a:t>D (10</a:t>
            </a:r>
            <a:r>
              <a:rPr lang="nl-NL" sz="2800" b="1" baseline="30000" dirty="0">
                <a:solidFill>
                  <a:srgbClr val="0070C0"/>
                </a:solidFill>
                <a:latin typeface="Times New Roman"/>
                <a:ea typeface="Calibri"/>
              </a:rPr>
              <a:t>0 </a:t>
            </a:r>
            <a:r>
              <a:rPr lang="nl-NL" sz="2800" b="1" dirty="0">
                <a:solidFill>
                  <a:srgbClr val="0070C0"/>
                </a:solidFill>
                <a:latin typeface="Times New Roman"/>
                <a:ea typeface="Calibri"/>
              </a:rPr>
              <a:t>N, 30</a:t>
            </a:r>
            <a:r>
              <a:rPr lang="nl-NL" sz="2800" b="1" baseline="30000" dirty="0">
                <a:solidFill>
                  <a:srgbClr val="0070C0"/>
                </a:solidFill>
                <a:latin typeface="Times New Roman"/>
                <a:ea typeface="Calibri"/>
              </a:rPr>
              <a:t>0</a:t>
            </a:r>
            <a:r>
              <a:rPr lang="nl-NL" sz="2800" b="1" dirty="0">
                <a:solidFill>
                  <a:srgbClr val="0070C0"/>
                </a:solidFill>
                <a:latin typeface="Times New Roman"/>
                <a:ea typeface="Calibri"/>
              </a:rPr>
              <a:t>Đ</a:t>
            </a:r>
            <a:r>
              <a:rPr lang="nl-NL" sz="2800" b="1" dirty="0">
                <a:latin typeface="Times New Roman"/>
                <a:ea typeface="Calibri"/>
              </a:rPr>
              <a:t>)</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721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951939-16AA-405F-9160-65BCA9093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 y="-99392"/>
            <a:ext cx="12190339" cy="7056784"/>
          </a:xfrm>
          <a:prstGeom prst="rect">
            <a:avLst/>
          </a:prstGeom>
        </p:spPr>
      </p:pic>
      <p:pic>
        <p:nvPicPr>
          <p:cNvPr id="4" name="Picture 3">
            <a:extLst>
              <a:ext uri="{FF2B5EF4-FFF2-40B4-BE49-F238E27FC236}">
                <a16:creationId xmlns:a16="http://schemas.microsoft.com/office/drawing/2014/main" id="{C4C082E9-9E11-403E-BEB8-EFB1A603A1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09" y="-243408"/>
            <a:ext cx="1853046" cy="1944216"/>
          </a:xfrm>
          <a:prstGeom prst="rect">
            <a:avLst/>
          </a:prstGeom>
        </p:spPr>
      </p:pic>
      <p:sp>
        <p:nvSpPr>
          <p:cNvPr id="10" name="TextBox 9">
            <a:extLst>
              <a:ext uri="{FF2B5EF4-FFF2-40B4-BE49-F238E27FC236}">
                <a16:creationId xmlns:a16="http://schemas.microsoft.com/office/drawing/2014/main" id="{39AACC7B-242B-4DFD-B701-DF2616DC2AD5}"/>
              </a:ext>
            </a:extLst>
          </p:cNvPr>
          <p:cNvSpPr txBox="1"/>
          <p:nvPr/>
        </p:nvSpPr>
        <p:spPr>
          <a:xfrm>
            <a:off x="4657427" y="3068960"/>
            <a:ext cx="7292819" cy="1815882"/>
          </a:xfrm>
          <a:prstGeom prst="rect">
            <a:avLst/>
          </a:prstGeom>
          <a:noFill/>
        </p:spPr>
        <p:txBody>
          <a:bodyPr wrap="square" rtlCol="0">
            <a:spAutoFit/>
          </a:bodyPr>
          <a:lstStyle/>
          <a:p>
            <a:pPr algn="just"/>
            <a:r>
              <a:rPr lang="en-US" sz="2800">
                <a:latin typeface="#9Slide03 Arima Madurai Bold" panose="00000800000000000000" pitchFamily="2" charset="0"/>
                <a:cs typeface="#9Slide03 Arima Madurai Bold" panose="00000800000000000000" pitchFamily="2" charset="0"/>
              </a:rPr>
              <a:t>Hải tặc đã chôn dấu rất nhiều kho báu dưới đại dương. Dựa vào tọa độ của từng kho báu em hãy đánh dấu vị trí kho báu và lược đồ sau.</a:t>
            </a:r>
          </a:p>
        </p:txBody>
      </p:sp>
      <p:pic>
        <p:nvPicPr>
          <p:cNvPr id="12" name="Picture 11">
            <a:extLst>
              <a:ext uri="{FF2B5EF4-FFF2-40B4-BE49-F238E27FC236}">
                <a16:creationId xmlns:a16="http://schemas.microsoft.com/office/drawing/2014/main" id="{355F41F1-23FC-458A-9553-A06B8D492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5661" y="4978611"/>
            <a:ext cx="1964679" cy="1978781"/>
          </a:xfrm>
          <a:prstGeom prst="rect">
            <a:avLst/>
          </a:prstGeom>
          <a:ln>
            <a:noFill/>
          </a:ln>
          <a:effectLst>
            <a:softEdge rad="112500"/>
          </a:effectLst>
        </p:spPr>
      </p:pic>
      <p:pic>
        <p:nvPicPr>
          <p:cNvPr id="14" name="Picture 13">
            <a:extLst>
              <a:ext uri="{FF2B5EF4-FFF2-40B4-BE49-F238E27FC236}">
                <a16:creationId xmlns:a16="http://schemas.microsoft.com/office/drawing/2014/main" id="{C4A1C07A-1EE3-47FE-AFF8-458395CF9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9437" y="4894648"/>
            <a:ext cx="1964679" cy="2062743"/>
          </a:xfrm>
          <a:prstGeom prst="rect">
            <a:avLst/>
          </a:prstGeom>
          <a:ln>
            <a:noFill/>
          </a:ln>
          <a:effectLst>
            <a:softEdge rad="112500"/>
          </a:effectLst>
        </p:spPr>
      </p:pic>
      <p:pic>
        <p:nvPicPr>
          <p:cNvPr id="16" name="Picture 15">
            <a:extLst>
              <a:ext uri="{FF2B5EF4-FFF2-40B4-BE49-F238E27FC236}">
                <a16:creationId xmlns:a16="http://schemas.microsoft.com/office/drawing/2014/main" id="{6E5D84EF-4CEC-4E5C-9790-93D555AE62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6124" y="4978611"/>
            <a:ext cx="1964680" cy="2062743"/>
          </a:xfrm>
          <a:prstGeom prst="rect">
            <a:avLst/>
          </a:prstGeom>
          <a:ln>
            <a:noFill/>
          </a:ln>
          <a:effectLst>
            <a:softEdge rad="112500"/>
          </a:effectLst>
        </p:spPr>
      </p:pic>
      <p:pic>
        <p:nvPicPr>
          <p:cNvPr id="18" name="Picture 17">
            <a:extLst>
              <a:ext uri="{FF2B5EF4-FFF2-40B4-BE49-F238E27FC236}">
                <a16:creationId xmlns:a16="http://schemas.microsoft.com/office/drawing/2014/main" id="{9D24AAAD-E095-4B9D-BD8E-36047B537E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839" t="18239" r="9702" b="13512"/>
          <a:stretch/>
        </p:blipFill>
        <p:spPr>
          <a:xfrm>
            <a:off x="-42589" y="5085184"/>
            <a:ext cx="2062743" cy="2118585"/>
          </a:xfrm>
          <a:prstGeom prst="rect">
            <a:avLst/>
          </a:prstGeom>
          <a:ln>
            <a:noFill/>
          </a:ln>
          <a:effectLst>
            <a:softEdge rad="112500"/>
          </a:effectLst>
        </p:spPr>
      </p:pic>
      <p:pic>
        <p:nvPicPr>
          <p:cNvPr id="20" name="Picture 19">
            <a:extLst>
              <a:ext uri="{FF2B5EF4-FFF2-40B4-BE49-F238E27FC236}">
                <a16:creationId xmlns:a16="http://schemas.microsoft.com/office/drawing/2014/main" id="{6A97166F-4AEA-4935-9DCB-A24462B3AE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5149" y="4894649"/>
            <a:ext cx="2062743" cy="2062743"/>
          </a:xfrm>
          <a:prstGeom prst="rect">
            <a:avLst/>
          </a:prstGeom>
          <a:ln>
            <a:noFill/>
          </a:ln>
          <a:effectLst>
            <a:softEdge rad="112500"/>
          </a:effectLst>
        </p:spPr>
      </p:pic>
    </p:spTree>
    <p:extLst>
      <p:ext uri="{BB962C8B-B14F-4D97-AF65-F5344CB8AC3E}">
        <p14:creationId xmlns:p14="http://schemas.microsoft.com/office/powerpoint/2010/main" val="341667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951939-16AA-405F-9160-65BCA9093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5" y="-99392"/>
            <a:ext cx="12190339" cy="7056784"/>
          </a:xfrm>
          <a:prstGeom prst="rect">
            <a:avLst/>
          </a:prstGeom>
        </p:spPr>
      </p:pic>
      <p:pic>
        <p:nvPicPr>
          <p:cNvPr id="12" name="Picture 11">
            <a:extLst>
              <a:ext uri="{FF2B5EF4-FFF2-40B4-BE49-F238E27FC236}">
                <a16:creationId xmlns:a16="http://schemas.microsoft.com/office/drawing/2014/main" id="{355F41F1-23FC-458A-9553-A06B8D492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3" y="5643010"/>
            <a:ext cx="1466898" cy="1477427"/>
          </a:xfrm>
          <a:prstGeom prst="rect">
            <a:avLst/>
          </a:prstGeom>
          <a:ln>
            <a:noFill/>
          </a:ln>
          <a:effectLst>
            <a:softEdge rad="112500"/>
          </a:effectLst>
        </p:spPr>
      </p:pic>
      <p:pic>
        <p:nvPicPr>
          <p:cNvPr id="14" name="Picture 13">
            <a:extLst>
              <a:ext uri="{FF2B5EF4-FFF2-40B4-BE49-F238E27FC236}">
                <a16:creationId xmlns:a16="http://schemas.microsoft.com/office/drawing/2014/main" id="{C4A1C07A-1EE3-47FE-AFF8-458395CF9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15" y="1954891"/>
            <a:ext cx="1436364" cy="1508058"/>
          </a:xfrm>
          <a:prstGeom prst="rect">
            <a:avLst/>
          </a:prstGeom>
          <a:ln>
            <a:noFill/>
          </a:ln>
          <a:effectLst>
            <a:softEdge rad="112500"/>
          </a:effectLst>
        </p:spPr>
      </p:pic>
      <p:pic>
        <p:nvPicPr>
          <p:cNvPr id="16" name="Picture 15">
            <a:extLst>
              <a:ext uri="{FF2B5EF4-FFF2-40B4-BE49-F238E27FC236}">
                <a16:creationId xmlns:a16="http://schemas.microsoft.com/office/drawing/2014/main" id="{6E5D84EF-4CEC-4E5C-9790-93D555AE6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3847" y="-68289"/>
            <a:ext cx="1436364" cy="1508057"/>
          </a:xfrm>
          <a:prstGeom prst="rect">
            <a:avLst/>
          </a:prstGeom>
          <a:ln>
            <a:noFill/>
          </a:ln>
          <a:effectLst>
            <a:softEdge rad="112500"/>
          </a:effectLst>
        </p:spPr>
      </p:pic>
      <p:pic>
        <p:nvPicPr>
          <p:cNvPr id="18" name="Picture 17">
            <a:extLst>
              <a:ext uri="{FF2B5EF4-FFF2-40B4-BE49-F238E27FC236}">
                <a16:creationId xmlns:a16="http://schemas.microsoft.com/office/drawing/2014/main" id="{9D24AAAD-E095-4B9D-BD8E-36047B537E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839" t="18239" r="9702" b="13512"/>
          <a:stretch/>
        </p:blipFill>
        <p:spPr>
          <a:xfrm>
            <a:off x="81233" y="-99392"/>
            <a:ext cx="1468308" cy="1508058"/>
          </a:xfrm>
          <a:prstGeom prst="rect">
            <a:avLst/>
          </a:prstGeom>
          <a:ln>
            <a:noFill/>
          </a:ln>
          <a:effectLst>
            <a:softEdge rad="112500"/>
          </a:effectLst>
        </p:spPr>
      </p:pic>
      <p:pic>
        <p:nvPicPr>
          <p:cNvPr id="20" name="Picture 19">
            <a:extLst>
              <a:ext uri="{FF2B5EF4-FFF2-40B4-BE49-F238E27FC236}">
                <a16:creationId xmlns:a16="http://schemas.microsoft.com/office/drawing/2014/main" id="{6A97166F-4AEA-4935-9DCB-A24462B3AE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56" y="3946969"/>
            <a:ext cx="1656184" cy="1656184"/>
          </a:xfrm>
          <a:prstGeom prst="rect">
            <a:avLst/>
          </a:prstGeom>
          <a:ln>
            <a:noFill/>
          </a:ln>
          <a:effectLst>
            <a:softEdge rad="112500"/>
          </a:effectLst>
        </p:spPr>
      </p:pic>
      <p:pic>
        <p:nvPicPr>
          <p:cNvPr id="3" name="Picture 2">
            <a:extLst>
              <a:ext uri="{FF2B5EF4-FFF2-40B4-BE49-F238E27FC236}">
                <a16:creationId xmlns:a16="http://schemas.microsoft.com/office/drawing/2014/main" id="{D81063C6-D387-423F-BBC3-B85AA4601F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43237" y="1916832"/>
            <a:ext cx="7647104" cy="5040560"/>
          </a:xfrm>
          <a:prstGeom prst="rect">
            <a:avLst/>
          </a:prstGeom>
          <a:ln>
            <a:noFill/>
          </a:ln>
          <a:effectLst>
            <a:softEdge rad="112500"/>
          </a:effectLst>
        </p:spPr>
      </p:pic>
      <p:sp>
        <p:nvSpPr>
          <p:cNvPr id="5" name="TextBox 4">
            <a:extLst>
              <a:ext uri="{FF2B5EF4-FFF2-40B4-BE49-F238E27FC236}">
                <a16:creationId xmlns:a16="http://schemas.microsoft.com/office/drawing/2014/main" id="{A7EBEDBF-1B7F-4C58-9BB8-A9160D66C5C7}"/>
              </a:ext>
            </a:extLst>
          </p:cNvPr>
          <p:cNvSpPr txBox="1"/>
          <p:nvPr/>
        </p:nvSpPr>
        <p:spPr>
          <a:xfrm>
            <a:off x="1431397" y="501074"/>
            <a:ext cx="2298760" cy="369332"/>
          </a:xfrm>
          <a:prstGeom prst="rect">
            <a:avLst/>
          </a:prstGeom>
          <a:noFill/>
        </p:spPr>
        <p:txBody>
          <a:bodyPr wrap="square" rtlCol="0">
            <a:spAutoFit/>
          </a:bodyPr>
          <a:lstStyle/>
          <a:p>
            <a:r>
              <a:rPr lang="en-US"/>
              <a:t>Tọa độ: 20</a:t>
            </a:r>
            <a:r>
              <a:rPr lang="en-US" baseline="30000"/>
              <a:t>0</a:t>
            </a:r>
            <a:r>
              <a:rPr lang="en-US"/>
              <a:t>B-120</a:t>
            </a:r>
            <a:r>
              <a:rPr lang="en-US" baseline="30000"/>
              <a:t>0</a:t>
            </a:r>
            <a:r>
              <a:rPr lang="en-US"/>
              <a:t>Đ</a:t>
            </a:r>
          </a:p>
        </p:txBody>
      </p:sp>
      <p:sp>
        <p:nvSpPr>
          <p:cNvPr id="13" name="TextBox 12">
            <a:extLst>
              <a:ext uri="{FF2B5EF4-FFF2-40B4-BE49-F238E27FC236}">
                <a16:creationId xmlns:a16="http://schemas.microsoft.com/office/drawing/2014/main" id="{8890C900-6AF1-4D94-9915-7CEDE4092045}"/>
              </a:ext>
            </a:extLst>
          </p:cNvPr>
          <p:cNvSpPr txBox="1"/>
          <p:nvPr/>
        </p:nvSpPr>
        <p:spPr>
          <a:xfrm>
            <a:off x="1454625" y="2524254"/>
            <a:ext cx="2298760" cy="369332"/>
          </a:xfrm>
          <a:prstGeom prst="rect">
            <a:avLst/>
          </a:prstGeom>
          <a:noFill/>
        </p:spPr>
        <p:txBody>
          <a:bodyPr wrap="square" rtlCol="0">
            <a:spAutoFit/>
          </a:bodyPr>
          <a:lstStyle/>
          <a:p>
            <a:r>
              <a:rPr lang="en-US"/>
              <a:t>Tọa độ: 10</a:t>
            </a:r>
            <a:r>
              <a:rPr lang="en-US" baseline="30000"/>
              <a:t>0</a:t>
            </a:r>
            <a:r>
              <a:rPr lang="en-US"/>
              <a:t>B-100</a:t>
            </a:r>
            <a:r>
              <a:rPr lang="en-US" baseline="30000"/>
              <a:t>0</a:t>
            </a:r>
            <a:r>
              <a:rPr lang="en-US"/>
              <a:t>Đ</a:t>
            </a:r>
          </a:p>
        </p:txBody>
      </p:sp>
      <p:sp>
        <p:nvSpPr>
          <p:cNvPr id="15" name="TextBox 14">
            <a:extLst>
              <a:ext uri="{FF2B5EF4-FFF2-40B4-BE49-F238E27FC236}">
                <a16:creationId xmlns:a16="http://schemas.microsoft.com/office/drawing/2014/main" id="{54EC31D7-D64D-43D2-B28B-D70C36A4FDB9}"/>
              </a:ext>
            </a:extLst>
          </p:cNvPr>
          <p:cNvSpPr txBox="1"/>
          <p:nvPr/>
        </p:nvSpPr>
        <p:spPr>
          <a:xfrm>
            <a:off x="9517249" y="602195"/>
            <a:ext cx="2298760" cy="369332"/>
          </a:xfrm>
          <a:prstGeom prst="rect">
            <a:avLst/>
          </a:prstGeom>
          <a:noFill/>
        </p:spPr>
        <p:txBody>
          <a:bodyPr wrap="square" rtlCol="0">
            <a:spAutoFit/>
          </a:bodyPr>
          <a:lstStyle/>
          <a:p>
            <a:r>
              <a:rPr lang="en-US"/>
              <a:t>Tọa độ: 0</a:t>
            </a:r>
            <a:r>
              <a:rPr lang="en-US" baseline="30000"/>
              <a:t>0</a:t>
            </a:r>
            <a:r>
              <a:rPr lang="en-US"/>
              <a:t>-115</a:t>
            </a:r>
            <a:r>
              <a:rPr lang="en-US" baseline="30000"/>
              <a:t>0</a:t>
            </a:r>
            <a:r>
              <a:rPr lang="en-US"/>
              <a:t>Đ</a:t>
            </a:r>
          </a:p>
        </p:txBody>
      </p:sp>
      <p:sp>
        <p:nvSpPr>
          <p:cNvPr id="17" name="TextBox 16">
            <a:extLst>
              <a:ext uri="{FF2B5EF4-FFF2-40B4-BE49-F238E27FC236}">
                <a16:creationId xmlns:a16="http://schemas.microsoft.com/office/drawing/2014/main" id="{394ED6BB-3614-471D-8023-272D5E6C48B4}"/>
              </a:ext>
            </a:extLst>
          </p:cNvPr>
          <p:cNvSpPr txBox="1"/>
          <p:nvPr/>
        </p:nvSpPr>
        <p:spPr>
          <a:xfrm>
            <a:off x="1467052" y="4775061"/>
            <a:ext cx="2298760" cy="369332"/>
          </a:xfrm>
          <a:prstGeom prst="rect">
            <a:avLst/>
          </a:prstGeom>
          <a:noFill/>
        </p:spPr>
        <p:txBody>
          <a:bodyPr wrap="square" rtlCol="0">
            <a:spAutoFit/>
          </a:bodyPr>
          <a:lstStyle/>
          <a:p>
            <a:r>
              <a:rPr lang="en-US"/>
              <a:t>Tọa độ: 10</a:t>
            </a:r>
            <a:r>
              <a:rPr lang="en-US" baseline="30000"/>
              <a:t>0</a:t>
            </a:r>
            <a:r>
              <a:rPr lang="en-US"/>
              <a:t>B-110</a:t>
            </a:r>
            <a:r>
              <a:rPr lang="en-US" baseline="30000"/>
              <a:t>0</a:t>
            </a:r>
            <a:r>
              <a:rPr lang="en-US"/>
              <a:t>Đ</a:t>
            </a:r>
          </a:p>
        </p:txBody>
      </p:sp>
      <p:sp>
        <p:nvSpPr>
          <p:cNvPr id="19" name="TextBox 18">
            <a:extLst>
              <a:ext uri="{FF2B5EF4-FFF2-40B4-BE49-F238E27FC236}">
                <a16:creationId xmlns:a16="http://schemas.microsoft.com/office/drawing/2014/main" id="{5CCE20EA-F220-4698-B393-7BB4D44D7517}"/>
              </a:ext>
            </a:extLst>
          </p:cNvPr>
          <p:cNvSpPr txBox="1"/>
          <p:nvPr/>
        </p:nvSpPr>
        <p:spPr>
          <a:xfrm>
            <a:off x="1431397" y="6109981"/>
            <a:ext cx="2298760" cy="369332"/>
          </a:xfrm>
          <a:prstGeom prst="rect">
            <a:avLst/>
          </a:prstGeom>
          <a:noFill/>
        </p:spPr>
        <p:txBody>
          <a:bodyPr wrap="square" rtlCol="0">
            <a:spAutoFit/>
          </a:bodyPr>
          <a:lstStyle/>
          <a:p>
            <a:r>
              <a:rPr lang="en-US"/>
              <a:t>Tọa độ: 10</a:t>
            </a:r>
            <a:r>
              <a:rPr lang="en-US" baseline="30000"/>
              <a:t>0</a:t>
            </a:r>
            <a:r>
              <a:rPr lang="en-US"/>
              <a:t>B-115</a:t>
            </a:r>
            <a:r>
              <a:rPr lang="en-US" baseline="30000"/>
              <a:t>0</a:t>
            </a:r>
            <a:r>
              <a:rPr lang="en-US"/>
              <a:t>Đ</a:t>
            </a:r>
          </a:p>
        </p:txBody>
      </p:sp>
    </p:spTree>
    <p:extLst>
      <p:ext uri="{BB962C8B-B14F-4D97-AF65-F5344CB8AC3E}">
        <p14:creationId xmlns:p14="http://schemas.microsoft.com/office/powerpoint/2010/main" val="3666538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4457" y="1952836"/>
            <a:ext cx="12218267" cy="3168352"/>
          </a:xfrm>
          <a:prstGeom prst="rect">
            <a:avLst/>
          </a:prstGeom>
          <a:solidFill>
            <a:schemeClr val="tx1">
              <a:lumMod val="95000"/>
              <a:lumOff val="5000"/>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圆角矩形 15"/>
          <p:cNvSpPr/>
          <p:nvPr/>
        </p:nvSpPr>
        <p:spPr>
          <a:xfrm>
            <a:off x="2641203" y="3717032"/>
            <a:ext cx="7487506" cy="228921"/>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圆角矩形 16"/>
          <p:cNvSpPr/>
          <p:nvPr/>
        </p:nvSpPr>
        <p:spPr>
          <a:xfrm>
            <a:off x="2847975" y="3869432"/>
            <a:ext cx="7487506" cy="228921"/>
          </a:xfrm>
          <a:prstGeom prst="roundRect">
            <a:avLst>
              <a:gd name="adj" fmla="val 50000"/>
            </a:avLst>
          </a:prstGeom>
          <a:solidFill>
            <a:srgbClr val="FF6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圆角矩形 17"/>
          <p:cNvSpPr/>
          <p:nvPr/>
        </p:nvSpPr>
        <p:spPr>
          <a:xfrm>
            <a:off x="2719318" y="4185084"/>
            <a:ext cx="6677879" cy="228921"/>
          </a:xfrm>
          <a:prstGeom prst="roundRect">
            <a:avLst>
              <a:gd name="adj" fmla="val 50000"/>
            </a:avLst>
          </a:prstGeom>
          <a:solidFill>
            <a:srgbClr val="F5C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圆角矩形 18"/>
          <p:cNvSpPr/>
          <p:nvPr/>
        </p:nvSpPr>
        <p:spPr>
          <a:xfrm>
            <a:off x="2935342" y="4365104"/>
            <a:ext cx="6677879" cy="228921"/>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圆角矩形 19"/>
          <p:cNvSpPr/>
          <p:nvPr/>
        </p:nvSpPr>
        <p:spPr>
          <a:xfrm>
            <a:off x="2919983" y="4509120"/>
            <a:ext cx="7487506" cy="228921"/>
          </a:xfrm>
          <a:prstGeom prst="roundRect">
            <a:avLst>
              <a:gd name="adj" fmla="val 50000"/>
            </a:avLst>
          </a:prstGeom>
          <a:solidFill>
            <a:srgbClr val="5E7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圆角矩形 20"/>
          <p:cNvSpPr/>
          <p:nvPr/>
        </p:nvSpPr>
        <p:spPr>
          <a:xfrm>
            <a:off x="2775967" y="4661520"/>
            <a:ext cx="7487506" cy="228921"/>
          </a:xfrm>
          <a:prstGeom prst="roundRect">
            <a:avLst>
              <a:gd name="adj" fmla="val 50000"/>
            </a:avLst>
          </a:prstGeom>
          <a:solidFill>
            <a:srgbClr val="FF6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圆角矩形 21"/>
          <p:cNvSpPr/>
          <p:nvPr/>
        </p:nvSpPr>
        <p:spPr>
          <a:xfrm>
            <a:off x="2928367" y="4905164"/>
            <a:ext cx="7487506" cy="228921"/>
          </a:xfrm>
          <a:prstGeom prst="roundRect">
            <a:avLst>
              <a:gd name="adj" fmla="val 50000"/>
            </a:avLst>
          </a:prstGeom>
          <a:solidFill>
            <a:srgbClr val="F5C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圆角矩形 22"/>
          <p:cNvSpPr/>
          <p:nvPr/>
        </p:nvSpPr>
        <p:spPr>
          <a:xfrm>
            <a:off x="2791326" y="5121188"/>
            <a:ext cx="6677879" cy="228921"/>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圆角矩形 23"/>
          <p:cNvSpPr/>
          <p:nvPr/>
        </p:nvSpPr>
        <p:spPr>
          <a:xfrm>
            <a:off x="2943726" y="5273588"/>
            <a:ext cx="6677879" cy="228921"/>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42" name="组合 41"/>
          <p:cNvGrpSpPr/>
          <p:nvPr/>
        </p:nvGrpSpPr>
        <p:grpSpPr>
          <a:xfrm>
            <a:off x="4679397" y="2056007"/>
            <a:ext cx="2001294" cy="1966687"/>
            <a:chOff x="3724323" y="1908536"/>
            <a:chExt cx="1329153" cy="1329153"/>
          </a:xfrm>
        </p:grpSpPr>
        <p:sp>
          <p:nvSpPr>
            <p:cNvPr id="43" name="椭圆 42"/>
            <p:cNvSpPr/>
            <p:nvPr/>
          </p:nvSpPr>
          <p:spPr>
            <a:xfrm>
              <a:off x="3724323"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椭圆 43"/>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nvGrpSpPr>
          <p:cNvPr id="45" name="组合 44"/>
          <p:cNvGrpSpPr/>
          <p:nvPr/>
        </p:nvGrpSpPr>
        <p:grpSpPr>
          <a:xfrm>
            <a:off x="3508379" y="4885311"/>
            <a:ext cx="981021" cy="964058"/>
            <a:chOff x="3724323" y="1908536"/>
            <a:chExt cx="1329153" cy="1329153"/>
          </a:xfrm>
          <a:solidFill>
            <a:schemeClr val="bg1">
              <a:lumMod val="95000"/>
            </a:schemeClr>
          </a:solidFill>
        </p:grpSpPr>
        <p:sp>
          <p:nvSpPr>
            <p:cNvPr id="46" name="椭圆 45"/>
            <p:cNvSpPr/>
            <p:nvPr/>
          </p:nvSpPr>
          <p:spPr>
            <a:xfrm>
              <a:off x="3724323" y="1908536"/>
              <a:ext cx="1329153" cy="1329153"/>
            </a:xfrm>
            <a:prstGeom prst="ellipse">
              <a:avLst/>
            </a:prstGeom>
            <a:grp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椭圆 46"/>
            <p:cNvSpPr/>
            <p:nvPr/>
          </p:nvSpPr>
          <p:spPr>
            <a:xfrm>
              <a:off x="3839838" y="2024052"/>
              <a:ext cx="1098122" cy="1098122"/>
            </a:xfrm>
            <a:prstGeom prst="ellipse">
              <a:avLst/>
            </a:prstGeom>
            <a:gr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nvGrpSpPr>
          <p:cNvPr id="48" name="组合 47"/>
          <p:cNvGrpSpPr/>
          <p:nvPr/>
        </p:nvGrpSpPr>
        <p:grpSpPr>
          <a:xfrm>
            <a:off x="3093039" y="2758374"/>
            <a:ext cx="1386273" cy="1362303"/>
            <a:chOff x="3724323" y="1908536"/>
            <a:chExt cx="1329153" cy="1329153"/>
          </a:xfrm>
        </p:grpSpPr>
        <p:sp>
          <p:nvSpPr>
            <p:cNvPr id="49" name="椭圆 48"/>
            <p:cNvSpPr/>
            <p:nvPr/>
          </p:nvSpPr>
          <p:spPr>
            <a:xfrm>
              <a:off x="3724323"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椭圆 49"/>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nvGrpSpPr>
          <p:cNvPr id="51" name="组合 50"/>
          <p:cNvGrpSpPr/>
          <p:nvPr/>
        </p:nvGrpSpPr>
        <p:grpSpPr>
          <a:xfrm>
            <a:off x="5336182" y="5093556"/>
            <a:ext cx="586914" cy="576766"/>
            <a:chOff x="3724323" y="1908536"/>
            <a:chExt cx="1329153" cy="1329153"/>
          </a:xfrm>
          <a:solidFill>
            <a:schemeClr val="bg1">
              <a:lumMod val="95000"/>
            </a:schemeClr>
          </a:solidFill>
        </p:grpSpPr>
        <p:sp>
          <p:nvSpPr>
            <p:cNvPr id="52" name="椭圆 51"/>
            <p:cNvSpPr/>
            <p:nvPr/>
          </p:nvSpPr>
          <p:spPr>
            <a:xfrm>
              <a:off x="3724323" y="1908536"/>
              <a:ext cx="1329153" cy="1329153"/>
            </a:xfrm>
            <a:prstGeom prst="ellipse">
              <a:avLst/>
            </a:prstGeom>
            <a:grp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 name="椭圆 52"/>
            <p:cNvSpPr/>
            <p:nvPr/>
          </p:nvSpPr>
          <p:spPr>
            <a:xfrm>
              <a:off x="3839838" y="2024052"/>
              <a:ext cx="1098122" cy="1098122"/>
            </a:xfrm>
            <a:prstGeom prst="ellipse">
              <a:avLst/>
            </a:prstGeom>
            <a:gr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nvGrpSpPr>
          <p:cNvPr id="57" name="组合 56"/>
          <p:cNvGrpSpPr/>
          <p:nvPr/>
        </p:nvGrpSpPr>
        <p:grpSpPr>
          <a:xfrm>
            <a:off x="4455896" y="4402463"/>
            <a:ext cx="1623798" cy="1595719"/>
            <a:chOff x="3724323" y="1908536"/>
            <a:chExt cx="1329153" cy="1329153"/>
          </a:xfrm>
        </p:grpSpPr>
        <p:sp>
          <p:nvSpPr>
            <p:cNvPr id="58" name="椭圆 57"/>
            <p:cNvSpPr/>
            <p:nvPr/>
          </p:nvSpPr>
          <p:spPr>
            <a:xfrm>
              <a:off x="3724323"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9" name="椭圆 58"/>
            <p:cNvSpPr/>
            <p:nvPr/>
          </p:nvSpPr>
          <p:spPr>
            <a:xfrm>
              <a:off x="3839838" y="2024052"/>
              <a:ext cx="1098122" cy="1098122"/>
            </a:xfrm>
            <a:prstGeom prst="ellipse">
              <a:avLst/>
            </a:prstGeom>
            <a:solidFill>
              <a:schemeClr val="bg1">
                <a:lumMod val="9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grpSp>
        <p:nvGrpSpPr>
          <p:cNvPr id="54" name="组合 53"/>
          <p:cNvGrpSpPr/>
          <p:nvPr/>
        </p:nvGrpSpPr>
        <p:grpSpPr>
          <a:xfrm>
            <a:off x="3562992" y="382821"/>
            <a:ext cx="5477682" cy="5382962"/>
            <a:chOff x="3724323" y="1908536"/>
            <a:chExt cx="1329153" cy="1329153"/>
          </a:xfrm>
        </p:grpSpPr>
        <p:sp>
          <p:nvSpPr>
            <p:cNvPr id="55" name="椭圆 54"/>
            <p:cNvSpPr/>
            <p:nvPr/>
          </p:nvSpPr>
          <p:spPr>
            <a:xfrm>
              <a:off x="3724323" y="1908536"/>
              <a:ext cx="1329153" cy="1329153"/>
            </a:xfrm>
            <a:prstGeom prst="ellipse">
              <a:avLst/>
            </a:prstGeom>
            <a:gradFill flip="none" rotWithShape="1">
              <a:gsLst>
                <a:gs pos="0">
                  <a:schemeClr val="bg1"/>
                </a:gs>
                <a:gs pos="100000">
                  <a:srgbClr val="DDDEDD"/>
                </a:gs>
              </a:gsLst>
              <a:lin ang="9600000" scaled="0"/>
              <a:tileRect/>
            </a:gradFill>
            <a:ln w="28575">
              <a:solidFill>
                <a:schemeClr val="bg1"/>
              </a:solidFill>
            </a:ln>
            <a:effectLst>
              <a:outerShdw blurRad="279400" dist="889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6" name="椭圆 55"/>
            <p:cNvSpPr/>
            <p:nvPr/>
          </p:nvSpPr>
          <p:spPr>
            <a:xfrm>
              <a:off x="3839838" y="2024052"/>
              <a:ext cx="1098122" cy="1098122"/>
            </a:xfrm>
            <a:prstGeom prst="ellipse">
              <a:avLst/>
            </a:prstGeom>
            <a:solidFill>
              <a:srgbClr val="00B0F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sp>
        <p:nvSpPr>
          <p:cNvPr id="60" name="TextBox 7"/>
          <p:cNvSpPr>
            <a:spLocks noChangeArrowheads="1"/>
          </p:cNvSpPr>
          <p:nvPr/>
        </p:nvSpPr>
        <p:spPr bwMode="auto">
          <a:xfrm>
            <a:off x="4344986" y="2524198"/>
            <a:ext cx="41978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auto">
              <a:spcBef>
                <a:spcPts val="0"/>
              </a:spcBef>
              <a:spcAft>
                <a:spcPts val="0"/>
              </a:spcAft>
              <a:defRPr/>
            </a:pPr>
            <a:r>
              <a:rPr lang="en-US" altLang="zh-CN" sz="6000" dirty="0">
                <a:solidFill>
                  <a:schemeClr val="bg1"/>
                </a:solidFill>
                <a:latin typeface="Arial" panose="020B0604020202020204" pitchFamily="34" charset="0"/>
                <a:ea typeface="方正兰亭黑简体" panose="02000000000000000000" pitchFamily="2" charset="-122"/>
                <a:cs typeface="Arial" panose="020B0604020202020204" pitchFamily="34" charset="0"/>
                <a:sym typeface="Arial" panose="020B0604020202020204" pitchFamily="34" charset="0"/>
              </a:rPr>
              <a:t>THANKS.</a:t>
            </a:r>
            <a:endParaRPr lang="zh-CN" altLang="en-US" sz="6000" dirty="0">
              <a:solidFill>
                <a:schemeClr val="bg1"/>
              </a:solidFill>
              <a:latin typeface="Arial" panose="020B0604020202020204" pitchFamily="34" charset="0"/>
              <a:ea typeface="方正兰亭黑简体" panose="02000000000000000000" pitchFamily="2" charset="-122"/>
              <a:cs typeface="Arial" panose="020B0604020202020204" pitchFamily="34" charset="0"/>
              <a:sym typeface="Arial" panose="020B0604020202020204" pitchFamily="34" charset="0"/>
            </a:endParaRPr>
          </a:p>
        </p:txBody>
      </p:sp>
      <p:sp>
        <p:nvSpPr>
          <p:cNvPr id="2" name="矩形 1"/>
          <p:cNvSpPr/>
          <p:nvPr/>
        </p:nvSpPr>
        <p:spPr>
          <a:xfrm>
            <a:off x="7807510" y="7251771"/>
            <a:ext cx="398408" cy="782764"/>
          </a:xfrm>
          <a:prstGeom prst="rect">
            <a:avLst/>
          </a:prstGeom>
        </p:spPr>
        <p:txBody>
          <a:bodyPr wrap="square">
            <a:spAutoFit/>
          </a:bodyPr>
          <a:lstStyle/>
          <a:p>
            <a:endParaRPr lang="zh-CN" altLang="en-US"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par>
                                <p:cTn id="45" presetID="53" presetClass="entr" presetSubtype="16" fill="hold" grpId="0" nodeType="withEffect">
                                  <p:stCondLst>
                                    <p:cond delay="50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grpId="0" nodeType="withEffect">
                                  <p:stCondLst>
                                    <p:cond delay="50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1000"/>
                                  </p:stCondLst>
                                  <p:childTnLst>
                                    <p:set>
                                      <p:cBhvr>
                                        <p:cTn id="56" dur="1" fill="hold">
                                          <p:stCondLst>
                                            <p:cond delay="0"/>
                                          </p:stCondLst>
                                        </p:cTn>
                                        <p:tgtEl>
                                          <p:spTgt spid="42"/>
                                        </p:tgtEl>
                                        <p:attrNameLst>
                                          <p:attrName>style.visibility</p:attrName>
                                        </p:attrNameLst>
                                      </p:cBhvr>
                                      <p:to>
                                        <p:strVal val="visible"/>
                                      </p:to>
                                    </p:set>
                                    <p:anim calcmode="lin" valueType="num">
                                      <p:cBhvr>
                                        <p:cTn id="57" dur="500" fill="hold"/>
                                        <p:tgtEl>
                                          <p:spTgt spid="42"/>
                                        </p:tgtEl>
                                        <p:attrNameLst>
                                          <p:attrName>ppt_w</p:attrName>
                                        </p:attrNameLst>
                                      </p:cBhvr>
                                      <p:tavLst>
                                        <p:tav tm="0">
                                          <p:val>
                                            <p:fltVal val="0"/>
                                          </p:val>
                                        </p:tav>
                                        <p:tav tm="100000">
                                          <p:val>
                                            <p:strVal val="#ppt_w"/>
                                          </p:val>
                                        </p:tav>
                                      </p:tavLst>
                                    </p:anim>
                                    <p:anim calcmode="lin" valueType="num">
                                      <p:cBhvr>
                                        <p:cTn id="58" dur="500" fill="hold"/>
                                        <p:tgtEl>
                                          <p:spTgt spid="42"/>
                                        </p:tgtEl>
                                        <p:attrNameLst>
                                          <p:attrName>ppt_h</p:attrName>
                                        </p:attrNameLst>
                                      </p:cBhvr>
                                      <p:tavLst>
                                        <p:tav tm="0">
                                          <p:val>
                                            <p:fltVal val="0"/>
                                          </p:val>
                                        </p:tav>
                                        <p:tav tm="100000">
                                          <p:val>
                                            <p:strVal val="#ppt_h"/>
                                          </p:val>
                                        </p:tav>
                                      </p:tavLst>
                                    </p:anim>
                                    <p:animEffect transition="in" filter="fade">
                                      <p:cBhvr>
                                        <p:cTn id="59" dur="500"/>
                                        <p:tgtEl>
                                          <p:spTgt spid="42"/>
                                        </p:tgtEl>
                                      </p:cBhvr>
                                    </p:animEffect>
                                  </p:childTnLst>
                                </p:cTn>
                              </p:par>
                              <p:par>
                                <p:cTn id="60" presetID="53" presetClass="entr" presetSubtype="16"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 calcmode="lin" valueType="num">
                                      <p:cBhvr>
                                        <p:cTn id="62" dur="500" fill="hold"/>
                                        <p:tgtEl>
                                          <p:spTgt spid="48"/>
                                        </p:tgtEl>
                                        <p:attrNameLst>
                                          <p:attrName>ppt_w</p:attrName>
                                        </p:attrNameLst>
                                      </p:cBhvr>
                                      <p:tavLst>
                                        <p:tav tm="0">
                                          <p:val>
                                            <p:fltVal val="0"/>
                                          </p:val>
                                        </p:tav>
                                        <p:tav tm="100000">
                                          <p:val>
                                            <p:strVal val="#ppt_w"/>
                                          </p:val>
                                        </p:tav>
                                      </p:tavLst>
                                    </p:anim>
                                    <p:anim calcmode="lin" valueType="num">
                                      <p:cBhvr>
                                        <p:cTn id="63" dur="500" fill="hold"/>
                                        <p:tgtEl>
                                          <p:spTgt spid="48"/>
                                        </p:tgtEl>
                                        <p:attrNameLst>
                                          <p:attrName>ppt_h</p:attrName>
                                        </p:attrNameLst>
                                      </p:cBhvr>
                                      <p:tavLst>
                                        <p:tav tm="0">
                                          <p:val>
                                            <p:fltVal val="0"/>
                                          </p:val>
                                        </p:tav>
                                        <p:tav tm="100000">
                                          <p:val>
                                            <p:strVal val="#ppt_h"/>
                                          </p:val>
                                        </p:tav>
                                      </p:tavLst>
                                    </p:anim>
                                    <p:animEffect transition="in" filter="fade">
                                      <p:cBhvr>
                                        <p:cTn id="64" dur="500"/>
                                        <p:tgtEl>
                                          <p:spTgt spid="48"/>
                                        </p:tgtEl>
                                      </p:cBhvr>
                                    </p:animEffect>
                                  </p:childTnLst>
                                </p:cTn>
                              </p:par>
                              <p:par>
                                <p:cTn id="65" presetID="53" presetClass="entr" presetSubtype="16" fill="hold" nodeType="withEffect">
                                  <p:stCondLst>
                                    <p:cond delay="1000"/>
                                  </p:stCondLst>
                                  <p:childTnLst>
                                    <p:set>
                                      <p:cBhvr>
                                        <p:cTn id="66" dur="1" fill="hold">
                                          <p:stCondLst>
                                            <p:cond delay="0"/>
                                          </p:stCondLst>
                                        </p:cTn>
                                        <p:tgtEl>
                                          <p:spTgt spid="45"/>
                                        </p:tgtEl>
                                        <p:attrNameLst>
                                          <p:attrName>style.visibility</p:attrName>
                                        </p:attrNameLst>
                                      </p:cBhvr>
                                      <p:to>
                                        <p:strVal val="visible"/>
                                      </p:to>
                                    </p:set>
                                    <p:anim calcmode="lin" valueType="num">
                                      <p:cBhvr>
                                        <p:cTn id="67" dur="500" fill="hold"/>
                                        <p:tgtEl>
                                          <p:spTgt spid="45"/>
                                        </p:tgtEl>
                                        <p:attrNameLst>
                                          <p:attrName>ppt_w</p:attrName>
                                        </p:attrNameLst>
                                      </p:cBhvr>
                                      <p:tavLst>
                                        <p:tav tm="0">
                                          <p:val>
                                            <p:fltVal val="0"/>
                                          </p:val>
                                        </p:tav>
                                        <p:tav tm="100000">
                                          <p:val>
                                            <p:strVal val="#ppt_w"/>
                                          </p:val>
                                        </p:tav>
                                      </p:tavLst>
                                    </p:anim>
                                    <p:anim calcmode="lin" valueType="num">
                                      <p:cBhvr>
                                        <p:cTn id="68" dur="500" fill="hold"/>
                                        <p:tgtEl>
                                          <p:spTgt spid="45"/>
                                        </p:tgtEl>
                                        <p:attrNameLst>
                                          <p:attrName>ppt_h</p:attrName>
                                        </p:attrNameLst>
                                      </p:cBhvr>
                                      <p:tavLst>
                                        <p:tav tm="0">
                                          <p:val>
                                            <p:fltVal val="0"/>
                                          </p:val>
                                        </p:tav>
                                        <p:tav tm="100000">
                                          <p:val>
                                            <p:strVal val="#ppt_h"/>
                                          </p:val>
                                        </p:tav>
                                      </p:tavLst>
                                    </p:anim>
                                    <p:animEffect transition="in" filter="fade">
                                      <p:cBhvr>
                                        <p:cTn id="69" dur="500"/>
                                        <p:tgtEl>
                                          <p:spTgt spid="45"/>
                                        </p:tgtEl>
                                      </p:cBhvr>
                                    </p:animEffect>
                                  </p:childTnLst>
                                </p:cTn>
                              </p:par>
                              <p:par>
                                <p:cTn id="70" presetID="53" presetClass="entr" presetSubtype="16" fill="hold" nodeType="withEffect">
                                  <p:stCondLst>
                                    <p:cond delay="1000"/>
                                  </p:stCondLst>
                                  <p:childTnLst>
                                    <p:set>
                                      <p:cBhvr>
                                        <p:cTn id="71" dur="1" fill="hold">
                                          <p:stCondLst>
                                            <p:cond delay="0"/>
                                          </p:stCondLst>
                                        </p:cTn>
                                        <p:tgtEl>
                                          <p:spTgt spid="57"/>
                                        </p:tgtEl>
                                        <p:attrNameLst>
                                          <p:attrName>style.visibility</p:attrName>
                                        </p:attrNameLst>
                                      </p:cBhvr>
                                      <p:to>
                                        <p:strVal val="visible"/>
                                      </p:to>
                                    </p:set>
                                    <p:anim calcmode="lin" valueType="num">
                                      <p:cBhvr>
                                        <p:cTn id="72" dur="500" fill="hold"/>
                                        <p:tgtEl>
                                          <p:spTgt spid="57"/>
                                        </p:tgtEl>
                                        <p:attrNameLst>
                                          <p:attrName>ppt_w</p:attrName>
                                        </p:attrNameLst>
                                      </p:cBhvr>
                                      <p:tavLst>
                                        <p:tav tm="0">
                                          <p:val>
                                            <p:fltVal val="0"/>
                                          </p:val>
                                        </p:tav>
                                        <p:tav tm="100000">
                                          <p:val>
                                            <p:strVal val="#ppt_w"/>
                                          </p:val>
                                        </p:tav>
                                      </p:tavLst>
                                    </p:anim>
                                    <p:anim calcmode="lin" valueType="num">
                                      <p:cBhvr>
                                        <p:cTn id="73" dur="500" fill="hold"/>
                                        <p:tgtEl>
                                          <p:spTgt spid="57"/>
                                        </p:tgtEl>
                                        <p:attrNameLst>
                                          <p:attrName>ppt_h</p:attrName>
                                        </p:attrNameLst>
                                      </p:cBhvr>
                                      <p:tavLst>
                                        <p:tav tm="0">
                                          <p:val>
                                            <p:fltVal val="0"/>
                                          </p:val>
                                        </p:tav>
                                        <p:tav tm="100000">
                                          <p:val>
                                            <p:strVal val="#ppt_h"/>
                                          </p:val>
                                        </p:tav>
                                      </p:tavLst>
                                    </p:anim>
                                    <p:animEffect transition="in" filter="fade">
                                      <p:cBhvr>
                                        <p:cTn id="74" dur="500"/>
                                        <p:tgtEl>
                                          <p:spTgt spid="57"/>
                                        </p:tgtEl>
                                      </p:cBhvr>
                                    </p:animEffect>
                                  </p:childTnLst>
                                </p:cTn>
                              </p:par>
                              <p:par>
                                <p:cTn id="75" presetID="53" presetClass="entr" presetSubtype="16"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500" fill="hold"/>
                                        <p:tgtEl>
                                          <p:spTgt spid="51"/>
                                        </p:tgtEl>
                                        <p:attrNameLst>
                                          <p:attrName>ppt_w</p:attrName>
                                        </p:attrNameLst>
                                      </p:cBhvr>
                                      <p:tavLst>
                                        <p:tav tm="0">
                                          <p:val>
                                            <p:fltVal val="0"/>
                                          </p:val>
                                        </p:tav>
                                        <p:tav tm="100000">
                                          <p:val>
                                            <p:strVal val="#ppt_w"/>
                                          </p:val>
                                        </p:tav>
                                      </p:tavLst>
                                    </p:anim>
                                    <p:anim calcmode="lin" valueType="num">
                                      <p:cBhvr>
                                        <p:cTn id="78" dur="500" fill="hold"/>
                                        <p:tgtEl>
                                          <p:spTgt spid="51"/>
                                        </p:tgtEl>
                                        <p:attrNameLst>
                                          <p:attrName>ppt_h</p:attrName>
                                        </p:attrNameLst>
                                      </p:cBhvr>
                                      <p:tavLst>
                                        <p:tav tm="0">
                                          <p:val>
                                            <p:fltVal val="0"/>
                                          </p:val>
                                        </p:tav>
                                        <p:tav tm="100000">
                                          <p:val>
                                            <p:strVal val="#ppt_h"/>
                                          </p:val>
                                        </p:tav>
                                      </p:tavLst>
                                    </p:anim>
                                    <p:animEffect transition="in" filter="fade">
                                      <p:cBhvr>
                                        <p:cTn id="79" dur="500"/>
                                        <p:tgtEl>
                                          <p:spTgt spid="51"/>
                                        </p:tgtEl>
                                      </p:cBhvr>
                                    </p:animEffect>
                                  </p:childTnLst>
                                </p:cTn>
                              </p:par>
                            </p:childTnLst>
                          </p:cTn>
                        </p:par>
                        <p:par>
                          <p:cTn id="80" fill="hold">
                            <p:stCondLst>
                              <p:cond delay="1500"/>
                            </p:stCondLst>
                            <p:childTnLst>
                              <p:par>
                                <p:cTn id="81" presetID="38" presetClass="entr" presetSubtype="0" accel="50000" fill="hold" grpId="0" nodeType="afterEffect">
                                  <p:stCondLst>
                                    <p:cond delay="0"/>
                                  </p:stCondLst>
                                  <p:iterate type="lt">
                                    <p:tmPct val="50000"/>
                                  </p:iterate>
                                  <p:childTnLst>
                                    <p:set>
                                      <p:cBhvr>
                                        <p:cTn id="82" dur="1" fill="hold">
                                          <p:stCondLst>
                                            <p:cond delay="0"/>
                                          </p:stCondLst>
                                        </p:cTn>
                                        <p:tgtEl>
                                          <p:spTgt spid="60"/>
                                        </p:tgtEl>
                                        <p:attrNameLst>
                                          <p:attrName>style.visibility</p:attrName>
                                        </p:attrNameLst>
                                      </p:cBhvr>
                                      <p:to>
                                        <p:strVal val="visible"/>
                                      </p:to>
                                    </p:set>
                                    <p:set>
                                      <p:cBhvr>
                                        <p:cTn id="83" dur="114" fill="hold">
                                          <p:stCondLst>
                                            <p:cond delay="0"/>
                                          </p:stCondLst>
                                        </p:cTn>
                                        <p:tgtEl>
                                          <p:spTgt spid="60"/>
                                        </p:tgtEl>
                                        <p:attrNameLst>
                                          <p:attrName>style.rotation</p:attrName>
                                        </p:attrNameLst>
                                      </p:cBhvr>
                                      <p:to>
                                        <p:strVal val="-45.0"/>
                                      </p:to>
                                    </p:set>
                                    <p:anim calcmode="lin" valueType="num">
                                      <p:cBhvr>
                                        <p:cTn id="84" dur="114" fill="hold">
                                          <p:stCondLst>
                                            <p:cond delay="114"/>
                                          </p:stCondLst>
                                        </p:cTn>
                                        <p:tgtEl>
                                          <p:spTgt spid="60"/>
                                        </p:tgtEl>
                                        <p:attrNameLst>
                                          <p:attrName>style.rotation</p:attrName>
                                        </p:attrNameLst>
                                      </p:cBhvr>
                                      <p:tavLst>
                                        <p:tav tm="0">
                                          <p:val>
                                            <p:fltVal val="-45"/>
                                          </p:val>
                                        </p:tav>
                                        <p:tav tm="69900">
                                          <p:val>
                                            <p:fltVal val="45"/>
                                          </p:val>
                                        </p:tav>
                                        <p:tav tm="100000">
                                          <p:val>
                                            <p:fltVal val="0"/>
                                          </p:val>
                                        </p:tav>
                                      </p:tavLst>
                                    </p:anim>
                                    <p:anim calcmode="lin" valueType="num">
                                      <p:cBhvr>
                                        <p:cTn id="85" dur="114" fill="hold">
                                          <p:stCondLst>
                                            <p:cond delay="0"/>
                                          </p:stCondLst>
                                        </p:cTn>
                                        <p:tgtEl>
                                          <p:spTgt spid="60"/>
                                        </p:tgtEl>
                                        <p:attrNameLst>
                                          <p:attrName>ppt_y</p:attrName>
                                        </p:attrNameLst>
                                      </p:cBhvr>
                                      <p:tavLst>
                                        <p:tav tm="0">
                                          <p:val>
                                            <p:strVal val="#ppt_y-1"/>
                                          </p:val>
                                        </p:tav>
                                        <p:tav tm="100000">
                                          <p:val>
                                            <p:strVal val="#ppt_y-(0.354*#ppt_w-0.172*#ppt_h)"/>
                                          </p:val>
                                        </p:tav>
                                      </p:tavLst>
                                    </p:anim>
                                    <p:anim calcmode="lin" valueType="num">
                                      <p:cBhvr>
                                        <p:cTn id="86" dur="39" decel="50000" autoRev="1" fill="hold">
                                          <p:stCondLst>
                                            <p:cond delay="114"/>
                                          </p:stCondLst>
                                        </p:cTn>
                                        <p:tgtEl>
                                          <p:spTgt spid="60"/>
                                        </p:tgtEl>
                                        <p:attrNameLst>
                                          <p:attrName>ppt_y</p:attrName>
                                        </p:attrNameLst>
                                      </p:cBhvr>
                                      <p:tavLst>
                                        <p:tav tm="0">
                                          <p:val>
                                            <p:strVal val="#ppt_y-(0.354*#ppt_w-0.172*#ppt_h)"/>
                                          </p:val>
                                        </p:tav>
                                        <p:tav tm="100000">
                                          <p:val>
                                            <p:strVal val="#ppt_y-(0.354*#ppt_w-0.172*#ppt_h)-#ppt_h/2"/>
                                          </p:val>
                                        </p:tav>
                                      </p:tavLst>
                                    </p:anim>
                                    <p:anim calcmode="lin" valueType="num">
                                      <p:cBhvr>
                                        <p:cTn id="87" dur="34" fill="hold">
                                          <p:stCondLst>
                                            <p:cond delay="216"/>
                                          </p:stCondLst>
                                        </p:cTn>
                                        <p:tgtEl>
                                          <p:spTgt spid="6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6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Box 160"/>
          <p:cNvSpPr txBox="1"/>
          <p:nvPr/>
        </p:nvSpPr>
        <p:spPr>
          <a:xfrm>
            <a:off x="13514411" y="7029400"/>
            <a:ext cx="877163" cy="369332"/>
          </a:xfrm>
          <a:prstGeom prst="rect">
            <a:avLst/>
          </a:prstGeom>
          <a:noFill/>
        </p:spPr>
        <p:txBody>
          <a:bodyPr wrap="none" rtlCol="0">
            <a:spAutoFit/>
          </a:bodyPr>
          <a:lstStyle/>
          <a:p>
            <a:r>
              <a:rPr lang="zh-CN" altLang="en-US" dirty="0">
                <a:latin typeface="Arial" panose="020B0604020202020204" pitchFamily="34" charset="0"/>
                <a:cs typeface="Arial" panose="020B0604020202020204" pitchFamily="34" charset="0"/>
                <a:sym typeface="Arial" panose="020B0604020202020204" pitchFamily="34" charset="0"/>
              </a:rPr>
              <a:t>延时符</a:t>
            </a:r>
          </a:p>
        </p:txBody>
      </p:sp>
      <p:pic>
        <p:nvPicPr>
          <p:cNvPr id="143" name="Picture 142">
            <a:extLst>
              <a:ext uri="{FF2B5EF4-FFF2-40B4-BE49-F238E27FC236}">
                <a16:creationId xmlns:a16="http://schemas.microsoft.com/office/drawing/2014/main" id="{1C2CF2C6-3DC8-44DE-9236-5EAA513E256B}"/>
              </a:ext>
            </a:extLst>
          </p:cNvPr>
          <p:cNvPicPr>
            <a:picLocks noChangeAspect="1"/>
          </p:cNvPicPr>
          <p:nvPr/>
        </p:nvPicPr>
        <p:blipFill rotWithShape="1">
          <a:blip r:embed="rId3">
            <a:extLst>
              <a:ext uri="{28A0092B-C50C-407E-A947-70E740481C1C}">
                <a14:useLocalDpi xmlns:a14="http://schemas.microsoft.com/office/drawing/2010/main" val="0"/>
              </a:ext>
            </a:extLst>
          </a:blip>
          <a:srcRect l="2206" t="3739" r="2931" b="12855"/>
          <a:stretch/>
        </p:blipFill>
        <p:spPr>
          <a:xfrm>
            <a:off x="5411787" y="1847850"/>
            <a:ext cx="6724738" cy="4561897"/>
          </a:xfrm>
          <a:prstGeom prst="rect">
            <a:avLst/>
          </a:prstGeom>
          <a:ln>
            <a:noFill/>
          </a:ln>
          <a:effectLst>
            <a:softEdge rad="112500"/>
          </a:effectLst>
        </p:spPr>
      </p:pic>
      <p:pic>
        <p:nvPicPr>
          <p:cNvPr id="168" name="Picture 167">
            <a:extLst>
              <a:ext uri="{FF2B5EF4-FFF2-40B4-BE49-F238E27FC236}">
                <a16:creationId xmlns:a16="http://schemas.microsoft.com/office/drawing/2014/main" id="{FD77BF46-01D4-40D2-BBB4-B1ABA406400B}"/>
              </a:ext>
            </a:extLst>
          </p:cNvPr>
          <p:cNvPicPr>
            <a:picLocks noChangeAspect="1"/>
          </p:cNvPicPr>
          <p:nvPr/>
        </p:nvPicPr>
        <p:blipFill>
          <a:blip r:embed="rId4"/>
          <a:stretch>
            <a:fillRect/>
          </a:stretch>
        </p:blipFill>
        <p:spPr>
          <a:xfrm>
            <a:off x="-120279" y="1375498"/>
            <a:ext cx="2543175" cy="1157480"/>
          </a:xfrm>
          <a:prstGeom prst="rect">
            <a:avLst/>
          </a:prstGeom>
          <a:ln>
            <a:noFill/>
          </a:ln>
          <a:effectLst>
            <a:softEdge rad="112500"/>
          </a:effectLst>
        </p:spPr>
      </p:pic>
      <p:sp>
        <p:nvSpPr>
          <p:cNvPr id="18" name="Rectangle: Rounded Corners 17">
            <a:extLst>
              <a:ext uri="{FF2B5EF4-FFF2-40B4-BE49-F238E27FC236}">
                <a16:creationId xmlns:a16="http://schemas.microsoft.com/office/drawing/2014/main" id="{26835A77-485E-4C04-AF16-B87EA14773C7}"/>
              </a:ext>
            </a:extLst>
          </p:cNvPr>
          <p:cNvSpPr/>
          <p:nvPr/>
        </p:nvSpPr>
        <p:spPr>
          <a:xfrm>
            <a:off x="92930" y="2232674"/>
            <a:ext cx="5318857" cy="4625325"/>
          </a:xfrm>
          <a:prstGeom prst="roundRect">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PHIẾU HỌC TẬP SỐ 1</a:t>
            </a:r>
          </a:p>
          <a:p>
            <a:pPr algn="ctr"/>
            <a:r>
              <a:rPr lang="en-US" sz="2400" dirty="0" err="1">
                <a:solidFill>
                  <a:schemeClr val="tx1">
                    <a:lumMod val="95000"/>
                    <a:lumOff val="5000"/>
                  </a:schemeClr>
                </a:solidFill>
              </a:rPr>
              <a:t>Quan</a:t>
            </a:r>
            <a:r>
              <a:rPr lang="en-US" sz="2400" dirty="0">
                <a:solidFill>
                  <a:schemeClr val="tx1">
                    <a:lumMod val="95000"/>
                    <a:lumOff val="5000"/>
                  </a:schemeClr>
                </a:solidFill>
              </a:rPr>
              <a:t> </a:t>
            </a:r>
            <a:r>
              <a:rPr lang="en-US" sz="2400" dirty="0" err="1">
                <a:solidFill>
                  <a:schemeClr val="tx1">
                    <a:lumMod val="95000"/>
                    <a:lumOff val="5000"/>
                  </a:schemeClr>
                </a:solidFill>
              </a:rPr>
              <a:t>sát</a:t>
            </a:r>
            <a:r>
              <a:rPr lang="en-US" sz="2400" dirty="0">
                <a:solidFill>
                  <a:schemeClr val="tx1">
                    <a:lumMod val="95000"/>
                    <a:lumOff val="5000"/>
                  </a:schemeClr>
                </a:solidFill>
              </a:rPr>
              <a:t> video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đọc</a:t>
            </a:r>
            <a:r>
              <a:rPr lang="en-US" sz="2400" dirty="0">
                <a:solidFill>
                  <a:schemeClr val="tx1">
                    <a:lumMod val="95000"/>
                    <a:lumOff val="5000"/>
                  </a:schemeClr>
                </a:solidFill>
              </a:rPr>
              <a:t> </a:t>
            </a:r>
            <a:r>
              <a:rPr lang="en-US" sz="2400" dirty="0" err="1">
                <a:solidFill>
                  <a:schemeClr val="tx1">
                    <a:lumMod val="95000"/>
                    <a:lumOff val="5000"/>
                  </a:schemeClr>
                </a:solidFill>
              </a:rPr>
              <a:t>thông</a:t>
            </a:r>
            <a:r>
              <a:rPr lang="en-US" sz="2400" dirty="0">
                <a:solidFill>
                  <a:schemeClr val="tx1">
                    <a:lumMod val="95000"/>
                    <a:lumOff val="5000"/>
                  </a:schemeClr>
                </a:solidFill>
              </a:rPr>
              <a:t> tin 1 </a:t>
            </a:r>
            <a:r>
              <a:rPr lang="en-US" sz="2400" dirty="0" err="1">
                <a:solidFill>
                  <a:schemeClr val="tx1">
                    <a:lumMod val="95000"/>
                    <a:lumOff val="5000"/>
                  </a:schemeClr>
                </a:solidFill>
              </a:rPr>
              <a:t>hoàn</a:t>
            </a:r>
            <a:r>
              <a:rPr lang="en-US" sz="2400" dirty="0">
                <a:solidFill>
                  <a:schemeClr val="tx1">
                    <a:lumMod val="95000"/>
                    <a:lumOff val="5000"/>
                  </a:schemeClr>
                </a:solidFill>
              </a:rPr>
              <a:t> </a:t>
            </a:r>
            <a:r>
              <a:rPr lang="en-US" sz="2400" dirty="0" err="1">
                <a:solidFill>
                  <a:schemeClr val="tx1">
                    <a:lumMod val="95000"/>
                    <a:lumOff val="5000"/>
                  </a:schemeClr>
                </a:solidFill>
              </a:rPr>
              <a:t>thành</a:t>
            </a:r>
            <a:r>
              <a:rPr lang="en-US" sz="2400" dirty="0">
                <a:solidFill>
                  <a:schemeClr val="tx1">
                    <a:lumMod val="95000"/>
                    <a:lumOff val="5000"/>
                  </a:schemeClr>
                </a:solidFill>
              </a:rPr>
              <a:t> </a:t>
            </a:r>
            <a:r>
              <a:rPr lang="en-US" sz="2400" dirty="0" err="1">
                <a:solidFill>
                  <a:schemeClr val="tx1">
                    <a:lumMod val="95000"/>
                    <a:lumOff val="5000"/>
                  </a:schemeClr>
                </a:solidFill>
              </a:rPr>
              <a:t>các</a:t>
            </a:r>
            <a:r>
              <a:rPr lang="en-US" sz="2400" dirty="0">
                <a:solidFill>
                  <a:schemeClr val="tx1">
                    <a:lumMod val="95000"/>
                    <a:lumOff val="5000"/>
                  </a:schemeClr>
                </a:solidFill>
              </a:rPr>
              <a:t> </a:t>
            </a:r>
            <a:r>
              <a:rPr lang="en-US" sz="2400" dirty="0" err="1">
                <a:solidFill>
                  <a:schemeClr val="tx1">
                    <a:lumMod val="95000"/>
                    <a:lumOff val="5000"/>
                  </a:schemeClr>
                </a:solidFill>
              </a:rPr>
              <a:t>khái</a:t>
            </a:r>
            <a:r>
              <a:rPr lang="en-US" sz="2400" dirty="0">
                <a:solidFill>
                  <a:schemeClr val="tx1">
                    <a:lumMod val="95000"/>
                    <a:lumOff val="5000"/>
                  </a:schemeClr>
                </a:solidFill>
              </a:rPr>
              <a:t> </a:t>
            </a:r>
            <a:r>
              <a:rPr lang="en-US" sz="2400" dirty="0" err="1">
                <a:solidFill>
                  <a:schemeClr val="tx1">
                    <a:lumMod val="95000"/>
                    <a:lumOff val="5000"/>
                  </a:schemeClr>
                </a:solidFill>
              </a:rPr>
              <a:t>niệm</a:t>
            </a:r>
            <a:r>
              <a:rPr lang="en-US" sz="2400" dirty="0">
                <a:solidFill>
                  <a:schemeClr val="tx1">
                    <a:lumMod val="95000"/>
                    <a:lumOff val="5000"/>
                  </a:schemeClr>
                </a:solidFill>
              </a:rPr>
              <a:t> </a:t>
            </a:r>
            <a:r>
              <a:rPr lang="en-US" sz="2400" dirty="0" err="1">
                <a:solidFill>
                  <a:schemeClr val="tx1">
                    <a:lumMod val="95000"/>
                    <a:lumOff val="5000"/>
                  </a:schemeClr>
                </a:solidFill>
              </a:rPr>
              <a:t>sau</a:t>
            </a:r>
            <a:r>
              <a:rPr lang="en-US" sz="2400" dirty="0">
                <a:solidFill>
                  <a:schemeClr val="tx1">
                    <a:lumMod val="95000"/>
                    <a:lumOff val="5000"/>
                  </a:schemeClr>
                </a:solidFill>
              </a:rPr>
              <a:t>:</a:t>
            </a:r>
            <a:endParaRPr lang="en-US" sz="2400" b="1" dirty="0">
              <a:solidFill>
                <a:schemeClr val="tx1">
                  <a:lumMod val="95000"/>
                  <a:lumOff val="5000"/>
                </a:schemeClr>
              </a:solidFill>
            </a:endParaRPr>
          </a:p>
          <a:p>
            <a:pPr marL="342900" indent="-342900" algn="ctr">
              <a:buFontTx/>
              <a:buChar char="-"/>
            </a:pPr>
            <a:r>
              <a:rPr lang="en-US" sz="2400" b="1" dirty="0" err="1">
                <a:solidFill>
                  <a:schemeClr val="tx1">
                    <a:lumMod val="95000"/>
                    <a:lumOff val="5000"/>
                  </a:schemeClr>
                </a:solidFill>
              </a:rPr>
              <a:t>Kinh</a:t>
            </a:r>
            <a:r>
              <a:rPr lang="en-US" sz="2400" b="1" dirty="0">
                <a:solidFill>
                  <a:schemeClr val="tx1">
                    <a:lumMod val="95000"/>
                    <a:lumOff val="5000"/>
                  </a:schemeClr>
                </a:solidFill>
              </a:rPr>
              <a:t> </a:t>
            </a:r>
            <a:r>
              <a:rPr lang="en-US" sz="2400" b="1" dirty="0" err="1">
                <a:solidFill>
                  <a:schemeClr val="tx1">
                    <a:lumMod val="95000"/>
                    <a:lumOff val="5000"/>
                  </a:schemeClr>
                </a:solidFill>
              </a:rPr>
              <a:t>tuyến</a:t>
            </a:r>
            <a:r>
              <a:rPr lang="en-US" sz="2400" b="1" dirty="0">
                <a:solidFill>
                  <a:schemeClr val="tx1">
                    <a:lumMod val="95000"/>
                    <a:lumOff val="5000"/>
                  </a:schemeClr>
                </a:solidFill>
              </a:rPr>
              <a:t> </a:t>
            </a:r>
            <a:r>
              <a:rPr lang="en-US" sz="2400" b="1" dirty="0" err="1">
                <a:solidFill>
                  <a:schemeClr val="tx1">
                    <a:lumMod val="95000"/>
                    <a:lumOff val="5000"/>
                  </a:schemeClr>
                </a:solidFill>
              </a:rPr>
              <a:t>là</a:t>
            </a:r>
            <a:r>
              <a:rPr lang="en-US" sz="2400" b="1" dirty="0">
                <a:solidFill>
                  <a:schemeClr val="tx1">
                    <a:lumMod val="95000"/>
                    <a:lumOff val="5000"/>
                  </a:schemeClr>
                </a:solidFill>
              </a:rPr>
              <a:t>…………………………...…</a:t>
            </a:r>
          </a:p>
          <a:p>
            <a:pPr marL="342900" indent="-342900" algn="ctr">
              <a:buFontTx/>
              <a:buChar char="-"/>
            </a:pPr>
            <a:r>
              <a:rPr lang="en-US" sz="2400" b="1" dirty="0" err="1">
                <a:solidFill>
                  <a:schemeClr val="tx1">
                    <a:lumMod val="95000"/>
                    <a:lumOff val="5000"/>
                  </a:schemeClr>
                </a:solidFill>
              </a:rPr>
              <a:t>Kinh</a:t>
            </a:r>
            <a:r>
              <a:rPr lang="en-US" sz="2400" b="1" dirty="0">
                <a:solidFill>
                  <a:schemeClr val="tx1">
                    <a:lumMod val="95000"/>
                    <a:lumOff val="5000"/>
                  </a:schemeClr>
                </a:solidFill>
              </a:rPr>
              <a:t> </a:t>
            </a:r>
            <a:r>
              <a:rPr lang="en-US" sz="2400" b="1" dirty="0" err="1">
                <a:solidFill>
                  <a:schemeClr val="tx1">
                    <a:lumMod val="95000"/>
                    <a:lumOff val="5000"/>
                  </a:schemeClr>
                </a:solidFill>
              </a:rPr>
              <a:t>tuyến</a:t>
            </a:r>
            <a:r>
              <a:rPr lang="en-US" sz="2400" b="1" dirty="0">
                <a:solidFill>
                  <a:schemeClr val="tx1">
                    <a:lumMod val="95000"/>
                    <a:lumOff val="5000"/>
                  </a:schemeClr>
                </a:solidFill>
              </a:rPr>
              <a:t> </a:t>
            </a:r>
            <a:r>
              <a:rPr lang="en-US" sz="2400" b="1" dirty="0" err="1">
                <a:solidFill>
                  <a:schemeClr val="tx1">
                    <a:lumMod val="95000"/>
                    <a:lumOff val="5000"/>
                  </a:schemeClr>
                </a:solidFill>
              </a:rPr>
              <a:t>gốc</a:t>
            </a:r>
            <a:r>
              <a:rPr lang="en-US" sz="2400" b="1" dirty="0">
                <a:solidFill>
                  <a:schemeClr val="tx1">
                    <a:lumMod val="95000"/>
                    <a:lumOff val="5000"/>
                  </a:schemeClr>
                </a:solidFill>
              </a:rPr>
              <a:t>……………………………</a:t>
            </a:r>
          </a:p>
          <a:p>
            <a:pPr marL="342900" indent="-342900" algn="ctr">
              <a:buFontTx/>
              <a:buChar char="-"/>
            </a:pPr>
            <a:r>
              <a:rPr lang="en-US" sz="2400" b="1" dirty="0" err="1">
                <a:solidFill>
                  <a:schemeClr val="tx1">
                    <a:lumMod val="95000"/>
                    <a:lumOff val="5000"/>
                  </a:schemeClr>
                </a:solidFill>
              </a:rPr>
              <a:t>Kinh</a:t>
            </a:r>
            <a:r>
              <a:rPr lang="en-US" sz="2400" b="1" dirty="0">
                <a:solidFill>
                  <a:schemeClr val="tx1">
                    <a:lumMod val="95000"/>
                    <a:lumOff val="5000"/>
                  </a:schemeClr>
                </a:solidFill>
              </a:rPr>
              <a:t> </a:t>
            </a:r>
            <a:r>
              <a:rPr lang="en-US" sz="2400" b="1" dirty="0" err="1">
                <a:solidFill>
                  <a:schemeClr val="tx1">
                    <a:lumMod val="95000"/>
                    <a:lumOff val="5000"/>
                  </a:schemeClr>
                </a:solidFill>
              </a:rPr>
              <a:t>tuyến</a:t>
            </a:r>
            <a:r>
              <a:rPr lang="en-US" sz="2400" b="1" dirty="0">
                <a:solidFill>
                  <a:schemeClr val="tx1">
                    <a:lumMod val="95000"/>
                    <a:lumOff val="5000"/>
                  </a:schemeClr>
                </a:solidFill>
              </a:rPr>
              <a:t> </a:t>
            </a:r>
            <a:r>
              <a:rPr lang="en-US" sz="2400" b="1" dirty="0" err="1">
                <a:solidFill>
                  <a:schemeClr val="tx1">
                    <a:lumMod val="95000"/>
                    <a:lumOff val="5000"/>
                  </a:schemeClr>
                </a:solidFill>
              </a:rPr>
              <a:t>đông</a:t>
            </a:r>
            <a:r>
              <a:rPr lang="en-US" sz="2400" b="1" dirty="0">
                <a:solidFill>
                  <a:schemeClr val="tx1">
                    <a:lumMod val="95000"/>
                    <a:lumOff val="5000"/>
                  </a:schemeClr>
                </a:solidFill>
              </a:rPr>
              <a:t> ……………..………</a:t>
            </a:r>
          </a:p>
          <a:p>
            <a:pPr marL="342900" indent="-342900" algn="ctr">
              <a:buFontTx/>
              <a:buChar char="-"/>
            </a:pPr>
            <a:r>
              <a:rPr lang="en-US" sz="2400" b="1" dirty="0" err="1">
                <a:solidFill>
                  <a:schemeClr val="tx1">
                    <a:lumMod val="95000"/>
                    <a:lumOff val="5000"/>
                  </a:schemeClr>
                </a:solidFill>
              </a:rPr>
              <a:t>Kinh</a:t>
            </a:r>
            <a:r>
              <a:rPr lang="en-US" sz="2400" b="1" dirty="0">
                <a:solidFill>
                  <a:schemeClr val="tx1">
                    <a:lumMod val="95000"/>
                    <a:lumOff val="5000"/>
                  </a:schemeClr>
                </a:solidFill>
              </a:rPr>
              <a:t> </a:t>
            </a:r>
            <a:r>
              <a:rPr lang="en-US" sz="2400" b="1" dirty="0" err="1">
                <a:solidFill>
                  <a:schemeClr val="tx1">
                    <a:lumMod val="95000"/>
                    <a:lumOff val="5000"/>
                  </a:schemeClr>
                </a:solidFill>
              </a:rPr>
              <a:t>tuyến</a:t>
            </a:r>
            <a:r>
              <a:rPr lang="en-US" sz="2400" b="1" dirty="0">
                <a:solidFill>
                  <a:schemeClr val="tx1">
                    <a:lumMod val="95000"/>
                    <a:lumOff val="5000"/>
                  </a:schemeClr>
                </a:solidFill>
              </a:rPr>
              <a:t> </a:t>
            </a:r>
            <a:r>
              <a:rPr lang="en-US" sz="2400" b="1" dirty="0" err="1">
                <a:solidFill>
                  <a:schemeClr val="tx1">
                    <a:lumMod val="95000"/>
                    <a:lumOff val="5000"/>
                  </a:schemeClr>
                </a:solidFill>
              </a:rPr>
              <a:t>tây</a:t>
            </a:r>
            <a:r>
              <a:rPr lang="en-US" sz="2400" b="1" dirty="0">
                <a:solidFill>
                  <a:schemeClr val="tx1">
                    <a:lumMod val="95000"/>
                    <a:lumOff val="5000"/>
                  </a:schemeClr>
                </a:solidFill>
              </a:rPr>
              <a:t>………………………….</a:t>
            </a:r>
          </a:p>
          <a:p>
            <a:pPr marL="342900" indent="-342900" algn="ctr">
              <a:buFontTx/>
              <a:buChar char="-"/>
            </a:pPr>
            <a:r>
              <a:rPr lang="en-US" sz="2400" b="1" dirty="0" err="1">
                <a:solidFill>
                  <a:schemeClr val="tx1">
                    <a:lumMod val="95000"/>
                    <a:lumOff val="5000"/>
                  </a:schemeClr>
                </a:solidFill>
              </a:rPr>
              <a:t>Vĩ</a:t>
            </a:r>
            <a:r>
              <a:rPr lang="en-US" sz="2400" b="1" dirty="0">
                <a:solidFill>
                  <a:schemeClr val="tx1">
                    <a:lumMod val="95000"/>
                    <a:lumOff val="5000"/>
                  </a:schemeClr>
                </a:solidFill>
              </a:rPr>
              <a:t> </a:t>
            </a:r>
            <a:r>
              <a:rPr lang="en-US" sz="2400" b="1" dirty="0" err="1">
                <a:solidFill>
                  <a:schemeClr val="tx1">
                    <a:lumMod val="95000"/>
                    <a:lumOff val="5000"/>
                  </a:schemeClr>
                </a:solidFill>
              </a:rPr>
              <a:t>tuyến</a:t>
            </a:r>
            <a:r>
              <a:rPr lang="en-US" sz="2400" b="1" dirty="0">
                <a:solidFill>
                  <a:schemeClr val="tx1">
                    <a:lumMod val="95000"/>
                    <a:lumOff val="5000"/>
                  </a:schemeClr>
                </a:solidFill>
              </a:rPr>
              <a:t> </a:t>
            </a:r>
            <a:r>
              <a:rPr lang="en-US" sz="2400" b="1" dirty="0" err="1">
                <a:solidFill>
                  <a:schemeClr val="tx1">
                    <a:lumMod val="95000"/>
                    <a:lumOff val="5000"/>
                  </a:schemeClr>
                </a:solidFill>
              </a:rPr>
              <a:t>gốc</a:t>
            </a:r>
            <a:r>
              <a:rPr lang="en-US" sz="2400" b="1" dirty="0">
                <a:solidFill>
                  <a:schemeClr val="tx1">
                    <a:lumMod val="95000"/>
                    <a:lumOff val="5000"/>
                  </a:schemeClr>
                </a:solidFill>
              </a:rPr>
              <a:t>………………………..</a:t>
            </a:r>
          </a:p>
          <a:p>
            <a:pPr marL="342900" indent="-342900" algn="ctr">
              <a:buFontTx/>
              <a:buChar char="-"/>
            </a:pPr>
            <a:r>
              <a:rPr lang="en-US" sz="2400" b="1" dirty="0" err="1">
                <a:solidFill>
                  <a:schemeClr val="tx1">
                    <a:lumMod val="95000"/>
                    <a:lumOff val="5000"/>
                  </a:schemeClr>
                </a:solidFill>
              </a:rPr>
              <a:t>Vĩ</a:t>
            </a:r>
            <a:r>
              <a:rPr lang="en-US" sz="2400" b="1" dirty="0">
                <a:solidFill>
                  <a:schemeClr val="tx1">
                    <a:lumMod val="95000"/>
                    <a:lumOff val="5000"/>
                  </a:schemeClr>
                </a:solidFill>
              </a:rPr>
              <a:t> </a:t>
            </a:r>
            <a:r>
              <a:rPr lang="en-US" sz="2400" b="1" dirty="0" err="1">
                <a:solidFill>
                  <a:schemeClr val="tx1">
                    <a:lumMod val="95000"/>
                    <a:lumOff val="5000"/>
                  </a:schemeClr>
                </a:solidFill>
              </a:rPr>
              <a:t>tuyến</a:t>
            </a:r>
            <a:r>
              <a:rPr lang="en-US" sz="2400" b="1" dirty="0">
                <a:solidFill>
                  <a:schemeClr val="tx1">
                    <a:lumMod val="95000"/>
                    <a:lumOff val="5000"/>
                  </a:schemeClr>
                </a:solidFill>
              </a:rPr>
              <a:t> </a:t>
            </a:r>
            <a:r>
              <a:rPr lang="en-US" sz="2400" b="1" dirty="0" err="1">
                <a:solidFill>
                  <a:schemeClr val="tx1">
                    <a:lumMod val="95000"/>
                    <a:lumOff val="5000"/>
                  </a:schemeClr>
                </a:solidFill>
              </a:rPr>
              <a:t>Bắc</a:t>
            </a:r>
            <a:r>
              <a:rPr lang="en-US" sz="2400" b="1" dirty="0">
                <a:solidFill>
                  <a:schemeClr val="tx1">
                    <a:lumMod val="95000"/>
                    <a:lumOff val="5000"/>
                  </a:schemeClr>
                </a:solidFill>
              </a:rPr>
              <a:t>…………………………</a:t>
            </a:r>
          </a:p>
          <a:p>
            <a:pPr marL="342900" indent="-342900" algn="ctr">
              <a:buFontTx/>
              <a:buChar char="-"/>
            </a:pPr>
            <a:r>
              <a:rPr lang="en-US" sz="2400" b="1" dirty="0" err="1">
                <a:solidFill>
                  <a:schemeClr val="tx1">
                    <a:lumMod val="95000"/>
                    <a:lumOff val="5000"/>
                  </a:schemeClr>
                </a:solidFill>
              </a:rPr>
              <a:t>Vĩ</a:t>
            </a:r>
            <a:r>
              <a:rPr lang="en-US" sz="2400" b="1" dirty="0">
                <a:solidFill>
                  <a:schemeClr val="tx1">
                    <a:lumMod val="95000"/>
                    <a:lumOff val="5000"/>
                  </a:schemeClr>
                </a:solidFill>
              </a:rPr>
              <a:t> </a:t>
            </a:r>
            <a:r>
              <a:rPr lang="en-US" sz="2400" b="1" dirty="0" err="1">
                <a:solidFill>
                  <a:schemeClr val="tx1">
                    <a:lumMod val="95000"/>
                    <a:lumOff val="5000"/>
                  </a:schemeClr>
                </a:solidFill>
              </a:rPr>
              <a:t>tuyến</a:t>
            </a:r>
            <a:r>
              <a:rPr lang="en-US" sz="2400" b="1" dirty="0">
                <a:solidFill>
                  <a:schemeClr val="tx1">
                    <a:lumMod val="95000"/>
                    <a:lumOff val="5000"/>
                  </a:schemeClr>
                </a:solidFill>
              </a:rPr>
              <a:t> Nam …………………….</a:t>
            </a:r>
          </a:p>
          <a:p>
            <a:pPr marL="342900" indent="-342900" algn="ctr">
              <a:buFontTx/>
              <a:buChar char="-"/>
            </a:pPr>
            <a:endParaRPr lang="en-US" sz="2400" b="1" dirty="0"/>
          </a:p>
        </p:txBody>
      </p:sp>
      <p:sp>
        <p:nvSpPr>
          <p:cNvPr id="27" name="Title 1">
            <a:extLst>
              <a:ext uri="{FF2B5EF4-FFF2-40B4-BE49-F238E27FC236}">
                <a16:creationId xmlns:a16="http://schemas.microsoft.com/office/drawing/2014/main" id="{1EDE86B0-D281-4F28-B02C-2229CB96D7F2}"/>
              </a:ext>
            </a:extLst>
          </p:cNvPr>
          <p:cNvSpPr txBox="1">
            <a:spLocks/>
          </p:cNvSpPr>
          <p:nvPr/>
        </p:nvSpPr>
        <p:spPr>
          <a:xfrm>
            <a:off x="2287587" y="1038963"/>
            <a:ext cx="7240588" cy="7898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0D30DD"/>
                </a:solidFill>
                <a:effectLst>
                  <a:outerShdw blurRad="38100" dist="38100" dir="2700000" algn="tl">
                    <a:srgbClr val="000000">
                      <a:alpha val="43137"/>
                    </a:srgbClr>
                  </a:outerShdw>
                </a:effectLst>
                <a:latin typeface="Times New Roman" pitchFamily="18" charset="0"/>
                <a:cs typeface="Times New Roman" pitchFamily="18" charset="0"/>
              </a:rPr>
              <a:t>I. HỆ THỐNG KINH, VĨ TUYẾN</a:t>
            </a:r>
          </a:p>
        </p:txBody>
      </p:sp>
      <p:sp>
        <p:nvSpPr>
          <p:cNvPr id="28" name="Title 1">
            <a:extLst>
              <a:ext uri="{FF2B5EF4-FFF2-40B4-BE49-F238E27FC236}">
                <a16:creationId xmlns:a16="http://schemas.microsoft.com/office/drawing/2014/main" id="{7DE69410-AB0C-4D47-A340-6D615E96E400}"/>
              </a:ext>
            </a:extLst>
          </p:cNvPr>
          <p:cNvSpPr txBox="1">
            <a:spLocks/>
          </p:cNvSpPr>
          <p:nvPr/>
        </p:nvSpPr>
        <p:spPr>
          <a:xfrm>
            <a:off x="1373187" y="-457200"/>
            <a:ext cx="10821988"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5400" b="1" dirty="0">
              <a:ln w="10541" cmpd="sng">
                <a:solidFill>
                  <a:schemeClr val="accent1">
                    <a:shade val="88000"/>
                    <a:satMod val="110000"/>
                  </a:schemeClr>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a:latin typeface="Cambria" pitchFamily="18" charset="0"/>
            </a:endParaRPr>
          </a:p>
          <a:p>
            <a:r>
              <a:rPr lang="en-US" sz="3200" b="1" dirty="0" err="1">
                <a:ln w="10541" cmpd="sng">
                  <a:solidFill>
                    <a:schemeClr val="accent1">
                      <a:shade val="88000"/>
                      <a:satMod val="110000"/>
                    </a:schemeClr>
                  </a:solidFill>
                  <a:prstDash val="solid"/>
                </a:ln>
                <a:solidFill>
                  <a:sysClr val="windowText" lastClr="000000"/>
                </a:solidFill>
                <a:effectLst>
                  <a:outerShdw blurRad="63500" sx="102000" sy="102000" algn="ctr" rotWithShape="0">
                    <a:prstClr val="black">
                      <a:alpha val="40000"/>
                    </a:prstClr>
                  </a:outerShdw>
                </a:effectLst>
                <a:latin typeface="Times New Roman" pitchFamily="18" charset="0"/>
                <a:cs typeface="Times New Roman" pitchFamily="18" charset="0"/>
              </a:rPr>
              <a:t>Bài</a:t>
            </a:r>
            <a:r>
              <a:rPr lang="en-US" sz="3200" b="1" dirty="0">
                <a:ln w="10541" cmpd="sng">
                  <a:solidFill>
                    <a:schemeClr val="accent1">
                      <a:shade val="88000"/>
                      <a:satMod val="110000"/>
                    </a:schemeClr>
                  </a:solidFill>
                  <a:prstDash val="solid"/>
                </a:ln>
                <a:solidFill>
                  <a:sysClr val="windowText" lastClr="000000"/>
                </a:solidFill>
                <a:effectLst>
                  <a:outerShdw blurRad="63500" sx="102000" sy="102000" algn="ctr" rotWithShape="0">
                    <a:prstClr val="black">
                      <a:alpha val="40000"/>
                    </a:prstClr>
                  </a:outerShdw>
                </a:effectLst>
                <a:latin typeface="Times New Roman" pitchFamily="18" charset="0"/>
                <a:cs typeface="Times New Roman" pitchFamily="18" charset="0"/>
              </a:rPr>
              <a:t> 1: HỆ THỐNG KINH, VĨ TUYẾNVÀ TỌA ĐỘ ĐỊA LÍ</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25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8"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Ế NÀO LÀ KINH TUYẾN VÀ VĨ TUYẾN - longitude and latitu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858000"/>
          </a:xfrm>
          <a:prstGeom prst="rect">
            <a:avLst/>
          </a:prstGeom>
        </p:spPr>
      </p:pic>
    </p:spTree>
    <p:extLst>
      <p:ext uri="{BB962C8B-B14F-4D97-AF65-F5344CB8AC3E}">
        <p14:creationId xmlns:p14="http://schemas.microsoft.com/office/powerpoint/2010/main" val="637892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extBox 160"/>
          <p:cNvSpPr txBox="1"/>
          <p:nvPr/>
        </p:nvSpPr>
        <p:spPr>
          <a:xfrm>
            <a:off x="13514411" y="7029400"/>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sym typeface="Arial" panose="020B0604020202020204" pitchFamily="34" charset="0"/>
              </a:rPr>
              <a:t>延时符</a:t>
            </a:r>
          </a:p>
        </p:txBody>
      </p:sp>
      <p:pic>
        <p:nvPicPr>
          <p:cNvPr id="143" name="Picture 142">
            <a:extLst>
              <a:ext uri="{FF2B5EF4-FFF2-40B4-BE49-F238E27FC236}">
                <a16:creationId xmlns:a16="http://schemas.microsoft.com/office/drawing/2014/main" id="{1C2CF2C6-3DC8-44DE-9236-5EAA513E256B}"/>
              </a:ext>
            </a:extLst>
          </p:cNvPr>
          <p:cNvPicPr>
            <a:picLocks noChangeAspect="1"/>
          </p:cNvPicPr>
          <p:nvPr/>
        </p:nvPicPr>
        <p:blipFill rotWithShape="1">
          <a:blip r:embed="rId3">
            <a:extLst>
              <a:ext uri="{28A0092B-C50C-407E-A947-70E740481C1C}">
                <a14:useLocalDpi xmlns:a14="http://schemas.microsoft.com/office/drawing/2010/main" val="0"/>
              </a:ext>
            </a:extLst>
          </a:blip>
          <a:srcRect l="2206" t="3739" r="2931" b="12855"/>
          <a:stretch/>
        </p:blipFill>
        <p:spPr>
          <a:xfrm>
            <a:off x="5411787" y="1847850"/>
            <a:ext cx="6724738" cy="4561897"/>
          </a:xfrm>
          <a:prstGeom prst="rect">
            <a:avLst/>
          </a:prstGeom>
          <a:ln>
            <a:noFill/>
          </a:ln>
          <a:effectLst>
            <a:softEdge rad="112500"/>
          </a:effectLst>
        </p:spPr>
      </p:pic>
      <p:pic>
        <p:nvPicPr>
          <p:cNvPr id="168" name="Picture 167">
            <a:extLst>
              <a:ext uri="{FF2B5EF4-FFF2-40B4-BE49-F238E27FC236}">
                <a16:creationId xmlns:a16="http://schemas.microsoft.com/office/drawing/2014/main" id="{FD77BF46-01D4-40D2-BBB4-B1ABA406400B}"/>
              </a:ext>
            </a:extLst>
          </p:cNvPr>
          <p:cNvPicPr>
            <a:picLocks noChangeAspect="1"/>
          </p:cNvPicPr>
          <p:nvPr/>
        </p:nvPicPr>
        <p:blipFill>
          <a:blip r:embed="rId4"/>
          <a:stretch>
            <a:fillRect/>
          </a:stretch>
        </p:blipFill>
        <p:spPr>
          <a:xfrm>
            <a:off x="-120279" y="1375498"/>
            <a:ext cx="2543175" cy="1157480"/>
          </a:xfrm>
          <a:prstGeom prst="rect">
            <a:avLst/>
          </a:prstGeom>
          <a:ln>
            <a:noFill/>
          </a:ln>
          <a:effectLst>
            <a:softEdge rad="112500"/>
          </a:effectLst>
        </p:spPr>
      </p:pic>
      <p:sp>
        <p:nvSpPr>
          <p:cNvPr id="18" name="Rectangle: Rounded Corners 17">
            <a:extLst>
              <a:ext uri="{FF2B5EF4-FFF2-40B4-BE49-F238E27FC236}">
                <a16:creationId xmlns:a16="http://schemas.microsoft.com/office/drawing/2014/main" id="{26835A77-485E-4C04-AF16-B87EA14773C7}"/>
              </a:ext>
            </a:extLst>
          </p:cNvPr>
          <p:cNvSpPr/>
          <p:nvPr/>
        </p:nvSpPr>
        <p:spPr>
          <a:xfrm>
            <a:off x="92930" y="2232674"/>
            <a:ext cx="5318857" cy="4625325"/>
          </a:xfrm>
          <a:prstGeom prst="roundRect">
            <a:avLst/>
          </a:prstGeom>
          <a:solidFill>
            <a:srgbClr val="00B0F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PHIẾU HỌC TẬP SỐ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Quan</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sát</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video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và</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đọc</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thông</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tin 1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hoàn</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thành</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các</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khái</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niệm</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0" i="0" u="none" strike="noStrike" kern="1200" cap="none" spc="0" normalizeH="0" baseline="0" noProof="0" dirty="0" err="1">
                <a:ln>
                  <a:noFill/>
                </a:ln>
                <a:solidFill>
                  <a:prstClr val="black">
                    <a:lumMod val="95000"/>
                    <a:lumOff val="5000"/>
                  </a:prstClr>
                </a:solidFill>
                <a:effectLst/>
                <a:uLnTx/>
                <a:uFillTx/>
                <a:latin typeface="Calibri"/>
                <a:ea typeface="+mn-ea"/>
                <a:cs typeface="+mn-cs"/>
              </a:rPr>
              <a:t>sau</a:t>
            </a:r>
            <a:r>
              <a:rPr kumimoji="0" lang="en-US" sz="2400" b="0"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endPar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Kinh</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tuyến</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là</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Kinh</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tuyến</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gốc</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Kinh</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tuyến</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đông</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Kinh</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tuyến</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tây</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Vĩ</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tuyến</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gốc</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Vĩ</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tuyến</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Bắc</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a:t>
            </a:r>
          </a:p>
          <a:p>
            <a:pPr marL="342900" marR="0" lvl="0" indent="-342900" algn="ctr"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Vĩ</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a:t>
            </a:r>
            <a:r>
              <a:rPr kumimoji="0" lang="en-US" sz="2400" b="1" i="0" u="none" strike="noStrike" kern="1200" cap="none" spc="0" normalizeH="0" baseline="0" noProof="0" dirty="0" err="1">
                <a:ln>
                  <a:noFill/>
                </a:ln>
                <a:solidFill>
                  <a:prstClr val="black">
                    <a:lumMod val="95000"/>
                    <a:lumOff val="5000"/>
                  </a:prstClr>
                </a:solidFill>
                <a:effectLst/>
                <a:uLnTx/>
                <a:uFillTx/>
                <a:latin typeface="Calibri"/>
                <a:ea typeface="+mn-ea"/>
                <a:cs typeface="+mn-cs"/>
              </a:rPr>
              <a:t>tuyến</a:t>
            </a:r>
            <a:r>
              <a:rPr kumimoji="0" lang="en-US" sz="2400" b="1" i="0" u="none" strike="noStrike" kern="1200" cap="none" spc="0" normalizeH="0" baseline="0" noProof="0" dirty="0">
                <a:ln>
                  <a:noFill/>
                </a:ln>
                <a:solidFill>
                  <a:prstClr val="black">
                    <a:lumMod val="95000"/>
                    <a:lumOff val="5000"/>
                  </a:prstClr>
                </a:solidFill>
                <a:effectLst/>
                <a:uLnTx/>
                <a:uFillTx/>
                <a:latin typeface="Calibri"/>
                <a:ea typeface="+mn-ea"/>
                <a:cs typeface="+mn-cs"/>
              </a:rPr>
              <a:t> Nam …………………….</a:t>
            </a:r>
          </a:p>
          <a:p>
            <a:pPr marL="342900" marR="0" lvl="0" indent="-342900" algn="ctr" defTabSz="914400" rtl="0" eaLnBrk="1" fontAlgn="auto" latinLnBrk="0" hangingPunct="1">
              <a:lnSpc>
                <a:spcPct val="100000"/>
              </a:lnSpc>
              <a:spcBef>
                <a:spcPts val="0"/>
              </a:spcBef>
              <a:spcAft>
                <a:spcPts val="0"/>
              </a:spcAft>
              <a:buClrTx/>
              <a:buSzTx/>
              <a:buFontTx/>
              <a:buChar char="-"/>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itle 1">
            <a:extLst>
              <a:ext uri="{FF2B5EF4-FFF2-40B4-BE49-F238E27FC236}">
                <a16:creationId xmlns:a16="http://schemas.microsoft.com/office/drawing/2014/main" id="{1EDE86B0-D281-4F28-B02C-2229CB96D7F2}"/>
              </a:ext>
            </a:extLst>
          </p:cNvPr>
          <p:cNvSpPr txBox="1">
            <a:spLocks/>
          </p:cNvSpPr>
          <p:nvPr/>
        </p:nvSpPr>
        <p:spPr>
          <a:xfrm>
            <a:off x="2287587" y="1038963"/>
            <a:ext cx="7240588" cy="7898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D30DD"/>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I. HỆ THỐNG KINH, VĨ TUYẾN</a:t>
            </a:r>
          </a:p>
        </p:txBody>
      </p:sp>
      <p:sp>
        <p:nvSpPr>
          <p:cNvPr id="28" name="Title 1">
            <a:extLst>
              <a:ext uri="{FF2B5EF4-FFF2-40B4-BE49-F238E27FC236}">
                <a16:creationId xmlns:a16="http://schemas.microsoft.com/office/drawing/2014/main" id="{7DE69410-AB0C-4D47-A340-6D615E96E400}"/>
              </a:ext>
            </a:extLst>
          </p:cNvPr>
          <p:cNvSpPr txBox="1">
            <a:spLocks/>
          </p:cNvSpPr>
          <p:nvPr/>
        </p:nvSpPr>
        <p:spPr>
          <a:xfrm>
            <a:off x="1373187" y="-457200"/>
            <a:ext cx="10821988" cy="10668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w="10541" cmpd="sng">
                <a:solidFill>
                  <a:srgbClr val="4F81BD">
                    <a:shade val="88000"/>
                    <a:satMod val="110000"/>
                  </a:srgbClr>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63500" sx="102000" sy="102000" algn="ctr" rotWithShape="0">
                  <a:prstClr val="black">
                    <a:alpha val="40000"/>
                  </a:prstClr>
                </a:outerShdw>
              </a:effectLst>
              <a:uLnTx/>
              <a:uFillTx/>
              <a:latin typeface="Cambria"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err="1">
                <a:ln w="10541" cmpd="sng">
                  <a:solidFill>
                    <a:srgbClr val="4F81BD">
                      <a:shade val="88000"/>
                      <a:satMod val="110000"/>
                    </a:srgbClr>
                  </a:solidFill>
                  <a:prstDash val="solid"/>
                </a:ln>
                <a:solidFill>
                  <a:sysClr val="windowText" lastClr="000000"/>
                </a:solidFill>
                <a:effectLst>
                  <a:outerShdw blurRad="63500" sx="102000" sy="102000" algn="ctr" rotWithShape="0">
                    <a:prstClr val="black">
                      <a:alpha val="40000"/>
                    </a:prstClr>
                  </a:outerShdw>
                </a:effectLst>
                <a:uLnTx/>
                <a:uFillTx/>
                <a:latin typeface="Times New Roman" pitchFamily="18" charset="0"/>
                <a:ea typeface="+mj-ea"/>
                <a:cs typeface="Times New Roman" pitchFamily="18" charset="0"/>
              </a:rPr>
              <a:t>Bài</a:t>
            </a:r>
            <a:r>
              <a:rPr kumimoji="0" lang="en-US" sz="3200" b="1" i="0" u="none" strike="noStrike" kern="1200" cap="none" spc="0" normalizeH="0" baseline="0" noProof="0" dirty="0">
                <a:ln w="10541" cmpd="sng">
                  <a:solidFill>
                    <a:srgbClr val="4F81BD">
                      <a:shade val="88000"/>
                      <a:satMod val="110000"/>
                    </a:srgbClr>
                  </a:solidFill>
                  <a:prstDash val="solid"/>
                </a:ln>
                <a:solidFill>
                  <a:sysClr val="windowText" lastClr="000000"/>
                </a:solidFill>
                <a:effectLst>
                  <a:outerShdw blurRad="63500" sx="102000" sy="102000" algn="ctr" rotWithShape="0">
                    <a:prstClr val="black">
                      <a:alpha val="40000"/>
                    </a:prstClr>
                  </a:outerShdw>
                </a:effectLst>
                <a:uLnTx/>
                <a:uFillTx/>
                <a:latin typeface="Times New Roman" pitchFamily="18" charset="0"/>
                <a:ea typeface="+mj-ea"/>
                <a:cs typeface="Times New Roman" pitchFamily="18" charset="0"/>
              </a:rPr>
              <a:t> 1: HỆ THỐNG KINH, VĨ TUYẾNVÀ TỌA ĐỘ ĐỊA LÍ</a:t>
            </a:r>
          </a:p>
        </p:txBody>
      </p:sp>
    </p:spTree>
    <p:extLst>
      <p:ext uri="{BB962C8B-B14F-4D97-AF65-F5344CB8AC3E}">
        <p14:creationId xmlns:p14="http://schemas.microsoft.com/office/powerpoint/2010/main" val="67624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25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8" grpId="0" animBg="1"/>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085ECF-8C48-4014-9194-75E85C47B433}"/>
              </a:ext>
            </a:extLst>
          </p:cNvPr>
          <p:cNvGrpSpPr/>
          <p:nvPr/>
        </p:nvGrpSpPr>
        <p:grpSpPr>
          <a:xfrm>
            <a:off x="92929" y="3591"/>
            <a:ext cx="8366857" cy="1470321"/>
            <a:chOff x="92930" y="3591"/>
            <a:chExt cx="6543606" cy="1470321"/>
          </a:xfrm>
        </p:grpSpPr>
        <p:grpSp>
          <p:nvGrpSpPr>
            <p:cNvPr id="3" name="组合 1">
              <a:extLst>
                <a:ext uri="{FF2B5EF4-FFF2-40B4-BE49-F238E27FC236}">
                  <a16:creationId xmlns:a16="http://schemas.microsoft.com/office/drawing/2014/main" id="{E24C51DE-80DC-4FC9-A58F-9C935EDCFACD}"/>
                </a:ext>
              </a:extLst>
            </p:cNvPr>
            <p:cNvGrpSpPr/>
            <p:nvPr/>
          </p:nvGrpSpPr>
          <p:grpSpPr>
            <a:xfrm>
              <a:off x="382486" y="295708"/>
              <a:ext cx="6149264" cy="723403"/>
              <a:chOff x="5557184" y="764704"/>
              <a:chExt cx="1506637" cy="723403"/>
            </a:xfrm>
          </p:grpSpPr>
          <p:sp>
            <p:nvSpPr>
              <p:cNvPr id="6" name="Freeform 20">
                <a:extLst>
                  <a:ext uri="{FF2B5EF4-FFF2-40B4-BE49-F238E27FC236}">
                    <a16:creationId xmlns:a16="http://schemas.microsoft.com/office/drawing/2014/main" id="{14A65269-2A6D-48E9-A7FA-EB59E9E049D5}"/>
                  </a:ext>
                </a:extLst>
              </p:cNvPr>
              <p:cNvSpPr/>
              <p:nvPr/>
            </p:nvSpPr>
            <p:spPr bwMode="auto">
              <a:xfrm>
                <a:off x="5557184" y="1006947"/>
                <a:ext cx="540543" cy="477837"/>
              </a:xfrm>
              <a:custGeom>
                <a:avLst/>
                <a:gdLst>
                  <a:gd name="T0" fmla="*/ 0 w 681"/>
                  <a:gd name="T1" fmla="*/ 0 h 602"/>
                  <a:gd name="T2" fmla="*/ 681 w 681"/>
                  <a:gd name="T3" fmla="*/ 0 h 602"/>
                  <a:gd name="T4" fmla="*/ 681 w 681"/>
                  <a:gd name="T5" fmla="*/ 602 h 602"/>
                  <a:gd name="T6" fmla="*/ 0 w 681"/>
                  <a:gd name="T7" fmla="*/ 602 h 602"/>
                  <a:gd name="T8" fmla="*/ 183 w 681"/>
                  <a:gd name="T9" fmla="*/ 298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298"/>
                    </a:lnTo>
                    <a:lnTo>
                      <a:pt x="0" y="0"/>
                    </a:lnTo>
                    <a:lnTo>
                      <a:pt x="0" y="0"/>
                    </a:lnTo>
                    <a:close/>
                  </a:path>
                </a:pathLst>
              </a:custGeom>
              <a:solidFill>
                <a:srgbClr val="92D050">
                  <a:alpha val="60000"/>
                </a:srgbClr>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 name="Freeform 23">
                <a:extLst>
                  <a:ext uri="{FF2B5EF4-FFF2-40B4-BE49-F238E27FC236}">
                    <a16:creationId xmlns:a16="http://schemas.microsoft.com/office/drawing/2014/main" id="{DE0B59E2-E730-4CB7-97CB-FE996D83ED0A}"/>
                  </a:ext>
                </a:extLst>
              </p:cNvPr>
              <p:cNvSpPr/>
              <p:nvPr/>
            </p:nvSpPr>
            <p:spPr bwMode="auto">
              <a:xfrm>
                <a:off x="5855165" y="772939"/>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659A2A"/>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Freeform 26">
                <a:extLst>
                  <a:ext uri="{FF2B5EF4-FFF2-40B4-BE49-F238E27FC236}">
                    <a16:creationId xmlns:a16="http://schemas.microsoft.com/office/drawing/2014/main" id="{21922969-79EE-4AE4-B117-DB64EC0CC3BA}"/>
                  </a:ext>
                </a:extLst>
              </p:cNvPr>
              <p:cNvSpPr/>
              <p:nvPr/>
            </p:nvSpPr>
            <p:spPr bwMode="auto">
              <a:xfrm>
                <a:off x="6104402" y="815952"/>
                <a:ext cx="959419" cy="477837"/>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Freeform 27">
                <a:extLst>
                  <a:ext uri="{FF2B5EF4-FFF2-40B4-BE49-F238E27FC236}">
                    <a16:creationId xmlns:a16="http://schemas.microsoft.com/office/drawing/2014/main" id="{22FE24A3-240B-4CE4-B5C9-8FE1BDDD0222}"/>
                  </a:ext>
                </a:extLst>
              </p:cNvPr>
              <p:cNvSpPr/>
              <p:nvPr/>
            </p:nvSpPr>
            <p:spPr bwMode="auto">
              <a:xfrm>
                <a:off x="5855165" y="764704"/>
                <a:ext cx="1187223" cy="477837"/>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92D050"/>
              </a:solidFill>
              <a:ln>
                <a:noFill/>
              </a:ln>
            </p:spPr>
            <p:txBody>
              <a:bodyPr vert="horz" wrap="square" lIns="91440" tIns="45720" rIns="91440" bIns="45720" numCol="1" anchor="t" anchorCtr="0" compatLnSpc="1"/>
              <a:lstStyle/>
              <a:p>
                <a:endParaRPr lang="zh-CN" altLang="en-US">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10" name="Freeform 28">
                <a:extLst>
                  <a:ext uri="{FF2B5EF4-FFF2-40B4-BE49-F238E27FC236}">
                    <a16:creationId xmlns:a16="http://schemas.microsoft.com/office/drawing/2014/main" id="{06D706C7-AC7C-44C8-94F8-533C361FFB0D}"/>
                  </a:ext>
                </a:extLst>
              </p:cNvPr>
              <p:cNvSpPr>
                <a:spLocks noEditPoints="1"/>
              </p:cNvSpPr>
              <p:nvPr/>
            </p:nvSpPr>
            <p:spPr bwMode="auto">
              <a:xfrm>
                <a:off x="5855165" y="1011785"/>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Freeform 29">
                <a:extLst>
                  <a:ext uri="{FF2B5EF4-FFF2-40B4-BE49-F238E27FC236}">
                    <a16:creationId xmlns:a16="http://schemas.microsoft.com/office/drawing/2014/main" id="{8E6C967A-C5D0-4142-8469-1CC54C825D02}"/>
                  </a:ext>
                </a:extLst>
              </p:cNvPr>
              <p:cNvSpPr>
                <a:spLocks noEditPoints="1"/>
              </p:cNvSpPr>
              <p:nvPr/>
            </p:nvSpPr>
            <p:spPr bwMode="auto">
              <a:xfrm>
                <a:off x="5855165" y="787722"/>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sp>
          <p:nvSpPr>
            <p:cNvPr id="4" name="Title 1">
              <a:extLst>
                <a:ext uri="{FF2B5EF4-FFF2-40B4-BE49-F238E27FC236}">
                  <a16:creationId xmlns:a16="http://schemas.microsoft.com/office/drawing/2014/main" id="{7A976BFD-0007-4B9A-AF43-3F38D070B25D}"/>
                </a:ext>
              </a:extLst>
            </p:cNvPr>
            <p:cNvSpPr txBox="1">
              <a:spLocks/>
            </p:cNvSpPr>
            <p:nvPr/>
          </p:nvSpPr>
          <p:spPr>
            <a:xfrm>
              <a:off x="1669272" y="132104"/>
              <a:ext cx="4967264" cy="7898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I. HỆ THỐNG KINH, VĨ TUYẾN</a:t>
              </a:r>
            </a:p>
          </p:txBody>
        </p:sp>
        <p:pic>
          <p:nvPicPr>
            <p:cNvPr id="5" name="Picture 4">
              <a:extLst>
                <a:ext uri="{FF2B5EF4-FFF2-40B4-BE49-F238E27FC236}">
                  <a16:creationId xmlns:a16="http://schemas.microsoft.com/office/drawing/2014/main" id="{F1BA476D-B817-474E-AD57-8076E44312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96" b="2437"/>
            <a:stretch/>
          </p:blipFill>
          <p:spPr>
            <a:xfrm>
              <a:off x="92930" y="3591"/>
              <a:ext cx="1486955" cy="1470321"/>
            </a:xfrm>
            <a:prstGeom prst="ellipse">
              <a:avLst/>
            </a:prstGeom>
            <a:ln>
              <a:noFill/>
            </a:ln>
            <a:effectLst>
              <a:softEdge rad="112500"/>
            </a:effectLst>
          </p:spPr>
        </p:pic>
      </p:grpSp>
      <p:pic>
        <p:nvPicPr>
          <p:cNvPr id="17" name="Picture 16">
            <a:extLst>
              <a:ext uri="{FF2B5EF4-FFF2-40B4-BE49-F238E27FC236}">
                <a16:creationId xmlns:a16="http://schemas.microsoft.com/office/drawing/2014/main" id="{770B01C0-A37A-41DD-8CFD-739B56AB1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724" y="1941852"/>
            <a:ext cx="4881281" cy="4223452"/>
          </a:xfrm>
          <a:prstGeom prst="rect">
            <a:avLst/>
          </a:prstGeom>
        </p:spPr>
      </p:pic>
      <p:sp>
        <p:nvSpPr>
          <p:cNvPr id="19" name="TextBox 18">
            <a:extLst>
              <a:ext uri="{FF2B5EF4-FFF2-40B4-BE49-F238E27FC236}">
                <a16:creationId xmlns:a16="http://schemas.microsoft.com/office/drawing/2014/main" id="{B050C8B2-06F2-4A60-8EFA-8A0775B91162}"/>
              </a:ext>
            </a:extLst>
          </p:cNvPr>
          <p:cNvSpPr txBox="1"/>
          <p:nvPr/>
        </p:nvSpPr>
        <p:spPr>
          <a:xfrm>
            <a:off x="5015697" y="3068163"/>
            <a:ext cx="2520280" cy="523220"/>
          </a:xfrm>
          <a:prstGeom prst="rect">
            <a:avLst/>
          </a:prstGeom>
          <a:noFill/>
        </p:spPr>
        <p:txBody>
          <a:bodyPr wrap="square" rtlCol="0">
            <a:spAutoFit/>
          </a:bodyPr>
          <a:lstStyle/>
          <a:p>
            <a:r>
              <a:rPr lang="en-US" sz="2800">
                <a:solidFill>
                  <a:srgbClr val="FF0000"/>
                </a:solidFill>
              </a:rPr>
              <a:t>Kinh tuyến gốc</a:t>
            </a:r>
          </a:p>
        </p:txBody>
      </p:sp>
      <p:sp>
        <p:nvSpPr>
          <p:cNvPr id="23" name="TextBox 22">
            <a:extLst>
              <a:ext uri="{FF2B5EF4-FFF2-40B4-BE49-F238E27FC236}">
                <a16:creationId xmlns:a16="http://schemas.microsoft.com/office/drawing/2014/main" id="{DA394AA4-73B5-4E99-BD47-5CC031CC1E18}"/>
              </a:ext>
            </a:extLst>
          </p:cNvPr>
          <p:cNvSpPr txBox="1"/>
          <p:nvPr/>
        </p:nvSpPr>
        <p:spPr>
          <a:xfrm>
            <a:off x="410141" y="2397444"/>
            <a:ext cx="2520280" cy="523220"/>
          </a:xfrm>
          <a:prstGeom prst="rect">
            <a:avLst/>
          </a:prstGeom>
          <a:noFill/>
        </p:spPr>
        <p:txBody>
          <a:bodyPr wrap="square" rtlCol="0">
            <a:spAutoFit/>
          </a:bodyPr>
          <a:lstStyle/>
          <a:p>
            <a:r>
              <a:rPr lang="en-US" sz="2800">
                <a:solidFill>
                  <a:srgbClr val="FF0000"/>
                </a:solidFill>
              </a:rPr>
              <a:t>Kinh tuyến tây</a:t>
            </a:r>
          </a:p>
        </p:txBody>
      </p:sp>
      <p:sp>
        <p:nvSpPr>
          <p:cNvPr id="24" name="TextBox 23">
            <a:extLst>
              <a:ext uri="{FF2B5EF4-FFF2-40B4-BE49-F238E27FC236}">
                <a16:creationId xmlns:a16="http://schemas.microsoft.com/office/drawing/2014/main" id="{F998E25B-D066-47A8-9356-1F819F553416}"/>
              </a:ext>
            </a:extLst>
          </p:cNvPr>
          <p:cNvSpPr txBox="1"/>
          <p:nvPr/>
        </p:nvSpPr>
        <p:spPr>
          <a:xfrm>
            <a:off x="4548180" y="2210658"/>
            <a:ext cx="2807865" cy="523220"/>
          </a:xfrm>
          <a:prstGeom prst="rect">
            <a:avLst/>
          </a:prstGeom>
          <a:noFill/>
        </p:spPr>
        <p:txBody>
          <a:bodyPr wrap="square" rtlCol="0">
            <a:spAutoFit/>
          </a:bodyPr>
          <a:lstStyle/>
          <a:p>
            <a:r>
              <a:rPr lang="en-US" sz="2800">
                <a:solidFill>
                  <a:srgbClr val="FF0000"/>
                </a:solidFill>
              </a:rPr>
              <a:t>Kinh tuyến đông</a:t>
            </a:r>
          </a:p>
        </p:txBody>
      </p:sp>
      <p:sp>
        <p:nvSpPr>
          <p:cNvPr id="27" name="Rectangle: Rounded Corners 26">
            <a:extLst>
              <a:ext uri="{FF2B5EF4-FFF2-40B4-BE49-F238E27FC236}">
                <a16:creationId xmlns:a16="http://schemas.microsoft.com/office/drawing/2014/main" id="{2E64352D-D9A6-4AF7-99D5-56BC0E28D7F3}"/>
              </a:ext>
            </a:extLst>
          </p:cNvPr>
          <p:cNvSpPr/>
          <p:nvPr/>
        </p:nvSpPr>
        <p:spPr>
          <a:xfrm>
            <a:off x="7356045" y="0"/>
            <a:ext cx="4728445" cy="6858000"/>
          </a:xfrm>
          <a:prstGeom prst="roundRect">
            <a:avLst/>
          </a:prstGeom>
          <a:solidFill>
            <a:srgbClr val="00B0F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solidFill>
                <a:schemeClr val="bg1"/>
              </a:solidFill>
            </a:endParaRPr>
          </a:p>
        </p:txBody>
      </p:sp>
      <p:sp>
        <p:nvSpPr>
          <p:cNvPr id="29" name="TextBox 28">
            <a:extLst>
              <a:ext uri="{FF2B5EF4-FFF2-40B4-BE49-F238E27FC236}">
                <a16:creationId xmlns:a16="http://schemas.microsoft.com/office/drawing/2014/main" id="{575F9B2E-A511-4BB1-90A1-3949D9EE92EF}"/>
              </a:ext>
            </a:extLst>
          </p:cNvPr>
          <p:cNvSpPr txBox="1"/>
          <p:nvPr/>
        </p:nvSpPr>
        <p:spPr>
          <a:xfrm>
            <a:off x="7535977" y="457200"/>
            <a:ext cx="4250242" cy="1692771"/>
          </a:xfrm>
          <a:prstGeom prst="rect">
            <a:avLst/>
          </a:prstGeom>
          <a:noFill/>
        </p:spPr>
        <p:txBody>
          <a:bodyPr wrap="square">
            <a:spAutoFit/>
          </a:bodyPr>
          <a:lstStyle/>
          <a:p>
            <a:pPr algn="just"/>
            <a:r>
              <a:rPr lang="en-US" sz="2600" b="1" dirty="0">
                <a:solidFill>
                  <a:schemeClr val="bg1"/>
                </a:solidFill>
                <a:latin typeface="Cambria" panose="02040503050406030204" pitchFamily="18" charset="0"/>
                <a:ea typeface="Cambria" panose="02040503050406030204" pitchFamily="18" charset="0"/>
              </a:rPr>
              <a:t>- </a:t>
            </a:r>
            <a:r>
              <a:rPr lang="vi-VN" sz="2600" b="1" dirty="0">
                <a:solidFill>
                  <a:schemeClr val="bg1"/>
                </a:solidFill>
                <a:latin typeface="Cambria" panose="02040503050406030204" pitchFamily="18" charset="0"/>
                <a:ea typeface="Cambria" panose="02040503050406030204" pitchFamily="18" charset="0"/>
              </a:rPr>
              <a:t>Kinh tuyến là các đường nối liền 2 điểm cực Bắc </a:t>
            </a:r>
            <a:r>
              <a:rPr lang="en-US" sz="2600" b="1" dirty="0" err="1">
                <a:solidFill>
                  <a:schemeClr val="bg1"/>
                </a:solidFill>
                <a:latin typeface="Cambria" panose="02040503050406030204" pitchFamily="18" charset="0"/>
                <a:ea typeface="Cambria" panose="02040503050406030204" pitchFamily="18" charset="0"/>
              </a:rPr>
              <a:t>với</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cực</a:t>
            </a:r>
            <a:r>
              <a:rPr lang="vi-VN" sz="2600" b="1" dirty="0">
                <a:solidFill>
                  <a:schemeClr val="bg1"/>
                </a:solidFill>
                <a:latin typeface="Cambria" panose="02040503050406030204" pitchFamily="18" charset="0"/>
                <a:ea typeface="Cambria" panose="02040503050406030204" pitchFamily="18" charset="0"/>
              </a:rPr>
              <a:t> Nam</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trên</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bề</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mặt</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quả</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địa</a:t>
            </a:r>
            <a:r>
              <a:rPr lang="en-US" sz="2600" b="1" dirty="0">
                <a:solidFill>
                  <a:schemeClr val="bg1"/>
                </a:solidFill>
                <a:latin typeface="Cambria" panose="02040503050406030204" pitchFamily="18" charset="0"/>
                <a:ea typeface="Cambria" panose="02040503050406030204" pitchFamily="18" charset="0"/>
              </a:rPr>
              <a:t> </a:t>
            </a:r>
            <a:r>
              <a:rPr lang="en-US" sz="2600" b="1" dirty="0" err="1">
                <a:solidFill>
                  <a:schemeClr val="bg1"/>
                </a:solidFill>
                <a:latin typeface="Cambria" panose="02040503050406030204" pitchFamily="18" charset="0"/>
                <a:ea typeface="Cambria" panose="02040503050406030204" pitchFamily="18" charset="0"/>
              </a:rPr>
              <a:t>cầu</a:t>
            </a:r>
            <a:r>
              <a:rPr lang="en-US" sz="2600" b="1" dirty="0">
                <a:solidFill>
                  <a:schemeClr val="bg1"/>
                </a:solidFill>
                <a:latin typeface="Cambria" panose="02040503050406030204" pitchFamily="18" charset="0"/>
                <a:ea typeface="Cambria" panose="02040503050406030204" pitchFamily="18" charset="0"/>
              </a:rPr>
              <a:t>.</a:t>
            </a:r>
            <a:endParaRPr lang="vi-VN" sz="2600" b="1" dirty="0">
              <a:solidFill>
                <a:schemeClr val="bg1"/>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DE7B086-3607-437F-AD8B-06230C5BFA3F}"/>
              </a:ext>
            </a:extLst>
          </p:cNvPr>
          <p:cNvSpPr txBox="1"/>
          <p:nvPr/>
        </p:nvSpPr>
        <p:spPr>
          <a:xfrm>
            <a:off x="7495413" y="2133600"/>
            <a:ext cx="4469574" cy="2092881"/>
          </a:xfrm>
          <a:prstGeom prst="rect">
            <a:avLst/>
          </a:prstGeom>
          <a:noFill/>
        </p:spPr>
        <p:txBody>
          <a:bodyPr wrap="square">
            <a:spAutoFit/>
          </a:bodyPr>
          <a:lstStyle/>
          <a:p>
            <a:pPr algn="just"/>
            <a:endParaRPr lang="en-US" sz="2600" b="1" dirty="0">
              <a:solidFill>
                <a:schemeClr val="bg1"/>
              </a:solidFill>
              <a:latin typeface="Cambria" panose="02040503050406030204" pitchFamily="18" charset="0"/>
              <a:ea typeface="Cambria" panose="02040503050406030204" pitchFamily="18" charset="0"/>
            </a:endParaRPr>
          </a:p>
          <a:p>
            <a:pPr algn="just"/>
            <a:r>
              <a:rPr lang="vi-VN" sz="2600" b="1" dirty="0">
                <a:solidFill>
                  <a:schemeClr val="bg1"/>
                </a:solidFill>
                <a:latin typeface="Cambria" panose="02040503050406030204" pitchFamily="18" charset="0"/>
                <a:ea typeface="Cambria" panose="02040503050406030204" pitchFamily="18" charset="0"/>
              </a:rPr>
              <a:t>- Kinh tuyến gốc là kinh tuyến 0</a:t>
            </a:r>
            <a:r>
              <a:rPr lang="vi-VN" sz="2600" b="1" baseline="30000" dirty="0">
                <a:solidFill>
                  <a:schemeClr val="bg1"/>
                </a:solidFill>
                <a:latin typeface="Cambria" panose="02040503050406030204" pitchFamily="18" charset="0"/>
                <a:ea typeface="Cambria" panose="02040503050406030204" pitchFamily="18" charset="0"/>
              </a:rPr>
              <a:t>0</a:t>
            </a:r>
            <a:r>
              <a:rPr lang="vi-VN" sz="2600" b="1" dirty="0">
                <a:solidFill>
                  <a:schemeClr val="bg1"/>
                </a:solidFill>
                <a:latin typeface="Cambria" panose="02040503050406030204" pitchFamily="18" charset="0"/>
                <a:ea typeface="Cambria" panose="02040503050406030204" pitchFamily="18" charset="0"/>
              </a:rPr>
              <a:t> đi qua đài thiên văn Grin-uýt (thủ đô Luân Đôn - nước Anh</a:t>
            </a:r>
            <a:r>
              <a:rPr lang="en-US" sz="2600" b="1" dirty="0">
                <a:solidFill>
                  <a:schemeClr val="bg1"/>
                </a:solidFill>
                <a:latin typeface="Cambria" panose="02040503050406030204" pitchFamily="18" charset="0"/>
                <a:ea typeface="Cambria" panose="02040503050406030204" pitchFamily="18" charset="0"/>
              </a:rPr>
              <a:t>)</a:t>
            </a:r>
            <a:endParaRPr lang="en-US" sz="2600" dirty="0">
              <a:solidFill>
                <a:schemeClr val="bg1"/>
              </a:solidFill>
            </a:endParaRPr>
          </a:p>
        </p:txBody>
      </p:sp>
      <p:sp>
        <p:nvSpPr>
          <p:cNvPr id="33" name="TextBox 32">
            <a:extLst>
              <a:ext uri="{FF2B5EF4-FFF2-40B4-BE49-F238E27FC236}">
                <a16:creationId xmlns:a16="http://schemas.microsoft.com/office/drawing/2014/main" id="{F02909D6-2888-4A2D-859E-B88E677B546F}"/>
              </a:ext>
            </a:extLst>
          </p:cNvPr>
          <p:cNvSpPr txBox="1"/>
          <p:nvPr/>
        </p:nvSpPr>
        <p:spPr>
          <a:xfrm>
            <a:off x="7545387" y="3850719"/>
            <a:ext cx="4343400" cy="2492990"/>
          </a:xfrm>
          <a:prstGeom prst="rect">
            <a:avLst/>
          </a:prstGeom>
          <a:noFill/>
        </p:spPr>
        <p:txBody>
          <a:bodyPr wrap="square">
            <a:spAutoFit/>
          </a:bodyPr>
          <a:lstStyle/>
          <a:p>
            <a:pPr algn="just"/>
            <a:endParaRPr lang="en-US" sz="2600" b="1" dirty="0">
              <a:solidFill>
                <a:schemeClr val="bg1"/>
              </a:solidFill>
              <a:latin typeface="Cambria" panose="02040503050406030204" pitchFamily="18" charset="0"/>
              <a:ea typeface="Cambria" panose="02040503050406030204" pitchFamily="18" charset="0"/>
            </a:endParaRPr>
          </a:p>
          <a:p>
            <a:pPr algn="just"/>
            <a:r>
              <a:rPr lang="en-US" sz="2600" b="1" dirty="0">
                <a:solidFill>
                  <a:schemeClr val="bg1"/>
                </a:solidFill>
                <a:latin typeface="Cambria" panose="02040503050406030204" pitchFamily="18" charset="0"/>
                <a:ea typeface="Cambria" panose="02040503050406030204" pitchFamily="18" charset="0"/>
              </a:rPr>
              <a:t>- </a:t>
            </a:r>
            <a:r>
              <a:rPr lang="vi-VN" sz="2600" b="1" dirty="0">
                <a:solidFill>
                  <a:schemeClr val="bg1"/>
                </a:solidFill>
                <a:latin typeface="Cambria" panose="02040503050406030204" pitchFamily="18" charset="0"/>
                <a:ea typeface="Cambria" panose="02040503050406030204" pitchFamily="18" charset="0"/>
              </a:rPr>
              <a:t>Kinh tuyến nằm bên phải kinh tuyến gốc là kinh tuyến Đông. Kinh tuyến nằm bên trái kinh tuyến gốc là kinh tuyến Tây.</a:t>
            </a:r>
          </a:p>
        </p:txBody>
      </p:sp>
      <p:cxnSp>
        <p:nvCxnSpPr>
          <p:cNvPr id="14" name="Straight Connector 13">
            <a:extLst>
              <a:ext uri="{FF2B5EF4-FFF2-40B4-BE49-F238E27FC236}">
                <a16:creationId xmlns:a16="http://schemas.microsoft.com/office/drawing/2014/main" id="{AB12336B-46F7-4025-BC69-2E00D371A487}"/>
              </a:ext>
            </a:extLst>
          </p:cNvPr>
          <p:cNvCxnSpPr/>
          <p:nvPr/>
        </p:nvCxnSpPr>
        <p:spPr>
          <a:xfrm>
            <a:off x="3577307" y="3110734"/>
            <a:ext cx="0" cy="24785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3F4AA487-3AD4-4442-893C-13D39CC69793}"/>
              </a:ext>
            </a:extLst>
          </p:cNvPr>
          <p:cNvSpPr/>
          <p:nvPr/>
        </p:nvSpPr>
        <p:spPr>
          <a:xfrm rot="11617017">
            <a:off x="3414277" y="1989866"/>
            <a:ext cx="433818" cy="3560562"/>
          </a:xfrm>
          <a:prstGeom prst="arc">
            <a:avLst>
              <a:gd name="adj1" fmla="val 15994807"/>
              <a:gd name="adj2" fmla="val 4409079"/>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a:extLst>
              <a:ext uri="{FF2B5EF4-FFF2-40B4-BE49-F238E27FC236}">
                <a16:creationId xmlns:a16="http://schemas.microsoft.com/office/drawing/2014/main" id="{7486E007-6CC3-43E1-93A6-A4324EA87E29}"/>
              </a:ext>
            </a:extLst>
          </p:cNvPr>
          <p:cNvGrpSpPr/>
          <p:nvPr/>
        </p:nvGrpSpPr>
        <p:grpSpPr>
          <a:xfrm>
            <a:off x="1099193" y="4581128"/>
            <a:ext cx="2190082" cy="1584176"/>
            <a:chOff x="1099193" y="4581128"/>
            <a:chExt cx="2190082" cy="1584176"/>
          </a:xfrm>
        </p:grpSpPr>
        <p:sp>
          <p:nvSpPr>
            <p:cNvPr id="25" name="TextBox 24">
              <a:extLst>
                <a:ext uri="{FF2B5EF4-FFF2-40B4-BE49-F238E27FC236}">
                  <a16:creationId xmlns:a16="http://schemas.microsoft.com/office/drawing/2014/main" id="{6E457568-972E-43C6-A579-8F2166BAC6EA}"/>
                </a:ext>
              </a:extLst>
            </p:cNvPr>
            <p:cNvSpPr txBox="1"/>
            <p:nvPr/>
          </p:nvSpPr>
          <p:spPr>
            <a:xfrm>
              <a:off x="1099193" y="5642084"/>
              <a:ext cx="2016224" cy="523220"/>
            </a:xfrm>
            <a:prstGeom prst="rect">
              <a:avLst/>
            </a:prstGeom>
            <a:noFill/>
          </p:spPr>
          <p:txBody>
            <a:bodyPr wrap="square" rtlCol="0">
              <a:spAutoFit/>
            </a:bodyPr>
            <a:lstStyle/>
            <a:p>
              <a:r>
                <a:rPr lang="en-US" sz="2800">
                  <a:solidFill>
                    <a:srgbClr val="FF0000"/>
                  </a:solidFill>
                </a:rPr>
                <a:t>Kinh tuyến</a:t>
              </a:r>
            </a:p>
          </p:txBody>
        </p:sp>
        <p:cxnSp>
          <p:nvCxnSpPr>
            <p:cNvPr id="20" name="Straight Arrow Connector 19">
              <a:extLst>
                <a:ext uri="{FF2B5EF4-FFF2-40B4-BE49-F238E27FC236}">
                  <a16:creationId xmlns:a16="http://schemas.microsoft.com/office/drawing/2014/main" id="{CB7EC20F-9550-433A-A11C-5974C09E215F}"/>
                </a:ext>
              </a:extLst>
            </p:cNvPr>
            <p:cNvCxnSpPr/>
            <p:nvPr/>
          </p:nvCxnSpPr>
          <p:spPr>
            <a:xfrm flipV="1">
              <a:off x="2785219" y="4581128"/>
              <a:ext cx="504056" cy="122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5832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7" grpId="0" animBg="1"/>
      <p:bldP spid="29" grpId="0"/>
      <p:bldP spid="31" grpId="0"/>
      <p:bldP spid="33"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085ECF-8C48-4014-9194-75E85C47B433}"/>
              </a:ext>
            </a:extLst>
          </p:cNvPr>
          <p:cNvGrpSpPr/>
          <p:nvPr/>
        </p:nvGrpSpPr>
        <p:grpSpPr>
          <a:xfrm>
            <a:off x="92930" y="3591"/>
            <a:ext cx="6842856" cy="1470321"/>
            <a:chOff x="92930" y="3591"/>
            <a:chExt cx="6842856" cy="1470321"/>
          </a:xfrm>
        </p:grpSpPr>
        <p:grpSp>
          <p:nvGrpSpPr>
            <p:cNvPr id="3" name="组合 1">
              <a:extLst>
                <a:ext uri="{FF2B5EF4-FFF2-40B4-BE49-F238E27FC236}">
                  <a16:creationId xmlns:a16="http://schemas.microsoft.com/office/drawing/2014/main" id="{E24C51DE-80DC-4FC9-A58F-9C935EDCFACD}"/>
                </a:ext>
              </a:extLst>
            </p:cNvPr>
            <p:cNvGrpSpPr/>
            <p:nvPr/>
          </p:nvGrpSpPr>
          <p:grpSpPr>
            <a:xfrm>
              <a:off x="382486" y="295708"/>
              <a:ext cx="6149264" cy="723403"/>
              <a:chOff x="5557184" y="764704"/>
              <a:chExt cx="1506637" cy="723403"/>
            </a:xfrm>
          </p:grpSpPr>
          <p:sp>
            <p:nvSpPr>
              <p:cNvPr id="6" name="Freeform 20">
                <a:extLst>
                  <a:ext uri="{FF2B5EF4-FFF2-40B4-BE49-F238E27FC236}">
                    <a16:creationId xmlns:a16="http://schemas.microsoft.com/office/drawing/2014/main" id="{14A65269-2A6D-48E9-A7FA-EB59E9E049D5}"/>
                  </a:ext>
                </a:extLst>
              </p:cNvPr>
              <p:cNvSpPr/>
              <p:nvPr/>
            </p:nvSpPr>
            <p:spPr bwMode="auto">
              <a:xfrm>
                <a:off x="5557184" y="1006947"/>
                <a:ext cx="540543" cy="477837"/>
              </a:xfrm>
              <a:custGeom>
                <a:avLst/>
                <a:gdLst>
                  <a:gd name="T0" fmla="*/ 0 w 681"/>
                  <a:gd name="T1" fmla="*/ 0 h 602"/>
                  <a:gd name="T2" fmla="*/ 681 w 681"/>
                  <a:gd name="T3" fmla="*/ 0 h 602"/>
                  <a:gd name="T4" fmla="*/ 681 w 681"/>
                  <a:gd name="T5" fmla="*/ 602 h 602"/>
                  <a:gd name="T6" fmla="*/ 0 w 681"/>
                  <a:gd name="T7" fmla="*/ 602 h 602"/>
                  <a:gd name="T8" fmla="*/ 183 w 681"/>
                  <a:gd name="T9" fmla="*/ 298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298"/>
                    </a:lnTo>
                    <a:lnTo>
                      <a:pt x="0" y="0"/>
                    </a:lnTo>
                    <a:lnTo>
                      <a:pt x="0" y="0"/>
                    </a:lnTo>
                    <a:close/>
                  </a:path>
                </a:pathLst>
              </a:custGeom>
              <a:solidFill>
                <a:srgbClr val="92D050">
                  <a:alpha val="60000"/>
                </a:srgbClr>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 name="Freeform 23">
                <a:extLst>
                  <a:ext uri="{FF2B5EF4-FFF2-40B4-BE49-F238E27FC236}">
                    <a16:creationId xmlns:a16="http://schemas.microsoft.com/office/drawing/2014/main" id="{DE0B59E2-E730-4CB7-97CB-FE996D83ED0A}"/>
                  </a:ext>
                </a:extLst>
              </p:cNvPr>
              <p:cNvSpPr/>
              <p:nvPr/>
            </p:nvSpPr>
            <p:spPr bwMode="auto">
              <a:xfrm>
                <a:off x="5855165" y="772939"/>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659A2A"/>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 name="Freeform 26">
                <a:extLst>
                  <a:ext uri="{FF2B5EF4-FFF2-40B4-BE49-F238E27FC236}">
                    <a16:creationId xmlns:a16="http://schemas.microsoft.com/office/drawing/2014/main" id="{21922969-79EE-4AE4-B117-DB64EC0CC3BA}"/>
                  </a:ext>
                </a:extLst>
              </p:cNvPr>
              <p:cNvSpPr/>
              <p:nvPr/>
            </p:nvSpPr>
            <p:spPr bwMode="auto">
              <a:xfrm>
                <a:off x="6104402" y="815952"/>
                <a:ext cx="959419" cy="477837"/>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 name="Freeform 27">
                <a:extLst>
                  <a:ext uri="{FF2B5EF4-FFF2-40B4-BE49-F238E27FC236}">
                    <a16:creationId xmlns:a16="http://schemas.microsoft.com/office/drawing/2014/main" id="{22FE24A3-240B-4CE4-B5C9-8FE1BDDD0222}"/>
                  </a:ext>
                </a:extLst>
              </p:cNvPr>
              <p:cNvSpPr/>
              <p:nvPr/>
            </p:nvSpPr>
            <p:spPr bwMode="auto">
              <a:xfrm>
                <a:off x="5855165" y="764704"/>
                <a:ext cx="1187223" cy="477837"/>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92D050"/>
              </a:solidFill>
              <a:ln>
                <a:noFill/>
              </a:ln>
            </p:spPr>
            <p:txBody>
              <a:bodyPr vert="horz" wrap="square" lIns="91440" tIns="45720" rIns="91440" bIns="45720" numCol="1" anchor="t" anchorCtr="0" compatLnSpc="1"/>
              <a:lstStyle/>
              <a:p>
                <a:endParaRPr lang="zh-CN" altLang="en-US">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10" name="Freeform 28">
                <a:extLst>
                  <a:ext uri="{FF2B5EF4-FFF2-40B4-BE49-F238E27FC236}">
                    <a16:creationId xmlns:a16="http://schemas.microsoft.com/office/drawing/2014/main" id="{06D706C7-AC7C-44C8-94F8-533C361FFB0D}"/>
                  </a:ext>
                </a:extLst>
              </p:cNvPr>
              <p:cNvSpPr>
                <a:spLocks noEditPoints="1"/>
              </p:cNvSpPr>
              <p:nvPr/>
            </p:nvSpPr>
            <p:spPr bwMode="auto">
              <a:xfrm>
                <a:off x="5855165" y="1011785"/>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Freeform 29">
                <a:extLst>
                  <a:ext uri="{FF2B5EF4-FFF2-40B4-BE49-F238E27FC236}">
                    <a16:creationId xmlns:a16="http://schemas.microsoft.com/office/drawing/2014/main" id="{8E6C967A-C5D0-4142-8469-1CC54C825D02}"/>
                  </a:ext>
                </a:extLst>
              </p:cNvPr>
              <p:cNvSpPr>
                <a:spLocks noEditPoints="1"/>
              </p:cNvSpPr>
              <p:nvPr/>
            </p:nvSpPr>
            <p:spPr bwMode="auto">
              <a:xfrm>
                <a:off x="5855165" y="787722"/>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sp>
          <p:nvSpPr>
            <p:cNvPr id="4" name="Title 1">
              <a:extLst>
                <a:ext uri="{FF2B5EF4-FFF2-40B4-BE49-F238E27FC236}">
                  <a16:creationId xmlns:a16="http://schemas.microsoft.com/office/drawing/2014/main" id="{7A976BFD-0007-4B9A-AF43-3F38D070B25D}"/>
                </a:ext>
              </a:extLst>
            </p:cNvPr>
            <p:cNvSpPr txBox="1">
              <a:spLocks/>
            </p:cNvSpPr>
            <p:nvPr/>
          </p:nvSpPr>
          <p:spPr>
            <a:xfrm>
              <a:off x="1669271" y="132104"/>
              <a:ext cx="5266515" cy="7898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1. HỆ THỐNG KINH, VĨ TUYẾN</a:t>
              </a:r>
            </a:p>
          </p:txBody>
        </p:sp>
        <p:pic>
          <p:nvPicPr>
            <p:cNvPr id="5" name="Picture 4">
              <a:extLst>
                <a:ext uri="{FF2B5EF4-FFF2-40B4-BE49-F238E27FC236}">
                  <a16:creationId xmlns:a16="http://schemas.microsoft.com/office/drawing/2014/main" id="{F1BA476D-B817-474E-AD57-8076E44312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96" b="2437"/>
            <a:stretch/>
          </p:blipFill>
          <p:spPr>
            <a:xfrm>
              <a:off x="92930" y="3591"/>
              <a:ext cx="1486955" cy="1470321"/>
            </a:xfrm>
            <a:prstGeom prst="ellipse">
              <a:avLst/>
            </a:prstGeom>
            <a:ln>
              <a:noFill/>
            </a:ln>
            <a:effectLst>
              <a:softEdge rad="112500"/>
            </a:effectLst>
          </p:spPr>
        </p:pic>
      </p:grpSp>
      <p:pic>
        <p:nvPicPr>
          <p:cNvPr id="17" name="Picture 16">
            <a:extLst>
              <a:ext uri="{FF2B5EF4-FFF2-40B4-BE49-F238E27FC236}">
                <a16:creationId xmlns:a16="http://schemas.microsoft.com/office/drawing/2014/main" id="{770B01C0-A37A-41DD-8CFD-739B56AB1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5333" y="973189"/>
            <a:ext cx="5727995" cy="4956058"/>
          </a:xfrm>
          <a:prstGeom prst="rect">
            <a:avLst/>
          </a:prstGeom>
        </p:spPr>
      </p:pic>
      <p:sp>
        <p:nvSpPr>
          <p:cNvPr id="20" name="TextBox 19">
            <a:extLst>
              <a:ext uri="{FF2B5EF4-FFF2-40B4-BE49-F238E27FC236}">
                <a16:creationId xmlns:a16="http://schemas.microsoft.com/office/drawing/2014/main" id="{A42C860B-1446-4DF6-A400-46D4A351762F}"/>
              </a:ext>
            </a:extLst>
          </p:cNvPr>
          <p:cNvSpPr txBox="1"/>
          <p:nvPr/>
        </p:nvSpPr>
        <p:spPr>
          <a:xfrm>
            <a:off x="836407" y="4061268"/>
            <a:ext cx="2206199" cy="523220"/>
          </a:xfrm>
          <a:prstGeom prst="rect">
            <a:avLst/>
          </a:prstGeom>
          <a:noFill/>
        </p:spPr>
        <p:txBody>
          <a:bodyPr wrap="square" rtlCol="0">
            <a:spAutoFit/>
          </a:bodyPr>
          <a:lstStyle/>
          <a:p>
            <a:r>
              <a:rPr lang="en-US" sz="2800">
                <a:solidFill>
                  <a:srgbClr val="0070C0"/>
                </a:solidFill>
              </a:rPr>
              <a:t>Vỹ tuyến gốc</a:t>
            </a:r>
          </a:p>
        </p:txBody>
      </p:sp>
      <p:sp>
        <p:nvSpPr>
          <p:cNvPr id="21" name="TextBox 20">
            <a:extLst>
              <a:ext uri="{FF2B5EF4-FFF2-40B4-BE49-F238E27FC236}">
                <a16:creationId xmlns:a16="http://schemas.microsoft.com/office/drawing/2014/main" id="{7750650C-DD98-4186-A045-6A493DD45D35}"/>
              </a:ext>
            </a:extLst>
          </p:cNvPr>
          <p:cNvSpPr txBox="1"/>
          <p:nvPr/>
        </p:nvSpPr>
        <p:spPr>
          <a:xfrm>
            <a:off x="836407" y="4635736"/>
            <a:ext cx="2520280" cy="523220"/>
          </a:xfrm>
          <a:prstGeom prst="rect">
            <a:avLst/>
          </a:prstGeom>
          <a:noFill/>
        </p:spPr>
        <p:txBody>
          <a:bodyPr wrap="square" rtlCol="0">
            <a:spAutoFit/>
          </a:bodyPr>
          <a:lstStyle/>
          <a:p>
            <a:r>
              <a:rPr lang="en-US" sz="2800">
                <a:solidFill>
                  <a:srgbClr val="0070C0"/>
                </a:solidFill>
              </a:rPr>
              <a:t>Vỹ tuyến nam</a:t>
            </a:r>
          </a:p>
        </p:txBody>
      </p:sp>
      <p:sp>
        <p:nvSpPr>
          <p:cNvPr id="22" name="TextBox 21">
            <a:extLst>
              <a:ext uri="{FF2B5EF4-FFF2-40B4-BE49-F238E27FC236}">
                <a16:creationId xmlns:a16="http://schemas.microsoft.com/office/drawing/2014/main" id="{ADD3CA1A-ED8A-4AEB-9258-EB4ABA6878D9}"/>
              </a:ext>
            </a:extLst>
          </p:cNvPr>
          <p:cNvSpPr txBox="1"/>
          <p:nvPr/>
        </p:nvSpPr>
        <p:spPr>
          <a:xfrm>
            <a:off x="701345" y="2133151"/>
            <a:ext cx="2206199" cy="523220"/>
          </a:xfrm>
          <a:prstGeom prst="rect">
            <a:avLst/>
          </a:prstGeom>
          <a:noFill/>
        </p:spPr>
        <p:txBody>
          <a:bodyPr wrap="square" rtlCol="0">
            <a:spAutoFit/>
          </a:bodyPr>
          <a:lstStyle/>
          <a:p>
            <a:r>
              <a:rPr lang="en-US" sz="2800">
                <a:solidFill>
                  <a:srgbClr val="0070C0"/>
                </a:solidFill>
              </a:rPr>
              <a:t>Vỹ tuyến bắc</a:t>
            </a:r>
          </a:p>
        </p:txBody>
      </p:sp>
      <p:sp>
        <p:nvSpPr>
          <p:cNvPr id="27" name="Rectangle: Rounded Corners 26">
            <a:extLst>
              <a:ext uri="{FF2B5EF4-FFF2-40B4-BE49-F238E27FC236}">
                <a16:creationId xmlns:a16="http://schemas.microsoft.com/office/drawing/2014/main" id="{2E64352D-D9A6-4AF7-99D5-56BC0E28D7F3}"/>
              </a:ext>
            </a:extLst>
          </p:cNvPr>
          <p:cNvSpPr/>
          <p:nvPr/>
        </p:nvSpPr>
        <p:spPr>
          <a:xfrm>
            <a:off x="6707187" y="0"/>
            <a:ext cx="5487988" cy="6858000"/>
          </a:xfrm>
          <a:prstGeom prst="roundRect">
            <a:avLst/>
          </a:prstGeom>
          <a:solidFill>
            <a:srgbClr val="00B0F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575F9B2E-A511-4BB1-90A1-3949D9EE92EF}"/>
              </a:ext>
            </a:extLst>
          </p:cNvPr>
          <p:cNvSpPr txBox="1"/>
          <p:nvPr/>
        </p:nvSpPr>
        <p:spPr>
          <a:xfrm>
            <a:off x="7240587" y="228600"/>
            <a:ext cx="4250242" cy="1815882"/>
          </a:xfrm>
          <a:prstGeom prst="rect">
            <a:avLst/>
          </a:prstGeom>
          <a:noFill/>
        </p:spPr>
        <p:txBody>
          <a:bodyPr wrap="square">
            <a:spAutoFit/>
          </a:bodyPr>
          <a:lstStyle/>
          <a:p>
            <a:pPr algn="just"/>
            <a:r>
              <a:rPr lang="en-US" sz="2800" b="1" dirty="0">
                <a:solidFill>
                  <a:schemeClr val="bg1"/>
                </a:solidFill>
                <a:latin typeface="Cambria" panose="02040503050406030204" pitchFamily="18" charset="0"/>
                <a:ea typeface="Cambria" panose="02040503050406030204" pitchFamily="18" charset="0"/>
              </a:rPr>
              <a:t>- </a:t>
            </a:r>
            <a:r>
              <a:rPr lang="vi-VN" sz="2800" b="1" dirty="0">
                <a:solidFill>
                  <a:schemeClr val="bg1"/>
                </a:solidFill>
                <a:latin typeface="Cambria" panose="02040503050406030204" pitchFamily="18" charset="0"/>
                <a:ea typeface="Cambria" panose="02040503050406030204" pitchFamily="18" charset="0"/>
              </a:rPr>
              <a:t>Vĩ tuyến là các vòng tròn bao quanh </a:t>
            </a:r>
            <a:r>
              <a:rPr lang="en-US" sz="2800" b="1" dirty="0">
                <a:solidFill>
                  <a:schemeClr val="bg1"/>
                </a:solidFill>
                <a:latin typeface="Cambria" panose="02040503050406030204" pitchFamily="18" charset="0"/>
                <a:ea typeface="Cambria" panose="02040503050406030204" pitchFamily="18" charset="0"/>
              </a:rPr>
              <a:t>q</a:t>
            </a:r>
            <a:r>
              <a:rPr lang="vi-VN" sz="2800" b="1" dirty="0">
                <a:solidFill>
                  <a:schemeClr val="bg1"/>
                </a:solidFill>
                <a:latin typeface="Cambria" panose="02040503050406030204" pitchFamily="18" charset="0"/>
                <a:ea typeface="Cambria" panose="02040503050406030204" pitchFamily="18" charset="0"/>
              </a:rPr>
              <a:t>ủa Địa Cầu, song song với đường Xích đạo.</a:t>
            </a:r>
            <a:r>
              <a:rPr lang="en-US" altLang="en-US" sz="2800" b="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2800" b="1" dirty="0">
              <a:solidFill>
                <a:schemeClr val="bg1"/>
              </a:solidFill>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DE7B086-3607-437F-AD8B-06230C5BFA3F}"/>
              </a:ext>
            </a:extLst>
          </p:cNvPr>
          <p:cNvSpPr txBox="1"/>
          <p:nvPr/>
        </p:nvSpPr>
        <p:spPr>
          <a:xfrm>
            <a:off x="7088187" y="3733800"/>
            <a:ext cx="4317174" cy="2677656"/>
          </a:xfrm>
          <a:prstGeom prst="rect">
            <a:avLst/>
          </a:prstGeom>
          <a:noFill/>
        </p:spPr>
        <p:txBody>
          <a:bodyPr wrap="square">
            <a:spAutoFit/>
          </a:bodyPr>
          <a:lstStyle/>
          <a:p>
            <a:pPr algn="just"/>
            <a:endParaRPr lang="en-US" sz="2800" b="1" dirty="0">
              <a:solidFill>
                <a:schemeClr val="bg1"/>
              </a:solidFill>
              <a:latin typeface="Cambria" panose="02040503050406030204" pitchFamily="18" charset="0"/>
              <a:ea typeface="Cambria" panose="02040503050406030204" pitchFamily="18" charset="0"/>
            </a:endParaRPr>
          </a:p>
          <a:p>
            <a:pPr algn="just"/>
            <a:r>
              <a:rPr lang="en-US" sz="2800" b="1" dirty="0">
                <a:solidFill>
                  <a:schemeClr val="bg1"/>
                </a:solidFill>
                <a:latin typeface="Cambria" panose="02040503050406030204" pitchFamily="18" charset="0"/>
                <a:ea typeface="Cambria" panose="02040503050406030204" pitchFamily="18" charset="0"/>
              </a:rPr>
              <a:t>- </a:t>
            </a:r>
            <a:r>
              <a:rPr lang="vi-VN" sz="2800" b="1" dirty="0">
                <a:solidFill>
                  <a:schemeClr val="bg1"/>
                </a:solidFill>
                <a:latin typeface="Cambria" panose="02040503050406030204" pitchFamily="18" charset="0"/>
                <a:ea typeface="Cambria" panose="02040503050406030204" pitchFamily="18" charset="0"/>
              </a:rPr>
              <a:t>Vĩ tuyến nằm từ xích đạo đến cực Bắc là vĩ tuyến Bắc.</a:t>
            </a:r>
            <a:r>
              <a:rPr lang="en-US" sz="2800" b="1" dirty="0">
                <a:solidFill>
                  <a:schemeClr val="bg1"/>
                </a:solidFill>
                <a:latin typeface="Cambria" panose="02040503050406030204" pitchFamily="18" charset="0"/>
                <a:ea typeface="Cambria" panose="02040503050406030204" pitchFamily="18" charset="0"/>
              </a:rPr>
              <a:t> </a:t>
            </a:r>
            <a:r>
              <a:rPr lang="vi-VN" sz="2800" b="1" dirty="0">
                <a:solidFill>
                  <a:schemeClr val="bg1"/>
                </a:solidFill>
                <a:latin typeface="Cambria" panose="02040503050406030204" pitchFamily="18" charset="0"/>
                <a:ea typeface="Cambria" panose="02040503050406030204" pitchFamily="18" charset="0"/>
              </a:rPr>
              <a:t>Vĩ tuyến nằm từ xích đạo đến cực Nam là vĩ tuyến Nam.</a:t>
            </a:r>
          </a:p>
        </p:txBody>
      </p:sp>
      <p:sp>
        <p:nvSpPr>
          <p:cNvPr id="12" name="Oval 11">
            <a:extLst>
              <a:ext uri="{FF2B5EF4-FFF2-40B4-BE49-F238E27FC236}">
                <a16:creationId xmlns:a16="http://schemas.microsoft.com/office/drawing/2014/main" id="{38472154-1059-4FC1-80C5-3887CA20E08B}"/>
              </a:ext>
            </a:extLst>
          </p:cNvPr>
          <p:cNvSpPr/>
          <p:nvPr/>
        </p:nvSpPr>
        <p:spPr>
          <a:xfrm>
            <a:off x="3423066" y="1473912"/>
            <a:ext cx="2344461" cy="195508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0D11B05-584D-45A2-A419-198CA882C3B3}"/>
              </a:ext>
            </a:extLst>
          </p:cNvPr>
          <p:cNvSpPr txBox="1"/>
          <p:nvPr/>
        </p:nvSpPr>
        <p:spPr>
          <a:xfrm>
            <a:off x="7164387" y="2209800"/>
            <a:ext cx="4469574" cy="1384995"/>
          </a:xfrm>
          <a:prstGeom prst="rect">
            <a:avLst/>
          </a:prstGeom>
          <a:noFill/>
        </p:spPr>
        <p:txBody>
          <a:bodyPr wrap="square">
            <a:spAutoFit/>
          </a:bodyPr>
          <a:lstStyle/>
          <a:p>
            <a:pPr algn="just"/>
            <a:r>
              <a:rPr lang="en-US" sz="2800" b="1" dirty="0">
                <a:solidFill>
                  <a:schemeClr val="bg1"/>
                </a:solidFill>
                <a:latin typeface="Cambria" panose="02040503050406030204" pitchFamily="18" charset="0"/>
                <a:ea typeface="Cambria" panose="02040503050406030204" pitchFamily="18" charset="0"/>
              </a:rPr>
              <a:t>-</a:t>
            </a:r>
            <a:r>
              <a:rPr lang="vi-VN" sz="2800" b="1" dirty="0">
                <a:solidFill>
                  <a:schemeClr val="bg1"/>
                </a:solidFill>
                <a:latin typeface="Cambria" panose="02040503050406030204" pitchFamily="18" charset="0"/>
                <a:ea typeface="Cambria" panose="02040503050406030204" pitchFamily="18" charset="0"/>
              </a:rPr>
              <a:t>Vĩ tuyến gốc là đường vĩ tuyến lớn nhất 0</a:t>
            </a:r>
            <a:r>
              <a:rPr lang="en-US" sz="2800" b="1" baseline="30000" dirty="0">
                <a:solidFill>
                  <a:schemeClr val="bg1"/>
                </a:solidFill>
                <a:latin typeface="Cambria" panose="02040503050406030204" pitchFamily="18" charset="0"/>
                <a:ea typeface="Cambria" panose="02040503050406030204" pitchFamily="18" charset="0"/>
              </a:rPr>
              <a:t>0 </a:t>
            </a:r>
            <a:r>
              <a:rPr lang="vi-VN" sz="2800" b="1" dirty="0">
                <a:solidFill>
                  <a:schemeClr val="bg1"/>
                </a:solidFill>
                <a:latin typeface="Cambria" panose="02040503050406030204" pitchFamily="18" charset="0"/>
                <a:ea typeface="Cambria" panose="02040503050406030204" pitchFamily="18" charset="0"/>
              </a:rPr>
              <a:t>(đường Xích Đạo)</a:t>
            </a:r>
            <a:r>
              <a:rPr lang="en-US" sz="2800" b="1" dirty="0">
                <a:solidFill>
                  <a:schemeClr val="bg1"/>
                </a:solidFill>
                <a:latin typeface="Cambria" panose="02040503050406030204" pitchFamily="18" charset="0"/>
                <a:ea typeface="Cambria" panose="02040503050406030204" pitchFamily="18" charset="0"/>
              </a:rPr>
              <a:t>.</a:t>
            </a:r>
            <a:endParaRPr lang="vi-VN" sz="2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2020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ox(in)">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7" grpId="0" animBg="1"/>
      <p:bldP spid="29" grpId="0"/>
      <p:bldP spid="31" grpId="0"/>
      <p:bldP spid="12"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654DCD-57B0-4A1D-B409-BB531C0306DC}"/>
              </a:ext>
            </a:extLst>
          </p:cNvPr>
          <p:cNvSpPr txBox="1"/>
          <p:nvPr/>
        </p:nvSpPr>
        <p:spPr>
          <a:xfrm>
            <a:off x="120923" y="685800"/>
            <a:ext cx="5748064" cy="6001643"/>
          </a:xfrm>
          <a:prstGeom prst="rect">
            <a:avLst/>
          </a:prstGeom>
          <a:solidFill>
            <a:srgbClr val="00B0F0"/>
          </a:solidFill>
        </p:spPr>
        <p:txBody>
          <a:bodyPr wrap="square">
            <a:spAutoFit/>
          </a:bodyPr>
          <a:lstStyle/>
          <a:p>
            <a:pPr algn="ctr"/>
            <a:r>
              <a:rPr lang="vi-VN" sz="3200" b="0" i="0" dirty="0">
                <a:solidFill>
                  <a:srgbClr val="FFFF00"/>
                </a:solidFill>
                <a:effectLst/>
                <a:latin typeface="+mj-lt"/>
              </a:rPr>
              <a:t>Đài thiên văn Greenwich</a:t>
            </a:r>
            <a:endParaRPr lang="en-US" sz="3200" b="0" i="0" dirty="0">
              <a:solidFill>
                <a:srgbClr val="FFFF00"/>
              </a:solidFill>
              <a:effectLst/>
              <a:latin typeface="+mj-lt"/>
            </a:endParaRPr>
          </a:p>
          <a:p>
            <a:pPr algn="just"/>
            <a:r>
              <a:rPr lang="vi-VN" sz="3200" b="0" i="0" dirty="0">
                <a:solidFill>
                  <a:srgbClr val="FFFF00"/>
                </a:solidFill>
                <a:effectLst/>
                <a:latin typeface="+mj-lt"/>
              </a:rPr>
              <a:t>Đài thiên văn Hoàng gia Greenwich là một đài thiên văn tại vùng Greenwich ở Luân Đôn, Anh. Đài thiên văn này được xây dựng vào ngày 10 tháng 8 năm 1675</a:t>
            </a:r>
            <a:r>
              <a:rPr lang="en-US" sz="3200" dirty="0">
                <a:solidFill>
                  <a:srgbClr val="FFFF00"/>
                </a:solidFill>
                <a:latin typeface="+mj-lt"/>
              </a:rPr>
              <a:t>.</a:t>
            </a:r>
            <a:endParaRPr lang="vi-VN" sz="3200" b="0" i="0" dirty="0">
              <a:solidFill>
                <a:srgbClr val="FFFF00"/>
              </a:solidFill>
              <a:effectLst/>
              <a:latin typeface="+mj-lt"/>
            </a:endParaRPr>
          </a:p>
          <a:p>
            <a:pPr algn="just"/>
            <a:r>
              <a:rPr lang="vi-VN" sz="3200" b="1" i="0" u="none" strike="noStrike" dirty="0">
                <a:solidFill>
                  <a:srgbClr val="FFFF00"/>
                </a:solidFill>
                <a:effectLst/>
                <a:latin typeface="+mj-lt"/>
              </a:rPr>
              <a:t>Ngày/năm khởi công</a:t>
            </a:r>
            <a:r>
              <a:rPr lang="vi-VN" sz="3200" b="1" i="0" dirty="0">
                <a:solidFill>
                  <a:srgbClr val="FFFF00"/>
                </a:solidFill>
                <a:effectLst/>
                <a:latin typeface="+mj-lt"/>
              </a:rPr>
              <a:t>: </a:t>
            </a:r>
            <a:r>
              <a:rPr lang="vi-VN" sz="3200" b="0" i="0" dirty="0">
                <a:solidFill>
                  <a:srgbClr val="FFFF00"/>
                </a:solidFill>
                <a:effectLst/>
                <a:latin typeface="+mj-lt"/>
              </a:rPr>
              <a:t>3:14 CH, 10 tháng 8, 1675</a:t>
            </a:r>
          </a:p>
          <a:p>
            <a:pPr algn="just"/>
            <a:r>
              <a:rPr lang="vi-VN" sz="3200" b="1" i="0" u="none" strike="noStrike" dirty="0">
                <a:solidFill>
                  <a:srgbClr val="FFFF00"/>
                </a:solidFill>
                <a:effectLst/>
                <a:latin typeface="+mj-lt"/>
              </a:rPr>
              <a:t>Chức năng</a:t>
            </a:r>
            <a:r>
              <a:rPr lang="vi-VN" sz="3200" b="1" i="0" dirty="0">
                <a:solidFill>
                  <a:srgbClr val="FFFF00"/>
                </a:solidFill>
                <a:effectLst/>
                <a:latin typeface="+mj-lt"/>
              </a:rPr>
              <a:t>: </a:t>
            </a:r>
            <a:r>
              <a:rPr lang="vi-VN" sz="3200" b="0" i="0" dirty="0">
                <a:solidFill>
                  <a:srgbClr val="FFFF00"/>
                </a:solidFill>
                <a:effectLst/>
                <a:latin typeface="+mj-lt"/>
              </a:rPr>
              <a:t>Đài thiên văn, Viện bảo tàng, Chỗ ở</a:t>
            </a:r>
          </a:p>
          <a:p>
            <a:pPr algn="just"/>
            <a:r>
              <a:rPr lang="vi-VN" sz="3200" b="1" i="0" u="none" strike="noStrike" dirty="0">
                <a:solidFill>
                  <a:srgbClr val="FFFF00"/>
                </a:solidFill>
                <a:effectLst/>
                <a:latin typeface="+mj-lt"/>
              </a:rPr>
              <a:t>Số tầng</a:t>
            </a:r>
            <a:r>
              <a:rPr lang="vi-VN" sz="3200" b="1" i="0" dirty="0">
                <a:solidFill>
                  <a:srgbClr val="FFFF00"/>
                </a:solidFill>
                <a:effectLst/>
                <a:latin typeface="+mj-lt"/>
              </a:rPr>
              <a:t>: </a:t>
            </a:r>
            <a:r>
              <a:rPr lang="vi-VN" sz="3200" b="0" i="0" dirty="0">
                <a:solidFill>
                  <a:srgbClr val="FFFF00"/>
                </a:solidFill>
                <a:effectLst/>
                <a:latin typeface="+mj-lt"/>
              </a:rPr>
              <a:t>3</a:t>
            </a:r>
          </a:p>
        </p:txBody>
      </p:sp>
      <p:pic>
        <p:nvPicPr>
          <p:cNvPr id="5" name="Picture 4">
            <a:extLst>
              <a:ext uri="{FF2B5EF4-FFF2-40B4-BE49-F238E27FC236}">
                <a16:creationId xmlns:a16="http://schemas.microsoft.com/office/drawing/2014/main" id="{CFC49B78-59FB-42D5-B152-C55924C7E0FA}"/>
              </a:ext>
            </a:extLst>
          </p:cNvPr>
          <p:cNvPicPr>
            <a:picLocks noChangeAspect="1"/>
          </p:cNvPicPr>
          <p:nvPr/>
        </p:nvPicPr>
        <p:blipFill rotWithShape="1">
          <a:blip r:embed="rId2"/>
          <a:srcRect l="39372" t="26896" r="21067" b="14292"/>
          <a:stretch/>
        </p:blipFill>
        <p:spPr>
          <a:xfrm>
            <a:off x="5930292" y="3367874"/>
            <a:ext cx="4127548" cy="3449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C22BD2-93BA-4629-8A10-B7C8F9A2C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4099" y="743174"/>
            <a:ext cx="4354288" cy="2286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CBA54B3A-20B6-4B6F-9F2D-FCDB143BE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5587" y="3546376"/>
            <a:ext cx="3048000" cy="3159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108A5291-B446-4E25-97E9-474121EB777D}"/>
              </a:ext>
            </a:extLst>
          </p:cNvPr>
          <p:cNvSpPr txBox="1"/>
          <p:nvPr/>
        </p:nvSpPr>
        <p:spPr>
          <a:xfrm>
            <a:off x="1296987" y="-85130"/>
            <a:ext cx="9722470" cy="923330"/>
          </a:xfrm>
          <a:prstGeom prst="rect">
            <a:avLst/>
          </a:prstGeom>
          <a:noFill/>
        </p:spPr>
        <p:txBody>
          <a:bodyPr wrap="square" rtlCol="0">
            <a:spAutoFit/>
          </a:bodyPr>
          <a:lstStyle/>
          <a:p>
            <a:pPr algn="ctr"/>
            <a:r>
              <a:rPr lang="en-US" sz="5400" b="1" dirty="0" err="1">
                <a:solidFill>
                  <a:srgbClr val="FF0000"/>
                </a:solidFill>
                <a:latin typeface="Times New Roman" pitchFamily="18" charset="0"/>
                <a:cs typeface="Times New Roman" pitchFamily="18" charset="0"/>
              </a:rPr>
              <a:t>Có</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thể</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em</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chưa</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biết</a:t>
            </a:r>
            <a:endParaRPr lang="en-US" sz="5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87530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5603D5B-FB35-4A89-8A0E-FF07FE6A6BA0}"/>
              </a:ext>
            </a:extLst>
          </p:cNvPr>
          <p:cNvGrpSpPr/>
          <p:nvPr/>
        </p:nvGrpSpPr>
        <p:grpSpPr>
          <a:xfrm>
            <a:off x="145635" y="-132050"/>
            <a:ext cx="8618952" cy="1279558"/>
            <a:chOff x="145635" y="-132050"/>
            <a:chExt cx="4557824" cy="1279558"/>
          </a:xfrm>
        </p:grpSpPr>
        <p:grpSp>
          <p:nvGrpSpPr>
            <p:cNvPr id="9" name="组合 146">
              <a:extLst>
                <a:ext uri="{FF2B5EF4-FFF2-40B4-BE49-F238E27FC236}">
                  <a16:creationId xmlns:a16="http://schemas.microsoft.com/office/drawing/2014/main" id="{76C4B5D7-7E59-48EB-8D60-E7FD0476293D}"/>
                </a:ext>
              </a:extLst>
            </p:cNvPr>
            <p:cNvGrpSpPr/>
            <p:nvPr/>
          </p:nvGrpSpPr>
          <p:grpSpPr>
            <a:xfrm>
              <a:off x="944357" y="146027"/>
              <a:ext cx="3759102" cy="844573"/>
              <a:chOff x="5560292" y="2636912"/>
              <a:chExt cx="1506638" cy="844573"/>
            </a:xfrm>
          </p:grpSpPr>
          <p:sp>
            <p:nvSpPr>
              <p:cNvPr id="10" name="Freeform 20">
                <a:extLst>
                  <a:ext uri="{FF2B5EF4-FFF2-40B4-BE49-F238E27FC236}">
                    <a16:creationId xmlns:a16="http://schemas.microsoft.com/office/drawing/2014/main" id="{99BA2006-F693-4E3A-96A4-E8BDE09E4848}"/>
                  </a:ext>
                </a:extLst>
              </p:cNvPr>
              <p:cNvSpPr/>
              <p:nvPr/>
            </p:nvSpPr>
            <p:spPr bwMode="auto">
              <a:xfrm>
                <a:off x="5560292" y="2879155"/>
                <a:ext cx="540543" cy="477837"/>
              </a:xfrm>
              <a:custGeom>
                <a:avLst/>
                <a:gdLst>
                  <a:gd name="T0" fmla="*/ 0 w 681"/>
                  <a:gd name="T1" fmla="*/ 0 h 602"/>
                  <a:gd name="T2" fmla="*/ 681 w 681"/>
                  <a:gd name="T3" fmla="*/ 0 h 602"/>
                  <a:gd name="T4" fmla="*/ 681 w 681"/>
                  <a:gd name="T5" fmla="*/ 602 h 602"/>
                  <a:gd name="T6" fmla="*/ 0 w 681"/>
                  <a:gd name="T7" fmla="*/ 602 h 602"/>
                  <a:gd name="T8" fmla="*/ 183 w 681"/>
                  <a:gd name="T9" fmla="*/ 298 h 602"/>
                  <a:gd name="T10" fmla="*/ 0 w 681"/>
                  <a:gd name="T11" fmla="*/ 0 h 602"/>
                  <a:gd name="T12" fmla="*/ 0 w 68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681" h="602">
                    <a:moveTo>
                      <a:pt x="0" y="0"/>
                    </a:moveTo>
                    <a:lnTo>
                      <a:pt x="681" y="0"/>
                    </a:lnTo>
                    <a:lnTo>
                      <a:pt x="681" y="602"/>
                    </a:lnTo>
                    <a:lnTo>
                      <a:pt x="0" y="602"/>
                    </a:lnTo>
                    <a:lnTo>
                      <a:pt x="183" y="298"/>
                    </a:lnTo>
                    <a:lnTo>
                      <a:pt x="0" y="0"/>
                    </a:lnTo>
                    <a:lnTo>
                      <a:pt x="0" y="0"/>
                    </a:lnTo>
                    <a:close/>
                  </a:path>
                </a:pathLst>
              </a:custGeom>
              <a:solidFill>
                <a:srgbClr val="00B0F0">
                  <a:alpha val="60000"/>
                </a:srgbClr>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Freeform 23">
                <a:extLst>
                  <a:ext uri="{FF2B5EF4-FFF2-40B4-BE49-F238E27FC236}">
                    <a16:creationId xmlns:a16="http://schemas.microsoft.com/office/drawing/2014/main" id="{78B85CDB-5AC0-4161-BA76-9CA93CA91FF6}"/>
                  </a:ext>
                </a:extLst>
              </p:cNvPr>
              <p:cNvSpPr/>
              <p:nvPr/>
            </p:nvSpPr>
            <p:spPr bwMode="auto">
              <a:xfrm>
                <a:off x="5858273" y="2645147"/>
                <a:ext cx="249237" cy="715168"/>
              </a:xfrm>
              <a:custGeom>
                <a:avLst/>
                <a:gdLst>
                  <a:gd name="T0" fmla="*/ 0 w 314"/>
                  <a:gd name="T1" fmla="*/ 0 h 901"/>
                  <a:gd name="T2" fmla="*/ 314 w 314"/>
                  <a:gd name="T3" fmla="*/ 299 h 901"/>
                  <a:gd name="T4" fmla="*/ 314 w 314"/>
                  <a:gd name="T5" fmla="*/ 901 h 901"/>
                  <a:gd name="T6" fmla="*/ 0 w 314"/>
                  <a:gd name="T7" fmla="*/ 602 h 901"/>
                  <a:gd name="T8" fmla="*/ 0 w 314"/>
                  <a:gd name="T9" fmla="*/ 0 h 901"/>
                  <a:gd name="T10" fmla="*/ 0 w 314"/>
                  <a:gd name="T11" fmla="*/ 0 h 901"/>
                </a:gdLst>
                <a:ahLst/>
                <a:cxnLst>
                  <a:cxn ang="0">
                    <a:pos x="T0" y="T1"/>
                  </a:cxn>
                  <a:cxn ang="0">
                    <a:pos x="T2" y="T3"/>
                  </a:cxn>
                  <a:cxn ang="0">
                    <a:pos x="T4" y="T5"/>
                  </a:cxn>
                  <a:cxn ang="0">
                    <a:pos x="T6" y="T7"/>
                  </a:cxn>
                  <a:cxn ang="0">
                    <a:pos x="T8" y="T9"/>
                  </a:cxn>
                  <a:cxn ang="0">
                    <a:pos x="T10" y="T11"/>
                  </a:cxn>
                </a:cxnLst>
                <a:rect l="0" t="0" r="r" b="b"/>
                <a:pathLst>
                  <a:path w="314" h="901">
                    <a:moveTo>
                      <a:pt x="0" y="0"/>
                    </a:moveTo>
                    <a:lnTo>
                      <a:pt x="314" y="299"/>
                    </a:lnTo>
                    <a:lnTo>
                      <a:pt x="314" y="901"/>
                    </a:lnTo>
                    <a:lnTo>
                      <a:pt x="0" y="602"/>
                    </a:lnTo>
                    <a:lnTo>
                      <a:pt x="0" y="0"/>
                    </a:lnTo>
                    <a:lnTo>
                      <a:pt x="0" y="0"/>
                    </a:lnTo>
                    <a:close/>
                  </a:path>
                </a:pathLst>
              </a:custGeom>
              <a:solidFill>
                <a:srgbClr val="0070C0"/>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Freeform 26">
                <a:extLst>
                  <a:ext uri="{FF2B5EF4-FFF2-40B4-BE49-F238E27FC236}">
                    <a16:creationId xmlns:a16="http://schemas.microsoft.com/office/drawing/2014/main" id="{26204BC9-B303-4A95-9855-2B371FE660EB}"/>
                  </a:ext>
                </a:extLst>
              </p:cNvPr>
              <p:cNvSpPr/>
              <p:nvPr/>
            </p:nvSpPr>
            <p:spPr bwMode="auto">
              <a:xfrm>
                <a:off x="6111326" y="2688160"/>
                <a:ext cx="955604" cy="477837"/>
              </a:xfrm>
              <a:custGeom>
                <a:avLst/>
                <a:gdLst>
                  <a:gd name="T0" fmla="*/ 0 w 1094"/>
                  <a:gd name="T1" fmla="*/ 0 h 602"/>
                  <a:gd name="T2" fmla="*/ 911 w 1094"/>
                  <a:gd name="T3" fmla="*/ 0 h 602"/>
                  <a:gd name="T4" fmla="*/ 1094 w 1094"/>
                  <a:gd name="T5" fmla="*/ 304 h 602"/>
                  <a:gd name="T6" fmla="*/ 911 w 1094"/>
                  <a:gd name="T7" fmla="*/ 602 h 602"/>
                  <a:gd name="T8" fmla="*/ 0 w 1094"/>
                  <a:gd name="T9" fmla="*/ 602 h 602"/>
                  <a:gd name="T10" fmla="*/ 0 w 1094"/>
                  <a:gd name="T11" fmla="*/ 0 h 602"/>
                  <a:gd name="T12" fmla="*/ 0 w 1094"/>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094" h="602">
                    <a:moveTo>
                      <a:pt x="0" y="0"/>
                    </a:moveTo>
                    <a:lnTo>
                      <a:pt x="911" y="0"/>
                    </a:lnTo>
                    <a:lnTo>
                      <a:pt x="1094" y="304"/>
                    </a:lnTo>
                    <a:lnTo>
                      <a:pt x="911" y="602"/>
                    </a:lnTo>
                    <a:lnTo>
                      <a:pt x="0" y="602"/>
                    </a:lnTo>
                    <a:lnTo>
                      <a:pt x="0" y="0"/>
                    </a:lnTo>
                    <a:lnTo>
                      <a:pt x="0" y="0"/>
                    </a:lnTo>
                    <a:close/>
                  </a:path>
                </a:pathLst>
              </a:custGeom>
              <a:solidFill>
                <a:srgbClr val="C9CA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Freeform 27">
                <a:extLst>
                  <a:ext uri="{FF2B5EF4-FFF2-40B4-BE49-F238E27FC236}">
                    <a16:creationId xmlns:a16="http://schemas.microsoft.com/office/drawing/2014/main" id="{A0C05E11-B1AF-433D-A1A2-83A4C3D58175}"/>
                  </a:ext>
                </a:extLst>
              </p:cNvPr>
              <p:cNvSpPr/>
              <p:nvPr/>
            </p:nvSpPr>
            <p:spPr bwMode="auto">
              <a:xfrm>
                <a:off x="5858273" y="2636912"/>
                <a:ext cx="1187223" cy="844573"/>
              </a:xfrm>
              <a:custGeom>
                <a:avLst/>
                <a:gdLst>
                  <a:gd name="T0" fmla="*/ 0 w 1231"/>
                  <a:gd name="T1" fmla="*/ 0 h 602"/>
                  <a:gd name="T2" fmla="*/ 1047 w 1231"/>
                  <a:gd name="T3" fmla="*/ 0 h 602"/>
                  <a:gd name="T4" fmla="*/ 1231 w 1231"/>
                  <a:gd name="T5" fmla="*/ 299 h 602"/>
                  <a:gd name="T6" fmla="*/ 1047 w 1231"/>
                  <a:gd name="T7" fmla="*/ 602 h 602"/>
                  <a:gd name="T8" fmla="*/ 0 w 1231"/>
                  <a:gd name="T9" fmla="*/ 602 h 602"/>
                  <a:gd name="T10" fmla="*/ 0 w 1231"/>
                  <a:gd name="T11" fmla="*/ 0 h 602"/>
                  <a:gd name="T12" fmla="*/ 0 w 1231"/>
                  <a:gd name="T13" fmla="*/ 0 h 602"/>
                </a:gdLst>
                <a:ahLst/>
                <a:cxnLst>
                  <a:cxn ang="0">
                    <a:pos x="T0" y="T1"/>
                  </a:cxn>
                  <a:cxn ang="0">
                    <a:pos x="T2" y="T3"/>
                  </a:cxn>
                  <a:cxn ang="0">
                    <a:pos x="T4" y="T5"/>
                  </a:cxn>
                  <a:cxn ang="0">
                    <a:pos x="T6" y="T7"/>
                  </a:cxn>
                  <a:cxn ang="0">
                    <a:pos x="T8" y="T9"/>
                  </a:cxn>
                  <a:cxn ang="0">
                    <a:pos x="T10" y="T11"/>
                  </a:cxn>
                  <a:cxn ang="0">
                    <a:pos x="T12" y="T13"/>
                  </a:cxn>
                </a:cxnLst>
                <a:rect l="0" t="0" r="r" b="b"/>
                <a:pathLst>
                  <a:path w="1231" h="602">
                    <a:moveTo>
                      <a:pt x="0" y="0"/>
                    </a:moveTo>
                    <a:lnTo>
                      <a:pt x="1047" y="0"/>
                    </a:lnTo>
                    <a:lnTo>
                      <a:pt x="1231" y="299"/>
                    </a:lnTo>
                    <a:lnTo>
                      <a:pt x="1047" y="602"/>
                    </a:lnTo>
                    <a:lnTo>
                      <a:pt x="0" y="602"/>
                    </a:lnTo>
                    <a:lnTo>
                      <a:pt x="0" y="0"/>
                    </a:lnTo>
                    <a:lnTo>
                      <a:pt x="0" y="0"/>
                    </a:lnTo>
                    <a:close/>
                  </a:path>
                </a:pathLst>
              </a:custGeom>
              <a:solidFill>
                <a:srgbClr val="00B0F0"/>
              </a:solidFill>
              <a:ln>
                <a:noFill/>
              </a:ln>
            </p:spPr>
            <p:txBody>
              <a:bodyPr vert="horz" wrap="square" lIns="91440" tIns="45720" rIns="91440" bIns="45720" numCol="1" anchor="t" anchorCtr="0" compatLnSpc="1"/>
              <a:lstStyle/>
              <a:p>
                <a:endParaRPr lang="zh-CN" altLang="en-US">
                  <a:solidFill>
                    <a:srgbClr val="00B0F0"/>
                  </a:solidFill>
                  <a:latin typeface="Arial" panose="020B0604020202020204" pitchFamily="34" charset="0"/>
                  <a:cs typeface="Arial" panose="020B0604020202020204" pitchFamily="34" charset="0"/>
                  <a:sym typeface="Arial" panose="020B0604020202020204" pitchFamily="34" charset="0"/>
                </a:endParaRPr>
              </a:p>
            </p:txBody>
          </p:sp>
          <p:sp>
            <p:nvSpPr>
              <p:cNvPr id="14" name="Freeform 28">
                <a:extLst>
                  <a:ext uri="{FF2B5EF4-FFF2-40B4-BE49-F238E27FC236}">
                    <a16:creationId xmlns:a16="http://schemas.microsoft.com/office/drawing/2014/main" id="{BBBDCEE2-7FBB-477A-9F08-2B15ABF9E173}"/>
                  </a:ext>
                </a:extLst>
              </p:cNvPr>
              <p:cNvSpPr>
                <a:spLocks noEditPoints="1"/>
              </p:cNvSpPr>
              <p:nvPr/>
            </p:nvSpPr>
            <p:spPr bwMode="auto">
              <a:xfrm>
                <a:off x="5858273" y="2883993"/>
                <a:ext cx="1149517" cy="182562"/>
              </a:xfrm>
              <a:custGeom>
                <a:avLst/>
                <a:gdLst>
                  <a:gd name="T0" fmla="*/ 30 w 221"/>
                  <a:gd name="T1" fmla="*/ 44 h 44"/>
                  <a:gd name="T2" fmla="*/ 32 w 221"/>
                  <a:gd name="T3" fmla="*/ 43 h 44"/>
                  <a:gd name="T4" fmla="*/ 19 w 221"/>
                  <a:gd name="T5" fmla="*/ 41 h 44"/>
                  <a:gd name="T6" fmla="*/ 17 w 221"/>
                  <a:gd name="T7" fmla="*/ 43 h 44"/>
                  <a:gd name="T8" fmla="*/ 196 w 221"/>
                  <a:gd name="T9" fmla="*/ 43 h 44"/>
                  <a:gd name="T10" fmla="*/ 198 w 221"/>
                  <a:gd name="T11" fmla="*/ 37 h 44"/>
                  <a:gd name="T12" fmla="*/ 195 w 221"/>
                  <a:gd name="T13" fmla="*/ 37 h 44"/>
                  <a:gd name="T14" fmla="*/ 186 w 221"/>
                  <a:gd name="T15" fmla="*/ 41 h 44"/>
                  <a:gd name="T16" fmla="*/ 185 w 221"/>
                  <a:gd name="T17" fmla="*/ 43 h 44"/>
                  <a:gd name="T18" fmla="*/ 194 w 221"/>
                  <a:gd name="T19" fmla="*/ 44 h 44"/>
                  <a:gd name="T20" fmla="*/ 217 w 221"/>
                  <a:gd name="T21" fmla="*/ 1 h 44"/>
                  <a:gd name="T22" fmla="*/ 212 w 221"/>
                  <a:gd name="T23" fmla="*/ 14 h 44"/>
                  <a:gd name="T24" fmla="*/ 214 w 221"/>
                  <a:gd name="T25" fmla="*/ 13 h 44"/>
                  <a:gd name="T26" fmla="*/ 219 w 221"/>
                  <a:gd name="T27" fmla="*/ 1 h 44"/>
                  <a:gd name="T28" fmla="*/ 217 w 221"/>
                  <a:gd name="T29" fmla="*/ 1 h 44"/>
                  <a:gd name="T30" fmla="*/ 200 w 221"/>
                  <a:gd name="T31" fmla="*/ 29 h 44"/>
                  <a:gd name="T32" fmla="*/ 201 w 221"/>
                  <a:gd name="T33" fmla="*/ 32 h 44"/>
                  <a:gd name="T34" fmla="*/ 209 w 221"/>
                  <a:gd name="T35" fmla="*/ 21 h 44"/>
                  <a:gd name="T36" fmla="*/ 209 w 221"/>
                  <a:gd name="T37" fmla="*/ 19 h 44"/>
                  <a:gd name="T38" fmla="*/ 0 w 221"/>
                  <a:gd name="T39" fmla="*/ 41 h 44"/>
                  <a:gd name="T40" fmla="*/ 8 w 221"/>
                  <a:gd name="T41" fmla="*/ 44 h 44"/>
                  <a:gd name="T42" fmla="*/ 10 w 221"/>
                  <a:gd name="T43" fmla="*/ 43 h 44"/>
                  <a:gd name="T44" fmla="*/ 0 w 221"/>
                  <a:gd name="T45" fmla="*/ 41 h 44"/>
                  <a:gd name="T46" fmla="*/ 51 w 221"/>
                  <a:gd name="T47" fmla="*/ 44 h 44"/>
                  <a:gd name="T48" fmla="*/ 53 w 221"/>
                  <a:gd name="T49" fmla="*/ 43 h 44"/>
                  <a:gd name="T50" fmla="*/ 40 w 221"/>
                  <a:gd name="T51" fmla="*/ 41 h 44"/>
                  <a:gd name="T52" fmla="*/ 38 w 221"/>
                  <a:gd name="T53" fmla="*/ 43 h 44"/>
                  <a:gd name="T54" fmla="*/ 60 w 221"/>
                  <a:gd name="T55" fmla="*/ 44 h 44"/>
                  <a:gd name="T56" fmla="*/ 74 w 221"/>
                  <a:gd name="T57" fmla="*/ 43 h 44"/>
                  <a:gd name="T58" fmla="*/ 72 w 221"/>
                  <a:gd name="T59" fmla="*/ 41 h 44"/>
                  <a:gd name="T60" fmla="*/ 59 w 221"/>
                  <a:gd name="T61" fmla="*/ 43 h 44"/>
                  <a:gd name="T62" fmla="*/ 60 w 221"/>
                  <a:gd name="T63" fmla="*/ 44 h 44"/>
                  <a:gd name="T64" fmla="*/ 93 w 221"/>
                  <a:gd name="T65" fmla="*/ 44 h 44"/>
                  <a:gd name="T66" fmla="*/ 95 w 221"/>
                  <a:gd name="T67" fmla="*/ 43 h 44"/>
                  <a:gd name="T68" fmla="*/ 81 w 221"/>
                  <a:gd name="T69" fmla="*/ 41 h 44"/>
                  <a:gd name="T70" fmla="*/ 80 w 221"/>
                  <a:gd name="T71" fmla="*/ 43 h 44"/>
                  <a:gd name="T72" fmla="*/ 102 w 221"/>
                  <a:gd name="T73" fmla="*/ 44 h 44"/>
                  <a:gd name="T74" fmla="*/ 116 w 221"/>
                  <a:gd name="T75" fmla="*/ 43 h 44"/>
                  <a:gd name="T76" fmla="*/ 114 w 221"/>
                  <a:gd name="T77" fmla="*/ 41 h 44"/>
                  <a:gd name="T78" fmla="*/ 101 w 221"/>
                  <a:gd name="T79" fmla="*/ 43 h 44"/>
                  <a:gd name="T80" fmla="*/ 102 w 221"/>
                  <a:gd name="T81" fmla="*/ 44 h 44"/>
                  <a:gd name="T82" fmla="*/ 135 w 221"/>
                  <a:gd name="T83" fmla="*/ 44 h 44"/>
                  <a:gd name="T84" fmla="*/ 137 w 221"/>
                  <a:gd name="T85" fmla="*/ 43 h 44"/>
                  <a:gd name="T86" fmla="*/ 123 w 221"/>
                  <a:gd name="T87" fmla="*/ 41 h 44"/>
                  <a:gd name="T88" fmla="*/ 122 w 221"/>
                  <a:gd name="T89" fmla="*/ 43 h 44"/>
                  <a:gd name="T90" fmla="*/ 144 w 221"/>
                  <a:gd name="T91" fmla="*/ 44 h 44"/>
                  <a:gd name="T92" fmla="*/ 158 w 221"/>
                  <a:gd name="T93" fmla="*/ 43 h 44"/>
                  <a:gd name="T94" fmla="*/ 156 w 221"/>
                  <a:gd name="T95" fmla="*/ 41 h 44"/>
                  <a:gd name="T96" fmla="*/ 143 w 221"/>
                  <a:gd name="T97" fmla="*/ 43 h 44"/>
                  <a:gd name="T98" fmla="*/ 144 w 221"/>
                  <a:gd name="T99" fmla="*/ 44 h 44"/>
                  <a:gd name="T100" fmla="*/ 177 w 221"/>
                  <a:gd name="T101" fmla="*/ 44 h 44"/>
                  <a:gd name="T102" fmla="*/ 179 w 221"/>
                  <a:gd name="T103" fmla="*/ 43 h 44"/>
                  <a:gd name="T104" fmla="*/ 165 w 221"/>
                  <a:gd name="T105" fmla="*/ 41 h 44"/>
                  <a:gd name="T106" fmla="*/ 164 w 221"/>
                  <a:gd name="T107" fmla="*/ 4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44">
                    <a:moveTo>
                      <a:pt x="19" y="44"/>
                    </a:moveTo>
                    <a:cubicBezTo>
                      <a:pt x="22" y="44"/>
                      <a:pt x="26" y="44"/>
                      <a:pt x="30" y="44"/>
                    </a:cubicBezTo>
                    <a:cubicBezTo>
                      <a:pt x="31" y="44"/>
                      <a:pt x="32" y="44"/>
                      <a:pt x="32" y="43"/>
                    </a:cubicBezTo>
                    <a:cubicBezTo>
                      <a:pt x="32" y="43"/>
                      <a:pt x="32" y="43"/>
                      <a:pt x="32" y="43"/>
                    </a:cubicBezTo>
                    <a:cubicBezTo>
                      <a:pt x="32" y="42"/>
                      <a:pt x="31" y="41"/>
                      <a:pt x="30" y="41"/>
                    </a:cubicBezTo>
                    <a:cubicBezTo>
                      <a:pt x="26" y="41"/>
                      <a:pt x="22" y="41"/>
                      <a:pt x="19" y="41"/>
                    </a:cubicBezTo>
                    <a:cubicBezTo>
                      <a:pt x="18" y="41"/>
                      <a:pt x="17" y="42"/>
                      <a:pt x="17" y="43"/>
                    </a:cubicBezTo>
                    <a:cubicBezTo>
                      <a:pt x="17" y="43"/>
                      <a:pt x="17" y="43"/>
                      <a:pt x="17" y="43"/>
                    </a:cubicBezTo>
                    <a:cubicBezTo>
                      <a:pt x="17" y="44"/>
                      <a:pt x="18" y="44"/>
                      <a:pt x="19" y="44"/>
                    </a:cubicBezTo>
                    <a:close/>
                    <a:moveTo>
                      <a:pt x="196" y="43"/>
                    </a:moveTo>
                    <a:cubicBezTo>
                      <a:pt x="196" y="42"/>
                      <a:pt x="197" y="40"/>
                      <a:pt x="198" y="39"/>
                    </a:cubicBezTo>
                    <a:cubicBezTo>
                      <a:pt x="199" y="38"/>
                      <a:pt x="198" y="37"/>
                      <a:pt x="198" y="37"/>
                    </a:cubicBezTo>
                    <a:cubicBezTo>
                      <a:pt x="198" y="37"/>
                      <a:pt x="198" y="37"/>
                      <a:pt x="198" y="37"/>
                    </a:cubicBezTo>
                    <a:cubicBezTo>
                      <a:pt x="197" y="36"/>
                      <a:pt x="196" y="37"/>
                      <a:pt x="195" y="37"/>
                    </a:cubicBezTo>
                    <a:cubicBezTo>
                      <a:pt x="195" y="39"/>
                      <a:pt x="194" y="40"/>
                      <a:pt x="193" y="41"/>
                    </a:cubicBezTo>
                    <a:cubicBezTo>
                      <a:pt x="190" y="41"/>
                      <a:pt x="190" y="41"/>
                      <a:pt x="186" y="41"/>
                    </a:cubicBezTo>
                    <a:cubicBezTo>
                      <a:pt x="186" y="41"/>
                      <a:pt x="185" y="42"/>
                      <a:pt x="185" y="43"/>
                    </a:cubicBezTo>
                    <a:cubicBezTo>
                      <a:pt x="185" y="43"/>
                      <a:pt x="185" y="43"/>
                      <a:pt x="185" y="43"/>
                    </a:cubicBezTo>
                    <a:cubicBezTo>
                      <a:pt x="185" y="44"/>
                      <a:pt x="186" y="44"/>
                      <a:pt x="186" y="44"/>
                    </a:cubicBezTo>
                    <a:cubicBezTo>
                      <a:pt x="194" y="44"/>
                      <a:pt x="194" y="44"/>
                      <a:pt x="194" y="44"/>
                    </a:cubicBezTo>
                    <a:cubicBezTo>
                      <a:pt x="195" y="44"/>
                      <a:pt x="195" y="44"/>
                      <a:pt x="196" y="43"/>
                    </a:cubicBezTo>
                    <a:close/>
                    <a:moveTo>
                      <a:pt x="217" y="1"/>
                    </a:moveTo>
                    <a:cubicBezTo>
                      <a:pt x="215" y="5"/>
                      <a:pt x="213" y="8"/>
                      <a:pt x="211" y="12"/>
                    </a:cubicBezTo>
                    <a:cubicBezTo>
                      <a:pt x="211" y="12"/>
                      <a:pt x="211" y="13"/>
                      <a:pt x="212" y="14"/>
                    </a:cubicBezTo>
                    <a:cubicBezTo>
                      <a:pt x="212" y="14"/>
                      <a:pt x="212" y="14"/>
                      <a:pt x="212" y="14"/>
                    </a:cubicBezTo>
                    <a:cubicBezTo>
                      <a:pt x="212" y="14"/>
                      <a:pt x="213" y="14"/>
                      <a:pt x="214" y="13"/>
                    </a:cubicBezTo>
                    <a:cubicBezTo>
                      <a:pt x="216" y="10"/>
                      <a:pt x="218" y="7"/>
                      <a:pt x="220" y="3"/>
                    </a:cubicBezTo>
                    <a:cubicBezTo>
                      <a:pt x="221" y="2"/>
                      <a:pt x="220" y="1"/>
                      <a:pt x="219" y="1"/>
                    </a:cubicBezTo>
                    <a:cubicBezTo>
                      <a:pt x="219" y="1"/>
                      <a:pt x="219" y="1"/>
                      <a:pt x="219" y="1"/>
                    </a:cubicBezTo>
                    <a:cubicBezTo>
                      <a:pt x="219" y="0"/>
                      <a:pt x="218" y="1"/>
                      <a:pt x="217" y="1"/>
                    </a:cubicBezTo>
                    <a:close/>
                    <a:moveTo>
                      <a:pt x="206" y="19"/>
                    </a:moveTo>
                    <a:cubicBezTo>
                      <a:pt x="204" y="23"/>
                      <a:pt x="202" y="26"/>
                      <a:pt x="200" y="29"/>
                    </a:cubicBezTo>
                    <a:cubicBezTo>
                      <a:pt x="200" y="30"/>
                      <a:pt x="200" y="31"/>
                      <a:pt x="201" y="32"/>
                    </a:cubicBezTo>
                    <a:cubicBezTo>
                      <a:pt x="201" y="32"/>
                      <a:pt x="201" y="32"/>
                      <a:pt x="201" y="32"/>
                    </a:cubicBezTo>
                    <a:cubicBezTo>
                      <a:pt x="201" y="32"/>
                      <a:pt x="203" y="32"/>
                      <a:pt x="203" y="31"/>
                    </a:cubicBezTo>
                    <a:cubicBezTo>
                      <a:pt x="205" y="28"/>
                      <a:pt x="207" y="24"/>
                      <a:pt x="209" y="21"/>
                    </a:cubicBezTo>
                    <a:cubicBezTo>
                      <a:pt x="210" y="20"/>
                      <a:pt x="209" y="19"/>
                      <a:pt x="209" y="19"/>
                    </a:cubicBezTo>
                    <a:cubicBezTo>
                      <a:pt x="209" y="19"/>
                      <a:pt x="209" y="19"/>
                      <a:pt x="209" y="19"/>
                    </a:cubicBezTo>
                    <a:cubicBezTo>
                      <a:pt x="208" y="18"/>
                      <a:pt x="207" y="19"/>
                      <a:pt x="206" y="19"/>
                    </a:cubicBezTo>
                    <a:close/>
                    <a:moveTo>
                      <a:pt x="0" y="41"/>
                    </a:moveTo>
                    <a:cubicBezTo>
                      <a:pt x="0" y="44"/>
                      <a:pt x="0" y="44"/>
                      <a:pt x="0" y="44"/>
                    </a:cubicBezTo>
                    <a:cubicBezTo>
                      <a:pt x="8" y="44"/>
                      <a:pt x="8" y="44"/>
                      <a:pt x="8" y="44"/>
                    </a:cubicBezTo>
                    <a:cubicBezTo>
                      <a:pt x="9" y="44"/>
                      <a:pt x="10" y="44"/>
                      <a:pt x="10" y="43"/>
                    </a:cubicBezTo>
                    <a:cubicBezTo>
                      <a:pt x="10" y="43"/>
                      <a:pt x="10" y="43"/>
                      <a:pt x="10" y="43"/>
                    </a:cubicBezTo>
                    <a:cubicBezTo>
                      <a:pt x="10" y="42"/>
                      <a:pt x="9" y="41"/>
                      <a:pt x="8" y="41"/>
                    </a:cubicBezTo>
                    <a:cubicBezTo>
                      <a:pt x="0" y="41"/>
                      <a:pt x="0" y="41"/>
                      <a:pt x="0" y="41"/>
                    </a:cubicBezTo>
                    <a:close/>
                    <a:moveTo>
                      <a:pt x="40" y="44"/>
                    </a:moveTo>
                    <a:cubicBezTo>
                      <a:pt x="43" y="44"/>
                      <a:pt x="47" y="44"/>
                      <a:pt x="51" y="44"/>
                    </a:cubicBezTo>
                    <a:cubicBezTo>
                      <a:pt x="52" y="44"/>
                      <a:pt x="53" y="44"/>
                      <a:pt x="53" y="43"/>
                    </a:cubicBezTo>
                    <a:cubicBezTo>
                      <a:pt x="53" y="43"/>
                      <a:pt x="53" y="43"/>
                      <a:pt x="53" y="43"/>
                    </a:cubicBezTo>
                    <a:cubicBezTo>
                      <a:pt x="53" y="42"/>
                      <a:pt x="52" y="41"/>
                      <a:pt x="51" y="41"/>
                    </a:cubicBezTo>
                    <a:cubicBezTo>
                      <a:pt x="47" y="41"/>
                      <a:pt x="43" y="41"/>
                      <a:pt x="40" y="41"/>
                    </a:cubicBezTo>
                    <a:cubicBezTo>
                      <a:pt x="39" y="41"/>
                      <a:pt x="38" y="42"/>
                      <a:pt x="38" y="43"/>
                    </a:cubicBezTo>
                    <a:cubicBezTo>
                      <a:pt x="38" y="43"/>
                      <a:pt x="38" y="43"/>
                      <a:pt x="38" y="43"/>
                    </a:cubicBezTo>
                    <a:cubicBezTo>
                      <a:pt x="38" y="44"/>
                      <a:pt x="39" y="44"/>
                      <a:pt x="40" y="44"/>
                    </a:cubicBezTo>
                    <a:close/>
                    <a:moveTo>
                      <a:pt x="60" y="44"/>
                    </a:moveTo>
                    <a:cubicBezTo>
                      <a:pt x="64" y="44"/>
                      <a:pt x="68" y="44"/>
                      <a:pt x="72" y="44"/>
                    </a:cubicBezTo>
                    <a:cubicBezTo>
                      <a:pt x="73" y="44"/>
                      <a:pt x="74" y="44"/>
                      <a:pt x="74" y="43"/>
                    </a:cubicBezTo>
                    <a:cubicBezTo>
                      <a:pt x="74" y="43"/>
                      <a:pt x="74" y="43"/>
                      <a:pt x="74" y="43"/>
                    </a:cubicBezTo>
                    <a:cubicBezTo>
                      <a:pt x="74" y="42"/>
                      <a:pt x="73" y="41"/>
                      <a:pt x="72" y="41"/>
                    </a:cubicBezTo>
                    <a:cubicBezTo>
                      <a:pt x="68" y="41"/>
                      <a:pt x="64" y="41"/>
                      <a:pt x="60" y="41"/>
                    </a:cubicBezTo>
                    <a:cubicBezTo>
                      <a:pt x="60" y="41"/>
                      <a:pt x="59" y="42"/>
                      <a:pt x="59" y="43"/>
                    </a:cubicBezTo>
                    <a:cubicBezTo>
                      <a:pt x="59" y="43"/>
                      <a:pt x="59" y="43"/>
                      <a:pt x="59" y="43"/>
                    </a:cubicBezTo>
                    <a:cubicBezTo>
                      <a:pt x="59" y="44"/>
                      <a:pt x="60" y="44"/>
                      <a:pt x="60" y="44"/>
                    </a:cubicBezTo>
                    <a:close/>
                    <a:moveTo>
                      <a:pt x="81" y="44"/>
                    </a:moveTo>
                    <a:cubicBezTo>
                      <a:pt x="85" y="44"/>
                      <a:pt x="89" y="44"/>
                      <a:pt x="93" y="44"/>
                    </a:cubicBezTo>
                    <a:cubicBezTo>
                      <a:pt x="94" y="44"/>
                      <a:pt x="95" y="44"/>
                      <a:pt x="95" y="43"/>
                    </a:cubicBezTo>
                    <a:cubicBezTo>
                      <a:pt x="95" y="43"/>
                      <a:pt x="95" y="43"/>
                      <a:pt x="95" y="43"/>
                    </a:cubicBezTo>
                    <a:cubicBezTo>
                      <a:pt x="95" y="42"/>
                      <a:pt x="94" y="41"/>
                      <a:pt x="93" y="41"/>
                    </a:cubicBezTo>
                    <a:cubicBezTo>
                      <a:pt x="89" y="41"/>
                      <a:pt x="85" y="41"/>
                      <a:pt x="81" y="41"/>
                    </a:cubicBezTo>
                    <a:cubicBezTo>
                      <a:pt x="81" y="41"/>
                      <a:pt x="80" y="42"/>
                      <a:pt x="80" y="43"/>
                    </a:cubicBezTo>
                    <a:cubicBezTo>
                      <a:pt x="80" y="43"/>
                      <a:pt x="80" y="43"/>
                      <a:pt x="80" y="43"/>
                    </a:cubicBezTo>
                    <a:cubicBezTo>
                      <a:pt x="80" y="44"/>
                      <a:pt x="81" y="44"/>
                      <a:pt x="81" y="44"/>
                    </a:cubicBezTo>
                    <a:close/>
                    <a:moveTo>
                      <a:pt x="102" y="44"/>
                    </a:moveTo>
                    <a:cubicBezTo>
                      <a:pt x="106" y="44"/>
                      <a:pt x="110" y="44"/>
                      <a:pt x="114" y="44"/>
                    </a:cubicBezTo>
                    <a:cubicBezTo>
                      <a:pt x="115" y="44"/>
                      <a:pt x="116" y="44"/>
                      <a:pt x="116" y="43"/>
                    </a:cubicBezTo>
                    <a:cubicBezTo>
                      <a:pt x="116" y="43"/>
                      <a:pt x="116" y="43"/>
                      <a:pt x="116" y="43"/>
                    </a:cubicBezTo>
                    <a:cubicBezTo>
                      <a:pt x="116" y="42"/>
                      <a:pt x="115" y="41"/>
                      <a:pt x="114" y="41"/>
                    </a:cubicBezTo>
                    <a:cubicBezTo>
                      <a:pt x="110" y="41"/>
                      <a:pt x="106" y="41"/>
                      <a:pt x="102" y="41"/>
                    </a:cubicBezTo>
                    <a:cubicBezTo>
                      <a:pt x="102" y="41"/>
                      <a:pt x="101" y="42"/>
                      <a:pt x="101" y="43"/>
                    </a:cubicBezTo>
                    <a:cubicBezTo>
                      <a:pt x="101" y="43"/>
                      <a:pt x="101" y="43"/>
                      <a:pt x="101" y="43"/>
                    </a:cubicBezTo>
                    <a:cubicBezTo>
                      <a:pt x="101" y="44"/>
                      <a:pt x="102" y="44"/>
                      <a:pt x="102" y="44"/>
                    </a:cubicBezTo>
                    <a:close/>
                    <a:moveTo>
                      <a:pt x="123" y="44"/>
                    </a:moveTo>
                    <a:cubicBezTo>
                      <a:pt x="127" y="44"/>
                      <a:pt x="131" y="44"/>
                      <a:pt x="135" y="44"/>
                    </a:cubicBezTo>
                    <a:cubicBezTo>
                      <a:pt x="136" y="44"/>
                      <a:pt x="137" y="44"/>
                      <a:pt x="137" y="43"/>
                    </a:cubicBezTo>
                    <a:cubicBezTo>
                      <a:pt x="137" y="43"/>
                      <a:pt x="137" y="43"/>
                      <a:pt x="137" y="43"/>
                    </a:cubicBezTo>
                    <a:cubicBezTo>
                      <a:pt x="137" y="42"/>
                      <a:pt x="136" y="41"/>
                      <a:pt x="135" y="41"/>
                    </a:cubicBezTo>
                    <a:cubicBezTo>
                      <a:pt x="131" y="41"/>
                      <a:pt x="127" y="41"/>
                      <a:pt x="123" y="41"/>
                    </a:cubicBezTo>
                    <a:cubicBezTo>
                      <a:pt x="123" y="41"/>
                      <a:pt x="122" y="42"/>
                      <a:pt x="122" y="43"/>
                    </a:cubicBezTo>
                    <a:cubicBezTo>
                      <a:pt x="122" y="43"/>
                      <a:pt x="122" y="43"/>
                      <a:pt x="122" y="43"/>
                    </a:cubicBezTo>
                    <a:cubicBezTo>
                      <a:pt x="122" y="44"/>
                      <a:pt x="123" y="44"/>
                      <a:pt x="123" y="44"/>
                    </a:cubicBezTo>
                    <a:close/>
                    <a:moveTo>
                      <a:pt x="144" y="44"/>
                    </a:moveTo>
                    <a:cubicBezTo>
                      <a:pt x="148" y="44"/>
                      <a:pt x="152" y="44"/>
                      <a:pt x="156" y="44"/>
                    </a:cubicBezTo>
                    <a:cubicBezTo>
                      <a:pt x="157" y="44"/>
                      <a:pt x="158" y="44"/>
                      <a:pt x="158" y="43"/>
                    </a:cubicBezTo>
                    <a:cubicBezTo>
                      <a:pt x="158" y="43"/>
                      <a:pt x="158" y="43"/>
                      <a:pt x="158" y="43"/>
                    </a:cubicBezTo>
                    <a:cubicBezTo>
                      <a:pt x="158" y="42"/>
                      <a:pt x="157" y="41"/>
                      <a:pt x="156" y="41"/>
                    </a:cubicBezTo>
                    <a:cubicBezTo>
                      <a:pt x="152" y="41"/>
                      <a:pt x="148" y="41"/>
                      <a:pt x="144" y="41"/>
                    </a:cubicBezTo>
                    <a:cubicBezTo>
                      <a:pt x="144" y="41"/>
                      <a:pt x="143" y="42"/>
                      <a:pt x="143" y="43"/>
                    </a:cubicBezTo>
                    <a:cubicBezTo>
                      <a:pt x="143" y="43"/>
                      <a:pt x="143" y="43"/>
                      <a:pt x="143" y="43"/>
                    </a:cubicBezTo>
                    <a:cubicBezTo>
                      <a:pt x="143" y="44"/>
                      <a:pt x="144" y="44"/>
                      <a:pt x="144" y="44"/>
                    </a:cubicBezTo>
                    <a:close/>
                    <a:moveTo>
                      <a:pt x="165" y="44"/>
                    </a:moveTo>
                    <a:cubicBezTo>
                      <a:pt x="169" y="44"/>
                      <a:pt x="173" y="44"/>
                      <a:pt x="177" y="44"/>
                    </a:cubicBezTo>
                    <a:cubicBezTo>
                      <a:pt x="178" y="44"/>
                      <a:pt x="179" y="44"/>
                      <a:pt x="179" y="43"/>
                    </a:cubicBezTo>
                    <a:cubicBezTo>
                      <a:pt x="179" y="43"/>
                      <a:pt x="179" y="43"/>
                      <a:pt x="179" y="43"/>
                    </a:cubicBezTo>
                    <a:cubicBezTo>
                      <a:pt x="179" y="42"/>
                      <a:pt x="178" y="41"/>
                      <a:pt x="177" y="41"/>
                    </a:cubicBezTo>
                    <a:cubicBezTo>
                      <a:pt x="173" y="41"/>
                      <a:pt x="169" y="41"/>
                      <a:pt x="165" y="41"/>
                    </a:cubicBezTo>
                    <a:cubicBezTo>
                      <a:pt x="165" y="41"/>
                      <a:pt x="164" y="42"/>
                      <a:pt x="164" y="43"/>
                    </a:cubicBezTo>
                    <a:cubicBezTo>
                      <a:pt x="164" y="43"/>
                      <a:pt x="164" y="43"/>
                      <a:pt x="164" y="43"/>
                    </a:cubicBezTo>
                    <a:cubicBezTo>
                      <a:pt x="164" y="44"/>
                      <a:pt x="165" y="44"/>
                      <a:pt x="165" y="44"/>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Freeform 29">
                <a:extLst>
                  <a:ext uri="{FF2B5EF4-FFF2-40B4-BE49-F238E27FC236}">
                    <a16:creationId xmlns:a16="http://schemas.microsoft.com/office/drawing/2014/main" id="{9E7B24C0-8F83-4722-9E14-933118AE55A7}"/>
                  </a:ext>
                </a:extLst>
              </p:cNvPr>
              <p:cNvSpPr>
                <a:spLocks noEditPoints="1"/>
              </p:cNvSpPr>
              <p:nvPr/>
            </p:nvSpPr>
            <p:spPr bwMode="auto">
              <a:xfrm>
                <a:off x="5858273" y="2659930"/>
                <a:ext cx="1166189" cy="215900"/>
              </a:xfrm>
              <a:custGeom>
                <a:avLst/>
                <a:gdLst>
                  <a:gd name="T0" fmla="*/ 30 w 225"/>
                  <a:gd name="T1" fmla="*/ 0 h 52"/>
                  <a:gd name="T2" fmla="*/ 32 w 225"/>
                  <a:gd name="T3" fmla="*/ 2 h 52"/>
                  <a:gd name="T4" fmla="*/ 19 w 225"/>
                  <a:gd name="T5" fmla="*/ 3 h 52"/>
                  <a:gd name="T6" fmla="*/ 17 w 225"/>
                  <a:gd name="T7" fmla="*/ 2 h 52"/>
                  <a:gd name="T8" fmla="*/ 224 w 225"/>
                  <a:gd name="T9" fmla="*/ 48 h 52"/>
                  <a:gd name="T10" fmla="*/ 225 w 225"/>
                  <a:gd name="T11" fmla="*/ 50 h 52"/>
                  <a:gd name="T12" fmla="*/ 224 w 225"/>
                  <a:gd name="T13" fmla="*/ 52 h 52"/>
                  <a:gd name="T14" fmla="*/ 222 w 225"/>
                  <a:gd name="T15" fmla="*/ 50 h 52"/>
                  <a:gd name="T16" fmla="*/ 224 w 225"/>
                  <a:gd name="T17" fmla="*/ 48 h 52"/>
                  <a:gd name="T18" fmla="*/ 198 w 225"/>
                  <a:gd name="T19" fmla="*/ 5 h 52"/>
                  <a:gd name="T20" fmla="*/ 198 w 225"/>
                  <a:gd name="T21" fmla="*/ 8 h 52"/>
                  <a:gd name="T22" fmla="*/ 193 w 225"/>
                  <a:gd name="T23" fmla="*/ 3 h 52"/>
                  <a:gd name="T24" fmla="*/ 185 w 225"/>
                  <a:gd name="T25" fmla="*/ 2 h 52"/>
                  <a:gd name="T26" fmla="*/ 186 w 225"/>
                  <a:gd name="T27" fmla="*/ 0 h 52"/>
                  <a:gd name="T28" fmla="*/ 196 w 225"/>
                  <a:gd name="T29" fmla="*/ 1 h 52"/>
                  <a:gd name="T30" fmla="*/ 211 w 225"/>
                  <a:gd name="T31" fmla="*/ 33 h 52"/>
                  <a:gd name="T32" fmla="*/ 212 w 225"/>
                  <a:gd name="T33" fmla="*/ 31 h 52"/>
                  <a:gd name="T34" fmla="*/ 220 w 225"/>
                  <a:gd name="T35" fmla="*/ 41 h 52"/>
                  <a:gd name="T36" fmla="*/ 219 w 225"/>
                  <a:gd name="T37" fmla="*/ 43 h 52"/>
                  <a:gd name="T38" fmla="*/ 206 w 225"/>
                  <a:gd name="T39" fmla="*/ 25 h 52"/>
                  <a:gd name="T40" fmla="*/ 201 w 225"/>
                  <a:gd name="T41" fmla="*/ 13 h 52"/>
                  <a:gd name="T42" fmla="*/ 203 w 225"/>
                  <a:gd name="T43" fmla="*/ 13 h 52"/>
                  <a:gd name="T44" fmla="*/ 209 w 225"/>
                  <a:gd name="T45" fmla="*/ 26 h 52"/>
                  <a:gd name="T46" fmla="*/ 206 w 225"/>
                  <a:gd name="T47" fmla="*/ 25 h 52"/>
                  <a:gd name="T48" fmla="*/ 0 w 225"/>
                  <a:gd name="T49" fmla="*/ 0 h 52"/>
                  <a:gd name="T50" fmla="*/ 10 w 225"/>
                  <a:gd name="T51" fmla="*/ 2 h 52"/>
                  <a:gd name="T52" fmla="*/ 8 w 225"/>
                  <a:gd name="T53" fmla="*/ 3 h 52"/>
                  <a:gd name="T54" fmla="*/ 40 w 225"/>
                  <a:gd name="T55" fmla="*/ 0 h 52"/>
                  <a:gd name="T56" fmla="*/ 53 w 225"/>
                  <a:gd name="T57" fmla="*/ 2 h 52"/>
                  <a:gd name="T58" fmla="*/ 51 w 225"/>
                  <a:gd name="T59" fmla="*/ 3 h 52"/>
                  <a:gd name="T60" fmla="*/ 38 w 225"/>
                  <a:gd name="T61" fmla="*/ 2 h 52"/>
                  <a:gd name="T62" fmla="*/ 40 w 225"/>
                  <a:gd name="T63" fmla="*/ 0 h 52"/>
                  <a:gd name="T64" fmla="*/ 72 w 225"/>
                  <a:gd name="T65" fmla="*/ 0 h 52"/>
                  <a:gd name="T66" fmla="*/ 74 w 225"/>
                  <a:gd name="T67" fmla="*/ 2 h 52"/>
                  <a:gd name="T68" fmla="*/ 60 w 225"/>
                  <a:gd name="T69" fmla="*/ 3 h 52"/>
                  <a:gd name="T70" fmla="*/ 59 w 225"/>
                  <a:gd name="T71" fmla="*/ 2 h 52"/>
                  <a:gd name="T72" fmla="*/ 81 w 225"/>
                  <a:gd name="T73" fmla="*/ 0 h 52"/>
                  <a:gd name="T74" fmla="*/ 95 w 225"/>
                  <a:gd name="T75" fmla="*/ 2 h 52"/>
                  <a:gd name="T76" fmla="*/ 93 w 225"/>
                  <a:gd name="T77" fmla="*/ 3 h 52"/>
                  <a:gd name="T78" fmla="*/ 80 w 225"/>
                  <a:gd name="T79" fmla="*/ 2 h 52"/>
                  <a:gd name="T80" fmla="*/ 81 w 225"/>
                  <a:gd name="T81" fmla="*/ 0 h 52"/>
                  <a:gd name="T82" fmla="*/ 114 w 225"/>
                  <a:gd name="T83" fmla="*/ 0 h 52"/>
                  <a:gd name="T84" fmla="*/ 116 w 225"/>
                  <a:gd name="T85" fmla="*/ 2 h 52"/>
                  <a:gd name="T86" fmla="*/ 102 w 225"/>
                  <a:gd name="T87" fmla="*/ 3 h 52"/>
                  <a:gd name="T88" fmla="*/ 101 w 225"/>
                  <a:gd name="T89" fmla="*/ 2 h 52"/>
                  <a:gd name="T90" fmla="*/ 123 w 225"/>
                  <a:gd name="T91" fmla="*/ 0 h 52"/>
                  <a:gd name="T92" fmla="*/ 137 w 225"/>
                  <a:gd name="T93" fmla="*/ 2 h 52"/>
                  <a:gd name="T94" fmla="*/ 135 w 225"/>
                  <a:gd name="T95" fmla="*/ 3 h 52"/>
                  <a:gd name="T96" fmla="*/ 122 w 225"/>
                  <a:gd name="T97" fmla="*/ 2 h 52"/>
                  <a:gd name="T98" fmla="*/ 123 w 225"/>
                  <a:gd name="T99" fmla="*/ 0 h 52"/>
                  <a:gd name="T100" fmla="*/ 156 w 225"/>
                  <a:gd name="T101" fmla="*/ 0 h 52"/>
                  <a:gd name="T102" fmla="*/ 158 w 225"/>
                  <a:gd name="T103" fmla="*/ 2 h 52"/>
                  <a:gd name="T104" fmla="*/ 144 w 225"/>
                  <a:gd name="T105" fmla="*/ 3 h 52"/>
                  <a:gd name="T106" fmla="*/ 143 w 225"/>
                  <a:gd name="T107" fmla="*/ 2 h 52"/>
                  <a:gd name="T108" fmla="*/ 165 w 225"/>
                  <a:gd name="T109" fmla="*/ 0 h 52"/>
                  <a:gd name="T110" fmla="*/ 179 w 225"/>
                  <a:gd name="T111" fmla="*/ 2 h 52"/>
                  <a:gd name="T112" fmla="*/ 177 w 225"/>
                  <a:gd name="T113" fmla="*/ 3 h 52"/>
                  <a:gd name="T114" fmla="*/ 164 w 225"/>
                  <a:gd name="T115" fmla="*/ 2 h 52"/>
                  <a:gd name="T116" fmla="*/ 165 w 225"/>
                  <a:gd name="T1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5" h="52">
                    <a:moveTo>
                      <a:pt x="19" y="0"/>
                    </a:moveTo>
                    <a:cubicBezTo>
                      <a:pt x="22" y="0"/>
                      <a:pt x="26" y="0"/>
                      <a:pt x="30" y="0"/>
                    </a:cubicBezTo>
                    <a:cubicBezTo>
                      <a:pt x="31" y="0"/>
                      <a:pt x="32" y="1"/>
                      <a:pt x="32" y="2"/>
                    </a:cubicBezTo>
                    <a:cubicBezTo>
                      <a:pt x="32" y="2"/>
                      <a:pt x="32" y="2"/>
                      <a:pt x="32" y="2"/>
                    </a:cubicBezTo>
                    <a:cubicBezTo>
                      <a:pt x="32" y="3"/>
                      <a:pt x="31" y="3"/>
                      <a:pt x="30" y="3"/>
                    </a:cubicBezTo>
                    <a:cubicBezTo>
                      <a:pt x="26" y="3"/>
                      <a:pt x="22" y="3"/>
                      <a:pt x="19" y="3"/>
                    </a:cubicBezTo>
                    <a:cubicBezTo>
                      <a:pt x="18" y="3"/>
                      <a:pt x="17" y="3"/>
                      <a:pt x="17" y="2"/>
                    </a:cubicBezTo>
                    <a:cubicBezTo>
                      <a:pt x="17" y="2"/>
                      <a:pt x="17" y="2"/>
                      <a:pt x="17" y="2"/>
                    </a:cubicBezTo>
                    <a:cubicBezTo>
                      <a:pt x="17" y="1"/>
                      <a:pt x="18" y="0"/>
                      <a:pt x="19" y="0"/>
                    </a:cubicBezTo>
                    <a:close/>
                    <a:moveTo>
                      <a:pt x="224" y="48"/>
                    </a:moveTo>
                    <a:cubicBezTo>
                      <a:pt x="224" y="48"/>
                      <a:pt x="224" y="48"/>
                      <a:pt x="224" y="48"/>
                    </a:cubicBezTo>
                    <a:cubicBezTo>
                      <a:pt x="225" y="48"/>
                      <a:pt x="225" y="49"/>
                      <a:pt x="225" y="50"/>
                    </a:cubicBezTo>
                    <a:cubicBezTo>
                      <a:pt x="225" y="50"/>
                      <a:pt x="225" y="50"/>
                      <a:pt x="225" y="50"/>
                    </a:cubicBezTo>
                    <a:cubicBezTo>
                      <a:pt x="225" y="51"/>
                      <a:pt x="225" y="52"/>
                      <a:pt x="224" y="52"/>
                    </a:cubicBezTo>
                    <a:cubicBezTo>
                      <a:pt x="224" y="52"/>
                      <a:pt x="224" y="52"/>
                      <a:pt x="224" y="52"/>
                    </a:cubicBezTo>
                    <a:cubicBezTo>
                      <a:pt x="223" y="52"/>
                      <a:pt x="222" y="51"/>
                      <a:pt x="222" y="50"/>
                    </a:cubicBezTo>
                    <a:cubicBezTo>
                      <a:pt x="222" y="50"/>
                      <a:pt x="222" y="50"/>
                      <a:pt x="222" y="50"/>
                    </a:cubicBezTo>
                    <a:cubicBezTo>
                      <a:pt x="222" y="49"/>
                      <a:pt x="223" y="48"/>
                      <a:pt x="224" y="48"/>
                    </a:cubicBezTo>
                    <a:close/>
                    <a:moveTo>
                      <a:pt x="196" y="1"/>
                    </a:moveTo>
                    <a:cubicBezTo>
                      <a:pt x="196" y="3"/>
                      <a:pt x="197" y="4"/>
                      <a:pt x="198" y="5"/>
                    </a:cubicBezTo>
                    <a:cubicBezTo>
                      <a:pt x="199" y="6"/>
                      <a:pt x="198" y="7"/>
                      <a:pt x="198" y="8"/>
                    </a:cubicBezTo>
                    <a:cubicBezTo>
                      <a:pt x="198" y="8"/>
                      <a:pt x="198" y="8"/>
                      <a:pt x="198" y="8"/>
                    </a:cubicBezTo>
                    <a:cubicBezTo>
                      <a:pt x="197" y="8"/>
                      <a:pt x="196" y="8"/>
                      <a:pt x="195" y="7"/>
                    </a:cubicBezTo>
                    <a:cubicBezTo>
                      <a:pt x="195" y="6"/>
                      <a:pt x="194" y="5"/>
                      <a:pt x="193" y="3"/>
                    </a:cubicBezTo>
                    <a:cubicBezTo>
                      <a:pt x="190" y="3"/>
                      <a:pt x="190" y="3"/>
                      <a:pt x="186" y="3"/>
                    </a:cubicBezTo>
                    <a:cubicBezTo>
                      <a:pt x="186" y="3"/>
                      <a:pt x="185" y="3"/>
                      <a:pt x="185" y="2"/>
                    </a:cubicBezTo>
                    <a:cubicBezTo>
                      <a:pt x="185" y="2"/>
                      <a:pt x="185" y="2"/>
                      <a:pt x="185" y="2"/>
                    </a:cubicBezTo>
                    <a:cubicBezTo>
                      <a:pt x="185" y="1"/>
                      <a:pt x="186" y="0"/>
                      <a:pt x="186" y="0"/>
                    </a:cubicBezTo>
                    <a:cubicBezTo>
                      <a:pt x="194" y="0"/>
                      <a:pt x="194" y="0"/>
                      <a:pt x="194" y="0"/>
                    </a:cubicBezTo>
                    <a:cubicBezTo>
                      <a:pt x="195" y="0"/>
                      <a:pt x="195" y="1"/>
                      <a:pt x="196" y="1"/>
                    </a:cubicBezTo>
                    <a:close/>
                    <a:moveTo>
                      <a:pt x="217" y="43"/>
                    </a:moveTo>
                    <a:cubicBezTo>
                      <a:pt x="215" y="40"/>
                      <a:pt x="213" y="36"/>
                      <a:pt x="211" y="33"/>
                    </a:cubicBezTo>
                    <a:cubicBezTo>
                      <a:pt x="211" y="32"/>
                      <a:pt x="211" y="31"/>
                      <a:pt x="212" y="31"/>
                    </a:cubicBezTo>
                    <a:cubicBezTo>
                      <a:pt x="212" y="31"/>
                      <a:pt x="212" y="31"/>
                      <a:pt x="212" y="31"/>
                    </a:cubicBezTo>
                    <a:cubicBezTo>
                      <a:pt x="212" y="30"/>
                      <a:pt x="213" y="30"/>
                      <a:pt x="214" y="31"/>
                    </a:cubicBezTo>
                    <a:cubicBezTo>
                      <a:pt x="216" y="34"/>
                      <a:pt x="218" y="38"/>
                      <a:pt x="220" y="41"/>
                    </a:cubicBezTo>
                    <a:cubicBezTo>
                      <a:pt x="221" y="42"/>
                      <a:pt x="220" y="43"/>
                      <a:pt x="219" y="43"/>
                    </a:cubicBezTo>
                    <a:cubicBezTo>
                      <a:pt x="219" y="43"/>
                      <a:pt x="219" y="43"/>
                      <a:pt x="219" y="43"/>
                    </a:cubicBezTo>
                    <a:cubicBezTo>
                      <a:pt x="219" y="44"/>
                      <a:pt x="218" y="44"/>
                      <a:pt x="217" y="43"/>
                    </a:cubicBezTo>
                    <a:close/>
                    <a:moveTo>
                      <a:pt x="206" y="25"/>
                    </a:moveTo>
                    <a:cubicBezTo>
                      <a:pt x="204" y="22"/>
                      <a:pt x="202" y="18"/>
                      <a:pt x="200" y="15"/>
                    </a:cubicBezTo>
                    <a:cubicBezTo>
                      <a:pt x="200" y="14"/>
                      <a:pt x="200" y="13"/>
                      <a:pt x="201" y="13"/>
                    </a:cubicBezTo>
                    <a:cubicBezTo>
                      <a:pt x="201" y="13"/>
                      <a:pt x="201" y="13"/>
                      <a:pt x="201" y="13"/>
                    </a:cubicBezTo>
                    <a:cubicBezTo>
                      <a:pt x="201" y="12"/>
                      <a:pt x="203" y="12"/>
                      <a:pt x="203" y="13"/>
                    </a:cubicBezTo>
                    <a:cubicBezTo>
                      <a:pt x="205" y="17"/>
                      <a:pt x="207" y="20"/>
                      <a:pt x="209" y="23"/>
                    </a:cubicBezTo>
                    <a:cubicBezTo>
                      <a:pt x="210" y="24"/>
                      <a:pt x="209" y="25"/>
                      <a:pt x="209" y="26"/>
                    </a:cubicBezTo>
                    <a:cubicBezTo>
                      <a:pt x="209" y="26"/>
                      <a:pt x="209" y="26"/>
                      <a:pt x="209" y="26"/>
                    </a:cubicBezTo>
                    <a:cubicBezTo>
                      <a:pt x="208" y="26"/>
                      <a:pt x="207" y="26"/>
                      <a:pt x="206" y="25"/>
                    </a:cubicBezTo>
                    <a:close/>
                    <a:moveTo>
                      <a:pt x="0" y="3"/>
                    </a:moveTo>
                    <a:cubicBezTo>
                      <a:pt x="0" y="0"/>
                      <a:pt x="0" y="0"/>
                      <a:pt x="0" y="0"/>
                    </a:cubicBezTo>
                    <a:cubicBezTo>
                      <a:pt x="8" y="0"/>
                      <a:pt x="8" y="0"/>
                      <a:pt x="8" y="0"/>
                    </a:cubicBezTo>
                    <a:cubicBezTo>
                      <a:pt x="9" y="0"/>
                      <a:pt x="10" y="1"/>
                      <a:pt x="10" y="2"/>
                    </a:cubicBezTo>
                    <a:cubicBezTo>
                      <a:pt x="10" y="2"/>
                      <a:pt x="10" y="2"/>
                      <a:pt x="10" y="2"/>
                    </a:cubicBezTo>
                    <a:cubicBezTo>
                      <a:pt x="10" y="3"/>
                      <a:pt x="9" y="3"/>
                      <a:pt x="8" y="3"/>
                    </a:cubicBezTo>
                    <a:cubicBezTo>
                      <a:pt x="0" y="3"/>
                      <a:pt x="0" y="3"/>
                      <a:pt x="0" y="3"/>
                    </a:cubicBezTo>
                    <a:close/>
                    <a:moveTo>
                      <a:pt x="40" y="0"/>
                    </a:moveTo>
                    <a:cubicBezTo>
                      <a:pt x="43" y="0"/>
                      <a:pt x="47" y="0"/>
                      <a:pt x="51" y="0"/>
                    </a:cubicBezTo>
                    <a:cubicBezTo>
                      <a:pt x="52" y="0"/>
                      <a:pt x="53" y="1"/>
                      <a:pt x="53" y="2"/>
                    </a:cubicBezTo>
                    <a:cubicBezTo>
                      <a:pt x="53" y="2"/>
                      <a:pt x="53" y="2"/>
                      <a:pt x="53" y="2"/>
                    </a:cubicBezTo>
                    <a:cubicBezTo>
                      <a:pt x="53" y="3"/>
                      <a:pt x="52" y="3"/>
                      <a:pt x="51" y="3"/>
                    </a:cubicBezTo>
                    <a:cubicBezTo>
                      <a:pt x="47" y="3"/>
                      <a:pt x="43" y="3"/>
                      <a:pt x="40" y="3"/>
                    </a:cubicBezTo>
                    <a:cubicBezTo>
                      <a:pt x="39" y="3"/>
                      <a:pt x="38" y="3"/>
                      <a:pt x="38" y="2"/>
                    </a:cubicBezTo>
                    <a:cubicBezTo>
                      <a:pt x="38" y="2"/>
                      <a:pt x="38" y="2"/>
                      <a:pt x="38" y="2"/>
                    </a:cubicBezTo>
                    <a:cubicBezTo>
                      <a:pt x="38" y="1"/>
                      <a:pt x="39" y="0"/>
                      <a:pt x="40" y="0"/>
                    </a:cubicBezTo>
                    <a:close/>
                    <a:moveTo>
                      <a:pt x="60" y="0"/>
                    </a:moveTo>
                    <a:cubicBezTo>
                      <a:pt x="64" y="0"/>
                      <a:pt x="68" y="0"/>
                      <a:pt x="72" y="0"/>
                    </a:cubicBezTo>
                    <a:cubicBezTo>
                      <a:pt x="73" y="0"/>
                      <a:pt x="74" y="1"/>
                      <a:pt x="74" y="2"/>
                    </a:cubicBezTo>
                    <a:cubicBezTo>
                      <a:pt x="74" y="2"/>
                      <a:pt x="74" y="2"/>
                      <a:pt x="74" y="2"/>
                    </a:cubicBezTo>
                    <a:cubicBezTo>
                      <a:pt x="74" y="3"/>
                      <a:pt x="73" y="3"/>
                      <a:pt x="72" y="3"/>
                    </a:cubicBezTo>
                    <a:cubicBezTo>
                      <a:pt x="68" y="3"/>
                      <a:pt x="64" y="3"/>
                      <a:pt x="60" y="3"/>
                    </a:cubicBezTo>
                    <a:cubicBezTo>
                      <a:pt x="60" y="3"/>
                      <a:pt x="59" y="3"/>
                      <a:pt x="59" y="2"/>
                    </a:cubicBezTo>
                    <a:cubicBezTo>
                      <a:pt x="59" y="2"/>
                      <a:pt x="59" y="2"/>
                      <a:pt x="59" y="2"/>
                    </a:cubicBezTo>
                    <a:cubicBezTo>
                      <a:pt x="59" y="1"/>
                      <a:pt x="60" y="0"/>
                      <a:pt x="60" y="0"/>
                    </a:cubicBezTo>
                    <a:close/>
                    <a:moveTo>
                      <a:pt x="81" y="0"/>
                    </a:moveTo>
                    <a:cubicBezTo>
                      <a:pt x="85" y="0"/>
                      <a:pt x="89" y="0"/>
                      <a:pt x="93" y="0"/>
                    </a:cubicBezTo>
                    <a:cubicBezTo>
                      <a:pt x="94" y="0"/>
                      <a:pt x="95" y="1"/>
                      <a:pt x="95" y="2"/>
                    </a:cubicBezTo>
                    <a:cubicBezTo>
                      <a:pt x="95" y="2"/>
                      <a:pt x="95" y="2"/>
                      <a:pt x="95" y="2"/>
                    </a:cubicBezTo>
                    <a:cubicBezTo>
                      <a:pt x="95" y="3"/>
                      <a:pt x="94" y="3"/>
                      <a:pt x="93" y="3"/>
                    </a:cubicBezTo>
                    <a:cubicBezTo>
                      <a:pt x="89" y="3"/>
                      <a:pt x="85" y="3"/>
                      <a:pt x="81" y="3"/>
                    </a:cubicBezTo>
                    <a:cubicBezTo>
                      <a:pt x="81" y="3"/>
                      <a:pt x="80" y="3"/>
                      <a:pt x="80" y="2"/>
                    </a:cubicBezTo>
                    <a:cubicBezTo>
                      <a:pt x="80" y="2"/>
                      <a:pt x="80" y="2"/>
                      <a:pt x="80" y="2"/>
                    </a:cubicBezTo>
                    <a:cubicBezTo>
                      <a:pt x="80" y="1"/>
                      <a:pt x="81" y="0"/>
                      <a:pt x="81" y="0"/>
                    </a:cubicBezTo>
                    <a:close/>
                    <a:moveTo>
                      <a:pt x="102" y="0"/>
                    </a:moveTo>
                    <a:cubicBezTo>
                      <a:pt x="106" y="0"/>
                      <a:pt x="110" y="0"/>
                      <a:pt x="114" y="0"/>
                    </a:cubicBezTo>
                    <a:cubicBezTo>
                      <a:pt x="115" y="0"/>
                      <a:pt x="116" y="1"/>
                      <a:pt x="116" y="2"/>
                    </a:cubicBezTo>
                    <a:cubicBezTo>
                      <a:pt x="116" y="2"/>
                      <a:pt x="116" y="2"/>
                      <a:pt x="116" y="2"/>
                    </a:cubicBezTo>
                    <a:cubicBezTo>
                      <a:pt x="116" y="3"/>
                      <a:pt x="115" y="3"/>
                      <a:pt x="114" y="3"/>
                    </a:cubicBezTo>
                    <a:cubicBezTo>
                      <a:pt x="110" y="3"/>
                      <a:pt x="106" y="3"/>
                      <a:pt x="102" y="3"/>
                    </a:cubicBezTo>
                    <a:cubicBezTo>
                      <a:pt x="102" y="3"/>
                      <a:pt x="101" y="3"/>
                      <a:pt x="101" y="2"/>
                    </a:cubicBezTo>
                    <a:cubicBezTo>
                      <a:pt x="101" y="2"/>
                      <a:pt x="101" y="2"/>
                      <a:pt x="101" y="2"/>
                    </a:cubicBezTo>
                    <a:cubicBezTo>
                      <a:pt x="101" y="1"/>
                      <a:pt x="102" y="0"/>
                      <a:pt x="102" y="0"/>
                    </a:cubicBezTo>
                    <a:close/>
                    <a:moveTo>
                      <a:pt x="123" y="0"/>
                    </a:moveTo>
                    <a:cubicBezTo>
                      <a:pt x="127" y="0"/>
                      <a:pt x="131" y="0"/>
                      <a:pt x="135" y="0"/>
                    </a:cubicBezTo>
                    <a:cubicBezTo>
                      <a:pt x="136" y="0"/>
                      <a:pt x="137" y="1"/>
                      <a:pt x="137" y="2"/>
                    </a:cubicBezTo>
                    <a:cubicBezTo>
                      <a:pt x="137" y="2"/>
                      <a:pt x="137" y="2"/>
                      <a:pt x="137" y="2"/>
                    </a:cubicBezTo>
                    <a:cubicBezTo>
                      <a:pt x="137" y="3"/>
                      <a:pt x="136" y="3"/>
                      <a:pt x="135" y="3"/>
                    </a:cubicBezTo>
                    <a:cubicBezTo>
                      <a:pt x="131" y="3"/>
                      <a:pt x="127" y="3"/>
                      <a:pt x="123" y="3"/>
                    </a:cubicBezTo>
                    <a:cubicBezTo>
                      <a:pt x="123" y="3"/>
                      <a:pt x="122" y="3"/>
                      <a:pt x="122" y="2"/>
                    </a:cubicBezTo>
                    <a:cubicBezTo>
                      <a:pt x="122" y="2"/>
                      <a:pt x="122" y="2"/>
                      <a:pt x="122" y="2"/>
                    </a:cubicBezTo>
                    <a:cubicBezTo>
                      <a:pt x="122" y="1"/>
                      <a:pt x="123" y="0"/>
                      <a:pt x="123" y="0"/>
                    </a:cubicBezTo>
                    <a:close/>
                    <a:moveTo>
                      <a:pt x="144" y="0"/>
                    </a:moveTo>
                    <a:cubicBezTo>
                      <a:pt x="148" y="0"/>
                      <a:pt x="152" y="0"/>
                      <a:pt x="156" y="0"/>
                    </a:cubicBezTo>
                    <a:cubicBezTo>
                      <a:pt x="157" y="0"/>
                      <a:pt x="158" y="1"/>
                      <a:pt x="158" y="2"/>
                    </a:cubicBezTo>
                    <a:cubicBezTo>
                      <a:pt x="158" y="2"/>
                      <a:pt x="158" y="2"/>
                      <a:pt x="158" y="2"/>
                    </a:cubicBezTo>
                    <a:cubicBezTo>
                      <a:pt x="158" y="3"/>
                      <a:pt x="157" y="3"/>
                      <a:pt x="156" y="3"/>
                    </a:cubicBezTo>
                    <a:cubicBezTo>
                      <a:pt x="152" y="3"/>
                      <a:pt x="148" y="3"/>
                      <a:pt x="144" y="3"/>
                    </a:cubicBezTo>
                    <a:cubicBezTo>
                      <a:pt x="144" y="3"/>
                      <a:pt x="143" y="3"/>
                      <a:pt x="143" y="2"/>
                    </a:cubicBezTo>
                    <a:cubicBezTo>
                      <a:pt x="143" y="2"/>
                      <a:pt x="143" y="2"/>
                      <a:pt x="143" y="2"/>
                    </a:cubicBezTo>
                    <a:cubicBezTo>
                      <a:pt x="143" y="1"/>
                      <a:pt x="144" y="0"/>
                      <a:pt x="144" y="0"/>
                    </a:cubicBezTo>
                    <a:close/>
                    <a:moveTo>
                      <a:pt x="165" y="0"/>
                    </a:moveTo>
                    <a:cubicBezTo>
                      <a:pt x="169" y="0"/>
                      <a:pt x="173" y="0"/>
                      <a:pt x="177" y="0"/>
                    </a:cubicBezTo>
                    <a:cubicBezTo>
                      <a:pt x="178" y="0"/>
                      <a:pt x="179" y="1"/>
                      <a:pt x="179" y="2"/>
                    </a:cubicBezTo>
                    <a:cubicBezTo>
                      <a:pt x="179" y="2"/>
                      <a:pt x="179" y="2"/>
                      <a:pt x="179" y="2"/>
                    </a:cubicBezTo>
                    <a:cubicBezTo>
                      <a:pt x="179" y="3"/>
                      <a:pt x="178" y="3"/>
                      <a:pt x="177" y="3"/>
                    </a:cubicBezTo>
                    <a:cubicBezTo>
                      <a:pt x="173" y="3"/>
                      <a:pt x="169" y="3"/>
                      <a:pt x="165" y="3"/>
                    </a:cubicBezTo>
                    <a:cubicBezTo>
                      <a:pt x="165" y="3"/>
                      <a:pt x="164" y="3"/>
                      <a:pt x="164" y="2"/>
                    </a:cubicBezTo>
                    <a:cubicBezTo>
                      <a:pt x="164" y="2"/>
                      <a:pt x="164" y="2"/>
                      <a:pt x="164" y="2"/>
                    </a:cubicBezTo>
                    <a:cubicBezTo>
                      <a:pt x="164" y="1"/>
                      <a:pt x="165" y="0"/>
                      <a:pt x="165" y="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pic>
          <p:nvPicPr>
            <p:cNvPr id="8" name="Picture 7">
              <a:extLst>
                <a:ext uri="{FF2B5EF4-FFF2-40B4-BE49-F238E27FC236}">
                  <a16:creationId xmlns:a16="http://schemas.microsoft.com/office/drawing/2014/main" id="{74969CAF-5621-4D76-9A6F-5D8E9C0B05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635" y="-132050"/>
              <a:ext cx="1597445" cy="1279558"/>
            </a:xfrm>
            <a:prstGeom prst="ellipse">
              <a:avLst/>
            </a:prstGeom>
            <a:ln>
              <a:noFill/>
            </a:ln>
            <a:effectLst>
              <a:softEdge rad="112500"/>
            </a:effectLst>
          </p:spPr>
        </p:pic>
        <p:sp>
          <p:nvSpPr>
            <p:cNvPr id="7" name="Title 1">
              <a:extLst>
                <a:ext uri="{FF2B5EF4-FFF2-40B4-BE49-F238E27FC236}">
                  <a16:creationId xmlns:a16="http://schemas.microsoft.com/office/drawing/2014/main" id="{1EE1548D-AC05-4A64-9783-D626CFBE7567}"/>
                </a:ext>
              </a:extLst>
            </p:cNvPr>
            <p:cNvSpPr txBox="1">
              <a:spLocks/>
            </p:cNvSpPr>
            <p:nvPr/>
          </p:nvSpPr>
          <p:spPr>
            <a:xfrm>
              <a:off x="1792508" y="142704"/>
              <a:ext cx="2658715" cy="8478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solidFill>
                    <a:schemeClr val="bg1"/>
                  </a:solidFill>
                  <a:effectLst>
                    <a:outerShdw blurRad="38100" dist="38100" dir="2700000" algn="tl">
                      <a:srgbClr val="000000">
                        <a:alpha val="43137"/>
                      </a:srgbClr>
                    </a:outerShdw>
                  </a:effectLst>
                  <a:latin typeface="Cambria" pitchFamily="18" charset="0"/>
                </a:rPr>
                <a:t>II. TỌA ĐỘ ĐỊA LÍ</a:t>
              </a:r>
            </a:p>
          </p:txBody>
        </p:sp>
      </p:grpSp>
      <p:pic>
        <p:nvPicPr>
          <p:cNvPr id="17" name="Picture 16">
            <a:extLst>
              <a:ext uri="{FF2B5EF4-FFF2-40B4-BE49-F238E27FC236}">
                <a16:creationId xmlns:a16="http://schemas.microsoft.com/office/drawing/2014/main" id="{47C8A075-C475-4DB0-A1C5-3FBB969DA0A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11" y="2140053"/>
            <a:ext cx="4293349" cy="4572000"/>
          </a:xfrm>
          <a:prstGeom prst="rect">
            <a:avLst/>
          </a:prstGeom>
          <a:ln>
            <a:noFill/>
          </a:ln>
          <a:effectLst>
            <a:softEdge rad="112500"/>
          </a:effectLst>
          <a:scene3d>
            <a:camera prst="orthographicFront"/>
            <a:lightRig rig="threePt" dir="t"/>
          </a:scene3d>
          <a:sp3d>
            <a:bevelT/>
          </a:sp3d>
        </p:spPr>
      </p:pic>
      <p:pic>
        <p:nvPicPr>
          <p:cNvPr id="20" name="Picture 19">
            <a:extLst>
              <a:ext uri="{FF2B5EF4-FFF2-40B4-BE49-F238E27FC236}">
                <a16:creationId xmlns:a16="http://schemas.microsoft.com/office/drawing/2014/main" id="{F46F8D8B-F229-46EC-887C-8996DE5F6468}"/>
              </a:ext>
            </a:extLst>
          </p:cNvPr>
          <p:cNvPicPr>
            <a:picLocks noChangeAspect="1"/>
          </p:cNvPicPr>
          <p:nvPr/>
        </p:nvPicPr>
        <p:blipFill>
          <a:blip r:embed="rId4"/>
          <a:stretch>
            <a:fillRect/>
          </a:stretch>
        </p:blipFill>
        <p:spPr>
          <a:xfrm>
            <a:off x="-115991" y="1200238"/>
            <a:ext cx="2543175" cy="1157480"/>
          </a:xfrm>
          <a:prstGeom prst="rect">
            <a:avLst/>
          </a:prstGeom>
          <a:ln>
            <a:noFill/>
          </a:ln>
          <a:effectLst>
            <a:softEdge rad="112500"/>
          </a:effectLst>
        </p:spPr>
      </p:pic>
      <p:graphicFrame>
        <p:nvGraphicFramePr>
          <p:cNvPr id="22" name="Table 22">
            <a:extLst>
              <a:ext uri="{FF2B5EF4-FFF2-40B4-BE49-F238E27FC236}">
                <a16:creationId xmlns:a16="http://schemas.microsoft.com/office/drawing/2014/main" id="{A6DF1DF4-820B-408D-8ECB-125529560A0E}"/>
              </a:ext>
            </a:extLst>
          </p:cNvPr>
          <p:cNvGraphicFramePr>
            <a:graphicFrameLocks noGrp="1"/>
          </p:cNvGraphicFramePr>
          <p:nvPr>
            <p:extLst>
              <p:ext uri="{D42A27DB-BD31-4B8C-83A1-F6EECF244321}">
                <p14:modId xmlns:p14="http://schemas.microsoft.com/office/powerpoint/2010/main" val="677993327"/>
              </p:ext>
            </p:extLst>
          </p:nvPr>
        </p:nvGraphicFramePr>
        <p:xfrm>
          <a:off x="45473" y="2140053"/>
          <a:ext cx="7348258" cy="4572000"/>
        </p:xfrm>
        <a:graphic>
          <a:graphicData uri="http://schemas.openxmlformats.org/drawingml/2006/table">
            <a:tbl>
              <a:tblPr firstRow="1" bandRow="1">
                <a:tableStyleId>{5C22544A-7EE6-4342-B048-85BDC9FD1C3A}</a:tableStyleId>
              </a:tblPr>
              <a:tblGrid>
                <a:gridCol w="4251914">
                  <a:extLst>
                    <a:ext uri="{9D8B030D-6E8A-4147-A177-3AD203B41FA5}">
                      <a16:colId xmlns:a16="http://schemas.microsoft.com/office/drawing/2014/main" val="1642392959"/>
                    </a:ext>
                  </a:extLst>
                </a:gridCol>
                <a:gridCol w="3096344">
                  <a:extLst>
                    <a:ext uri="{9D8B030D-6E8A-4147-A177-3AD203B41FA5}">
                      <a16:colId xmlns:a16="http://schemas.microsoft.com/office/drawing/2014/main" val="1161455928"/>
                    </a:ext>
                  </a:extLst>
                </a:gridCol>
              </a:tblGrid>
              <a:tr h="370840">
                <a:tc gridSpan="2">
                  <a:txBody>
                    <a:bodyPr/>
                    <a:lstStyle/>
                    <a:p>
                      <a:pPr algn="ctr"/>
                      <a:r>
                        <a:rPr lang="en-US" sz="2400" b="1" dirty="0">
                          <a:solidFill>
                            <a:schemeClr val="tx1">
                              <a:lumMod val="95000"/>
                              <a:lumOff val="5000"/>
                            </a:schemeClr>
                          </a:solidFill>
                        </a:rPr>
                        <a:t>PHIẾU HỌC TẬP SỐ 2</a:t>
                      </a:r>
                    </a:p>
                    <a:p>
                      <a:pPr algn="ctr"/>
                      <a:r>
                        <a:rPr lang="en-US" sz="2400" dirty="0" err="1">
                          <a:solidFill>
                            <a:schemeClr val="tx1">
                              <a:lumMod val="95000"/>
                              <a:lumOff val="5000"/>
                            </a:schemeClr>
                          </a:solidFill>
                        </a:rPr>
                        <a:t>Quan</a:t>
                      </a:r>
                      <a:r>
                        <a:rPr lang="en-US" sz="2400" dirty="0">
                          <a:solidFill>
                            <a:schemeClr val="tx1">
                              <a:lumMod val="95000"/>
                              <a:lumOff val="5000"/>
                            </a:schemeClr>
                          </a:solidFill>
                        </a:rPr>
                        <a:t> </a:t>
                      </a:r>
                      <a:r>
                        <a:rPr lang="en-US" sz="2400" dirty="0" err="1">
                          <a:solidFill>
                            <a:schemeClr val="tx1">
                              <a:lumMod val="95000"/>
                              <a:lumOff val="5000"/>
                            </a:schemeClr>
                          </a:solidFill>
                        </a:rPr>
                        <a:t>sát</a:t>
                      </a:r>
                      <a:r>
                        <a:rPr lang="en-US" sz="2400" dirty="0">
                          <a:solidFill>
                            <a:schemeClr val="tx1">
                              <a:lumMod val="95000"/>
                              <a:lumOff val="5000"/>
                            </a:schemeClr>
                          </a:solidFill>
                        </a:rPr>
                        <a:t> </a:t>
                      </a:r>
                      <a:r>
                        <a:rPr lang="en-US" sz="2400" dirty="0" err="1">
                          <a:solidFill>
                            <a:schemeClr val="tx1">
                              <a:lumMod val="95000"/>
                              <a:lumOff val="5000"/>
                            </a:schemeClr>
                          </a:solidFill>
                        </a:rPr>
                        <a:t>hình</a:t>
                      </a:r>
                      <a:r>
                        <a:rPr lang="en-US" sz="2400" dirty="0">
                          <a:solidFill>
                            <a:schemeClr val="tx1">
                              <a:lumMod val="95000"/>
                              <a:lumOff val="5000"/>
                            </a:schemeClr>
                          </a:solidFill>
                        </a:rPr>
                        <a:t> 1.2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đọc</a:t>
                      </a:r>
                      <a:r>
                        <a:rPr lang="en-US" sz="2400" dirty="0">
                          <a:solidFill>
                            <a:schemeClr val="tx1">
                              <a:lumMod val="95000"/>
                              <a:lumOff val="5000"/>
                            </a:schemeClr>
                          </a:solidFill>
                        </a:rPr>
                        <a:t> </a:t>
                      </a:r>
                      <a:r>
                        <a:rPr lang="en-US" sz="2400" dirty="0" err="1">
                          <a:solidFill>
                            <a:schemeClr val="tx1">
                              <a:lumMod val="95000"/>
                              <a:lumOff val="5000"/>
                            </a:schemeClr>
                          </a:solidFill>
                        </a:rPr>
                        <a:t>thông</a:t>
                      </a:r>
                      <a:r>
                        <a:rPr lang="en-US" sz="2400" dirty="0">
                          <a:solidFill>
                            <a:schemeClr val="tx1">
                              <a:lumMod val="95000"/>
                              <a:lumOff val="5000"/>
                            </a:schemeClr>
                          </a:solidFill>
                        </a:rPr>
                        <a:t> tin </a:t>
                      </a:r>
                      <a:r>
                        <a:rPr lang="en-US" sz="2400" dirty="0" err="1">
                          <a:solidFill>
                            <a:schemeClr val="tx1">
                              <a:lumMod val="95000"/>
                              <a:lumOff val="5000"/>
                            </a:schemeClr>
                          </a:solidFill>
                        </a:rPr>
                        <a:t>mục</a:t>
                      </a:r>
                      <a:r>
                        <a:rPr lang="en-US" sz="2400" dirty="0">
                          <a:solidFill>
                            <a:schemeClr val="tx1">
                              <a:lumMod val="95000"/>
                              <a:lumOff val="5000"/>
                            </a:schemeClr>
                          </a:solidFill>
                        </a:rPr>
                        <a:t> 2, </a:t>
                      </a:r>
                      <a:r>
                        <a:rPr lang="en-US" sz="2400" dirty="0" err="1">
                          <a:solidFill>
                            <a:schemeClr val="tx1">
                              <a:lumMod val="95000"/>
                              <a:lumOff val="5000"/>
                            </a:schemeClr>
                          </a:solidFill>
                        </a:rPr>
                        <a:t>trang</a:t>
                      </a:r>
                      <a:r>
                        <a:rPr lang="en-US" sz="2400" dirty="0">
                          <a:solidFill>
                            <a:schemeClr val="tx1">
                              <a:lumMod val="95000"/>
                              <a:lumOff val="5000"/>
                            </a:schemeClr>
                          </a:solidFill>
                        </a:rPr>
                        <a:t> 119 </a:t>
                      </a:r>
                      <a:r>
                        <a:rPr lang="en-US" sz="2400" dirty="0" err="1">
                          <a:solidFill>
                            <a:schemeClr val="tx1">
                              <a:lumMod val="95000"/>
                              <a:lumOff val="5000"/>
                            </a:schemeClr>
                          </a:solidFill>
                        </a:rPr>
                        <a:t>hoàn</a:t>
                      </a:r>
                      <a:r>
                        <a:rPr lang="en-US" sz="2400" dirty="0">
                          <a:solidFill>
                            <a:schemeClr val="tx1">
                              <a:lumMod val="95000"/>
                              <a:lumOff val="5000"/>
                            </a:schemeClr>
                          </a:solidFill>
                        </a:rPr>
                        <a:t> </a:t>
                      </a:r>
                      <a:r>
                        <a:rPr lang="en-US" sz="2400" dirty="0" err="1">
                          <a:solidFill>
                            <a:schemeClr val="tx1">
                              <a:lumMod val="95000"/>
                              <a:lumOff val="5000"/>
                            </a:schemeClr>
                          </a:solidFill>
                        </a:rPr>
                        <a:t>thành</a:t>
                      </a:r>
                      <a:r>
                        <a:rPr lang="en-US" sz="2400" dirty="0">
                          <a:solidFill>
                            <a:schemeClr val="tx1">
                              <a:lumMod val="95000"/>
                              <a:lumOff val="5000"/>
                            </a:schemeClr>
                          </a:solidFill>
                        </a:rPr>
                        <a:t> </a:t>
                      </a:r>
                      <a:r>
                        <a:rPr lang="en-US" sz="2400" dirty="0" err="1">
                          <a:solidFill>
                            <a:schemeClr val="tx1">
                              <a:lumMod val="95000"/>
                              <a:lumOff val="5000"/>
                            </a:schemeClr>
                          </a:solidFill>
                        </a:rPr>
                        <a:t>các</a:t>
                      </a:r>
                      <a:r>
                        <a:rPr lang="en-US" sz="2400" dirty="0">
                          <a:solidFill>
                            <a:schemeClr val="tx1">
                              <a:lumMod val="95000"/>
                              <a:lumOff val="5000"/>
                            </a:schemeClr>
                          </a:solidFill>
                        </a:rPr>
                        <a:t> </a:t>
                      </a:r>
                      <a:r>
                        <a:rPr lang="en-US" sz="2400" dirty="0" err="1">
                          <a:solidFill>
                            <a:schemeClr val="tx1">
                              <a:lumMod val="95000"/>
                              <a:lumOff val="5000"/>
                            </a:schemeClr>
                          </a:solidFill>
                        </a:rPr>
                        <a:t>nội</a:t>
                      </a:r>
                      <a:r>
                        <a:rPr lang="en-US" sz="2400" dirty="0">
                          <a:solidFill>
                            <a:schemeClr val="tx1">
                              <a:lumMod val="95000"/>
                              <a:lumOff val="5000"/>
                            </a:schemeClr>
                          </a:solidFill>
                        </a:rPr>
                        <a:t> dung </a:t>
                      </a:r>
                      <a:r>
                        <a:rPr lang="en-US" sz="2400" dirty="0" err="1">
                          <a:solidFill>
                            <a:schemeClr val="tx1">
                              <a:lumMod val="95000"/>
                              <a:lumOff val="5000"/>
                            </a:schemeClr>
                          </a:solidFill>
                        </a:rPr>
                        <a:t>sau</a:t>
                      </a:r>
                      <a:r>
                        <a:rPr lang="en-US" sz="2400" dirty="0">
                          <a:solidFill>
                            <a:schemeClr val="tx1">
                              <a:lumMod val="95000"/>
                              <a:lumOff val="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hMerge="1">
                  <a:txBody>
                    <a:bodyPr/>
                    <a:lstStyle/>
                    <a:p>
                      <a:endParaRPr lang="en-US"/>
                    </a:p>
                  </a:txBody>
                  <a:tcPr/>
                </a:tc>
                <a:extLst>
                  <a:ext uri="{0D108BD9-81ED-4DB2-BD59-A6C34878D82A}">
                    <a16:rowId xmlns:a16="http://schemas.microsoft.com/office/drawing/2014/main" val="4083005348"/>
                  </a:ext>
                </a:extLst>
              </a:tr>
              <a:tr h="370840">
                <a:tc>
                  <a:txBody>
                    <a:bodyPr/>
                    <a:lstStyle/>
                    <a:p>
                      <a:r>
                        <a:rPr lang="en-US" sz="2400">
                          <a:solidFill>
                            <a:schemeClr val="tx1">
                              <a:lumMod val="95000"/>
                              <a:lumOff val="5000"/>
                            </a:schemeClr>
                          </a:solidFill>
                        </a:rPr>
                        <a:t>Vĩ độ của một điểm  là</a:t>
                      </a:r>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lumMod val="95000"/>
                              <a:lumOff val="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610234650"/>
                  </a:ext>
                </a:extLst>
              </a:tr>
              <a:tr h="370840">
                <a:tc>
                  <a:txBody>
                    <a:bodyPr/>
                    <a:lstStyle/>
                    <a:p>
                      <a:r>
                        <a:rPr lang="en-US" sz="2400">
                          <a:solidFill>
                            <a:schemeClr val="tx1">
                              <a:lumMod val="95000"/>
                              <a:lumOff val="5000"/>
                            </a:schemeClr>
                          </a:solidFill>
                        </a:rPr>
                        <a:t>Kinh độ của một điểm là</a:t>
                      </a:r>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lumMod val="95000"/>
                              <a:lumOff val="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671024867"/>
                  </a:ext>
                </a:extLst>
              </a:tr>
              <a:tr h="370840">
                <a:tc>
                  <a:txBody>
                    <a:bodyPr/>
                    <a:lstStyle/>
                    <a:p>
                      <a:r>
                        <a:rPr lang="en-US" sz="2400">
                          <a:solidFill>
                            <a:schemeClr val="tx1">
                              <a:lumMod val="95000"/>
                              <a:lumOff val="5000"/>
                            </a:schemeClr>
                          </a:solidFill>
                        </a:rPr>
                        <a:t>Tọa độ địa lí của một điểm là</a:t>
                      </a:r>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lumMod val="95000"/>
                              <a:lumOff val="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674891233"/>
                  </a:ext>
                </a:extLst>
              </a:tr>
              <a:tr h="370840">
                <a:tc>
                  <a:txBody>
                    <a:bodyPr/>
                    <a:lstStyle/>
                    <a:p>
                      <a:r>
                        <a:rPr lang="en-US" sz="2400" dirty="0" err="1">
                          <a:solidFill>
                            <a:schemeClr val="tx1">
                              <a:lumMod val="95000"/>
                              <a:lumOff val="5000"/>
                            </a:schemeClr>
                          </a:solidFill>
                        </a:rPr>
                        <a:t>Tọa</a:t>
                      </a:r>
                      <a:r>
                        <a:rPr lang="en-US" sz="2400" dirty="0">
                          <a:solidFill>
                            <a:schemeClr val="tx1">
                              <a:lumMod val="95000"/>
                              <a:lumOff val="5000"/>
                            </a:schemeClr>
                          </a:solidFill>
                        </a:rPr>
                        <a:t> </a:t>
                      </a:r>
                      <a:r>
                        <a:rPr lang="en-US" sz="2400" dirty="0" err="1">
                          <a:solidFill>
                            <a:schemeClr val="tx1">
                              <a:lumMod val="95000"/>
                              <a:lumOff val="5000"/>
                            </a:schemeClr>
                          </a:solidFill>
                        </a:rPr>
                        <a:t>độ</a:t>
                      </a:r>
                      <a:r>
                        <a:rPr lang="en-US" sz="2400" dirty="0">
                          <a:solidFill>
                            <a:schemeClr val="tx1">
                              <a:lumMod val="95000"/>
                              <a:lumOff val="5000"/>
                            </a:schemeClr>
                          </a:solidFill>
                        </a:rPr>
                        <a:t> </a:t>
                      </a:r>
                      <a:r>
                        <a:rPr lang="en-US" sz="2400" dirty="0" err="1">
                          <a:solidFill>
                            <a:schemeClr val="tx1">
                              <a:lumMod val="95000"/>
                              <a:lumOff val="5000"/>
                            </a:schemeClr>
                          </a:solidFill>
                        </a:rPr>
                        <a:t>địa</a:t>
                      </a:r>
                      <a:r>
                        <a:rPr lang="en-US" sz="2400" dirty="0">
                          <a:solidFill>
                            <a:schemeClr val="tx1">
                              <a:lumMod val="95000"/>
                              <a:lumOff val="5000"/>
                            </a:schemeClr>
                          </a:solidFill>
                        </a:rPr>
                        <a:t> </a:t>
                      </a:r>
                      <a:r>
                        <a:rPr lang="en-US" sz="2400" dirty="0" err="1">
                          <a:solidFill>
                            <a:schemeClr val="tx1">
                              <a:lumMod val="95000"/>
                              <a:lumOff val="5000"/>
                            </a:schemeClr>
                          </a:solidFill>
                        </a:rPr>
                        <a:t>lý</a:t>
                      </a:r>
                      <a:r>
                        <a:rPr lang="en-US" sz="2400" dirty="0">
                          <a:solidFill>
                            <a:schemeClr val="tx1">
                              <a:lumMod val="95000"/>
                              <a:lumOff val="5000"/>
                            </a:schemeClr>
                          </a:solidFill>
                        </a:rPr>
                        <a:t> </a:t>
                      </a:r>
                      <a:r>
                        <a:rPr lang="en-US" sz="2400" dirty="0" err="1">
                          <a:solidFill>
                            <a:schemeClr val="tx1">
                              <a:lumMod val="95000"/>
                              <a:lumOff val="5000"/>
                            </a:schemeClr>
                          </a:solidFill>
                        </a:rPr>
                        <a:t>của</a:t>
                      </a:r>
                      <a:r>
                        <a:rPr lang="en-US" sz="2400" dirty="0">
                          <a:solidFill>
                            <a:schemeClr val="tx1">
                              <a:lumMod val="95000"/>
                              <a:lumOff val="5000"/>
                            </a:schemeClr>
                          </a:solidFill>
                        </a:rPr>
                        <a:t> </a:t>
                      </a:r>
                      <a:r>
                        <a:rPr lang="en-US" sz="2400" dirty="0" err="1">
                          <a:solidFill>
                            <a:schemeClr val="tx1">
                              <a:lumMod val="95000"/>
                              <a:lumOff val="5000"/>
                            </a:schemeClr>
                          </a:solidFill>
                        </a:rPr>
                        <a:t>một</a:t>
                      </a:r>
                      <a:r>
                        <a:rPr lang="en-US" sz="2400" dirty="0">
                          <a:solidFill>
                            <a:schemeClr val="tx1">
                              <a:lumMod val="95000"/>
                              <a:lumOff val="5000"/>
                            </a:schemeClr>
                          </a:solidFill>
                        </a:rPr>
                        <a:t> </a:t>
                      </a:r>
                      <a:r>
                        <a:rPr lang="en-US" sz="2400" dirty="0" err="1">
                          <a:solidFill>
                            <a:schemeClr val="tx1">
                              <a:lumMod val="95000"/>
                              <a:lumOff val="5000"/>
                            </a:schemeClr>
                          </a:solidFill>
                        </a:rPr>
                        <a:t>điểm</a:t>
                      </a:r>
                      <a:r>
                        <a:rPr lang="en-US" sz="2400" dirty="0">
                          <a:solidFill>
                            <a:schemeClr val="tx1">
                              <a:lumMod val="95000"/>
                              <a:lumOff val="5000"/>
                            </a:schemeClr>
                          </a:solidFill>
                        </a:rPr>
                        <a:t> </a:t>
                      </a:r>
                      <a:r>
                        <a:rPr lang="en-US" sz="2400" dirty="0" err="1">
                          <a:solidFill>
                            <a:schemeClr val="tx1">
                              <a:lumMod val="95000"/>
                              <a:lumOff val="5000"/>
                            </a:schemeClr>
                          </a:solidFill>
                        </a:rPr>
                        <a:t>được</a:t>
                      </a:r>
                      <a:r>
                        <a:rPr lang="en-US" sz="2400" dirty="0">
                          <a:solidFill>
                            <a:schemeClr val="tx1">
                              <a:lumMod val="95000"/>
                              <a:lumOff val="5000"/>
                            </a:schemeClr>
                          </a:solidFill>
                        </a:rPr>
                        <a:t> </a:t>
                      </a:r>
                      <a:r>
                        <a:rPr lang="en-US" sz="2400" dirty="0" err="1">
                          <a:solidFill>
                            <a:schemeClr val="tx1">
                              <a:lumMod val="95000"/>
                              <a:lumOff val="5000"/>
                            </a:schemeClr>
                          </a:solidFill>
                        </a:rPr>
                        <a:t>ghi</a:t>
                      </a:r>
                      <a:r>
                        <a:rPr lang="en-US" sz="2400" dirty="0">
                          <a:solidFill>
                            <a:schemeClr val="tx1">
                              <a:lumMod val="95000"/>
                              <a:lumOff val="5000"/>
                            </a:schemeClr>
                          </a:solidFill>
                        </a:rPr>
                        <a:t> </a:t>
                      </a:r>
                      <a:r>
                        <a:rPr lang="en-US" sz="2400" dirty="0" err="1">
                          <a:solidFill>
                            <a:schemeClr val="tx1">
                              <a:lumMod val="95000"/>
                              <a:lumOff val="5000"/>
                            </a:schemeClr>
                          </a:solidFill>
                        </a:rPr>
                        <a:t>như</a:t>
                      </a:r>
                      <a:r>
                        <a:rPr lang="en-US" sz="2400" dirty="0">
                          <a:solidFill>
                            <a:schemeClr val="tx1">
                              <a:lumMod val="95000"/>
                              <a:lumOff val="5000"/>
                            </a:schemeClr>
                          </a:solidFill>
                        </a:rPr>
                        <a:t> </a:t>
                      </a:r>
                      <a:r>
                        <a:rPr lang="en-US" sz="2400" dirty="0" err="1">
                          <a:solidFill>
                            <a:schemeClr val="tx1">
                              <a:lumMod val="95000"/>
                              <a:lumOff val="5000"/>
                            </a:schemeClr>
                          </a:solidFill>
                        </a:rPr>
                        <a:t>thế</a:t>
                      </a:r>
                      <a:r>
                        <a:rPr lang="en-US" sz="2400" dirty="0">
                          <a:solidFill>
                            <a:schemeClr val="tx1">
                              <a:lumMod val="95000"/>
                              <a:lumOff val="5000"/>
                            </a:schemeClr>
                          </a:solidFill>
                        </a:rPr>
                        <a:t> </a:t>
                      </a:r>
                      <a:r>
                        <a:rPr lang="en-US" sz="2400" dirty="0" err="1">
                          <a:solidFill>
                            <a:schemeClr val="tx1">
                              <a:lumMod val="95000"/>
                              <a:lumOff val="5000"/>
                            </a:schemeClr>
                          </a:solidFill>
                        </a:rPr>
                        <a:t>nào</a:t>
                      </a:r>
                      <a:r>
                        <a:rPr lang="en-US" sz="2400">
                          <a:solidFill>
                            <a:schemeClr val="tx1">
                              <a:lumMod val="95000"/>
                              <a:lumOff val="5000"/>
                            </a:schemeClr>
                          </a:solidFill>
                        </a:rPr>
                        <a:t>?</a:t>
                      </a:r>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lumMod val="95000"/>
                              <a:lumOff val="5000"/>
                            </a:schemeClr>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960186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tx1">
                              <a:lumMod val="95000"/>
                              <a:lumOff val="5000"/>
                            </a:schemeClr>
                          </a:solidFill>
                        </a:rPr>
                        <a:t>Xác định tọa độ địa lý của các điểm A, B, C,D trên hình 1.2 trang 119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chemeClr val="tx1">
                              <a:lumMod val="95000"/>
                              <a:lumOff val="5000"/>
                            </a:schemeClr>
                          </a:solidFill>
                        </a:rPr>
                        <a:t>…………………………..</a:t>
                      </a:r>
                    </a:p>
                    <a:p>
                      <a:pPr algn="ctr"/>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420301562"/>
                  </a:ext>
                </a:extLst>
              </a:tr>
            </a:tbl>
          </a:graphicData>
        </a:graphic>
      </p:graphicFrame>
    </p:spTree>
    <p:extLst>
      <p:ext uri="{BB962C8B-B14F-4D97-AF65-F5344CB8AC3E}">
        <p14:creationId xmlns:p14="http://schemas.microsoft.com/office/powerpoint/2010/main" val="1551855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4132543"/>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3274</TotalTime>
  <Words>1171</Words>
  <Application>Microsoft Office PowerPoint</Application>
  <PresentationFormat>Custom</PresentationFormat>
  <Paragraphs>159</Paragraphs>
  <Slides>23</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#9Slide03 Arima Madurai Bold</vt:lpstr>
      <vt:lpstr>#9Slide05 SVNMonday</vt:lpstr>
      <vt:lpstr>Arial</vt:lpstr>
      <vt:lpstr>Calibri</vt:lpstr>
      <vt:lpstr>Cambria</vt:lpstr>
      <vt:lpstr>Times New Roman</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https://www.freeppt7.com</dc:creator>
  <cp:keywords/>
  <dc:description/>
  <cp:lastModifiedBy>Admin</cp:lastModifiedBy>
  <cp:revision>303</cp:revision>
  <dcterms:created xsi:type="dcterms:W3CDTF">2015-12-18T01:38:00Z</dcterms:created>
  <dcterms:modified xsi:type="dcterms:W3CDTF">2023-09-26T12:02:14Z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2052-10.1.0.6135</vt:lpwstr>
  </property>
</Properties>
</file>