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1" r:id="rId2"/>
    <p:sldId id="283" r:id="rId3"/>
    <p:sldId id="256" r:id="rId4"/>
    <p:sldId id="258" r:id="rId5"/>
    <p:sldId id="284" r:id="rId6"/>
    <p:sldId id="293" r:id="rId7"/>
    <p:sldId id="294" r:id="rId8"/>
    <p:sldId id="292" r:id="rId9"/>
    <p:sldId id="295" r:id="rId10"/>
    <p:sldId id="270" r:id="rId11"/>
    <p:sldId id="296" r:id="rId12"/>
    <p:sldId id="299" r:id="rId13"/>
    <p:sldId id="300" r:id="rId14"/>
    <p:sldId id="305" r:id="rId15"/>
    <p:sldId id="301" r:id="rId16"/>
    <p:sldId id="302" r:id="rId17"/>
    <p:sldId id="288" r:id="rId18"/>
    <p:sldId id="279" r:id="rId19"/>
    <p:sldId id="266" r:id="rId20"/>
    <p:sldId id="306" r:id="rId21"/>
    <p:sldId id="271" r:id="rId22"/>
    <p:sldId id="307" r:id="rId23"/>
    <p:sldId id="308" r:id="rId24"/>
    <p:sldId id="310" r:id="rId25"/>
    <p:sldId id="304" r:id="rId26"/>
    <p:sldId id="274" r:id="rId27"/>
    <p:sldId id="261" r:id="rId28"/>
    <p:sldId id="259"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21"/>
  </p:normalViewPr>
  <p:slideViewPr>
    <p:cSldViewPr snapToGrid="0" showGuides="1">
      <p:cViewPr>
        <p:scale>
          <a:sx n="85" d="100"/>
          <a:sy n="85" d="100"/>
        </p:scale>
        <p:origin x="48" y="-1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2024/6/18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197385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9785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763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112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5805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18</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19</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144921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21</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22</a:t>
            </a:fld>
            <a:endParaRPr lang="zh-CN" altLang="en-US"/>
          </a:p>
        </p:txBody>
      </p:sp>
    </p:spTree>
    <p:extLst>
      <p:ext uri="{BB962C8B-B14F-4D97-AF65-F5344CB8AC3E}">
        <p14:creationId xmlns:p14="http://schemas.microsoft.com/office/powerpoint/2010/main" val="310649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23</a:t>
            </a:fld>
            <a:endParaRPr lang="zh-CN" altLang="en-US"/>
          </a:p>
        </p:txBody>
      </p:sp>
    </p:spTree>
    <p:extLst>
      <p:ext uri="{BB962C8B-B14F-4D97-AF65-F5344CB8AC3E}">
        <p14:creationId xmlns:p14="http://schemas.microsoft.com/office/powerpoint/2010/main" val="3196104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9521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261769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229154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9</a:t>
            </a:fld>
            <a:endParaRPr lang="zh-CN" altLang="en-US"/>
          </a:p>
        </p:txBody>
      </p:sp>
    </p:spTree>
    <p:extLst>
      <p:ext uri="{BB962C8B-B14F-4D97-AF65-F5344CB8AC3E}">
        <p14:creationId xmlns:p14="http://schemas.microsoft.com/office/powerpoint/2010/main" val="302435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xml"/><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4.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9.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922467" y="5178866"/>
            <a:ext cx="10089243" cy="1077218"/>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Ở mạch điện trong hình bên,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81AFFBB-D5E7-1554-E123-59BCE8E5F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839" y="526134"/>
            <a:ext cx="7730497" cy="4566976"/>
          </a:xfrm>
          <a:prstGeom prst="rect">
            <a:avLst/>
          </a:prstGeom>
        </p:spPr>
      </p:pic>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1198571954"/>
              </p:ext>
            </p:extLst>
          </p:nvPr>
        </p:nvGraphicFramePr>
        <p:xfrm>
          <a:off x="856340" y="2042535"/>
          <a:ext cx="9995160"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452365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b="1" dirty="0" err="1">
                          <a:solidFill>
                            <a:schemeClr val="tx1"/>
                          </a:solidFill>
                          <a:latin typeface="Calibri" panose="020F0502020204030204" pitchFamily="34" charset="0"/>
                          <a:cs typeface="Calibri" panose="020F0502020204030204" pitchFamily="34" charset="0"/>
                        </a:rPr>
                        <a:t>Số</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chỉ</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ampe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kế</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1 (R</a:t>
                      </a:r>
                      <a:r>
                        <a:rPr lang="en-US" sz="2400" baseline="-25000" dirty="0">
                          <a:solidFill>
                            <a:schemeClr val="tx1"/>
                          </a:solidFill>
                          <a:latin typeface="Calibri" panose="020F0502020204030204" pitchFamily="34" charset="0"/>
                          <a:cs typeface="Calibri" panose="020F0502020204030204" pitchFamily="34" charset="0"/>
                        </a:rPr>
                        <a:t>b1</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2 (R</a:t>
                      </a:r>
                      <a:r>
                        <a:rPr lang="en-US" sz="2400" baseline="-25000" dirty="0">
                          <a:solidFill>
                            <a:schemeClr val="tx1"/>
                          </a:solidFill>
                          <a:latin typeface="Calibri" panose="020F0502020204030204" pitchFamily="34" charset="0"/>
                          <a:cs typeface="Calibri" panose="020F0502020204030204" pitchFamily="34" charset="0"/>
                        </a:rPr>
                        <a:t>b2</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10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3 (R</a:t>
                      </a:r>
                      <a:r>
                        <a:rPr lang="en-US" sz="2400" baseline="-25000" dirty="0">
                          <a:solidFill>
                            <a:schemeClr val="tx1"/>
                          </a:solidFill>
                          <a:latin typeface="Calibri" panose="020F0502020204030204" pitchFamily="34" charset="0"/>
                          <a:cs typeface="Calibri" panose="020F0502020204030204" pitchFamily="34" charset="0"/>
                        </a:rPr>
                        <a:t>b3</a:t>
                      </a:r>
                      <a:r>
                        <a:rPr lang="en-US" sz="2400" dirty="0">
                          <a:solidFill>
                            <a:schemeClr val="tx1"/>
                          </a:solidFill>
                          <a:latin typeface="Calibri" panose="020F0502020204030204" pitchFamily="34" charset="0"/>
                          <a:cs typeface="Calibri" panose="020F0502020204030204" pitchFamily="34" charset="0"/>
                        </a:rPr>
                        <a:t> = 1</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7582"/>
            <a:ext cx="10418658" cy="1077218"/>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N</a:t>
            </a:r>
            <a:r>
              <a:rPr lang="vi-VN" sz="3200" dirty="0">
                <a:solidFill>
                  <a:schemeClr val="bg1"/>
                </a:solidFill>
                <a:latin typeface="Calibri" panose="020F0502020204030204" pitchFamily="34" charset="0"/>
                <a:cs typeface="Calibri" panose="020F0502020204030204" pitchFamily="34" charset="0"/>
              </a:rPr>
              <a:t>êu nhận xét về cường độ dòng điện chạy trong mạch chính và cường độ dòng điện chạy qua từng điện trở</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15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7" y="581889"/>
            <a:ext cx="2380461" cy="495365"/>
            <a:chOff x="3532281" y="5381090"/>
            <a:chExt cx="2178408" cy="495365"/>
          </a:xfrm>
        </p:grpSpPr>
        <p:sp>
          <p:nvSpPr>
            <p:cNvPr id="5" name="Freeform 34"/>
            <p:cNvSpPr>
              <a:spLocks noEditPoints="1"/>
            </p:cNvSpPr>
            <p:nvPr/>
          </p:nvSpPr>
          <p:spPr bwMode="auto">
            <a:xfrm>
              <a:off x="4917295"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1" y="5475339"/>
              <a:ext cx="1762212"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912429" cy="584775"/>
          </a:xfrm>
          <a:prstGeom prst="rect">
            <a:avLst/>
          </a:prstGeom>
          <a:noFill/>
        </p:spPr>
        <p:txBody>
          <a:bodyPr wrap="none" rtlCol="0">
            <a:spAutoFit/>
          </a:bodyPr>
          <a:lstStyle/>
          <a:p>
            <a:pPr algn="l"/>
            <a:r>
              <a:rPr lang="en-US" sz="3200" b="1" i="0" dirty="0">
                <a:solidFill>
                  <a:schemeClr val="bg1"/>
                </a:solidFill>
                <a:effectLst/>
                <a:latin typeface="Calibri" panose="020F0502020204030204" pitchFamily="34" charset="0"/>
                <a:cs typeface="Calibri" panose="020F0502020204030204" pitchFamily="34" charset="0"/>
              </a:rPr>
              <a:t>GIẢI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A87103D-7673-7331-F9AA-2BD0C06747FC}"/>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33" name="Table 32">
            <a:extLst>
              <a:ext uri="{FF2B5EF4-FFF2-40B4-BE49-F238E27FC236}">
                <a16:creationId xmlns:a16="http://schemas.microsoft.com/office/drawing/2014/main" id="{6D1C3301-A0A7-EA16-FF8E-0C5438C6E0C6}"/>
              </a:ext>
            </a:extLst>
          </p:cNvPr>
          <p:cNvGraphicFramePr>
            <a:graphicFrameLocks noGrp="1"/>
          </p:cNvGraphicFramePr>
          <p:nvPr>
            <p:extLst>
              <p:ext uri="{D42A27DB-BD31-4B8C-83A1-F6EECF244321}">
                <p14:modId xmlns:p14="http://schemas.microsoft.com/office/powerpoint/2010/main" val="2734966198"/>
              </p:ext>
            </p:extLst>
          </p:nvPr>
        </p:nvGraphicFramePr>
        <p:xfrm>
          <a:off x="1098420" y="1418962"/>
          <a:ext cx="9995160"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452365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algn="ctr"/>
                      <a:r>
                        <a:rPr lang="en-US" sz="2400" b="1" dirty="0" err="1">
                          <a:solidFill>
                            <a:schemeClr val="tx1"/>
                          </a:solidFill>
                          <a:latin typeface="Calibri" panose="020F0502020204030204" pitchFamily="34" charset="0"/>
                          <a:cs typeface="Calibri" panose="020F0502020204030204" pitchFamily="34" charset="0"/>
                        </a:rPr>
                        <a:t>Số</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chỉ</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ampe</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kế</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1" dirty="0">
                          <a:solidFill>
                            <a:schemeClr val="tx1"/>
                          </a:solidFill>
                          <a:latin typeface="Calibri" panose="020F0502020204030204" pitchFamily="34" charset="0"/>
                          <a:cs typeface="Calibri" panose="020F0502020204030204" pitchFamily="34" charset="0"/>
                        </a:rPr>
                        <a:t>I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1 (R</a:t>
                      </a:r>
                      <a:r>
                        <a:rPr lang="en-US" sz="2400" baseline="-25000" dirty="0">
                          <a:solidFill>
                            <a:schemeClr val="tx1"/>
                          </a:solidFill>
                          <a:latin typeface="Calibri" panose="020F0502020204030204" pitchFamily="34" charset="0"/>
                          <a:cs typeface="Calibri" panose="020F0502020204030204" pitchFamily="34" charset="0"/>
                        </a:rPr>
                        <a:t>b1</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2 (R</a:t>
                      </a:r>
                      <a:r>
                        <a:rPr lang="en-US" sz="2400" baseline="-25000" dirty="0">
                          <a:solidFill>
                            <a:schemeClr val="tx1"/>
                          </a:solidFill>
                          <a:latin typeface="Calibri" panose="020F0502020204030204" pitchFamily="34" charset="0"/>
                          <a:cs typeface="Calibri" panose="020F0502020204030204" pitchFamily="34" charset="0"/>
                        </a:rPr>
                        <a:t>b2</a:t>
                      </a:r>
                      <a:r>
                        <a:rPr lang="en-US" sz="2400" dirty="0">
                          <a:solidFill>
                            <a:schemeClr val="tx1"/>
                          </a:solidFill>
                          <a:latin typeface="Calibri" panose="020F0502020204030204" pitchFamily="34" charset="0"/>
                          <a:cs typeface="Calibri" panose="020F0502020204030204" pitchFamily="34" charset="0"/>
                        </a:rPr>
                        <a:t> = </a:t>
                      </a:r>
                      <a:r>
                        <a:rPr lang="en-US" sz="2400" kern="1200" dirty="0">
                          <a:solidFill>
                            <a:schemeClr val="tx1"/>
                          </a:solidFill>
                          <a:latin typeface="Calibri" panose="020F0502020204030204" pitchFamily="34" charset="0"/>
                          <a:ea typeface="+mn-ea"/>
                          <a:cs typeface="Calibri" panose="020F0502020204030204" pitchFamily="34" charset="0"/>
                        </a:rPr>
                        <a:t>10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3 (R</a:t>
                      </a:r>
                      <a:r>
                        <a:rPr lang="en-US" sz="2400" baseline="-25000" dirty="0">
                          <a:solidFill>
                            <a:schemeClr val="tx1"/>
                          </a:solidFill>
                          <a:latin typeface="Calibri" panose="020F0502020204030204" pitchFamily="34" charset="0"/>
                          <a:cs typeface="Calibri" panose="020F0502020204030204" pitchFamily="34" charset="0"/>
                        </a:rPr>
                        <a:t>b3</a:t>
                      </a:r>
                      <a:r>
                        <a:rPr lang="en-US" sz="2400" dirty="0">
                          <a:solidFill>
                            <a:schemeClr val="tx1"/>
                          </a:solidFill>
                          <a:latin typeface="Calibri" panose="020F0502020204030204" pitchFamily="34" charset="0"/>
                          <a:cs typeface="Calibri" panose="020F0502020204030204" pitchFamily="34" charset="0"/>
                        </a:rPr>
                        <a:t> = 1</a:t>
                      </a:r>
                      <a:r>
                        <a:rPr lang="en-US" sz="2400" kern="1200" dirty="0">
                          <a:solidFill>
                            <a:schemeClr val="tx1"/>
                          </a:solidFill>
                          <a:latin typeface="Calibri" panose="020F0502020204030204" pitchFamily="34" charset="0"/>
                          <a:ea typeface="+mn-ea"/>
                          <a:cs typeface="Calibri" panose="020F0502020204030204" pitchFamily="34" charset="0"/>
                        </a:rPr>
                        <a:t>5 </a:t>
                      </a:r>
                      <a:r>
                        <a:rPr lang="el-GR" sz="2400" kern="1200" dirty="0">
                          <a:solidFill>
                            <a:schemeClr val="tx1"/>
                          </a:solidFill>
                          <a:latin typeface="Calibri" panose="020F0502020204030204" pitchFamily="34" charset="0"/>
                          <a:ea typeface="+mn-ea"/>
                          <a:cs typeface="Calibri" panose="020F0502020204030204" pitchFamily="34" charset="0"/>
                        </a:rPr>
                        <a:t>Ω</a:t>
                      </a:r>
                      <a:r>
                        <a:rPr lang="en-US" sz="2400" kern="1200" dirty="0">
                          <a:solidFill>
                            <a:schemeClr val="tx1"/>
                          </a:solidFill>
                          <a:latin typeface="Calibri" panose="020F0502020204030204" pitchFamily="34" charset="0"/>
                          <a:ea typeface="+mn-ea"/>
                          <a:cs typeface="Calibri" panose="020F050202020403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b="1" dirty="0">
                          <a:solidFill>
                            <a:srgbClr val="C00000"/>
                          </a:solidFill>
                          <a:latin typeface="Calibri" panose="020F0502020204030204" pitchFamily="34" charset="0"/>
                          <a:cs typeface="Calibri" panose="020F0502020204030204" pitchFamily="34" charset="0"/>
                        </a:rPr>
                        <a:t>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34" name="TextBox 33">
            <a:extLst>
              <a:ext uri="{FF2B5EF4-FFF2-40B4-BE49-F238E27FC236}">
                <a16:creationId xmlns:a16="http://schemas.microsoft.com/office/drawing/2014/main" id="{725C4B94-F874-194C-49C4-2F0B1128697A}"/>
              </a:ext>
            </a:extLst>
          </p:cNvPr>
          <p:cNvSpPr txBox="1"/>
          <p:nvPr/>
        </p:nvSpPr>
        <p:spPr>
          <a:xfrm>
            <a:off x="674922" y="4706451"/>
            <a:ext cx="10418658" cy="1569660"/>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C</a:t>
            </a:r>
            <a:r>
              <a:rPr lang="vi-VN" sz="3200" dirty="0">
                <a:solidFill>
                  <a:schemeClr val="bg1"/>
                </a:solidFill>
                <a:latin typeface="Calibri" panose="020F0502020204030204" pitchFamily="34" charset="0"/>
                <a:cs typeface="Calibri" panose="020F0502020204030204" pitchFamily="34" charset="0"/>
              </a:rPr>
              <a:t>ường độ dòng điện trong mạch chính có giá trị bằng tổng của giá trị của hai cường độ dòng điện trong các nhánh của ĐOẠN MẠCH SONG SONG.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5096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15"/>
                            </p:stCondLst>
                            <p:childTnLst>
                              <p:par>
                                <p:cTn id="9" presetID="14" presetClass="entr" presetSubtype="1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randombar(horizontal)">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 name="文本框 12">
            <a:extLst>
              <a:ext uri="{FF2B5EF4-FFF2-40B4-BE49-F238E27FC236}">
                <a16:creationId xmlns:a16="http://schemas.microsoft.com/office/drawing/2014/main" id="{1959D927-91DA-468A-01E1-668EAC4DD1FA}"/>
              </a:ext>
            </a:extLst>
          </p:cNvPr>
          <p:cNvSpPr txBox="1"/>
          <p:nvPr/>
        </p:nvSpPr>
        <p:spPr>
          <a:xfrm>
            <a:off x="574426" y="1109760"/>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dòng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điện</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mạch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chính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bằng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tôtng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2 </a:t>
            </a:r>
            <a:r>
              <a:rPr lang="en-US" sz="3200" noProof="0" dirty="0" err="1">
                <a:latin typeface="Calibri" panose="020F0502020204030204" pitchFamily="34" charset="0"/>
                <a:cs typeface="Calibri" panose="020F0502020204030204" pitchFamily="34" charset="0"/>
              </a:rPr>
              <a:t>nhánh</a:t>
            </a:r>
            <a:r>
              <a:rPr lang="en-US" sz="3200" noProof="0" dirty="0">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song song</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109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II</a:t>
            </a: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lang="en-US" sz="54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ĐIỆN TRỞ TƯƠNG ĐƯƠNG CỦA </a:t>
            </a:r>
            <a:r>
              <a:rPr kumimoji="0" lang="vi-VN" sz="54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SONG SONG</a:t>
            </a:r>
          </a:p>
        </p:txBody>
      </p:sp>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885" y="1845055"/>
            <a:ext cx="4800429" cy="4800429"/>
          </a:xfrm>
          <a:prstGeom prst="rect">
            <a:avLst/>
          </a:prstGeom>
        </p:spPr>
      </p:pic>
    </p:spTree>
    <p:extLst>
      <p:ext uri="{BB962C8B-B14F-4D97-AF65-F5344CB8AC3E}">
        <p14:creationId xmlns:p14="http://schemas.microsoft.com/office/powerpoint/2010/main" val="182065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9"/>
            <a:ext cx="10434275" cy="3302702"/>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2" name="文本框 12">
            <a:extLst>
              <a:ext uri="{FF2B5EF4-FFF2-40B4-BE49-F238E27FC236}">
                <a16:creationId xmlns:a16="http://schemas.microsoft.com/office/drawing/2014/main" id="{1959D927-91DA-468A-01E1-668EAC4DD1FA}"/>
              </a:ext>
            </a:extLst>
          </p:cNvPr>
          <p:cNvSpPr txBox="1"/>
          <p:nvPr/>
        </p:nvSpPr>
        <p:spPr>
          <a:xfrm>
            <a:off x="574426" y="1109760"/>
            <a:ext cx="10490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CƯỜNG ĐỘ DÒNG ĐIỆN TRONG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SONG SONG</a:t>
            </a:r>
          </a:p>
        </p:txBody>
      </p:sp>
      <p:sp>
        <p:nvSpPr>
          <p:cNvPr id="8" name="TextBox 7">
            <a:extLst>
              <a:ext uri="{FF2B5EF4-FFF2-40B4-BE49-F238E27FC236}">
                <a16:creationId xmlns:a16="http://schemas.microsoft.com/office/drawing/2014/main" id="{668A1227-5008-7305-2FC2-BE6A3376328D}"/>
              </a:ext>
            </a:extLst>
          </p:cNvPr>
          <p:cNvSpPr txBox="1"/>
          <p:nvPr/>
        </p:nvSpPr>
        <p:spPr>
          <a:xfrm>
            <a:off x="1436597" y="2044760"/>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07330E8-213C-581D-DA63-DB323FAE0180}"/>
                  </a:ext>
                </a:extLst>
              </p:cNvPr>
              <p:cNvSpPr txBox="1"/>
              <p:nvPr/>
            </p:nvSpPr>
            <p:spPr>
              <a:xfrm>
                <a:off x="3225507" y="3351140"/>
                <a:ext cx="2870493" cy="1056251"/>
              </a:xfrm>
              <a:prstGeom prst="rect">
                <a:avLst/>
              </a:prstGeom>
              <a:noFill/>
            </p:spPr>
            <p:txBody>
              <a:bodyPr wrap="square">
                <a:spAutoFit/>
              </a:bodyPr>
              <a:lstStyle/>
              <a:p>
                <a:pPr lvl="0" algn="ct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oMath>
                </a14:m>
                <a:r>
                  <a:rPr lang="en-US" sz="4000" b="1" dirty="0">
                    <a:latin typeface="Calibri" panose="020F0502020204030204" pitchFamily="34" charset="0"/>
                    <a:cs typeface="Calibri" panose="020F0502020204030204" pitchFamily="34" charset="0"/>
                  </a:rPr>
                  <a:t> + </a:t>
                </a: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kumimoji="0" lang="en-US" sz="4000" b="1" i="0" u="none" strike="noStrike" kern="1200" cap="none" spc="0" normalizeH="0" baseline="0" noProof="0" dirty="0">
                  <a:ln>
                    <a:noFill/>
                  </a:ln>
                  <a:effectLst/>
                  <a:uLnTx/>
                  <a:uFillTx/>
                  <a:latin typeface="Arial"/>
                  <a:ea typeface="微软雅黑"/>
                </a:endParaRPr>
              </a:p>
            </p:txBody>
          </p:sp>
        </mc:Choice>
        <mc:Fallback>
          <p:sp>
            <p:nvSpPr>
              <p:cNvPr id="10" name="TextBox 9">
                <a:extLst>
                  <a:ext uri="{FF2B5EF4-FFF2-40B4-BE49-F238E27FC236}">
                    <a16:creationId xmlns:a16="http://schemas.microsoft.com/office/drawing/2014/main" id="{107330E8-213C-581D-DA63-DB323FAE0180}"/>
                  </a:ext>
                </a:extLst>
              </p:cNvPr>
              <p:cNvSpPr txBox="1">
                <a:spLocks noRot="1" noChangeAspect="1" noMove="1" noResize="1" noEditPoints="1" noAdjustHandles="1" noChangeArrowheads="1" noChangeShapeType="1" noTextEdit="1"/>
              </p:cNvSpPr>
              <p:nvPr/>
            </p:nvSpPr>
            <p:spPr>
              <a:xfrm>
                <a:off x="3225507" y="3351140"/>
                <a:ext cx="2870493" cy="1056251"/>
              </a:xfrm>
              <a:prstGeom prst="rect">
                <a:avLst/>
              </a:prstGeom>
              <a:blipFill>
                <a:blip r:embed="rId3"/>
                <a:stretch>
                  <a:fillRect b="-1213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647B3B8-4814-4908-4154-8F9AC6205AA5}"/>
                  </a:ext>
                </a:extLst>
              </p:cNvPr>
              <p:cNvSpPr txBox="1"/>
              <p:nvPr/>
            </p:nvSpPr>
            <p:spPr>
              <a:xfrm>
                <a:off x="5949951" y="3334775"/>
                <a:ext cx="4948195" cy="1050159"/>
              </a:xfrm>
              <a:prstGeom prst="rect">
                <a:avLst/>
              </a:prstGeom>
              <a:noFill/>
            </p:spPr>
            <p:txBody>
              <a:bodyPr wrap="square">
                <a:spAutoFit/>
              </a:bodyPr>
              <a:lstStyle/>
              <a:p>
                <a14:m>
                  <m:oMath xmlns:m="http://schemas.openxmlformats.org/officeDocument/2006/math">
                    <m:groupChr>
                      <m:groupChrPr>
                        <m:chr m:val="⇔"/>
                        <m:vertJc m:val="bot"/>
                        <m:ctrlPr>
                          <a:rPr lang="vi-VN" sz="4000" b="1" i="1" smtClean="0">
                            <a:latin typeface="Cambria Math" panose="02040503050406030204" pitchFamily="18" charset="0"/>
                            <a:cs typeface="Calibri" panose="020F0502020204030204" pitchFamily="34" charset="0"/>
                          </a:rPr>
                        </m:ctrlPr>
                      </m:groupChrPr>
                      <m:e>
                        <m:r>
                          <m:rPr>
                            <m:brk m:alnAt="2"/>
                          </m:rPr>
                          <a:rPr lang="en-US" sz="4000" b="1" i="1" smtClean="0">
                            <a:latin typeface="Cambria Math" panose="02040503050406030204" pitchFamily="18" charset="0"/>
                            <a:cs typeface="Calibri" panose="020F0502020204030204" pitchFamily="34" charset="0"/>
                          </a:rPr>
                          <m:t>        </m:t>
                        </m:r>
                      </m:e>
                    </m:groupChr>
                  </m:oMath>
                </a14:m>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lang="vi-VN" sz="4000" baseline="-25000" dirty="0">
                  <a:latin typeface="Calibri" panose="020F0502020204030204" pitchFamily="34" charset="0"/>
                  <a:cs typeface="Calibri" panose="020F0502020204030204" pitchFamily="34" charset="0"/>
                </a:endParaRPr>
              </a:p>
            </p:txBody>
          </p:sp>
        </mc:Choice>
        <mc:Fallback>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5949951" y="3334775"/>
                <a:ext cx="4948195" cy="1050159"/>
              </a:xfrm>
              <a:prstGeom prst="rect">
                <a:avLst/>
              </a:prstGeom>
              <a:blipFill>
                <a:blip r:embed="rId4"/>
                <a:stretch>
                  <a:fillRect b="-12791"/>
                </a:stretch>
              </a:blipFill>
            </p:spPr>
            <p:txBody>
              <a:bodyPr/>
              <a:lstStyle/>
              <a:p>
                <a:r>
                  <a:rPr lang="en-US">
                    <a:noFill/>
                  </a:rPr>
                  <a:t> </a:t>
                </a:r>
              </a:p>
            </p:txBody>
          </p:sp>
        </mc:Fallback>
      </mc:AlternateContent>
    </p:spTree>
    <p:extLst>
      <p:ext uri="{BB962C8B-B14F-4D97-AF65-F5344CB8AC3E}">
        <p14:creationId xmlns:p14="http://schemas.microsoft.com/office/powerpoint/2010/main" val="1228885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2" name="文本框 12">
            <a:extLst>
              <a:ext uri="{FF2B5EF4-FFF2-40B4-BE49-F238E27FC236}">
                <a16:creationId xmlns:a16="http://schemas.microsoft.com/office/drawing/2014/main" id="{1959D927-91DA-468A-01E1-668EAC4DD1FA}"/>
              </a:ext>
            </a:extLst>
          </p:cNvPr>
          <p:cNvSpPr txBox="1"/>
          <p:nvPr/>
        </p:nvSpPr>
        <p:spPr>
          <a:xfrm>
            <a:off x="574426" y="1109760"/>
            <a:ext cx="104908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CƯỜNG ĐỘ DÒNG ĐIỆN TRONG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SONG SONG</a:t>
            </a:r>
          </a:p>
        </p:txBody>
      </p:sp>
      <p:sp>
        <p:nvSpPr>
          <p:cNvPr id="11" name="TextBox 10">
            <a:extLst>
              <a:ext uri="{FF2B5EF4-FFF2-40B4-BE49-F238E27FC236}">
                <a16:creationId xmlns:a16="http://schemas.microsoft.com/office/drawing/2014/main" id="{1B34FD52-9E2D-24D7-29E8-EC0D29EE8B6A}"/>
              </a:ext>
            </a:extLst>
          </p:cNvPr>
          <p:cNvSpPr txBox="1"/>
          <p:nvPr/>
        </p:nvSpPr>
        <p:spPr>
          <a:xfrm>
            <a:off x="1461974" y="2079133"/>
            <a:ext cx="969908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endParaRPr lang="en-US" sz="3200" dirty="0">
              <a:solidFill>
                <a:prstClr val="black"/>
              </a:solidFill>
              <a:latin typeface="Calibri" panose="020F0502020204030204" pitchFamily="34" charset="0"/>
              <a:ea typeface="微软雅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mắc song song</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B647B3B8-4814-4908-4154-8F9AC6205AA5}"/>
                  </a:ext>
                </a:extLst>
              </p:cNvPr>
              <p:cNvSpPr txBox="1"/>
              <p:nvPr/>
            </p:nvSpPr>
            <p:spPr>
              <a:xfrm>
                <a:off x="3693341" y="3467586"/>
                <a:ext cx="4948195" cy="1056251"/>
              </a:xfrm>
              <a:prstGeom prst="rect">
                <a:avLst/>
              </a:prstGeom>
              <a:noFill/>
            </p:spPr>
            <p:txBody>
              <a:bodyPr wrap="square">
                <a:spAutoFit/>
              </a:bodyPr>
              <a:lstStyle/>
              <a:p>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n</m:t>
                        </m:r>
                      </m:den>
                    </m:f>
                  </m:oMath>
                </a14:m>
                <a:endParaRPr lang="vi-VN" sz="4000" baseline="-25000" dirty="0">
                  <a:latin typeface="Calibri" panose="020F0502020204030204" pitchFamily="34" charset="0"/>
                  <a:cs typeface="Calibri" panose="020F0502020204030204" pitchFamily="34" charset="0"/>
                </a:endParaRPr>
              </a:p>
            </p:txBody>
          </p:sp>
        </mc:Choice>
        <mc:Fallback>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693341" y="3467586"/>
                <a:ext cx="4948195" cy="1056251"/>
              </a:xfrm>
              <a:prstGeom prst="rect">
                <a:avLst/>
              </a:prstGeom>
              <a:blipFill>
                <a:blip r:embed="rId3"/>
                <a:stretch>
                  <a:fillRect b="-12139"/>
                </a:stretch>
              </a:blipFill>
            </p:spPr>
            <p:txBody>
              <a:bodyPr/>
              <a:lstStyle/>
              <a:p>
                <a:r>
                  <a:rPr lang="en-US">
                    <a:noFill/>
                  </a:rPr>
                  <a:t> </a:t>
                </a:r>
              </a:p>
            </p:txBody>
          </p:sp>
        </mc:Fallback>
      </mc:AlternateContent>
    </p:spTree>
    <p:extLst>
      <p:ext uri="{BB962C8B-B14F-4D97-AF65-F5344CB8AC3E}">
        <p14:creationId xmlns:p14="http://schemas.microsoft.com/office/powerpoint/2010/main" val="6471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786151"/>
            <a:ext cx="11293641" cy="5445209"/>
          </a:xfrm>
          <a:prstGeom prst="rect">
            <a:avLst/>
          </a:prstGeom>
          <a:noFill/>
        </p:spPr>
        <p:txBody>
          <a:bodyPr wrap="square">
            <a:spAutoFit/>
          </a:bodyPr>
          <a:lstStyle/>
          <a:p>
            <a:pPr algn="just">
              <a:lnSpc>
                <a:spcPct val="120000"/>
              </a:lnSpc>
            </a:pPr>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Phát biểu nào sau đây là đúng?</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A. Trong đoạn mạch mắc song song, cường độ dòng điện qua các vật dẫn là như nhau.</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B. Trong đoạn mạch mắc song song, cường độ dòng điện qua các vật dẫn không phụ thuộc vào điện trở các vật dẫn.</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C. Trong đoạn mạch mắc song song, cường độ dòng điện trong mạch chính bằng cường độ dòng điện qua các mạch rẽ.</a:t>
            </a:r>
          </a:p>
          <a:p>
            <a:pPr>
              <a:lnSpc>
                <a:spcPct val="120000"/>
              </a:lnSpc>
            </a:pPr>
            <a:r>
              <a:rPr lang="vi-VN" sz="3200" dirty="0">
                <a:solidFill>
                  <a:schemeClr val="bg1"/>
                </a:solidFill>
                <a:latin typeface="Calibri" panose="020F0502020204030204" pitchFamily="34" charset="0"/>
                <a:cs typeface="Calibri" panose="020F0502020204030204" pitchFamily="34" charset="0"/>
              </a:rPr>
              <a:t>D. Trong đoạn mạch mắc song song, cường độ dòng điện trong mạch chính bằng tổng cường độ dòng điện qua các mạch rẽ.</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4938608"/>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FFBA458-BBF2-4FA2-8AD0-C3AE97E0380D}"/>
                  </a:ext>
                </a:extLst>
              </p:cNvPr>
              <p:cNvSpPr txBox="1"/>
              <p:nvPr/>
            </p:nvSpPr>
            <p:spPr>
              <a:xfrm>
                <a:off x="553452" y="909607"/>
                <a:ext cx="11085095" cy="5253618"/>
              </a:xfrm>
              <a:prstGeom prst="rect">
                <a:avLst/>
              </a:prstGeom>
              <a:noFill/>
            </p:spPr>
            <p:txBody>
              <a:bodyPr wrap="square">
                <a:spAutoFit/>
              </a:bodyPr>
              <a:lstStyle/>
              <a:p>
                <a:pPr algn="just">
                  <a:lnSpc>
                    <a:spcPct val="150000"/>
                  </a:lnSpc>
                </a:pPr>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Biểu thức nào sau đây xác định điện trở tương đương của đoạn mạch có hai điện trở R1, R2 mắc song song?</a:t>
                </a:r>
              </a:p>
              <a:p>
                <a:pPr algn="just">
                  <a:lnSpc>
                    <a:spcPct val="150000"/>
                  </a:lnSpc>
                </a:pPr>
                <a:r>
                  <a:rPr lang="en-US" sz="3200" b="0" i="0" dirty="0">
                    <a:solidFill>
                      <a:schemeClr val="bg1"/>
                    </a:solidFill>
                    <a:effectLst/>
                    <a:latin typeface="Calibri" panose="020F0502020204030204" pitchFamily="34" charset="0"/>
                    <a:cs typeface="Calibri" panose="020F0502020204030204" pitchFamily="34" charset="0"/>
                  </a:rPr>
                  <a:t>A</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R</a:t>
                </a:r>
                <a:r>
                  <a:rPr lang="en-US" sz="3200" b="0" i="0" baseline="-25000" dirty="0">
                    <a:solidFill>
                      <a:schemeClr val="bg1"/>
                    </a:solidFill>
                    <a:effectLst/>
                    <a:latin typeface="Calibri" panose="020F0502020204030204" pitchFamily="34" charset="0"/>
                    <a:cs typeface="Calibri" panose="020F0502020204030204" pitchFamily="34" charset="0"/>
                  </a:rPr>
                  <a:t>2</a:t>
                </a: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B.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.R</a:t>
                </a:r>
                <a:r>
                  <a:rPr lang="en-US" sz="3200" b="0" i="0" baseline="-25000" dirty="0">
                    <a:solidFill>
                      <a:schemeClr val="bg1"/>
                    </a:solidFill>
                    <a:effectLst/>
                    <a:latin typeface="Calibri" panose="020F0502020204030204" pitchFamily="34" charset="0"/>
                    <a:cs typeface="Calibri" panose="020F0502020204030204" pitchFamily="34" charset="0"/>
                  </a:rPr>
                  <a:t>2</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C.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a:solidFill>
                              <a:schemeClr val="bg1"/>
                            </a:solidFill>
                            <a:latin typeface="Calibri" panose="020F0502020204030204" pitchFamily="34"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D.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 </m:t>
                        </m:r>
                        <m:r>
                          <m:rPr>
                            <m:nor/>
                          </m:rPr>
                          <a:rPr lang="en-US" sz="3200" b="0" i="0" dirty="0" smtClean="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b="0" i="0" dirty="0">
                  <a:solidFill>
                    <a:schemeClr val="bg1"/>
                  </a:solidFill>
                  <a:effectLst/>
                  <a:latin typeface="Calibri" panose="020F0502020204030204" pitchFamily="34" charset="0"/>
                  <a:cs typeface="Calibri" panose="020F0502020204030204" pitchFamily="34" charset="0"/>
                </a:endParaRPr>
              </a:p>
            </p:txBody>
          </p:sp>
        </mc:Choice>
        <mc:Fallback>
          <p:sp>
            <p:nvSpPr>
              <p:cNvPr id="10" name="TextBox 9">
                <a:extLst>
                  <a:ext uri="{FF2B5EF4-FFF2-40B4-BE49-F238E27FC236}">
                    <a16:creationId xmlns:a16="http://schemas.microsoft.com/office/drawing/2014/main" id="{6FFBA458-BBF2-4FA2-8AD0-C3AE97E0380D}"/>
                  </a:ext>
                </a:extLst>
              </p:cNvPr>
              <p:cNvSpPr txBox="1">
                <a:spLocks noRot="1" noChangeAspect="1" noMove="1" noResize="1" noEditPoints="1" noAdjustHandles="1" noChangeArrowheads="1" noChangeShapeType="1" noTextEdit="1"/>
              </p:cNvSpPr>
              <p:nvPr/>
            </p:nvSpPr>
            <p:spPr>
              <a:xfrm>
                <a:off x="553452" y="909607"/>
                <a:ext cx="11085095" cy="5253618"/>
              </a:xfrm>
              <a:prstGeom prst="rect">
                <a:avLst/>
              </a:prstGeom>
              <a:blipFill>
                <a:blip r:embed="rId4"/>
                <a:stretch>
                  <a:fillRect l="-1430" r="-1375" b="-1044"/>
                </a:stretch>
              </a:blipFill>
            </p:spPr>
            <p:txBody>
              <a:bodyPr/>
              <a:lstStyle/>
              <a:p>
                <a:r>
                  <a:rPr lang="en-US">
                    <a:noFill/>
                  </a:rPr>
                  <a:t> </a:t>
                </a:r>
              </a:p>
            </p:txBody>
          </p:sp>
        </mc:Fallback>
      </mc:AlternateContent>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377" y="4210107"/>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3: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475006" y="1582877"/>
            <a:ext cx="5399915" cy="3785652"/>
          </a:xfrm>
          <a:prstGeom prst="rect">
            <a:avLst/>
          </a:prstGeom>
          <a:noFill/>
        </p:spPr>
        <p:txBody>
          <a:bodyPr wrap="square" rtlCol="0">
            <a:spAutoFit/>
          </a:bodyPr>
          <a:lstStyle/>
          <a:p>
            <a:r>
              <a:rPr lang="en-US" altLang="zh-CN" sz="8000" b="1" dirty="0" err="1">
                <a:solidFill>
                  <a:schemeClr val="bg1"/>
                </a:solidFill>
                <a:latin typeface="Fira Sans Condensed Medium" panose="020B0603050000020004" pitchFamily="34" charset="0"/>
                <a:ea typeface="Roboto" pitchFamily="2" charset="0"/>
              </a:rPr>
              <a:t>Bài</a:t>
            </a:r>
            <a:r>
              <a:rPr lang="en-US" altLang="zh-CN" sz="8000" b="1" dirty="0">
                <a:solidFill>
                  <a:schemeClr val="bg1"/>
                </a:solidFill>
                <a:latin typeface="Fira Sans Condensed Medium" panose="020B0603050000020004" pitchFamily="34" charset="0"/>
                <a:ea typeface="Roboto" pitchFamily="2" charset="0"/>
              </a:rPr>
              <a:t> 10: </a:t>
            </a:r>
          </a:p>
          <a:p>
            <a:r>
              <a:rPr lang="en-US" altLang="zh-CN" sz="8000" b="1" dirty="0">
                <a:solidFill>
                  <a:schemeClr val="bg1"/>
                </a:solidFill>
                <a:latin typeface="Fira Sans Condensed Medium" panose="020B0603050000020004" pitchFamily="34" charset="0"/>
                <a:ea typeface="Roboto" pitchFamily="2" charset="0"/>
              </a:rPr>
              <a:t>ĐOẠN MẠCH SONG </a:t>
            </a:r>
            <a:r>
              <a:rPr lang="en-US" altLang="zh-CN" sz="8000" b="1" dirty="0" err="1">
                <a:solidFill>
                  <a:schemeClr val="bg1"/>
                </a:solidFill>
                <a:latin typeface="Fira Sans Condensed Medium" panose="020B0603050000020004" pitchFamily="34" charset="0"/>
                <a:ea typeface="Roboto" pitchFamily="2" charset="0"/>
              </a:rPr>
              <a:t>SONG</a:t>
            </a:r>
            <a:endParaRPr lang="zh-CN" altLang="en-US" sz="8000" b="1" dirty="0">
              <a:solidFill>
                <a:schemeClr val="bg1"/>
              </a:solidFill>
              <a:latin typeface="Fira Sans Condensed Medium" panose="020B0603050000020004" pitchFamily="34" charset="0"/>
              <a:ea typeface="汉仪喵魂体W" panose="00020600040101010101" pitchFamily="18" charset="-122"/>
            </a:endParaRPr>
          </a:p>
        </p:txBody>
      </p:sp>
      <p:sp>
        <p:nvSpPr>
          <p:cNvPr id="15" name="文本框 14"/>
          <p:cNvSpPr txBox="1"/>
          <p:nvPr/>
        </p:nvSpPr>
        <p:spPr>
          <a:xfrm>
            <a:off x="1519883" y="5408953"/>
            <a:ext cx="4988664" cy="55938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dirty="0">
                <a:solidFill>
                  <a:schemeClr val="bg1"/>
                </a:solidFill>
                <a:latin typeface="Amazone" panose="03020702060507090A04" pitchFamily="66" charset="-93"/>
                <a:ea typeface="Roboto" pitchFamily="2" charset="0"/>
              </a:rPr>
              <a:t>:</a:t>
            </a: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37" name="Picture 36">
            <a:extLst>
              <a:ext uri="{FF2B5EF4-FFF2-40B4-BE49-F238E27FC236}">
                <a16:creationId xmlns:a16="http://schemas.microsoft.com/office/drawing/2014/main" id="{36B1B30E-5CE7-2817-297B-ABE23648246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39516" y="824051"/>
            <a:ext cx="5491023" cy="5491023"/>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iterate type="lt">
                                    <p:tmPct val="0"/>
                                  </p:iterate>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1" nodeType="clickEffect">
                                  <p:stCondLst>
                                    <p:cond delay="0"/>
                                  </p:stCondLst>
                                  <p:iterate type="lt">
                                    <p:tmPct val="10000"/>
                                  </p:iterate>
                                  <p:childTnLst>
                                    <p:animMotion origin="layout" path="M 2.08333E-6 -2.96296E-6 L 2.08333E-6 -0.07222 " pathEditMode="relative" rAng="0" ptsTypes="AA">
                                      <p:cBhvr>
                                        <p:cTn id="102" dur="250" accel="50000" decel="50000" autoRev="1" fill="hold">
                                          <p:stCondLst>
                                            <p:cond delay="0"/>
                                          </p:stCondLst>
                                        </p:cTn>
                                        <p:tgtEl>
                                          <p:spTgt spid="14"/>
                                        </p:tgtEl>
                                        <p:attrNameLst>
                                          <p:attrName>ppt_x</p:attrName>
                                          <p:attrName>ppt_y</p:attrName>
                                        </p:attrNameLst>
                                      </p:cBhvr>
                                      <p:rCtr x="0" y="-3611"/>
                                    </p:animMotion>
                                    <p:animRot by="1500000">
                                      <p:cBhvr>
                                        <p:cTn id="103" dur="125" fill="hold">
                                          <p:stCondLst>
                                            <p:cond delay="0"/>
                                          </p:stCondLst>
                                        </p:cTn>
                                        <p:tgtEl>
                                          <p:spTgt spid="14"/>
                                        </p:tgtEl>
                                        <p:attrNameLst>
                                          <p:attrName>r</p:attrName>
                                        </p:attrNameLst>
                                      </p:cBhvr>
                                    </p:animRot>
                                    <p:animRot by="-1500000">
                                      <p:cBhvr>
                                        <p:cTn id="104" dur="125" fill="hold">
                                          <p:stCondLst>
                                            <p:cond delay="125"/>
                                          </p:stCondLst>
                                        </p:cTn>
                                        <p:tgtEl>
                                          <p:spTgt spid="14"/>
                                        </p:tgtEl>
                                        <p:attrNameLst>
                                          <p:attrName>r</p:attrName>
                                        </p:attrNameLst>
                                      </p:cBhvr>
                                    </p:animRot>
                                    <p:animRot by="-1500000">
                                      <p:cBhvr>
                                        <p:cTn id="105" dur="125" fill="hold">
                                          <p:stCondLst>
                                            <p:cond delay="250"/>
                                          </p:stCondLst>
                                        </p:cTn>
                                        <p:tgtEl>
                                          <p:spTgt spid="14"/>
                                        </p:tgtEl>
                                        <p:attrNameLst>
                                          <p:attrName>r</p:attrName>
                                        </p:attrNameLst>
                                      </p:cBhvr>
                                    </p:animRot>
                                    <p:animRot by="1500000">
                                      <p:cBhvr>
                                        <p:cTn id="106" dur="125" fill="hold">
                                          <p:stCondLst>
                                            <p:cond delay="375"/>
                                          </p:stCondLst>
                                        </p:cTn>
                                        <p:tgtEl>
                                          <p:spTgt spid="14"/>
                                        </p:tgtEl>
                                        <p:attrNameLst>
                                          <p:attrName>r</p:attrName>
                                        </p:attrNameLst>
                                      </p:cBhvr>
                                    </p:animRot>
                                  </p:childTnLst>
                                </p:cTn>
                              </p:par>
                              <p:par>
                                <p:cTn id="107" presetID="34" presetClass="emph" presetSubtype="0" fill="hold" grpId="1" nodeType="withEffect">
                                  <p:stCondLst>
                                    <p:cond delay="0"/>
                                  </p:stCondLst>
                                  <p:iterate type="lt">
                                    <p:tmPct val="10000"/>
                                  </p:iterate>
                                  <p:childTnLst>
                                    <p:animMotion origin="layout" path="M 3.33333E-6 1.85185E-6 L 3.33333E-6 -0.07222 " pathEditMode="relative" rAng="0" ptsTypes="AA">
                                      <p:cBhvr>
                                        <p:cTn id="108" dur="250" accel="50000" decel="50000" autoRev="1" fill="hold">
                                          <p:stCondLst>
                                            <p:cond delay="0"/>
                                          </p:stCondLst>
                                        </p:cTn>
                                        <p:tgtEl>
                                          <p:spTgt spid="15"/>
                                        </p:tgtEl>
                                        <p:attrNameLst>
                                          <p:attrName>ppt_x</p:attrName>
                                          <p:attrName>ppt_y</p:attrName>
                                        </p:attrNameLst>
                                      </p:cBhvr>
                                      <p:rCtr x="0" y="-3611"/>
                                    </p:animMotion>
                                    <p:animRot by="1500000">
                                      <p:cBhvr>
                                        <p:cTn id="109" dur="125" fill="hold">
                                          <p:stCondLst>
                                            <p:cond delay="0"/>
                                          </p:stCondLst>
                                        </p:cTn>
                                        <p:tgtEl>
                                          <p:spTgt spid="15"/>
                                        </p:tgtEl>
                                        <p:attrNameLst>
                                          <p:attrName>r</p:attrName>
                                        </p:attrNameLst>
                                      </p:cBhvr>
                                    </p:animRot>
                                    <p:animRot by="-1500000">
                                      <p:cBhvr>
                                        <p:cTn id="110" dur="125" fill="hold">
                                          <p:stCondLst>
                                            <p:cond delay="125"/>
                                          </p:stCondLst>
                                        </p:cTn>
                                        <p:tgtEl>
                                          <p:spTgt spid="15"/>
                                        </p:tgtEl>
                                        <p:attrNameLst>
                                          <p:attrName>r</p:attrName>
                                        </p:attrNameLst>
                                      </p:cBhvr>
                                    </p:animRot>
                                    <p:animRot by="-1500000">
                                      <p:cBhvr>
                                        <p:cTn id="111" dur="125" fill="hold">
                                          <p:stCondLst>
                                            <p:cond delay="250"/>
                                          </p:stCondLst>
                                        </p:cTn>
                                        <p:tgtEl>
                                          <p:spTgt spid="15"/>
                                        </p:tgtEl>
                                        <p:attrNameLst>
                                          <p:attrName>r</p:attrName>
                                        </p:attrNameLst>
                                      </p:cBhvr>
                                    </p:animRot>
                                    <p:animRot by="1500000">
                                      <p:cBhvr>
                                        <p:cTn id="112"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275035"/>
            <a:ext cx="11004884" cy="4448013"/>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4</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Một đoạn mạch gồm hai điện trở R1 = 6 </a:t>
            </a:r>
            <a:r>
              <a:rPr lang="el-GR" sz="3200" b="1" dirty="0">
                <a:solidFill>
                  <a:schemeClr val="bg1"/>
                </a:solidFill>
                <a:latin typeface="Calibri" panose="020F0502020204030204" pitchFamily="34" charset="0"/>
                <a:cs typeface="Calibri" panose="020F0502020204030204" pitchFamily="34" charset="0"/>
              </a:rPr>
              <a:t>Ω , </a:t>
            </a:r>
            <a:r>
              <a:rPr lang="vi-VN" sz="3200" b="1" dirty="0">
                <a:solidFill>
                  <a:schemeClr val="bg1"/>
                </a:solidFill>
                <a:latin typeface="Calibri" panose="020F0502020204030204" pitchFamily="34" charset="0"/>
                <a:cs typeface="Calibri" panose="020F0502020204030204" pitchFamily="34" charset="0"/>
              </a:rPr>
              <a:t>R2 = 3 </a:t>
            </a:r>
            <a:r>
              <a:rPr lang="el-GR" sz="3200" b="1" dirty="0">
                <a:solidFill>
                  <a:schemeClr val="bg1"/>
                </a:solidFill>
                <a:latin typeface="Calibri" panose="020F0502020204030204" pitchFamily="34" charset="0"/>
                <a:cs typeface="Calibri" panose="020F0502020204030204" pitchFamily="34" charset="0"/>
              </a:rPr>
              <a:t>Ω </a:t>
            </a:r>
            <a:r>
              <a:rPr lang="vi-VN" sz="3200" b="1" dirty="0">
                <a:solidFill>
                  <a:schemeClr val="bg1"/>
                </a:solidFill>
                <a:latin typeface="Calibri" panose="020F0502020204030204" pitchFamily="34" charset="0"/>
                <a:cs typeface="Calibri" panose="020F0502020204030204" pitchFamily="34" charset="0"/>
              </a:rPr>
              <a:t>mắc song song với nhau vào hai điểm có hiệu điện thế 6V. Điện trở tương đương và cường độ dòng điện qua mạch chính là: </a:t>
            </a:r>
            <a:endParaRPr lang="en-US" sz="3200" b="1"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A. </a:t>
            </a:r>
            <a:r>
              <a:rPr lang="pt-BR" sz="3200" dirty="0">
                <a:solidFill>
                  <a:schemeClr val="bg1"/>
                </a:solidFill>
                <a:latin typeface="Calibri" panose="020F0502020204030204" pitchFamily="34" charset="0"/>
                <a:cs typeface="Calibri" panose="020F0502020204030204" pitchFamily="34" charset="0"/>
              </a:rPr>
              <a:t>R = 9 Ω , I = 0,6A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B. </a:t>
            </a:r>
            <a:r>
              <a:rPr lang="pt-BR" sz="3200" dirty="0">
                <a:solidFill>
                  <a:schemeClr val="bg1"/>
                </a:solidFill>
                <a:latin typeface="Calibri" panose="020F0502020204030204" pitchFamily="34" charset="0"/>
                <a:cs typeface="Calibri" panose="020F0502020204030204" pitchFamily="34" charset="0"/>
              </a:rPr>
              <a:t>R = 9 Ω , I = 1A</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C. </a:t>
            </a:r>
            <a:r>
              <a:rPr lang="pt-BR" sz="3200" dirty="0">
                <a:solidFill>
                  <a:schemeClr val="bg1"/>
                </a:solidFill>
                <a:latin typeface="Calibri" panose="020F0502020204030204" pitchFamily="34" charset="0"/>
                <a:cs typeface="Calibri" panose="020F0502020204030204" pitchFamily="34" charset="0"/>
              </a:rPr>
              <a:t>R = 2 Ω , I = 1A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D. </a:t>
            </a:r>
            <a:r>
              <a:rPr lang="pt-BR" sz="3200" dirty="0">
                <a:solidFill>
                  <a:schemeClr val="bg1"/>
                </a:solidFill>
                <a:latin typeface="Calibri" panose="020F0502020204030204" pitchFamily="34" charset="0"/>
                <a:cs typeface="Calibri" panose="020F0502020204030204" pitchFamily="34" charset="0"/>
              </a:rPr>
              <a:t>R = 2 Ω , I = 3A</a:t>
            </a:r>
            <a:endParaRPr lang="vi-VN" sz="3200" dirty="0">
              <a:solidFill>
                <a:schemeClr val="bg1"/>
              </a:solidFill>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316" y="4971121"/>
            <a:ext cx="751927" cy="751927"/>
          </a:xfrm>
          <a:prstGeom prst="rect">
            <a:avLst/>
          </a:prstGeom>
        </p:spPr>
      </p:pic>
    </p:spTree>
    <p:extLst>
      <p:ext uri="{BB962C8B-B14F-4D97-AF65-F5344CB8AC3E}">
        <p14:creationId xmlns:p14="http://schemas.microsoft.com/office/powerpoint/2010/main" val="3382503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384102"/>
            <a:ext cx="11325727" cy="6171561"/>
          </a:xfrm>
          <a:prstGeom prst="rect">
            <a:avLst/>
          </a:prstGeom>
          <a:noFill/>
        </p:spPr>
        <p:txBody>
          <a:bodyPr wrap="square">
            <a:spAutoFit/>
          </a:bodyPr>
          <a:lstStyle>
            <a:defPPr>
              <a:defRPr lang="zh-CN"/>
            </a:defPPr>
            <a:lvl1pPr algn="just">
              <a:defRPr sz="3200" b="1" i="0">
                <a:solidFill>
                  <a:srgbClr val="FFC000"/>
                </a:solidFill>
                <a:effectLst/>
                <a:latin typeface="Calibri" panose="020F0502020204030204" pitchFamily="34" charset="0"/>
                <a:cs typeface="Calibri" panose="020F0502020204030204" pitchFamily="34" charset="0"/>
              </a:defRPr>
            </a:lvl1pPr>
          </a:lstStyle>
          <a:p>
            <a:r>
              <a:rPr lang="vi-VN" dirty="0">
                <a:solidFill>
                  <a:schemeClr val="bg1"/>
                </a:solidFill>
              </a:rPr>
              <a:t>Cho mạch điện gồm ba điện trở R1 = 25</a:t>
            </a:r>
            <a:r>
              <a:rPr lang="el-GR" dirty="0">
                <a:solidFill>
                  <a:schemeClr val="bg1"/>
                </a:solidFill>
              </a:rPr>
              <a:t>Ω; </a:t>
            </a:r>
            <a:r>
              <a:rPr lang="vi-VN" dirty="0">
                <a:solidFill>
                  <a:schemeClr val="bg1"/>
                </a:solidFill>
              </a:rPr>
              <a:t>R2 = R3 = 50</a:t>
            </a:r>
            <a:r>
              <a:rPr lang="el-GR" dirty="0">
                <a:solidFill>
                  <a:schemeClr val="bg1"/>
                </a:solidFill>
              </a:rPr>
              <a:t>Ω </a:t>
            </a:r>
            <a:r>
              <a:rPr lang="vi-VN" dirty="0">
                <a:solidFill>
                  <a:schemeClr val="bg1"/>
                </a:solidFill>
              </a:rPr>
              <a:t>mắc song song với nhau.</a:t>
            </a:r>
          </a:p>
          <a:p>
            <a:pPr>
              <a:lnSpc>
                <a:spcPct val="150000"/>
              </a:lnSpc>
            </a:pPr>
            <a:r>
              <a:rPr lang="vi-VN" dirty="0"/>
              <a:t>Câu 5: </a:t>
            </a:r>
            <a:r>
              <a:rPr lang="vi-VN" dirty="0">
                <a:solidFill>
                  <a:schemeClr val="bg1"/>
                </a:solidFill>
              </a:rPr>
              <a:t>Điện trở tương đương của đoạn mạch là</a:t>
            </a:r>
          </a:p>
          <a:p>
            <a:pPr>
              <a:lnSpc>
                <a:spcPct val="150000"/>
              </a:lnSpc>
            </a:pPr>
            <a:r>
              <a:rPr lang="en-US" b="0" dirty="0">
                <a:solidFill>
                  <a:schemeClr val="bg1"/>
                </a:solidFill>
              </a:rPr>
              <a:t>	</a:t>
            </a:r>
            <a:r>
              <a:rPr lang="vi-VN" b="0" dirty="0">
                <a:solidFill>
                  <a:schemeClr val="bg1"/>
                </a:solidFill>
              </a:rPr>
              <a:t>A. Rtđ = 25</a:t>
            </a:r>
            <a:r>
              <a:rPr lang="el-GR" b="0" dirty="0">
                <a:solidFill>
                  <a:schemeClr val="bg1"/>
                </a:solidFill>
              </a:rPr>
              <a:t>Ω </a:t>
            </a:r>
            <a:r>
              <a:rPr lang="en-US" b="0" dirty="0">
                <a:solidFill>
                  <a:schemeClr val="bg1"/>
                </a:solidFill>
              </a:rPr>
              <a:t>				</a:t>
            </a:r>
            <a:r>
              <a:rPr lang="vi-VN" b="0" dirty="0">
                <a:solidFill>
                  <a:schemeClr val="bg1"/>
                </a:solidFill>
              </a:rPr>
              <a:t>B. Rtđ = 50 </a:t>
            </a:r>
            <a:r>
              <a:rPr lang="el-GR" b="0" dirty="0">
                <a:solidFill>
                  <a:schemeClr val="bg1"/>
                </a:solidFill>
              </a:rPr>
              <a:t>Ω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Rtđ = 75</a:t>
            </a:r>
            <a:r>
              <a:rPr lang="el-GR" b="0" dirty="0">
                <a:solidFill>
                  <a:schemeClr val="bg1"/>
                </a:solidFill>
              </a:rPr>
              <a:t>Ω </a:t>
            </a:r>
            <a:r>
              <a:rPr lang="en-US" b="0" dirty="0">
                <a:solidFill>
                  <a:schemeClr val="bg1"/>
                </a:solidFill>
              </a:rPr>
              <a:t>				</a:t>
            </a:r>
            <a:r>
              <a:rPr lang="vi-VN" b="0" dirty="0">
                <a:solidFill>
                  <a:schemeClr val="bg1"/>
                </a:solidFill>
              </a:rPr>
              <a:t>D. Rtđ = 12,5</a:t>
            </a:r>
            <a:r>
              <a:rPr lang="el-GR" b="0" dirty="0">
                <a:solidFill>
                  <a:schemeClr val="bg1"/>
                </a:solidFill>
              </a:rPr>
              <a:t>Ω</a:t>
            </a:r>
            <a:endParaRPr lang="en-US" b="0" dirty="0">
              <a:solidFill>
                <a:schemeClr val="bg1"/>
              </a:solidFill>
            </a:endParaRPr>
          </a:p>
          <a:p>
            <a:r>
              <a:rPr lang="vi-VN" dirty="0"/>
              <a:t>Câu 6: </a:t>
            </a:r>
            <a:r>
              <a:rPr lang="vi-VN" dirty="0">
                <a:solidFill>
                  <a:schemeClr val="bg1"/>
                </a:solidFill>
              </a:rPr>
              <a:t>Đặt vào hai đầu đoạn mạch một hiệu điện thế không đổi bằng 37,5V. Cường độ dòng điện trong mạch chính có thể nhận giá trị nào trong các giá trị sau đây?</a:t>
            </a:r>
          </a:p>
          <a:p>
            <a:pPr>
              <a:lnSpc>
                <a:spcPct val="150000"/>
              </a:lnSpc>
            </a:pPr>
            <a:r>
              <a:rPr lang="en-US" b="0" dirty="0">
                <a:solidFill>
                  <a:schemeClr val="bg1"/>
                </a:solidFill>
              </a:rPr>
              <a:t>	</a:t>
            </a:r>
            <a:r>
              <a:rPr lang="vi-VN" b="0" dirty="0">
                <a:solidFill>
                  <a:schemeClr val="bg1"/>
                </a:solidFill>
              </a:rPr>
              <a:t>A. I = 3A. </a:t>
            </a:r>
            <a:r>
              <a:rPr lang="en-US" b="0" dirty="0">
                <a:solidFill>
                  <a:schemeClr val="bg1"/>
                </a:solidFill>
              </a:rPr>
              <a:t>					</a:t>
            </a:r>
            <a:r>
              <a:rPr lang="vi-VN" b="0" dirty="0">
                <a:solidFill>
                  <a:schemeClr val="bg1"/>
                </a:solidFill>
              </a:rPr>
              <a:t>B. I = 1,5A.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I = 0,75A. </a:t>
            </a:r>
            <a:r>
              <a:rPr lang="en-US" b="0" dirty="0">
                <a:solidFill>
                  <a:schemeClr val="bg1"/>
                </a:solidFill>
              </a:rPr>
              <a:t>				</a:t>
            </a:r>
            <a:r>
              <a:rPr lang="vi-VN" b="0" dirty="0">
                <a:solidFill>
                  <a:schemeClr val="bg1"/>
                </a:solidFill>
              </a:rPr>
              <a:t>D. I = 0,25A.</a:t>
            </a: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7577" y="2970808"/>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753" y="5152710"/>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393701"/>
            <a:ext cx="11085095" cy="3884461"/>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7</a:t>
            </a:r>
            <a:r>
              <a:rPr lang="vi-VN" sz="3600" b="1" i="0" dirty="0">
                <a:solidFill>
                  <a:srgbClr val="FFC000"/>
                </a:solidFill>
                <a:effectLst/>
                <a:latin typeface="Calibri" panose="020F0502020204030204" pitchFamily="34" charset="0"/>
                <a:cs typeface="Calibri" panose="020F0502020204030204" pitchFamily="34" charset="0"/>
              </a:rPr>
              <a:t>:</a:t>
            </a:r>
            <a:r>
              <a:rPr lang="vi-VN" sz="3600" b="0" i="0" dirty="0">
                <a:solidFill>
                  <a:srgbClr val="FFC000"/>
                </a:solidFill>
                <a:effectLst/>
                <a:latin typeface="Calibri" panose="020F0502020204030204" pitchFamily="34" charset="0"/>
                <a:cs typeface="Calibri" panose="020F0502020204030204" pitchFamily="34" charset="0"/>
              </a:rPr>
              <a:t> </a:t>
            </a:r>
            <a:r>
              <a:rPr lang="vi-VN" sz="3600" b="0" i="0" dirty="0">
                <a:effectLst/>
                <a:latin typeface="#9Slide03 Arima Madurai Black" panose="00000A00000000000000" pitchFamily="2" charset="-93"/>
                <a:cs typeface="#9Slide03 Arima Madurai Black" panose="00000A00000000000000" pitchFamily="2" charset="-93"/>
              </a:rPr>
              <a:t> </a:t>
            </a:r>
            <a:r>
              <a:rPr lang="vi-VN" sz="3600" dirty="0">
                <a:solidFill>
                  <a:schemeClr val="bg1"/>
                </a:solidFill>
                <a:latin typeface="Calibri" panose="020F0502020204030204" pitchFamily="34" charset="0"/>
                <a:cs typeface="Calibri" panose="020F0502020204030204" pitchFamily="34" charset="0"/>
              </a:rPr>
              <a:t>Hai điện trở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và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được mắc song song với nhau, trong đó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có cường độ I</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 0,4A. Tính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a:t>
            </a: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A. 10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B. 12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endParaRPr lang="en-US" sz="3600"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C. 15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D. 13 </a:t>
            </a:r>
            <a:r>
              <a:rPr lang="el-GR" sz="3600" dirty="0">
                <a:solidFill>
                  <a:schemeClr val="bg1"/>
                </a:solidFill>
                <a:latin typeface="Calibri" panose="020F0502020204030204" pitchFamily="34" charset="0"/>
                <a:cs typeface="Calibri" panose="020F0502020204030204" pitchFamily="34" charset="0"/>
              </a:rPr>
              <a:t>Ω</a:t>
            </a:r>
            <a:endParaRPr lang="vi-VN" sz="3600" dirty="0">
              <a:solidFill>
                <a:schemeClr val="bg1"/>
              </a:solidFill>
              <a:latin typeface="Calibri" panose="020F0502020204030204" pitchFamily="34" charset="0"/>
              <a:cs typeface="Calibri" panose="020F0502020204030204" pitchFamily="34" charset="0"/>
            </a:endParaRP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1106" y="3797731"/>
            <a:ext cx="751927" cy="751927"/>
          </a:xfrm>
          <a:prstGeom prst="rect">
            <a:avLst/>
          </a:prstGeom>
        </p:spPr>
      </p:pic>
    </p:spTree>
    <p:custDataLst>
      <p:tags r:id="rId1"/>
    </p:custDataLst>
    <p:extLst>
      <p:ext uri="{BB962C8B-B14F-4D97-AF65-F5344CB8AC3E}">
        <p14:creationId xmlns:p14="http://schemas.microsoft.com/office/powerpoint/2010/main" val="392819415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7</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9177945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536985" y="526134"/>
            <a:ext cx="10089243" cy="1077218"/>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8.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Ở mạch điện trong hình bên,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A81AFFBB-D5E7-1554-E123-59BCE8E5F8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910" y="1764890"/>
            <a:ext cx="7730497" cy="4566976"/>
          </a:xfrm>
          <a:prstGeom prst="rect">
            <a:avLst/>
          </a:prstGeom>
        </p:spPr>
      </p:pic>
    </p:spTree>
    <p:extLst>
      <p:ext uri="{BB962C8B-B14F-4D97-AF65-F5344CB8AC3E}">
        <p14:creationId xmlns:p14="http://schemas.microsoft.com/office/powerpoint/2010/main" val="291197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5634253"/>
            <a:ext cx="10330251" cy="58477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8. </a:t>
            </a:r>
            <a:r>
              <a:rPr lang="vi-VN" sz="3200" dirty="0">
                <a:solidFill>
                  <a:prstClr val="white"/>
                </a:solidFill>
                <a:latin typeface="Calibri" panose="020F0502020204030204" pitchFamily="34" charset="0"/>
                <a:cs typeface="Calibri" panose="020F0502020204030204" pitchFamily="34" charset="0"/>
              </a:rPr>
              <a:t>Nếu một trong hai đèn bị hỏng thì đèn kia còn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3" name="Picture 2">
            <a:extLst>
              <a:ext uri="{FF2B5EF4-FFF2-40B4-BE49-F238E27FC236}">
                <a16:creationId xmlns:a16="http://schemas.microsoft.com/office/drawing/2014/main" id="{881638C2-3AC8-8291-32B5-43DF71C84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030" y="715269"/>
            <a:ext cx="8151940" cy="4815954"/>
          </a:xfrm>
          <a:prstGeom prst="rect">
            <a:avLst/>
          </a:prstGeom>
        </p:spPr>
      </p:pic>
    </p:spTree>
    <p:extLst>
      <p:ext uri="{BB962C8B-B14F-4D97-AF65-F5344CB8AC3E}">
        <p14:creationId xmlns:p14="http://schemas.microsoft.com/office/powerpoint/2010/main" val="77509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654201" y="403632"/>
            <a:ext cx="10372387" cy="3007618"/>
          </a:xfrm>
          <a:prstGeom prst="rect">
            <a:avLst/>
          </a:prstGeom>
          <a:noFill/>
        </p:spPr>
        <p:txBody>
          <a:bodyPr wrap="square">
            <a:spAutoFit/>
          </a:bodyPr>
          <a:lstStyle/>
          <a:p>
            <a:pPr>
              <a:lnSpc>
                <a:spcPct val="12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lang="vi-VN" sz="3200" b="0" i="0" dirty="0">
                <a:solidFill>
                  <a:schemeClr val="bg1"/>
                </a:solidFill>
                <a:effectLst/>
                <a:latin typeface="Calibri" panose="020F0502020204030204" pitchFamily="34" charset="0"/>
                <a:cs typeface="Calibri" panose="020F0502020204030204" pitchFamily="34" charset="0"/>
              </a:rPr>
              <a:t>Cho đoạn mạch điện AB gồm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30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song song như hình bên dưới. Biết ampe kế A</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chỉ 2 A, ampe kế A</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chỉ 3 A.</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b) Xác định số chỉ ampe kế A</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7FCFE05E-3D1F-51D2-0C5D-E18ACD4295F7}"/>
              </a:ext>
            </a:extLst>
          </p:cNvPr>
          <p:cNvGrpSpPr/>
          <p:nvPr/>
        </p:nvGrpSpPr>
        <p:grpSpPr>
          <a:xfrm>
            <a:off x="1969512" y="3801035"/>
            <a:ext cx="8370762" cy="2182704"/>
            <a:chOff x="1969512" y="3801035"/>
            <a:chExt cx="8370762" cy="2182704"/>
          </a:xfrm>
        </p:grpSpPr>
        <p:sp>
          <p:nvSpPr>
            <p:cNvPr id="12" name="Rectangle: Rounded Corners 11">
              <a:extLst>
                <a:ext uri="{FF2B5EF4-FFF2-40B4-BE49-F238E27FC236}">
                  <a16:creationId xmlns:a16="http://schemas.microsoft.com/office/drawing/2014/main" id="{BAB4A265-3315-F32C-D87C-32D3A2DCAAD2}"/>
                </a:ext>
              </a:extLst>
            </p:cNvPr>
            <p:cNvSpPr/>
            <p:nvPr/>
          </p:nvSpPr>
          <p:spPr>
            <a:xfrm>
              <a:off x="1969512" y="3801035"/>
              <a:ext cx="8370762" cy="218270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D52F4EC-5A30-A5C4-A781-A76DDE4128D6}"/>
                </a:ext>
              </a:extLst>
            </p:cNvPr>
            <p:cNvGrpSpPr/>
            <p:nvPr/>
          </p:nvGrpSpPr>
          <p:grpSpPr>
            <a:xfrm>
              <a:off x="2562464" y="3867396"/>
              <a:ext cx="7184857" cy="1812345"/>
              <a:chOff x="2573385" y="3356408"/>
              <a:chExt cx="7184857" cy="1812345"/>
            </a:xfrm>
          </p:grpSpPr>
          <p:cxnSp>
            <p:nvCxnSpPr>
              <p:cNvPr id="19" name="Straight Connector 18">
                <a:extLst>
                  <a:ext uri="{FF2B5EF4-FFF2-40B4-BE49-F238E27FC236}">
                    <a16:creationId xmlns:a16="http://schemas.microsoft.com/office/drawing/2014/main" id="{6F55AEA1-62F5-6F66-AB88-0FBD863DC761}"/>
                  </a:ext>
                </a:extLst>
              </p:cNvPr>
              <p:cNvCxnSpPr>
                <a:cxnSpLocks/>
              </p:cNvCxnSpPr>
              <p:nvPr/>
            </p:nvCxnSpPr>
            <p:spPr>
              <a:xfrm>
                <a:off x="4800917" y="5045872"/>
                <a:ext cx="2708420" cy="0"/>
              </a:xfrm>
              <a:prstGeom prst="line">
                <a:avLst/>
              </a:prstGeom>
              <a:noFill/>
              <a:ln w="28575" cap="flat" cmpd="sng" algn="ctr">
                <a:solidFill>
                  <a:sysClr val="windowText" lastClr="000000"/>
                </a:solidFill>
                <a:prstDash val="solid"/>
                <a:miter lim="800000"/>
              </a:ln>
              <a:effectLst/>
            </p:spPr>
          </p:cxnSp>
          <p:sp>
            <p:nvSpPr>
              <p:cNvPr id="21" name="Oval 20">
                <a:extLst>
                  <a:ext uri="{FF2B5EF4-FFF2-40B4-BE49-F238E27FC236}">
                    <a16:creationId xmlns:a16="http://schemas.microsoft.com/office/drawing/2014/main" id="{83A5C3D6-EED9-125D-6DE8-1996E3B73DB6}"/>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Connector 25">
                <a:extLst>
                  <a:ext uri="{FF2B5EF4-FFF2-40B4-BE49-F238E27FC236}">
                    <a16:creationId xmlns:a16="http://schemas.microsoft.com/office/drawing/2014/main" id="{7E0E0ACC-24AC-7DAB-0EA5-328C95E67535}"/>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4E7CFF0-EE61-F849-E281-8E6C4587C480}"/>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8" name="Straight Connector 27">
                <a:extLst>
                  <a:ext uri="{FF2B5EF4-FFF2-40B4-BE49-F238E27FC236}">
                    <a16:creationId xmlns:a16="http://schemas.microsoft.com/office/drawing/2014/main" id="{3021F80D-4529-162B-1BD4-A7C058C4E6DA}"/>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814F91-F31D-93D1-A369-EE9615C8BB70}"/>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EDCBF03-1097-52DD-2ADF-21BBEC62E64E}"/>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B7EF70F-8BFF-471D-8897-EF1EEF8CA47C}"/>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E769F63-A464-B870-4D62-8C4D3392806E}"/>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A26B672-9FE5-7D3E-D7D3-7CBD9D081CBF}"/>
                  </a:ext>
                </a:extLst>
              </p:cNvPr>
              <p:cNvSpPr txBox="1"/>
              <p:nvPr/>
            </p:nvSpPr>
            <p:spPr>
              <a:xfrm>
                <a:off x="5517675" y="3356408"/>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BE9CECF9-1BCF-C3E0-8C6E-F613A4B48C53}"/>
                  </a:ext>
                </a:extLst>
              </p:cNvPr>
              <p:cNvCxnSpPr>
                <a:cxnSpLocks/>
              </p:cNvCxnSpPr>
              <p:nvPr/>
            </p:nvCxnSpPr>
            <p:spPr>
              <a:xfrm>
                <a:off x="4800917" y="3990024"/>
                <a:ext cx="2708420" cy="0"/>
              </a:xfrm>
              <a:prstGeom prst="line">
                <a:avLst/>
              </a:prstGeom>
              <a:noFill/>
              <a:ln w="28575" cap="flat" cmpd="sng" algn="ctr">
                <a:solidFill>
                  <a:sysClr val="windowText" lastClr="000000"/>
                </a:solidFill>
                <a:prstDash val="solid"/>
                <a:miter lim="800000"/>
              </a:ln>
              <a:effectLst/>
            </p:spPr>
          </p:cxnSp>
          <p:sp>
            <p:nvSpPr>
              <p:cNvPr id="35" name="Rectangle 34">
                <a:extLst>
                  <a:ext uri="{FF2B5EF4-FFF2-40B4-BE49-F238E27FC236}">
                    <a16:creationId xmlns:a16="http://schemas.microsoft.com/office/drawing/2014/main" id="{96F00B0A-AFC1-0156-5CFD-38FFFE4D76F5}"/>
                  </a:ext>
                </a:extLst>
              </p:cNvPr>
              <p:cNvSpPr/>
              <p:nvPr/>
            </p:nvSpPr>
            <p:spPr>
              <a:xfrm>
                <a:off x="5625685" y="3859739"/>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4F6C910-C922-6485-3F25-192D1E54194D}"/>
                  </a:ext>
                </a:extLst>
              </p:cNvPr>
              <p:cNvSpPr/>
              <p:nvPr/>
            </p:nvSpPr>
            <p:spPr>
              <a:xfrm>
                <a:off x="5625685" y="4916365"/>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167F489-A205-7554-F6EA-1C10800BE923}"/>
                  </a:ext>
                </a:extLst>
              </p:cNvPr>
              <p:cNvSpPr txBox="1"/>
              <p:nvPr/>
            </p:nvSpPr>
            <p:spPr>
              <a:xfrm>
                <a:off x="5568539" y="4368944"/>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59CC0E1-DBDD-50D5-50FF-04967F2672F1}"/>
                  </a:ext>
                </a:extLst>
              </p:cNvPr>
              <p:cNvCxnSpPr>
                <a:cxnSpLocks/>
              </p:cNvCxnSpPr>
              <p:nvPr/>
            </p:nvCxnSpPr>
            <p:spPr>
              <a:xfrm flipV="1">
                <a:off x="4800917" y="3990834"/>
                <a:ext cx="0" cy="1053808"/>
              </a:xfrm>
              <a:prstGeom prst="line">
                <a:avLst/>
              </a:prstGeom>
              <a:noFill/>
              <a:ln w="28575" cap="flat" cmpd="sng" algn="ctr">
                <a:solidFill>
                  <a:sysClr val="windowText" lastClr="000000"/>
                </a:solidFill>
                <a:prstDash val="solid"/>
                <a:miter lim="800000"/>
              </a:ln>
              <a:effectLst/>
            </p:spPr>
          </p:cxnSp>
          <p:cxnSp>
            <p:nvCxnSpPr>
              <p:cNvPr id="41" name="Straight Connector 40">
                <a:extLst>
                  <a:ext uri="{FF2B5EF4-FFF2-40B4-BE49-F238E27FC236}">
                    <a16:creationId xmlns:a16="http://schemas.microsoft.com/office/drawing/2014/main" id="{F2C78598-E04B-712D-1186-9BA5FB1B3D2B}"/>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42" name="Straight Connector 41">
                <a:extLst>
                  <a:ext uri="{FF2B5EF4-FFF2-40B4-BE49-F238E27FC236}">
                    <a16:creationId xmlns:a16="http://schemas.microsoft.com/office/drawing/2014/main" id="{AB9CDE03-E8B7-A4EE-2FE7-8B6FF28C33BE}"/>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D5FB04DE-C1F5-1172-61B2-5620EC5B5619}"/>
                  </a:ext>
                </a:extLst>
              </p:cNvPr>
              <p:cNvCxnSpPr>
                <a:cxnSpLocks/>
              </p:cNvCxnSpPr>
              <p:nvPr/>
            </p:nvCxnSpPr>
            <p:spPr>
              <a:xfrm flipV="1">
                <a:off x="7509337" y="3981309"/>
                <a:ext cx="0" cy="1053808"/>
              </a:xfrm>
              <a:prstGeom prst="line">
                <a:avLst/>
              </a:prstGeom>
              <a:noFill/>
              <a:ln w="28575"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22263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smtClean="0">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r>
                      <a:rPr lang="vi-VN" sz="3200" b="0" i="1" baseline="-25000" dirty="0">
                        <a:solidFill>
                          <a:schemeClr val="bg1"/>
                        </a:solidFill>
                        <a:latin typeface="Cambria Math" panose="02040503050406030204" pitchFamily="18" charset="0"/>
                        <a:cs typeface="Calibri" panose="020F0502020204030204" pitchFamily="34" charset="0"/>
                      </a:rPr>
                      <m:t> </m:t>
                    </m:r>
                  </m:oMath>
                </a14:m>
                <a:r>
                  <a:rPr lang="vi-VN" sz="320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en-US" sz="3200" dirty="0">
                            <a:solidFill>
                              <a:schemeClr val="bg1"/>
                            </a:solidFill>
                            <a:latin typeface="Calibri" panose="020F0502020204030204" pitchFamily="34" charset="0"/>
                            <a:cs typeface="Calibri" panose="020F0502020204030204" pitchFamily="34" charset="0"/>
                          </a:rPr>
                          <m:t>30.20</m:t>
                        </m:r>
                      </m:num>
                      <m:den>
                        <m:r>
                          <m:rPr>
                            <m:nor/>
                          </m:rPr>
                          <a:rPr lang="en-US" sz="3200" dirty="0">
                            <a:solidFill>
                              <a:schemeClr val="bg1"/>
                            </a:solidFill>
                            <a:latin typeface="Calibri" panose="020F0502020204030204" pitchFamily="34" charset="0"/>
                            <a:cs typeface="Calibri" panose="020F0502020204030204" pitchFamily="34" charset="0"/>
                          </a:rPr>
                          <m:t>30</m:t>
                        </m:r>
                        <m:r>
                          <m:rPr>
                            <m:nor/>
                          </m:rPr>
                          <a:rPr lang="vi-VN" sz="3200" dirty="0">
                            <a:solidFill>
                              <a:schemeClr val="bg1"/>
                            </a:solidFill>
                            <a:latin typeface="Calibri" panose="020F0502020204030204" pitchFamily="34" charset="0"/>
                            <a:cs typeface="Calibri" panose="020F0502020204030204" pitchFamily="34" charset="0"/>
                          </a:rPr>
                          <m:t> + </m:t>
                        </m:r>
                        <m:r>
                          <m:rPr>
                            <m:nor/>
                          </m:rPr>
                          <a:rPr lang="en-US" sz="3200" dirty="0">
                            <a:solidFill>
                              <a:schemeClr val="bg1"/>
                            </a:solidFill>
                            <a:latin typeface="Calibri" panose="020F0502020204030204" pitchFamily="34" charset="0"/>
                            <a:cs typeface="Calibri" panose="020F0502020204030204" pitchFamily="34" charset="0"/>
                          </a:rPr>
                          <m:t>20</m:t>
                        </m:r>
                      </m:den>
                    </m:f>
                    <m:r>
                      <a:rPr lang="vi-VN" sz="3200" i="1" baseline="-25000" dirty="0">
                        <a:solidFill>
                          <a:schemeClr val="bg1"/>
                        </a:solidFill>
                        <a:latin typeface="Cambria Math" panose="02040503050406030204" pitchFamily="18" charset="0"/>
                        <a:cs typeface="Calibri" panose="020F0502020204030204" pitchFamily="34" charset="0"/>
                      </a:rPr>
                      <m:t> </m:t>
                    </m:r>
                  </m:oMath>
                </a14:m>
                <a:r>
                  <a:rPr lang="vi-VN" sz="3200" dirty="0">
                    <a:solidFill>
                      <a:schemeClr val="bg1"/>
                    </a:solidFill>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và</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2 + 3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5 </a:t>
                </a:r>
                <a:r>
                  <a:rPr lang="vi-VN" sz="3200" b="0" i="0" dirty="0">
                    <a:solidFill>
                      <a:schemeClr val="bg1"/>
                    </a:solidFill>
                    <a:effectLst/>
                    <a:latin typeface="Calibri" panose="020F0502020204030204" pitchFamily="34" charset="0"/>
                    <a:cs typeface="Calibri" panose="020F0502020204030204" pitchFamily="34" charset="0"/>
                  </a:rPr>
                  <a:t>A</a:t>
                </a:r>
              </a:p>
            </p:txBody>
          </p:sp>
        </mc:Choice>
        <mc:Fallback>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222631"/>
              </a:xfrm>
              <a:prstGeom prst="rect">
                <a:avLst/>
              </a:prstGeom>
              <a:blipFill>
                <a:blip r:embed="rId3"/>
                <a:stretch>
                  <a:fillRect l="-1434" b="-4046"/>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
        <p:nvSpPr>
          <p:cNvPr id="38" name="文本框 14">
            <a:extLst>
              <a:ext uri="{FF2B5EF4-FFF2-40B4-BE49-F238E27FC236}">
                <a16:creationId xmlns:a16="http://schemas.microsoft.com/office/drawing/2014/main" id="{1C1E4F8C-CA70-4490-A6FF-88B895230795}"/>
              </a:ext>
            </a:extLst>
          </p:cNvPr>
          <p:cNvSpPr txBox="1"/>
          <p:nvPr/>
        </p:nvSpPr>
        <p:spPr>
          <a:xfrm>
            <a:off x="3601668" y="4859166"/>
            <a:ext cx="4988664" cy="54252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a:solidFill>
                  <a:schemeClr val="bg1"/>
                </a:solidFill>
                <a:latin typeface="Amazone" panose="03020702060507090A04" pitchFamily="66" charset="-93"/>
                <a:ea typeface="Roboto" pitchFamily="2" charset="0"/>
              </a:rPr>
              <a:t>:</a:t>
            </a:r>
            <a:endParaRPr lang="en-US" altLang="zh-CN" sz="2800" dirty="0">
              <a:solidFill>
                <a:schemeClr val="bg1"/>
              </a:solidFill>
              <a:latin typeface="Amazone" panose="03020702060507090A04" pitchFamily="66" charset="-93"/>
              <a:ea typeface="Roboto" pitchFamily="2" charset="0"/>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0"/>
                                  </p:iterate>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 0 L 0 -0.07222 " pathEditMode="relative" rAng="0" ptsTypes="AA">
                                      <p:cBhvr>
                                        <p:cTn id="17" dur="250" accel="50000" decel="50000" autoRev="1" fill="hold">
                                          <p:stCondLst>
                                            <p:cond delay="0"/>
                                          </p:stCondLst>
                                        </p:cTn>
                                        <p:tgtEl>
                                          <p:spTgt spid="37"/>
                                        </p:tgtEl>
                                        <p:attrNameLst>
                                          <p:attrName>ppt_x</p:attrName>
                                          <p:attrName>ppt_y</p:attrName>
                                        </p:attrNameLst>
                                      </p:cBhvr>
                                      <p:rCtr x="0" y="-3611"/>
                                    </p:animMotion>
                                    <p:animRot by="1500000">
                                      <p:cBhvr>
                                        <p:cTn id="18" dur="125" fill="hold">
                                          <p:stCondLst>
                                            <p:cond delay="0"/>
                                          </p:stCondLst>
                                        </p:cTn>
                                        <p:tgtEl>
                                          <p:spTgt spid="37"/>
                                        </p:tgtEl>
                                        <p:attrNameLst>
                                          <p:attrName>r</p:attrName>
                                        </p:attrNameLst>
                                      </p:cBhvr>
                                    </p:animRot>
                                    <p:animRot by="-1500000">
                                      <p:cBhvr>
                                        <p:cTn id="19" dur="125" fill="hold">
                                          <p:stCondLst>
                                            <p:cond delay="125"/>
                                          </p:stCondLst>
                                        </p:cTn>
                                        <p:tgtEl>
                                          <p:spTgt spid="37"/>
                                        </p:tgtEl>
                                        <p:attrNameLst>
                                          <p:attrName>r</p:attrName>
                                        </p:attrNameLst>
                                      </p:cBhvr>
                                    </p:animRot>
                                    <p:animRot by="-1500000">
                                      <p:cBhvr>
                                        <p:cTn id="20" dur="125" fill="hold">
                                          <p:stCondLst>
                                            <p:cond delay="250"/>
                                          </p:stCondLst>
                                        </p:cTn>
                                        <p:tgtEl>
                                          <p:spTgt spid="37"/>
                                        </p:tgtEl>
                                        <p:attrNameLst>
                                          <p:attrName>r</p:attrName>
                                        </p:attrNameLst>
                                      </p:cBhvr>
                                    </p:animRot>
                                    <p:animRot by="1500000">
                                      <p:cBhvr>
                                        <p:cTn id="21" dur="125" fill="hold">
                                          <p:stCondLst>
                                            <p:cond delay="375"/>
                                          </p:stCondLst>
                                        </p:cTn>
                                        <p:tgtEl>
                                          <p:spTgt spid="37"/>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 1.85185E-6 L 0 -0.07222 " pathEditMode="relative" rAng="0" ptsTypes="AA">
                                      <p:cBhvr>
                                        <p:cTn id="23" dur="250" accel="50000" decel="50000" autoRev="1" fill="hold">
                                          <p:stCondLst>
                                            <p:cond delay="0"/>
                                          </p:stCondLst>
                                        </p:cTn>
                                        <p:tgtEl>
                                          <p:spTgt spid="38"/>
                                        </p:tgtEl>
                                        <p:attrNameLst>
                                          <p:attrName>ppt_x</p:attrName>
                                          <p:attrName>ppt_y</p:attrName>
                                        </p:attrNameLst>
                                      </p:cBhvr>
                                      <p:rCtr x="0" y="-3611"/>
                                    </p:animMotion>
                                    <p:animRot by="1500000">
                                      <p:cBhvr>
                                        <p:cTn id="24" dur="125" fill="hold">
                                          <p:stCondLst>
                                            <p:cond delay="0"/>
                                          </p:stCondLst>
                                        </p:cTn>
                                        <p:tgtEl>
                                          <p:spTgt spid="38"/>
                                        </p:tgtEl>
                                        <p:attrNameLst>
                                          <p:attrName>r</p:attrName>
                                        </p:attrNameLst>
                                      </p:cBhvr>
                                    </p:animRot>
                                    <p:animRot by="-1500000">
                                      <p:cBhvr>
                                        <p:cTn id="25" dur="125" fill="hold">
                                          <p:stCondLst>
                                            <p:cond delay="125"/>
                                          </p:stCondLst>
                                        </p:cTn>
                                        <p:tgtEl>
                                          <p:spTgt spid="38"/>
                                        </p:tgtEl>
                                        <p:attrNameLst>
                                          <p:attrName>r</p:attrName>
                                        </p:attrNameLst>
                                      </p:cBhvr>
                                    </p:animRot>
                                    <p:animRot by="-1500000">
                                      <p:cBhvr>
                                        <p:cTn id="26" dur="125" fill="hold">
                                          <p:stCondLst>
                                            <p:cond delay="250"/>
                                          </p:stCondLst>
                                        </p:cTn>
                                        <p:tgtEl>
                                          <p:spTgt spid="38"/>
                                        </p:tgtEl>
                                        <p:attrNameLst>
                                          <p:attrName>r</p:attrName>
                                        </p:attrNameLst>
                                      </p:cBhvr>
                                    </p:animRot>
                                    <p:animRot by="1500000">
                                      <p:cBhvr>
                                        <p:cTn id="27"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5735416" cy="646331"/>
            <a:chOff x="3996874" y="2338141"/>
            <a:chExt cx="5735416"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5735416" cy="646331"/>
            </a:xfrm>
            <a:prstGeom prst="rect">
              <a:avLst/>
            </a:prstGeom>
            <a:noFill/>
          </p:spPr>
          <p:txBody>
            <a:bodyPr wrap="none" rtlCol="0">
              <a:spAutoFit/>
            </a:bodyPr>
            <a:lstStyle/>
            <a:p>
              <a:pPr marL="571500" indent="-571500" algn="l">
                <a:buAutoNum type="romanUcPeriod"/>
              </a:pPr>
              <a:r>
                <a:rPr lang="en-US" sz="3600" b="1" dirty="0">
                  <a:solidFill>
                    <a:schemeClr val="bg1"/>
                  </a:solidFill>
                  <a:latin typeface="Calibri" panose="020F0502020204030204" pitchFamily="34" charset="0"/>
                  <a:cs typeface="Calibri" panose="020F0502020204030204" pitchFamily="34" charset="0"/>
                </a:rPr>
                <a:t>ĐOẠN MẠCH SONG </a:t>
              </a:r>
              <a:r>
                <a:rPr lang="en-US" sz="3600" b="1" dirty="0" err="1">
                  <a:solidFill>
                    <a:schemeClr val="bg1"/>
                  </a:solidFill>
                  <a:latin typeface="Calibri" panose="020F0502020204030204" pitchFamily="34" charset="0"/>
                  <a:cs typeface="Calibri" panose="020F0502020204030204" pitchFamily="34" charset="0"/>
                </a:rPr>
                <a:t>SONG</a:t>
              </a:r>
              <a:endParaRPr lang="vi-VN" sz="3600" b="1" i="0" dirty="0">
                <a:solidFill>
                  <a:schemeClr val="bg1"/>
                </a:solidFill>
                <a:effectLst/>
                <a:latin typeface="Calibri" panose="020F0502020204030204" pitchFamily="34" charset="0"/>
                <a:cs typeface="Calibri" panose="020F0502020204030204" pitchFamily="34" charset="0"/>
              </a:endParaRPr>
            </a:p>
          </p:txBody>
        </p:sp>
      </p:grpSp>
      <p:grpSp>
        <p:nvGrpSpPr>
          <p:cNvPr id="27" name="组合 26"/>
          <p:cNvGrpSpPr/>
          <p:nvPr/>
        </p:nvGrpSpPr>
        <p:grpSpPr>
          <a:xfrm>
            <a:off x="4335910" y="2931878"/>
            <a:ext cx="5850448" cy="1272431"/>
            <a:chOff x="4242854" y="1810880"/>
            <a:chExt cx="5850448" cy="1272431"/>
          </a:xfrm>
        </p:grpSpPr>
        <p:sp>
          <p:nvSpPr>
            <p:cNvPr id="28" name="Freeform 5"/>
            <p:cNvSpPr/>
            <p:nvPr/>
          </p:nvSpPr>
          <p:spPr bwMode="auto">
            <a:xfrm>
              <a:off x="4327772" y="2934743"/>
              <a:ext cx="576553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9" name="文本框 28"/>
            <p:cNvSpPr txBox="1"/>
            <p:nvPr/>
          </p:nvSpPr>
          <p:spPr>
            <a:xfrm>
              <a:off x="4242854" y="1810880"/>
              <a:ext cx="5850448" cy="1200329"/>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 </a:t>
              </a:r>
              <a:r>
                <a:rPr lang="en-US" sz="3600" b="1" i="0" dirty="0" err="1">
                  <a:solidFill>
                    <a:schemeClr val="bg1"/>
                  </a:solidFill>
                  <a:effectLst/>
                  <a:latin typeface="Calibri" panose="020F0502020204030204" pitchFamily="34" charset="0"/>
                  <a:cs typeface="Calibri" panose="020F0502020204030204" pitchFamily="34" charset="0"/>
                </a:rPr>
                <a:t>Cường</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độ</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dòng</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điện</a:t>
              </a:r>
              <a:r>
                <a:rPr lang="en-US" sz="3600" b="1" i="0" dirty="0">
                  <a:solidFill>
                    <a:schemeClr val="bg1"/>
                  </a:solidFill>
                  <a:effectLst/>
                  <a:latin typeface="Calibri" panose="020F0502020204030204" pitchFamily="34" charset="0"/>
                  <a:cs typeface="Calibri" panose="020F0502020204030204" pitchFamily="34" charset="0"/>
                </a:rPr>
                <a:t> </a:t>
              </a:r>
              <a:r>
                <a:rPr lang="en-US" sz="3600" b="1" i="0" dirty="0" err="1">
                  <a:solidFill>
                    <a:schemeClr val="bg1"/>
                  </a:solidFill>
                  <a:effectLst/>
                  <a:latin typeface="Calibri" panose="020F0502020204030204" pitchFamily="34" charset="0"/>
                  <a:cs typeface="Calibri" panose="020F0502020204030204" pitchFamily="34" charset="0"/>
                </a:rPr>
                <a:t>trong</a:t>
              </a:r>
              <a:r>
                <a:rPr lang="en-US" sz="3600" b="1" i="0" dirty="0">
                  <a:solidFill>
                    <a:schemeClr val="bg1"/>
                  </a:solidFill>
                  <a:effectLst/>
                  <a:latin typeface="Calibri" panose="020F0502020204030204" pitchFamily="34" charset="0"/>
                  <a:cs typeface="Calibri" panose="020F0502020204030204" pitchFamily="34" charset="0"/>
                </a:rPr>
                <a:t> </a:t>
              </a:r>
            </a:p>
            <a:p>
              <a:pPr algn="l"/>
              <a:r>
                <a:rPr lang="vi-VN" sz="3600" b="1" i="0" dirty="0">
                  <a:solidFill>
                    <a:schemeClr val="bg1"/>
                  </a:solidFill>
                  <a:effectLst/>
                  <a:latin typeface="Calibri" panose="020F0502020204030204" pitchFamily="34" charset="0"/>
                  <a:cs typeface="Calibri" panose="020F0502020204030204" pitchFamily="34" charset="0"/>
                </a:rPr>
                <a:t>ĐOẠN MẠCH SONG SONG</a:t>
              </a:r>
            </a:p>
          </p:txBody>
        </p:sp>
      </p:grpSp>
      <p:grpSp>
        <p:nvGrpSpPr>
          <p:cNvPr id="30" name="组合 29"/>
          <p:cNvGrpSpPr/>
          <p:nvPr/>
        </p:nvGrpSpPr>
        <p:grpSpPr>
          <a:xfrm>
            <a:off x="4372286" y="4675179"/>
            <a:ext cx="6031178" cy="1206591"/>
            <a:chOff x="4081792" y="1743207"/>
            <a:chExt cx="6031178" cy="1206591"/>
          </a:xfrm>
        </p:grpSpPr>
        <p:sp>
          <p:nvSpPr>
            <p:cNvPr id="32" name="文本框 31"/>
            <p:cNvSpPr txBox="1"/>
            <p:nvPr/>
          </p:nvSpPr>
          <p:spPr>
            <a:xfrm>
              <a:off x="4100618" y="1743207"/>
              <a:ext cx="6012352" cy="1200329"/>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III. Điện trở tương đương của </a:t>
              </a:r>
              <a:endParaRPr lang="en-US" sz="3600" b="1" i="0" dirty="0">
                <a:solidFill>
                  <a:schemeClr val="bg1"/>
                </a:solidFill>
                <a:effectLst/>
                <a:latin typeface="Calibri" panose="020F0502020204030204" pitchFamily="34" charset="0"/>
                <a:cs typeface="Calibri" panose="020F0502020204030204" pitchFamily="34" charset="0"/>
              </a:endParaRPr>
            </a:p>
            <a:p>
              <a:pPr algn="l"/>
              <a:r>
                <a:rPr lang="vi-VN" sz="3600" b="1" i="0" dirty="0">
                  <a:solidFill>
                    <a:schemeClr val="bg1"/>
                  </a:solidFill>
                  <a:effectLst/>
                  <a:latin typeface="Calibri" panose="020F0502020204030204" pitchFamily="34" charset="0"/>
                  <a:cs typeface="Calibri" panose="020F0502020204030204" pitchFamily="34" charset="0"/>
                </a:rPr>
                <a:t>ĐOẠN MẠCH SONG SONG</a:t>
              </a:r>
            </a:p>
          </p:txBody>
        </p:sp>
        <p:sp>
          <p:nvSpPr>
            <p:cNvPr id="31" name="Freeform 5"/>
            <p:cNvSpPr/>
            <p:nvPr/>
          </p:nvSpPr>
          <p:spPr bwMode="auto">
            <a:xfrm>
              <a:off x="4081792" y="2810532"/>
              <a:ext cx="5783920" cy="139266"/>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p:tgtEl>
                                          <p:spTgt spid="30"/>
                                        </p:tgtEl>
                                        <p:attrNameLst>
                                          <p:attrName>ppt_x</p:attrName>
                                        </p:attrNameLst>
                                      </p:cBhvr>
                                      <p:tavLst>
                                        <p:tav tm="0">
                                          <p:val>
                                            <p:strVal val="#ppt_x-#ppt_w*1.125000"/>
                                          </p:val>
                                        </p:tav>
                                        <p:tav tm="100000">
                                          <p:val>
                                            <p:strVal val="#ppt_x"/>
                                          </p:val>
                                        </p:tav>
                                      </p:tavLst>
                                    </p:anim>
                                    <p:animEffect transition="in" filter="wipe(righ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
        <p:nvSpPr>
          <p:cNvPr id="13" name="文本框 12"/>
          <p:cNvSpPr txBox="1"/>
          <p:nvPr/>
        </p:nvSpPr>
        <p:spPr>
          <a:xfrm>
            <a:off x="777730" y="909828"/>
            <a:ext cx="10821167" cy="1200329"/>
          </a:xfrm>
          <a:prstGeom prst="rect">
            <a:avLst/>
          </a:prstGeom>
          <a:noFill/>
        </p:spPr>
        <p:txBody>
          <a:bodyPr wrap="none" rtlCol="0">
            <a:spAutoFit/>
          </a:bodyPr>
          <a:lstStyle/>
          <a:p>
            <a:pPr algn="ctr"/>
            <a:r>
              <a:rPr lang="vi-VN" sz="72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SONG SONG</a:t>
            </a:r>
          </a:p>
        </p:txBody>
      </p:sp>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89D32-31A5-41AF-6F34-497B989A5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0" y="3099852"/>
            <a:ext cx="5034553" cy="2915694"/>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550176"/>
            <a:ext cx="432727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004222-68E7-DCD7-7339-1D757CFCBBE8}"/>
              </a:ext>
            </a:extLst>
          </p:cNvPr>
          <p:cNvSpPr txBox="1"/>
          <p:nvPr/>
        </p:nvSpPr>
        <p:spPr>
          <a:xfrm>
            <a:off x="1201621" y="1372675"/>
            <a:ext cx="3727992" cy="1569660"/>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49" y="1454804"/>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4709" y="4321615"/>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7614437" y="1740859"/>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09" name="Group 4108">
            <a:extLst>
              <a:ext uri="{FF2B5EF4-FFF2-40B4-BE49-F238E27FC236}">
                <a16:creationId xmlns:a16="http://schemas.microsoft.com/office/drawing/2014/main" id="{49ED65C5-C627-9A87-A84C-F4A3AAD6F545}"/>
              </a:ext>
            </a:extLst>
          </p:cNvPr>
          <p:cNvGrpSpPr/>
          <p:nvPr/>
        </p:nvGrpSpPr>
        <p:grpSpPr>
          <a:xfrm>
            <a:off x="6784616" y="3034535"/>
            <a:ext cx="4916476" cy="3021030"/>
            <a:chOff x="6784616" y="3034535"/>
            <a:chExt cx="4916476" cy="3021030"/>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6784616" y="3034535"/>
              <a:ext cx="4916476" cy="3021030"/>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8" name="Group 4107">
              <a:extLst>
                <a:ext uri="{FF2B5EF4-FFF2-40B4-BE49-F238E27FC236}">
                  <a16:creationId xmlns:a16="http://schemas.microsoft.com/office/drawing/2014/main" id="{05375CF3-252B-3F66-C9B0-195A858962E3}"/>
                </a:ext>
              </a:extLst>
            </p:cNvPr>
            <p:cNvGrpSpPr/>
            <p:nvPr/>
          </p:nvGrpSpPr>
          <p:grpSpPr>
            <a:xfrm>
              <a:off x="6926494" y="3429000"/>
              <a:ext cx="4603173" cy="2006247"/>
              <a:chOff x="6889171" y="3132169"/>
              <a:chExt cx="4603173" cy="2006247"/>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8387693" y="3523119"/>
                <a:ext cx="1752159" cy="480698"/>
                <a:chOff x="1210621" y="5514118"/>
                <a:chExt cx="1177426"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7299417" y="423944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7236170" y="414203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10959106" y="426000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10895859" y="416259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6889171" y="404672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11082521" y="406728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7210611" y="3846669"/>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10864175" y="3766330"/>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8655132" y="313216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8655132" y="424677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89D08D77-0A3B-2BED-199C-B3FAA636AF90}"/>
                  </a:ext>
                </a:extLst>
              </p:cNvPr>
              <p:cNvGrpSpPr/>
              <p:nvPr/>
            </p:nvGrpSpPr>
            <p:grpSpPr>
              <a:xfrm>
                <a:off x="8387693" y="4657718"/>
                <a:ext cx="1752159" cy="480698"/>
                <a:chOff x="1210621" y="5514118"/>
                <a:chExt cx="1177426" cy="323022"/>
              </a:xfrm>
            </p:grpSpPr>
            <p:cxnSp>
              <p:nvCxnSpPr>
                <p:cNvPr id="12" name="Straight Connector 11">
                  <a:extLst>
                    <a:ext uri="{FF2B5EF4-FFF2-40B4-BE49-F238E27FC236}">
                      <a16:creationId xmlns:a16="http://schemas.microsoft.com/office/drawing/2014/main" id="{B70B536A-B309-3F7E-DABF-428B57619874}"/>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3" name="Flowchart: Connector 12">
                  <a:extLst>
                    <a:ext uri="{FF2B5EF4-FFF2-40B4-BE49-F238E27FC236}">
                      <a16:creationId xmlns:a16="http://schemas.microsoft.com/office/drawing/2014/main" id="{B11FAFA1-956B-DEB0-9BAA-ACD3099546E4}"/>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4" name="Straight Connector 13">
                  <a:extLst>
                    <a:ext uri="{FF2B5EF4-FFF2-40B4-BE49-F238E27FC236}">
                      <a16:creationId xmlns:a16="http://schemas.microsoft.com/office/drawing/2014/main" id="{BDC81635-F426-41E0-E170-9CF8A0CEE123}"/>
                    </a:ext>
                  </a:extLst>
                </p:cNvPr>
                <p:cNvCxnSpPr>
                  <a:cxnSpLocks/>
                  <a:stCxn id="13" idx="1"/>
                  <a:endCxn id="13"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866F84E0-0E3E-0984-409F-D493E69F277D}"/>
                    </a:ext>
                  </a:extLst>
                </p:cNvPr>
                <p:cNvCxnSpPr>
                  <a:cxnSpLocks/>
                  <a:stCxn id="13" idx="7"/>
                  <a:endCxn id="13"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cxnSp>
            <p:nvCxnSpPr>
              <p:cNvPr id="29" name="Straight Connector 28">
                <a:extLst>
                  <a:ext uri="{FF2B5EF4-FFF2-40B4-BE49-F238E27FC236}">
                    <a16:creationId xmlns:a16="http://schemas.microsoft.com/office/drawing/2014/main" id="{CEBCFA0E-8245-5CD2-4032-2AA2CB24F288}"/>
                  </a:ext>
                </a:extLst>
              </p:cNvPr>
              <p:cNvCxnSpPr>
                <a:cxnSpLocks/>
              </p:cNvCxnSpPr>
              <p:nvPr/>
            </p:nvCxnSpPr>
            <p:spPr>
              <a:xfrm>
                <a:off x="7384455" y="4302953"/>
                <a:ext cx="1003238" cy="0"/>
              </a:xfrm>
              <a:prstGeom prst="line">
                <a:avLst/>
              </a:prstGeom>
              <a:noFill/>
              <a:ln w="19050" cap="flat" cmpd="sng" algn="ctr">
                <a:solidFill>
                  <a:sysClr val="windowText" lastClr="000000"/>
                </a:solidFill>
                <a:prstDash val="solid"/>
                <a:miter lim="800000"/>
              </a:ln>
              <a:effectLst/>
            </p:spPr>
          </p:cxnSp>
          <p:cxnSp>
            <p:nvCxnSpPr>
              <p:cNvPr id="31" name="Straight Connector 30">
                <a:extLst>
                  <a:ext uri="{FF2B5EF4-FFF2-40B4-BE49-F238E27FC236}">
                    <a16:creationId xmlns:a16="http://schemas.microsoft.com/office/drawing/2014/main" id="{8B1E0430-3EC6-B340-0453-EDFC6C267301}"/>
                  </a:ext>
                </a:extLst>
              </p:cNvPr>
              <p:cNvCxnSpPr>
                <a:cxnSpLocks/>
              </p:cNvCxnSpPr>
              <p:nvPr/>
            </p:nvCxnSpPr>
            <p:spPr>
              <a:xfrm>
                <a:off x="10139852" y="4326265"/>
                <a:ext cx="942669" cy="0"/>
              </a:xfrm>
              <a:prstGeom prst="line">
                <a:avLst/>
              </a:prstGeom>
              <a:noFill/>
              <a:ln w="19050" cap="flat" cmpd="sng" algn="ctr">
                <a:solidFill>
                  <a:sysClr val="windowText" lastClr="000000"/>
                </a:solidFill>
                <a:prstDash val="solid"/>
                <a:miter lim="800000"/>
              </a:ln>
              <a:effectLst/>
            </p:spPr>
          </p:cxnSp>
          <p:cxnSp>
            <p:nvCxnSpPr>
              <p:cNvPr id="4102" name="Straight Connector 4101">
                <a:extLst>
                  <a:ext uri="{FF2B5EF4-FFF2-40B4-BE49-F238E27FC236}">
                    <a16:creationId xmlns:a16="http://schemas.microsoft.com/office/drawing/2014/main" id="{07BDB661-5F82-4B81-202D-9CB7D276DDD5}"/>
                  </a:ext>
                </a:extLst>
              </p:cNvPr>
              <p:cNvCxnSpPr>
                <a:cxnSpLocks/>
              </p:cNvCxnSpPr>
              <p:nvPr/>
            </p:nvCxnSpPr>
            <p:spPr>
              <a:xfrm flipV="1">
                <a:off x="8385962" y="3777543"/>
                <a:ext cx="0" cy="1134599"/>
              </a:xfrm>
              <a:prstGeom prst="line">
                <a:avLst/>
              </a:prstGeom>
              <a:noFill/>
              <a:ln w="19050" cap="flat" cmpd="sng" algn="ctr">
                <a:solidFill>
                  <a:sysClr val="windowText" lastClr="000000"/>
                </a:solidFill>
                <a:prstDash val="solid"/>
                <a:miter lim="800000"/>
              </a:ln>
              <a:effectLst/>
            </p:spPr>
          </p:cxnSp>
          <p:cxnSp>
            <p:nvCxnSpPr>
              <p:cNvPr id="4105" name="Straight Connector 4104">
                <a:extLst>
                  <a:ext uri="{FF2B5EF4-FFF2-40B4-BE49-F238E27FC236}">
                    <a16:creationId xmlns:a16="http://schemas.microsoft.com/office/drawing/2014/main" id="{B90E4380-7367-9D46-5A94-9A61B63862C3}"/>
                  </a:ext>
                </a:extLst>
              </p:cNvPr>
              <p:cNvCxnSpPr>
                <a:cxnSpLocks/>
              </p:cNvCxnSpPr>
              <p:nvPr/>
            </p:nvCxnSpPr>
            <p:spPr>
              <a:xfrm flipV="1">
                <a:off x="10140704" y="3777543"/>
                <a:ext cx="0" cy="1134599"/>
              </a:xfrm>
              <a:prstGeom prst="line">
                <a:avLst/>
              </a:prstGeom>
              <a:noFill/>
              <a:ln w="1905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par>
                          <p:cTn id="19" fill="hold">
                            <p:stCondLst>
                              <p:cond delay="1615"/>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par>
                          <p:cTn id="32" fill="hold">
                            <p:stCondLst>
                              <p:cond delay="1165"/>
                            </p:stCondLst>
                            <p:childTnLst>
                              <p:par>
                                <p:cTn id="33" presetID="14" presetClass="entr" presetSubtype="10" fill="hold" nodeType="afterEffect">
                                  <p:stCondLst>
                                    <p:cond delay="0"/>
                                  </p:stCondLst>
                                  <p:childTnLst>
                                    <p:set>
                                      <p:cBhvr>
                                        <p:cTn id="34" dur="1" fill="hold">
                                          <p:stCondLst>
                                            <p:cond delay="0"/>
                                          </p:stCondLst>
                                        </p:cTn>
                                        <p:tgtEl>
                                          <p:spTgt spid="4109"/>
                                        </p:tgtEl>
                                        <p:attrNameLst>
                                          <p:attrName>style.visibility</p:attrName>
                                        </p:attrNameLst>
                                      </p:cBhvr>
                                      <p:to>
                                        <p:strVal val="visible"/>
                                      </p:to>
                                    </p:set>
                                    <p:animEffect transition="in" filter="randombar(horizontal)">
                                      <p:cBhvr>
                                        <p:cTn id="35"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0530BF1-C3F1-D316-C846-3A4159AEEB4A}"/>
              </a:ext>
            </a:extLst>
          </p:cNvPr>
          <p:cNvSpPr/>
          <p:nvPr/>
        </p:nvSpPr>
        <p:spPr>
          <a:xfrm>
            <a:off x="1969512" y="2966287"/>
            <a:ext cx="8370762" cy="3017452"/>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32727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50" y="104775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582988" y="134734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song song.</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767" y="4828633"/>
            <a:ext cx="1780539" cy="1780539"/>
          </a:xfrm>
          <a:prstGeom prst="rect">
            <a:avLst/>
          </a:prstGeom>
        </p:spPr>
      </p:pic>
      <p:sp>
        <p:nvSpPr>
          <p:cNvPr id="18" name="TextBox 17">
            <a:extLst>
              <a:ext uri="{FF2B5EF4-FFF2-40B4-BE49-F238E27FC236}">
                <a16:creationId xmlns:a16="http://schemas.microsoft.com/office/drawing/2014/main" id="{378BB26B-FEE9-C45C-707A-C28A4C922712}"/>
              </a:ext>
            </a:extLst>
          </p:cNvPr>
          <p:cNvSpPr txBox="1"/>
          <p:nvPr/>
        </p:nvSpPr>
        <p:spPr>
          <a:xfrm>
            <a:off x="5625685" y="3019643"/>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FD79EE5D-930E-96AF-CAE9-82B477FED32C}"/>
              </a:ext>
            </a:extLst>
          </p:cNvPr>
          <p:cNvGrpSpPr/>
          <p:nvPr/>
        </p:nvGrpSpPr>
        <p:grpSpPr>
          <a:xfrm>
            <a:off x="2573385" y="3563148"/>
            <a:ext cx="7184857" cy="2027936"/>
            <a:chOff x="2573385" y="3563148"/>
            <a:chExt cx="7184857" cy="2027936"/>
          </a:xfrm>
        </p:grpSpPr>
        <p:cxnSp>
          <p:nvCxnSpPr>
            <p:cNvPr id="7" name="Straight Connector 6">
              <a:extLst>
                <a:ext uri="{FF2B5EF4-FFF2-40B4-BE49-F238E27FC236}">
                  <a16:creationId xmlns:a16="http://schemas.microsoft.com/office/drawing/2014/main" id="{9626A9FE-8990-0C6A-0C24-81655034C804}"/>
                </a:ext>
              </a:extLst>
            </p:cNvPr>
            <p:cNvCxnSpPr>
              <a:cxnSpLocks/>
            </p:cNvCxnSpPr>
            <p:nvPr/>
          </p:nvCxnSpPr>
          <p:spPr>
            <a:xfrm>
              <a:off x="4800917" y="5468203"/>
              <a:ext cx="2708420" cy="0"/>
            </a:xfrm>
            <a:prstGeom prst="line">
              <a:avLst/>
            </a:prstGeom>
            <a:noFill/>
            <a:ln w="28575" cap="flat" cmpd="sng" algn="ctr">
              <a:solidFill>
                <a:sysClr val="windowText" lastClr="000000"/>
              </a:solidFill>
              <a:prstDash val="solid"/>
              <a:miter lim="800000"/>
            </a:ln>
            <a:effectLst/>
          </p:spPr>
        </p:cxnSp>
        <p:cxnSp>
          <p:nvCxnSpPr>
            <p:cNvPr id="5" name="Straight Connector 4">
              <a:extLst>
                <a:ext uri="{FF2B5EF4-FFF2-40B4-BE49-F238E27FC236}">
                  <a16:creationId xmlns:a16="http://schemas.microsoft.com/office/drawing/2014/main" id="{BD43A45B-A370-8927-0E71-F2367D09BA06}"/>
                </a:ext>
              </a:extLst>
            </p:cNvPr>
            <p:cNvCxnSpPr>
              <a:cxnSpLocks/>
            </p:cNvCxnSpPr>
            <p:nvPr/>
          </p:nvCxnSpPr>
          <p:spPr>
            <a:xfrm>
              <a:off x="4800917" y="4578384"/>
              <a:ext cx="2708420" cy="0"/>
            </a:xfrm>
            <a:prstGeom prst="line">
              <a:avLst/>
            </a:prstGeom>
            <a:noFill/>
            <a:ln w="28575" cap="flat" cmpd="sng" algn="ctr">
              <a:solidFill>
                <a:sysClr val="windowText" lastClr="000000"/>
              </a:solidFill>
              <a:prstDash val="solid"/>
              <a:miter lim="800000"/>
            </a:ln>
            <a:effectLst/>
          </p:spPr>
        </p:cxnSp>
        <p:sp>
          <p:nvSpPr>
            <p:cNvPr id="10" name="Oval 9">
              <a:extLst>
                <a:ext uri="{FF2B5EF4-FFF2-40B4-BE49-F238E27FC236}">
                  <a16:creationId xmlns:a16="http://schemas.microsoft.com/office/drawing/2014/main" id="{358AD86F-4076-93E8-B1EF-BE943DA0E011}"/>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3905383"/>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4800917" y="3693433"/>
              <a:ext cx="2708420"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5625685" y="3563148"/>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Rectangle 4107">
              <a:extLst>
                <a:ext uri="{FF2B5EF4-FFF2-40B4-BE49-F238E27FC236}">
                  <a16:creationId xmlns:a16="http://schemas.microsoft.com/office/drawing/2014/main" id="{2D1B136A-7AE9-D7C1-9D3D-89991F1D611F}"/>
                </a:ext>
              </a:extLst>
            </p:cNvPr>
            <p:cNvSpPr/>
            <p:nvPr/>
          </p:nvSpPr>
          <p:spPr>
            <a:xfrm>
              <a:off x="5625685" y="4450922"/>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Rectangle 4123">
              <a:extLst>
                <a:ext uri="{FF2B5EF4-FFF2-40B4-BE49-F238E27FC236}">
                  <a16:creationId xmlns:a16="http://schemas.microsoft.com/office/drawing/2014/main" id="{0DFEA75B-3BFC-C5BA-74A3-DB09F9F7B6F1}"/>
                </a:ext>
              </a:extLst>
            </p:cNvPr>
            <p:cNvSpPr/>
            <p:nvPr/>
          </p:nvSpPr>
          <p:spPr>
            <a:xfrm>
              <a:off x="5625685" y="5338696"/>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TextBox 4126">
              <a:extLst>
                <a:ext uri="{FF2B5EF4-FFF2-40B4-BE49-F238E27FC236}">
                  <a16:creationId xmlns:a16="http://schemas.microsoft.com/office/drawing/2014/main" id="{93CEA68A-2119-A8A0-FE89-C5616D324436}"/>
                </a:ext>
              </a:extLst>
            </p:cNvPr>
            <p:cNvSpPr txBox="1"/>
            <p:nvPr/>
          </p:nvSpPr>
          <p:spPr>
            <a:xfrm>
              <a:off x="5568539" y="479127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78DB3D4-B606-15CF-D5D7-5F33D448D4AA}"/>
                </a:ext>
              </a:extLst>
            </p:cNvPr>
            <p:cNvCxnSpPr>
              <a:cxnSpLocks/>
            </p:cNvCxnSpPr>
            <p:nvPr/>
          </p:nvCxnSpPr>
          <p:spPr>
            <a:xfrm flipV="1">
              <a:off x="4800917" y="3691776"/>
              <a:ext cx="0" cy="1776427"/>
            </a:xfrm>
            <a:prstGeom prst="line">
              <a:avLst/>
            </a:prstGeom>
            <a:noFill/>
            <a:ln w="28575"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12BFF04D-2694-95DD-DBDB-6ABC652A4B19}"/>
                </a:ext>
              </a:extLst>
            </p:cNvPr>
            <p:cNvCxnSpPr>
              <a:cxnSpLocks/>
            </p:cNvCxnSpPr>
            <p:nvPr/>
          </p:nvCxnSpPr>
          <p:spPr>
            <a:xfrm flipV="1">
              <a:off x="7509337" y="3691470"/>
              <a:ext cx="0" cy="1776427"/>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AF601DE5-3BE4-D3A2-19CC-AE5C42F12E78}"/>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11F1FEA8-CEF3-AC20-BDC4-5F4355C95ACB}"/>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754326"/>
          </a:xfrm>
          <a:prstGeom prst="rect">
            <a:avLst/>
          </a:prstGeom>
          <a:noFill/>
        </p:spPr>
        <p:txBody>
          <a:bodyPr wrap="square" rtlCol="0">
            <a:spAutoFit/>
          </a:bodyPr>
          <a:lstStyle/>
          <a:p>
            <a:pPr algn="ct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pic>
        <p:nvPicPr>
          <p:cNvPr id="3" name="Picture 2">
            <a:extLst>
              <a:ext uri="{FF2B5EF4-FFF2-40B4-BE49-F238E27FC236}">
                <a16:creationId xmlns:a16="http://schemas.microsoft.com/office/drawing/2014/main" id="{99ACD1CD-5E3E-8C60-AC30-A8847F9A9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969137"/>
            <a:ext cx="6858000" cy="6858000"/>
          </a:xfrm>
          <a:prstGeom prst="rect">
            <a:avLst/>
          </a:prstGeom>
        </p:spPr>
      </p:pic>
    </p:spTree>
    <p:extLst>
      <p:ext uri="{BB962C8B-B14F-4D97-AF65-F5344CB8AC3E}">
        <p14:creationId xmlns:p14="http://schemas.microsoft.com/office/powerpoint/2010/main" val="158978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8793317-E761-E7CB-A3E4-6C38F6C96634}"/>
              </a:ext>
            </a:extLst>
          </p:cNvPr>
          <p:cNvGrpSpPr/>
          <p:nvPr/>
        </p:nvGrpSpPr>
        <p:grpSpPr>
          <a:xfrm>
            <a:off x="5172124" y="2127775"/>
            <a:ext cx="6537194" cy="3802156"/>
            <a:chOff x="2102878" y="1809750"/>
            <a:chExt cx="6537194" cy="3802156"/>
          </a:xfrm>
        </p:grpSpPr>
        <p:sp>
          <p:nvSpPr>
            <p:cNvPr id="4" name="Rectangle: Rounded Corners 3">
              <a:extLst>
                <a:ext uri="{FF2B5EF4-FFF2-40B4-BE49-F238E27FC236}">
                  <a16:creationId xmlns:a16="http://schemas.microsoft.com/office/drawing/2014/main" id="{CF371DA3-25F1-7FF0-F72F-0F7DE2F210D3}"/>
                </a:ext>
              </a:extLst>
            </p:cNvPr>
            <p:cNvSpPr/>
            <p:nvPr/>
          </p:nvSpPr>
          <p:spPr>
            <a:xfrm>
              <a:off x="2102878" y="1809750"/>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A351671-9646-F8C9-0518-158AFD199A8F}"/>
                </a:ext>
              </a:extLst>
            </p:cNvPr>
            <p:cNvCxnSpPr>
              <a:cxnSpLocks/>
            </p:cNvCxnSpPr>
            <p:nvPr/>
          </p:nvCxnSpPr>
          <p:spPr>
            <a:xfrm>
              <a:off x="2400725" y="3867946"/>
              <a:ext cx="6057153"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112CAFD4-2876-8E74-80FF-751E5CAC47CF}"/>
                </a:ext>
              </a:extLst>
            </p:cNvPr>
            <p:cNvCxnSpPr>
              <a:cxnSpLocks/>
            </p:cNvCxnSpPr>
            <p:nvPr/>
          </p:nvCxnSpPr>
          <p:spPr>
            <a:xfrm>
              <a:off x="2409966" y="2606323"/>
              <a:ext cx="0" cy="2479985"/>
            </a:xfrm>
            <a:prstGeom prst="line">
              <a:avLst/>
            </a:prstGeom>
            <a:noFill/>
            <a:ln w="38100" cap="flat" cmpd="sng" algn="ctr">
              <a:solidFill>
                <a:sysClr val="windowText" lastClr="000000"/>
              </a:solidFill>
              <a:prstDash val="solid"/>
              <a:miter lim="800000"/>
            </a:ln>
            <a:effectLst/>
          </p:spPr>
        </p:cxnSp>
        <p:cxnSp>
          <p:nvCxnSpPr>
            <p:cNvPr id="7" name="Straight Connector 6">
              <a:extLst>
                <a:ext uri="{FF2B5EF4-FFF2-40B4-BE49-F238E27FC236}">
                  <a16:creationId xmlns:a16="http://schemas.microsoft.com/office/drawing/2014/main" id="{459F74B8-0235-F908-6D76-28936C939549}"/>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2B16EE8D-CA9A-6330-ADC7-7262DA49ED2D}"/>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9" name="Straight Connector 8">
              <a:extLst>
                <a:ext uri="{FF2B5EF4-FFF2-40B4-BE49-F238E27FC236}">
                  <a16:creationId xmlns:a16="http://schemas.microsoft.com/office/drawing/2014/main" id="{6DA5E50E-E54C-B284-CF2B-05D49F92E497}"/>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888D141E-136F-8AC9-CE02-76A49FEE6094}"/>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 name="TextBox 10">
              <a:extLst>
                <a:ext uri="{FF2B5EF4-FFF2-40B4-BE49-F238E27FC236}">
                  <a16:creationId xmlns:a16="http://schemas.microsoft.com/office/drawing/2014/main" id="{82E92ED4-7510-4E24-82F8-287ADCC4359B}"/>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2" name="TextBox 11">
              <a:extLst>
                <a:ext uri="{FF2B5EF4-FFF2-40B4-BE49-F238E27FC236}">
                  <a16:creationId xmlns:a16="http://schemas.microsoft.com/office/drawing/2014/main" id="{AA270557-A8A8-83E6-AF5B-1908440C673F}"/>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3" name="Straight Connector 12">
              <a:extLst>
                <a:ext uri="{FF2B5EF4-FFF2-40B4-BE49-F238E27FC236}">
                  <a16:creationId xmlns:a16="http://schemas.microsoft.com/office/drawing/2014/main" id="{3B0ADFC8-F58E-F960-7EB6-2CC604B66A36}"/>
                </a:ext>
              </a:extLst>
            </p:cNvPr>
            <p:cNvCxnSpPr>
              <a:cxnSpLocks/>
            </p:cNvCxnSpPr>
            <p:nvPr/>
          </p:nvCxnSpPr>
          <p:spPr>
            <a:xfrm>
              <a:off x="2402471" y="2610209"/>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D375A5A7-6DFA-3488-988A-4E8830598523}"/>
                </a:ext>
              </a:extLst>
            </p:cNvPr>
            <p:cNvCxnSpPr>
              <a:cxnSpLocks/>
            </p:cNvCxnSpPr>
            <p:nvPr/>
          </p:nvCxnSpPr>
          <p:spPr>
            <a:xfrm>
              <a:off x="8457878" y="2621807"/>
              <a:ext cx="0" cy="2464501"/>
            </a:xfrm>
            <a:prstGeom prst="line">
              <a:avLst/>
            </a:prstGeom>
            <a:noFill/>
            <a:ln w="38100" cap="flat" cmpd="sng" algn="ctr">
              <a:solidFill>
                <a:sysClr val="windowText" lastClr="000000"/>
              </a:solidFill>
              <a:prstDash val="solid"/>
              <a:miter lim="800000"/>
            </a:ln>
            <a:effectLst/>
          </p:spPr>
        </p:cxnSp>
        <p:sp>
          <p:nvSpPr>
            <p:cNvPr id="15" name="Rectangle 14">
              <a:extLst>
                <a:ext uri="{FF2B5EF4-FFF2-40B4-BE49-F238E27FC236}">
                  <a16:creationId xmlns:a16="http://schemas.microsoft.com/office/drawing/2014/main" id="{BC99A4FF-944A-38CB-D464-64931CACB606}"/>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35985FAE-E907-3987-B71A-DC376EE19DAB}"/>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7" name="TextBox 16">
              <a:extLst>
                <a:ext uri="{FF2B5EF4-FFF2-40B4-BE49-F238E27FC236}">
                  <a16:creationId xmlns:a16="http://schemas.microsoft.com/office/drawing/2014/main" id="{5EA384CC-9FDB-A498-D8BF-121ADCFE7A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8" name="Oval 17">
              <a:extLst>
                <a:ext uri="{FF2B5EF4-FFF2-40B4-BE49-F238E27FC236}">
                  <a16:creationId xmlns:a16="http://schemas.microsoft.com/office/drawing/2014/main" id="{EE744E4D-0BDB-8254-84C0-C9CB4FA3B9A3}"/>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D6521AEF-9179-322B-6FC2-D77192AF4BA6}"/>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0" name="TextBox 19">
              <a:extLst>
                <a:ext uri="{FF2B5EF4-FFF2-40B4-BE49-F238E27FC236}">
                  <a16:creationId xmlns:a16="http://schemas.microsoft.com/office/drawing/2014/main" id="{DA81E930-F1B7-EB69-2F82-9AB5FFD6082B}"/>
                </a:ext>
              </a:extLst>
            </p:cNvPr>
            <p:cNvSpPr txBox="1"/>
            <p:nvPr/>
          </p:nvSpPr>
          <p:spPr>
            <a:xfrm>
              <a:off x="6001684" y="331347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p>
          </p:txBody>
        </p:sp>
        <p:sp>
          <p:nvSpPr>
            <p:cNvPr id="21" name="Rectangle 20">
              <a:extLst>
                <a:ext uri="{FF2B5EF4-FFF2-40B4-BE49-F238E27FC236}">
                  <a16:creationId xmlns:a16="http://schemas.microsoft.com/office/drawing/2014/main" id="{3197ED93-D4AC-5D93-1A12-A5DB2E3FACD1}"/>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0FCE886C-B948-BDDF-34F2-627ED2D0038D}"/>
                </a:ext>
              </a:extLst>
            </p:cNvPr>
            <p:cNvCxnSpPr>
              <a:cxnSpLocks/>
            </p:cNvCxnSpPr>
            <p:nvPr/>
          </p:nvCxnSpPr>
          <p:spPr>
            <a:xfrm>
              <a:off x="2447347" y="3868104"/>
              <a:ext cx="913837" cy="0"/>
            </a:xfrm>
            <a:prstGeom prst="line">
              <a:avLst/>
            </a:prstGeom>
            <a:noFill/>
            <a:ln w="38100" cap="flat" cmpd="sng" algn="ctr">
              <a:solidFill>
                <a:sysClr val="windowText" lastClr="000000"/>
              </a:solidFill>
              <a:prstDash val="solid"/>
              <a:miter lim="800000"/>
            </a:ln>
            <a:effectLst/>
          </p:spPr>
        </p:cxnSp>
        <p:sp>
          <p:nvSpPr>
            <p:cNvPr id="23" name="Flowchart: Connector 22">
              <a:extLst>
                <a:ext uri="{FF2B5EF4-FFF2-40B4-BE49-F238E27FC236}">
                  <a16:creationId xmlns:a16="http://schemas.microsoft.com/office/drawing/2014/main" id="{19AD898A-1271-92D5-ECE8-78BDB253E9BF}"/>
                </a:ext>
              </a:extLst>
            </p:cNvPr>
            <p:cNvSpPr/>
            <p:nvPr/>
          </p:nvSpPr>
          <p:spPr>
            <a:xfrm>
              <a:off x="2195643" y="3070577"/>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p>
          </p:txBody>
        </p:sp>
        <p:sp>
          <p:nvSpPr>
            <p:cNvPr id="24" name="Flowchart: Connector 23">
              <a:extLst>
                <a:ext uri="{FF2B5EF4-FFF2-40B4-BE49-F238E27FC236}">
                  <a16:creationId xmlns:a16="http://schemas.microsoft.com/office/drawing/2014/main" id="{21A01C06-14E6-853B-DFDD-774F6BD5476F}"/>
                </a:ext>
              </a:extLst>
            </p:cNvPr>
            <p:cNvSpPr/>
            <p:nvPr/>
          </p:nvSpPr>
          <p:spPr>
            <a:xfrm>
              <a:off x="4619926" y="3676190"/>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A02120D-7A76-C894-3E1C-B48307482E41}"/>
                </a:ext>
              </a:extLst>
            </p:cNvPr>
            <p:cNvSpPr txBox="1"/>
            <p:nvPr/>
          </p:nvSpPr>
          <p:spPr>
            <a:xfrm>
              <a:off x="4594352" y="3628099"/>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cxnSp>
          <p:nvCxnSpPr>
            <p:cNvPr id="26" name="Straight Connector 25">
              <a:extLst>
                <a:ext uri="{FF2B5EF4-FFF2-40B4-BE49-F238E27FC236}">
                  <a16:creationId xmlns:a16="http://schemas.microsoft.com/office/drawing/2014/main" id="{B9924C73-29E7-DEA1-8A3C-C16EBB76C787}"/>
                </a:ext>
              </a:extLst>
            </p:cNvPr>
            <p:cNvCxnSpPr>
              <a:cxnSpLocks/>
            </p:cNvCxnSpPr>
            <p:nvPr/>
          </p:nvCxnSpPr>
          <p:spPr>
            <a:xfrm>
              <a:off x="2391535" y="5086308"/>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27" name="TextBox 26">
              <a:extLst>
                <a:ext uri="{FF2B5EF4-FFF2-40B4-BE49-F238E27FC236}">
                  <a16:creationId xmlns:a16="http://schemas.microsoft.com/office/drawing/2014/main" id="{7BAFE4A1-B1C8-66EE-36C2-BA480A46CACD}"/>
                </a:ext>
              </a:extLst>
            </p:cNvPr>
            <p:cNvSpPr txBox="1"/>
            <p:nvPr/>
          </p:nvSpPr>
          <p:spPr>
            <a:xfrm>
              <a:off x="6107025" y="421773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b</a:t>
              </a:r>
            </a:p>
          </p:txBody>
        </p:sp>
        <p:sp>
          <p:nvSpPr>
            <p:cNvPr id="28" name="Rectangle 27">
              <a:extLst>
                <a:ext uri="{FF2B5EF4-FFF2-40B4-BE49-F238E27FC236}">
                  <a16:creationId xmlns:a16="http://schemas.microsoft.com/office/drawing/2014/main" id="{2232D486-263A-AD7C-51C8-43E063EC2414}"/>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73FEC8F2-03D4-D74C-D3E4-25D4E553BD1C}"/>
                </a:ext>
              </a:extLst>
            </p:cNvPr>
            <p:cNvCxnSpPr>
              <a:cxnSpLocks/>
            </p:cNvCxnSpPr>
            <p:nvPr/>
          </p:nvCxnSpPr>
          <p:spPr>
            <a:xfrm>
              <a:off x="6815294" y="5070259"/>
              <a:ext cx="1665689" cy="0"/>
            </a:xfrm>
            <a:prstGeom prst="line">
              <a:avLst/>
            </a:prstGeom>
            <a:noFill/>
            <a:ln w="38100" cap="flat" cmpd="sng" algn="ctr">
              <a:solidFill>
                <a:sysClr val="windowText" lastClr="000000"/>
              </a:solidFill>
              <a:prstDash val="solid"/>
              <a:miter lim="800000"/>
            </a:ln>
            <a:effectLst/>
          </p:spPr>
        </p:cxnSp>
        <p:sp>
          <p:nvSpPr>
            <p:cNvPr id="30" name="Flowchart: Connector 29">
              <a:extLst>
                <a:ext uri="{FF2B5EF4-FFF2-40B4-BE49-F238E27FC236}">
                  <a16:creationId xmlns:a16="http://schemas.microsoft.com/office/drawing/2014/main" id="{59082D07-613E-CECA-236C-E59F3745DF33}"/>
                </a:ext>
              </a:extLst>
            </p:cNvPr>
            <p:cNvSpPr/>
            <p:nvPr/>
          </p:nvSpPr>
          <p:spPr>
            <a:xfrm>
              <a:off x="4629992" y="4885758"/>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FE2EDD33-49AA-9299-90AD-7D222E3BCC32}"/>
                </a:ext>
              </a:extLst>
            </p:cNvPr>
            <p:cNvSpPr txBox="1"/>
            <p:nvPr/>
          </p:nvSpPr>
          <p:spPr>
            <a:xfrm>
              <a:off x="4604418" y="4837667"/>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294" name="Straight Arrow Connector 293">
              <a:extLst>
                <a:ext uri="{FF2B5EF4-FFF2-40B4-BE49-F238E27FC236}">
                  <a16:creationId xmlns:a16="http://schemas.microsoft.com/office/drawing/2014/main" id="{5F248E55-2F0D-9106-4A7D-5CE7608712FE}"/>
                </a:ext>
              </a:extLst>
            </p:cNvPr>
            <p:cNvCxnSpPr>
              <a:cxnSpLocks/>
            </p:cNvCxnSpPr>
            <p:nvPr/>
          </p:nvCxnSpPr>
          <p:spPr>
            <a:xfrm>
              <a:off x="6116591" y="4635842"/>
              <a:ext cx="0" cy="359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D6866684-D7ED-B5A4-8E3E-DB3F5B39F45E}"/>
                </a:ext>
              </a:extLst>
            </p:cNvPr>
            <p:cNvCxnSpPr>
              <a:cxnSpLocks/>
            </p:cNvCxnSpPr>
            <p:nvPr/>
          </p:nvCxnSpPr>
          <p:spPr>
            <a:xfrm>
              <a:off x="6103305" y="4651273"/>
              <a:ext cx="711989" cy="0"/>
            </a:xfrm>
            <a:prstGeom prst="line">
              <a:avLst/>
            </a:prstGeom>
            <a:noFill/>
            <a:ln w="38100" cap="flat" cmpd="sng" algn="ctr">
              <a:solidFill>
                <a:sysClr val="windowText" lastClr="000000"/>
              </a:solidFill>
              <a:prstDash val="solid"/>
              <a:miter lim="800000"/>
            </a:ln>
            <a:effectLst/>
          </p:spPr>
        </p:cxnSp>
        <p:cxnSp>
          <p:nvCxnSpPr>
            <p:cNvPr id="296" name="Straight Connector 295">
              <a:extLst>
                <a:ext uri="{FF2B5EF4-FFF2-40B4-BE49-F238E27FC236}">
                  <a16:creationId xmlns:a16="http://schemas.microsoft.com/office/drawing/2014/main" id="{4F44B90A-2ACC-6CA5-3AF6-2B94859010D8}"/>
                </a:ext>
              </a:extLst>
            </p:cNvPr>
            <p:cNvCxnSpPr>
              <a:cxnSpLocks/>
            </p:cNvCxnSpPr>
            <p:nvPr/>
          </p:nvCxnSpPr>
          <p:spPr>
            <a:xfrm flipV="1">
              <a:off x="6815294" y="4635842"/>
              <a:ext cx="0" cy="450466"/>
            </a:xfrm>
            <a:prstGeom prst="line">
              <a:avLst/>
            </a:prstGeom>
            <a:noFill/>
            <a:ln w="38100" cap="flat" cmpd="sng" algn="ctr">
              <a:solidFill>
                <a:sysClr val="windowText" lastClr="000000"/>
              </a:solidFill>
              <a:prstDash val="solid"/>
              <a:miter lim="800000"/>
            </a:ln>
            <a:effectLst/>
          </p:spPr>
        </p:cxnSp>
      </p:grpSp>
      <p:sp>
        <p:nvSpPr>
          <p:cNvPr id="97" name="文本框 12">
            <a:extLst>
              <a:ext uri="{FF2B5EF4-FFF2-40B4-BE49-F238E27FC236}">
                <a16:creationId xmlns:a16="http://schemas.microsoft.com/office/drawing/2014/main" id="{EA7595EF-5343-3AFF-6013-0DCA417BAEA7}"/>
              </a:ext>
            </a:extLst>
          </p:cNvPr>
          <p:cNvSpPr txBox="1"/>
          <p:nvPr/>
        </p:nvSpPr>
        <p:spPr>
          <a:xfrm>
            <a:off x="253370" y="411988"/>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0" name="Oval 189">
            <a:extLst>
              <a:ext uri="{FF2B5EF4-FFF2-40B4-BE49-F238E27FC236}">
                <a16:creationId xmlns:a16="http://schemas.microsoft.com/office/drawing/2014/main" id="{415B6029-7F20-1D29-80FC-E242760FCB1F}"/>
              </a:ext>
            </a:extLst>
          </p:cNvPr>
          <p:cNvSpPr/>
          <p:nvPr/>
        </p:nvSpPr>
        <p:spPr>
          <a:xfrm>
            <a:off x="8311962" y="2317650"/>
            <a:ext cx="1223517" cy="1123010"/>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Oval 228">
            <a:extLst>
              <a:ext uri="{FF2B5EF4-FFF2-40B4-BE49-F238E27FC236}">
                <a16:creationId xmlns:a16="http://schemas.microsoft.com/office/drawing/2014/main" id="{A2058D1F-79BC-4C58-E7BA-7238A1823366}"/>
              </a:ext>
            </a:extLst>
          </p:cNvPr>
          <p:cNvSpPr/>
          <p:nvPr/>
        </p:nvSpPr>
        <p:spPr>
          <a:xfrm>
            <a:off x="6741928" y="2228050"/>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43632" y="372157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R = 10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Oval 248">
            <a:extLst>
              <a:ext uri="{FF2B5EF4-FFF2-40B4-BE49-F238E27FC236}">
                <a16:creationId xmlns:a16="http://schemas.microsoft.com/office/drawing/2014/main" id="{F694EE87-B4E7-49A5-825E-52535F148E07}"/>
              </a:ext>
            </a:extLst>
          </p:cNvPr>
          <p:cNvSpPr/>
          <p:nvPr/>
        </p:nvSpPr>
        <p:spPr>
          <a:xfrm>
            <a:off x="8784286" y="3543355"/>
            <a:ext cx="1223517" cy="1065434"/>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Google Shape;436;p36">
            <a:extLst>
              <a:ext uri="{FF2B5EF4-FFF2-40B4-BE49-F238E27FC236}">
                <a16:creationId xmlns:a16="http://schemas.microsoft.com/office/drawing/2014/main" id="{C4F97347-5774-9BD2-309D-56C0E12257DF}"/>
              </a:ext>
            </a:extLst>
          </p:cNvPr>
          <p:cNvSpPr txBox="1">
            <a:spLocks/>
          </p:cNvSpPr>
          <p:nvPr/>
        </p:nvSpPr>
        <p:spPr>
          <a:xfrm>
            <a:off x="1026755" y="4408709"/>
            <a:ext cx="351304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Biến</a:t>
            </a:r>
            <a:r>
              <a:rPr lang="en-US" b="0" dirty="0"/>
              <a:t> </a:t>
            </a:r>
            <a:r>
              <a:rPr lang="en-US" b="0" dirty="0" err="1"/>
              <a:t>trở</a:t>
            </a:r>
            <a:r>
              <a:rPr lang="en-US" b="0" dirty="0"/>
              <a:t> </a:t>
            </a:r>
            <a:r>
              <a:rPr lang="en-US" b="0" dirty="0" err="1"/>
              <a:t>R</a:t>
            </a:r>
            <a:r>
              <a:rPr lang="en-US" b="0" baseline="-25000" dirty="0" err="1"/>
              <a:t>max</a:t>
            </a:r>
            <a:r>
              <a:rPr lang="en-US" b="0" dirty="0"/>
              <a:t> = 20 </a:t>
            </a:r>
            <a:r>
              <a:rPr lang="el-GR" b="0" dirty="0">
                <a:latin typeface="Open Sans" panose="020B0606030504020204" pitchFamily="34" charset="0"/>
              </a:rPr>
              <a:t>Ω</a:t>
            </a:r>
            <a:r>
              <a:rPr lang="en-US" b="0" dirty="0"/>
              <a:t> </a:t>
            </a:r>
            <a:endParaRPr lang="vi-VN" b="0" dirty="0"/>
          </a:p>
        </p:txBody>
      </p:sp>
      <p:grpSp>
        <p:nvGrpSpPr>
          <p:cNvPr id="251" name="Google Shape;689;p44">
            <a:extLst>
              <a:ext uri="{FF2B5EF4-FFF2-40B4-BE49-F238E27FC236}">
                <a16:creationId xmlns:a16="http://schemas.microsoft.com/office/drawing/2014/main" id="{0568275F-D3E8-18F5-6158-BDFF91E9319F}"/>
              </a:ext>
            </a:extLst>
          </p:cNvPr>
          <p:cNvGrpSpPr/>
          <p:nvPr/>
        </p:nvGrpSpPr>
        <p:grpSpPr>
          <a:xfrm>
            <a:off x="382229" y="4350477"/>
            <a:ext cx="644526" cy="581557"/>
            <a:chOff x="858650" y="3046400"/>
            <a:chExt cx="1118500" cy="1009225"/>
          </a:xfrm>
        </p:grpSpPr>
        <p:sp>
          <p:nvSpPr>
            <p:cNvPr id="252" name="Google Shape;690;p44">
              <a:extLst>
                <a:ext uri="{FF2B5EF4-FFF2-40B4-BE49-F238E27FC236}">
                  <a16:creationId xmlns:a16="http://schemas.microsoft.com/office/drawing/2014/main" id="{AA079026-E8B5-B652-C53A-A82C111AF6FF}"/>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91;p44">
              <a:extLst>
                <a:ext uri="{FF2B5EF4-FFF2-40B4-BE49-F238E27FC236}">
                  <a16:creationId xmlns:a16="http://schemas.microsoft.com/office/drawing/2014/main" id="{36207800-AF5E-3BBB-2CCF-C7C786D37607}"/>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92;p44">
              <a:extLst>
                <a:ext uri="{FF2B5EF4-FFF2-40B4-BE49-F238E27FC236}">
                  <a16:creationId xmlns:a16="http://schemas.microsoft.com/office/drawing/2014/main" id="{56116CF6-294F-A786-9B65-34F637FF32F9}"/>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93;p44">
              <a:extLst>
                <a:ext uri="{FF2B5EF4-FFF2-40B4-BE49-F238E27FC236}">
                  <a16:creationId xmlns:a16="http://schemas.microsoft.com/office/drawing/2014/main" id="{28C02E86-68C1-191B-C81A-15C6CC4EA9A0}"/>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4;p44">
              <a:extLst>
                <a:ext uri="{FF2B5EF4-FFF2-40B4-BE49-F238E27FC236}">
                  <a16:creationId xmlns:a16="http://schemas.microsoft.com/office/drawing/2014/main" id="{86E88DC4-0016-75B1-2425-CCA3E24E908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95;p44">
              <a:extLst>
                <a:ext uri="{FF2B5EF4-FFF2-40B4-BE49-F238E27FC236}">
                  <a16:creationId xmlns:a16="http://schemas.microsoft.com/office/drawing/2014/main" id="{871CB5B7-0C35-4B00-A4D8-893EF8674F16}"/>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96;p44">
              <a:extLst>
                <a:ext uri="{FF2B5EF4-FFF2-40B4-BE49-F238E27FC236}">
                  <a16:creationId xmlns:a16="http://schemas.microsoft.com/office/drawing/2014/main" id="{AC3ADDB8-1E85-CE28-55F3-66F9266D4351}"/>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97;p44">
              <a:extLst>
                <a:ext uri="{FF2B5EF4-FFF2-40B4-BE49-F238E27FC236}">
                  <a16:creationId xmlns:a16="http://schemas.microsoft.com/office/drawing/2014/main" id="{614A7279-35A3-11E2-DADE-4CDEEA0EA70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98;p44">
              <a:extLst>
                <a:ext uri="{FF2B5EF4-FFF2-40B4-BE49-F238E27FC236}">
                  <a16:creationId xmlns:a16="http://schemas.microsoft.com/office/drawing/2014/main" id="{33AFC8DF-3BE7-D2BE-6E04-2D2D8CEBA377}"/>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99;p44">
              <a:extLst>
                <a:ext uri="{FF2B5EF4-FFF2-40B4-BE49-F238E27FC236}">
                  <a16:creationId xmlns:a16="http://schemas.microsoft.com/office/drawing/2014/main" id="{30F3710E-9230-B6CF-F13E-E9CE48E6D33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0;p44">
              <a:extLst>
                <a:ext uri="{FF2B5EF4-FFF2-40B4-BE49-F238E27FC236}">
                  <a16:creationId xmlns:a16="http://schemas.microsoft.com/office/drawing/2014/main" id="{5463188D-66BB-BC55-6FA0-08292606618D}"/>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1;p44">
              <a:extLst>
                <a:ext uri="{FF2B5EF4-FFF2-40B4-BE49-F238E27FC236}">
                  <a16:creationId xmlns:a16="http://schemas.microsoft.com/office/drawing/2014/main" id="{3CC3C91F-5306-1A76-188F-964ACE0F6610}"/>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02;p44">
              <a:extLst>
                <a:ext uri="{FF2B5EF4-FFF2-40B4-BE49-F238E27FC236}">
                  <a16:creationId xmlns:a16="http://schemas.microsoft.com/office/drawing/2014/main" id="{34A39065-F4F5-3085-B101-562579A4C0A5}"/>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03;p44">
              <a:extLst>
                <a:ext uri="{FF2B5EF4-FFF2-40B4-BE49-F238E27FC236}">
                  <a16:creationId xmlns:a16="http://schemas.microsoft.com/office/drawing/2014/main" id="{731789F0-65F3-78E9-20F9-D92148ED1A11}"/>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04;p44">
              <a:extLst>
                <a:ext uri="{FF2B5EF4-FFF2-40B4-BE49-F238E27FC236}">
                  <a16:creationId xmlns:a16="http://schemas.microsoft.com/office/drawing/2014/main" id="{BE2AA33A-57FF-88D5-A5C0-38DA707DAE5B}"/>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05;p44">
              <a:extLst>
                <a:ext uri="{FF2B5EF4-FFF2-40B4-BE49-F238E27FC236}">
                  <a16:creationId xmlns:a16="http://schemas.microsoft.com/office/drawing/2014/main" id="{D529C4B6-6F43-0FF9-CA26-6BC715E61895}"/>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06;p44">
              <a:extLst>
                <a:ext uri="{FF2B5EF4-FFF2-40B4-BE49-F238E27FC236}">
                  <a16:creationId xmlns:a16="http://schemas.microsoft.com/office/drawing/2014/main" id="{1DA24115-5F24-D1F9-9E1A-575F8A6F07EE}"/>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Oval 268">
            <a:extLst>
              <a:ext uri="{FF2B5EF4-FFF2-40B4-BE49-F238E27FC236}">
                <a16:creationId xmlns:a16="http://schemas.microsoft.com/office/drawing/2014/main" id="{5F8BF86F-794C-D632-3485-7DBD95D50E3A}"/>
              </a:ext>
            </a:extLst>
          </p:cNvPr>
          <p:cNvSpPr/>
          <p:nvPr/>
        </p:nvSpPr>
        <p:spPr>
          <a:xfrm>
            <a:off x="8645912" y="4562282"/>
            <a:ext cx="1424872" cy="1233635"/>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26755" y="5056788"/>
            <a:ext cx="351304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1 A, ĐCNN 0,02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82229" y="4998556"/>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Oval 290">
            <a:extLst>
              <a:ext uri="{FF2B5EF4-FFF2-40B4-BE49-F238E27FC236}">
                <a16:creationId xmlns:a16="http://schemas.microsoft.com/office/drawing/2014/main" id="{9339C2D0-630E-F756-B890-E6D7FF7FA04F}"/>
              </a:ext>
            </a:extLst>
          </p:cNvPr>
          <p:cNvSpPr/>
          <p:nvPr/>
        </p:nvSpPr>
        <p:spPr>
          <a:xfrm>
            <a:off x="5104359" y="3176445"/>
            <a:ext cx="745278"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a:extLst>
              <a:ext uri="{FF2B5EF4-FFF2-40B4-BE49-F238E27FC236}">
                <a16:creationId xmlns:a16="http://schemas.microsoft.com/office/drawing/2014/main" id="{06DE6F7C-D04F-A364-ED11-2710E8D18ACD}"/>
              </a:ext>
            </a:extLst>
          </p:cNvPr>
          <p:cNvSpPr/>
          <p:nvPr/>
        </p:nvSpPr>
        <p:spPr>
          <a:xfrm>
            <a:off x="7438677" y="3812330"/>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A81EDB68-0304-7379-A0E2-25269C14F5A3}"/>
              </a:ext>
            </a:extLst>
          </p:cNvPr>
          <p:cNvSpPr/>
          <p:nvPr/>
        </p:nvSpPr>
        <p:spPr>
          <a:xfrm>
            <a:off x="7471699" y="4985711"/>
            <a:ext cx="902227" cy="785656"/>
          </a:xfrm>
          <a:prstGeom prst="ellipse">
            <a:avLst/>
          </a:prstGeom>
          <a:noFill/>
          <a:ln w="38100">
            <a:solidFill>
              <a:srgbClr val="E57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6911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89"/>
                                        </p:tgtEl>
                                        <p:attrNameLst>
                                          <p:attrName>style.visibility</p:attrName>
                                        </p:attrNameLst>
                                      </p:cBhvr>
                                      <p:to>
                                        <p:strVal val="visible"/>
                                      </p:to>
                                    </p:set>
                                    <p:animEffect transition="in" filter="wipe(up)">
                                      <p:cBhvr>
                                        <p:cTn id="18" dur="500"/>
                                        <p:tgtEl>
                                          <p:spTgt spid="18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p:cTn id="23" dur="500" fill="hold"/>
                                        <p:tgtEl>
                                          <p:spTgt spid="190"/>
                                        </p:tgtEl>
                                        <p:attrNameLst>
                                          <p:attrName>ppt_w</p:attrName>
                                        </p:attrNameLst>
                                      </p:cBhvr>
                                      <p:tavLst>
                                        <p:tav tm="0">
                                          <p:val>
                                            <p:fltVal val="0"/>
                                          </p:val>
                                        </p:tav>
                                        <p:tav tm="100000">
                                          <p:val>
                                            <p:strVal val="#ppt_w"/>
                                          </p:val>
                                        </p:tav>
                                      </p:tavLst>
                                    </p:anim>
                                    <p:anim calcmode="lin" valueType="num">
                                      <p:cBhvr>
                                        <p:cTn id="24" dur="500" fill="hold"/>
                                        <p:tgtEl>
                                          <p:spTgt spid="190"/>
                                        </p:tgtEl>
                                        <p:attrNameLst>
                                          <p:attrName>ppt_h</p:attrName>
                                        </p:attrNameLst>
                                      </p:cBhvr>
                                      <p:tavLst>
                                        <p:tav tm="0">
                                          <p:val>
                                            <p:fltVal val="0"/>
                                          </p:val>
                                        </p:tav>
                                        <p:tav tm="100000">
                                          <p:val>
                                            <p:strVal val="#ppt_h"/>
                                          </p:val>
                                        </p:tav>
                                      </p:tavLst>
                                    </p:anim>
                                    <p:animEffect transition="in" filter="fade">
                                      <p:cBhvr>
                                        <p:cTn id="25" dur="500"/>
                                        <p:tgtEl>
                                          <p:spTgt spid="190"/>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92"/>
                                        </p:tgtEl>
                                        <p:attrNameLst>
                                          <p:attrName>style.visibility</p:attrName>
                                        </p:attrNameLst>
                                      </p:cBhvr>
                                      <p:to>
                                        <p:strVal val="visible"/>
                                      </p:to>
                                    </p:set>
                                    <p:anim calcmode="lin" valueType="num">
                                      <p:cBhvr>
                                        <p:cTn id="29" dur="500" fill="hold"/>
                                        <p:tgtEl>
                                          <p:spTgt spid="192"/>
                                        </p:tgtEl>
                                        <p:attrNameLst>
                                          <p:attrName>ppt_w</p:attrName>
                                        </p:attrNameLst>
                                      </p:cBhvr>
                                      <p:tavLst>
                                        <p:tav tm="0">
                                          <p:val>
                                            <p:fltVal val="0"/>
                                          </p:val>
                                        </p:tav>
                                        <p:tav tm="100000">
                                          <p:val>
                                            <p:strVal val="#ppt_w"/>
                                          </p:val>
                                        </p:tav>
                                      </p:tavLst>
                                    </p:anim>
                                    <p:anim calcmode="lin" valueType="num">
                                      <p:cBhvr>
                                        <p:cTn id="30" dur="500" fill="hold"/>
                                        <p:tgtEl>
                                          <p:spTgt spid="192"/>
                                        </p:tgtEl>
                                        <p:attrNameLst>
                                          <p:attrName>ppt_h</p:attrName>
                                        </p:attrNameLst>
                                      </p:cBhvr>
                                      <p:tavLst>
                                        <p:tav tm="0">
                                          <p:val>
                                            <p:fltVal val="0"/>
                                          </p:val>
                                        </p:tav>
                                        <p:tav tm="100000">
                                          <p:val>
                                            <p:strVal val="#ppt_h"/>
                                          </p:val>
                                        </p:tav>
                                      </p:tavLst>
                                    </p:anim>
                                    <p:animEffect transition="in" filter="fade">
                                      <p:cBhvr>
                                        <p:cTn id="31" dur="500"/>
                                        <p:tgtEl>
                                          <p:spTgt spid="192"/>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91"/>
                                        </p:tgtEl>
                                        <p:attrNameLst>
                                          <p:attrName>style.visibility</p:attrName>
                                        </p:attrNameLst>
                                      </p:cBhvr>
                                      <p:to>
                                        <p:strVal val="visible"/>
                                      </p:to>
                                    </p:set>
                                    <p:animEffect transition="in" filter="wipe(left)">
                                      <p:cBhvr>
                                        <p:cTn id="35" dur="500"/>
                                        <p:tgtEl>
                                          <p:spTgt spid="19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90"/>
                                        </p:tgtEl>
                                      </p:cBhvr>
                                    </p:animEffect>
                                    <p:set>
                                      <p:cBhvr>
                                        <p:cTn id="40" dur="1" fill="hold">
                                          <p:stCondLst>
                                            <p:cond delay="499"/>
                                          </p:stCondLst>
                                        </p:cTn>
                                        <p:tgtEl>
                                          <p:spTgt spid="190"/>
                                        </p:tgtEl>
                                        <p:attrNameLst>
                                          <p:attrName>style.visibility</p:attrName>
                                        </p:attrNameLst>
                                      </p:cBhvr>
                                      <p:to>
                                        <p:strVal val="hidden"/>
                                      </p:to>
                                    </p:set>
                                  </p:childTnLst>
                                </p:cTn>
                              </p:par>
                              <p:par>
                                <p:cTn id="41" presetID="53" presetClass="entr" presetSubtype="16" fill="hold" grpId="0" nodeType="withEffect">
                                  <p:stCondLst>
                                    <p:cond delay="0"/>
                                  </p:stCondLst>
                                  <p:childTnLst>
                                    <p:set>
                                      <p:cBhvr>
                                        <p:cTn id="42" dur="1" fill="hold">
                                          <p:stCondLst>
                                            <p:cond delay="0"/>
                                          </p:stCondLst>
                                        </p:cTn>
                                        <p:tgtEl>
                                          <p:spTgt spid="229"/>
                                        </p:tgtEl>
                                        <p:attrNameLst>
                                          <p:attrName>style.visibility</p:attrName>
                                        </p:attrNameLst>
                                      </p:cBhvr>
                                      <p:to>
                                        <p:strVal val="visible"/>
                                      </p:to>
                                    </p:set>
                                    <p:anim calcmode="lin" valueType="num">
                                      <p:cBhvr>
                                        <p:cTn id="43" dur="500" fill="hold"/>
                                        <p:tgtEl>
                                          <p:spTgt spid="229"/>
                                        </p:tgtEl>
                                        <p:attrNameLst>
                                          <p:attrName>ppt_w</p:attrName>
                                        </p:attrNameLst>
                                      </p:cBhvr>
                                      <p:tavLst>
                                        <p:tav tm="0">
                                          <p:val>
                                            <p:fltVal val="0"/>
                                          </p:val>
                                        </p:tav>
                                        <p:tav tm="100000">
                                          <p:val>
                                            <p:strVal val="#ppt_w"/>
                                          </p:val>
                                        </p:tav>
                                      </p:tavLst>
                                    </p:anim>
                                    <p:anim calcmode="lin" valueType="num">
                                      <p:cBhvr>
                                        <p:cTn id="44" dur="500" fill="hold"/>
                                        <p:tgtEl>
                                          <p:spTgt spid="229"/>
                                        </p:tgtEl>
                                        <p:attrNameLst>
                                          <p:attrName>ppt_h</p:attrName>
                                        </p:attrNameLst>
                                      </p:cBhvr>
                                      <p:tavLst>
                                        <p:tav tm="0">
                                          <p:val>
                                            <p:fltVal val="0"/>
                                          </p:val>
                                        </p:tav>
                                        <p:tav tm="100000">
                                          <p:val>
                                            <p:strVal val="#ppt_h"/>
                                          </p:val>
                                        </p:tav>
                                      </p:tavLst>
                                    </p:anim>
                                    <p:animEffect transition="in" filter="fade">
                                      <p:cBhvr>
                                        <p:cTn id="45" dur="500"/>
                                        <p:tgtEl>
                                          <p:spTgt spid="229"/>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211"/>
                                        </p:tgtEl>
                                        <p:attrNameLst>
                                          <p:attrName>style.visibility</p:attrName>
                                        </p:attrNameLst>
                                      </p:cBhvr>
                                      <p:to>
                                        <p:strVal val="visible"/>
                                      </p:to>
                                    </p:set>
                                    <p:anim calcmode="lin" valueType="num">
                                      <p:cBhvr>
                                        <p:cTn id="49" dur="500" fill="hold"/>
                                        <p:tgtEl>
                                          <p:spTgt spid="211"/>
                                        </p:tgtEl>
                                        <p:attrNameLst>
                                          <p:attrName>ppt_w</p:attrName>
                                        </p:attrNameLst>
                                      </p:cBhvr>
                                      <p:tavLst>
                                        <p:tav tm="0">
                                          <p:val>
                                            <p:fltVal val="0"/>
                                          </p:val>
                                        </p:tav>
                                        <p:tav tm="100000">
                                          <p:val>
                                            <p:strVal val="#ppt_w"/>
                                          </p:val>
                                        </p:tav>
                                      </p:tavLst>
                                    </p:anim>
                                    <p:anim calcmode="lin" valueType="num">
                                      <p:cBhvr>
                                        <p:cTn id="50" dur="500" fill="hold"/>
                                        <p:tgtEl>
                                          <p:spTgt spid="211"/>
                                        </p:tgtEl>
                                        <p:attrNameLst>
                                          <p:attrName>ppt_h</p:attrName>
                                        </p:attrNameLst>
                                      </p:cBhvr>
                                      <p:tavLst>
                                        <p:tav tm="0">
                                          <p:val>
                                            <p:fltVal val="0"/>
                                          </p:val>
                                        </p:tav>
                                        <p:tav tm="100000">
                                          <p:val>
                                            <p:strVal val="#ppt_h"/>
                                          </p:val>
                                        </p:tav>
                                      </p:tavLst>
                                    </p:anim>
                                    <p:animEffect transition="in" filter="fade">
                                      <p:cBhvr>
                                        <p:cTn id="51" dur="500"/>
                                        <p:tgtEl>
                                          <p:spTgt spid="211"/>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10"/>
                                        </p:tgtEl>
                                        <p:attrNameLst>
                                          <p:attrName>style.visibility</p:attrName>
                                        </p:attrNameLst>
                                      </p:cBhvr>
                                      <p:to>
                                        <p:strVal val="visible"/>
                                      </p:to>
                                    </p:set>
                                    <p:animEffect transition="in" filter="wipe(left)">
                                      <p:cBhvr>
                                        <p:cTn id="55" dur="500"/>
                                        <p:tgtEl>
                                          <p:spTgt spid="2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29"/>
                                        </p:tgtEl>
                                      </p:cBhvr>
                                    </p:animEffect>
                                    <p:set>
                                      <p:cBhvr>
                                        <p:cTn id="60" dur="1" fill="hold">
                                          <p:stCondLst>
                                            <p:cond delay="499"/>
                                          </p:stCondLst>
                                        </p:cTn>
                                        <p:tgtEl>
                                          <p:spTgt spid="229"/>
                                        </p:tgtEl>
                                        <p:attrNameLst>
                                          <p:attrName>style.visibility</p:attrName>
                                        </p:attrNameLst>
                                      </p:cBhvr>
                                      <p:to>
                                        <p:strVal val="hidden"/>
                                      </p:to>
                                    </p:set>
                                  </p:childTnLst>
                                </p:cTn>
                              </p:par>
                              <p:par>
                                <p:cTn id="61" presetID="53" presetClass="entr" presetSubtype="16" fill="hold" grpId="0" nodeType="withEffect">
                                  <p:stCondLst>
                                    <p:cond delay="0"/>
                                  </p:stCondLst>
                                  <p:childTnLst>
                                    <p:set>
                                      <p:cBhvr>
                                        <p:cTn id="62" dur="1" fill="hold">
                                          <p:stCondLst>
                                            <p:cond delay="0"/>
                                          </p:stCondLst>
                                        </p:cTn>
                                        <p:tgtEl>
                                          <p:spTgt spid="249"/>
                                        </p:tgtEl>
                                        <p:attrNameLst>
                                          <p:attrName>style.visibility</p:attrName>
                                        </p:attrNameLst>
                                      </p:cBhvr>
                                      <p:to>
                                        <p:strVal val="visible"/>
                                      </p:to>
                                    </p:set>
                                    <p:anim calcmode="lin" valueType="num">
                                      <p:cBhvr>
                                        <p:cTn id="63" dur="500" fill="hold"/>
                                        <p:tgtEl>
                                          <p:spTgt spid="249"/>
                                        </p:tgtEl>
                                        <p:attrNameLst>
                                          <p:attrName>ppt_w</p:attrName>
                                        </p:attrNameLst>
                                      </p:cBhvr>
                                      <p:tavLst>
                                        <p:tav tm="0">
                                          <p:val>
                                            <p:fltVal val="0"/>
                                          </p:val>
                                        </p:tav>
                                        <p:tav tm="100000">
                                          <p:val>
                                            <p:strVal val="#ppt_w"/>
                                          </p:val>
                                        </p:tav>
                                      </p:tavLst>
                                    </p:anim>
                                    <p:anim calcmode="lin" valueType="num">
                                      <p:cBhvr>
                                        <p:cTn id="64" dur="500" fill="hold"/>
                                        <p:tgtEl>
                                          <p:spTgt spid="249"/>
                                        </p:tgtEl>
                                        <p:attrNameLst>
                                          <p:attrName>ppt_h</p:attrName>
                                        </p:attrNameLst>
                                      </p:cBhvr>
                                      <p:tavLst>
                                        <p:tav tm="0">
                                          <p:val>
                                            <p:fltVal val="0"/>
                                          </p:val>
                                        </p:tav>
                                        <p:tav tm="100000">
                                          <p:val>
                                            <p:strVal val="#ppt_h"/>
                                          </p:val>
                                        </p:tav>
                                      </p:tavLst>
                                    </p:anim>
                                    <p:animEffect transition="in" filter="fade">
                                      <p:cBhvr>
                                        <p:cTn id="65" dur="500"/>
                                        <p:tgtEl>
                                          <p:spTgt spid="249"/>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231"/>
                                        </p:tgtEl>
                                        <p:attrNameLst>
                                          <p:attrName>style.visibility</p:attrName>
                                        </p:attrNameLst>
                                      </p:cBhvr>
                                      <p:to>
                                        <p:strVal val="visible"/>
                                      </p:to>
                                    </p:set>
                                    <p:anim calcmode="lin" valueType="num">
                                      <p:cBhvr>
                                        <p:cTn id="69" dur="500" fill="hold"/>
                                        <p:tgtEl>
                                          <p:spTgt spid="231"/>
                                        </p:tgtEl>
                                        <p:attrNameLst>
                                          <p:attrName>ppt_w</p:attrName>
                                        </p:attrNameLst>
                                      </p:cBhvr>
                                      <p:tavLst>
                                        <p:tav tm="0">
                                          <p:val>
                                            <p:fltVal val="0"/>
                                          </p:val>
                                        </p:tav>
                                        <p:tav tm="100000">
                                          <p:val>
                                            <p:strVal val="#ppt_w"/>
                                          </p:val>
                                        </p:tav>
                                      </p:tavLst>
                                    </p:anim>
                                    <p:anim calcmode="lin" valueType="num">
                                      <p:cBhvr>
                                        <p:cTn id="70" dur="500" fill="hold"/>
                                        <p:tgtEl>
                                          <p:spTgt spid="231"/>
                                        </p:tgtEl>
                                        <p:attrNameLst>
                                          <p:attrName>ppt_h</p:attrName>
                                        </p:attrNameLst>
                                      </p:cBhvr>
                                      <p:tavLst>
                                        <p:tav tm="0">
                                          <p:val>
                                            <p:fltVal val="0"/>
                                          </p:val>
                                        </p:tav>
                                        <p:tav tm="100000">
                                          <p:val>
                                            <p:strVal val="#ppt_h"/>
                                          </p:val>
                                        </p:tav>
                                      </p:tavLst>
                                    </p:anim>
                                    <p:animEffect transition="in" filter="fade">
                                      <p:cBhvr>
                                        <p:cTn id="71" dur="500"/>
                                        <p:tgtEl>
                                          <p:spTgt spid="231"/>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230"/>
                                        </p:tgtEl>
                                        <p:attrNameLst>
                                          <p:attrName>style.visibility</p:attrName>
                                        </p:attrNameLst>
                                      </p:cBhvr>
                                      <p:to>
                                        <p:strVal val="visible"/>
                                      </p:to>
                                    </p:set>
                                    <p:animEffect transition="in" filter="wipe(left)">
                                      <p:cBhvr>
                                        <p:cTn id="75" dur="500"/>
                                        <p:tgtEl>
                                          <p:spTgt spid="23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249"/>
                                        </p:tgtEl>
                                      </p:cBhvr>
                                    </p:animEffect>
                                    <p:set>
                                      <p:cBhvr>
                                        <p:cTn id="80" dur="1" fill="hold">
                                          <p:stCondLst>
                                            <p:cond delay="499"/>
                                          </p:stCondLst>
                                        </p:cTn>
                                        <p:tgtEl>
                                          <p:spTgt spid="249"/>
                                        </p:tgtEl>
                                        <p:attrNameLst>
                                          <p:attrName>style.visibility</p:attrName>
                                        </p:attrNameLst>
                                      </p:cBhvr>
                                      <p:to>
                                        <p:strVal val="hidden"/>
                                      </p:to>
                                    </p:set>
                                  </p:childTnLst>
                                </p:cTn>
                              </p:par>
                              <p:par>
                                <p:cTn id="81" presetID="53" presetClass="entr" presetSubtype="16" fill="hold" grpId="0" nodeType="withEffect">
                                  <p:stCondLst>
                                    <p:cond delay="0"/>
                                  </p:stCondLst>
                                  <p:childTnLst>
                                    <p:set>
                                      <p:cBhvr>
                                        <p:cTn id="82" dur="1" fill="hold">
                                          <p:stCondLst>
                                            <p:cond delay="0"/>
                                          </p:stCondLst>
                                        </p:cTn>
                                        <p:tgtEl>
                                          <p:spTgt spid="269"/>
                                        </p:tgtEl>
                                        <p:attrNameLst>
                                          <p:attrName>style.visibility</p:attrName>
                                        </p:attrNameLst>
                                      </p:cBhvr>
                                      <p:to>
                                        <p:strVal val="visible"/>
                                      </p:to>
                                    </p:set>
                                    <p:anim calcmode="lin" valueType="num">
                                      <p:cBhvr>
                                        <p:cTn id="83" dur="500" fill="hold"/>
                                        <p:tgtEl>
                                          <p:spTgt spid="269"/>
                                        </p:tgtEl>
                                        <p:attrNameLst>
                                          <p:attrName>ppt_w</p:attrName>
                                        </p:attrNameLst>
                                      </p:cBhvr>
                                      <p:tavLst>
                                        <p:tav tm="0">
                                          <p:val>
                                            <p:fltVal val="0"/>
                                          </p:val>
                                        </p:tav>
                                        <p:tav tm="100000">
                                          <p:val>
                                            <p:strVal val="#ppt_w"/>
                                          </p:val>
                                        </p:tav>
                                      </p:tavLst>
                                    </p:anim>
                                    <p:anim calcmode="lin" valueType="num">
                                      <p:cBhvr>
                                        <p:cTn id="84" dur="500" fill="hold"/>
                                        <p:tgtEl>
                                          <p:spTgt spid="269"/>
                                        </p:tgtEl>
                                        <p:attrNameLst>
                                          <p:attrName>ppt_h</p:attrName>
                                        </p:attrNameLst>
                                      </p:cBhvr>
                                      <p:tavLst>
                                        <p:tav tm="0">
                                          <p:val>
                                            <p:fltVal val="0"/>
                                          </p:val>
                                        </p:tav>
                                        <p:tav tm="100000">
                                          <p:val>
                                            <p:strVal val="#ppt_h"/>
                                          </p:val>
                                        </p:tav>
                                      </p:tavLst>
                                    </p:anim>
                                    <p:animEffect transition="in" filter="fade">
                                      <p:cBhvr>
                                        <p:cTn id="85" dur="500"/>
                                        <p:tgtEl>
                                          <p:spTgt spid="269"/>
                                        </p:tgtEl>
                                      </p:cBhvr>
                                    </p:animEffect>
                                  </p:childTnLst>
                                </p:cTn>
                              </p:par>
                            </p:childTnLst>
                          </p:cTn>
                        </p:par>
                        <p:par>
                          <p:cTn id="86" fill="hold">
                            <p:stCondLst>
                              <p:cond delay="500"/>
                            </p:stCondLst>
                            <p:childTnLst>
                              <p:par>
                                <p:cTn id="87" presetID="53" presetClass="entr" presetSubtype="16" fill="hold" nodeType="afterEffect">
                                  <p:stCondLst>
                                    <p:cond delay="0"/>
                                  </p:stCondLst>
                                  <p:childTnLst>
                                    <p:set>
                                      <p:cBhvr>
                                        <p:cTn id="88" dur="1" fill="hold">
                                          <p:stCondLst>
                                            <p:cond delay="0"/>
                                          </p:stCondLst>
                                        </p:cTn>
                                        <p:tgtEl>
                                          <p:spTgt spid="251"/>
                                        </p:tgtEl>
                                        <p:attrNameLst>
                                          <p:attrName>style.visibility</p:attrName>
                                        </p:attrNameLst>
                                      </p:cBhvr>
                                      <p:to>
                                        <p:strVal val="visible"/>
                                      </p:to>
                                    </p:set>
                                    <p:anim calcmode="lin" valueType="num">
                                      <p:cBhvr>
                                        <p:cTn id="89" dur="500" fill="hold"/>
                                        <p:tgtEl>
                                          <p:spTgt spid="251"/>
                                        </p:tgtEl>
                                        <p:attrNameLst>
                                          <p:attrName>ppt_w</p:attrName>
                                        </p:attrNameLst>
                                      </p:cBhvr>
                                      <p:tavLst>
                                        <p:tav tm="0">
                                          <p:val>
                                            <p:fltVal val="0"/>
                                          </p:val>
                                        </p:tav>
                                        <p:tav tm="100000">
                                          <p:val>
                                            <p:strVal val="#ppt_w"/>
                                          </p:val>
                                        </p:tav>
                                      </p:tavLst>
                                    </p:anim>
                                    <p:anim calcmode="lin" valueType="num">
                                      <p:cBhvr>
                                        <p:cTn id="90" dur="500" fill="hold"/>
                                        <p:tgtEl>
                                          <p:spTgt spid="251"/>
                                        </p:tgtEl>
                                        <p:attrNameLst>
                                          <p:attrName>ppt_h</p:attrName>
                                        </p:attrNameLst>
                                      </p:cBhvr>
                                      <p:tavLst>
                                        <p:tav tm="0">
                                          <p:val>
                                            <p:fltVal val="0"/>
                                          </p:val>
                                        </p:tav>
                                        <p:tav tm="100000">
                                          <p:val>
                                            <p:strVal val="#ppt_h"/>
                                          </p:val>
                                        </p:tav>
                                      </p:tavLst>
                                    </p:anim>
                                    <p:animEffect transition="in" filter="fade">
                                      <p:cBhvr>
                                        <p:cTn id="91" dur="500"/>
                                        <p:tgtEl>
                                          <p:spTgt spid="251"/>
                                        </p:tgtEl>
                                      </p:cBhvr>
                                    </p:animEffect>
                                  </p:childTnLst>
                                </p:cTn>
                              </p:par>
                            </p:childTnLst>
                          </p:cTn>
                        </p:par>
                        <p:par>
                          <p:cTn id="92" fill="hold">
                            <p:stCondLst>
                              <p:cond delay="1000"/>
                            </p:stCondLst>
                            <p:childTnLst>
                              <p:par>
                                <p:cTn id="93" presetID="22" presetClass="entr" presetSubtype="8" fill="hold" grpId="0" nodeType="afterEffect">
                                  <p:stCondLst>
                                    <p:cond delay="0"/>
                                  </p:stCondLst>
                                  <p:childTnLst>
                                    <p:set>
                                      <p:cBhvr>
                                        <p:cTn id="94" dur="1" fill="hold">
                                          <p:stCondLst>
                                            <p:cond delay="0"/>
                                          </p:stCondLst>
                                        </p:cTn>
                                        <p:tgtEl>
                                          <p:spTgt spid="250"/>
                                        </p:tgtEl>
                                        <p:attrNameLst>
                                          <p:attrName>style.visibility</p:attrName>
                                        </p:attrNameLst>
                                      </p:cBhvr>
                                      <p:to>
                                        <p:strVal val="visible"/>
                                      </p:to>
                                    </p:set>
                                    <p:animEffect transition="in" filter="wipe(left)">
                                      <p:cBhvr>
                                        <p:cTn id="95" dur="500"/>
                                        <p:tgtEl>
                                          <p:spTgt spid="25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269"/>
                                        </p:tgtEl>
                                      </p:cBhvr>
                                    </p:animEffect>
                                    <p:set>
                                      <p:cBhvr>
                                        <p:cTn id="100" dur="1" fill="hold">
                                          <p:stCondLst>
                                            <p:cond delay="499"/>
                                          </p:stCondLst>
                                        </p:cTn>
                                        <p:tgtEl>
                                          <p:spTgt spid="269"/>
                                        </p:tgtEl>
                                        <p:attrNameLst>
                                          <p:attrName>style.visibility</p:attrName>
                                        </p:attrNameLst>
                                      </p:cBhvr>
                                      <p:to>
                                        <p:strVal val="hidden"/>
                                      </p:to>
                                    </p:set>
                                  </p:childTnLst>
                                </p:cTn>
                              </p:par>
                              <p:par>
                                <p:cTn id="101" presetID="53" presetClass="entr" presetSubtype="16" fill="hold" grpId="0" nodeType="withEffect">
                                  <p:stCondLst>
                                    <p:cond delay="0"/>
                                  </p:stCondLst>
                                  <p:childTnLst>
                                    <p:set>
                                      <p:cBhvr>
                                        <p:cTn id="102" dur="1" fill="hold">
                                          <p:stCondLst>
                                            <p:cond delay="0"/>
                                          </p:stCondLst>
                                        </p:cTn>
                                        <p:tgtEl>
                                          <p:spTgt spid="291"/>
                                        </p:tgtEl>
                                        <p:attrNameLst>
                                          <p:attrName>style.visibility</p:attrName>
                                        </p:attrNameLst>
                                      </p:cBhvr>
                                      <p:to>
                                        <p:strVal val="visible"/>
                                      </p:to>
                                    </p:set>
                                    <p:anim calcmode="lin" valueType="num">
                                      <p:cBhvr>
                                        <p:cTn id="103" dur="500" fill="hold"/>
                                        <p:tgtEl>
                                          <p:spTgt spid="291"/>
                                        </p:tgtEl>
                                        <p:attrNameLst>
                                          <p:attrName>ppt_w</p:attrName>
                                        </p:attrNameLst>
                                      </p:cBhvr>
                                      <p:tavLst>
                                        <p:tav tm="0">
                                          <p:val>
                                            <p:fltVal val="0"/>
                                          </p:val>
                                        </p:tav>
                                        <p:tav tm="100000">
                                          <p:val>
                                            <p:strVal val="#ppt_w"/>
                                          </p:val>
                                        </p:tav>
                                      </p:tavLst>
                                    </p:anim>
                                    <p:anim calcmode="lin" valueType="num">
                                      <p:cBhvr>
                                        <p:cTn id="104" dur="500" fill="hold"/>
                                        <p:tgtEl>
                                          <p:spTgt spid="291"/>
                                        </p:tgtEl>
                                        <p:attrNameLst>
                                          <p:attrName>ppt_h</p:attrName>
                                        </p:attrNameLst>
                                      </p:cBhvr>
                                      <p:tavLst>
                                        <p:tav tm="0">
                                          <p:val>
                                            <p:fltVal val="0"/>
                                          </p:val>
                                        </p:tav>
                                        <p:tav tm="100000">
                                          <p:val>
                                            <p:strVal val="#ppt_h"/>
                                          </p:val>
                                        </p:tav>
                                      </p:tavLst>
                                    </p:anim>
                                    <p:animEffect transition="in" filter="fade">
                                      <p:cBhvr>
                                        <p:cTn id="105" dur="500"/>
                                        <p:tgtEl>
                                          <p:spTgt spid="29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2"/>
                                        </p:tgtEl>
                                        <p:attrNameLst>
                                          <p:attrName>style.visibility</p:attrName>
                                        </p:attrNameLst>
                                      </p:cBhvr>
                                      <p:to>
                                        <p:strVal val="visible"/>
                                      </p:to>
                                    </p:set>
                                    <p:anim calcmode="lin" valueType="num">
                                      <p:cBhvr>
                                        <p:cTn id="108" dur="500" fill="hold"/>
                                        <p:tgtEl>
                                          <p:spTgt spid="292"/>
                                        </p:tgtEl>
                                        <p:attrNameLst>
                                          <p:attrName>ppt_w</p:attrName>
                                        </p:attrNameLst>
                                      </p:cBhvr>
                                      <p:tavLst>
                                        <p:tav tm="0">
                                          <p:val>
                                            <p:fltVal val="0"/>
                                          </p:val>
                                        </p:tav>
                                        <p:tav tm="100000">
                                          <p:val>
                                            <p:strVal val="#ppt_w"/>
                                          </p:val>
                                        </p:tav>
                                      </p:tavLst>
                                    </p:anim>
                                    <p:anim calcmode="lin" valueType="num">
                                      <p:cBhvr>
                                        <p:cTn id="109" dur="500" fill="hold"/>
                                        <p:tgtEl>
                                          <p:spTgt spid="292"/>
                                        </p:tgtEl>
                                        <p:attrNameLst>
                                          <p:attrName>ppt_h</p:attrName>
                                        </p:attrNameLst>
                                      </p:cBhvr>
                                      <p:tavLst>
                                        <p:tav tm="0">
                                          <p:val>
                                            <p:fltVal val="0"/>
                                          </p:val>
                                        </p:tav>
                                        <p:tav tm="100000">
                                          <p:val>
                                            <p:strVal val="#ppt_h"/>
                                          </p:val>
                                        </p:tav>
                                      </p:tavLst>
                                    </p:anim>
                                    <p:animEffect transition="in" filter="fade">
                                      <p:cBhvr>
                                        <p:cTn id="110" dur="500"/>
                                        <p:tgtEl>
                                          <p:spTgt spid="292"/>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93"/>
                                        </p:tgtEl>
                                        <p:attrNameLst>
                                          <p:attrName>style.visibility</p:attrName>
                                        </p:attrNameLst>
                                      </p:cBhvr>
                                      <p:to>
                                        <p:strVal val="visible"/>
                                      </p:to>
                                    </p:set>
                                    <p:anim calcmode="lin" valueType="num">
                                      <p:cBhvr>
                                        <p:cTn id="113" dur="500" fill="hold"/>
                                        <p:tgtEl>
                                          <p:spTgt spid="293"/>
                                        </p:tgtEl>
                                        <p:attrNameLst>
                                          <p:attrName>ppt_w</p:attrName>
                                        </p:attrNameLst>
                                      </p:cBhvr>
                                      <p:tavLst>
                                        <p:tav tm="0">
                                          <p:val>
                                            <p:fltVal val="0"/>
                                          </p:val>
                                        </p:tav>
                                        <p:tav tm="100000">
                                          <p:val>
                                            <p:strVal val="#ppt_w"/>
                                          </p:val>
                                        </p:tav>
                                      </p:tavLst>
                                    </p:anim>
                                    <p:anim calcmode="lin" valueType="num">
                                      <p:cBhvr>
                                        <p:cTn id="114" dur="500" fill="hold"/>
                                        <p:tgtEl>
                                          <p:spTgt spid="293"/>
                                        </p:tgtEl>
                                        <p:attrNameLst>
                                          <p:attrName>ppt_h</p:attrName>
                                        </p:attrNameLst>
                                      </p:cBhvr>
                                      <p:tavLst>
                                        <p:tav tm="0">
                                          <p:val>
                                            <p:fltVal val="0"/>
                                          </p:val>
                                        </p:tav>
                                        <p:tav tm="100000">
                                          <p:val>
                                            <p:strVal val="#ppt_h"/>
                                          </p:val>
                                        </p:tav>
                                      </p:tavLst>
                                    </p:anim>
                                    <p:animEffect transition="in" filter="fade">
                                      <p:cBhvr>
                                        <p:cTn id="115" dur="500"/>
                                        <p:tgtEl>
                                          <p:spTgt spid="293"/>
                                        </p:tgtEl>
                                      </p:cBhvr>
                                    </p:animEffect>
                                  </p:childTnLst>
                                </p:cTn>
                              </p:par>
                            </p:childTnLst>
                          </p:cTn>
                        </p:par>
                        <p:par>
                          <p:cTn id="116" fill="hold">
                            <p:stCondLst>
                              <p:cond delay="500"/>
                            </p:stCondLst>
                            <p:childTnLst>
                              <p:par>
                                <p:cTn id="117" presetID="53" presetClass="entr" presetSubtype="16" fill="hold" nodeType="afterEffect">
                                  <p:stCondLst>
                                    <p:cond delay="0"/>
                                  </p:stCondLst>
                                  <p:childTnLst>
                                    <p:set>
                                      <p:cBhvr>
                                        <p:cTn id="118" dur="1" fill="hold">
                                          <p:stCondLst>
                                            <p:cond delay="0"/>
                                          </p:stCondLst>
                                        </p:cTn>
                                        <p:tgtEl>
                                          <p:spTgt spid="273"/>
                                        </p:tgtEl>
                                        <p:attrNameLst>
                                          <p:attrName>style.visibility</p:attrName>
                                        </p:attrNameLst>
                                      </p:cBhvr>
                                      <p:to>
                                        <p:strVal val="visible"/>
                                      </p:to>
                                    </p:set>
                                    <p:anim calcmode="lin" valueType="num">
                                      <p:cBhvr>
                                        <p:cTn id="119" dur="500" fill="hold"/>
                                        <p:tgtEl>
                                          <p:spTgt spid="273"/>
                                        </p:tgtEl>
                                        <p:attrNameLst>
                                          <p:attrName>ppt_w</p:attrName>
                                        </p:attrNameLst>
                                      </p:cBhvr>
                                      <p:tavLst>
                                        <p:tav tm="0">
                                          <p:val>
                                            <p:fltVal val="0"/>
                                          </p:val>
                                        </p:tav>
                                        <p:tav tm="100000">
                                          <p:val>
                                            <p:strVal val="#ppt_w"/>
                                          </p:val>
                                        </p:tav>
                                      </p:tavLst>
                                    </p:anim>
                                    <p:anim calcmode="lin" valueType="num">
                                      <p:cBhvr>
                                        <p:cTn id="120" dur="500" fill="hold"/>
                                        <p:tgtEl>
                                          <p:spTgt spid="273"/>
                                        </p:tgtEl>
                                        <p:attrNameLst>
                                          <p:attrName>ppt_h</p:attrName>
                                        </p:attrNameLst>
                                      </p:cBhvr>
                                      <p:tavLst>
                                        <p:tav tm="0">
                                          <p:val>
                                            <p:fltVal val="0"/>
                                          </p:val>
                                        </p:tav>
                                        <p:tav tm="100000">
                                          <p:val>
                                            <p:strVal val="#ppt_h"/>
                                          </p:val>
                                        </p:tav>
                                      </p:tavLst>
                                    </p:anim>
                                    <p:animEffect transition="in" filter="fade">
                                      <p:cBhvr>
                                        <p:cTn id="121" dur="500"/>
                                        <p:tgtEl>
                                          <p:spTgt spid="273"/>
                                        </p:tgtEl>
                                      </p:cBhvr>
                                    </p:animEffect>
                                  </p:childTnLst>
                                </p:cTn>
                              </p:par>
                            </p:childTnLst>
                          </p:cTn>
                        </p:par>
                        <p:par>
                          <p:cTn id="122" fill="hold">
                            <p:stCondLst>
                              <p:cond delay="1000"/>
                            </p:stCondLst>
                            <p:childTnLst>
                              <p:par>
                                <p:cTn id="123" presetID="22" presetClass="entr" presetSubtype="8" fill="hold" grpId="0" nodeType="afterEffect">
                                  <p:stCondLst>
                                    <p:cond delay="0"/>
                                  </p:stCondLst>
                                  <p:childTnLst>
                                    <p:set>
                                      <p:cBhvr>
                                        <p:cTn id="124" dur="1" fill="hold">
                                          <p:stCondLst>
                                            <p:cond delay="0"/>
                                          </p:stCondLst>
                                        </p:cTn>
                                        <p:tgtEl>
                                          <p:spTgt spid="272"/>
                                        </p:tgtEl>
                                        <p:attrNameLst>
                                          <p:attrName>style.visibility</p:attrName>
                                        </p:attrNameLst>
                                      </p:cBhvr>
                                      <p:to>
                                        <p:strVal val="visible"/>
                                      </p:to>
                                    </p:set>
                                    <p:animEffect transition="in" filter="wipe(left)">
                                      <p:cBhvr>
                                        <p:cTn id="125" dur="500"/>
                                        <p:tgtEl>
                                          <p:spTgt spid="272"/>
                                        </p:tgtEl>
                                      </p:cBhvr>
                                    </p:animEffect>
                                  </p:childTnLst>
                                </p:cTn>
                              </p:par>
                            </p:childTnLst>
                          </p:cTn>
                        </p:par>
                        <p:par>
                          <p:cTn id="126" fill="hold">
                            <p:stCondLst>
                              <p:cond delay="1500"/>
                            </p:stCondLst>
                            <p:childTnLst>
                              <p:par>
                                <p:cTn id="127" presetID="10" presetClass="exit" presetSubtype="0" fill="hold" grpId="1" nodeType="afterEffect">
                                  <p:stCondLst>
                                    <p:cond delay="0"/>
                                  </p:stCondLst>
                                  <p:childTnLst>
                                    <p:animEffect transition="out" filter="fade">
                                      <p:cBhvr>
                                        <p:cTn id="128" dur="500"/>
                                        <p:tgtEl>
                                          <p:spTgt spid="291"/>
                                        </p:tgtEl>
                                      </p:cBhvr>
                                    </p:animEffect>
                                    <p:set>
                                      <p:cBhvr>
                                        <p:cTn id="129" dur="1" fill="hold">
                                          <p:stCondLst>
                                            <p:cond delay="499"/>
                                          </p:stCondLst>
                                        </p:cTn>
                                        <p:tgtEl>
                                          <p:spTgt spid="29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92"/>
                                        </p:tgtEl>
                                      </p:cBhvr>
                                    </p:animEffect>
                                    <p:set>
                                      <p:cBhvr>
                                        <p:cTn id="132" dur="1" fill="hold">
                                          <p:stCondLst>
                                            <p:cond delay="499"/>
                                          </p:stCondLst>
                                        </p:cTn>
                                        <p:tgtEl>
                                          <p:spTgt spid="29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93"/>
                                        </p:tgtEl>
                                      </p:cBhvr>
                                    </p:animEffect>
                                    <p:set>
                                      <p:cBhvr>
                                        <p:cTn id="135" dur="1" fill="hold">
                                          <p:stCondLst>
                                            <p:cond delay="499"/>
                                          </p:stCondLst>
                                        </p:cTn>
                                        <p:tgtEl>
                                          <p:spTgt spid="2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0" grpId="0" animBg="1"/>
      <p:bldP spid="190" grpId="1" animBg="1"/>
      <p:bldP spid="191" grpId="0"/>
      <p:bldP spid="210" grpId="0"/>
      <p:bldP spid="229" grpId="0" animBg="1"/>
      <p:bldP spid="229" grpId="1" animBg="1"/>
      <p:bldP spid="230" grpId="0"/>
      <p:bldP spid="249" grpId="0" animBg="1"/>
      <p:bldP spid="249" grpId="1" animBg="1"/>
      <p:bldP spid="250" grpId="0"/>
      <p:bldP spid="269" grpId="0" animBg="1"/>
      <p:bldP spid="269" grpId="1" animBg="1"/>
      <p:bldP spid="272" grpId="0"/>
      <p:bldP spid="291" grpId="0" animBg="1"/>
      <p:bldP spid="291" grpId="1" animBg="1"/>
      <p:bldP spid="292" grpId="0" animBg="1"/>
      <p:bldP spid="292" grpId="1" animBg="1"/>
      <p:bldP spid="293" grpId="0" animBg="1"/>
      <p:bldP spid="29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文本框 12">
            <a:extLst>
              <a:ext uri="{FF2B5EF4-FFF2-40B4-BE49-F238E27FC236}">
                <a16:creationId xmlns:a16="http://schemas.microsoft.com/office/drawing/2014/main" id="{EA7595EF-5343-3AFF-6013-0DCA417BAEA7}"/>
              </a:ext>
            </a:extLst>
          </p:cNvPr>
          <p:cNvSpPr txBox="1"/>
          <p:nvPr/>
        </p:nvSpPr>
        <p:spPr>
          <a:xfrm>
            <a:off x="253370" y="411988"/>
            <a:ext cx="10490830" cy="523220"/>
          </a:xfrm>
          <a:prstGeom prst="rect">
            <a:avLst/>
          </a:prstGeom>
          <a:noFill/>
        </p:spPr>
        <p:txBody>
          <a:bodyPr wrap="squar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CƯỜNG ĐỘ DÒNG ĐIỆN TRONG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908561" y="2409951"/>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Lắp</a:t>
            </a:r>
            <a:r>
              <a:rPr lang="en-US" b="0" dirty="0"/>
              <a:t> </a:t>
            </a:r>
            <a:r>
              <a:rPr lang="en-US" b="0" dirty="0" err="1"/>
              <a:t>mặch</a:t>
            </a:r>
            <a:r>
              <a:rPr lang="en-US" b="0" dirty="0"/>
              <a:t> </a:t>
            </a:r>
            <a:r>
              <a:rPr lang="en-US" b="0" dirty="0" err="1"/>
              <a:t>điện</a:t>
            </a:r>
            <a:r>
              <a:rPr lang="en-US" b="0" dirty="0"/>
              <a:t> </a:t>
            </a:r>
            <a:r>
              <a:rPr lang="en-US" b="0" dirty="0" err="1"/>
              <a:t>như</a:t>
            </a:r>
            <a:r>
              <a:rPr lang="en-US" b="0" dirty="0"/>
              <a:t> </a:t>
            </a:r>
            <a:r>
              <a:rPr lang="en-US" b="0" dirty="0" err="1"/>
              <a:t>hình</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296247"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436;p36">
            <a:extLst>
              <a:ext uri="{FF2B5EF4-FFF2-40B4-BE49-F238E27FC236}">
                <a16:creationId xmlns:a16="http://schemas.microsoft.com/office/drawing/2014/main" id="{29985514-02E6-DDC4-ADC1-6D16E1FF44BA}"/>
              </a:ext>
            </a:extLst>
          </p:cNvPr>
          <p:cNvSpPr txBox="1">
            <a:spLocks/>
          </p:cNvSpPr>
          <p:nvPr/>
        </p:nvSpPr>
        <p:spPr>
          <a:xfrm>
            <a:off x="913549" y="3055700"/>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Đặt</a:t>
            </a:r>
            <a:r>
              <a:rPr lang="en-US" b="0" dirty="0"/>
              <a:t> U = 6 V</a:t>
            </a:r>
            <a:endParaRPr lang="vi-VN" b="0" dirty="0"/>
          </a:p>
        </p:txBody>
      </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918905" y="3710051"/>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a:t>
            </a:r>
            <a:r>
              <a:rPr lang="en-US" b="0" dirty="0" err="1"/>
              <a:t>đóng</a:t>
            </a:r>
            <a:r>
              <a:rPr lang="en-US" b="0" dirty="0"/>
              <a:t> K</a:t>
            </a:r>
            <a:endParaRPr lang="vi-VN" b="0" dirty="0"/>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306591" y="365055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436;p36">
            <a:extLst>
              <a:ext uri="{FF2B5EF4-FFF2-40B4-BE49-F238E27FC236}">
                <a16:creationId xmlns:a16="http://schemas.microsoft.com/office/drawing/2014/main" id="{5EC226A4-0D95-5564-1C45-4C8C3E81A494}"/>
              </a:ext>
            </a:extLst>
          </p:cNvPr>
          <p:cNvSpPr txBox="1">
            <a:spLocks/>
          </p:cNvSpPr>
          <p:nvPr/>
        </p:nvSpPr>
        <p:spPr>
          <a:xfrm>
            <a:off x="894162" y="4347561"/>
            <a:ext cx="427503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Điều</a:t>
            </a:r>
            <a:r>
              <a:rPr lang="en-US" b="0" dirty="0"/>
              <a:t> </a:t>
            </a:r>
            <a:r>
              <a:rPr lang="en-US" b="0" dirty="0" err="1"/>
              <a:t>chỉnh</a:t>
            </a:r>
            <a:r>
              <a:rPr lang="en-US" b="0" dirty="0"/>
              <a:t> R</a:t>
            </a:r>
            <a:r>
              <a:rPr lang="en-US" b="0" baseline="-25000" dirty="0"/>
              <a:t>b1</a:t>
            </a:r>
            <a:r>
              <a:rPr lang="en-US" b="0" dirty="0"/>
              <a:t> = 5 </a:t>
            </a:r>
            <a:r>
              <a:rPr lang="el-GR" b="0" dirty="0">
                <a:latin typeface="Open Sans" panose="020B0606030504020204" pitchFamily="34" charset="0"/>
              </a:rPr>
              <a:t>Ω</a:t>
            </a:r>
            <a:endParaRPr lang="en-US" b="0" dirty="0">
              <a:latin typeface="Open Sans" panose="020B0606030504020204" pitchFamily="34" charset="0"/>
            </a:endParaRPr>
          </a:p>
          <a:p>
            <a:r>
              <a:rPr lang="en-US" b="0" dirty="0" err="1"/>
              <a:t>Ghi</a:t>
            </a:r>
            <a:r>
              <a:rPr lang="en-US" b="0" dirty="0"/>
              <a:t> </a:t>
            </a:r>
            <a:r>
              <a:rPr lang="en-US" b="0" dirty="0" err="1"/>
              <a:t>giá</a:t>
            </a:r>
            <a:r>
              <a:rPr lang="en-US" b="0" dirty="0"/>
              <a:t> </a:t>
            </a:r>
            <a:r>
              <a:rPr lang="en-US" b="0" dirty="0" err="1"/>
              <a:t>trị</a:t>
            </a:r>
            <a:r>
              <a:rPr lang="en-US" b="0" dirty="0"/>
              <a:t> </a:t>
            </a:r>
            <a:r>
              <a:rPr lang="en-US" b="0" dirty="0" err="1"/>
              <a:t>các</a:t>
            </a:r>
            <a:r>
              <a:rPr lang="en-US" b="0" dirty="0"/>
              <a:t> </a:t>
            </a:r>
            <a:r>
              <a:rPr lang="en-US" b="0" dirty="0" err="1"/>
              <a:t>ampe</a:t>
            </a:r>
            <a:r>
              <a:rPr lang="en-US" b="0" dirty="0"/>
              <a:t> </a:t>
            </a:r>
            <a:r>
              <a:rPr lang="en-US" b="0" dirty="0" err="1"/>
              <a:t>kế</a:t>
            </a:r>
            <a:endParaRPr lang="vi-VN" b="0" dirty="0"/>
          </a:p>
        </p:txBody>
      </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844675" y="5622581"/>
            <a:ext cx="8199858"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2 </a:t>
            </a:r>
            <a:r>
              <a:rPr lang="en-US" b="0" dirty="0" err="1"/>
              <a:t>với</a:t>
            </a:r>
            <a:r>
              <a:rPr lang="en-US" b="0" dirty="0"/>
              <a:t> R</a:t>
            </a:r>
            <a:r>
              <a:rPr lang="en-US" b="0" baseline="-25000" dirty="0"/>
              <a:t>b2</a:t>
            </a:r>
            <a:r>
              <a:rPr lang="en-US" b="0" dirty="0"/>
              <a:t> = 10 </a:t>
            </a:r>
            <a:r>
              <a:rPr lang="el-GR" b="0" dirty="0">
                <a:latin typeface="Open Sans" panose="020B0606030504020204" pitchFamily="34" charset="0"/>
              </a:rPr>
              <a:t>Ω</a:t>
            </a:r>
            <a:r>
              <a:rPr lang="en-US" b="0" dirty="0">
                <a:latin typeface="Open Sans" panose="020B0606030504020204" pitchFamily="34" charset="0"/>
              </a:rPr>
              <a:t> </a:t>
            </a:r>
            <a:r>
              <a:rPr lang="en-US" b="0" dirty="0" err="1"/>
              <a:t>và</a:t>
            </a:r>
            <a:r>
              <a:rPr lang="en-US" b="0" dirty="0"/>
              <a:t> R</a:t>
            </a:r>
            <a:r>
              <a:rPr lang="en-US" b="0" baseline="-25000" dirty="0"/>
              <a:t>b3</a:t>
            </a:r>
            <a:r>
              <a:rPr lang="en-US" b="0" dirty="0"/>
              <a:t> = 15 </a:t>
            </a:r>
            <a:r>
              <a:rPr lang="el-GR" b="0" dirty="0">
                <a:latin typeface="Open Sans" panose="020B0606030504020204" pitchFamily="34" charset="0"/>
              </a:rPr>
              <a:t>Ω</a:t>
            </a:r>
            <a:r>
              <a:rPr lang="en-US" b="0" dirty="0">
                <a:latin typeface="Open Sans" panose="020B0606030504020204" pitchFamily="34" charset="0"/>
              </a:rPr>
              <a:t> </a:t>
            </a:r>
            <a:r>
              <a:rPr lang="en-US" b="0" dirty="0"/>
              <a:t> </a:t>
            </a:r>
            <a:endParaRPr lang="vi-VN" b="0" dirty="0"/>
          </a:p>
        </p:txBody>
      </p:sp>
      <p:grpSp>
        <p:nvGrpSpPr>
          <p:cNvPr id="335" name="Google Shape;689;p44">
            <a:extLst>
              <a:ext uri="{FF2B5EF4-FFF2-40B4-BE49-F238E27FC236}">
                <a16:creationId xmlns:a16="http://schemas.microsoft.com/office/drawing/2014/main" id="{A595D710-5190-B965-35F9-DB43FAB95F60}"/>
              </a:ext>
            </a:extLst>
          </p:cNvPr>
          <p:cNvGrpSpPr/>
          <p:nvPr/>
        </p:nvGrpSpPr>
        <p:grpSpPr>
          <a:xfrm>
            <a:off x="232362" y="5563089"/>
            <a:ext cx="644526" cy="581557"/>
            <a:chOff x="858650" y="3046400"/>
            <a:chExt cx="1118500" cy="1009225"/>
          </a:xfrm>
        </p:grpSpPr>
        <p:sp>
          <p:nvSpPr>
            <p:cNvPr id="336" name="Google Shape;690;p44">
              <a:extLst>
                <a:ext uri="{FF2B5EF4-FFF2-40B4-BE49-F238E27FC236}">
                  <a16:creationId xmlns:a16="http://schemas.microsoft.com/office/drawing/2014/main" id="{801F7942-7698-1290-2FFE-1C08BFAE1CBE}"/>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91;p44">
              <a:extLst>
                <a:ext uri="{FF2B5EF4-FFF2-40B4-BE49-F238E27FC236}">
                  <a16:creationId xmlns:a16="http://schemas.microsoft.com/office/drawing/2014/main" id="{74A1CD47-CC40-DA25-0710-593785E4F77C}"/>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92;p44">
              <a:extLst>
                <a:ext uri="{FF2B5EF4-FFF2-40B4-BE49-F238E27FC236}">
                  <a16:creationId xmlns:a16="http://schemas.microsoft.com/office/drawing/2014/main" id="{3E85925B-E384-3B03-AE78-2A75ED8D45F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93;p44">
              <a:extLst>
                <a:ext uri="{FF2B5EF4-FFF2-40B4-BE49-F238E27FC236}">
                  <a16:creationId xmlns:a16="http://schemas.microsoft.com/office/drawing/2014/main" id="{079BC7E3-86E9-78C5-2DA4-16D979D116A7}"/>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94;p44">
              <a:extLst>
                <a:ext uri="{FF2B5EF4-FFF2-40B4-BE49-F238E27FC236}">
                  <a16:creationId xmlns:a16="http://schemas.microsoft.com/office/drawing/2014/main" id="{3149EC57-B06E-1192-199F-19C3C966FAF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95;p44">
              <a:extLst>
                <a:ext uri="{FF2B5EF4-FFF2-40B4-BE49-F238E27FC236}">
                  <a16:creationId xmlns:a16="http://schemas.microsoft.com/office/drawing/2014/main" id="{45194E6C-B7F3-7C3B-E47A-A1C973FA7FA9}"/>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96;p44">
              <a:extLst>
                <a:ext uri="{FF2B5EF4-FFF2-40B4-BE49-F238E27FC236}">
                  <a16:creationId xmlns:a16="http://schemas.microsoft.com/office/drawing/2014/main" id="{7FB96218-58B7-4DF5-740C-46815CC87034}"/>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97;p44">
              <a:extLst>
                <a:ext uri="{FF2B5EF4-FFF2-40B4-BE49-F238E27FC236}">
                  <a16:creationId xmlns:a16="http://schemas.microsoft.com/office/drawing/2014/main" id="{A01AFA52-29F3-935A-D42C-3E98B489F88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98;p44">
              <a:extLst>
                <a:ext uri="{FF2B5EF4-FFF2-40B4-BE49-F238E27FC236}">
                  <a16:creationId xmlns:a16="http://schemas.microsoft.com/office/drawing/2014/main" id="{EC6E6CA7-957E-3255-56AF-A18EA53EC618}"/>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99;p44">
              <a:extLst>
                <a:ext uri="{FF2B5EF4-FFF2-40B4-BE49-F238E27FC236}">
                  <a16:creationId xmlns:a16="http://schemas.microsoft.com/office/drawing/2014/main" id="{987A78D4-64E3-D1FF-A5C5-EEB6289A7B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0;p44">
              <a:extLst>
                <a:ext uri="{FF2B5EF4-FFF2-40B4-BE49-F238E27FC236}">
                  <a16:creationId xmlns:a16="http://schemas.microsoft.com/office/drawing/2014/main" id="{BC7C1356-30ED-5335-9923-06794D076FAF}"/>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1;p44">
              <a:extLst>
                <a:ext uri="{FF2B5EF4-FFF2-40B4-BE49-F238E27FC236}">
                  <a16:creationId xmlns:a16="http://schemas.microsoft.com/office/drawing/2014/main" id="{66728460-BB21-C4EA-D0B5-D2635AD87B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2;p44">
              <a:extLst>
                <a:ext uri="{FF2B5EF4-FFF2-40B4-BE49-F238E27FC236}">
                  <a16:creationId xmlns:a16="http://schemas.microsoft.com/office/drawing/2014/main" id="{8DB6D6B8-8636-2265-BC53-6F79AF18B338}"/>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3;p44">
              <a:extLst>
                <a:ext uri="{FF2B5EF4-FFF2-40B4-BE49-F238E27FC236}">
                  <a16:creationId xmlns:a16="http://schemas.microsoft.com/office/drawing/2014/main" id="{2751DC84-4F6D-5ACE-7E22-34B27DBBC900}"/>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4;p44">
              <a:extLst>
                <a:ext uri="{FF2B5EF4-FFF2-40B4-BE49-F238E27FC236}">
                  <a16:creationId xmlns:a16="http://schemas.microsoft.com/office/drawing/2014/main" id="{4077EC5B-467A-82DD-A993-76425A63006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5;p44">
              <a:extLst>
                <a:ext uri="{FF2B5EF4-FFF2-40B4-BE49-F238E27FC236}">
                  <a16:creationId xmlns:a16="http://schemas.microsoft.com/office/drawing/2014/main" id="{ED77B9E0-E26C-44E3-1C6E-72166AE6597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p44">
              <a:extLst>
                <a:ext uri="{FF2B5EF4-FFF2-40B4-BE49-F238E27FC236}">
                  <a16:creationId xmlns:a16="http://schemas.microsoft.com/office/drawing/2014/main" id="{D8E51584-0AC5-65F4-F227-B5DE7E93FA81}"/>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a:extLst>
              <a:ext uri="{FF2B5EF4-FFF2-40B4-BE49-F238E27FC236}">
                <a16:creationId xmlns:a16="http://schemas.microsoft.com/office/drawing/2014/main" id="{DA8ACC3F-4D18-C7CB-E453-3EAAE9731CA7}"/>
              </a:ext>
            </a:extLst>
          </p:cNvPr>
          <p:cNvGrpSpPr/>
          <p:nvPr/>
        </p:nvGrpSpPr>
        <p:grpSpPr>
          <a:xfrm>
            <a:off x="5268175" y="1813488"/>
            <a:ext cx="6537194" cy="3802156"/>
            <a:chOff x="2102878" y="1809750"/>
            <a:chExt cx="6537194" cy="3802156"/>
          </a:xfrm>
        </p:grpSpPr>
        <p:sp>
          <p:nvSpPr>
            <p:cNvPr id="4" name="Rectangle: Rounded Corners 3">
              <a:extLst>
                <a:ext uri="{FF2B5EF4-FFF2-40B4-BE49-F238E27FC236}">
                  <a16:creationId xmlns:a16="http://schemas.microsoft.com/office/drawing/2014/main" id="{20A2E6E4-14C7-F522-B988-E97D7021A771}"/>
                </a:ext>
              </a:extLst>
            </p:cNvPr>
            <p:cNvSpPr/>
            <p:nvPr/>
          </p:nvSpPr>
          <p:spPr>
            <a:xfrm>
              <a:off x="2102878" y="1809750"/>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0BB9E6E-2176-F1C2-1231-B26D83572978}"/>
                </a:ext>
              </a:extLst>
            </p:cNvPr>
            <p:cNvCxnSpPr>
              <a:cxnSpLocks/>
            </p:cNvCxnSpPr>
            <p:nvPr/>
          </p:nvCxnSpPr>
          <p:spPr>
            <a:xfrm>
              <a:off x="2400725" y="3867946"/>
              <a:ext cx="6057153"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0CCA7895-F02F-3486-7289-E22552F1B7B8}"/>
                </a:ext>
              </a:extLst>
            </p:cNvPr>
            <p:cNvCxnSpPr>
              <a:cxnSpLocks/>
            </p:cNvCxnSpPr>
            <p:nvPr/>
          </p:nvCxnSpPr>
          <p:spPr>
            <a:xfrm>
              <a:off x="2409966" y="2606323"/>
              <a:ext cx="0" cy="2479985"/>
            </a:xfrm>
            <a:prstGeom prst="line">
              <a:avLst/>
            </a:prstGeom>
            <a:noFill/>
            <a:ln w="38100" cap="flat" cmpd="sng" algn="ctr">
              <a:solidFill>
                <a:sysClr val="windowText" lastClr="000000"/>
              </a:solidFill>
              <a:prstDash val="solid"/>
              <a:miter lim="800000"/>
            </a:ln>
            <a:effectLst/>
          </p:spPr>
        </p:cxnSp>
        <p:cxnSp>
          <p:nvCxnSpPr>
            <p:cNvPr id="7" name="Straight Connector 6">
              <a:extLst>
                <a:ext uri="{FF2B5EF4-FFF2-40B4-BE49-F238E27FC236}">
                  <a16:creationId xmlns:a16="http://schemas.microsoft.com/office/drawing/2014/main" id="{2647C10A-E017-5EC1-55EB-3338CBDAB3CB}"/>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B57689E6-66B6-40E0-90E8-D381A4C26AF8}"/>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9" name="Straight Connector 8">
              <a:extLst>
                <a:ext uri="{FF2B5EF4-FFF2-40B4-BE49-F238E27FC236}">
                  <a16:creationId xmlns:a16="http://schemas.microsoft.com/office/drawing/2014/main" id="{AF886EE3-2F81-D2CD-0CCE-890613084338}"/>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449C59FF-5B58-16C6-FD7E-BB5D8A04FD12}"/>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 name="TextBox 10">
              <a:extLst>
                <a:ext uri="{FF2B5EF4-FFF2-40B4-BE49-F238E27FC236}">
                  <a16:creationId xmlns:a16="http://schemas.microsoft.com/office/drawing/2014/main" id="{A69F700C-A541-EFB4-F455-BBBAFC8EA332}"/>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2" name="TextBox 11">
              <a:extLst>
                <a:ext uri="{FF2B5EF4-FFF2-40B4-BE49-F238E27FC236}">
                  <a16:creationId xmlns:a16="http://schemas.microsoft.com/office/drawing/2014/main" id="{922CB11A-71A7-99F9-F92C-328AA40EFA2D}"/>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3" name="Straight Connector 12">
              <a:extLst>
                <a:ext uri="{FF2B5EF4-FFF2-40B4-BE49-F238E27FC236}">
                  <a16:creationId xmlns:a16="http://schemas.microsoft.com/office/drawing/2014/main" id="{466D063A-88D5-9EDC-5D01-1E0FABCEF0A3}"/>
                </a:ext>
              </a:extLst>
            </p:cNvPr>
            <p:cNvCxnSpPr>
              <a:cxnSpLocks/>
            </p:cNvCxnSpPr>
            <p:nvPr/>
          </p:nvCxnSpPr>
          <p:spPr>
            <a:xfrm>
              <a:off x="2402471" y="2610209"/>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F1A15CFE-B9A6-A68F-0610-121F27D5F16E}"/>
                </a:ext>
              </a:extLst>
            </p:cNvPr>
            <p:cNvCxnSpPr>
              <a:cxnSpLocks/>
            </p:cNvCxnSpPr>
            <p:nvPr/>
          </p:nvCxnSpPr>
          <p:spPr>
            <a:xfrm>
              <a:off x="8457878" y="2621807"/>
              <a:ext cx="0" cy="2464501"/>
            </a:xfrm>
            <a:prstGeom prst="line">
              <a:avLst/>
            </a:prstGeom>
            <a:noFill/>
            <a:ln w="38100" cap="flat" cmpd="sng" algn="ctr">
              <a:solidFill>
                <a:sysClr val="windowText" lastClr="000000"/>
              </a:solidFill>
              <a:prstDash val="solid"/>
              <a:miter lim="800000"/>
            </a:ln>
            <a:effectLst/>
          </p:spPr>
        </p:cxnSp>
        <p:sp>
          <p:nvSpPr>
            <p:cNvPr id="15" name="Rectangle 14">
              <a:extLst>
                <a:ext uri="{FF2B5EF4-FFF2-40B4-BE49-F238E27FC236}">
                  <a16:creationId xmlns:a16="http://schemas.microsoft.com/office/drawing/2014/main" id="{4149AD57-2CE5-75C8-74E3-234707001698}"/>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D27ACFC2-B16F-0D96-E74F-B4336F0DBC4A}"/>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7" name="TextBox 16">
              <a:extLst>
                <a:ext uri="{FF2B5EF4-FFF2-40B4-BE49-F238E27FC236}">
                  <a16:creationId xmlns:a16="http://schemas.microsoft.com/office/drawing/2014/main" id="{0896721A-07DC-A3AE-1773-76FBC02236EC}"/>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8" name="Oval 17">
              <a:extLst>
                <a:ext uri="{FF2B5EF4-FFF2-40B4-BE49-F238E27FC236}">
                  <a16:creationId xmlns:a16="http://schemas.microsoft.com/office/drawing/2014/main" id="{5E703939-9876-968E-13B8-0E87CAB96621}"/>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88F95506-4C74-931B-7D7F-2206E93EB811}"/>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0" name="TextBox 19">
              <a:extLst>
                <a:ext uri="{FF2B5EF4-FFF2-40B4-BE49-F238E27FC236}">
                  <a16:creationId xmlns:a16="http://schemas.microsoft.com/office/drawing/2014/main" id="{8DCC8A1D-C46A-7C81-3345-5247B617EB9F}"/>
                </a:ext>
              </a:extLst>
            </p:cNvPr>
            <p:cNvSpPr txBox="1"/>
            <p:nvPr/>
          </p:nvSpPr>
          <p:spPr>
            <a:xfrm>
              <a:off x="6001684" y="331347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p>
          </p:txBody>
        </p:sp>
        <p:sp>
          <p:nvSpPr>
            <p:cNvPr id="264" name="Rectangle 263">
              <a:extLst>
                <a:ext uri="{FF2B5EF4-FFF2-40B4-BE49-F238E27FC236}">
                  <a16:creationId xmlns:a16="http://schemas.microsoft.com/office/drawing/2014/main" id="{2B297773-BD41-EE76-3D8D-0BE4F4BED99F}"/>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5" name="Straight Connector 264">
              <a:extLst>
                <a:ext uri="{FF2B5EF4-FFF2-40B4-BE49-F238E27FC236}">
                  <a16:creationId xmlns:a16="http://schemas.microsoft.com/office/drawing/2014/main" id="{68D85FDC-7E3D-21D1-D0EC-460D64D3ECB3}"/>
                </a:ext>
              </a:extLst>
            </p:cNvPr>
            <p:cNvCxnSpPr>
              <a:cxnSpLocks/>
            </p:cNvCxnSpPr>
            <p:nvPr/>
          </p:nvCxnSpPr>
          <p:spPr>
            <a:xfrm>
              <a:off x="2447347" y="3868104"/>
              <a:ext cx="913837" cy="0"/>
            </a:xfrm>
            <a:prstGeom prst="line">
              <a:avLst/>
            </a:prstGeom>
            <a:noFill/>
            <a:ln w="38100" cap="flat" cmpd="sng" algn="ctr">
              <a:solidFill>
                <a:sysClr val="windowText" lastClr="000000"/>
              </a:solidFill>
              <a:prstDash val="solid"/>
              <a:miter lim="800000"/>
            </a:ln>
            <a:effectLst/>
          </p:spPr>
        </p:cxnSp>
        <p:sp>
          <p:nvSpPr>
            <p:cNvPr id="266" name="Flowchart: Connector 265">
              <a:extLst>
                <a:ext uri="{FF2B5EF4-FFF2-40B4-BE49-F238E27FC236}">
                  <a16:creationId xmlns:a16="http://schemas.microsoft.com/office/drawing/2014/main" id="{4731851C-1AB3-915D-FF29-7AD08E560CB7}"/>
                </a:ext>
              </a:extLst>
            </p:cNvPr>
            <p:cNvSpPr/>
            <p:nvPr/>
          </p:nvSpPr>
          <p:spPr>
            <a:xfrm>
              <a:off x="2195643" y="3070577"/>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a:t>
              </a:r>
            </a:p>
          </p:txBody>
        </p:sp>
        <p:sp>
          <p:nvSpPr>
            <p:cNvPr id="267" name="Flowchart: Connector 266">
              <a:extLst>
                <a:ext uri="{FF2B5EF4-FFF2-40B4-BE49-F238E27FC236}">
                  <a16:creationId xmlns:a16="http://schemas.microsoft.com/office/drawing/2014/main" id="{F597F543-8276-32A2-A1D5-2A53D40C503A}"/>
                </a:ext>
              </a:extLst>
            </p:cNvPr>
            <p:cNvSpPr/>
            <p:nvPr/>
          </p:nvSpPr>
          <p:spPr>
            <a:xfrm>
              <a:off x="4619926" y="3676190"/>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8" name="TextBox 267">
              <a:extLst>
                <a:ext uri="{FF2B5EF4-FFF2-40B4-BE49-F238E27FC236}">
                  <a16:creationId xmlns:a16="http://schemas.microsoft.com/office/drawing/2014/main" id="{6160DA28-5A1F-F874-340B-F0C4214AF812}"/>
                </a:ext>
              </a:extLst>
            </p:cNvPr>
            <p:cNvSpPr txBox="1"/>
            <p:nvPr/>
          </p:nvSpPr>
          <p:spPr>
            <a:xfrm>
              <a:off x="4594352" y="3628099"/>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cxnSp>
          <p:nvCxnSpPr>
            <p:cNvPr id="269" name="Straight Connector 268">
              <a:extLst>
                <a:ext uri="{FF2B5EF4-FFF2-40B4-BE49-F238E27FC236}">
                  <a16:creationId xmlns:a16="http://schemas.microsoft.com/office/drawing/2014/main" id="{95B948AB-4ED3-C792-5090-6BB78FBC02E7}"/>
                </a:ext>
              </a:extLst>
            </p:cNvPr>
            <p:cNvCxnSpPr>
              <a:cxnSpLocks/>
            </p:cNvCxnSpPr>
            <p:nvPr/>
          </p:nvCxnSpPr>
          <p:spPr>
            <a:xfrm>
              <a:off x="2391535" y="5086308"/>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272" name="TextBox 271">
              <a:extLst>
                <a:ext uri="{FF2B5EF4-FFF2-40B4-BE49-F238E27FC236}">
                  <a16:creationId xmlns:a16="http://schemas.microsoft.com/office/drawing/2014/main" id="{56458B9C-E2A4-1846-53FB-CB771001ED2D}"/>
                </a:ext>
              </a:extLst>
            </p:cNvPr>
            <p:cNvSpPr txBox="1"/>
            <p:nvPr/>
          </p:nvSpPr>
          <p:spPr>
            <a:xfrm>
              <a:off x="6107025" y="421773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b</a:t>
              </a:r>
            </a:p>
          </p:txBody>
        </p:sp>
        <p:sp>
          <p:nvSpPr>
            <p:cNvPr id="273" name="Rectangle 272">
              <a:extLst>
                <a:ext uri="{FF2B5EF4-FFF2-40B4-BE49-F238E27FC236}">
                  <a16:creationId xmlns:a16="http://schemas.microsoft.com/office/drawing/2014/main" id="{92C1AF65-B787-4EEC-E372-525FB6802446}"/>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74" name="Straight Connector 273">
              <a:extLst>
                <a:ext uri="{FF2B5EF4-FFF2-40B4-BE49-F238E27FC236}">
                  <a16:creationId xmlns:a16="http://schemas.microsoft.com/office/drawing/2014/main" id="{162B1792-CB08-32F3-0EBB-E572AB59347C}"/>
                </a:ext>
              </a:extLst>
            </p:cNvPr>
            <p:cNvCxnSpPr>
              <a:cxnSpLocks/>
            </p:cNvCxnSpPr>
            <p:nvPr/>
          </p:nvCxnSpPr>
          <p:spPr>
            <a:xfrm>
              <a:off x="6815294" y="5070259"/>
              <a:ext cx="1665689" cy="0"/>
            </a:xfrm>
            <a:prstGeom prst="line">
              <a:avLst/>
            </a:prstGeom>
            <a:noFill/>
            <a:ln w="38100" cap="flat" cmpd="sng" algn="ctr">
              <a:solidFill>
                <a:sysClr val="windowText" lastClr="000000"/>
              </a:solidFill>
              <a:prstDash val="solid"/>
              <a:miter lim="800000"/>
            </a:ln>
            <a:effectLst/>
          </p:spPr>
        </p:cxnSp>
        <p:sp>
          <p:nvSpPr>
            <p:cNvPr id="275" name="Flowchart: Connector 274">
              <a:extLst>
                <a:ext uri="{FF2B5EF4-FFF2-40B4-BE49-F238E27FC236}">
                  <a16:creationId xmlns:a16="http://schemas.microsoft.com/office/drawing/2014/main" id="{C748E865-6B31-BB70-094C-A9301B1F002F}"/>
                </a:ext>
              </a:extLst>
            </p:cNvPr>
            <p:cNvSpPr/>
            <p:nvPr/>
          </p:nvSpPr>
          <p:spPr>
            <a:xfrm>
              <a:off x="4629992" y="4885758"/>
              <a:ext cx="4136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76" name="TextBox 275">
              <a:extLst>
                <a:ext uri="{FF2B5EF4-FFF2-40B4-BE49-F238E27FC236}">
                  <a16:creationId xmlns:a16="http://schemas.microsoft.com/office/drawing/2014/main" id="{B4816BA4-ADD2-72F2-9A86-8E44B2B7FED2}"/>
                </a:ext>
              </a:extLst>
            </p:cNvPr>
            <p:cNvSpPr txBox="1"/>
            <p:nvPr/>
          </p:nvSpPr>
          <p:spPr>
            <a:xfrm>
              <a:off x="4604418" y="4837667"/>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277" name="Straight Arrow Connector 276">
              <a:extLst>
                <a:ext uri="{FF2B5EF4-FFF2-40B4-BE49-F238E27FC236}">
                  <a16:creationId xmlns:a16="http://schemas.microsoft.com/office/drawing/2014/main" id="{16CCB4DD-7A80-43AE-F675-DADF78C9894E}"/>
                </a:ext>
              </a:extLst>
            </p:cNvPr>
            <p:cNvCxnSpPr>
              <a:cxnSpLocks/>
            </p:cNvCxnSpPr>
            <p:nvPr/>
          </p:nvCxnSpPr>
          <p:spPr>
            <a:xfrm>
              <a:off x="6116591" y="4635842"/>
              <a:ext cx="0" cy="359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6AB98E42-CE0C-92F9-88B3-28E16FBDC308}"/>
                </a:ext>
              </a:extLst>
            </p:cNvPr>
            <p:cNvCxnSpPr>
              <a:cxnSpLocks/>
            </p:cNvCxnSpPr>
            <p:nvPr/>
          </p:nvCxnSpPr>
          <p:spPr>
            <a:xfrm>
              <a:off x="6103305" y="4651273"/>
              <a:ext cx="711989" cy="0"/>
            </a:xfrm>
            <a:prstGeom prst="line">
              <a:avLst/>
            </a:prstGeom>
            <a:noFill/>
            <a:ln w="38100" cap="flat" cmpd="sng" algn="ctr">
              <a:solidFill>
                <a:sysClr val="windowText" lastClr="000000"/>
              </a:solidFill>
              <a:prstDash val="solid"/>
              <a:miter lim="800000"/>
            </a:ln>
            <a:effectLst/>
          </p:spPr>
        </p:cxnSp>
        <p:cxnSp>
          <p:nvCxnSpPr>
            <p:cNvPr id="279" name="Straight Connector 278">
              <a:extLst>
                <a:ext uri="{FF2B5EF4-FFF2-40B4-BE49-F238E27FC236}">
                  <a16:creationId xmlns:a16="http://schemas.microsoft.com/office/drawing/2014/main" id="{F721CDF0-B2EC-A127-0C5C-4BF3FF3DE255}"/>
                </a:ext>
              </a:extLst>
            </p:cNvPr>
            <p:cNvCxnSpPr>
              <a:cxnSpLocks/>
            </p:cNvCxnSpPr>
            <p:nvPr/>
          </p:nvCxnSpPr>
          <p:spPr>
            <a:xfrm flipV="1">
              <a:off x="6815294" y="4635842"/>
              <a:ext cx="0" cy="450466"/>
            </a:xfrm>
            <a:prstGeom prst="line">
              <a:avLst/>
            </a:prstGeom>
            <a:noFill/>
            <a:ln w="3810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2251879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96"/>
                                        </p:tgtEl>
                                        <p:attrNameLst>
                                          <p:attrName>style.visibility</p:attrName>
                                        </p:attrNameLst>
                                      </p:cBhvr>
                                      <p:to>
                                        <p:strVal val="visible"/>
                                      </p:to>
                                    </p:set>
                                    <p:animEffect transition="in" filter="wipe(left)">
                                      <p:cBhvr>
                                        <p:cTn id="37" dur="500"/>
                                        <p:tgtEl>
                                          <p:spTgt spid="29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35"/>
                                        </p:tgtEl>
                                        <p:attrNameLst>
                                          <p:attrName>style.visibility</p:attrName>
                                        </p:attrNameLst>
                                      </p:cBhvr>
                                      <p:to>
                                        <p:strVal val="visible"/>
                                      </p:to>
                                    </p:set>
                                    <p:anim calcmode="lin" valueType="num">
                                      <p:cBhvr>
                                        <p:cTn id="42" dur="500" fill="hold"/>
                                        <p:tgtEl>
                                          <p:spTgt spid="335"/>
                                        </p:tgtEl>
                                        <p:attrNameLst>
                                          <p:attrName>ppt_w</p:attrName>
                                        </p:attrNameLst>
                                      </p:cBhvr>
                                      <p:tavLst>
                                        <p:tav tm="0">
                                          <p:val>
                                            <p:fltVal val="0"/>
                                          </p:val>
                                        </p:tav>
                                        <p:tav tm="100000">
                                          <p:val>
                                            <p:strVal val="#ppt_w"/>
                                          </p:val>
                                        </p:tav>
                                      </p:tavLst>
                                    </p:anim>
                                    <p:anim calcmode="lin" valueType="num">
                                      <p:cBhvr>
                                        <p:cTn id="43" dur="500" fill="hold"/>
                                        <p:tgtEl>
                                          <p:spTgt spid="335"/>
                                        </p:tgtEl>
                                        <p:attrNameLst>
                                          <p:attrName>ppt_h</p:attrName>
                                        </p:attrNameLst>
                                      </p:cBhvr>
                                      <p:tavLst>
                                        <p:tav tm="0">
                                          <p:val>
                                            <p:fltVal val="0"/>
                                          </p:val>
                                        </p:tav>
                                        <p:tav tm="100000">
                                          <p:val>
                                            <p:strVal val="#ppt_h"/>
                                          </p:val>
                                        </p:tav>
                                      </p:tavLst>
                                    </p:anim>
                                    <p:animEffect transition="in" filter="fade">
                                      <p:cBhvr>
                                        <p:cTn id="44" dur="500"/>
                                        <p:tgtEl>
                                          <p:spTgt spid="33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34"/>
                                        </p:tgtEl>
                                        <p:attrNameLst>
                                          <p:attrName>style.visibility</p:attrName>
                                        </p:attrNameLst>
                                      </p:cBhvr>
                                      <p:to>
                                        <p:strVal val="visible"/>
                                      </p:to>
                                    </p:set>
                                    <p:animEffect transition="in" filter="wipe(left)">
                                      <p:cBhvr>
                                        <p:cTn id="48"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 grpId="0"/>
      <p:bldP spid="21" grpId="0"/>
      <p:bldP spid="296" grpId="0"/>
      <p:bldP spid="33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1560</TotalTime>
  <Words>1458</Words>
  <Application>Microsoft Office PowerPoint</Application>
  <PresentationFormat>Widescreen</PresentationFormat>
  <Paragraphs>185</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#9Slide03 Arima Madurai Black</vt:lpstr>
      <vt:lpstr>Amazone</vt:lpstr>
      <vt:lpstr>Arial</vt:lpstr>
      <vt:lpstr>Calibri</vt:lpstr>
      <vt:lpstr>Cambria Math</vt:lpstr>
      <vt:lpstr>Fira Sans Condensed Medium</vt:lpstr>
      <vt:lpstr>Open Sans</vt:lpstr>
      <vt:lpstr>Roboto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Oanh Phạm</cp:lastModifiedBy>
  <cp:revision>66</cp:revision>
  <dcterms:created xsi:type="dcterms:W3CDTF">2017-07-04T12:34:02Z</dcterms:created>
  <dcterms:modified xsi:type="dcterms:W3CDTF">2024-06-18T15:30:47Z</dcterms:modified>
</cp:coreProperties>
</file>