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1" r:id="rId7"/>
    <p:sldId id="263" r:id="rId8"/>
    <p:sldId id="264" r:id="rId9"/>
    <p:sldId id="265" r:id="rId10"/>
    <p:sldId id="301"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5" r:id="rId38"/>
    <p:sldId id="296" r:id="rId39"/>
    <p:sldId id="297" r:id="rId40"/>
    <p:sldId id="299" r:id="rId41"/>
    <p:sldId id="300"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400"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277F78-9131-4111-91AB-7AAAAA53A8E1}"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356442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77F78-9131-4111-91AB-7AAAAA53A8E1}"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275980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77F78-9131-4111-91AB-7AAAAA53A8E1}"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194142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77F78-9131-4111-91AB-7AAAAA53A8E1}"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289127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277F78-9131-4111-91AB-7AAAAA53A8E1}"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48428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77F78-9131-4111-91AB-7AAAAA53A8E1}"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150042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77F78-9131-4111-91AB-7AAAAA53A8E1}" type="datetimeFigureOut">
              <a:rPr lang="en-US" smtClean="0"/>
              <a:t>5/15/2023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180598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77F78-9131-4111-91AB-7AAAAA53A8E1}" type="datetimeFigureOut">
              <a:rPr lang="en-US" smtClean="0"/>
              <a:t>5/15/2023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380175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77F78-9131-4111-91AB-7AAAAA53A8E1}" type="datetimeFigureOut">
              <a:rPr lang="en-US" smtClean="0"/>
              <a:t>5/15/2023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301976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277F78-9131-4111-91AB-7AAAAA53A8E1}"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62750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277F78-9131-4111-91AB-7AAAAA53A8E1}"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BF9C-B591-4111-9153-43ABE588E1E5}" type="slidenum">
              <a:rPr lang="en-US" smtClean="0"/>
              <a:t>‹#›</a:t>
            </a:fld>
            <a:endParaRPr lang="en-US"/>
          </a:p>
        </p:txBody>
      </p:sp>
    </p:spTree>
    <p:extLst>
      <p:ext uri="{BB962C8B-B14F-4D97-AF65-F5344CB8AC3E}">
        <p14:creationId xmlns:p14="http://schemas.microsoft.com/office/powerpoint/2010/main" val="15383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77F78-9131-4111-91AB-7AAAAA53A8E1}" type="datetimeFigureOut">
              <a:rPr lang="en-US" smtClean="0"/>
              <a:t>5/15/2023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1BF9C-B591-4111-9153-43ABE588E1E5}" type="slidenum">
              <a:rPr lang="en-US" smtClean="0"/>
              <a:t>‹#›</a:t>
            </a:fld>
            <a:endParaRPr lang="en-US"/>
          </a:p>
        </p:txBody>
      </p:sp>
    </p:spTree>
    <p:extLst>
      <p:ext uri="{BB962C8B-B14F-4D97-AF65-F5344CB8AC3E}">
        <p14:creationId xmlns:p14="http://schemas.microsoft.com/office/powerpoint/2010/main" val="1826588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png"/><Relationship Id="rId9" Type="http://schemas.microsoft.com/office/2007/relationships/hdphoto" Target="../media/hdphoto6.wdp"/></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4" Type="http://schemas.microsoft.com/office/2007/relationships/hdphoto" Target="../media/hdphoto12.wdp"/></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01.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microsoft.com/office/2007/relationships/hdphoto" Target="../media/hdphoto12.wdp"/><Relationship Id="rId3" Type="http://schemas.microsoft.com/office/2007/relationships/hdphoto" Target="../media/hdphoto8.wdp"/><Relationship Id="rId7"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80.png"/><Relationship Id="rId5" Type="http://schemas.microsoft.com/office/2007/relationships/hdphoto" Target="../media/hdphoto9.wdp"/><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2.png"/><Relationship Id="rId4" Type="http://schemas.microsoft.com/office/2007/relationships/hdphoto" Target="../media/hdphoto12.wdp"/></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0.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00.png"/><Relationship Id="rId3" Type="http://schemas.microsoft.com/office/2007/relationships/hdphoto" Target="../media/hdphoto8.wdp"/><Relationship Id="rId7" Type="http://schemas.microsoft.com/office/2007/relationships/hdphoto" Target="../media/hdphoto12.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9.wdp"/><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30.png"/></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50.png"/><Relationship Id="rId4" Type="http://schemas.microsoft.com/office/2007/relationships/hdphoto" Target="../media/hdphoto15.wdp"/></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360.png"/><Relationship Id="rId3" Type="http://schemas.microsoft.com/office/2007/relationships/hdphoto" Target="../media/hdphoto16.wdp"/><Relationship Id="rId7" Type="http://schemas.microsoft.com/office/2007/relationships/hdphoto" Target="../media/hdphoto12.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9.wdp"/><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8" Type="http://schemas.openxmlformats.org/officeDocument/2006/relationships/image" Target="../media/image370.png"/><Relationship Id="rId3" Type="http://schemas.microsoft.com/office/2007/relationships/hdphoto" Target="../media/hdphoto17.wdp"/><Relationship Id="rId7" Type="http://schemas.microsoft.com/office/2007/relationships/hdphoto" Target="../media/hdphoto12.wdp"/><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9.wdp"/><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hdphoto" Target="../media/hdphoto16.wdp"/><Relationship Id="rId7" Type="http://schemas.microsoft.com/office/2007/relationships/hdphoto" Target="../media/hdphoto12.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9.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microsoft.com/office/2007/relationships/hdphoto" Target="../media/hdphoto13.wdp"/><Relationship Id="rId7" Type="http://schemas.openxmlformats.org/officeDocument/2006/relationships/image" Target="../media/image43.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7.xml"/><Relationship Id="rId5" Type="http://schemas.microsoft.com/office/2007/relationships/hdphoto" Target="../media/hdphoto10.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772" b="75787" l="9706" r="87500">
                        <a14:foregroundMark x1="68676" y1="4724" x2="52500" y2="72835"/>
                        <a14:foregroundMark x1="40882" y1="43996" x2="68235" y2="43307"/>
                        <a14:foregroundMark x1="20588" y1="48327" x2="85000" y2="75787"/>
                      </a14:backgroundRemoval>
                    </a14:imgEffect>
                  </a14:imgLayer>
                </a14:imgProps>
              </a:ext>
              <a:ext uri="{28A0092B-C50C-407E-A947-70E740481C1C}">
                <a14:useLocalDpi xmlns:a14="http://schemas.microsoft.com/office/drawing/2010/main" val="0"/>
              </a:ext>
            </a:extLst>
          </a:blip>
          <a:srcRect t="1" r="2530" b="17476"/>
          <a:stretch/>
        </p:blipFill>
        <p:spPr>
          <a:xfrm>
            <a:off x="10131905" y="2333626"/>
            <a:ext cx="1830581" cy="2179178"/>
          </a:xfrm>
          <a:prstGeom prst="rect">
            <a:avLst/>
          </a:prstGeom>
        </p:spPr>
      </p:pic>
      <p:grpSp>
        <p:nvGrpSpPr>
          <p:cNvPr id="6" name="Group 5"/>
          <p:cNvGrpSpPr/>
          <p:nvPr/>
        </p:nvGrpSpPr>
        <p:grpSpPr>
          <a:xfrm>
            <a:off x="1819275" y="0"/>
            <a:ext cx="7912580" cy="1624230"/>
            <a:chOff x="1478423" y="63207"/>
            <a:chExt cx="7861642" cy="1598907"/>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6"/>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pic>
        <p:nvPicPr>
          <p:cNvPr id="7" name="Picture 6"/>
          <p:cNvPicPr>
            <a:picLocks noChangeAspect="1"/>
          </p:cNvPicPr>
          <p:nvPr/>
        </p:nvPicPr>
        <p:blipFill>
          <a:blip r:embed="rId7"/>
          <a:stretch>
            <a:fillRect/>
          </a:stretch>
        </p:blipFill>
        <p:spPr>
          <a:xfrm>
            <a:off x="2570170" y="1999806"/>
            <a:ext cx="7561735" cy="3418318"/>
          </a:xfrm>
          <a:prstGeom prst="rect">
            <a:avLst/>
          </a:prstGeom>
        </p:spPr>
      </p:pic>
    </p:spTree>
    <p:extLst>
      <p:ext uri="{BB962C8B-B14F-4D97-AF65-F5344CB8AC3E}">
        <p14:creationId xmlns:p14="http://schemas.microsoft.com/office/powerpoint/2010/main" val="3078131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8198" y="304773"/>
            <a:ext cx="2121093" cy="678327"/>
          </a:xfrm>
          <a:prstGeom prst="rect">
            <a:avLst/>
          </a:prstGeom>
        </p:spPr>
        <p:txBody>
          <a:bodyPr wrap="none">
            <a:spAutoFit/>
          </a:bodyPr>
          <a:lstStyle/>
          <a:p>
            <a:pPr>
              <a:lnSpc>
                <a:spcPct val="115000"/>
              </a:lnSpc>
              <a:spcAft>
                <a:spcPts val="1000"/>
              </a:spcAft>
            </a:pPr>
            <a:r>
              <a:rPr lang="de-DE"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903489" y="103186"/>
            <a:ext cx="1284857" cy="1031839"/>
          </a:xfrm>
          <a:prstGeom prst="rect">
            <a:avLst/>
          </a:prstGeom>
        </p:spPr>
      </p:pic>
      <p:sp>
        <p:nvSpPr>
          <p:cNvPr id="2" name="Rectangle 1"/>
          <p:cNvSpPr/>
          <p:nvPr/>
        </p:nvSpPr>
        <p:spPr>
          <a:xfrm>
            <a:off x="3195962" y="1164134"/>
            <a:ext cx="8611340" cy="569386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800" dirty="0">
                <a:solidFill>
                  <a:srgbClr val="000000"/>
                </a:solidFill>
                <a:latin typeface="Open Sans" panose="020B0606030504020204" pitchFamily="34" charset="0"/>
              </a:rPr>
              <a:t>Trong phân tử silicon dioxide một nguyên tử Si có khả năng liên kết với 2 nguyên tử O, mỗi nguyên tử O hóa trị II </a:t>
            </a:r>
          </a:p>
          <a:p>
            <a:pPr algn="just"/>
            <a:r>
              <a:rPr lang="vi-VN" sz="2800" dirty="0">
                <a:solidFill>
                  <a:srgbClr val="000000"/>
                </a:solidFill>
                <a:latin typeface="Open Sans" panose="020B0606030504020204" pitchFamily="34" charset="0"/>
              </a:rPr>
              <a:t>⇒ Si có hóa trị IV.</a:t>
            </a:r>
          </a:p>
          <a:p>
            <a:pPr algn="just"/>
            <a:r>
              <a:rPr lang="vi-VN" sz="2800" b="1" dirty="0">
                <a:solidFill>
                  <a:srgbClr val="000000"/>
                </a:solidFill>
                <a:latin typeface="Open Sans" panose="020B0606030504020204" pitchFamily="34" charset="0"/>
              </a:rPr>
              <a:t>Ứng dụng của silicon dioxide:</a:t>
            </a:r>
            <a:endParaRPr lang="vi-VN" sz="2800" dirty="0">
              <a:solidFill>
                <a:srgbClr val="000000"/>
              </a:solidFill>
              <a:latin typeface="Open Sans" panose="020B0606030504020204" pitchFamily="34" charset="0"/>
            </a:endParaRPr>
          </a:p>
          <a:p>
            <a:pPr algn="just"/>
            <a:r>
              <a:rPr lang="vi-VN" sz="2800" dirty="0">
                <a:solidFill>
                  <a:srgbClr val="000000"/>
                </a:solidFill>
                <a:latin typeface="Open Sans" panose="020B0606030504020204" pitchFamily="34" charset="0"/>
              </a:rPr>
              <a:t>- Silicon dioxide được sử dụng để làm kính phẳng, sản phẩm thủy tinh, cát đúc, sợi thủy tinh, men gốm, phun cát cho chống gỉ, cát lọc, vật liệu chịu lửa và bê tông nhẹ. </a:t>
            </a:r>
          </a:p>
          <a:p>
            <a:pPr algn="just"/>
            <a:r>
              <a:rPr lang="vi-VN" sz="2800" dirty="0">
                <a:solidFill>
                  <a:srgbClr val="000000"/>
                </a:solidFill>
                <a:latin typeface="Open Sans" panose="020B0606030504020204" pitchFamily="34" charset="0"/>
              </a:rPr>
              <a:t>- Silicon dioxide được sử dụng để tạo ra các bộ phận quan trọng của ngành công nghiệp điện tử, dụng cụ quang học và đồ thủ công, sản xuất sợi quang…</a:t>
            </a:r>
            <a:r>
              <a:rPr lang="en-US" sz="2800" dirty="0">
                <a:solidFill>
                  <a:srgbClr val="000000"/>
                </a:solidFill>
                <a:latin typeface="Open Sans" panose="020B0606030504020204" pitchFamily="34" charset="0"/>
              </a:rPr>
              <a:t>…</a:t>
            </a:r>
            <a:r>
              <a:rPr lang="vi-VN" sz="2800" dirty="0">
                <a:solidFill>
                  <a:srgbClr val="000000"/>
                </a:solidFill>
                <a:latin typeface="Open Sans" panose="020B0606030504020204" pitchFamily="34" charset="0"/>
              </a:rPr>
              <a:t> </a:t>
            </a:r>
            <a:endParaRPr lang="vi-VN" sz="2800" b="0" i="0" dirty="0">
              <a:solidFill>
                <a:srgbClr val="000000"/>
              </a:solidFill>
              <a:effectLst/>
              <a:latin typeface="Open Sans" panose="020B0606030504020204" pitchFamily="34" charset="0"/>
            </a:endParaRPr>
          </a:p>
        </p:txBody>
      </p:sp>
      <p:pic>
        <p:nvPicPr>
          <p:cNvPr id="3076" name="Picture 4" descr="SiO2 là gì? Tầm quan trọng của silic diox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6" y="1053402"/>
            <a:ext cx="2789061" cy="1571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8" name="Picture 6" descr="SiO2 Là Gì ? Những Ứng Dụng Hay Trong Thực Tiễn | Hoá Chất Trần Tiế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28" y="2937997"/>
            <a:ext cx="2789060" cy="1669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80" name="Picture 8" descr="Lí thuyết về Cacbon, Silic và hợp chất của chú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27" y="4920248"/>
            <a:ext cx="2789060" cy="1665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7830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21" y="1629819"/>
            <a:ext cx="2333075" cy="613245"/>
          </a:xfrm>
          <a:prstGeom prst="rect">
            <a:avLst/>
          </a:prstGeom>
        </p:spPr>
        <p:txBody>
          <a:bodyPr wrap="none">
            <a:spAutoFit/>
          </a:bodyPr>
          <a:lstStyle/>
          <a:p>
            <a:pPr algn="just">
              <a:lnSpc>
                <a:spcPct val="115000"/>
              </a:lnSpc>
              <a:spcBef>
                <a:spcPts val="600"/>
              </a:spcBef>
              <a:spcAft>
                <a:spcPts val="600"/>
              </a:spcAft>
            </a:pPr>
            <a:r>
              <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HÓA TRỊ</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551456" y="2249737"/>
            <a:ext cx="4430380" cy="612604"/>
          </a:xfrm>
          <a:prstGeom prst="rect">
            <a:avLst/>
          </a:prstGeom>
        </p:spPr>
        <p:txBody>
          <a:bodyPr wrap="none">
            <a:spAutoFit/>
          </a:bodyPr>
          <a:lstStyle/>
          <a:p>
            <a:pPr indent="254000" algn="just">
              <a:lnSpc>
                <a:spcPct val="115000"/>
              </a:lnSpc>
              <a:spcAft>
                <a:spcPts val="0"/>
              </a:spcAft>
            </a:pPr>
            <a:r>
              <a:rPr lang="en-US" sz="3200" b="1" dirty="0">
                <a:solidFill>
                  <a:srgbClr val="002060"/>
                </a:solidFill>
                <a:effectLst/>
                <a:latin typeface="Times New Roman" panose="02020603050405020304" pitchFamily="18" charset="0"/>
                <a:ea typeface="Calibri" panose="020F0502020204030204" pitchFamily="34" charset="0"/>
              </a:rPr>
              <a:t>2. QUI TẮC HÓA TRỊ</a:t>
            </a:r>
            <a:endParaRPr lang="en-US" dirty="0">
              <a:solidFill>
                <a:srgbClr val="00206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207310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1408" y="182507"/>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a:t>
            </a:r>
            <a:r>
              <a:rPr lang="en-US" sz="3600" b="1" dirty="0" err="1">
                <a:solidFill>
                  <a:srgbClr val="FF0000"/>
                </a:solidFill>
                <a:effectLst/>
                <a:latin typeface="Times New Roman" panose="02020603050405020304" pitchFamily="18" charset="0"/>
                <a:ea typeface="Arial" panose="020B0604020202020204" pitchFamily="34" charset="0"/>
              </a:rPr>
              <a:t>oạt</a:t>
            </a:r>
            <a:r>
              <a:rPr lang="en-US" sz="3600" b="1" dirty="0">
                <a:solidFill>
                  <a:srgbClr val="FF0000"/>
                </a:solidFill>
                <a:effectLst/>
                <a:latin typeface="Times New Roman" panose="02020603050405020304" pitchFamily="18" charset="0"/>
                <a:ea typeface="Arial" panose="020B0604020202020204" pitchFamily="34" charset="0"/>
              </a:rPr>
              <a:t> </a:t>
            </a:r>
            <a:r>
              <a:rPr lang="en-US" sz="3600" b="1" dirty="0" err="1">
                <a:solidFill>
                  <a:srgbClr val="FF0000"/>
                </a:solidFill>
                <a:effectLst/>
                <a:latin typeface="Times New Roman" panose="02020603050405020304" pitchFamily="18" charset="0"/>
                <a:ea typeface="Arial" panose="020B0604020202020204" pitchFamily="34" charset="0"/>
              </a:rPr>
              <a:t>động</a:t>
            </a:r>
            <a:r>
              <a:rPr lang="en-US" sz="3600" b="1" dirty="0">
                <a:solidFill>
                  <a:srgbClr val="FF0000"/>
                </a:solidFill>
                <a:effectLst/>
                <a:latin typeface="Times New Roman" panose="02020603050405020304" pitchFamily="18" charset="0"/>
                <a:ea typeface="Arial" panose="020B0604020202020204" pitchFamily="34" charset="0"/>
              </a:rPr>
              <a:t> </a:t>
            </a:r>
            <a:r>
              <a:rPr lang="en-US" sz="3600" b="1" dirty="0" err="1">
                <a:solidFill>
                  <a:srgbClr val="FF0000"/>
                </a:solidFill>
                <a:effectLst/>
                <a:latin typeface="Times New Roman" panose="02020603050405020304" pitchFamily="18" charset="0"/>
                <a:ea typeface="Arial" panose="020B0604020202020204" pitchFamily="34" charset="0"/>
              </a:rPr>
              <a:t>nhóm</a:t>
            </a:r>
            <a:r>
              <a:rPr lang="en-US" sz="3600" b="1" dirty="0">
                <a:solidFill>
                  <a:srgbClr val="FF0000"/>
                </a:solidFill>
                <a:effectLst/>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0373" y="3791"/>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9424" y="969985"/>
            <a:ext cx="11882576" cy="136652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Bef>
                <a:spcPts val="600"/>
              </a:spcBef>
              <a:spcAft>
                <a:spcPts val="600"/>
              </a:spcAft>
            </a:pP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sánh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7.1.</a:t>
            </a:r>
          </a:p>
        </p:txBody>
      </p:sp>
      <p:pic>
        <p:nvPicPr>
          <p:cNvPr id="6" name="Picture 5"/>
          <p:cNvPicPr>
            <a:picLocks noChangeAspect="1"/>
          </p:cNvPicPr>
          <p:nvPr/>
        </p:nvPicPr>
        <p:blipFill>
          <a:blip r:embed="rId3"/>
          <a:stretch>
            <a:fillRect/>
          </a:stretch>
        </p:blipFill>
        <p:spPr>
          <a:xfrm>
            <a:off x="1165210" y="2619597"/>
            <a:ext cx="9537960" cy="3663425"/>
          </a:xfrm>
          <a:prstGeom prst="rect">
            <a:avLst/>
          </a:prstGeom>
        </p:spPr>
      </p:pic>
      <p:sp>
        <p:nvSpPr>
          <p:cNvPr id="7" name="Rectangle 6"/>
          <p:cNvSpPr/>
          <p:nvPr/>
        </p:nvSpPr>
        <p:spPr>
          <a:xfrm>
            <a:off x="659183" y="969985"/>
            <a:ext cx="11020928" cy="136652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108585" algn="just">
              <a:lnSpc>
                <a:spcPct val="115000"/>
              </a:lnSpc>
              <a:spcAft>
                <a:spcPts val="1000"/>
              </a:spcAf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kia</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138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2000"/>
                                        <p:tgtEl>
                                          <p:spTgt spid="4"/>
                                        </p:tgtEl>
                                        <p:attrNameLst>
                                          <p:attrName>ppt_w</p:attrName>
                                        </p:attrNameLst>
                                      </p:cBhvr>
                                      <p:tavLst>
                                        <p:tav tm="0">
                                          <p:val>
                                            <p:strVal val="ppt_w"/>
                                          </p:val>
                                        </p:tav>
                                        <p:tav tm="100000">
                                          <p:val>
                                            <p:fltVal val="0"/>
                                          </p:val>
                                        </p:tav>
                                      </p:tavLst>
                                    </p:anim>
                                    <p:anim calcmode="lin" valueType="num">
                                      <p:cBhvr>
                                        <p:cTn id="7" dur="2000"/>
                                        <p:tgtEl>
                                          <p:spTgt spid="4"/>
                                        </p:tgtEl>
                                        <p:attrNameLst>
                                          <p:attrName>ppt_h</p:attrName>
                                        </p:attrNameLst>
                                      </p:cBhvr>
                                      <p:tavLst>
                                        <p:tav tm="0">
                                          <p:val>
                                            <p:strVal val="ppt_h"/>
                                          </p:val>
                                        </p:tav>
                                        <p:tav tm="100000">
                                          <p:val>
                                            <p:fltVal val="0"/>
                                          </p:val>
                                        </p:tav>
                                      </p:tavLst>
                                    </p:anim>
                                    <p:animEffect transition="out" filter="fade">
                                      <p:cBhvr>
                                        <p:cTn id="8" dur="2000"/>
                                        <p:tgtEl>
                                          <p:spTgt spid="4"/>
                                        </p:tgtEl>
                                      </p:cBhvr>
                                    </p:animEffect>
                                    <p:set>
                                      <p:cBhvr>
                                        <p:cTn id="9" dur="1" fill="hold">
                                          <p:stCondLst>
                                            <p:cond delay="1999"/>
                                          </p:stCondLst>
                                        </p:cTn>
                                        <p:tgtEl>
                                          <p:spTgt spid="4"/>
                                        </p:tgtEl>
                                        <p:attrNameLst>
                                          <p:attrName>style.visibility</p:attrName>
                                        </p:attrNameLst>
                                      </p:cBhvr>
                                      <p:to>
                                        <p:strVal val="hidden"/>
                                      </p:to>
                                    </p:se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500" fill="hold"/>
                                        <p:tgtEl>
                                          <p:spTgt spid="7"/>
                                        </p:tgtEl>
                                        <p:attrNameLst>
                                          <p:attrName>ppt_w</p:attrName>
                                        </p:attrNameLst>
                                      </p:cBhvr>
                                      <p:tavLst>
                                        <p:tav tm="0">
                                          <p:val>
                                            <p:fltVal val="0"/>
                                          </p:val>
                                        </p:tav>
                                        <p:tav tm="100000">
                                          <p:val>
                                            <p:strVal val="#ppt_w"/>
                                          </p:val>
                                        </p:tav>
                                      </p:tavLst>
                                    </p:anim>
                                    <p:anim calcmode="lin" valueType="num">
                                      <p:cBhvr>
                                        <p:cTn id="13" dur="1500" fill="hold"/>
                                        <p:tgtEl>
                                          <p:spTgt spid="7"/>
                                        </p:tgtEl>
                                        <p:attrNameLst>
                                          <p:attrName>ppt_h</p:attrName>
                                        </p:attrNameLst>
                                      </p:cBhvr>
                                      <p:tavLst>
                                        <p:tav tm="0">
                                          <p:val>
                                            <p:fltVal val="0"/>
                                          </p:val>
                                        </p:tav>
                                        <p:tav tm="100000">
                                          <p:val>
                                            <p:strVal val="#ppt_h"/>
                                          </p:val>
                                        </p:tav>
                                      </p:tavLst>
                                    </p:anim>
                                    <p:animEffect transition="in" filter="fade">
                                      <p:cBhvr>
                                        <p:cTn id="14"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21" y="1629819"/>
            <a:ext cx="2333075" cy="613245"/>
          </a:xfrm>
          <a:prstGeom prst="rect">
            <a:avLst/>
          </a:prstGeom>
        </p:spPr>
        <p:txBody>
          <a:bodyPr wrap="none">
            <a:spAutoFit/>
          </a:bodyPr>
          <a:lstStyle/>
          <a:p>
            <a:pPr algn="just">
              <a:lnSpc>
                <a:spcPct val="115000"/>
              </a:lnSpc>
              <a:spcBef>
                <a:spcPts val="600"/>
              </a:spcBef>
              <a:spcAft>
                <a:spcPts val="600"/>
              </a:spcAft>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551456" y="2249737"/>
            <a:ext cx="4430380" cy="612604"/>
          </a:xfrm>
          <a:prstGeom prst="rect">
            <a:avLst/>
          </a:prstGeom>
        </p:spPr>
        <p:txBody>
          <a:bodyPr wrap="none">
            <a:spAutoFit/>
          </a:bodyPr>
          <a:lstStyle/>
          <a:p>
            <a:pPr indent="254000" algn="just">
              <a:lnSpc>
                <a:spcPct val="115000"/>
              </a:lnSpc>
            </a:pPr>
            <a:r>
              <a:rPr lang="en-US" sz="3200" b="1" dirty="0">
                <a:solidFill>
                  <a:srgbClr val="002060"/>
                </a:solidFill>
                <a:latin typeface="Times New Roman" panose="02020603050405020304" pitchFamily="18" charset="0"/>
                <a:ea typeface="Calibri" panose="020F0502020204030204" pitchFamily="34" charset="0"/>
              </a:rPr>
              <a:t>2. QUI TẮC HÓA TRỊ</a:t>
            </a:r>
            <a:endParaRPr lang="en-US"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281354" y="2976882"/>
            <a:ext cx="11816861" cy="175432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3600">
                <a:effectLst/>
                <a:latin typeface="Times New Roman" panose="02020603050405020304" pitchFamily="18" charset="0"/>
                <a:ea typeface="Calibri" panose="020F0502020204030204" pitchFamily="34" charset="0"/>
              </a:rPr>
              <a:t>Trong </a:t>
            </a:r>
            <a:r>
              <a:rPr lang="en-US" sz="3600" dirty="0" err="1">
                <a:effectLst/>
                <a:latin typeface="Times New Roman" panose="02020603050405020304" pitchFamily="18" charset="0"/>
                <a:ea typeface="Calibri" panose="020F0502020204030204" pitchFamily="34" charset="0"/>
              </a:rPr>
              <a:t>phân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tử</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hợp</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chất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hai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nguyên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tố</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tích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hóa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trị</a:t>
            </a:r>
            <a:r>
              <a:rPr lang="en-US" sz="3600" dirty="0">
                <a:effectLst/>
                <a:latin typeface="Times New Roman" panose="02020603050405020304" pitchFamily="18" charset="0"/>
                <a:ea typeface="Calibri" panose="020F0502020204030204" pitchFamily="34" charset="0"/>
              </a:rPr>
              <a:t> </a:t>
            </a:r>
            <a:r>
              <a:rPr lang="en-US" sz="3600" err="1">
                <a:effectLst/>
                <a:latin typeface="Times New Roman" panose="02020603050405020304" pitchFamily="18" charset="0"/>
                <a:ea typeface="Calibri" panose="020F0502020204030204" pitchFamily="34" charset="0"/>
              </a:rPr>
              <a:t>và</a:t>
            </a:r>
            <a:r>
              <a:rPr lang="en-US" sz="3600">
                <a:effectLst/>
                <a:latin typeface="Times New Roman" panose="02020603050405020304" pitchFamily="18" charset="0"/>
                <a:ea typeface="Calibri" panose="020F0502020204030204" pitchFamily="34" charset="0"/>
              </a:rPr>
              <a:t> số nguyên tử của </a:t>
            </a:r>
            <a:r>
              <a:rPr lang="en-US" sz="3600" dirty="0" err="1">
                <a:effectLst/>
                <a:latin typeface="Times New Roman" panose="02020603050405020304" pitchFamily="18" charset="0"/>
                <a:ea typeface="Calibri" panose="020F0502020204030204" pitchFamily="34" charset="0"/>
              </a:rPr>
              <a:t>nguyên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tố</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này</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bằng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tích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giữa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hóa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trị</a:t>
            </a:r>
            <a:r>
              <a:rPr lang="en-US" sz="3600" dirty="0">
                <a:effectLst/>
                <a:latin typeface="Times New Roman" panose="02020603050405020304" pitchFamily="18" charset="0"/>
                <a:ea typeface="Calibri" panose="020F0502020204030204" pitchFamily="34" charset="0"/>
              </a:rPr>
              <a:t> </a:t>
            </a:r>
            <a:r>
              <a:rPr lang="en-US" sz="3600" err="1">
                <a:effectLst/>
                <a:latin typeface="Times New Roman" panose="02020603050405020304" pitchFamily="18" charset="0"/>
                <a:ea typeface="Calibri" panose="020F0502020204030204" pitchFamily="34" charset="0"/>
              </a:rPr>
              <a:t>và</a:t>
            </a:r>
            <a:r>
              <a:rPr lang="en-US" sz="3600">
                <a:effectLst/>
                <a:latin typeface="Times New Roman" panose="02020603050405020304" pitchFamily="18" charset="0"/>
                <a:ea typeface="Calibri" panose="020F0502020204030204" pitchFamily="34" charset="0"/>
              </a:rPr>
              <a:t> số nguyên tử của nguyên </a:t>
            </a:r>
            <a:r>
              <a:rPr lang="en-US" sz="3600" dirty="0" err="1">
                <a:effectLst/>
                <a:latin typeface="Times New Roman" panose="02020603050405020304" pitchFamily="18" charset="0"/>
                <a:ea typeface="Calibri" panose="020F0502020204030204" pitchFamily="34" charset="0"/>
              </a:rPr>
              <a:t>tố</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kia</a:t>
            </a:r>
            <a:r>
              <a:rPr lang="en-US" sz="3600" dirty="0">
                <a:effectLst/>
                <a:latin typeface="Times New Roman" panose="02020603050405020304" pitchFamily="18" charset="0"/>
                <a:ea typeface="Calibri" panose="020F0502020204030204" pitchFamily="34" charset="0"/>
              </a:rPr>
              <a:t>.</a:t>
            </a:r>
            <a:endParaRPr lang="en-US" sz="3600" dirty="0"/>
          </a:p>
        </p:txBody>
      </p:sp>
    </p:spTree>
    <p:extLst>
      <p:ext uri="{BB962C8B-B14F-4D97-AF65-F5344CB8AC3E}">
        <p14:creationId xmlns:p14="http://schemas.microsoft.com/office/powerpoint/2010/main" val="3619493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5723" y="414768"/>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87292" y="1624449"/>
            <a:ext cx="1465663" cy="2814073"/>
          </a:xfrm>
          <a:prstGeom prst="rect">
            <a:avLst/>
          </a:prstGeom>
        </p:spPr>
      </p:pic>
      <p:sp>
        <p:nvSpPr>
          <p:cNvPr id="6" name="Rectangle 5"/>
          <p:cNvSpPr/>
          <p:nvPr/>
        </p:nvSpPr>
        <p:spPr>
          <a:xfrm>
            <a:off x="1758463" y="1624449"/>
            <a:ext cx="10011508" cy="32778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ctr">
              <a:lnSpc>
                <a:spcPct val="115000"/>
              </a:lnSpc>
              <a:spcAft>
                <a:spcPts val="0"/>
              </a:spcAft>
            </a:pPr>
            <a:r>
              <a:rPr lang="en-US" sz="3600" b="1" dirty="0" err="1">
                <a:solidFill>
                  <a:srgbClr val="C00000"/>
                </a:solidFill>
                <a:latin typeface="Times New Roman" panose="02020603050405020304" pitchFamily="18" charset="0"/>
                <a:ea typeface="Arial" panose="020B0604020202020204" pitchFamily="34" charset="0"/>
              </a:rPr>
              <a:t>H</a:t>
            </a:r>
            <a:r>
              <a:rPr lang="en-US" sz="3600" b="1" dirty="0" err="1">
                <a:solidFill>
                  <a:srgbClr val="C00000"/>
                </a:solidFill>
                <a:effectLst/>
                <a:latin typeface="Times New Roman" panose="02020603050405020304" pitchFamily="18" charset="0"/>
                <a:ea typeface="Arial" panose="020B0604020202020204" pitchFamily="34" charset="0"/>
              </a:rPr>
              <a:t>oạt</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động</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nhóm</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đôi</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thảo</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luận</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và</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trả</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lời</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câu</a:t>
            </a:r>
            <a:r>
              <a:rPr lang="en-US" sz="3600" b="1" dirty="0">
                <a:solidFill>
                  <a:srgbClr val="C00000"/>
                </a:solidFill>
                <a:effectLst/>
                <a:latin typeface="Times New Roman" panose="02020603050405020304" pitchFamily="18" charset="0"/>
                <a:ea typeface="Arial" panose="020B0604020202020204" pitchFamily="34" charset="0"/>
              </a:rPr>
              <a:t> </a:t>
            </a:r>
            <a:r>
              <a:rPr lang="en-US" sz="3600" b="1" dirty="0" err="1">
                <a:solidFill>
                  <a:srgbClr val="C00000"/>
                </a:solidFill>
                <a:effectLst/>
                <a:latin typeface="Times New Roman" panose="02020603050405020304" pitchFamily="18" charset="0"/>
                <a:ea typeface="Arial" panose="020B0604020202020204" pitchFamily="34" charset="0"/>
              </a:rPr>
              <a:t>hỏi</a:t>
            </a:r>
            <a:r>
              <a:rPr lang="en-US" sz="3600" b="1" dirty="0">
                <a:solidFill>
                  <a:srgbClr val="C00000"/>
                </a:solidFill>
                <a:effectLst/>
                <a:latin typeface="Times New Roman" panose="02020603050405020304" pitchFamily="18" charset="0"/>
                <a:ea typeface="Arial" panose="020B0604020202020204" pitchFamily="34" charset="0"/>
              </a:rPr>
              <a:t>: </a:t>
            </a:r>
          </a:p>
          <a:p>
            <a:pPr indent="254000" algn="just">
              <a:lnSpc>
                <a:spcPct val="115000"/>
              </a:lnSpc>
              <a:spcAft>
                <a:spcPts val="0"/>
              </a:spcAft>
            </a:pPr>
            <a:r>
              <a:rPr lang="en-US" sz="3600" dirty="0" err="1">
                <a:effectLst/>
                <a:latin typeface="Times New Roman" panose="02020603050405020304" pitchFamily="18" charset="0"/>
                <a:ea typeface="Segoe UI" panose="020B0502040204020203" pitchFamily="34" charset="0"/>
              </a:rPr>
              <a:t>Dựa</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vào</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hoá</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trị</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các</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tố</a:t>
            </a:r>
            <a:r>
              <a:rPr lang="en-US" sz="3600" dirty="0">
                <a:effectLst/>
                <a:latin typeface="Times New Roman" panose="02020603050405020304" pitchFamily="18" charset="0"/>
                <a:ea typeface="Segoe UI" panose="020B0502040204020203" pitchFamily="34" charset="0"/>
              </a:rPr>
              <a:t> ở </a:t>
            </a:r>
            <a:r>
              <a:rPr lang="en-US" sz="3600" dirty="0" err="1">
                <a:effectLst/>
                <a:latin typeface="Times New Roman" panose="02020603050405020304" pitchFamily="18" charset="0"/>
                <a:ea typeface="Segoe UI" panose="020B0502040204020203" pitchFamily="34" charset="0"/>
              </a:rPr>
              <a:t>bảng</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Phụ</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lục</a:t>
            </a:r>
            <a:r>
              <a:rPr lang="en-US" sz="3600" dirty="0">
                <a:effectLst/>
                <a:latin typeface="Times New Roman" panose="02020603050405020304" pitchFamily="18" charset="0"/>
                <a:ea typeface="Segoe UI" panose="020B0502040204020203" pitchFamily="34" charset="0"/>
              </a:rPr>
              <a:t> 1 </a:t>
            </a:r>
            <a:r>
              <a:rPr lang="en-US" sz="3600" dirty="0" err="1">
                <a:effectLst/>
                <a:latin typeface="Times New Roman" panose="02020603050405020304" pitchFamily="18" charset="0"/>
                <a:ea typeface="Segoe UI" panose="020B0502040204020203" pitchFamily="34" charset="0"/>
              </a:rPr>
              <a:t>trang</a:t>
            </a:r>
            <a:r>
              <a:rPr lang="en-US" sz="3600" dirty="0">
                <a:effectLst/>
                <a:latin typeface="Times New Roman" panose="02020603050405020304" pitchFamily="18" charset="0"/>
                <a:ea typeface="Segoe UI" panose="020B0502040204020203" pitchFamily="34" charset="0"/>
              </a:rPr>
              <a:t> 187, </a:t>
            </a:r>
            <a:r>
              <a:rPr lang="en-US" sz="3600" dirty="0" err="1">
                <a:effectLst/>
                <a:latin typeface="Times New Roman" panose="02020603050405020304" pitchFamily="18" charset="0"/>
                <a:ea typeface="Segoe UI" panose="020B0502040204020203" pitchFamily="34" charset="0"/>
              </a:rPr>
              <a:t>em</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hãy</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cho</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biết</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một</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Ca</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có</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thể</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kết</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hợp</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với</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bao</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nhiêu</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Cl</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hoặc</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bao</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nhiêu</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O?</a:t>
            </a:r>
            <a:endParaRPr lang="en-US" sz="2000" dirty="0">
              <a:effectLst/>
              <a:latin typeface="Segoe UI" panose="020B0502040204020203" pitchFamily="34" charset="0"/>
              <a:ea typeface="Segoe UI" panose="020B0502040204020203" pitchFamily="34" charset="0"/>
            </a:endParaRPr>
          </a:p>
        </p:txBody>
      </p:sp>
      <p:sp>
        <p:nvSpPr>
          <p:cNvPr id="7" name="Rectangle 6"/>
          <p:cNvSpPr/>
          <p:nvPr/>
        </p:nvSpPr>
        <p:spPr>
          <a:xfrm>
            <a:off x="1998786" y="2261546"/>
            <a:ext cx="9530862" cy="200362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3600" dirty="0">
                <a:effectLst/>
                <a:latin typeface="Times New Roman" panose="02020603050405020304" pitchFamily="18" charset="0"/>
                <a:ea typeface="Segoe UI" panose="020B0502040204020203" pitchFamily="34" charset="0"/>
              </a:rPr>
              <a:t>Theo </a:t>
            </a:r>
            <a:r>
              <a:rPr lang="en-US" sz="3600" dirty="0" err="1">
                <a:effectLst/>
                <a:latin typeface="Times New Roman" panose="02020603050405020304" pitchFamily="18" charset="0"/>
                <a:ea typeface="Segoe UI" panose="020B0502040204020203" pitchFamily="34" charset="0"/>
              </a:rPr>
              <a:t>bảng</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Phụ</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lục</a:t>
            </a:r>
            <a:r>
              <a:rPr lang="en-US" sz="3600" dirty="0">
                <a:effectLst/>
                <a:latin typeface="Times New Roman" panose="02020603050405020304" pitchFamily="18" charset="0"/>
                <a:ea typeface="Segoe UI" panose="020B0502040204020203" pitchFamily="34" charset="0"/>
              </a:rPr>
              <a:t> 1 </a:t>
            </a:r>
            <a:r>
              <a:rPr lang="en-US" sz="3600" dirty="0" err="1">
                <a:effectLst/>
                <a:latin typeface="Times New Roman" panose="02020603050405020304" pitchFamily="18" charset="0"/>
                <a:ea typeface="Segoe UI" panose="020B0502040204020203" pitchFamily="34" charset="0"/>
              </a:rPr>
              <a:t>trang</a:t>
            </a:r>
            <a:r>
              <a:rPr lang="en-US" sz="3600" dirty="0">
                <a:effectLst/>
                <a:latin typeface="Times New Roman" panose="02020603050405020304" pitchFamily="18" charset="0"/>
                <a:ea typeface="Segoe UI" panose="020B0502040204020203" pitchFamily="34" charset="0"/>
              </a:rPr>
              <a:t> 187, </a:t>
            </a:r>
            <a:r>
              <a:rPr lang="en-US" sz="3600" dirty="0" err="1">
                <a:effectLst/>
                <a:latin typeface="Times New Roman" panose="02020603050405020304" pitchFamily="18" charset="0"/>
                <a:ea typeface="Segoe UI" panose="020B0502040204020203" pitchFamily="34" charset="0"/>
              </a:rPr>
              <a:t>Ca</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có</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hoá</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trị</a:t>
            </a:r>
            <a:r>
              <a:rPr lang="en-US" sz="3600" dirty="0">
                <a:effectLst/>
                <a:latin typeface="Times New Roman" panose="02020603050405020304" pitchFamily="18" charset="0"/>
                <a:ea typeface="Segoe UI" panose="020B0502040204020203" pitchFamily="34" charset="0"/>
              </a:rPr>
              <a:t> II </a:t>
            </a:r>
            <a:r>
              <a:rPr lang="en-US" sz="3600" dirty="0" err="1">
                <a:effectLst/>
                <a:latin typeface="Times New Roman" panose="02020603050405020304" pitchFamily="18" charset="0"/>
                <a:ea typeface="Segoe UI" panose="020B0502040204020203" pitchFamily="34" charset="0"/>
              </a:rPr>
              <a:t>nên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Ca</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có</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thể</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kết</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hợp</a:t>
            </a:r>
            <a:r>
              <a:rPr lang="en-US" sz="3600" dirty="0">
                <a:effectLst/>
                <a:latin typeface="Times New Roman" panose="02020603050405020304" pitchFamily="18" charset="0"/>
                <a:ea typeface="Segoe UI" panose="020B0502040204020203" pitchFamily="34" charset="0"/>
              </a:rPr>
              <a:t> 2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Cl</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hoá</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trị</a:t>
            </a:r>
            <a:r>
              <a:rPr lang="en-US" sz="3600" dirty="0">
                <a:effectLst/>
                <a:latin typeface="Times New Roman" panose="02020603050405020304" pitchFamily="18" charset="0"/>
                <a:ea typeface="Segoe UI" panose="020B0502040204020203" pitchFamily="34" charset="0"/>
              </a:rPr>
              <a:t> I) </a:t>
            </a:r>
            <a:r>
              <a:rPr lang="en-US" sz="3600" dirty="0" err="1">
                <a:effectLst/>
                <a:latin typeface="Times New Roman" panose="02020603050405020304" pitchFamily="18" charset="0"/>
                <a:ea typeface="Segoe UI" panose="020B0502040204020203" pitchFamily="34" charset="0"/>
              </a:rPr>
              <a:t>hoặc</a:t>
            </a:r>
            <a:r>
              <a:rPr lang="en-US" sz="3600" dirty="0">
                <a:effectLst/>
                <a:latin typeface="Times New Roman" panose="02020603050405020304" pitchFamily="18" charset="0"/>
                <a:ea typeface="Segoe UI" panose="020B0502040204020203" pitchFamily="34" charset="0"/>
              </a:rPr>
              <a:t> 1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O (</a:t>
            </a:r>
            <a:r>
              <a:rPr lang="en-US" sz="3600" dirty="0" err="1">
                <a:effectLst/>
                <a:latin typeface="Times New Roman" panose="02020603050405020304" pitchFamily="18" charset="0"/>
                <a:ea typeface="Segoe UI" panose="020B0502040204020203" pitchFamily="34" charset="0"/>
              </a:rPr>
              <a:t>hoá</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trị</a:t>
            </a:r>
            <a:r>
              <a:rPr lang="en-US" sz="3600" dirty="0">
                <a:effectLst/>
                <a:latin typeface="Times New Roman" panose="02020603050405020304" pitchFamily="18" charset="0"/>
                <a:ea typeface="Segoe UI" panose="020B0502040204020203" pitchFamily="34" charset="0"/>
              </a:rPr>
              <a:t> II).</a:t>
            </a:r>
            <a:endParaRPr lang="en-US" sz="2000" dirty="0">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419053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21" y="1629819"/>
            <a:ext cx="2333075" cy="613245"/>
          </a:xfrm>
          <a:prstGeom prst="rect">
            <a:avLst/>
          </a:prstGeom>
        </p:spPr>
        <p:txBody>
          <a:bodyPr wrap="none">
            <a:spAutoFit/>
          </a:bodyPr>
          <a:lstStyle/>
          <a:p>
            <a:pPr algn="just">
              <a:lnSpc>
                <a:spcPct val="115000"/>
              </a:lnSpc>
              <a:spcBef>
                <a:spcPts val="600"/>
              </a:spcBef>
              <a:spcAft>
                <a:spcPts val="600"/>
              </a:spcAft>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551456" y="2249737"/>
            <a:ext cx="4430380" cy="612604"/>
          </a:xfrm>
          <a:prstGeom prst="rect">
            <a:avLst/>
          </a:prstGeom>
        </p:spPr>
        <p:txBody>
          <a:bodyPr wrap="none">
            <a:spAutoFit/>
          </a:bodyPr>
          <a:lstStyle/>
          <a:p>
            <a:pPr indent="254000" algn="just">
              <a:lnSpc>
                <a:spcPct val="115000"/>
              </a:lnSpc>
            </a:pPr>
            <a:r>
              <a:rPr lang="en-US" sz="3200" b="1" dirty="0">
                <a:solidFill>
                  <a:srgbClr val="002060"/>
                </a:solidFill>
                <a:latin typeface="Times New Roman" panose="02020603050405020304" pitchFamily="18" charset="0"/>
                <a:ea typeface="Calibri" panose="020F0502020204030204" pitchFamily="34" charset="0"/>
              </a:rPr>
              <a:t>2. QUI TẮC HÓA TRỊ</a:t>
            </a:r>
            <a:endParaRPr lang="en-US"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551456" y="2869014"/>
            <a:ext cx="5446106" cy="658642"/>
          </a:xfrm>
          <a:prstGeom prst="rect">
            <a:avLst/>
          </a:prstGeom>
        </p:spPr>
        <p:txBody>
          <a:bodyPr wrap="none">
            <a:spAutoFit/>
          </a:bodyPr>
          <a:lstStyle/>
          <a:p>
            <a:pPr indent="254000" algn="just">
              <a:lnSpc>
                <a:spcPct val="115000"/>
              </a:lnSpc>
            </a:pPr>
            <a:r>
              <a:rPr lang="en-US" sz="3200" b="1" dirty="0">
                <a:solidFill>
                  <a:srgbClr val="002060"/>
                </a:solidFill>
                <a:latin typeface="Times New Roman" panose="02020603050405020304" pitchFamily="18" charset="0"/>
                <a:ea typeface="Calibri" panose="020F0502020204030204" pitchFamily="34" charset="0"/>
              </a:rPr>
              <a:t>3. CÔNG THỨC HÓA HỌC</a:t>
            </a:r>
            <a:endParaRPr lang="en-US" dirty="0">
              <a:solidFill>
                <a:srgbClr val="002060"/>
              </a:solidFill>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480628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0362" y="370077"/>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a:t>
            </a:r>
            <a:r>
              <a:rPr lang="en-US" sz="3600" b="1" dirty="0" err="1">
                <a:solidFill>
                  <a:srgbClr val="FF0000"/>
                </a:solidFill>
                <a:effectLst/>
                <a:latin typeface="Times New Roman" panose="02020603050405020304" pitchFamily="18" charset="0"/>
                <a:ea typeface="Arial" panose="020B0604020202020204" pitchFamily="34" charset="0"/>
              </a:rPr>
              <a:t>oạt</a:t>
            </a:r>
            <a:r>
              <a:rPr lang="en-US" sz="3600" b="1" dirty="0">
                <a:solidFill>
                  <a:srgbClr val="FF0000"/>
                </a:solidFill>
                <a:effectLst/>
                <a:latin typeface="Times New Roman" panose="02020603050405020304" pitchFamily="18" charset="0"/>
                <a:ea typeface="Arial" panose="020B0604020202020204" pitchFamily="34" charset="0"/>
              </a:rPr>
              <a:t> </a:t>
            </a:r>
            <a:r>
              <a:rPr lang="en-US" sz="3600" b="1" dirty="0" err="1">
                <a:solidFill>
                  <a:srgbClr val="FF0000"/>
                </a:solidFill>
                <a:effectLst/>
                <a:latin typeface="Times New Roman" panose="02020603050405020304" pitchFamily="18" charset="0"/>
                <a:ea typeface="Arial" panose="020B0604020202020204" pitchFamily="34" charset="0"/>
              </a:rPr>
              <a:t>động</a:t>
            </a:r>
            <a:r>
              <a:rPr lang="en-US" sz="3600" b="1" dirty="0">
                <a:solidFill>
                  <a:srgbClr val="FF0000"/>
                </a:solidFill>
                <a:effectLst/>
                <a:latin typeface="Times New Roman" panose="02020603050405020304" pitchFamily="18" charset="0"/>
                <a:ea typeface="Arial" panose="020B0604020202020204" pitchFamily="34" charset="0"/>
              </a:rPr>
              <a:t> </a:t>
            </a:r>
            <a:r>
              <a:rPr lang="en-US" sz="3600" b="1" dirty="0" err="1">
                <a:solidFill>
                  <a:srgbClr val="FF0000"/>
                </a:solidFill>
                <a:effectLst/>
                <a:latin typeface="Times New Roman" panose="02020603050405020304" pitchFamily="18" charset="0"/>
                <a:ea typeface="Arial" panose="020B0604020202020204" pitchFamily="34" charset="0"/>
              </a:rPr>
              <a:t>nhóm</a:t>
            </a:r>
            <a:r>
              <a:rPr lang="en-US" sz="3600" b="1" dirty="0">
                <a:solidFill>
                  <a:srgbClr val="FF0000"/>
                </a:solidFill>
                <a:effectLst/>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9327" y="191361"/>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04761740"/>
              </p:ext>
            </p:extLst>
          </p:nvPr>
        </p:nvGraphicFramePr>
        <p:xfrm>
          <a:off x="1072662" y="1195125"/>
          <a:ext cx="10515600" cy="580327"/>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20000"/>
                    </a:ext>
                  </a:extLst>
                </a:gridCol>
              </a:tblGrid>
              <a:tr h="0">
                <a:tc>
                  <a:txBody>
                    <a:bodyPr/>
                    <a:lstStyle/>
                    <a:p>
                      <a:pPr indent="254000" algn="just">
                        <a:lnSpc>
                          <a:spcPct val="115000"/>
                        </a:lnSpc>
                        <a:spcAft>
                          <a:spcPts val="0"/>
                        </a:spcAft>
                        <a:tabLst>
                          <a:tab pos="572770" algn="l"/>
                        </a:tabLst>
                      </a:pPr>
                      <a:r>
                        <a:rPr lang="en-US" sz="3600" b="1" dirty="0">
                          <a:solidFill>
                            <a:srgbClr val="FF0000"/>
                          </a:solidFill>
                          <a:effectLst/>
                          <a:latin typeface="Times New Roman" panose="02020603050405020304" pitchFamily="18" charset="0"/>
                          <a:cs typeface="Times New Roman" panose="02020603050405020304" pitchFamily="18" charset="0"/>
                        </a:rPr>
                        <a:t>?4. </a:t>
                      </a:r>
                      <a:r>
                        <a:rPr lang="en-US" sz="3600" dirty="0" err="1">
                          <a:effectLst/>
                          <a:latin typeface="Times New Roman" panose="02020603050405020304" pitchFamily="18" charset="0"/>
                          <a:cs typeface="Times New Roman" panose="02020603050405020304" pitchFamily="18" charset="0"/>
                        </a:rPr>
                        <a:t>Dựa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vào</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Ví</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dụ</a:t>
                      </a:r>
                      <a:r>
                        <a:rPr lang="en-US" sz="3600" dirty="0">
                          <a:effectLst/>
                          <a:latin typeface="Times New Roman" panose="02020603050405020304" pitchFamily="18" charset="0"/>
                          <a:cs typeface="Times New Roman" panose="02020603050405020304" pitchFamily="18" charset="0"/>
                        </a:rPr>
                        <a:t> 2, </a:t>
                      </a:r>
                      <a:r>
                        <a:rPr lang="en-US" sz="3600" dirty="0" err="1">
                          <a:effectLst/>
                          <a:latin typeface="Times New Roman" panose="02020603050405020304" pitchFamily="18" charset="0"/>
                          <a:cs typeface="Times New Roman" panose="02020603050405020304" pitchFamily="18" charset="0"/>
                        </a:rPr>
                        <a:t>em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hãy</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hoàn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thành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bảng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sau</a:t>
                      </a:r>
                      <a:r>
                        <a:rPr lang="en-US" sz="36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pic>
        <p:nvPicPr>
          <p:cNvPr id="5" name="image572.png"/>
          <p:cNvPicPr/>
          <p:nvPr/>
        </p:nvPicPr>
        <p:blipFill>
          <a:blip r:embed="rId3" cstate="print"/>
          <a:stretch>
            <a:fillRect/>
          </a:stretch>
        </p:blipFill>
        <p:spPr>
          <a:xfrm>
            <a:off x="2156459" y="2066607"/>
            <a:ext cx="8312248" cy="4381085"/>
          </a:xfrm>
          <a:prstGeom prst="rect">
            <a:avLst/>
          </a:prstGeom>
        </p:spPr>
      </p:pic>
    </p:spTree>
    <p:extLst>
      <p:ext uri="{BB962C8B-B14F-4D97-AF65-F5344CB8AC3E}">
        <p14:creationId xmlns:p14="http://schemas.microsoft.com/office/powerpoint/2010/main" val="412523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4903" y="429898"/>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a:t>
            </a:r>
            <a:r>
              <a:rPr lang="en-US" sz="3600" b="1" dirty="0" err="1">
                <a:solidFill>
                  <a:srgbClr val="FF0000"/>
                </a:solidFill>
                <a:effectLst/>
                <a:latin typeface="Times New Roman" panose="02020603050405020304" pitchFamily="18" charset="0"/>
                <a:ea typeface="Arial" panose="020B0604020202020204" pitchFamily="34" charset="0"/>
              </a:rPr>
              <a:t>oạt</a:t>
            </a:r>
            <a:r>
              <a:rPr lang="en-US" sz="3600" b="1" dirty="0">
                <a:solidFill>
                  <a:srgbClr val="FF0000"/>
                </a:solidFill>
                <a:effectLst/>
                <a:latin typeface="Times New Roman" panose="02020603050405020304" pitchFamily="18" charset="0"/>
                <a:ea typeface="Arial" panose="020B0604020202020204" pitchFamily="34" charset="0"/>
              </a:rPr>
              <a:t> </a:t>
            </a:r>
            <a:r>
              <a:rPr lang="en-US" sz="3600" b="1" dirty="0" err="1">
                <a:solidFill>
                  <a:srgbClr val="FF0000"/>
                </a:solidFill>
                <a:effectLst/>
                <a:latin typeface="Times New Roman" panose="02020603050405020304" pitchFamily="18" charset="0"/>
                <a:ea typeface="Arial" panose="020B0604020202020204" pitchFamily="34" charset="0"/>
              </a:rPr>
              <a:t>động</a:t>
            </a:r>
            <a:r>
              <a:rPr lang="en-US" sz="3600" b="1" dirty="0">
                <a:solidFill>
                  <a:srgbClr val="FF0000"/>
                </a:solidFill>
                <a:effectLst/>
                <a:latin typeface="Times New Roman" panose="02020603050405020304" pitchFamily="18" charset="0"/>
                <a:ea typeface="Arial" panose="020B0604020202020204" pitchFamily="34" charset="0"/>
              </a:rPr>
              <a:t> </a:t>
            </a:r>
            <a:r>
              <a:rPr lang="en-US" sz="3600" b="1" dirty="0" err="1">
                <a:solidFill>
                  <a:srgbClr val="FF0000"/>
                </a:solidFill>
                <a:effectLst/>
                <a:latin typeface="Times New Roman" panose="02020603050405020304" pitchFamily="18" charset="0"/>
                <a:ea typeface="Arial" panose="020B0604020202020204" pitchFamily="34" charset="0"/>
              </a:rPr>
              <a:t>nhóm</a:t>
            </a:r>
            <a:r>
              <a:rPr lang="en-US" sz="3600" b="1" dirty="0">
                <a:solidFill>
                  <a:srgbClr val="FF0000"/>
                </a:solidFill>
                <a:effectLst/>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3868" y="251182"/>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122357920"/>
              </p:ext>
            </p:extLst>
          </p:nvPr>
        </p:nvGraphicFramePr>
        <p:xfrm>
          <a:off x="3585124" y="1373622"/>
          <a:ext cx="4644476" cy="580327"/>
        </p:xfrm>
        <a:graphic>
          <a:graphicData uri="http://schemas.openxmlformats.org/drawingml/2006/table">
            <a:tbl>
              <a:tblPr>
                <a:tableStyleId>{5C22544A-7EE6-4342-B048-85BDC9FD1C3A}</a:tableStyleId>
              </a:tblPr>
              <a:tblGrid>
                <a:gridCol w="4644476">
                  <a:extLst>
                    <a:ext uri="{9D8B030D-6E8A-4147-A177-3AD203B41FA5}">
                      <a16:colId xmlns:a16="http://schemas.microsoft.com/office/drawing/2014/main" val="20000"/>
                    </a:ext>
                  </a:extLst>
                </a:gridCol>
              </a:tblGrid>
              <a:tr h="0">
                <a:tc>
                  <a:txBody>
                    <a:bodyPr/>
                    <a:lstStyle/>
                    <a:p>
                      <a:pPr indent="254000" algn="just">
                        <a:lnSpc>
                          <a:spcPct val="115000"/>
                        </a:lnSpc>
                        <a:spcAft>
                          <a:spcPts val="0"/>
                        </a:spcAft>
                        <a:tabLst>
                          <a:tab pos="572770" algn="l"/>
                        </a:tabLst>
                      </a:pPr>
                      <a:r>
                        <a:rPr lang="en-US" sz="3600" b="1" dirty="0">
                          <a:solidFill>
                            <a:srgbClr val="FF0000"/>
                          </a:solidFill>
                          <a:effectLst/>
                          <a:latin typeface="Times New Roman" panose="02020603050405020304" pitchFamily="18" charset="0"/>
                          <a:cs typeface="Times New Roman" panose="02020603050405020304" pitchFamily="18" charset="0"/>
                        </a:rPr>
                        <a:t>?4. </a:t>
                      </a:r>
                      <a:r>
                        <a:rPr lang="en-US" sz="3600" dirty="0" err="1">
                          <a:effectLst/>
                          <a:latin typeface="Times New Roman" panose="02020603050405020304" pitchFamily="18" charset="0"/>
                          <a:cs typeface="Times New Roman" panose="02020603050405020304" pitchFamily="18" charset="0"/>
                        </a:rPr>
                        <a:t>Hoàn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thành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bảng</a:t>
                      </a:r>
                      <a:r>
                        <a:rPr lang="en-US" sz="36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47269564"/>
              </p:ext>
            </p:extLst>
          </p:nvPr>
        </p:nvGraphicFramePr>
        <p:xfrm>
          <a:off x="565665" y="2316460"/>
          <a:ext cx="11347939" cy="3370412"/>
        </p:xfrm>
        <a:graphic>
          <a:graphicData uri="http://schemas.openxmlformats.org/drawingml/2006/table">
            <a:tbl>
              <a:tblPr firstRow="1" firstCol="1" bandRow="1">
                <a:tableStyleId>{5C22544A-7EE6-4342-B048-85BDC9FD1C3A}</a:tableStyleId>
              </a:tblPr>
              <a:tblGrid>
                <a:gridCol w="2604825">
                  <a:extLst>
                    <a:ext uri="{9D8B030D-6E8A-4147-A177-3AD203B41FA5}">
                      <a16:colId xmlns:a16="http://schemas.microsoft.com/office/drawing/2014/main" val="20000"/>
                    </a:ext>
                  </a:extLst>
                </a:gridCol>
                <a:gridCol w="3072342">
                  <a:extLst>
                    <a:ext uri="{9D8B030D-6E8A-4147-A177-3AD203B41FA5}">
                      <a16:colId xmlns:a16="http://schemas.microsoft.com/office/drawing/2014/main" val="20001"/>
                    </a:ext>
                  </a:extLst>
                </a:gridCol>
                <a:gridCol w="2191867">
                  <a:extLst>
                    <a:ext uri="{9D8B030D-6E8A-4147-A177-3AD203B41FA5}">
                      <a16:colId xmlns:a16="http://schemas.microsoft.com/office/drawing/2014/main" val="20002"/>
                    </a:ext>
                  </a:extLst>
                </a:gridCol>
                <a:gridCol w="3478905">
                  <a:extLst>
                    <a:ext uri="{9D8B030D-6E8A-4147-A177-3AD203B41FA5}">
                      <a16:colId xmlns:a16="http://schemas.microsoft.com/office/drawing/2014/main" val="20003"/>
                    </a:ext>
                  </a:extLst>
                </a:gridCol>
              </a:tblGrid>
              <a:tr h="1045462">
                <a:tc>
                  <a:txBody>
                    <a:bodyPr/>
                    <a:lstStyle/>
                    <a:p>
                      <a:pPr algn="ctr">
                        <a:lnSpc>
                          <a:spcPct val="115000"/>
                        </a:lnSpc>
                        <a:spcAft>
                          <a:spcPts val="0"/>
                        </a:spcAft>
                      </a:pPr>
                      <a:r>
                        <a:rPr lang="en-US" sz="2400" dirty="0">
                          <a:effectLst/>
                        </a:rPr>
                        <a:t> </a:t>
                      </a:r>
                      <a:r>
                        <a:rPr lang="en-US" sz="2400" dirty="0" err="1">
                          <a:effectLst/>
                        </a:rPr>
                        <a:t>Phân</a:t>
                      </a:r>
                      <a:r>
                        <a:rPr lang="en-US" sz="2400" baseline="0" dirty="0">
                          <a:effectLst/>
                        </a:rPr>
                        <a:t> </a:t>
                      </a:r>
                      <a:r>
                        <a:rPr lang="en-US" sz="2400" baseline="0" dirty="0" err="1">
                          <a:effectLst/>
                        </a:rPr>
                        <a:t>tử</a:t>
                      </a:r>
                      <a:r>
                        <a:rPr lang="en-US" sz="2400" baseline="0" dirty="0">
                          <a:effectLst/>
                        </a:rPr>
                        <a:t> </a:t>
                      </a:r>
                      <a:r>
                        <a:rPr lang="en-US" sz="2400" baseline="0" dirty="0" err="1">
                          <a:effectLst/>
                        </a:rPr>
                        <a:t>đơn</a:t>
                      </a:r>
                      <a:r>
                        <a:rPr lang="en-US" sz="2400" baseline="0" dirty="0">
                          <a:effectLst/>
                        </a:rPr>
                        <a:t> </a:t>
                      </a:r>
                      <a:r>
                        <a:rPr lang="en-US" sz="2400" baseline="0" dirty="0" err="1">
                          <a:effectLst/>
                        </a:rPr>
                        <a:t>chất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c>
                  <a:txBody>
                    <a:bodyPr/>
                    <a:lstStyle/>
                    <a:p>
                      <a:pPr indent="254000"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endParaRPr lang="en-US" sz="14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endParaRPr lang="en-US" sz="14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algn="ctr">
                        <a:lnSpc>
                          <a:spcPct val="115000"/>
                        </a:lnSpc>
                        <a:spcAft>
                          <a:spcPts val="0"/>
                        </a:spcAft>
                      </a:pPr>
                      <a:endParaRPr lang="en-US" sz="2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10000"/>
                  </a:ext>
                </a:extLst>
              </a:tr>
              <a:tr h="494942">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b="1">
                          <a:solidFill>
                            <a:srgbClr val="C00000"/>
                          </a:solidFill>
                          <a:effectLst/>
                          <a:latin typeface="Times New Roman" panose="02020603050405020304" pitchFamily="18" charset="0"/>
                          <a:cs typeface="Times New Roman" panose="02020603050405020304" pitchFamily="18" charset="0"/>
                        </a:rPr>
                        <a:t>O</a:t>
                      </a:r>
                      <a:r>
                        <a:rPr lang="en-US" sz="2800" b="1" baseline="-25000" dirty="0">
                          <a:solidFill>
                            <a:srgbClr val="C00000"/>
                          </a:solidFill>
                          <a:effectLst/>
                          <a:latin typeface="Times New Roman" panose="02020603050405020304" pitchFamily="18" charset="0"/>
                          <a:cs typeface="Times New Roman" panose="02020603050405020304" pitchFamily="18" charset="0"/>
                        </a:rPr>
                        <a:t>3</a:t>
                      </a:r>
                      <a:endParaRPr lang="en-US" sz="1600" b="1"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Ozone</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48amu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10001"/>
                  </a:ext>
                </a:extLst>
              </a:tr>
              <a:tr h="689325">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algn="ctr">
                        <a:lnSpc>
                          <a:spcPct val="115000"/>
                        </a:lnSpc>
                        <a:spcAft>
                          <a:spcPts val="0"/>
                        </a:spcAft>
                      </a:pPr>
                      <a:r>
                        <a:rPr lang="en-US" sz="2800" b="1" dirty="0">
                          <a:solidFill>
                            <a:srgbClr val="C00000"/>
                          </a:solidFill>
                          <a:effectLst/>
                          <a:latin typeface="Times New Roman" panose="02020603050405020304" pitchFamily="18" charset="0"/>
                          <a:cs typeface="Times New Roman" panose="02020603050405020304" pitchFamily="18" charset="0"/>
                        </a:rPr>
                        <a:t>   N</a:t>
                      </a:r>
                      <a:r>
                        <a:rPr lang="en-US" sz="2800" b="1" baseline="-25000" dirty="0">
                          <a:solidFill>
                            <a:srgbClr val="C00000"/>
                          </a:solidFill>
                          <a:effectLst/>
                          <a:latin typeface="Times New Roman" panose="02020603050405020304" pitchFamily="18" charset="0"/>
                          <a:cs typeface="Times New Roman" panose="02020603050405020304" pitchFamily="18" charset="0"/>
                        </a:rPr>
                        <a:t>2</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Nitrogen</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28amu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10002"/>
                  </a:ext>
                </a:extLst>
              </a:tr>
              <a:tr h="689325">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algn="ctr">
                        <a:lnSpc>
                          <a:spcPct val="115000"/>
                        </a:lnSpc>
                        <a:spcAft>
                          <a:spcPts val="0"/>
                        </a:spcAft>
                      </a:pPr>
                      <a:r>
                        <a:rPr lang="en-US" sz="2800" b="1" dirty="0">
                          <a:solidFill>
                            <a:srgbClr val="C00000"/>
                          </a:solidFill>
                          <a:effectLst/>
                          <a:latin typeface="Times New Roman" panose="02020603050405020304" pitchFamily="18" charset="0"/>
                          <a:cs typeface="Times New Roman" panose="02020603050405020304" pitchFamily="18" charset="0"/>
                        </a:rPr>
                        <a:t>  F</a:t>
                      </a:r>
                      <a:r>
                        <a:rPr lang="en-US" sz="2800" b="1" baseline="-25000" dirty="0">
                          <a:solidFill>
                            <a:srgbClr val="C00000"/>
                          </a:solidFill>
                          <a:effectLst/>
                          <a:latin typeface="Times New Roman" panose="02020603050405020304" pitchFamily="18" charset="0"/>
                          <a:cs typeface="Times New Roman" panose="02020603050405020304" pitchFamily="18" charset="0"/>
                        </a:rPr>
                        <a:t>2</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c>
                  <a:txBody>
                    <a:bodyPr/>
                    <a:lstStyle/>
                    <a:p>
                      <a:pPr indent="254000" algn="ctr">
                        <a:lnSpc>
                          <a:spcPct val="115000"/>
                        </a:lnSpc>
                        <a:spcAft>
                          <a:spcPts val="0"/>
                        </a:spcAft>
                      </a:pPr>
                      <a:r>
                        <a:rPr lang="en-US" sz="2800">
                          <a:effectLst/>
                          <a:latin typeface="Times New Roman" panose="02020603050405020304" pitchFamily="18" charset="0"/>
                          <a:cs typeface="Times New Roman" panose="02020603050405020304" pitchFamily="18" charset="0"/>
                        </a:rPr>
                        <a:t>Fluorine</a:t>
                      </a:r>
                      <a:endParaRPr lang="en-US" sz="16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38amu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10003"/>
                  </a:ext>
                </a:extLst>
              </a:tr>
              <a:tr h="437798">
                <a:tc>
                  <a:txBody>
                    <a:bodyPr/>
                    <a:lstStyle/>
                    <a:p>
                      <a:pPr indent="254000" algn="ctr">
                        <a:lnSpc>
                          <a:spcPct val="115000"/>
                        </a:lnSpc>
                        <a:spcAft>
                          <a:spcPts val="0"/>
                        </a:spcAft>
                      </a:pPr>
                      <a:endParaRPr lang="en-US" sz="14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b="1" dirty="0">
                          <a:solidFill>
                            <a:srgbClr val="C00000"/>
                          </a:solidFill>
                          <a:effectLst/>
                          <a:latin typeface="Times New Roman" panose="02020603050405020304" pitchFamily="18" charset="0"/>
                          <a:cs typeface="Times New Roman" panose="02020603050405020304" pitchFamily="18" charset="0"/>
                        </a:rPr>
                        <a:t>Ne</a:t>
                      </a:r>
                      <a:endParaRPr lang="en-US" sz="1600" b="1"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a:effectLst/>
                          <a:latin typeface="Times New Roman" panose="02020603050405020304" pitchFamily="18" charset="0"/>
                          <a:cs typeface="Times New Roman" panose="02020603050405020304" pitchFamily="18" charset="0"/>
                        </a:rPr>
                        <a:t>Neon</a:t>
                      </a:r>
                      <a:endParaRPr lang="en-US" sz="16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20amu</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ctr"/>
                </a:tc>
                <a:extLst>
                  <a:ext uri="{0D108BD9-81ED-4DB2-BD59-A6C34878D82A}">
                    <a16:rowId xmlns:a16="http://schemas.microsoft.com/office/drawing/2014/main" val="10004"/>
                  </a:ext>
                </a:extLst>
              </a:tr>
            </a:tbl>
          </a:graphicData>
        </a:graphic>
      </p:graphicFrame>
      <p:pic>
        <p:nvPicPr>
          <p:cNvPr id="307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68" y="3374573"/>
            <a:ext cx="1579613" cy="47326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69" y="3942166"/>
            <a:ext cx="1579613" cy="5593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203" y="4577296"/>
            <a:ext cx="1579613" cy="5900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934" y="5230938"/>
            <a:ext cx="1579613" cy="53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178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88818487"/>
              </p:ext>
            </p:extLst>
          </p:nvPr>
        </p:nvGraphicFramePr>
        <p:xfrm>
          <a:off x="2196981" y="1605431"/>
          <a:ext cx="7818690" cy="1076706"/>
        </p:xfrm>
        <a:graphic>
          <a:graphicData uri="http://schemas.openxmlformats.org/drawingml/2006/table">
            <a:tbl>
              <a:tblPr>
                <a:tableStyleId>{5C22544A-7EE6-4342-B048-85BDC9FD1C3A}</a:tableStyleId>
              </a:tblPr>
              <a:tblGrid>
                <a:gridCol w="7818690">
                  <a:extLst>
                    <a:ext uri="{9D8B030D-6E8A-4147-A177-3AD203B41FA5}">
                      <a16:colId xmlns:a16="http://schemas.microsoft.com/office/drawing/2014/main" val="20000"/>
                    </a:ext>
                  </a:extLst>
                </a:gridCol>
              </a:tblGrid>
              <a:tr h="0">
                <a:tc>
                  <a:txBody>
                    <a:bodyPr/>
                    <a:lstStyle/>
                    <a:p>
                      <a:pPr indent="254000" algn="just">
                        <a:lnSpc>
                          <a:spcPct val="115000"/>
                        </a:lnSpc>
                        <a:spcAft>
                          <a:spcPts val="0"/>
                        </a:spcAft>
                        <a:tabLst>
                          <a:tab pos="561340" algn="l"/>
                        </a:tabLst>
                      </a:pPr>
                      <a:r>
                        <a:rPr lang="en-US" sz="3200" b="1" dirty="0">
                          <a:solidFill>
                            <a:srgbClr val="FF0000"/>
                          </a:solidFill>
                          <a:effectLst/>
                          <a:latin typeface="Times New Roman" panose="02020603050405020304" pitchFamily="18" charset="0"/>
                          <a:cs typeface="Times New Roman" panose="02020603050405020304" pitchFamily="18" charset="0"/>
                        </a:rPr>
                        <a:t>?5. </a:t>
                      </a:r>
                      <a:r>
                        <a:rPr lang="en-US" sz="3200" dirty="0" err="1">
                          <a:effectLst/>
                          <a:latin typeface="Times New Roman" panose="02020603050405020304" pitchFamily="18" charset="0"/>
                          <a:cs typeface="Times New Roman" panose="02020603050405020304" pitchFamily="18" charset="0"/>
                        </a:rPr>
                        <a:t>Kể</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tên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viết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thức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hoá</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học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kim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loại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chất</a:t>
                      </a:r>
                      <a:r>
                        <a:rPr lang="en-US" sz="3200" dirty="0">
                          <a:effectLst/>
                          <a:latin typeface="Times New Roman" panose="02020603050405020304" pitchFamily="18" charset="0"/>
                          <a:cs typeface="Times New Roman" panose="02020603050405020304" pitchFamily="18" charset="0"/>
                        </a:rPr>
                        <a:t> phi </a:t>
                      </a:r>
                      <a:r>
                        <a:rPr lang="en-US" sz="3200" dirty="0" err="1">
                          <a:effectLst/>
                          <a:latin typeface="Times New Roman" panose="02020603050405020304" pitchFamily="18" charset="0"/>
                          <a:cs typeface="Times New Roman" panose="02020603050405020304" pitchFamily="18" charset="0"/>
                        </a:rPr>
                        <a:t>kim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thể</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rắn</a:t>
                      </a:r>
                      <a:r>
                        <a:rPr lang="en-US" sz="32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21086980"/>
              </p:ext>
            </p:extLst>
          </p:nvPr>
        </p:nvGraphicFramePr>
        <p:xfrm>
          <a:off x="606751" y="2863547"/>
          <a:ext cx="11323177" cy="2800305"/>
        </p:xfrm>
        <a:graphic>
          <a:graphicData uri="http://schemas.openxmlformats.org/drawingml/2006/table">
            <a:tbl>
              <a:tblPr firstRow="1" firstCol="1" bandRow="1">
                <a:tableStyleId>{5C22544A-7EE6-4342-B048-85BDC9FD1C3A}</a:tableStyleId>
              </a:tblPr>
              <a:tblGrid>
                <a:gridCol w="2905570">
                  <a:extLst>
                    <a:ext uri="{9D8B030D-6E8A-4147-A177-3AD203B41FA5}">
                      <a16:colId xmlns:a16="http://schemas.microsoft.com/office/drawing/2014/main" val="20000"/>
                    </a:ext>
                  </a:extLst>
                </a:gridCol>
                <a:gridCol w="2879933">
                  <a:extLst>
                    <a:ext uri="{9D8B030D-6E8A-4147-A177-3AD203B41FA5}">
                      <a16:colId xmlns:a16="http://schemas.microsoft.com/office/drawing/2014/main" val="20001"/>
                    </a:ext>
                  </a:extLst>
                </a:gridCol>
                <a:gridCol w="2691925">
                  <a:extLst>
                    <a:ext uri="{9D8B030D-6E8A-4147-A177-3AD203B41FA5}">
                      <a16:colId xmlns:a16="http://schemas.microsoft.com/office/drawing/2014/main" val="20002"/>
                    </a:ext>
                  </a:extLst>
                </a:gridCol>
                <a:gridCol w="2845749">
                  <a:extLst>
                    <a:ext uri="{9D8B030D-6E8A-4147-A177-3AD203B41FA5}">
                      <a16:colId xmlns:a16="http://schemas.microsoft.com/office/drawing/2014/main" val="20003"/>
                    </a:ext>
                  </a:extLst>
                </a:gridCol>
              </a:tblGrid>
              <a:tr h="942938">
                <a:tc>
                  <a:txBody>
                    <a:bodyPr/>
                    <a:lstStyle/>
                    <a:p>
                      <a:pPr indent="254000" algn="ctr">
                        <a:lnSpc>
                          <a:spcPct val="115000"/>
                        </a:lnSpc>
                        <a:spcAft>
                          <a:spcPts val="0"/>
                        </a:spcAft>
                      </a:pPr>
                      <a:r>
                        <a:rPr lang="en-US" sz="2400" dirty="0" err="1">
                          <a:solidFill>
                            <a:schemeClr val="bg1"/>
                          </a:solidFill>
                          <a:effectLst/>
                        </a:rPr>
                        <a:t>Đơn</a:t>
                      </a:r>
                      <a:r>
                        <a:rPr lang="en-US" sz="2400" dirty="0">
                          <a:solidFill>
                            <a:schemeClr val="bg1"/>
                          </a:solidFill>
                          <a:effectLst/>
                        </a:rPr>
                        <a:t> </a:t>
                      </a:r>
                      <a:r>
                        <a:rPr lang="en-US" sz="2400" dirty="0" err="1">
                          <a:solidFill>
                            <a:schemeClr val="bg1"/>
                          </a:solidFill>
                          <a:effectLst/>
                        </a:rPr>
                        <a:t>chất</a:t>
                      </a:r>
                      <a:r>
                        <a:rPr lang="en-US" sz="2400" dirty="0">
                          <a:solidFill>
                            <a:schemeClr val="bg1"/>
                          </a:solidFill>
                          <a:effectLst/>
                        </a:rPr>
                        <a:t> </a:t>
                      </a:r>
                      <a:r>
                        <a:rPr lang="en-US" sz="2400" dirty="0" err="1">
                          <a:solidFill>
                            <a:schemeClr val="bg1"/>
                          </a:solidFill>
                          <a:effectLst/>
                        </a:rPr>
                        <a:t>kim</a:t>
                      </a:r>
                      <a:r>
                        <a:rPr lang="en-US" sz="2400" dirty="0">
                          <a:solidFill>
                            <a:schemeClr val="bg1"/>
                          </a:solidFill>
                          <a:effectLst/>
                        </a:rPr>
                        <a:t> </a:t>
                      </a:r>
                      <a:r>
                        <a:rPr lang="en-US" sz="2400" dirty="0" err="1">
                          <a:solidFill>
                            <a:schemeClr val="bg1"/>
                          </a:solidFill>
                          <a:effectLst/>
                        </a:rPr>
                        <a:t>loại</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dirty="0" err="1">
                          <a:solidFill>
                            <a:schemeClr val="bg1"/>
                          </a:solidFill>
                          <a:effectLst/>
                        </a:rPr>
                        <a:t>Công</a:t>
                      </a:r>
                      <a:r>
                        <a:rPr lang="en-US" sz="2400" dirty="0">
                          <a:solidFill>
                            <a:schemeClr val="bg1"/>
                          </a:solidFill>
                          <a:effectLst/>
                        </a:rPr>
                        <a:t> </a:t>
                      </a:r>
                      <a:r>
                        <a:rPr lang="en-US" sz="2400" dirty="0" err="1">
                          <a:solidFill>
                            <a:schemeClr val="bg1"/>
                          </a:solidFill>
                          <a:effectLst/>
                        </a:rPr>
                        <a:t>thức</a:t>
                      </a:r>
                      <a:r>
                        <a:rPr lang="en-US" sz="2400" dirty="0">
                          <a:solidFill>
                            <a:schemeClr val="bg1"/>
                          </a:solidFill>
                          <a:effectLst/>
                        </a:rPr>
                        <a:t> </a:t>
                      </a:r>
                      <a:r>
                        <a:rPr lang="en-US" sz="2400" dirty="0" err="1">
                          <a:solidFill>
                            <a:schemeClr val="bg1"/>
                          </a:solidFill>
                          <a:effectLst/>
                        </a:rPr>
                        <a:t>hoá</a:t>
                      </a:r>
                      <a:r>
                        <a:rPr lang="en-US" sz="2400" dirty="0">
                          <a:solidFill>
                            <a:schemeClr val="bg1"/>
                          </a:solidFill>
                          <a:effectLst/>
                        </a:rPr>
                        <a:t> </a:t>
                      </a:r>
                      <a:r>
                        <a:rPr lang="en-US" sz="2400" dirty="0" err="1">
                          <a:solidFill>
                            <a:schemeClr val="bg1"/>
                          </a:solidFill>
                          <a:effectLst/>
                        </a:rPr>
                        <a:t>học</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dirty="0" err="1">
                          <a:solidFill>
                            <a:schemeClr val="bg1"/>
                          </a:solidFill>
                          <a:effectLst/>
                        </a:rPr>
                        <a:t>Đơn</a:t>
                      </a:r>
                      <a:r>
                        <a:rPr lang="en-US" sz="2400" dirty="0">
                          <a:solidFill>
                            <a:schemeClr val="bg1"/>
                          </a:solidFill>
                          <a:effectLst/>
                        </a:rPr>
                        <a:t> </a:t>
                      </a:r>
                      <a:r>
                        <a:rPr lang="en-US" sz="2400" dirty="0" err="1">
                          <a:solidFill>
                            <a:schemeClr val="bg1"/>
                          </a:solidFill>
                          <a:effectLst/>
                        </a:rPr>
                        <a:t>chất</a:t>
                      </a:r>
                      <a:r>
                        <a:rPr lang="en-US" sz="2400" dirty="0">
                          <a:solidFill>
                            <a:schemeClr val="bg1"/>
                          </a:solidFill>
                          <a:effectLst/>
                        </a:rPr>
                        <a:t> phi </a:t>
                      </a:r>
                      <a:r>
                        <a:rPr lang="en-US" sz="2400" dirty="0" err="1">
                          <a:solidFill>
                            <a:schemeClr val="bg1"/>
                          </a:solidFill>
                          <a:effectLst/>
                        </a:rPr>
                        <a:t>kim</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dirty="0" err="1">
                          <a:solidFill>
                            <a:schemeClr val="bg1"/>
                          </a:solidFill>
                          <a:effectLst/>
                        </a:rPr>
                        <a:t>Công</a:t>
                      </a:r>
                      <a:r>
                        <a:rPr lang="en-US" sz="2400" dirty="0">
                          <a:solidFill>
                            <a:schemeClr val="bg1"/>
                          </a:solidFill>
                          <a:effectLst/>
                        </a:rPr>
                        <a:t> </a:t>
                      </a:r>
                      <a:r>
                        <a:rPr lang="en-US" sz="2400" dirty="0" err="1">
                          <a:solidFill>
                            <a:schemeClr val="bg1"/>
                          </a:solidFill>
                          <a:effectLst/>
                        </a:rPr>
                        <a:t>thức</a:t>
                      </a:r>
                      <a:r>
                        <a:rPr lang="en-US" sz="2400" dirty="0">
                          <a:solidFill>
                            <a:schemeClr val="bg1"/>
                          </a:solidFill>
                          <a:effectLst/>
                        </a:rPr>
                        <a:t> </a:t>
                      </a:r>
                      <a:r>
                        <a:rPr lang="en-US" sz="2400" dirty="0" err="1">
                          <a:solidFill>
                            <a:schemeClr val="bg1"/>
                          </a:solidFill>
                          <a:effectLst/>
                        </a:rPr>
                        <a:t>hoá</a:t>
                      </a:r>
                      <a:r>
                        <a:rPr lang="en-US" sz="2400" dirty="0">
                          <a:solidFill>
                            <a:schemeClr val="bg1"/>
                          </a:solidFill>
                          <a:effectLst/>
                        </a:rPr>
                        <a:t> </a:t>
                      </a:r>
                      <a:r>
                        <a:rPr lang="en-US" sz="2400" dirty="0" err="1">
                          <a:solidFill>
                            <a:schemeClr val="bg1"/>
                          </a:solidFill>
                          <a:effectLst/>
                        </a:rPr>
                        <a:t>học</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extLst>
                  <a:ext uri="{0D108BD9-81ED-4DB2-BD59-A6C34878D82A}">
                    <a16:rowId xmlns:a16="http://schemas.microsoft.com/office/drawing/2014/main" val="10000"/>
                  </a:ext>
                </a:extLst>
              </a:tr>
              <a:tr h="455774">
                <a:tc>
                  <a:txBody>
                    <a:bodyPr/>
                    <a:lstStyle/>
                    <a:p>
                      <a:pPr indent="254000" algn="ctr">
                        <a:lnSpc>
                          <a:spcPct val="115000"/>
                        </a:lnSpc>
                        <a:spcAft>
                          <a:spcPts val="0"/>
                        </a:spcAft>
                      </a:pPr>
                      <a:r>
                        <a:rPr lang="en-US" sz="2400" dirty="0">
                          <a:solidFill>
                            <a:schemeClr val="bg1"/>
                          </a:solidFill>
                          <a:effectLst/>
                        </a:rPr>
                        <a:t>Sodium</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b="1" dirty="0">
                          <a:solidFill>
                            <a:srgbClr val="C00000"/>
                          </a:solidFill>
                          <a:effectLst/>
                        </a:rPr>
                        <a:t>Na</a:t>
                      </a:r>
                      <a:endParaRPr lang="en-US" sz="14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400" dirty="0">
                          <a:solidFill>
                            <a:schemeClr val="bg1"/>
                          </a:solidFill>
                          <a:effectLst/>
                        </a:rPr>
                        <a:t>Sulfur</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a:solidFill>
                            <a:srgbClr val="C00000"/>
                          </a:solidFill>
                          <a:effectLst/>
                          <a:latin typeface="+mn-lt"/>
                          <a:ea typeface="+mn-ea"/>
                          <a:cs typeface="+mn-cs"/>
                        </a:rPr>
                        <a:t>S</a:t>
                      </a:r>
                      <a:endParaRPr lang="en-US" sz="16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10001"/>
                  </a:ext>
                </a:extLst>
              </a:tr>
              <a:tr h="462707">
                <a:tc>
                  <a:txBody>
                    <a:bodyPr/>
                    <a:lstStyle/>
                    <a:p>
                      <a:pPr indent="254000" algn="ctr">
                        <a:lnSpc>
                          <a:spcPct val="115000"/>
                        </a:lnSpc>
                        <a:spcAft>
                          <a:spcPts val="0"/>
                        </a:spcAft>
                      </a:pPr>
                      <a:r>
                        <a:rPr lang="en-US" sz="2400" dirty="0">
                          <a:solidFill>
                            <a:schemeClr val="bg1"/>
                          </a:solidFill>
                          <a:effectLst/>
                        </a:rPr>
                        <a:t>Potassium</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b="1" dirty="0">
                          <a:solidFill>
                            <a:srgbClr val="C00000"/>
                          </a:solidFill>
                          <a:effectLst/>
                        </a:rPr>
                        <a:t>K</a:t>
                      </a:r>
                      <a:endParaRPr lang="en-US" sz="14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400" dirty="0">
                          <a:solidFill>
                            <a:schemeClr val="bg1"/>
                          </a:solidFill>
                          <a:effectLst/>
                        </a:rPr>
                        <a:t>Arsenic</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a:solidFill>
                            <a:srgbClr val="C00000"/>
                          </a:solidFill>
                          <a:effectLst/>
                        </a:rPr>
                        <a:t>As</a:t>
                      </a:r>
                      <a:endParaRPr lang="en-US" sz="16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10002"/>
                  </a:ext>
                </a:extLst>
              </a:tr>
              <a:tr h="455774">
                <a:tc>
                  <a:txBody>
                    <a:bodyPr/>
                    <a:lstStyle/>
                    <a:p>
                      <a:pPr indent="254000" algn="ctr">
                        <a:lnSpc>
                          <a:spcPct val="115000"/>
                        </a:lnSpc>
                        <a:spcAft>
                          <a:spcPts val="0"/>
                        </a:spcAft>
                      </a:pPr>
                      <a:r>
                        <a:rPr lang="en-US" sz="2400" dirty="0" err="1">
                          <a:solidFill>
                            <a:schemeClr val="bg1"/>
                          </a:solidFill>
                          <a:effectLst/>
                        </a:rPr>
                        <a:t>Aluminium</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b="1" dirty="0">
                          <a:solidFill>
                            <a:srgbClr val="C00000"/>
                          </a:solidFill>
                          <a:effectLst/>
                        </a:rPr>
                        <a:t>AI</a:t>
                      </a:r>
                      <a:endParaRPr lang="en-US" sz="14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400" dirty="0">
                          <a:solidFill>
                            <a:schemeClr val="bg1"/>
                          </a:solidFill>
                          <a:effectLst/>
                        </a:rPr>
                        <a:t>Silicon</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a:solidFill>
                            <a:srgbClr val="C00000"/>
                          </a:solidFill>
                          <a:effectLst/>
                        </a:rPr>
                        <a:t>Si</a:t>
                      </a:r>
                      <a:endParaRPr lang="en-US" sz="16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10003"/>
                  </a:ext>
                </a:extLst>
              </a:tr>
              <a:tr h="476576">
                <a:tc>
                  <a:txBody>
                    <a:bodyPr/>
                    <a:lstStyle/>
                    <a:p>
                      <a:pPr indent="254000" algn="ctr">
                        <a:lnSpc>
                          <a:spcPct val="115000"/>
                        </a:lnSpc>
                        <a:spcAft>
                          <a:spcPts val="0"/>
                        </a:spcAft>
                      </a:pPr>
                      <a:r>
                        <a:rPr lang="en-US" sz="2400" dirty="0">
                          <a:solidFill>
                            <a:schemeClr val="bg1"/>
                          </a:solidFill>
                          <a:effectLst/>
                        </a:rPr>
                        <a:t>Calcium</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400" b="1" dirty="0" err="1">
                          <a:solidFill>
                            <a:srgbClr val="C00000"/>
                          </a:solidFill>
                          <a:effectLst/>
                        </a:rPr>
                        <a:t>Ca</a:t>
                      </a:r>
                      <a:endParaRPr lang="en-US" sz="14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400" dirty="0">
                          <a:solidFill>
                            <a:schemeClr val="bg1"/>
                          </a:solidFill>
                          <a:effectLst/>
                        </a:rPr>
                        <a:t>Iodine</a:t>
                      </a:r>
                      <a:endParaRPr lang="en-US" sz="1400" dirty="0">
                        <a:solidFill>
                          <a:schemeClr val="bg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solidFill>
                      <a:srgbClr val="002060"/>
                    </a:solidFill>
                  </a:tcPr>
                </a:tc>
                <a:tc>
                  <a:txBody>
                    <a:bodyPr/>
                    <a:lstStyle/>
                    <a:p>
                      <a:pPr indent="254000" algn="ctr">
                        <a:lnSpc>
                          <a:spcPct val="115000"/>
                        </a:lnSpc>
                        <a:spcAft>
                          <a:spcPts val="0"/>
                        </a:spcAft>
                      </a:pPr>
                      <a:r>
                        <a:rPr lang="en-US" sz="2800" b="1" dirty="0">
                          <a:solidFill>
                            <a:srgbClr val="C00000"/>
                          </a:solidFill>
                          <a:effectLst/>
                          <a:latin typeface="+mn-lt"/>
                          <a:ea typeface="+mn-ea"/>
                          <a:cs typeface="+mn-cs"/>
                        </a:rPr>
                        <a:t>I</a:t>
                      </a:r>
                      <a:endParaRPr lang="en-US" sz="1600" b="1" dirty="0">
                        <a:solidFill>
                          <a:srgbClr val="C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6769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863384058"/>
              </p:ext>
            </p:extLst>
          </p:nvPr>
        </p:nvGraphicFramePr>
        <p:xfrm>
          <a:off x="3072567" y="1536185"/>
          <a:ext cx="5742062" cy="515874"/>
        </p:xfrm>
        <a:graphic>
          <a:graphicData uri="http://schemas.openxmlformats.org/drawingml/2006/table">
            <a:tbl>
              <a:tblPr>
                <a:tableStyleId>{5C22544A-7EE6-4342-B048-85BDC9FD1C3A}</a:tableStyleId>
              </a:tblPr>
              <a:tblGrid>
                <a:gridCol w="5742062">
                  <a:extLst>
                    <a:ext uri="{9D8B030D-6E8A-4147-A177-3AD203B41FA5}">
                      <a16:colId xmlns:a16="http://schemas.microsoft.com/office/drawing/2014/main" val="20000"/>
                    </a:ext>
                  </a:extLst>
                </a:gridCol>
              </a:tblGrid>
              <a:tr h="0">
                <a:tc>
                  <a:txBody>
                    <a:bodyPr/>
                    <a:lstStyle/>
                    <a:p>
                      <a:pPr algn="just">
                        <a:lnSpc>
                          <a:spcPct val="115000"/>
                        </a:lnSpc>
                        <a:spcAft>
                          <a:spcPts val="0"/>
                        </a:spcAft>
                      </a:pPr>
                      <a:r>
                        <a:rPr lang="en-US" sz="3200" b="1" dirty="0">
                          <a:solidFill>
                            <a:srgbClr val="FF0000"/>
                          </a:solidFill>
                          <a:effectLst/>
                          <a:latin typeface="Times New Roman" panose="02020603050405020304" pitchFamily="18" charset="0"/>
                          <a:cs typeface="Times New Roman" panose="02020603050405020304" pitchFamily="18" charset="0"/>
                        </a:rPr>
                        <a:t>? 6. </a:t>
                      </a:r>
                      <a:r>
                        <a:rPr lang="en-US" sz="3200" dirty="0" err="1">
                          <a:effectLst/>
                          <a:latin typeface="Times New Roman" panose="02020603050405020304" pitchFamily="18" charset="0"/>
                          <a:cs typeface="Times New Roman" panose="02020603050405020304" pitchFamily="18" charset="0"/>
                        </a:rPr>
                        <a:t>Em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hãy</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hoàn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thành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bảng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sau</a:t>
                      </a:r>
                      <a:r>
                        <a:rPr lang="en-US" sz="3200" dirty="0">
                          <a:effectLst/>
                          <a:latin typeface="Times New Roman" panose="02020603050405020304" pitchFamily="18" charset="0"/>
                          <a:cs typeface="Times New Roman" panose="02020603050405020304" pitchFamily="18" charset="0"/>
                        </a:rPr>
                        <a:t>:</a:t>
                      </a:r>
                      <a:endParaRPr lang="en-US" sz="2400" b="1" dirty="0">
                        <a:solidFill>
                          <a:srgbClr val="33407F"/>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a:stretch>
            <a:fillRect/>
          </a:stretch>
        </p:blipFill>
        <p:spPr>
          <a:xfrm>
            <a:off x="2734653" y="2189504"/>
            <a:ext cx="6862274" cy="3836481"/>
          </a:xfrm>
          <a:prstGeom prst="rect">
            <a:avLst/>
          </a:prstGeom>
        </p:spPr>
      </p:pic>
    </p:spTree>
    <p:extLst>
      <p:ext uri="{BB962C8B-B14F-4D97-AF65-F5344CB8AC3E}">
        <p14:creationId xmlns:p14="http://schemas.microsoft.com/office/powerpoint/2010/main" val="2305524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ỏi Đáp: Khí metan là gì? Công thức hóa học và Các phản ứng đặc trưng của  khí metan » Hỏi Đáp Onlin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20339" y="265475"/>
            <a:ext cx="3423726" cy="2972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86544" y="768307"/>
            <a:ext cx="2678938" cy="70788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a:spAutoFit/>
          </a:bodyPr>
          <a:lstStyle/>
          <a:p>
            <a:r>
              <a:rPr lang="en-US" sz="4000" b="1" dirty="0" err="1">
                <a:solidFill>
                  <a:srgbClr val="FF0000"/>
                </a:solidFill>
                <a:latin typeface="Times New Roman" panose="02020603050405020304" pitchFamily="18" charset="0"/>
                <a:ea typeface="Times New Roman" panose="02020603050405020304" pitchFamily="18" charset="0"/>
              </a:rPr>
              <a:t>Đặt</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vấn</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đề</a:t>
            </a:r>
            <a:r>
              <a:rPr lang="en-US" sz="4000" b="1" dirty="0">
                <a:solidFill>
                  <a:srgbClr val="FF0000"/>
                </a:solidFill>
                <a:latin typeface="Times New Roman" panose="02020603050405020304" pitchFamily="18" charset="0"/>
                <a:ea typeface="Times New Roman" panose="02020603050405020304" pitchFamily="18" charset="0"/>
              </a:rPr>
              <a:t> </a:t>
            </a:r>
            <a:endParaRPr lang="en-US" sz="4000" b="1" dirty="0">
              <a:solidFill>
                <a:srgbClr val="FF0000"/>
              </a:solidFill>
            </a:endParaRPr>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857" b="89964" l="10000" r="96094">
                        <a14:foregroundMark x1="43125" y1="40681" x2="85313" y2="37634"/>
                        <a14:foregroundMark x1="46406" y1="51254" x2="64844" y2="39964"/>
                        <a14:foregroundMark x1="43750" y1="37634" x2="48594" y2="46237"/>
                        <a14:foregroundMark x1="65938" y1="53763" x2="74063" y2="56810"/>
                        <a14:foregroundMark x1="46406" y1="50000" x2="50156" y2="38172"/>
                        <a14:foregroundMark x1="41094" y1="43728" x2="54531" y2="52509"/>
                      </a14:backgroundRemoval>
                    </a14:imgEffect>
                  </a14:imgLayer>
                </a14:imgProps>
              </a:ext>
              <a:ext uri="{28A0092B-C50C-407E-A947-70E740481C1C}">
                <a14:useLocalDpi xmlns:a14="http://schemas.microsoft.com/office/drawing/2010/main" val="0"/>
              </a:ext>
            </a:extLst>
          </a:blip>
          <a:stretch>
            <a:fillRect/>
          </a:stretch>
        </p:blipFill>
        <p:spPr>
          <a:xfrm>
            <a:off x="731687" y="201467"/>
            <a:ext cx="1581235" cy="1378639"/>
          </a:xfrm>
          <a:prstGeom prst="rect">
            <a:avLst/>
          </a:prstGeom>
        </p:spPr>
      </p:pic>
      <p:pic>
        <p:nvPicPr>
          <p:cNvPr id="1026" name="Picture 2" descr="CHUẨN NHẤT] Công thức cấu tạo của CO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6479" l="499" r="100000">
                        <a14:foregroundMark x1="11471" y1="31690" x2="94514" y2="85915"/>
                        <a14:foregroundMark x1="12469" y1="24648" x2="26185" y2="45423"/>
                      </a14:backgroundRemoval>
                    </a14:imgEffect>
                  </a14:imgLayer>
                </a14:imgProps>
              </a:ext>
              <a:ext uri="{28A0092B-C50C-407E-A947-70E740481C1C}">
                <a14:useLocalDpi xmlns:a14="http://schemas.microsoft.com/office/drawing/2010/main" val="0"/>
              </a:ext>
            </a:extLst>
          </a:blip>
          <a:srcRect/>
          <a:stretch>
            <a:fillRect/>
          </a:stretch>
        </p:blipFill>
        <p:spPr bwMode="auto">
          <a:xfrm>
            <a:off x="9744065" y="1457627"/>
            <a:ext cx="2283033" cy="16169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ự hấp thụ nước và ion khoáng ở rễ của thực vật - Tải sách truyện Pdf &amp; Ứng  dụng APK Android"/>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2241" l="0" r="95925"/>
                    </a14:imgEffect>
                  </a14:imgLayer>
                </a14:imgProps>
              </a:ext>
              <a:ext uri="{28A0092B-C50C-407E-A947-70E740481C1C}">
                <a14:useLocalDpi xmlns:a14="http://schemas.microsoft.com/office/drawing/2010/main" val="0"/>
              </a:ext>
            </a:extLst>
          </a:blip>
          <a:srcRect/>
          <a:stretch>
            <a:fillRect/>
          </a:stretch>
        </p:blipFill>
        <p:spPr bwMode="auto">
          <a:xfrm>
            <a:off x="7664172" y="3524296"/>
            <a:ext cx="3038475" cy="22098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93094" y="2090730"/>
            <a:ext cx="6096000" cy="2867132"/>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marR="161925" indent="450215" algn="just">
              <a:lnSpc>
                <a:spcPct val="115000"/>
              </a:lnSpc>
              <a:spcBef>
                <a:spcPts val="600"/>
              </a:spcBef>
              <a:spcAft>
                <a:spcPts val="600"/>
              </a:spcAft>
            </a:pPr>
            <a:r>
              <a:rPr lang="en-US" sz="4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ác</a:t>
            </a:r>
            <a:r>
              <a:rPr lang="en-US" sz="4000" spc="-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000" spc="-2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CTHH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2044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875045045"/>
              </p:ext>
            </p:extLst>
          </p:nvPr>
        </p:nvGraphicFramePr>
        <p:xfrm>
          <a:off x="3910054" y="1536957"/>
          <a:ext cx="3917894" cy="1076706"/>
        </p:xfrm>
        <a:graphic>
          <a:graphicData uri="http://schemas.openxmlformats.org/drawingml/2006/table">
            <a:tbl>
              <a:tblPr>
                <a:tableStyleId>{5C22544A-7EE6-4342-B048-85BDC9FD1C3A}</a:tableStyleId>
              </a:tblPr>
              <a:tblGrid>
                <a:gridCol w="3917894">
                  <a:extLst>
                    <a:ext uri="{9D8B030D-6E8A-4147-A177-3AD203B41FA5}">
                      <a16:colId xmlns:a16="http://schemas.microsoft.com/office/drawing/2014/main" val="20000"/>
                    </a:ext>
                  </a:extLst>
                </a:gridCol>
              </a:tblGrid>
              <a:tr h="0">
                <a:tc>
                  <a:txBody>
                    <a:bodyPr/>
                    <a:lstStyle/>
                    <a:p>
                      <a:pPr algn="just">
                        <a:lnSpc>
                          <a:spcPct val="115000"/>
                        </a:lnSpc>
                        <a:spcAft>
                          <a:spcPts val="0"/>
                        </a:spcAft>
                      </a:pPr>
                      <a:r>
                        <a:rPr lang="en-US" sz="3200" b="1" dirty="0">
                          <a:solidFill>
                            <a:srgbClr val="FF0000"/>
                          </a:solidFill>
                          <a:effectLst/>
                          <a:latin typeface="Times New Roman" panose="02020603050405020304" pitchFamily="18" charset="0"/>
                          <a:cs typeface="Times New Roman" panose="02020603050405020304" pitchFamily="18" charset="0"/>
                        </a:rPr>
                        <a:t>? 6. </a:t>
                      </a:r>
                      <a:r>
                        <a:rPr lang="en-US" sz="3200" dirty="0" err="1">
                          <a:effectLst/>
                          <a:latin typeface="Times New Roman" panose="02020603050405020304" pitchFamily="18" charset="0"/>
                          <a:cs typeface="Times New Roman" panose="02020603050405020304" pitchFamily="18" charset="0"/>
                        </a:rPr>
                        <a:t>Hoàn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thành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bảng</a:t>
                      </a:r>
                      <a:r>
                        <a:rPr lang="en-US" sz="3200" dirty="0">
                          <a:effectLst/>
                          <a:latin typeface="Times New Roman" panose="02020603050405020304" pitchFamily="18" charset="0"/>
                          <a:cs typeface="Times New Roman" panose="02020603050405020304" pitchFamily="18" charset="0"/>
                        </a:rPr>
                        <a:t> :</a:t>
                      </a:r>
                      <a:endParaRPr lang="en-US" sz="2400" b="1" dirty="0">
                        <a:solidFill>
                          <a:srgbClr val="33407F"/>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66259605"/>
              </p:ext>
            </p:extLst>
          </p:nvPr>
        </p:nvGraphicFramePr>
        <p:xfrm>
          <a:off x="333285" y="2235220"/>
          <a:ext cx="11596644" cy="3684616"/>
        </p:xfrm>
        <a:graphic>
          <a:graphicData uri="http://schemas.openxmlformats.org/drawingml/2006/table">
            <a:tbl>
              <a:tblPr firstRow="1" firstCol="1" bandRow="1">
                <a:tableStyleId>{5C22544A-7EE6-4342-B048-85BDC9FD1C3A}</a:tableStyleId>
              </a:tblPr>
              <a:tblGrid>
                <a:gridCol w="2918478">
                  <a:extLst>
                    <a:ext uri="{9D8B030D-6E8A-4147-A177-3AD203B41FA5}">
                      <a16:colId xmlns:a16="http://schemas.microsoft.com/office/drawing/2014/main" val="20000"/>
                    </a:ext>
                  </a:extLst>
                </a:gridCol>
                <a:gridCol w="3560988">
                  <a:extLst>
                    <a:ext uri="{9D8B030D-6E8A-4147-A177-3AD203B41FA5}">
                      <a16:colId xmlns:a16="http://schemas.microsoft.com/office/drawing/2014/main" val="20001"/>
                    </a:ext>
                  </a:extLst>
                </a:gridCol>
                <a:gridCol w="3484931">
                  <a:extLst>
                    <a:ext uri="{9D8B030D-6E8A-4147-A177-3AD203B41FA5}">
                      <a16:colId xmlns:a16="http://schemas.microsoft.com/office/drawing/2014/main" val="20002"/>
                    </a:ext>
                  </a:extLst>
                </a:gridCol>
                <a:gridCol w="1632247">
                  <a:extLst>
                    <a:ext uri="{9D8B030D-6E8A-4147-A177-3AD203B41FA5}">
                      <a16:colId xmlns:a16="http://schemas.microsoft.com/office/drawing/2014/main" val="20003"/>
                    </a:ext>
                  </a:extLst>
                </a:gridCol>
              </a:tblGrid>
              <a:tr h="858358">
                <a:tc>
                  <a:txBody>
                    <a:bodyPr/>
                    <a:lstStyle/>
                    <a:p>
                      <a:pPr indent="254000" algn="ctr">
                        <a:lnSpc>
                          <a:spcPct val="115000"/>
                        </a:lnSpc>
                        <a:spcAft>
                          <a:spcPts val="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endParaRPr lang="en-US" sz="18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baseline="0" dirty="0">
                          <a:effectLst/>
                          <a:latin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cs typeface="Times New Roman" panose="02020603050405020304" pitchFamily="18" charset="0"/>
                        </a:rPr>
                        <a:t>phần</a:t>
                      </a:r>
                      <a:r>
                        <a:rPr lang="en-US" sz="2800" baseline="0" dirty="0">
                          <a:effectLst/>
                          <a:latin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cs typeface="Times New Roman" panose="02020603050405020304" pitchFamily="18" charset="0"/>
                        </a:rPr>
                        <a:t>phân</a:t>
                      </a:r>
                      <a:r>
                        <a:rPr lang="en-US" sz="2800" baseline="0" dirty="0">
                          <a:effectLst/>
                          <a:latin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cs typeface="Times New Roman" panose="02020603050405020304" pitchFamily="18" charset="0"/>
                        </a:rPr>
                        <a:t>tử</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tc>
                  <a:txBody>
                    <a:bodyPr/>
                    <a:lstStyle/>
                    <a:p>
                      <a:pPr indent="254000" algn="ctr">
                        <a:lnSpc>
                          <a:spcPct val="115000"/>
                        </a:lnSpc>
                        <a:spcAft>
                          <a:spcPts val="0"/>
                        </a:spcAft>
                      </a:pPr>
                      <a:r>
                        <a:rPr lang="en-US" sz="2800" dirty="0" err="1">
                          <a:effectLst/>
                          <a:latin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endParaRPr lang="en-US" sz="18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KLPT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10000"/>
                  </a:ext>
                </a:extLst>
              </a:tr>
              <a:tr h="767930">
                <a:tc>
                  <a:txBody>
                    <a:bodyPr/>
                    <a:lstStyle/>
                    <a:p>
                      <a:pPr indent="254000" algn="ctr">
                        <a:lnSpc>
                          <a:spcPct val="115000"/>
                        </a:lnSpc>
                        <a:spcAft>
                          <a:spcPts val="0"/>
                        </a:spcAft>
                      </a:pPr>
                      <a:r>
                        <a:rPr lang="en-US" sz="2800">
                          <a:effectLst/>
                          <a:latin typeface="Times New Roman" panose="02020603050405020304" pitchFamily="18" charset="0"/>
                          <a:cs typeface="Times New Roman" panose="02020603050405020304" pitchFamily="18" charset="0"/>
                        </a:rPr>
                        <a:t>Magnesium chloride</a:t>
                      </a:r>
                      <a:endParaRPr lang="en-US" sz="18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b="0" dirty="0">
                          <a:solidFill>
                            <a:srgbClr val="C00000"/>
                          </a:solidFill>
                          <a:effectLst/>
                          <a:latin typeface="Times New Roman" panose="02020603050405020304" pitchFamily="18" charset="0"/>
                          <a:cs typeface="Times New Roman" panose="02020603050405020304" pitchFamily="18" charset="0"/>
                        </a:rPr>
                        <a:t>1 </a:t>
                      </a:r>
                      <a:r>
                        <a:rPr lang="en-US" sz="2800" b="0" dirty="0" err="1">
                          <a:solidFill>
                            <a:srgbClr val="C00000"/>
                          </a:solidFill>
                          <a:effectLst/>
                          <a:latin typeface="Times New Roman" panose="02020603050405020304" pitchFamily="18" charset="0"/>
                          <a:cs typeface="Times New Roman" panose="02020603050405020304" pitchFamily="18" charset="0"/>
                        </a:rPr>
                        <a:t>nguyên</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tử</a:t>
                      </a:r>
                      <a:r>
                        <a:rPr lang="en-US" sz="2800" b="0" dirty="0">
                          <a:solidFill>
                            <a:srgbClr val="C00000"/>
                          </a:solidFill>
                          <a:effectLst/>
                          <a:latin typeface="Times New Roman" panose="02020603050405020304" pitchFamily="18" charset="0"/>
                          <a:cs typeface="Times New Roman" panose="02020603050405020304" pitchFamily="18" charset="0"/>
                        </a:rPr>
                        <a:t> Mg </a:t>
                      </a:r>
                      <a:r>
                        <a:rPr lang="en-US" sz="2800" b="0" dirty="0" err="1">
                          <a:solidFill>
                            <a:srgbClr val="C00000"/>
                          </a:solidFill>
                          <a:effectLst/>
                          <a:latin typeface="Times New Roman" panose="02020603050405020304" pitchFamily="18" charset="0"/>
                          <a:cs typeface="Times New Roman" panose="02020603050405020304" pitchFamily="18" charset="0"/>
                        </a:rPr>
                        <a:t>và</a:t>
                      </a:r>
                      <a:r>
                        <a:rPr lang="en-US" sz="2800" b="0" dirty="0">
                          <a:solidFill>
                            <a:srgbClr val="C00000"/>
                          </a:solidFill>
                          <a:effectLst/>
                          <a:latin typeface="Times New Roman" panose="02020603050405020304" pitchFamily="18" charset="0"/>
                          <a:cs typeface="Times New Roman" panose="02020603050405020304" pitchFamily="18" charset="0"/>
                        </a:rPr>
                        <a:t> 2 </a:t>
                      </a:r>
                      <a:r>
                        <a:rPr lang="en-US" sz="2800" b="0" dirty="0" err="1">
                          <a:solidFill>
                            <a:srgbClr val="C00000"/>
                          </a:solidFill>
                          <a:effectLst/>
                          <a:latin typeface="Times New Roman" panose="02020603050405020304" pitchFamily="18" charset="0"/>
                          <a:cs typeface="Times New Roman" panose="02020603050405020304" pitchFamily="18" charset="0"/>
                        </a:rPr>
                        <a:t>nguyên</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tửCI</a:t>
                      </a:r>
                      <a:endParaRPr lang="en-US" sz="1800" b="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b="1" dirty="0">
                          <a:solidFill>
                            <a:srgbClr val="7030A0"/>
                          </a:solidFill>
                          <a:effectLst/>
                          <a:latin typeface="Times New Roman" panose="02020603050405020304" pitchFamily="18" charset="0"/>
                          <a:cs typeface="Times New Roman" panose="02020603050405020304" pitchFamily="18" charset="0"/>
                        </a:rPr>
                        <a:t>MgCl</a:t>
                      </a:r>
                      <a:r>
                        <a:rPr lang="en-US" sz="2800" b="1" baseline="-25000" dirty="0">
                          <a:solidFill>
                            <a:srgbClr val="7030A0"/>
                          </a:solidFill>
                          <a:effectLst/>
                          <a:latin typeface="Times New Roman" panose="02020603050405020304" pitchFamily="18" charset="0"/>
                          <a:cs typeface="Times New Roman" panose="02020603050405020304" pitchFamily="18" charset="0"/>
                        </a:rPr>
                        <a:t>2</a:t>
                      </a:r>
                      <a:endParaRPr lang="en-US" sz="1800" b="1"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95amu</a:t>
                      </a:r>
                      <a:endParaRPr lang="en-US" sz="18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10001"/>
                  </a:ext>
                </a:extLst>
              </a:tr>
              <a:tr h="767930">
                <a:tc>
                  <a:txBody>
                    <a:bodyPr/>
                    <a:lstStyle/>
                    <a:p>
                      <a:pPr indent="254000" algn="ctr">
                        <a:lnSpc>
                          <a:spcPct val="115000"/>
                        </a:lnSpc>
                        <a:spcAft>
                          <a:spcPts val="0"/>
                        </a:spcAft>
                      </a:pPr>
                      <a:r>
                        <a:rPr lang="en-US" sz="2800">
                          <a:effectLst/>
                          <a:latin typeface="Times New Roman" panose="02020603050405020304" pitchFamily="18" charset="0"/>
                          <a:cs typeface="Times New Roman" panose="02020603050405020304" pitchFamily="18" charset="0"/>
                        </a:rPr>
                        <a:t>Aluminium oxide</a:t>
                      </a:r>
                      <a:endParaRPr lang="en-US" sz="18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b="0" dirty="0">
                          <a:solidFill>
                            <a:srgbClr val="C00000"/>
                          </a:solidFill>
                          <a:effectLst/>
                          <a:latin typeface="Times New Roman" panose="02020603050405020304" pitchFamily="18" charset="0"/>
                          <a:cs typeface="Times New Roman" panose="02020603050405020304" pitchFamily="18" charset="0"/>
                        </a:rPr>
                        <a:t>2 </a:t>
                      </a:r>
                      <a:r>
                        <a:rPr lang="en-US" sz="2800" b="0" dirty="0" err="1">
                          <a:solidFill>
                            <a:srgbClr val="C00000"/>
                          </a:solidFill>
                          <a:effectLst/>
                          <a:latin typeface="Times New Roman" panose="02020603050405020304" pitchFamily="18" charset="0"/>
                          <a:cs typeface="Times New Roman" panose="02020603050405020304" pitchFamily="18" charset="0"/>
                        </a:rPr>
                        <a:t>nguyên</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tử</a:t>
                      </a:r>
                      <a:r>
                        <a:rPr lang="en-US" sz="2800" b="0" dirty="0">
                          <a:solidFill>
                            <a:srgbClr val="C00000"/>
                          </a:solidFill>
                          <a:effectLst/>
                          <a:latin typeface="Times New Roman" panose="02020603050405020304" pitchFamily="18" charset="0"/>
                          <a:cs typeface="Times New Roman" panose="02020603050405020304" pitchFamily="18" charset="0"/>
                        </a:rPr>
                        <a:t> AI </a:t>
                      </a:r>
                      <a:r>
                        <a:rPr lang="en-US" sz="2800" b="0" dirty="0" err="1">
                          <a:solidFill>
                            <a:srgbClr val="C00000"/>
                          </a:solidFill>
                          <a:effectLst/>
                          <a:latin typeface="Times New Roman" panose="02020603050405020304" pitchFamily="18" charset="0"/>
                          <a:cs typeface="Times New Roman" panose="02020603050405020304" pitchFamily="18" charset="0"/>
                        </a:rPr>
                        <a:t>và</a:t>
                      </a:r>
                      <a:r>
                        <a:rPr lang="en-US" sz="2800" b="0" dirty="0">
                          <a:solidFill>
                            <a:srgbClr val="C00000"/>
                          </a:solidFill>
                          <a:effectLst/>
                          <a:latin typeface="Times New Roman" panose="02020603050405020304" pitchFamily="18" charset="0"/>
                          <a:cs typeface="Times New Roman" panose="02020603050405020304" pitchFamily="18" charset="0"/>
                        </a:rPr>
                        <a:t> 3 </a:t>
                      </a:r>
                      <a:r>
                        <a:rPr lang="en-US" sz="2800" b="0" dirty="0" err="1">
                          <a:solidFill>
                            <a:srgbClr val="C00000"/>
                          </a:solidFill>
                          <a:effectLst/>
                          <a:latin typeface="Times New Roman" panose="02020603050405020304" pitchFamily="18" charset="0"/>
                          <a:cs typeface="Times New Roman" panose="02020603050405020304" pitchFamily="18" charset="0"/>
                        </a:rPr>
                        <a:t>nguyên</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tử</a:t>
                      </a:r>
                      <a:r>
                        <a:rPr lang="en-US" sz="2800" b="0" dirty="0">
                          <a:solidFill>
                            <a:srgbClr val="C00000"/>
                          </a:solidFill>
                          <a:effectLst/>
                          <a:latin typeface="Times New Roman" panose="02020603050405020304" pitchFamily="18" charset="0"/>
                          <a:cs typeface="Times New Roman" panose="02020603050405020304" pitchFamily="18" charset="0"/>
                        </a:rPr>
                        <a:t> 0</a:t>
                      </a:r>
                      <a:endParaRPr lang="en-US" sz="1800" b="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endParaRPr lang="en-US" sz="2800" b="1" dirty="0">
                        <a:solidFill>
                          <a:srgbClr val="7030A0"/>
                        </a:solidFill>
                        <a:effectLst/>
                        <a:latin typeface="Times New Roman" panose="02020603050405020304" pitchFamily="18" charset="0"/>
                        <a:cs typeface="Times New Roman" panose="02020603050405020304" pitchFamily="18" charset="0"/>
                      </a:endParaRPr>
                    </a:p>
                    <a:p>
                      <a:pPr indent="254000" algn="ctr">
                        <a:lnSpc>
                          <a:spcPct val="115000"/>
                        </a:lnSpc>
                        <a:spcAft>
                          <a:spcPts val="0"/>
                        </a:spcAft>
                      </a:pPr>
                      <a:r>
                        <a:rPr lang="en-US" sz="2800" b="1" dirty="0">
                          <a:solidFill>
                            <a:srgbClr val="7030A0"/>
                          </a:solidFill>
                          <a:effectLst/>
                          <a:latin typeface="Times New Roman" panose="02020603050405020304" pitchFamily="18" charset="0"/>
                          <a:cs typeface="Times New Roman" panose="02020603050405020304" pitchFamily="18" charset="0"/>
                        </a:rPr>
                        <a:t>Al</a:t>
                      </a:r>
                      <a:r>
                        <a:rPr lang="en-US" sz="2800" b="1" baseline="-25000" dirty="0">
                          <a:solidFill>
                            <a:srgbClr val="7030A0"/>
                          </a:solidFill>
                          <a:effectLst/>
                          <a:latin typeface="Times New Roman" panose="02020603050405020304" pitchFamily="18" charset="0"/>
                          <a:cs typeface="Times New Roman" panose="02020603050405020304" pitchFamily="18" charset="0"/>
                        </a:rPr>
                        <a:t>2</a:t>
                      </a:r>
                      <a:r>
                        <a:rPr lang="en-US" sz="2800" b="1" dirty="0">
                          <a:solidFill>
                            <a:srgbClr val="7030A0"/>
                          </a:solidFill>
                          <a:effectLst/>
                          <a:latin typeface="Times New Roman" panose="02020603050405020304" pitchFamily="18" charset="0"/>
                          <a:cs typeface="Times New Roman" panose="02020603050405020304" pitchFamily="18" charset="0"/>
                        </a:rPr>
                        <a:t>O</a:t>
                      </a:r>
                      <a:r>
                        <a:rPr lang="en-US" sz="2800" b="1" baseline="-25000" dirty="0">
                          <a:solidFill>
                            <a:srgbClr val="7030A0"/>
                          </a:solidFill>
                          <a:effectLst/>
                          <a:latin typeface="Times New Roman" panose="02020603050405020304" pitchFamily="18" charset="0"/>
                          <a:cs typeface="Times New Roman" panose="02020603050405020304" pitchFamily="18" charset="0"/>
                        </a:rPr>
                        <a:t>3</a:t>
                      </a:r>
                      <a:endParaRPr lang="en-US" sz="1800" b="1"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tc>
                <a:tc>
                  <a:txBody>
                    <a:bodyPr/>
                    <a:lstStyle/>
                    <a:p>
                      <a:pPr indent="254000" algn="l">
                        <a:lnSpc>
                          <a:spcPct val="115000"/>
                        </a:lnSpc>
                        <a:spcAft>
                          <a:spcPts val="0"/>
                        </a:spcAft>
                      </a:pPr>
                      <a:r>
                        <a:rPr lang="en-US" sz="2800" dirty="0">
                          <a:effectLst/>
                          <a:latin typeface="Times New Roman" panose="02020603050405020304" pitchFamily="18" charset="0"/>
                          <a:cs typeface="Times New Roman" panose="02020603050405020304" pitchFamily="18" charset="0"/>
                        </a:rPr>
                        <a:t>102 </a:t>
                      </a:r>
                      <a:r>
                        <a:rPr lang="en-US" sz="2800" dirty="0" err="1">
                          <a:effectLst/>
                          <a:latin typeface="Times New Roman" panose="02020603050405020304" pitchFamily="18" charset="0"/>
                          <a:cs typeface="Times New Roman" panose="02020603050405020304" pitchFamily="18" charset="0"/>
                        </a:rPr>
                        <a:t>amu</a:t>
                      </a:r>
                      <a:endParaRPr lang="en-US" sz="18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10002"/>
                  </a:ext>
                </a:extLst>
              </a:tr>
              <a:tr h="767930">
                <a:tc>
                  <a:txBody>
                    <a:bodyPr/>
                    <a:lstStyle/>
                    <a:p>
                      <a:pPr indent="254000" algn="ctr">
                        <a:lnSpc>
                          <a:spcPct val="115000"/>
                        </a:lnSpc>
                        <a:spcAft>
                          <a:spcPts val="0"/>
                        </a:spcAft>
                      </a:pPr>
                      <a:r>
                        <a:rPr lang="en-US" sz="2800">
                          <a:effectLst/>
                          <a:latin typeface="Times New Roman" panose="02020603050405020304" pitchFamily="18" charset="0"/>
                          <a:cs typeface="Times New Roman" panose="02020603050405020304" pitchFamily="18" charset="0"/>
                        </a:rPr>
                        <a:t>Ammonia</a:t>
                      </a:r>
                      <a:endParaRPr lang="en-US" sz="180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b="0" dirty="0">
                          <a:solidFill>
                            <a:srgbClr val="C00000"/>
                          </a:solidFill>
                          <a:effectLst/>
                          <a:latin typeface="Times New Roman" panose="02020603050405020304" pitchFamily="18" charset="0"/>
                          <a:cs typeface="Times New Roman" panose="02020603050405020304" pitchFamily="18" charset="0"/>
                        </a:rPr>
                        <a:t>1 </a:t>
                      </a:r>
                      <a:r>
                        <a:rPr lang="en-US" sz="2800" b="0" dirty="0" err="1">
                          <a:solidFill>
                            <a:srgbClr val="C00000"/>
                          </a:solidFill>
                          <a:effectLst/>
                          <a:latin typeface="Times New Roman" panose="02020603050405020304" pitchFamily="18" charset="0"/>
                          <a:cs typeface="Times New Roman" panose="02020603050405020304" pitchFamily="18" charset="0"/>
                        </a:rPr>
                        <a:t>nguyên</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tử</a:t>
                      </a:r>
                      <a:r>
                        <a:rPr lang="en-US" sz="2800" b="0" dirty="0">
                          <a:solidFill>
                            <a:srgbClr val="C00000"/>
                          </a:solidFill>
                          <a:effectLst/>
                          <a:latin typeface="Times New Roman" panose="02020603050405020304" pitchFamily="18" charset="0"/>
                          <a:cs typeface="Times New Roman" panose="02020603050405020304" pitchFamily="18" charset="0"/>
                        </a:rPr>
                        <a:t> N </a:t>
                      </a:r>
                      <a:r>
                        <a:rPr lang="en-US" sz="2800" b="0" dirty="0" err="1">
                          <a:solidFill>
                            <a:srgbClr val="C00000"/>
                          </a:solidFill>
                          <a:effectLst/>
                          <a:latin typeface="Times New Roman" panose="02020603050405020304" pitchFamily="18" charset="0"/>
                          <a:cs typeface="Times New Roman" panose="02020603050405020304" pitchFamily="18" charset="0"/>
                        </a:rPr>
                        <a:t>và</a:t>
                      </a:r>
                      <a:r>
                        <a:rPr lang="en-US" sz="2800" b="0" dirty="0">
                          <a:solidFill>
                            <a:srgbClr val="C00000"/>
                          </a:solidFill>
                          <a:effectLst/>
                          <a:latin typeface="Times New Roman" panose="02020603050405020304" pitchFamily="18" charset="0"/>
                          <a:cs typeface="Times New Roman" panose="02020603050405020304" pitchFamily="18" charset="0"/>
                        </a:rPr>
                        <a:t> 3 </a:t>
                      </a:r>
                      <a:r>
                        <a:rPr lang="en-US" sz="2800" b="0" dirty="0" err="1">
                          <a:solidFill>
                            <a:srgbClr val="C00000"/>
                          </a:solidFill>
                          <a:effectLst/>
                          <a:latin typeface="Times New Roman" panose="02020603050405020304" pitchFamily="18" charset="0"/>
                          <a:cs typeface="Times New Roman" panose="02020603050405020304" pitchFamily="18" charset="0"/>
                        </a:rPr>
                        <a:t>nguyên</a:t>
                      </a:r>
                      <a:r>
                        <a:rPr lang="en-US" sz="2800" b="0" dirty="0">
                          <a:solidFill>
                            <a:srgbClr val="C00000"/>
                          </a:solidFill>
                          <a:effectLst/>
                          <a:latin typeface="Times New Roman" panose="02020603050405020304" pitchFamily="18" charset="0"/>
                          <a:cs typeface="Times New Roman" panose="02020603050405020304" pitchFamily="18" charset="0"/>
                        </a:rPr>
                        <a:t> </a:t>
                      </a:r>
                      <a:r>
                        <a:rPr lang="en-US" sz="2800" b="0" dirty="0" err="1">
                          <a:solidFill>
                            <a:srgbClr val="C00000"/>
                          </a:solidFill>
                          <a:effectLst/>
                          <a:latin typeface="Times New Roman" panose="02020603050405020304" pitchFamily="18" charset="0"/>
                          <a:cs typeface="Times New Roman" panose="02020603050405020304" pitchFamily="18" charset="0"/>
                        </a:rPr>
                        <a:t>tử</a:t>
                      </a:r>
                      <a:r>
                        <a:rPr lang="en-US" sz="2800" b="0" dirty="0">
                          <a:solidFill>
                            <a:srgbClr val="C00000"/>
                          </a:solidFill>
                          <a:effectLst/>
                          <a:latin typeface="Times New Roman" panose="02020603050405020304" pitchFamily="18" charset="0"/>
                          <a:cs typeface="Times New Roman" panose="02020603050405020304" pitchFamily="18" charset="0"/>
                        </a:rPr>
                        <a:t> H</a:t>
                      </a:r>
                      <a:endParaRPr lang="en-US" sz="1800" b="0" dirty="0">
                        <a:solidFill>
                          <a:srgbClr val="C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b="1" dirty="0">
                          <a:solidFill>
                            <a:srgbClr val="7030A0"/>
                          </a:solidFill>
                          <a:effectLst/>
                          <a:latin typeface="Times New Roman" panose="02020603050405020304" pitchFamily="18" charset="0"/>
                          <a:cs typeface="Times New Roman" panose="02020603050405020304" pitchFamily="18" charset="0"/>
                        </a:rPr>
                        <a:t>NH</a:t>
                      </a:r>
                      <a:r>
                        <a:rPr lang="en-US" sz="2800" b="1" baseline="-25000" dirty="0">
                          <a:solidFill>
                            <a:srgbClr val="7030A0"/>
                          </a:solidFill>
                          <a:effectLst/>
                          <a:latin typeface="Times New Roman" panose="02020603050405020304" pitchFamily="18" charset="0"/>
                          <a:cs typeface="Times New Roman" panose="02020603050405020304" pitchFamily="18" charset="0"/>
                        </a:rPr>
                        <a:t>3</a:t>
                      </a:r>
                      <a:endParaRPr lang="en-US" sz="1800" b="1"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tc>
                  <a:txBody>
                    <a:bodyPr/>
                    <a:lstStyle/>
                    <a:p>
                      <a:pPr indent="254000" algn="ctr">
                        <a:lnSpc>
                          <a:spcPct val="115000"/>
                        </a:lnSpc>
                        <a:spcAft>
                          <a:spcPts val="0"/>
                        </a:spcAft>
                      </a:pPr>
                      <a:r>
                        <a:rPr lang="en-US" sz="2800" dirty="0">
                          <a:effectLst/>
                          <a:latin typeface="Times New Roman" panose="02020603050405020304" pitchFamily="18" charset="0"/>
                          <a:cs typeface="Times New Roman" panose="02020603050405020304" pitchFamily="18" charset="0"/>
                        </a:rPr>
                        <a:t>17amu</a:t>
                      </a:r>
                      <a:endParaRPr lang="en-US" sz="18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6271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99363285"/>
              </p:ext>
            </p:extLst>
          </p:nvPr>
        </p:nvGraphicFramePr>
        <p:xfrm>
          <a:off x="435836" y="1638161"/>
          <a:ext cx="10935056" cy="2350770"/>
        </p:xfrm>
        <a:graphic>
          <a:graphicData uri="http://schemas.openxmlformats.org/drawingml/2006/table">
            <a:tbl>
              <a:tblPr>
                <a:tableStyleId>{5C22544A-7EE6-4342-B048-85BDC9FD1C3A}</a:tableStyleId>
              </a:tblPr>
              <a:tblGrid>
                <a:gridCol w="10935056">
                  <a:extLst>
                    <a:ext uri="{9D8B030D-6E8A-4147-A177-3AD203B41FA5}">
                      <a16:colId xmlns:a16="http://schemas.microsoft.com/office/drawing/2014/main" val="20000"/>
                    </a:ext>
                  </a:extLst>
                </a:gridCol>
              </a:tblGrid>
              <a:tr h="0">
                <a:tc>
                  <a:txBody>
                    <a:bodyPr/>
                    <a:lstStyle/>
                    <a:p>
                      <a:pPr algn="just">
                        <a:lnSpc>
                          <a:spcPct val="115000"/>
                        </a:lnSpc>
                        <a:spcBef>
                          <a:spcPts val="600"/>
                        </a:spcBef>
                        <a:spcAft>
                          <a:spcPts val="600"/>
                        </a:spcAft>
                      </a:pPr>
                      <a:r>
                        <a:rPr lang="en-US" sz="3200" b="1" dirty="0">
                          <a:solidFill>
                            <a:srgbClr val="FF0000"/>
                          </a:solidFill>
                          <a:effectLst/>
                          <a:latin typeface="Times New Roman" panose="02020603050405020304" pitchFamily="18" charset="0"/>
                          <a:cs typeface="Times New Roman" panose="02020603050405020304" pitchFamily="18" charset="0"/>
                        </a:rPr>
                        <a:t>?7. </a:t>
                      </a:r>
                      <a:r>
                        <a:rPr lang="en-US" sz="3200" dirty="0" err="1">
                          <a:solidFill>
                            <a:srgbClr val="7030A0"/>
                          </a:solidFill>
                          <a:effectLst/>
                          <a:latin typeface="Times New Roman" panose="02020603050405020304" pitchFamily="18" charset="0"/>
                          <a:cs typeface="Times New Roman" panose="02020603050405020304" pitchFamily="18" charset="0"/>
                        </a:rPr>
                        <a:t>Công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thức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hoá</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học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của</a:t>
                      </a:r>
                      <a:r>
                        <a:rPr lang="en-US" sz="3200" dirty="0">
                          <a:solidFill>
                            <a:srgbClr val="7030A0"/>
                          </a:solidFill>
                          <a:effectLst/>
                          <a:latin typeface="Times New Roman" panose="02020603050405020304" pitchFamily="18" charset="0"/>
                          <a:cs typeface="Times New Roman" panose="02020603050405020304" pitchFamily="18" charset="0"/>
                        </a:rPr>
                        <a:t> iron (III) oxide </a:t>
                      </a:r>
                      <a:r>
                        <a:rPr lang="en-US" sz="3200" dirty="0" err="1">
                          <a:solidFill>
                            <a:srgbClr val="7030A0"/>
                          </a:solidFill>
                          <a:effectLst/>
                          <a:latin typeface="Times New Roman" panose="02020603050405020304" pitchFamily="18" charset="0"/>
                          <a:cs typeface="Times New Roman" panose="02020603050405020304" pitchFamily="18" charset="0"/>
                        </a:rPr>
                        <a:t>là</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b="1" dirty="0">
                          <a:solidFill>
                            <a:srgbClr val="FF0000"/>
                          </a:solidFill>
                          <a:effectLst/>
                          <a:latin typeface="Times New Roman" panose="02020603050405020304" pitchFamily="18" charset="0"/>
                          <a:cs typeface="Times New Roman" panose="02020603050405020304" pitchFamily="18" charset="0"/>
                        </a:rPr>
                        <a:t>Fe</a:t>
                      </a:r>
                      <a:r>
                        <a:rPr lang="en-US" sz="3200" b="1" baseline="-25000" dirty="0">
                          <a:solidFill>
                            <a:srgbClr val="FF0000"/>
                          </a:solidFill>
                          <a:effectLst/>
                          <a:latin typeface="Times New Roman" panose="02020603050405020304" pitchFamily="18" charset="0"/>
                          <a:cs typeface="Times New Roman" panose="02020603050405020304" pitchFamily="18" charset="0"/>
                        </a:rPr>
                        <a:t>2</a:t>
                      </a:r>
                      <a:r>
                        <a:rPr lang="en-US" sz="3200" b="1" dirty="0">
                          <a:solidFill>
                            <a:srgbClr val="FF0000"/>
                          </a:solidFill>
                          <a:effectLst/>
                          <a:latin typeface="Times New Roman" panose="02020603050405020304" pitchFamily="18" charset="0"/>
                          <a:cs typeface="Times New Roman" panose="02020603050405020304" pitchFamily="18" charset="0"/>
                        </a:rPr>
                        <a:t>O</a:t>
                      </a:r>
                      <a:r>
                        <a:rPr lang="en-US" sz="3200" b="1" baseline="-25000" dirty="0">
                          <a:solidFill>
                            <a:srgbClr val="FF0000"/>
                          </a:solidFill>
                          <a:effectLst/>
                          <a:latin typeface="Times New Roman" panose="02020603050405020304" pitchFamily="18" charset="0"/>
                          <a:cs typeface="Times New Roman" panose="02020603050405020304" pitchFamily="18" charset="0"/>
                        </a:rPr>
                        <a:t>3</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hãy</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cho</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biết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thành</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phần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nguyên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tố</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số</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lượng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nguyên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tử</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của</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mỗi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nguyên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tố</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và</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tính</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khối</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lượng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phân</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tử</a:t>
                      </a:r>
                      <a:r>
                        <a:rPr lang="en-US" sz="3200" dirty="0">
                          <a:solidFill>
                            <a:srgbClr val="7030A0"/>
                          </a:solidFill>
                          <a:effectLst/>
                          <a:latin typeface="Times New Roman" panose="02020603050405020304" pitchFamily="18" charset="0"/>
                          <a:cs typeface="Times New Roman" panose="02020603050405020304" pitchFamily="18" charset="0"/>
                        </a:rPr>
                        <a:t>?</a:t>
                      </a:r>
                      <a:endParaRPr lang="en-US" sz="2800" dirty="0">
                        <a:solidFill>
                          <a:srgbClr val="7030A0"/>
                        </a:solidFill>
                        <a:effectLst/>
                        <a:latin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en-US" sz="3200" b="1" dirty="0">
                          <a:solidFill>
                            <a:srgbClr val="FF0000"/>
                          </a:solidFill>
                          <a:effectLst/>
                          <a:latin typeface="Times New Roman" panose="02020603050405020304" pitchFamily="18" charset="0"/>
                          <a:cs typeface="Times New Roman" panose="02020603050405020304" pitchFamily="18" charset="0"/>
                        </a:rPr>
                        <a:t>?8. </a:t>
                      </a:r>
                      <a:r>
                        <a:rPr lang="en-US" sz="3200" dirty="0" err="1">
                          <a:solidFill>
                            <a:srgbClr val="7030A0"/>
                          </a:solidFill>
                          <a:effectLst/>
                          <a:latin typeface="Times New Roman" panose="02020603050405020304" pitchFamily="18" charset="0"/>
                          <a:cs typeface="Times New Roman" panose="02020603050405020304" pitchFamily="18" charset="0"/>
                        </a:rPr>
                        <a:t>Công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thức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hoá</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học</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của</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một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chất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cho</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biết</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những</a:t>
                      </a:r>
                      <a:r>
                        <a:rPr lang="en-US" sz="3200" dirty="0">
                          <a:solidFill>
                            <a:srgbClr val="7030A0"/>
                          </a:solidFill>
                          <a:effectLst/>
                          <a:latin typeface="Times New Roman" panose="02020603050405020304" pitchFamily="18" charset="0"/>
                          <a:cs typeface="Times New Roman" panose="02020603050405020304" pitchFamily="18" charset="0"/>
                        </a:rPr>
                        <a:t> </a:t>
                      </a:r>
                      <a:r>
                        <a:rPr lang="en-US" sz="3200" dirty="0" err="1">
                          <a:solidFill>
                            <a:srgbClr val="7030A0"/>
                          </a:solidFill>
                          <a:effectLst/>
                          <a:latin typeface="Times New Roman" panose="02020603050405020304" pitchFamily="18" charset="0"/>
                          <a:cs typeface="Times New Roman" panose="02020603050405020304" pitchFamily="18" charset="0"/>
                        </a:rPr>
                        <a:t>thông</a:t>
                      </a:r>
                      <a:r>
                        <a:rPr lang="en-US" sz="3200" dirty="0">
                          <a:solidFill>
                            <a:srgbClr val="7030A0"/>
                          </a:solidFill>
                          <a:effectLst/>
                          <a:latin typeface="Times New Roman" panose="02020603050405020304" pitchFamily="18" charset="0"/>
                          <a:cs typeface="Times New Roman" panose="02020603050405020304" pitchFamily="18" charset="0"/>
                        </a:rPr>
                        <a:t> tin </a:t>
                      </a:r>
                      <a:r>
                        <a:rPr lang="en-US" sz="3200" dirty="0" err="1">
                          <a:solidFill>
                            <a:srgbClr val="7030A0"/>
                          </a:solidFill>
                          <a:effectLst/>
                          <a:latin typeface="Times New Roman" panose="02020603050405020304" pitchFamily="18" charset="0"/>
                          <a:cs typeface="Times New Roman" panose="02020603050405020304" pitchFamily="18" charset="0"/>
                        </a:rPr>
                        <a:t>gì</a:t>
                      </a:r>
                      <a:r>
                        <a:rPr lang="en-US" sz="3200" dirty="0">
                          <a:solidFill>
                            <a:srgbClr val="7030A0"/>
                          </a:solidFill>
                          <a:effectLst/>
                          <a:latin typeface="Times New Roman" panose="02020603050405020304" pitchFamily="18" charset="0"/>
                          <a:cs typeface="Times New Roman" panose="02020603050405020304" pitchFamily="18" charset="0"/>
                        </a:rPr>
                        <a:t>?</a:t>
                      </a:r>
                      <a:endParaRPr lang="en-US" sz="1800" dirty="0">
                        <a:solidFill>
                          <a:srgbClr val="7030A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36662057"/>
              </p:ext>
            </p:extLst>
          </p:nvPr>
        </p:nvGraphicFramePr>
        <p:xfrm>
          <a:off x="2290986" y="4178894"/>
          <a:ext cx="8861276" cy="997263"/>
        </p:xfrm>
        <a:graphic>
          <a:graphicData uri="http://schemas.openxmlformats.org/drawingml/2006/table">
            <a:tbl>
              <a:tblPr>
                <a:tableStyleId>{5C22544A-7EE6-4342-B048-85BDC9FD1C3A}</a:tableStyleId>
              </a:tblPr>
              <a:tblGrid>
                <a:gridCol w="8861276">
                  <a:extLst>
                    <a:ext uri="{9D8B030D-6E8A-4147-A177-3AD203B41FA5}">
                      <a16:colId xmlns:a16="http://schemas.microsoft.com/office/drawing/2014/main" val="20000"/>
                    </a:ext>
                  </a:extLst>
                </a:gridCol>
              </a:tblGrid>
              <a:tr h="997263">
                <a:tc>
                  <a:txBody>
                    <a:bodyPr/>
                    <a:lstStyle/>
                    <a:p>
                      <a:pPr indent="254000" algn="just">
                        <a:lnSpc>
                          <a:spcPct val="115000"/>
                        </a:lnSpc>
                        <a:spcAft>
                          <a:spcPts val="0"/>
                        </a:spcAft>
                        <a:tabLst>
                          <a:tab pos="556260" algn="l"/>
                        </a:tabLst>
                      </a:pPr>
                      <a:r>
                        <a:rPr lang="en-US" sz="2800" dirty="0">
                          <a:effectLst/>
                        </a:rPr>
                        <a:t>7. Fe</a:t>
                      </a:r>
                      <a:r>
                        <a:rPr lang="en-US" sz="2800" baseline="-25000" dirty="0">
                          <a:effectLst/>
                        </a:rPr>
                        <a:t>2</a:t>
                      </a:r>
                      <a:r>
                        <a:rPr lang="en-US" sz="2800" dirty="0">
                          <a:effectLst/>
                        </a:rPr>
                        <a:t>O</a:t>
                      </a:r>
                      <a:r>
                        <a:rPr lang="en-US" sz="2800" baseline="-25000" dirty="0">
                          <a:effectLst/>
                        </a:rPr>
                        <a:t>3</a:t>
                      </a:r>
                      <a:r>
                        <a:rPr lang="en-US" sz="2800" dirty="0">
                          <a:effectLst/>
                        </a:rPr>
                        <a:t> </a:t>
                      </a:r>
                      <a:r>
                        <a:rPr lang="en-US" sz="2800" dirty="0" err="1">
                          <a:effectLst/>
                        </a:rPr>
                        <a:t>gồm</a:t>
                      </a:r>
                      <a:r>
                        <a:rPr lang="en-US" sz="2800" dirty="0">
                          <a:effectLst/>
                        </a:rPr>
                        <a:t> 2 </a:t>
                      </a:r>
                      <a:r>
                        <a:rPr lang="en-US" sz="2800" dirty="0" err="1">
                          <a:effectLst/>
                        </a:rPr>
                        <a:t>nguyên</a:t>
                      </a:r>
                      <a:r>
                        <a:rPr lang="en-US" sz="2800" dirty="0">
                          <a:effectLst/>
                        </a:rPr>
                        <a:t> </a:t>
                      </a:r>
                      <a:r>
                        <a:rPr lang="en-US" sz="2800" dirty="0" err="1">
                          <a:effectLst/>
                        </a:rPr>
                        <a:t>tử</a:t>
                      </a:r>
                      <a:r>
                        <a:rPr lang="en-US" sz="2800" dirty="0">
                          <a:effectLst/>
                        </a:rPr>
                        <a:t> Fe </a:t>
                      </a:r>
                      <a:r>
                        <a:rPr lang="en-US" sz="2800" dirty="0" err="1">
                          <a:effectLst/>
                        </a:rPr>
                        <a:t>và</a:t>
                      </a:r>
                      <a:r>
                        <a:rPr lang="en-US" sz="2800" dirty="0">
                          <a:effectLst/>
                        </a:rPr>
                        <a:t> 3 </a:t>
                      </a:r>
                      <a:r>
                        <a:rPr lang="en-US" sz="2800" dirty="0" err="1">
                          <a:effectLst/>
                        </a:rPr>
                        <a:t>nguyên</a:t>
                      </a:r>
                      <a:r>
                        <a:rPr lang="en-US" sz="2800" dirty="0">
                          <a:effectLst/>
                        </a:rPr>
                        <a:t> </a:t>
                      </a:r>
                      <a:r>
                        <a:rPr lang="en-US" sz="2800" dirty="0" err="1">
                          <a:effectLst/>
                        </a:rPr>
                        <a:t>tử</a:t>
                      </a:r>
                      <a:r>
                        <a:rPr lang="en-US" sz="2800" dirty="0">
                          <a:effectLst/>
                        </a:rPr>
                        <a:t> 0, </a:t>
                      </a:r>
                      <a:r>
                        <a:rPr lang="en-US" sz="2800" dirty="0" err="1">
                          <a:effectLst/>
                        </a:rPr>
                        <a:t>khối</a:t>
                      </a:r>
                      <a:r>
                        <a:rPr lang="en-US" sz="2800" dirty="0">
                          <a:effectLst/>
                        </a:rPr>
                        <a:t> </a:t>
                      </a:r>
                      <a:r>
                        <a:rPr lang="en-US" sz="2800" dirty="0" err="1">
                          <a:effectLst/>
                        </a:rPr>
                        <a:t>lượng</a:t>
                      </a:r>
                      <a:r>
                        <a:rPr lang="en-US" sz="2800" dirty="0">
                          <a:effectLst/>
                        </a:rPr>
                        <a:t> </a:t>
                      </a:r>
                      <a:r>
                        <a:rPr lang="en-US" sz="2800" dirty="0" err="1">
                          <a:effectLst/>
                        </a:rPr>
                        <a:t>phân</a:t>
                      </a:r>
                      <a:r>
                        <a:rPr lang="en-US" sz="2800" dirty="0">
                          <a:effectLst/>
                        </a:rPr>
                        <a:t> </a:t>
                      </a:r>
                      <a:r>
                        <a:rPr lang="en-US" sz="2800" dirty="0" err="1">
                          <a:effectLst/>
                        </a:rPr>
                        <a:t>tử</a:t>
                      </a:r>
                      <a:r>
                        <a:rPr lang="en-US" sz="2800" dirty="0">
                          <a:effectLst/>
                        </a:rPr>
                        <a:t> </a:t>
                      </a:r>
                      <a:r>
                        <a:rPr lang="en-US" sz="2800" dirty="0" err="1">
                          <a:effectLst/>
                        </a:rPr>
                        <a:t>bằng</a:t>
                      </a:r>
                      <a:r>
                        <a:rPr lang="en-US" sz="2800" dirty="0">
                          <a:effectLst/>
                        </a:rPr>
                        <a:t> 160 </a:t>
                      </a:r>
                      <a:r>
                        <a:rPr lang="en-US" sz="2800" dirty="0" err="1">
                          <a:effectLst/>
                        </a:rPr>
                        <a:t>amu</a:t>
                      </a:r>
                      <a:r>
                        <a:rPr lang="en-US" sz="2800" dirty="0">
                          <a:effectLst/>
                        </a:rPr>
                        <a:t>.</a:t>
                      </a:r>
                      <a:endParaRPr lang="en-US" sz="1600" dirty="0">
                        <a:effectLst/>
                        <a:latin typeface="Segoe UI" panose="020B0502040204020203" pitchFamily="34" charset="0"/>
                        <a:ea typeface="Segoe UI" panose="020B0502040204020203" pitchFamily="34"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46284900"/>
              </p:ext>
            </p:extLst>
          </p:nvPr>
        </p:nvGraphicFramePr>
        <p:xfrm>
          <a:off x="2308075" y="5196492"/>
          <a:ext cx="8844186" cy="1584596"/>
        </p:xfrm>
        <a:graphic>
          <a:graphicData uri="http://schemas.openxmlformats.org/drawingml/2006/table">
            <a:tbl>
              <a:tblPr>
                <a:tableStyleId>{5C22544A-7EE6-4342-B048-85BDC9FD1C3A}</a:tableStyleId>
              </a:tblPr>
              <a:tblGrid>
                <a:gridCol w="8844186">
                  <a:extLst>
                    <a:ext uri="{9D8B030D-6E8A-4147-A177-3AD203B41FA5}">
                      <a16:colId xmlns:a16="http://schemas.microsoft.com/office/drawing/2014/main" val="20000"/>
                    </a:ext>
                  </a:extLst>
                </a:gridCol>
              </a:tblGrid>
              <a:tr h="1584596">
                <a:tc>
                  <a:txBody>
                    <a:bodyPr/>
                    <a:lstStyle/>
                    <a:p>
                      <a:pPr indent="254000" algn="just">
                        <a:lnSpc>
                          <a:spcPct val="115000"/>
                        </a:lnSpc>
                        <a:spcAft>
                          <a:spcPts val="0"/>
                        </a:spcAft>
                        <a:tabLst>
                          <a:tab pos="556260" algn="l"/>
                        </a:tabLst>
                      </a:pPr>
                      <a:r>
                        <a:rPr lang="en-US" sz="2800" dirty="0">
                          <a:effectLst/>
                        </a:rPr>
                        <a:t>8. </a:t>
                      </a:r>
                      <a:r>
                        <a:rPr lang="en-US" sz="2800" dirty="0" err="1">
                          <a:effectLst/>
                        </a:rPr>
                        <a:t>Các</a:t>
                      </a:r>
                      <a:r>
                        <a:rPr lang="en-US" sz="2800" dirty="0">
                          <a:effectLst/>
                        </a:rPr>
                        <a:t> </a:t>
                      </a:r>
                      <a:r>
                        <a:rPr lang="en-US" sz="2800" dirty="0" err="1">
                          <a:effectLst/>
                        </a:rPr>
                        <a:t>thông</a:t>
                      </a:r>
                      <a:r>
                        <a:rPr lang="en-US" sz="2800" dirty="0">
                          <a:effectLst/>
                        </a:rPr>
                        <a:t> tin </a:t>
                      </a:r>
                      <a:r>
                        <a:rPr lang="en-US" sz="2800" dirty="0" err="1">
                          <a:effectLst/>
                        </a:rPr>
                        <a:t>thu</a:t>
                      </a:r>
                      <a:r>
                        <a:rPr lang="en-US" sz="2800" dirty="0">
                          <a:effectLst/>
                        </a:rPr>
                        <a:t> </a:t>
                      </a:r>
                      <a:r>
                        <a:rPr lang="en-US" sz="2800" dirty="0" err="1">
                          <a:effectLst/>
                        </a:rPr>
                        <a:t>được</a:t>
                      </a:r>
                      <a:r>
                        <a:rPr lang="en-US" sz="2800" dirty="0">
                          <a:effectLst/>
                        </a:rPr>
                        <a:t> </a:t>
                      </a:r>
                      <a:r>
                        <a:rPr lang="en-US" sz="2800" dirty="0" err="1">
                          <a:effectLst/>
                        </a:rPr>
                        <a:t>từ</a:t>
                      </a:r>
                      <a:r>
                        <a:rPr lang="en-US" sz="2800" dirty="0">
                          <a:effectLst/>
                        </a:rPr>
                        <a:t> </a:t>
                      </a:r>
                      <a:r>
                        <a:rPr lang="en-US" sz="2800" dirty="0" err="1">
                          <a:effectLst/>
                        </a:rPr>
                        <a:t>công</a:t>
                      </a:r>
                      <a:r>
                        <a:rPr lang="en-US" sz="2800" dirty="0">
                          <a:effectLst/>
                        </a:rPr>
                        <a:t> </a:t>
                      </a:r>
                      <a:r>
                        <a:rPr lang="en-US" sz="2800" dirty="0" err="1">
                          <a:effectLst/>
                        </a:rPr>
                        <a:t>thức</a:t>
                      </a:r>
                      <a:r>
                        <a:rPr lang="en-US" sz="2800" dirty="0">
                          <a:effectLst/>
                        </a:rPr>
                        <a:t> </a:t>
                      </a:r>
                      <a:r>
                        <a:rPr lang="en-US" sz="2800" dirty="0" err="1">
                          <a:effectLst/>
                        </a:rPr>
                        <a:t>hoá</a:t>
                      </a:r>
                      <a:r>
                        <a:rPr lang="en-US" sz="2800" dirty="0">
                          <a:effectLst/>
                        </a:rPr>
                        <a:t> </a:t>
                      </a:r>
                      <a:r>
                        <a:rPr lang="en-US" sz="2800" dirty="0" err="1">
                          <a:effectLst/>
                        </a:rPr>
                        <a:t>học</a:t>
                      </a:r>
                      <a:r>
                        <a:rPr lang="en-US" sz="2800" dirty="0">
                          <a:effectLst/>
                        </a:rPr>
                        <a:t> </a:t>
                      </a:r>
                      <a:r>
                        <a:rPr lang="en-US" sz="2800" dirty="0" err="1">
                          <a:effectLst/>
                        </a:rPr>
                        <a:t>của</a:t>
                      </a:r>
                      <a:r>
                        <a:rPr lang="en-US" sz="2800" dirty="0">
                          <a:effectLst/>
                        </a:rPr>
                        <a:t> </a:t>
                      </a:r>
                      <a:r>
                        <a:rPr lang="en-US" sz="2800" dirty="0" err="1">
                          <a:effectLst/>
                        </a:rPr>
                        <a:t>một</a:t>
                      </a:r>
                      <a:r>
                        <a:rPr lang="en-US" sz="2800" dirty="0">
                          <a:effectLst/>
                        </a:rPr>
                        <a:t> </a:t>
                      </a:r>
                      <a:r>
                        <a:rPr lang="en-US" sz="2800" dirty="0" err="1">
                          <a:effectLst/>
                        </a:rPr>
                        <a:t>chất</a:t>
                      </a:r>
                      <a:r>
                        <a:rPr lang="en-US" sz="2800" dirty="0">
                          <a:effectLst/>
                        </a:rPr>
                        <a:t>: </a:t>
                      </a:r>
                      <a:r>
                        <a:rPr lang="en-US" sz="2800" dirty="0" err="1">
                          <a:effectLst/>
                        </a:rPr>
                        <a:t>thành</a:t>
                      </a:r>
                      <a:r>
                        <a:rPr lang="en-US" sz="2800" dirty="0">
                          <a:effectLst/>
                        </a:rPr>
                        <a:t> </a:t>
                      </a:r>
                      <a:r>
                        <a:rPr lang="en-US" sz="2800" dirty="0" err="1">
                          <a:effectLst/>
                        </a:rPr>
                        <a:t>phần</a:t>
                      </a:r>
                      <a:r>
                        <a:rPr lang="en-US" sz="2800" dirty="0">
                          <a:effectLst/>
                        </a:rPr>
                        <a:t>, </a:t>
                      </a:r>
                      <a:r>
                        <a:rPr lang="en-US" sz="2800" dirty="0" err="1">
                          <a:effectLst/>
                        </a:rPr>
                        <a:t>tỉ</a:t>
                      </a:r>
                      <a:r>
                        <a:rPr lang="en-US" sz="2800" dirty="0">
                          <a:effectLst/>
                        </a:rPr>
                        <a:t> </a:t>
                      </a:r>
                      <a:r>
                        <a:rPr lang="en-US" sz="2800" dirty="0" err="1">
                          <a:effectLst/>
                        </a:rPr>
                        <a:t>lệ</a:t>
                      </a:r>
                      <a:r>
                        <a:rPr lang="en-US" sz="2800" dirty="0">
                          <a:effectLst/>
                        </a:rPr>
                        <a:t> </a:t>
                      </a:r>
                      <a:r>
                        <a:rPr lang="en-US" sz="2800" dirty="0" err="1">
                          <a:effectLst/>
                        </a:rPr>
                        <a:t>số</a:t>
                      </a:r>
                      <a:r>
                        <a:rPr lang="en-US" sz="2800" dirty="0">
                          <a:effectLst/>
                        </a:rPr>
                        <a:t> </a:t>
                      </a:r>
                      <a:r>
                        <a:rPr lang="en-US" sz="2800" dirty="0" err="1">
                          <a:effectLst/>
                        </a:rPr>
                        <a:t>nguyên</a:t>
                      </a:r>
                      <a:r>
                        <a:rPr lang="en-US" sz="2800" dirty="0">
                          <a:effectLst/>
                        </a:rPr>
                        <a:t> </a:t>
                      </a:r>
                      <a:r>
                        <a:rPr lang="en-US" sz="2800" dirty="0" err="1">
                          <a:effectLst/>
                        </a:rPr>
                        <a:t>tử</a:t>
                      </a:r>
                      <a:r>
                        <a:rPr lang="en-US" sz="2800" dirty="0">
                          <a:effectLst/>
                        </a:rPr>
                        <a:t> </a:t>
                      </a:r>
                      <a:r>
                        <a:rPr lang="en-US" sz="2800" dirty="0" err="1">
                          <a:effectLst/>
                        </a:rPr>
                        <a:t>của</a:t>
                      </a:r>
                      <a:r>
                        <a:rPr lang="en-US" sz="2800" dirty="0">
                          <a:effectLst/>
                        </a:rPr>
                        <a:t> </a:t>
                      </a:r>
                      <a:r>
                        <a:rPr lang="en-US" sz="2800" dirty="0" err="1">
                          <a:effectLst/>
                        </a:rPr>
                        <a:t>các</a:t>
                      </a:r>
                      <a:r>
                        <a:rPr lang="en-US" sz="2800" dirty="0">
                          <a:effectLst/>
                        </a:rPr>
                        <a:t> </a:t>
                      </a:r>
                      <a:r>
                        <a:rPr lang="en-US" sz="2800" dirty="0" err="1">
                          <a:effectLst/>
                        </a:rPr>
                        <a:t>nguyên</a:t>
                      </a:r>
                      <a:r>
                        <a:rPr lang="en-US" sz="2800" dirty="0">
                          <a:effectLst/>
                        </a:rPr>
                        <a:t> </a:t>
                      </a:r>
                      <a:r>
                        <a:rPr lang="en-US" sz="2800" dirty="0" err="1">
                          <a:effectLst/>
                        </a:rPr>
                        <a:t>tố</a:t>
                      </a:r>
                      <a:r>
                        <a:rPr lang="en-US" sz="2800" dirty="0">
                          <a:effectLst/>
                        </a:rPr>
                        <a:t>, </a:t>
                      </a:r>
                      <a:r>
                        <a:rPr lang="en-US" sz="2800" dirty="0" err="1">
                          <a:effectLst/>
                        </a:rPr>
                        <a:t>khối</a:t>
                      </a:r>
                      <a:r>
                        <a:rPr lang="en-US" sz="2800" dirty="0">
                          <a:effectLst/>
                        </a:rPr>
                        <a:t> </a:t>
                      </a:r>
                      <a:r>
                        <a:rPr lang="en-US" sz="2800" dirty="0" err="1">
                          <a:effectLst/>
                        </a:rPr>
                        <a:t>lượng</a:t>
                      </a:r>
                      <a:r>
                        <a:rPr lang="en-US" sz="2800" dirty="0">
                          <a:effectLst/>
                        </a:rPr>
                        <a:t> </a:t>
                      </a:r>
                      <a:r>
                        <a:rPr lang="en-US" sz="2800" dirty="0" err="1">
                          <a:effectLst/>
                        </a:rPr>
                        <a:t>phân</a:t>
                      </a:r>
                      <a:r>
                        <a:rPr lang="en-US" sz="2800" dirty="0">
                          <a:effectLst/>
                        </a:rPr>
                        <a:t> </a:t>
                      </a:r>
                      <a:r>
                        <a:rPr lang="en-US" sz="2800" dirty="0" err="1">
                          <a:effectLst/>
                        </a:rPr>
                        <a:t>tử</a:t>
                      </a:r>
                      <a:r>
                        <a:rPr lang="en-US" sz="2800" dirty="0">
                          <a:effectLst/>
                        </a:rPr>
                        <a:t> </a:t>
                      </a:r>
                      <a:r>
                        <a:rPr lang="en-US" sz="2800" dirty="0" err="1">
                          <a:effectLst/>
                        </a:rPr>
                        <a:t>của</a:t>
                      </a:r>
                      <a:r>
                        <a:rPr lang="en-US" sz="2800" dirty="0">
                          <a:effectLst/>
                        </a:rPr>
                        <a:t> </a:t>
                      </a:r>
                      <a:r>
                        <a:rPr lang="en-US" sz="2800" dirty="0" err="1">
                          <a:effectLst/>
                        </a:rPr>
                        <a:t>chất</a:t>
                      </a:r>
                      <a:r>
                        <a:rPr lang="en-US" sz="2800" dirty="0">
                          <a:effectLst/>
                        </a:rPr>
                        <a:t>.</a:t>
                      </a:r>
                      <a:endParaRPr lang="en-US" sz="1600" dirty="0">
                        <a:effectLst/>
                        <a:latin typeface="Segoe UI" panose="020B0502040204020203" pitchFamily="34" charset="0"/>
                        <a:ea typeface="Segoe UI" panose="020B0502040204020203" pitchFamily="34" charset="0"/>
                      </a:endParaRPr>
                    </a:p>
                  </a:txBody>
                  <a:tcPr marL="114300" marR="114300" marT="0" marB="0"/>
                </a:tc>
                <a:extLst>
                  <a:ext uri="{0D108BD9-81ED-4DB2-BD59-A6C34878D82A}">
                    <a16:rowId xmlns:a16="http://schemas.microsoft.com/office/drawing/2014/main" val="10000"/>
                  </a:ext>
                </a:extLst>
              </a:tr>
            </a:tbl>
          </a:graphicData>
        </a:graphic>
      </p:graphicFrame>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9642" y="4435267"/>
            <a:ext cx="2266600" cy="1820254"/>
          </a:xfrm>
          <a:prstGeom prst="rect">
            <a:avLst/>
          </a:prstGeom>
        </p:spPr>
      </p:pic>
    </p:spTree>
    <p:extLst>
      <p:ext uri="{BB962C8B-B14F-4D97-AF65-F5344CB8AC3E}">
        <p14:creationId xmlns:p14="http://schemas.microsoft.com/office/powerpoint/2010/main" val="299597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6" y="1629819"/>
            <a:ext cx="2062744" cy="548099"/>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802358" y="2249737"/>
            <a:ext cx="3928576"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16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865355" y="2869014"/>
            <a:ext cx="4818307"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1600" dirty="0">
              <a:solidFill>
                <a:srgbClr val="002060"/>
              </a:solidFill>
              <a:latin typeface="Segoe UI" panose="020B0502040204020203" pitchFamily="34" charset="0"/>
              <a:ea typeface="Segoe UI" panose="020B0502040204020203" pitchFamily="34" charset="0"/>
            </a:endParaRPr>
          </a:p>
        </p:txBody>
      </p:sp>
      <p:sp>
        <p:nvSpPr>
          <p:cNvPr id="10" name="Rectangle 9"/>
          <p:cNvSpPr/>
          <p:nvPr/>
        </p:nvSpPr>
        <p:spPr>
          <a:xfrm>
            <a:off x="860821" y="5074501"/>
            <a:ext cx="10524355" cy="95410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dirty="0">
                <a:effectLst/>
                <a:latin typeface="Times New Roman" panose="02020603050405020304" pitchFamily="18" charset="0"/>
                <a:ea typeface="Calibri" panose="020F0502020204030204" pitchFamily="34" charset="0"/>
              </a:rPr>
              <a:t>- CTHH </a:t>
            </a:r>
            <a:r>
              <a:rPr lang="en-US" sz="2800"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thành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phần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số</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lượng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nguyên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mỗi</a:t>
            </a:r>
            <a:r>
              <a:rPr lang="en-US" sz="2800" dirty="0">
                <a:effectLst/>
                <a:latin typeface="Times New Roman" panose="02020603050405020304" pitchFamily="18" charset="0"/>
                <a:ea typeface="Calibri" panose="020F0502020204030204" pitchFamily="34" charset="0"/>
              </a:rPr>
              <a:t> </a:t>
            </a:r>
            <a:r>
              <a:rPr lang="en-US" sz="2800" err="1">
                <a:effectLst/>
                <a:latin typeface="Times New Roman" panose="02020603050405020304" pitchFamily="18" charset="0"/>
                <a:ea typeface="Calibri" panose="020F0502020204030204" pitchFamily="34" charset="0"/>
              </a:rPr>
              <a:t>nguyên</a:t>
            </a:r>
            <a:r>
              <a:rPr lang="en-US" sz="2800">
                <a:effectLst/>
                <a:latin typeface="Times New Roman" panose="02020603050405020304" pitchFamily="18" charset="0"/>
                <a:ea typeface="Calibri" panose="020F0502020204030204" pitchFamily="34" charset="0"/>
              </a:rPr>
              <a:t> tố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Từ</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tính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khối</a:t>
            </a:r>
            <a:r>
              <a:rPr lang="en-US" sz="2800" dirty="0">
                <a:effectLst/>
                <a:latin typeface="Times New Roman" panose="02020603050405020304" pitchFamily="18" charset="0"/>
                <a:ea typeface="Calibri" panose="020F0502020204030204" pitchFamily="34" charset="0"/>
              </a:rPr>
              <a:t> KL </a:t>
            </a:r>
            <a:r>
              <a:rPr lang="en-US" sz="2800" dirty="0" err="1">
                <a:effectLst/>
                <a:latin typeface="Times New Roman" panose="02020603050405020304" pitchFamily="18" charset="0"/>
                <a:ea typeface="Calibri" panose="020F0502020204030204" pitchFamily="34" charset="0"/>
              </a:rPr>
              <a:t>phân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tử</a:t>
            </a:r>
            <a:endParaRPr lang="en-US" sz="2800" dirty="0"/>
          </a:p>
        </p:txBody>
      </p:sp>
      <p:graphicFrame>
        <p:nvGraphicFramePr>
          <p:cNvPr id="11" name="Table 10"/>
          <p:cNvGraphicFramePr>
            <a:graphicFrameLocks noGrp="1"/>
          </p:cNvGraphicFramePr>
          <p:nvPr>
            <p:extLst>
              <p:ext uri="{D42A27DB-BD31-4B8C-83A1-F6EECF244321}">
                <p14:modId xmlns:p14="http://schemas.microsoft.com/office/powerpoint/2010/main" val="2104724519"/>
              </p:ext>
            </p:extLst>
          </p:nvPr>
        </p:nvGraphicFramePr>
        <p:xfrm>
          <a:off x="860822" y="3527656"/>
          <a:ext cx="10524354" cy="1432814"/>
        </p:xfrm>
        <a:graphic>
          <a:graphicData uri="http://schemas.openxmlformats.org/drawingml/2006/table">
            <a:tbl>
              <a:tblPr>
                <a:tableStyleId>{5C22544A-7EE6-4342-B048-85BDC9FD1C3A}</a:tableStyleId>
              </a:tblPr>
              <a:tblGrid>
                <a:gridCol w="10524354">
                  <a:extLst>
                    <a:ext uri="{9D8B030D-6E8A-4147-A177-3AD203B41FA5}">
                      <a16:colId xmlns:a16="http://schemas.microsoft.com/office/drawing/2014/main" val="20000"/>
                    </a:ext>
                  </a:extLst>
                </a:gridCol>
              </a:tblGrid>
              <a:tr h="0">
                <a:tc>
                  <a:txBody>
                    <a:bodyPr/>
                    <a:lstStyle/>
                    <a:p>
                      <a:pPr indent="254000" algn="just">
                        <a:lnSpc>
                          <a:spcPct val="115000"/>
                        </a:lnSpc>
                        <a:spcAft>
                          <a:spcPts val="0"/>
                        </a:spcAft>
                      </a:pPr>
                      <a:r>
                        <a:rPr lang="en-US" sz="2800" dirty="0">
                          <a:effectLst/>
                          <a:latin typeface="Times New Roman" panose="02020603050405020304" pitchFamily="18" charset="0"/>
                          <a:cs typeface="Times New Roman" panose="02020603050405020304" pitchFamily="18" charset="0"/>
                        </a:rPr>
                        <a:t>- CTHH </a:t>
                      </a:r>
                      <a:r>
                        <a:rPr lang="en-US" sz="2800" dirty="0" err="1">
                          <a:effectLst/>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gồm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dưới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hiệu</a:t>
                      </a:r>
                      <a:r>
                        <a:rPr lang="en-US" sz="2800" dirty="0">
                          <a:effectLst/>
                          <a:latin typeface="Times New Roman" panose="02020603050405020304" pitchFamily="18" charset="0"/>
                          <a:cs typeface="Times New Roman" panose="02020603050405020304" pitchFamily="18" charset="0"/>
                        </a:rPr>
                        <a:t>. CT </a:t>
                      </a:r>
                      <a:r>
                        <a:rPr lang="en-US" sz="2800" dirty="0" err="1">
                          <a:effectLst/>
                          <a:latin typeface="Times New Roman" panose="02020603050405020304" pitchFamily="18" charset="0"/>
                          <a:cs typeface="Times New Roman" panose="02020603050405020304" pitchFamily="18" charset="0"/>
                        </a:rPr>
                        <a:t>chung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err="1">
                          <a:effectLst/>
                          <a:latin typeface="Times New Roman" panose="02020603050405020304" pitchFamily="18" charset="0"/>
                          <a:cs typeface="Times New Roman" panose="02020603050405020304" pitchFamily="18" charset="0"/>
                        </a:rPr>
                        <a:t>phân</a:t>
                      </a:r>
                      <a:r>
                        <a:rPr lang="en-US" sz="2800">
                          <a:effectLst/>
                          <a:latin typeface="Times New Roman" panose="02020603050405020304" pitchFamily="18" charset="0"/>
                          <a:cs typeface="Times New Roman" panose="02020603050405020304" pitchFamily="18" charset="0"/>
                        </a:rPr>
                        <a:t> tử hợp chất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A</a:t>
                      </a:r>
                      <a:r>
                        <a:rPr lang="en-US" sz="2800" baseline="-25000" dirty="0" err="1">
                          <a:effectLst/>
                          <a:latin typeface="Times New Roman" panose="02020603050405020304" pitchFamily="18" charset="0"/>
                          <a:cs typeface="Times New Roman" panose="02020603050405020304" pitchFamily="18" charset="0"/>
                        </a:rPr>
                        <a:t>x</a:t>
                      </a:r>
                      <a:r>
                        <a:rPr lang="en-US" sz="2800" dirty="0" err="1">
                          <a:effectLst/>
                          <a:latin typeface="Times New Roman" panose="02020603050405020304" pitchFamily="18" charset="0"/>
                          <a:cs typeface="Times New Roman" panose="02020603050405020304" pitchFamily="18" charset="0"/>
                        </a:rPr>
                        <a:t>B</a:t>
                      </a:r>
                      <a:r>
                        <a:rPr lang="en-US" sz="2800" baseline="-25000" dirty="0" err="1">
                          <a:effectLst/>
                          <a:latin typeface="Times New Roman" panose="02020603050405020304" pitchFamily="18" charset="0"/>
                          <a:cs typeface="Times New Roman" panose="02020603050405020304" pitchFamily="18" charset="0"/>
                        </a:rPr>
                        <a:t>y</a:t>
                      </a:r>
                      <a:endParaRPr lang="en-US" sz="1600" dirty="0">
                        <a:effectLst/>
                        <a:latin typeface="Times New Roman" panose="02020603050405020304" pitchFamily="18" charset="0"/>
                        <a:ea typeface="Segoe UI" panose="020B0502040204020203"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6492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5" y="161084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696117" y="2180921"/>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696117" y="276877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696117" y="3323256"/>
            <a:ext cx="9619108" cy="547522"/>
          </a:xfrm>
          <a:prstGeom prst="rect">
            <a:avLst/>
          </a:prstGeom>
        </p:spPr>
        <p:txBody>
          <a:bodyPr wrap="none">
            <a:spAutoFit/>
          </a:bodyPr>
          <a:lstStyle/>
          <a:p>
            <a:pPr indent="254000" algn="just">
              <a:lnSpc>
                <a:spcPct val="115000"/>
              </a:lnSpc>
              <a:spcAft>
                <a:spcPts val="0"/>
              </a:spcAft>
            </a:pPr>
            <a:r>
              <a:rPr lang="en-US" sz="2800" b="1" dirty="0">
                <a:solidFill>
                  <a:srgbClr val="002060"/>
                </a:solidFill>
                <a:effectLst/>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474010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0324" y="1679104"/>
            <a:ext cx="9958812" cy="122495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ctr">
              <a:lnSpc>
                <a:spcPct val="115000"/>
              </a:lnSpc>
              <a:spcAft>
                <a:spcPts val="0"/>
              </a:spcAft>
              <a:tabLst>
                <a:tab pos="245745" algn="l"/>
              </a:tabLst>
            </a:pPr>
            <a:r>
              <a:rPr lang="en-US" sz="3200" dirty="0" err="1">
                <a:effectLst/>
                <a:latin typeface="Times New Roman" panose="02020603050405020304" pitchFamily="18" charset="0"/>
                <a:ea typeface="Segoe UI" panose="020B0502040204020203" pitchFamily="34" charset="0"/>
              </a:rPr>
              <a:t>Tính</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phần</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trăm</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mỗi</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nguyên</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tố</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có</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trong</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các</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hợp</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chất</a:t>
            </a:r>
            <a:r>
              <a:rPr lang="en-US" sz="3200" dirty="0">
                <a:effectLst/>
                <a:latin typeface="Times New Roman" panose="02020603050405020304" pitchFamily="18" charset="0"/>
                <a:ea typeface="Segoe UI" panose="020B0502040204020203" pitchFamily="34" charset="0"/>
              </a:rPr>
              <a:t>: </a:t>
            </a:r>
            <a:r>
              <a:rPr lang="en-US" sz="3200" b="1" dirty="0">
                <a:solidFill>
                  <a:srgbClr val="C00000"/>
                </a:solidFill>
                <a:effectLst/>
                <a:latin typeface="Times New Roman" panose="02020603050405020304" pitchFamily="18" charset="0"/>
                <a:ea typeface="Segoe UI" panose="020B0502040204020203" pitchFamily="34" charset="0"/>
              </a:rPr>
              <a:t>Al</a:t>
            </a:r>
            <a:r>
              <a:rPr lang="en-US" sz="3200" b="1" baseline="-25000" dirty="0">
                <a:solidFill>
                  <a:srgbClr val="C00000"/>
                </a:solidFill>
                <a:effectLst/>
                <a:latin typeface="Times New Roman" panose="02020603050405020304" pitchFamily="18" charset="0"/>
                <a:ea typeface="Segoe UI" panose="020B0502040204020203" pitchFamily="34" charset="0"/>
              </a:rPr>
              <a:t>2</a:t>
            </a:r>
            <a:r>
              <a:rPr lang="en-US" sz="3200" b="1" dirty="0">
                <a:solidFill>
                  <a:srgbClr val="C00000"/>
                </a:solidFill>
                <a:effectLst/>
                <a:latin typeface="Times New Roman" panose="02020603050405020304" pitchFamily="18" charset="0"/>
                <a:ea typeface="Segoe UI" panose="020B0502040204020203" pitchFamily="34" charset="0"/>
              </a:rPr>
              <a:t>O</a:t>
            </a:r>
            <a:r>
              <a:rPr lang="en-US" sz="3200" b="1" baseline="-25000" dirty="0">
                <a:solidFill>
                  <a:srgbClr val="C00000"/>
                </a:solidFill>
                <a:effectLst/>
                <a:latin typeface="Times New Roman" panose="02020603050405020304" pitchFamily="18" charset="0"/>
                <a:ea typeface="Segoe UI" panose="020B0502040204020203" pitchFamily="34" charset="0"/>
              </a:rPr>
              <a:t>3</a:t>
            </a:r>
            <a:r>
              <a:rPr lang="en-US" sz="3200" b="1" dirty="0">
                <a:solidFill>
                  <a:srgbClr val="C00000"/>
                </a:solidFill>
                <a:effectLst/>
                <a:latin typeface="Times New Roman" panose="02020603050405020304" pitchFamily="18" charset="0"/>
                <a:ea typeface="Segoe UI" panose="020B0502040204020203" pitchFamily="34" charset="0"/>
              </a:rPr>
              <a:t>, MgCI</a:t>
            </a:r>
            <a:r>
              <a:rPr lang="en-US" sz="3200" b="1" baseline="-25000" dirty="0">
                <a:solidFill>
                  <a:srgbClr val="C00000"/>
                </a:solidFill>
                <a:effectLst/>
                <a:latin typeface="Times New Roman" panose="02020603050405020304" pitchFamily="18" charset="0"/>
                <a:ea typeface="Segoe UI" panose="020B0502040204020203" pitchFamily="34" charset="0"/>
              </a:rPr>
              <a:t>2 </a:t>
            </a:r>
            <a:r>
              <a:rPr lang="en-US" sz="3200" b="1" dirty="0">
                <a:solidFill>
                  <a:srgbClr val="C00000"/>
                </a:solidFill>
                <a:effectLst/>
                <a:latin typeface="Times New Roman" panose="02020603050405020304" pitchFamily="18" charset="0"/>
                <a:ea typeface="Segoe UI" panose="020B0502040204020203" pitchFamily="34" charset="0"/>
              </a:rPr>
              <a:t>, Na</a:t>
            </a:r>
            <a:r>
              <a:rPr lang="en-US" sz="3200" b="1" baseline="-25000" dirty="0">
                <a:solidFill>
                  <a:srgbClr val="C00000"/>
                </a:solidFill>
                <a:effectLst/>
                <a:latin typeface="Times New Roman" panose="02020603050405020304" pitchFamily="18" charset="0"/>
                <a:ea typeface="Segoe UI" panose="020B0502040204020203" pitchFamily="34" charset="0"/>
              </a:rPr>
              <a:t>2</a:t>
            </a:r>
            <a:r>
              <a:rPr lang="en-US" sz="3200" b="1" dirty="0">
                <a:solidFill>
                  <a:srgbClr val="C00000"/>
                </a:solidFill>
                <a:effectLst/>
                <a:latin typeface="Times New Roman" panose="02020603050405020304" pitchFamily="18" charset="0"/>
                <a:ea typeface="Segoe UI" panose="020B0502040204020203" pitchFamily="34" charset="0"/>
              </a:rPr>
              <a:t>S, (NH</a:t>
            </a:r>
            <a:r>
              <a:rPr lang="en-US" sz="3200" b="1" baseline="-25000" dirty="0">
                <a:solidFill>
                  <a:srgbClr val="C00000"/>
                </a:solidFill>
                <a:effectLst/>
                <a:latin typeface="Times New Roman" panose="02020603050405020304" pitchFamily="18" charset="0"/>
                <a:ea typeface="Segoe UI" panose="020B0502040204020203" pitchFamily="34" charset="0"/>
              </a:rPr>
              <a:t>4</a:t>
            </a:r>
            <a:r>
              <a:rPr lang="en-US" sz="3200" b="1" dirty="0">
                <a:solidFill>
                  <a:srgbClr val="C00000"/>
                </a:solidFill>
                <a:effectLst/>
                <a:latin typeface="Times New Roman" panose="02020603050405020304" pitchFamily="18" charset="0"/>
                <a:ea typeface="Segoe UI" panose="020B0502040204020203" pitchFamily="34" charset="0"/>
              </a:rPr>
              <a:t>)</a:t>
            </a:r>
            <a:r>
              <a:rPr lang="en-US" sz="3200" b="1" baseline="-25000" dirty="0">
                <a:solidFill>
                  <a:srgbClr val="C00000"/>
                </a:solidFill>
                <a:effectLst/>
                <a:latin typeface="Times New Roman" panose="02020603050405020304" pitchFamily="18" charset="0"/>
                <a:ea typeface="Segoe UI" panose="020B0502040204020203" pitchFamily="34" charset="0"/>
              </a:rPr>
              <a:t>2</a:t>
            </a:r>
            <a:r>
              <a:rPr lang="en-US" sz="3200" b="1" dirty="0">
                <a:solidFill>
                  <a:srgbClr val="C00000"/>
                </a:solidFill>
                <a:effectLst/>
                <a:latin typeface="Times New Roman" panose="02020603050405020304" pitchFamily="18" charset="0"/>
                <a:ea typeface="Segoe UI" panose="020B0502040204020203" pitchFamily="34" charset="0"/>
              </a:rPr>
              <a:t>CO</a:t>
            </a:r>
            <a:r>
              <a:rPr lang="en-US" sz="3200" b="1" baseline="-25000" dirty="0">
                <a:solidFill>
                  <a:srgbClr val="C00000"/>
                </a:solidFill>
                <a:effectLst/>
                <a:latin typeface="Times New Roman" panose="02020603050405020304" pitchFamily="18" charset="0"/>
                <a:ea typeface="Segoe UI" panose="020B0502040204020203" pitchFamily="34" charset="0"/>
              </a:rPr>
              <a:t>3</a:t>
            </a:r>
            <a:r>
              <a:rPr lang="en-US" sz="3200" dirty="0">
                <a:effectLst/>
                <a:latin typeface="Times New Roman" panose="02020603050405020304" pitchFamily="18" charset="0"/>
                <a:ea typeface="Segoe UI" panose="020B0502040204020203" pitchFamily="34" charset="0"/>
              </a:rPr>
              <a:t>.</a:t>
            </a:r>
            <a:endParaRPr lang="en-US" dirty="0">
              <a:effectLst/>
              <a:latin typeface="Segoe UI" panose="020B0502040204020203" pitchFamily="34" charset="0"/>
              <a:ea typeface="Segoe UI" panose="020B0502040204020203" pitchFamily="34" charset="0"/>
            </a:endParaRPr>
          </a:p>
        </p:txBody>
      </p:sp>
      <p:sp>
        <p:nvSpPr>
          <p:cNvPr id="3" name="Rectangle 2"/>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4"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Rectangle 4"/>
              <p:cNvSpPr/>
              <p:nvPr/>
            </p:nvSpPr>
            <p:spPr>
              <a:xfrm>
                <a:off x="425513" y="3224919"/>
                <a:ext cx="11425473" cy="166032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tabLst>
                    <a:tab pos="245745" algn="l"/>
                  </a:tabLst>
                </a:pPr>
                <a:r>
                  <a:rPr lang="en-US" sz="2800" dirty="0">
                    <a:effectLst/>
                    <a:latin typeface="Times New Roman" panose="02020603050405020304" pitchFamily="18" charset="0"/>
                    <a:ea typeface="Segoe UI" panose="020B0502040204020203" pitchFamily="34" charset="0"/>
                  </a:rPr>
                  <a:t>Al</a:t>
                </a:r>
                <a:r>
                  <a:rPr lang="en-US" sz="2800" baseline="-25000" dirty="0">
                    <a:effectLst/>
                    <a:latin typeface="Times New Roman" panose="02020603050405020304" pitchFamily="18" charset="0"/>
                    <a:ea typeface="Segoe UI" panose="020B0502040204020203" pitchFamily="34" charset="0"/>
                  </a:rPr>
                  <a:t>2</a:t>
                </a:r>
                <a:r>
                  <a:rPr lang="en-US" sz="2800" dirty="0">
                    <a:effectLst/>
                    <a:latin typeface="Times New Roman" panose="02020603050405020304" pitchFamily="18" charset="0"/>
                    <a:ea typeface="Segoe UI" panose="020B0502040204020203" pitchFamily="34" charset="0"/>
                  </a:rPr>
                  <a:t>O</a:t>
                </a:r>
                <a:r>
                  <a:rPr lang="en-US" sz="2800" baseline="-25000" dirty="0">
                    <a:effectLst/>
                    <a:latin typeface="Times New Roman" panose="02020603050405020304" pitchFamily="18" charset="0"/>
                    <a:ea typeface="Segoe UI" panose="020B0502040204020203" pitchFamily="34" charset="0"/>
                  </a:rPr>
                  <a:t>3</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Có</a:t>
                </a:r>
                <a:r>
                  <a:rPr lang="en-US" sz="2800" dirty="0">
                    <a:effectLst/>
                    <a:latin typeface="Times New Roman" panose="02020603050405020304" pitchFamily="18" charset="0"/>
                    <a:ea typeface="Segoe UI" panose="020B0502040204020203" pitchFamily="34" charset="0"/>
                  </a:rPr>
                  <a:t> %Al = </a:t>
                </a:r>
                <a14:m>
                  <m:oMath xmlns:m="http://schemas.openxmlformats.org/officeDocument/2006/math">
                    <m:f>
                      <m:f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𝐴𝑙</m:t>
                        </m:r>
                        <m:r>
                          <a:rPr lang="en-US" sz="2800" i="1">
                            <a:effectLst/>
                            <a:latin typeface="Cambria Math" panose="02040503050406030204" pitchFamily="18" charset="0"/>
                            <a:ea typeface="Segoe UI" panose="020B0502040204020203" pitchFamily="34" charset="0"/>
                            <a:cs typeface="Times New Roman" panose="02020603050405020304" pitchFamily="18" charset="0"/>
                          </a:rPr>
                          <m:t> )× 2</m:t>
                        </m:r>
                      </m:num>
                      <m:den>
                        <m:r>
                          <a:rPr lang="en-US" sz="28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AI</m:t>
                        </m:r>
                        <m:r>
                          <a:rPr lang="en-US" sz="2800" baseline="-25000">
                            <a:effectLst/>
                            <a:latin typeface="Cambria Math" panose="02040503050406030204" pitchFamily="18" charset="0"/>
                            <a:ea typeface="Segoe UI" panose="020B0502040204020203" pitchFamily="34" charset="0"/>
                            <a:cs typeface="Times New Roman" panose="02020603050405020304" pitchFamily="18" charset="0"/>
                          </a:rPr>
                          <m:t>2</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O</m:t>
                        </m:r>
                        <m:r>
                          <a:rPr lang="en-US" sz="2800" baseline="-25000">
                            <a:effectLst/>
                            <a:latin typeface="Cambria Math" panose="02040503050406030204" pitchFamily="18" charset="0"/>
                            <a:ea typeface="Segoe UI" panose="020B0502040204020203" pitchFamily="34" charset="0"/>
                            <a:cs typeface="Times New Roman" panose="02020603050405020304" pitchFamily="18" charset="0"/>
                          </a:rPr>
                          <m:t>3)</m:t>
                        </m:r>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den>
                    </m:f>
                    <m:r>
                      <a:rPr lang="en-US" sz="2800" i="1">
                        <a:effectLst/>
                        <a:latin typeface="Cambria Math" panose="02040503050406030204" pitchFamily="18" charset="0"/>
                        <a:ea typeface="Segoe UI" panose="020B0502040204020203" pitchFamily="34" charset="0"/>
                        <a:cs typeface="Times New Roman" panose="02020603050405020304" pitchFamily="18" charset="0"/>
                      </a:rPr>
                      <m:t> ×100% = </m:t>
                    </m:r>
                    <m:f>
                      <m:f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Segoe UI" panose="020B0502040204020203" pitchFamily="34" charset="0"/>
                            <a:cs typeface="Times New Roman" panose="02020603050405020304" pitchFamily="18" charset="0"/>
                          </a:rPr>
                          <m:t>27×2</m:t>
                        </m:r>
                      </m:num>
                      <m:den>
                        <m:r>
                          <a:rPr lang="en-US" sz="2800" i="1">
                            <a:effectLst/>
                            <a:latin typeface="Cambria Math" panose="02040503050406030204" pitchFamily="18" charset="0"/>
                            <a:ea typeface="Segoe UI" panose="020B0502040204020203" pitchFamily="34" charset="0"/>
                            <a:cs typeface="Times New Roman" panose="02020603050405020304" pitchFamily="18" charset="0"/>
                          </a:rPr>
                          <m:t>27×2+16×3</m:t>
                        </m:r>
                      </m:den>
                    </m:f>
                    <m:r>
                      <a:rPr lang="en-US" sz="2800" i="1">
                        <a:effectLst/>
                        <a:latin typeface="Cambria Math" panose="02040503050406030204" pitchFamily="18" charset="0"/>
                        <a:ea typeface="Segoe UI" panose="020B0502040204020203" pitchFamily="34" charset="0"/>
                        <a:cs typeface="Times New Roman" panose="02020603050405020304" pitchFamily="18" charset="0"/>
                      </a:rPr>
                      <m:t>×100% =52,94 %</m:t>
                    </m:r>
                  </m:oMath>
                </a14:m>
                <a:endParaRPr lang="en-US" sz="1600" dirty="0">
                  <a:effectLst/>
                  <a:latin typeface="Segoe UI" panose="020B0502040204020203" pitchFamily="34" charset="0"/>
                  <a:ea typeface="Segoe UI" panose="020B0502040204020203" pitchFamily="34" charset="0"/>
                </a:endParaRPr>
              </a:p>
              <a:p>
                <a:pPr marL="546100" indent="254000" algn="just">
                  <a:lnSpc>
                    <a:spcPct val="115000"/>
                  </a:lnSpc>
                  <a:spcAft>
                    <a:spcPts val="0"/>
                  </a:spcAft>
                </a:pPr>
                <a:r>
                  <a:rPr lang="en-US" sz="2800" dirty="0">
                    <a:effectLst/>
                    <a:latin typeface="Times New Roman" panose="02020603050405020304" pitchFamily="18" charset="0"/>
                    <a:ea typeface="Segoe UI" panose="020B0502040204020203" pitchFamily="34" charset="0"/>
                    <a:cs typeface="Times New Roman" panose="02020603050405020304" pitchFamily="18" charset="0"/>
                    <a:sym typeface="Symbol" panose="05050102010706020507" pitchFamily="18" charset="2"/>
                  </a:rPr>
                  <a:t></a:t>
                </a:r>
                <a:r>
                  <a:rPr lang="en-US" sz="2800" dirty="0">
                    <a:effectLst/>
                    <a:latin typeface="Times New Roman" panose="02020603050405020304" pitchFamily="18" charset="0"/>
                    <a:ea typeface="Segoe UI" panose="020B0502040204020203" pitchFamily="34" charset="0"/>
                  </a:rPr>
                  <a:t> %O = 100% </a:t>
                </a:r>
                <a:r>
                  <a:rPr lang="en-US" sz="2800">
                    <a:effectLst/>
                    <a:latin typeface="Times New Roman" panose="02020603050405020304" pitchFamily="18" charset="0"/>
                    <a:ea typeface="Segoe UI" panose="020B0502040204020203" pitchFamily="34" charset="0"/>
                  </a:rPr>
                  <a:t>- 52,94% </a:t>
                </a:r>
                <a:r>
                  <a:rPr lang="en-US" sz="2800" dirty="0">
                    <a:effectLst/>
                    <a:latin typeface="Times New Roman" panose="02020603050405020304" pitchFamily="18" charset="0"/>
                    <a:ea typeface="Segoe UI" panose="020B0502040204020203" pitchFamily="34" charset="0"/>
                  </a:rPr>
                  <a:t>=  47,06% </a:t>
                </a:r>
                <a:endParaRPr lang="en-US" sz="1600" dirty="0">
                  <a:effectLst/>
                  <a:latin typeface="Segoe UI" panose="020B0502040204020203" pitchFamily="34" charset="0"/>
                  <a:ea typeface="Segoe UI" panose="020B0502040204020203" pitchFamily="34" charset="0"/>
                </a:endParaRPr>
              </a:p>
              <a:p>
                <a:pPr indent="254000" algn="just">
                  <a:lnSpc>
                    <a:spcPct val="115000"/>
                  </a:lnSpc>
                  <a:spcAft>
                    <a:spcPts val="0"/>
                  </a:spcAft>
                </a:pPr>
                <a:endParaRPr lang="en-US" sz="1600" dirty="0">
                  <a:effectLst/>
                  <a:latin typeface="Segoe UI" panose="020B0502040204020203" pitchFamily="34" charset="0"/>
                  <a:ea typeface="Segoe UI" panose="020B0502040204020203"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25513" y="3224919"/>
                <a:ext cx="11425473" cy="1660326"/>
              </a:xfrm>
              <a:prstGeom prst="rect">
                <a:avLst/>
              </a:prstGeom>
              <a:blipFill>
                <a:blip r:embed="rId3"/>
                <a:stretch>
                  <a:fillRect/>
                </a:stretch>
              </a:blipFill>
              <a:ln>
                <a:noFill/>
              </a:ln>
            </p:spPr>
            <p:txBody>
              <a:bodyPr/>
              <a:lstStyle/>
              <a:p>
                <a:r>
                  <a:rPr lang="vi-VN">
                    <a:noFill/>
                  </a:rPr>
                  <a:t> </a:t>
                </a:r>
              </a:p>
            </p:txBody>
          </p:sp>
        </mc:Fallback>
      </mc:AlternateContent>
      <p:sp>
        <p:nvSpPr>
          <p:cNvPr id="7" name="Rectangle 6"/>
          <p:cNvSpPr/>
          <p:nvPr/>
        </p:nvSpPr>
        <p:spPr>
          <a:xfrm>
            <a:off x="2884826" y="5043147"/>
            <a:ext cx="6506846" cy="587853"/>
          </a:xfrm>
          <a:prstGeom prst="rect">
            <a:avLst/>
          </a:prstGeom>
          <a:solidFill>
            <a:schemeClr val="bg1"/>
          </a:solidFill>
          <a:ln>
            <a:noFill/>
          </a:ln>
        </p:spPr>
        <p:txBody>
          <a:bodyPr wrap="none">
            <a:spAutoFit/>
          </a:bodyPr>
          <a:lstStyle/>
          <a:p>
            <a:pPr indent="254000" algn="just">
              <a:lnSpc>
                <a:spcPct val="115000"/>
              </a:lnSpc>
              <a:spcAft>
                <a:spcPts val="0"/>
              </a:spcAft>
            </a:pPr>
            <a:r>
              <a:rPr lang="en-US" sz="2800" b="1" dirty="0">
                <a:solidFill>
                  <a:srgbClr val="C00000"/>
                </a:solidFill>
                <a:effectLst/>
                <a:latin typeface="Times New Roman" panose="02020603050405020304" pitchFamily="18" charset="0"/>
                <a:ea typeface="Segoe UI" panose="020B0502040204020203" pitchFamily="34" charset="0"/>
              </a:rPr>
              <a:t>- </a:t>
            </a:r>
            <a:r>
              <a:rPr lang="en-US" sz="2800" b="1" dirty="0" err="1">
                <a:solidFill>
                  <a:srgbClr val="C00000"/>
                </a:solidFill>
                <a:effectLst/>
                <a:latin typeface="Times New Roman" panose="02020603050405020304" pitchFamily="18" charset="0"/>
                <a:ea typeface="Segoe UI" panose="020B0502040204020203" pitchFamily="34" charset="0"/>
              </a:rPr>
              <a:t>Tương</a:t>
            </a:r>
            <a:r>
              <a:rPr lang="en-US" sz="2800" b="1" dirty="0">
                <a:solidFill>
                  <a:srgbClr val="C00000"/>
                </a:solidFill>
                <a:effectLst/>
                <a:latin typeface="Times New Roman" panose="02020603050405020304" pitchFamily="18" charset="0"/>
                <a:ea typeface="Segoe UI" panose="020B0502040204020203" pitchFamily="34" charset="0"/>
              </a:rPr>
              <a:t> </a:t>
            </a:r>
            <a:r>
              <a:rPr lang="en-US" sz="2800" b="1" dirty="0" err="1">
                <a:solidFill>
                  <a:srgbClr val="C00000"/>
                </a:solidFill>
                <a:effectLst/>
                <a:latin typeface="Times New Roman" panose="02020603050405020304" pitchFamily="18" charset="0"/>
                <a:ea typeface="Segoe UI" panose="020B0502040204020203" pitchFamily="34" charset="0"/>
              </a:rPr>
              <a:t>tự</a:t>
            </a:r>
            <a:r>
              <a:rPr lang="en-US" sz="2800" b="1" dirty="0">
                <a:solidFill>
                  <a:srgbClr val="C00000"/>
                </a:solidFill>
                <a:effectLst/>
                <a:latin typeface="Times New Roman" panose="02020603050405020304" pitchFamily="18" charset="0"/>
                <a:ea typeface="Segoe UI" panose="020B0502040204020203" pitchFamily="34" charset="0"/>
              </a:rPr>
              <a:t> </a:t>
            </a:r>
            <a:r>
              <a:rPr lang="en-US" sz="2800" b="1" dirty="0" err="1">
                <a:solidFill>
                  <a:srgbClr val="C00000"/>
                </a:solidFill>
                <a:effectLst/>
                <a:latin typeface="Times New Roman" panose="02020603050405020304" pitchFamily="18" charset="0"/>
                <a:ea typeface="Segoe UI" panose="020B0502040204020203" pitchFamily="34" charset="0"/>
              </a:rPr>
              <a:t>tính</a:t>
            </a:r>
            <a:r>
              <a:rPr lang="en-US" sz="2800" b="1" dirty="0">
                <a:solidFill>
                  <a:srgbClr val="C00000"/>
                </a:solidFill>
                <a:effectLst/>
                <a:latin typeface="Times New Roman" panose="02020603050405020304" pitchFamily="18" charset="0"/>
                <a:ea typeface="Segoe UI" panose="020B0502040204020203" pitchFamily="34" charset="0"/>
              </a:rPr>
              <a:t> </a:t>
            </a:r>
            <a:r>
              <a:rPr lang="en-US" sz="2800" b="1" dirty="0" err="1">
                <a:solidFill>
                  <a:srgbClr val="C00000"/>
                </a:solidFill>
                <a:latin typeface="Times New Roman" panose="02020603050405020304" pitchFamily="18" charset="0"/>
                <a:ea typeface="Segoe UI" panose="020B0502040204020203" pitchFamily="34" charset="0"/>
              </a:rPr>
              <a:t>được</a:t>
            </a:r>
            <a:r>
              <a:rPr lang="en-US" sz="2800" b="1" dirty="0">
                <a:solidFill>
                  <a:srgbClr val="C00000"/>
                </a:solidFill>
                <a:latin typeface="Times New Roman" panose="02020603050405020304" pitchFamily="18" charset="0"/>
                <a:ea typeface="Segoe UI" panose="020B0502040204020203" pitchFamily="34" charset="0"/>
              </a:rPr>
              <a:t> </a:t>
            </a:r>
            <a:r>
              <a:rPr lang="en-US" sz="2800" b="1" dirty="0" err="1">
                <a:solidFill>
                  <a:srgbClr val="C00000"/>
                </a:solidFill>
                <a:latin typeface="Times New Roman" panose="02020603050405020304" pitchFamily="18" charset="0"/>
                <a:ea typeface="Segoe UI" panose="020B0502040204020203" pitchFamily="34" charset="0"/>
              </a:rPr>
              <a:t>các</a:t>
            </a:r>
            <a:r>
              <a:rPr lang="en-US" sz="2800" b="1" dirty="0">
                <a:solidFill>
                  <a:srgbClr val="C00000"/>
                </a:solidFill>
                <a:latin typeface="Times New Roman" panose="02020603050405020304" pitchFamily="18" charset="0"/>
                <a:ea typeface="Segoe UI" panose="020B0502040204020203" pitchFamily="34" charset="0"/>
              </a:rPr>
              <a:t> </a:t>
            </a:r>
            <a:r>
              <a:rPr lang="en-US" sz="2800" b="1" dirty="0" err="1">
                <a:solidFill>
                  <a:srgbClr val="C00000"/>
                </a:solidFill>
                <a:effectLst/>
                <a:latin typeface="Times New Roman" panose="02020603050405020304" pitchFamily="18" charset="0"/>
                <a:ea typeface="Segoe UI" panose="020B0502040204020203" pitchFamily="34" charset="0"/>
              </a:rPr>
              <a:t>ví</a:t>
            </a:r>
            <a:r>
              <a:rPr lang="en-US" sz="2800" b="1" dirty="0">
                <a:solidFill>
                  <a:srgbClr val="C00000"/>
                </a:solidFill>
                <a:effectLst/>
                <a:latin typeface="Times New Roman" panose="02020603050405020304" pitchFamily="18" charset="0"/>
                <a:ea typeface="Segoe UI" panose="020B0502040204020203" pitchFamily="34" charset="0"/>
              </a:rPr>
              <a:t> </a:t>
            </a:r>
            <a:r>
              <a:rPr lang="en-US" sz="2800" b="1" dirty="0" err="1">
                <a:solidFill>
                  <a:srgbClr val="C00000"/>
                </a:solidFill>
                <a:effectLst/>
                <a:latin typeface="Times New Roman" panose="02020603050405020304" pitchFamily="18" charset="0"/>
                <a:ea typeface="Segoe UI" panose="020B0502040204020203" pitchFamily="34" charset="0"/>
              </a:rPr>
              <a:t>dụ</a:t>
            </a:r>
            <a:r>
              <a:rPr lang="en-US" sz="2800" b="1" dirty="0">
                <a:solidFill>
                  <a:srgbClr val="C00000"/>
                </a:solidFill>
                <a:effectLst/>
                <a:latin typeface="Times New Roman" panose="02020603050405020304" pitchFamily="18" charset="0"/>
                <a:ea typeface="Segoe UI" panose="020B0502040204020203" pitchFamily="34" charset="0"/>
              </a:rPr>
              <a:t> </a:t>
            </a:r>
            <a:r>
              <a:rPr lang="en-US" sz="2800" b="1" dirty="0" err="1">
                <a:solidFill>
                  <a:srgbClr val="C00000"/>
                </a:solidFill>
                <a:effectLst/>
                <a:latin typeface="Times New Roman" panose="02020603050405020304" pitchFamily="18" charset="0"/>
                <a:ea typeface="Segoe UI" panose="020B0502040204020203" pitchFamily="34" charset="0"/>
              </a:rPr>
              <a:t>còn</a:t>
            </a:r>
            <a:r>
              <a:rPr lang="en-US" sz="2800" b="1" dirty="0">
                <a:solidFill>
                  <a:srgbClr val="C00000"/>
                </a:solidFill>
                <a:effectLst/>
                <a:latin typeface="Times New Roman" panose="02020603050405020304" pitchFamily="18" charset="0"/>
                <a:ea typeface="Segoe UI" panose="020B0502040204020203" pitchFamily="34" charset="0"/>
              </a:rPr>
              <a:t> </a:t>
            </a:r>
            <a:r>
              <a:rPr lang="en-US" sz="2800" b="1" dirty="0" err="1">
                <a:solidFill>
                  <a:srgbClr val="C00000"/>
                </a:solidFill>
                <a:effectLst/>
                <a:latin typeface="Times New Roman" panose="02020603050405020304" pitchFamily="18" charset="0"/>
                <a:ea typeface="Segoe UI" panose="020B0502040204020203" pitchFamily="34" charset="0"/>
              </a:rPr>
              <a:t>lại</a:t>
            </a:r>
            <a:r>
              <a:rPr lang="en-US" sz="2800" b="1" dirty="0">
                <a:solidFill>
                  <a:srgbClr val="C00000"/>
                </a:solidFill>
                <a:effectLst/>
                <a:latin typeface="Times New Roman" panose="02020603050405020304" pitchFamily="18" charset="0"/>
                <a:ea typeface="Segoe UI" panose="020B0502040204020203" pitchFamily="34" charset="0"/>
              </a:rPr>
              <a:t>.</a:t>
            </a:r>
            <a:endParaRPr lang="en-US" sz="1600" b="1" dirty="0">
              <a:solidFill>
                <a:srgbClr val="C0000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29285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5" y="161084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696117" y="2180921"/>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696117" y="276877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696117" y="3323256"/>
            <a:ext cx="9619108"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842076" y="3982124"/>
                <a:ext cx="10800680" cy="197938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3200" dirty="0">
                    <a:effectLst/>
                    <a:latin typeface="Times New Roman" panose="02020603050405020304" pitchFamily="18" charset="0"/>
                    <a:ea typeface="Segoe UI" panose="020B0502040204020203" pitchFamily="34" charset="0"/>
                  </a:rPr>
                  <a:t>-</a:t>
                </a:r>
                <a:r>
                  <a:rPr lang="en-US" sz="3200" dirty="0" err="1">
                    <a:effectLst/>
                    <a:latin typeface="Times New Roman" panose="02020603050405020304" pitchFamily="18" charset="0"/>
                    <a:ea typeface="Segoe UI" panose="020B0502040204020203" pitchFamily="34" charset="0"/>
                  </a:rPr>
                  <a:t>Với</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hợp</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chất</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A</a:t>
                </a:r>
                <a:r>
                  <a:rPr lang="en-US" sz="3200" baseline="-25000" dirty="0" err="1">
                    <a:effectLst/>
                    <a:latin typeface="Times New Roman" panose="02020603050405020304" pitchFamily="18" charset="0"/>
                    <a:ea typeface="Segoe UI" panose="020B0502040204020203" pitchFamily="34" charset="0"/>
                  </a:rPr>
                  <a:t>x</a:t>
                </a:r>
                <a:r>
                  <a:rPr lang="en-US" sz="3200" dirty="0" err="1">
                    <a:effectLst/>
                    <a:latin typeface="Times New Roman" panose="02020603050405020304" pitchFamily="18" charset="0"/>
                    <a:ea typeface="Segoe UI" panose="020B0502040204020203" pitchFamily="34" charset="0"/>
                  </a:rPr>
                  <a:t>B</a:t>
                </a:r>
                <a:r>
                  <a:rPr lang="en-US" sz="3200" baseline="-25000" dirty="0" err="1">
                    <a:effectLst/>
                    <a:latin typeface="Times New Roman" panose="02020603050405020304" pitchFamily="18" charset="0"/>
                    <a:ea typeface="Segoe UI" panose="020B0502040204020203" pitchFamily="34" charset="0"/>
                  </a:rPr>
                  <a:t>y</a:t>
                </a:r>
                <a:r>
                  <a:rPr lang="en-US" sz="3200" baseline="-25000" dirty="0">
                    <a:effectLst/>
                    <a:latin typeface="Times New Roman" panose="02020603050405020304" pitchFamily="18" charset="0"/>
                    <a:ea typeface="Segoe UI" panose="020B0502040204020203" pitchFamily="34" charset="0"/>
                  </a:rPr>
                  <a:t>, </a:t>
                </a:r>
                <a:r>
                  <a:rPr lang="en-US" sz="3200" dirty="0">
                    <a:effectLst/>
                    <a:latin typeface="Times New Roman" panose="02020603050405020304" pitchFamily="18" charset="0"/>
                    <a:ea typeface="Segoe UI" panose="020B0502040204020203" pitchFamily="34" charset="0"/>
                  </a:rPr>
                  <a:t>ta </a:t>
                </a:r>
                <a:r>
                  <a:rPr lang="en-US" sz="3200" dirty="0" err="1">
                    <a:effectLst/>
                    <a:latin typeface="Times New Roman" panose="02020603050405020304" pitchFamily="18" charset="0"/>
                    <a:ea typeface="Segoe UI" panose="020B0502040204020203" pitchFamily="34" charset="0"/>
                  </a:rPr>
                  <a:t>có</a:t>
                </a:r>
                <a:r>
                  <a:rPr lang="en-US" sz="3200" dirty="0">
                    <a:effectLst/>
                    <a:latin typeface="Times New Roman" panose="02020603050405020304" pitchFamily="18" charset="0"/>
                    <a:ea typeface="Segoe UI" panose="020B0502040204020203" pitchFamily="34" charset="0"/>
                  </a:rPr>
                  <a:t>: %A=</a:t>
                </a:r>
                <a14:m>
                  <m:oMath xmlns:m="http://schemas.openxmlformats.org/officeDocument/2006/math">
                    <m:f>
                      <m:fPr>
                        <m:ctrlPr>
                          <a:rPr lang="en-US" sz="3200" i="1">
                            <a:effectLst/>
                            <a:latin typeface="Cambria Math" panose="02040503050406030204" pitchFamily="18" charset="0"/>
                            <a:ea typeface="Segoe UI" panose="020B0502040204020203" pitchFamily="34" charset="0"/>
                            <a:cs typeface="Times New Roman" panose="02020603050405020304" pitchFamily="18" charset="0"/>
                          </a:rPr>
                        </m:ctrlPr>
                      </m:fPr>
                      <m:num>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KLNT</m:t>
                        </m:r>
                        <m:r>
                          <a:rPr lang="en-US" sz="3200">
                            <a:effectLst/>
                            <a:latin typeface="Cambria Math" panose="02040503050406030204" pitchFamily="18" charset="0"/>
                            <a:ea typeface="Segoe UI" panose="020B0502040204020203" pitchFamily="34" charset="0"/>
                            <a:cs typeface="Times New Roman" panose="02020603050405020304" pitchFamily="18" charset="0"/>
                          </a:rPr>
                          <m:t> </m:t>
                        </m:r>
                        <m:d>
                          <m:dPr>
                            <m:ctrlPr>
                              <a:rPr lang="en-US" sz="3200" i="1">
                                <a:effectLst/>
                                <a:latin typeface="Cambria Math" panose="02040503050406030204" pitchFamily="18" charset="0"/>
                                <a:ea typeface="Segoe UI" panose="020B0502040204020203" pitchFamily="34" charset="0"/>
                                <a:cs typeface="Times New Roman" panose="02020603050405020304" pitchFamily="18" charset="0"/>
                              </a:rPr>
                            </m:ctrlPr>
                          </m:dPr>
                          <m:e>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A</m:t>
                            </m:r>
                          </m:e>
                        </m:d>
                        <m:r>
                          <a:rPr lang="en-US" sz="3200" b="0" i="0" smtClean="0">
                            <a:effectLst/>
                            <a:latin typeface="Cambria Math" panose="02040503050406030204" pitchFamily="18" charset="0"/>
                            <a:ea typeface="Segoe UI" panose="020B0502040204020203" pitchFamily="34" charset="0"/>
                            <a:cs typeface="Times New Roman" panose="02020603050405020304" pitchFamily="18" charset="0"/>
                          </a:rPr>
                          <m:t>.</m:t>
                        </m:r>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x</m:t>
                        </m:r>
                      </m:num>
                      <m:den>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KLPT</m:t>
                        </m:r>
                        <m:r>
                          <a:rPr lang="en-US" sz="3200">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3200">
                            <a:effectLst/>
                            <a:latin typeface="Cambria Math" panose="02040503050406030204" pitchFamily="18" charset="0"/>
                            <a:ea typeface="Segoe UI" panose="020B0502040204020203" pitchFamily="34" charset="0"/>
                            <a:cs typeface="Times New Roman" panose="02020603050405020304" pitchFamily="18" charset="0"/>
                          </a:rPr>
                          <m:t>AxBy</m:t>
                        </m:r>
                        <m:r>
                          <a:rPr lang="en-US" sz="3200">
                            <a:effectLst/>
                            <a:latin typeface="Cambria Math" panose="02040503050406030204" pitchFamily="18" charset="0"/>
                            <a:ea typeface="Segoe UI" panose="020B0502040204020203" pitchFamily="34" charset="0"/>
                            <a:cs typeface="Times New Roman" panose="02020603050405020304" pitchFamily="18" charset="0"/>
                          </a:rPr>
                          <m:t>)</m:t>
                        </m:r>
                      </m:den>
                    </m:f>
                    <m:r>
                      <a:rPr lang="en-US" sz="3200">
                        <a:effectLst/>
                        <a:latin typeface="Cambria Math" panose="02040503050406030204" pitchFamily="18" charset="0"/>
                        <a:ea typeface="Segoe UI" panose="020B0502040204020203" pitchFamily="34" charset="0"/>
                        <a:cs typeface="Times New Roman" panose="02020603050405020304" pitchFamily="18" charset="0"/>
                      </a:rPr>
                      <m:t>×100%</m:t>
                    </m:r>
                  </m:oMath>
                </a14:m>
                <a:endParaRPr lang="en-US" dirty="0">
                  <a:effectLst/>
                  <a:latin typeface="Segoe UI" panose="020B0502040204020203" pitchFamily="34" charset="0"/>
                  <a:ea typeface="Segoe UI" panose="020B0502040204020203" pitchFamily="34" charset="0"/>
                </a:endParaRPr>
              </a:p>
              <a:p>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Tổng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tất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phần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trăm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nguyên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tố</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trong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một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tử</a:t>
                </a:r>
                <a:r>
                  <a:rPr lang="en-US" sz="3200" dirty="0">
                    <a:effectLst/>
                    <a:latin typeface="Times New Roman" panose="02020603050405020304" pitchFamily="18" charset="0"/>
                    <a:ea typeface="Calibri" panose="020F0502020204030204" pitchFamily="34" charset="0"/>
                  </a:rPr>
                  <a:t> </a:t>
                </a:r>
              </a:p>
              <a:p>
                <a:r>
                  <a:rPr lang="en-US" sz="3200" dirty="0" err="1">
                    <a:effectLst/>
                    <a:latin typeface="Times New Roman" panose="02020603050405020304" pitchFamily="18" charset="0"/>
                    <a:ea typeface="Calibri" panose="020F0502020204030204" pitchFamily="34" charset="0"/>
                  </a:rPr>
                  <a:t>luôn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bằng</a:t>
                </a:r>
                <a:r>
                  <a:rPr lang="en-US" sz="3200" dirty="0">
                    <a:effectLst/>
                    <a:latin typeface="Times New Roman" panose="02020603050405020304" pitchFamily="18" charset="0"/>
                    <a:ea typeface="Calibri" panose="020F0502020204030204" pitchFamily="34" charset="0"/>
                  </a:rPr>
                  <a:t> 100%</a:t>
                </a:r>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842076" y="3982124"/>
                <a:ext cx="10800680" cy="1979388"/>
              </a:xfrm>
              <a:prstGeom prst="rect">
                <a:avLst/>
              </a:prstGeom>
              <a:blipFill>
                <a:blip r:embed="rId5"/>
                <a:stretch>
                  <a:fillRect l="-1411" b="-9231"/>
                </a:stretch>
              </a:blipFill>
              <a:ln>
                <a:noFill/>
              </a:ln>
            </p:spPr>
            <p:txBody>
              <a:bodyPr/>
              <a:lstStyle/>
              <a:p>
                <a:r>
                  <a:rPr lang="vi-VN">
                    <a:noFill/>
                  </a:rPr>
                  <a:t> </a:t>
                </a:r>
              </a:p>
            </p:txBody>
          </p:sp>
        </mc:Fallback>
      </mc:AlternateContent>
    </p:spTree>
    <p:extLst>
      <p:ext uri="{BB962C8B-B14F-4D97-AF65-F5344CB8AC3E}">
        <p14:creationId xmlns:p14="http://schemas.microsoft.com/office/powerpoint/2010/main" val="1611248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5723" y="414768"/>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5950" y="1461573"/>
            <a:ext cx="881018" cy="1691555"/>
          </a:xfrm>
          <a:prstGeom prst="rect">
            <a:avLst/>
          </a:prstGeom>
        </p:spPr>
      </p:pic>
      <p:sp>
        <p:nvSpPr>
          <p:cNvPr id="4" name="Rectangle 3"/>
          <p:cNvSpPr/>
          <p:nvPr/>
        </p:nvSpPr>
        <p:spPr>
          <a:xfrm>
            <a:off x="886968" y="1517904"/>
            <a:ext cx="11165910" cy="1578894"/>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2800" b="1" dirty="0" err="1">
                <a:solidFill>
                  <a:srgbClr val="C00000"/>
                </a:solidFill>
                <a:latin typeface="Times New Roman" panose="02020603050405020304" pitchFamily="18" charset="0"/>
                <a:ea typeface="Arial" panose="020B0604020202020204" pitchFamily="34" charset="0"/>
              </a:rPr>
              <a:t>H</a:t>
            </a:r>
            <a:r>
              <a:rPr lang="en-US" sz="2800" b="1" dirty="0" err="1">
                <a:solidFill>
                  <a:srgbClr val="C00000"/>
                </a:solidFill>
                <a:effectLst/>
                <a:latin typeface="Times New Roman" panose="02020603050405020304" pitchFamily="18" charset="0"/>
                <a:ea typeface="Arial" panose="020B0604020202020204" pitchFamily="34" charset="0"/>
              </a:rPr>
              <a:t>oạt</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động</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nhóm</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đôi</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thảo</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luận</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và</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trả</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lời</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câu</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hỏi</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a:solidFill>
                  <a:srgbClr val="C00000"/>
                </a:solidFill>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Viết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công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thức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hoá</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học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a:t>
            </a:r>
            <a:r>
              <a:rPr lang="en-US" sz="2800" dirty="0">
                <a:solidFill>
                  <a:srgbClr val="0070C0"/>
                </a:solidFill>
                <a:effectLst/>
                <a:latin typeface="Times New Roman" panose="02020603050405020304" pitchFamily="18" charset="0"/>
                <a:ea typeface="Segoe UI" panose="020B0502040204020203" pitchFamily="34" charset="0"/>
              </a:rPr>
              <a:t>phosphoric acid </a:t>
            </a:r>
            <a:r>
              <a:rPr lang="en-US" sz="2800" dirty="0" err="1">
                <a:effectLst/>
                <a:latin typeface="Times New Roman" panose="02020603050405020304" pitchFamily="18" charset="0"/>
                <a:ea typeface="Segoe UI" panose="020B0502040204020203" pitchFamily="34" charset="0"/>
              </a:rPr>
              <a:t>có</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cấu</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tạo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từ</a:t>
            </a:r>
            <a:r>
              <a:rPr lang="en-US" sz="2800" dirty="0">
                <a:effectLst/>
                <a:latin typeface="Times New Roman" panose="02020603050405020304" pitchFamily="18" charset="0"/>
                <a:ea typeface="Segoe UI" panose="020B0502040204020203" pitchFamily="34" charset="0"/>
              </a:rPr>
              <a:t> </a:t>
            </a:r>
            <a:r>
              <a:rPr lang="en-US" sz="2800" dirty="0">
                <a:solidFill>
                  <a:srgbClr val="0070C0"/>
                </a:solidFill>
                <a:effectLst/>
                <a:latin typeface="Times New Roman" panose="02020603050405020304" pitchFamily="18" charset="0"/>
                <a:ea typeface="Segoe UI" panose="020B0502040204020203" pitchFamily="34" charset="0"/>
              </a:rPr>
              <a:t>hydrogen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và</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nhóm</a:t>
            </a:r>
            <a:r>
              <a:rPr lang="en-US" sz="2800" dirty="0">
                <a:effectLst/>
                <a:latin typeface="Times New Roman" panose="02020603050405020304" pitchFamily="18" charset="0"/>
                <a:ea typeface="Segoe UI" panose="020B0502040204020203" pitchFamily="34" charset="0"/>
              </a:rPr>
              <a:t> </a:t>
            </a:r>
            <a:r>
              <a:rPr lang="en-US" sz="2800" dirty="0">
                <a:solidFill>
                  <a:srgbClr val="0070C0"/>
                </a:solidFill>
                <a:effectLst/>
                <a:latin typeface="Times New Roman" panose="02020603050405020304" pitchFamily="18" charset="0"/>
                <a:ea typeface="Segoe UI" panose="020B0502040204020203" pitchFamily="34" charset="0"/>
              </a:rPr>
              <a:t>phosphate</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phosphoric acid, </a:t>
            </a:r>
            <a:r>
              <a:rPr lang="en-US" sz="2800" dirty="0" err="1">
                <a:effectLst/>
                <a:latin typeface="Times New Roman" panose="02020603050405020304" pitchFamily="18" charset="0"/>
                <a:ea typeface="Segoe UI" panose="020B0502040204020203" pitchFamily="34" charset="0"/>
              </a:rPr>
              <a:t>nguyên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tố</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nào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có</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phần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trăm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lớn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nhất</a:t>
            </a:r>
            <a:r>
              <a:rPr lang="en-US" sz="2800" dirty="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p:sp>
        <p:nvSpPr>
          <p:cNvPr id="8" name="Rectangle 7"/>
          <p:cNvSpPr/>
          <p:nvPr/>
        </p:nvSpPr>
        <p:spPr>
          <a:xfrm>
            <a:off x="3297700" y="3218445"/>
            <a:ext cx="7507224" cy="587853"/>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Công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thức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hoá</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học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phosphoric acid: H</a:t>
            </a:r>
            <a:r>
              <a:rPr lang="en-US" sz="2800" baseline="-25000" dirty="0">
                <a:effectLst/>
                <a:latin typeface="Times New Roman" panose="02020603050405020304" pitchFamily="18" charset="0"/>
                <a:ea typeface="Segoe UI" panose="020B0502040204020203" pitchFamily="34" charset="0"/>
              </a:rPr>
              <a:t>3</a:t>
            </a:r>
            <a:r>
              <a:rPr lang="en-US" sz="2800" dirty="0">
                <a:effectLst/>
                <a:latin typeface="Times New Roman" panose="02020603050405020304" pitchFamily="18" charset="0"/>
                <a:ea typeface="Segoe UI" panose="020B0502040204020203" pitchFamily="34" charset="0"/>
              </a:rPr>
              <a:t>PO</a:t>
            </a:r>
            <a:r>
              <a:rPr lang="en-US" sz="2800" baseline="-25000" dirty="0">
                <a:effectLst/>
                <a:latin typeface="Times New Roman" panose="02020603050405020304" pitchFamily="18" charset="0"/>
                <a:ea typeface="Segoe UI" panose="020B0502040204020203" pitchFamily="34" charset="0"/>
              </a:rPr>
              <a:t>4</a:t>
            </a:r>
            <a:r>
              <a:rPr lang="en-US" sz="2800" dirty="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2151418" y="3927945"/>
                <a:ext cx="9799789" cy="271971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a:t>
                </a:r>
                <a:r>
                  <a:rPr lang="en-US" sz="2400" dirty="0" err="1">
                    <a:effectLst/>
                    <a:latin typeface="Times New Roman" panose="02020603050405020304" pitchFamily="18" charset="0"/>
                    <a:ea typeface="Segoe UI" panose="020B0502040204020203" pitchFamily="34" charset="0"/>
                  </a:rPr>
                  <a:t>Tính</a:t>
                </a:r>
                <a:r>
                  <a:rPr lang="en-US" sz="2400" dirty="0">
                    <a:effectLst/>
                    <a:latin typeface="Times New Roman" panose="02020603050405020304" pitchFamily="18" charset="0"/>
                    <a:ea typeface="Segoe UI" panose="020B0502040204020203" pitchFamily="34" charset="0"/>
                  </a:rPr>
                  <a:t> % </a:t>
                </a:r>
                <a:r>
                  <a:rPr lang="en-US" sz="2400" dirty="0" err="1">
                    <a:effectLst/>
                    <a:latin typeface="Times New Roman" panose="02020603050405020304" pitchFamily="18" charset="0"/>
                    <a:ea typeface="Segoe UI" panose="020B0502040204020203" pitchFamily="34" charset="0"/>
                  </a:rPr>
                  <a:t>các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H</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PO</a:t>
                </a:r>
                <a:r>
                  <a:rPr lang="en-US" sz="2400" baseline="-25000" dirty="0">
                    <a:effectLst/>
                    <a:latin typeface="Times New Roman" panose="02020603050405020304" pitchFamily="18" charset="0"/>
                    <a:ea typeface="Segoe UI" panose="020B0502040204020203" pitchFamily="34" charset="0"/>
                  </a:rPr>
                  <a:t>4</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marL="506730"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%H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𝐻</m:t>
                        </m:r>
                        <m:r>
                          <a:rPr lang="en-US" sz="2400" i="1">
                            <a:effectLst/>
                            <a:latin typeface="Cambria Math" panose="02040503050406030204" pitchFamily="18" charset="0"/>
                            <a:ea typeface="Segoe UI" panose="020B0502040204020203" pitchFamily="34" charset="0"/>
                            <a:cs typeface="Times New Roman" panose="02020603050405020304" pitchFamily="18" charset="0"/>
                          </a:rPr>
                          <m:t>)×3</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H</m:t>
                        </m:r>
                        <m: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3</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PO</m:t>
                        </m:r>
                        <m: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4</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1×3</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1×3+31+16×4</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×100%≈3,06%</m:t>
                    </m:r>
                  </m:oMath>
                </a14:m>
                <a:endParaRPr lang="en-US" sz="1400" dirty="0">
                  <a:effectLst/>
                  <a:latin typeface="Segoe UI" panose="020B0502040204020203" pitchFamily="34" charset="0"/>
                  <a:ea typeface="Segoe UI" panose="020B0502040204020203" pitchFamily="34" charset="0"/>
                </a:endParaRPr>
              </a:p>
              <a:p>
                <a:pPr marL="506730"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%P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𝑃</m:t>
                        </m:r>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H</m:t>
                        </m:r>
                        <m: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3</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PO</m:t>
                        </m:r>
                        <m: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4</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31×1</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1×3+31+16×4</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×100%≈31,63%</m:t>
                    </m:r>
                  </m:oMath>
                </a14:m>
                <a:endParaRPr lang="en-US" sz="1400" dirty="0">
                  <a:effectLst/>
                  <a:latin typeface="Segoe UI" panose="020B0502040204020203" pitchFamily="34" charset="0"/>
                  <a:ea typeface="Segoe UI" panose="020B0502040204020203" pitchFamily="34" charset="0"/>
                </a:endParaRPr>
              </a:p>
              <a:p>
                <a:pPr marL="49530"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=&gt; %O= 100% - (%H + %P)= 65,31 %</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phần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trăm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lớn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nhất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O.</a:t>
                </a:r>
                <a:endParaRPr lang="en-US" sz="1400" dirty="0">
                  <a:effectLst/>
                  <a:latin typeface="Segoe UI" panose="020B0502040204020203" pitchFamily="34" charset="0"/>
                  <a:ea typeface="Segoe UI" panose="020B0502040204020203"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151418" y="3927945"/>
                <a:ext cx="9799789" cy="2719719"/>
              </a:xfrm>
              <a:prstGeom prst="rect">
                <a:avLst/>
              </a:prstGeom>
              <a:blipFill rotWithShape="0">
                <a:blip r:embed="rId6"/>
                <a:stretch>
                  <a:fillRect t="-670" b="-2902"/>
                </a:stretch>
              </a:blipFill>
              <a:ln>
                <a:solidFill>
                  <a:schemeClr val="bg1"/>
                </a:solidFill>
              </a:ln>
            </p:spPr>
            <p:txBody>
              <a:bodyPr/>
              <a:lstStyle/>
              <a:p>
                <a:r>
                  <a:rPr lang="en-US">
                    <a:noFill/>
                  </a:rPr>
                  <a:t> </a:t>
                </a:r>
              </a:p>
            </p:txBody>
          </p:sp>
        </mc:Fallback>
      </mc:AlternateContent>
      <p:pic>
        <p:nvPicPr>
          <p:cNvPr id="10" name="Picture 9"/>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2266600" cy="1820254"/>
          </a:xfrm>
          <a:prstGeom prst="rect">
            <a:avLst/>
          </a:prstGeom>
        </p:spPr>
      </p:pic>
    </p:spTree>
    <p:extLst>
      <p:ext uri="{BB962C8B-B14F-4D97-AF65-F5344CB8AC3E}">
        <p14:creationId xmlns:p14="http://schemas.microsoft.com/office/powerpoint/2010/main" val="277898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5" y="161084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696117" y="2161849"/>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696117" y="276877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696117" y="3295872"/>
            <a:ext cx="9619108"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latin typeface="Segoe UI" panose="020B0502040204020203" pitchFamily="34" charset="0"/>
              <a:ea typeface="Segoe UI" panose="020B0502040204020203" pitchFamily="34" charset="0"/>
            </a:endParaRPr>
          </a:p>
        </p:txBody>
      </p:sp>
      <p:sp>
        <p:nvSpPr>
          <p:cNvPr id="7" name="Rectangle 6"/>
          <p:cNvSpPr/>
          <p:nvPr/>
        </p:nvSpPr>
        <p:spPr>
          <a:xfrm>
            <a:off x="957103" y="3870778"/>
            <a:ext cx="6458178" cy="523220"/>
          </a:xfrm>
          <a:prstGeom prst="rect">
            <a:avLst/>
          </a:prstGeom>
        </p:spPr>
        <p:txBody>
          <a:bodyPr wrap="none">
            <a:spAutoFit/>
          </a:bodyPr>
          <a:lstStyle/>
          <a:p>
            <a:r>
              <a:rPr lang="en-US" sz="2800" b="1" dirty="0">
                <a:solidFill>
                  <a:srgbClr val="002060"/>
                </a:solidFill>
                <a:effectLst/>
                <a:latin typeface="Times New Roman" panose="02020603050405020304" pitchFamily="18" charset="0"/>
                <a:ea typeface="Calibri" panose="020F0502020204030204" pitchFamily="34" charset="0"/>
              </a:rPr>
              <a:t>5.</a:t>
            </a:r>
            <a:r>
              <a:rPr lang="en-US" sz="2800" dirty="0">
                <a:solidFill>
                  <a:srgbClr val="002060"/>
                </a:solidFill>
                <a:effectLst/>
                <a:latin typeface="Times New Roman" panose="02020603050405020304" pitchFamily="18" charset="0"/>
                <a:ea typeface="Calibri" panose="020F0502020204030204" pitchFamily="34" charset="0"/>
              </a:rPr>
              <a:t> </a:t>
            </a:r>
            <a:r>
              <a:rPr lang="en-US" sz="2800" b="1" dirty="0">
                <a:solidFill>
                  <a:srgbClr val="002060"/>
                </a:solidFill>
                <a:effectLst/>
                <a:latin typeface="Times New Roman" panose="02020603050405020304" pitchFamily="18" charset="0"/>
                <a:ea typeface="Calibri" panose="020F0502020204030204" pitchFamily="34" charset="0"/>
              </a:rPr>
              <a:t>XÁC ĐỊNH CÔNG THỨC HÓA HỌC</a:t>
            </a:r>
            <a:endParaRPr lang="en-US" sz="2800" dirty="0">
              <a:solidFill>
                <a:srgbClr val="002060"/>
              </a:solidFill>
            </a:endParaRPr>
          </a:p>
        </p:txBody>
      </p:sp>
      <p:sp>
        <p:nvSpPr>
          <p:cNvPr id="10" name="Rectangle 9"/>
          <p:cNvSpPr/>
          <p:nvPr/>
        </p:nvSpPr>
        <p:spPr>
          <a:xfrm>
            <a:off x="411480" y="4421382"/>
            <a:ext cx="11457432" cy="51706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nSpc>
                <a:spcPct val="115000"/>
              </a:lnSpc>
              <a:spcAft>
                <a:spcPts val="0"/>
              </a:spcAft>
            </a:pPr>
            <a:r>
              <a:rPr lang="en-US" sz="2400" b="1" spc="-10" dirty="0">
                <a:solidFill>
                  <a:srgbClr val="C00000"/>
                </a:solidFill>
                <a:effectLst/>
                <a:latin typeface="Times New Roman" panose="02020603050405020304" pitchFamily="18" charset="0"/>
                <a:ea typeface="Segoe UI" panose="020B0502040204020203" pitchFamily="34" charset="0"/>
              </a:rPr>
              <a:t>5.1. </a:t>
            </a:r>
            <a:r>
              <a:rPr lang="en-US" sz="2400" b="1" spc="-10" dirty="0" err="1">
                <a:solidFill>
                  <a:srgbClr val="C00000"/>
                </a:solidFill>
                <a:effectLst/>
                <a:latin typeface="Times New Roman" panose="02020603050405020304" pitchFamily="18" charset="0"/>
                <a:ea typeface="Segoe UI" panose="020B0502040204020203" pitchFamily="34" charset="0"/>
              </a:rPr>
              <a:t>Xác</a:t>
            </a:r>
            <a:r>
              <a:rPr lang="en-US" sz="2400" b="1" spc="-6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định</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công</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thức</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hoá</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học</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dựa</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vào</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phần</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trăm</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nguyên</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tố</a:t>
            </a:r>
            <a:r>
              <a:rPr lang="en-US" sz="2400" b="1" spc="-5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và</a:t>
            </a:r>
            <a:r>
              <a:rPr lang="en-US" sz="2400" b="1" spc="-10"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khối</a:t>
            </a:r>
            <a:r>
              <a:rPr lang="en-US" sz="2400" b="1" spc="-60"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lượng</a:t>
            </a:r>
            <a:r>
              <a:rPr lang="en-US" sz="2400" b="1" spc="-60"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phân</a:t>
            </a:r>
            <a:r>
              <a:rPr lang="en-US" sz="2400" b="1" spc="-60"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tử</a:t>
            </a:r>
            <a:endParaRPr lang="en-US" sz="1400" dirty="0">
              <a:solidFill>
                <a:srgbClr val="C0000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863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8958" y="3337987"/>
            <a:ext cx="2266600" cy="1820254"/>
          </a:xfrm>
          <a:prstGeom prst="rect">
            <a:avLst/>
          </a:prstGeom>
        </p:spPr>
      </p:pic>
      <p:sp>
        <p:nvSpPr>
          <p:cNvPr id="4" name="Rectangle 3"/>
          <p:cNvSpPr/>
          <p:nvPr/>
        </p:nvSpPr>
        <p:spPr>
          <a:xfrm>
            <a:off x="597528" y="1610365"/>
            <a:ext cx="10945640" cy="108337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tabLst>
                <a:tab pos="245745" algn="l"/>
              </a:tabLst>
            </a:pP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Phân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tử</a:t>
            </a:r>
            <a:r>
              <a:rPr lang="en-US" sz="2800" dirty="0">
                <a:effectLst/>
                <a:latin typeface="Times New Roman" panose="02020603050405020304" pitchFamily="18" charset="0"/>
                <a:ea typeface="Segoe UI" panose="020B0502040204020203" pitchFamily="34" charset="0"/>
              </a:rPr>
              <a:t> X </a:t>
            </a:r>
            <a:r>
              <a:rPr lang="en-US" sz="2800" dirty="0" err="1">
                <a:effectLst/>
                <a:latin typeface="Times New Roman" panose="02020603050405020304" pitchFamily="18" charset="0"/>
                <a:ea typeface="Segoe UI" panose="020B0502040204020203" pitchFamily="34" charset="0"/>
              </a:rPr>
              <a:t>có</a:t>
            </a:r>
            <a:r>
              <a:rPr lang="en-US" sz="2800" dirty="0">
                <a:effectLst/>
                <a:latin typeface="Times New Roman" panose="02020603050405020304" pitchFamily="18" charset="0"/>
                <a:ea typeface="Segoe UI" panose="020B0502040204020203" pitchFamily="34" charset="0"/>
              </a:rPr>
              <a:t> 75% </a:t>
            </a:r>
            <a:r>
              <a:rPr lang="en-US" sz="2800" dirty="0" err="1">
                <a:effectLst/>
                <a:latin typeface="Times New Roman" panose="02020603050405020304" pitchFamily="18" charset="0"/>
                <a:ea typeface="Segoe UI" panose="020B0502040204020203" pitchFamily="34" charset="0"/>
              </a:rPr>
              <a:t>khối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lượng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là</a:t>
            </a:r>
            <a:r>
              <a:rPr lang="en-US" sz="2800" dirty="0">
                <a:effectLst/>
                <a:latin typeface="Times New Roman" panose="02020603050405020304" pitchFamily="18" charset="0"/>
                <a:ea typeface="Segoe UI" panose="020B0502040204020203" pitchFamily="34" charset="0"/>
              </a:rPr>
              <a:t> </a:t>
            </a:r>
            <a:r>
              <a:rPr lang="en-US" sz="2800" dirty="0" err="1">
                <a:solidFill>
                  <a:srgbClr val="C00000"/>
                </a:solidFill>
                <a:effectLst/>
                <a:latin typeface="Times New Roman" panose="02020603050405020304" pitchFamily="18" charset="0"/>
                <a:ea typeface="Segoe UI" panose="020B0502040204020203" pitchFamily="34" charset="0"/>
              </a:rPr>
              <a:t>aluminium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còn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lại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là</a:t>
            </a:r>
            <a:r>
              <a:rPr lang="en-US" sz="2800" dirty="0">
                <a:effectLst/>
                <a:latin typeface="Times New Roman" panose="02020603050405020304" pitchFamily="18" charset="0"/>
                <a:ea typeface="Segoe UI" panose="020B0502040204020203" pitchFamily="34" charset="0"/>
              </a:rPr>
              <a:t> </a:t>
            </a:r>
            <a:r>
              <a:rPr lang="en-US" sz="2800" dirty="0">
                <a:solidFill>
                  <a:srgbClr val="C00000"/>
                </a:solidFill>
                <a:effectLst/>
                <a:latin typeface="Times New Roman" panose="02020603050405020304" pitchFamily="18" charset="0"/>
                <a:ea typeface="Segoe UI" panose="020B0502040204020203" pitchFamily="34" charset="0"/>
              </a:rPr>
              <a:t>carbon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Xác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định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công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thức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phân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tử</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X, </a:t>
            </a:r>
            <a:r>
              <a:rPr lang="en-US" sz="2800" dirty="0" err="1">
                <a:effectLst/>
                <a:latin typeface="Times New Roman" panose="02020603050405020304" pitchFamily="18" charset="0"/>
                <a:ea typeface="Segoe UI" panose="020B0502040204020203" pitchFamily="34" charset="0"/>
              </a:rPr>
              <a:t>biết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khối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lượng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phân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tử</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nó</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là</a:t>
            </a:r>
            <a:r>
              <a:rPr lang="en-US" sz="2800" dirty="0">
                <a:effectLst/>
                <a:latin typeface="Times New Roman" panose="02020603050405020304" pitchFamily="18" charset="0"/>
                <a:ea typeface="Segoe UI" panose="020B0502040204020203" pitchFamily="34" charset="0"/>
              </a:rPr>
              <a:t> 144 </a:t>
            </a:r>
            <a:r>
              <a:rPr lang="en-US" sz="2800" dirty="0" err="1">
                <a:effectLst/>
                <a:latin typeface="Times New Roman" panose="02020603050405020304" pitchFamily="18" charset="0"/>
                <a:ea typeface="Segoe UI" panose="020B0502040204020203" pitchFamily="34" charset="0"/>
              </a:rPr>
              <a:t>amu</a:t>
            </a:r>
            <a:r>
              <a:rPr lang="en-US" sz="2800" dirty="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2069984" y="3337987"/>
                <a:ext cx="9473184" cy="22949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tabLst>
                    <a:tab pos="513080" algn="l"/>
                  </a:tabLst>
                </a:pPr>
                <a:r>
                  <a:rPr lang="en-US" sz="2400" b="1" dirty="0">
                    <a:effectLst/>
                    <a:latin typeface="Times New Roman" panose="02020603050405020304" pitchFamily="18" charset="0"/>
                    <a:ea typeface="Segoe UI" panose="020B0502040204020203" pitchFamily="34" charset="0"/>
                  </a:rPr>
                  <a:t>Đặt </a:t>
                </a:r>
                <a:r>
                  <a:rPr lang="en-US" sz="2400" b="1" dirty="0" err="1">
                    <a:effectLst/>
                    <a:latin typeface="Times New Roman" panose="02020603050405020304" pitchFamily="18" charset="0"/>
                    <a:ea typeface="Segoe UI" panose="020B0502040204020203" pitchFamily="34" charset="0"/>
                  </a:rPr>
                  <a:t>công</a:t>
                </a:r>
                <a:r>
                  <a:rPr lang="en-US" sz="2400" b="1" dirty="0">
                    <a:effectLst/>
                    <a:latin typeface="Times New Roman" panose="02020603050405020304" pitchFamily="18" charset="0"/>
                    <a:ea typeface="Segoe UI" panose="020B0502040204020203" pitchFamily="34" charset="0"/>
                  </a:rPr>
                  <a:t> </a:t>
                </a:r>
                <a:r>
                  <a:rPr lang="en-US" sz="2400" b="1" dirty="0" err="1">
                    <a:effectLst/>
                    <a:latin typeface="Times New Roman" panose="02020603050405020304" pitchFamily="18" charset="0"/>
                    <a:ea typeface="Segoe UI" panose="020B0502040204020203" pitchFamily="34" charset="0"/>
                  </a:rPr>
                  <a:t>thức</a:t>
                </a:r>
                <a:r>
                  <a:rPr lang="en-US" sz="2400" b="1" dirty="0">
                    <a:effectLst/>
                    <a:latin typeface="Times New Roman" panose="02020603050405020304" pitchFamily="18" charset="0"/>
                    <a:ea typeface="Segoe UI" panose="020B0502040204020203" pitchFamily="34" charset="0"/>
                  </a:rPr>
                  <a:t> </a:t>
                </a:r>
                <a:r>
                  <a:rPr lang="en-US" sz="2400" b="1" dirty="0" err="1">
                    <a:effectLst/>
                    <a:latin typeface="Times New Roman" panose="02020603050405020304" pitchFamily="18" charset="0"/>
                    <a:ea typeface="Segoe UI" panose="020B0502040204020203" pitchFamily="34" charset="0"/>
                  </a:rPr>
                  <a:t>cần</a:t>
                </a:r>
                <a:r>
                  <a:rPr lang="en-US" sz="2400" b="1" dirty="0">
                    <a:effectLst/>
                    <a:latin typeface="Times New Roman" panose="02020603050405020304" pitchFamily="18" charset="0"/>
                    <a:ea typeface="Segoe UI" panose="020B0502040204020203" pitchFamily="34" charset="0"/>
                  </a:rPr>
                  <a:t> </a:t>
                </a:r>
                <a:r>
                  <a:rPr lang="en-US" sz="2400" b="1" dirty="0" err="1">
                    <a:effectLst/>
                    <a:latin typeface="Times New Roman" panose="02020603050405020304" pitchFamily="18" charset="0"/>
                    <a:ea typeface="Segoe UI" panose="020B0502040204020203" pitchFamily="34" charset="0"/>
                  </a:rPr>
                  <a:t>tìm</a:t>
                </a:r>
                <a:r>
                  <a:rPr lang="en-US" sz="2400" b="1" dirty="0">
                    <a:effectLst/>
                    <a:latin typeface="Times New Roman" panose="02020603050405020304" pitchFamily="18" charset="0"/>
                    <a:ea typeface="Segoe UI" panose="020B0502040204020203" pitchFamily="34" charset="0"/>
                  </a:rPr>
                  <a:t> </a:t>
                </a:r>
                <a:r>
                  <a:rPr lang="en-US" sz="2400" b="1" dirty="0" err="1">
                    <a:effectLst/>
                    <a:latin typeface="Times New Roman" panose="02020603050405020304" pitchFamily="18" charset="0"/>
                    <a:ea typeface="Segoe UI" panose="020B0502040204020203" pitchFamily="34" charset="0"/>
                  </a:rPr>
                  <a:t>của</a:t>
                </a:r>
                <a:r>
                  <a:rPr lang="en-US" sz="2400" b="1" dirty="0">
                    <a:effectLst/>
                    <a:latin typeface="Times New Roman" panose="02020603050405020304" pitchFamily="18" charset="0"/>
                    <a:ea typeface="Segoe UI" panose="020B0502040204020203" pitchFamily="34" charset="0"/>
                  </a:rPr>
                  <a:t> (X): </a:t>
                </a:r>
                <a:r>
                  <a:rPr lang="en-US" sz="2400" b="1" dirty="0" err="1">
                    <a:solidFill>
                      <a:srgbClr val="C00000"/>
                    </a:solidFill>
                    <a:effectLst/>
                    <a:latin typeface="Times New Roman" panose="02020603050405020304" pitchFamily="18" charset="0"/>
                    <a:ea typeface="Segoe UI" panose="020B0502040204020203" pitchFamily="34" charset="0"/>
                  </a:rPr>
                  <a:t>Al</a:t>
                </a:r>
                <a:r>
                  <a:rPr lang="en-US" sz="2400" b="1" baseline="-25000" dirty="0" err="1">
                    <a:solidFill>
                      <a:srgbClr val="C00000"/>
                    </a:solidFill>
                    <a:effectLst/>
                    <a:latin typeface="Times New Roman" panose="02020603050405020304" pitchFamily="18" charset="0"/>
                    <a:ea typeface="Segoe UI" panose="020B0502040204020203" pitchFamily="34" charset="0"/>
                  </a:rPr>
                  <a:t>x</a:t>
                </a:r>
                <a:r>
                  <a:rPr lang="en-US" sz="2400" b="1" dirty="0" err="1">
                    <a:solidFill>
                      <a:srgbClr val="C00000"/>
                    </a:solidFill>
                    <a:effectLst/>
                    <a:latin typeface="Times New Roman" panose="02020603050405020304" pitchFamily="18" charset="0"/>
                    <a:ea typeface="Segoe UI" panose="020B0502040204020203" pitchFamily="34" charset="0"/>
                  </a:rPr>
                  <a:t>C</a:t>
                </a:r>
                <a:r>
                  <a:rPr lang="en-US" sz="2400" b="1" baseline="-25000" dirty="0" err="1">
                    <a:solidFill>
                      <a:srgbClr val="C00000"/>
                    </a:solidFill>
                    <a:effectLst/>
                    <a:latin typeface="Times New Roman" panose="02020603050405020304" pitchFamily="18" charset="0"/>
                    <a:ea typeface="Segoe UI" panose="020B0502040204020203" pitchFamily="34" charset="0"/>
                  </a:rPr>
                  <a:t>y</a:t>
                </a:r>
                <a:r>
                  <a:rPr lang="en-US" sz="2400" b="1" baseline="-25000" dirty="0">
                    <a:effectLst/>
                    <a:latin typeface="Times New Roman" panose="02020603050405020304" pitchFamily="18" charset="0"/>
                    <a:ea typeface="Segoe UI" panose="020B0502040204020203" pitchFamily="34" charset="0"/>
                  </a:rPr>
                  <a:t>   </a:t>
                </a:r>
                <a:endParaRPr lang="en-US" sz="1400" b="1"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%Al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𝐴𝑙</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Al</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C</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27</m:t>
                        </m:r>
                        <m:r>
                          <a:rPr lang="en-US" sz="2400" b="0" i="1" smtClean="0">
                            <a:effectLst/>
                            <a:latin typeface="Cambria Math" panose="02040503050406030204" pitchFamily="18" charset="0"/>
                            <a:ea typeface="Segoe UI" panose="020B0502040204020203" pitchFamily="34" charset="0"/>
                            <a:cs typeface="Times New Roman" panose="02020603050405020304" pitchFamily="18" charset="0"/>
                          </a:rPr>
                          <m:t>.</m:t>
                        </m:r>
                        <m:r>
                          <a:rPr lang="en-US" sz="2400" b="0" i="1" smtClean="0">
                            <a:effectLst/>
                            <a:latin typeface="Cambria Math" panose="02040503050406030204" pitchFamily="18" charset="0"/>
                            <a:ea typeface="Segoe UI" panose="020B0502040204020203" pitchFamily="34" charset="0"/>
                            <a:cs typeface="Times New Roman" panose="02020603050405020304" pitchFamily="18" charset="0"/>
                          </a:rPr>
                          <m:t>𝑥</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144</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×100%=75%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𝑥</m:t>
                    </m:r>
                    <m:r>
                      <a:rPr lang="en-US" sz="2400" i="1">
                        <a:effectLst/>
                        <a:latin typeface="Cambria Math" panose="02040503050406030204" pitchFamily="18" charset="0"/>
                        <a:ea typeface="Segoe UI" panose="020B0502040204020203" pitchFamily="34" charset="0"/>
                        <a:cs typeface="Times New Roman" panose="02020603050405020304" pitchFamily="18" charset="0"/>
                      </a:rPr>
                      <m:t>=4</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%C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𝐶</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Al</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C</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12</m:t>
                        </m:r>
                        <m:r>
                          <a:rPr lang="en-US" sz="2400" b="0" i="1" smtClean="0">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144</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×100%=100%−75%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r>
                      <a:rPr lang="en-US" sz="2400" i="1">
                        <a:effectLst/>
                        <a:latin typeface="Cambria Math" panose="02040503050406030204" pitchFamily="18" charset="0"/>
                        <a:ea typeface="Segoe UI" panose="020B0502040204020203" pitchFamily="34" charset="0"/>
                        <a:cs typeface="Times New Roman" panose="02020603050405020304" pitchFamily="18" charset="0"/>
                      </a:rPr>
                      <m:t>=3</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13080" algn="l"/>
                  </a:tabLst>
                </a:pPr>
                <a:r>
                  <a:rPr lang="en-US" sz="2400" dirty="0" err="1">
                    <a:effectLst/>
                    <a:latin typeface="Times New Roman" panose="02020603050405020304" pitchFamily="18" charset="0"/>
                    <a:ea typeface="Segoe UI" panose="020B0502040204020203" pitchFamily="34" charset="0"/>
                  </a:rPr>
                  <a:t>Công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hóa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học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của</a:t>
                </a:r>
                <a:r>
                  <a:rPr lang="en-US" sz="2400" dirty="0">
                    <a:effectLst/>
                    <a:latin typeface="Times New Roman" panose="02020603050405020304" pitchFamily="18" charset="0"/>
                    <a:ea typeface="Segoe UI" panose="020B0502040204020203" pitchFamily="34" charset="0"/>
                  </a:rPr>
                  <a:t>  X (</a:t>
                </a:r>
                <a:r>
                  <a:rPr lang="en-US" sz="2400" dirty="0" err="1">
                    <a:effectLst/>
                    <a:latin typeface="Times New Roman" panose="02020603050405020304" pitchFamily="18" charset="0"/>
                    <a:ea typeface="Segoe UI" panose="020B0502040204020203" pitchFamily="34" charset="0"/>
                  </a:rPr>
                  <a:t>Al</a:t>
                </a:r>
                <a:r>
                  <a:rPr lang="en-US" sz="2400" baseline="-25000" dirty="0" err="1">
                    <a:effectLst/>
                    <a:latin typeface="Times New Roman" panose="02020603050405020304" pitchFamily="18" charset="0"/>
                    <a:ea typeface="Segoe UI" panose="020B0502040204020203" pitchFamily="34" charset="0"/>
                  </a:rPr>
                  <a:t>x</a:t>
                </a:r>
                <a:r>
                  <a:rPr lang="en-US" sz="2400" dirty="0" err="1">
                    <a:effectLst/>
                    <a:latin typeface="Times New Roman" panose="02020603050405020304" pitchFamily="18" charset="0"/>
                    <a:ea typeface="Segoe UI" panose="020B0502040204020203" pitchFamily="34" charset="0"/>
                  </a:rPr>
                  <a:t>C</a:t>
                </a:r>
                <a:r>
                  <a:rPr lang="en-US" sz="2400" baseline="-25000" dirty="0" err="1">
                    <a:effectLst/>
                    <a:latin typeface="Times New Roman" panose="02020603050405020304" pitchFamily="18" charset="0"/>
                    <a:ea typeface="Segoe UI" panose="020B0502040204020203" pitchFamily="34" charset="0"/>
                  </a:rPr>
                  <a:t>y</a:t>
                </a:r>
                <a:r>
                  <a:rPr lang="en-US" sz="2400" baseline="-25000" dirty="0">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 </a:t>
                </a:r>
                <a:r>
                  <a:rPr lang="en-US" sz="2400" b="1" dirty="0">
                    <a:solidFill>
                      <a:srgbClr val="C00000"/>
                    </a:solidFill>
                    <a:effectLst/>
                    <a:latin typeface="Times New Roman" panose="02020603050405020304" pitchFamily="18" charset="0"/>
                    <a:ea typeface="Segoe UI" panose="020B0502040204020203" pitchFamily="34" charset="0"/>
                  </a:rPr>
                  <a:t>Al</a:t>
                </a:r>
                <a:r>
                  <a:rPr lang="en-US" sz="2400" b="1" baseline="-25000" dirty="0">
                    <a:solidFill>
                      <a:srgbClr val="C00000"/>
                    </a:solidFill>
                    <a:effectLst/>
                    <a:latin typeface="Times New Roman" panose="02020603050405020304" pitchFamily="18" charset="0"/>
                    <a:ea typeface="Segoe UI" panose="020B0502040204020203" pitchFamily="34" charset="0"/>
                  </a:rPr>
                  <a:t>4</a:t>
                </a:r>
                <a:r>
                  <a:rPr lang="en-US" sz="2400" b="1" dirty="0">
                    <a:solidFill>
                      <a:srgbClr val="C00000"/>
                    </a:solidFill>
                    <a:effectLst/>
                    <a:latin typeface="Times New Roman" panose="02020603050405020304" pitchFamily="18" charset="0"/>
                    <a:ea typeface="Segoe UI" panose="020B0502040204020203" pitchFamily="34" charset="0"/>
                  </a:rPr>
                  <a:t>C</a:t>
                </a:r>
                <a:r>
                  <a:rPr lang="en-US" sz="2400" b="1" baseline="-25000" dirty="0">
                    <a:solidFill>
                      <a:srgbClr val="C00000"/>
                    </a:solidFill>
                    <a:effectLst/>
                    <a:latin typeface="Times New Roman" panose="02020603050405020304" pitchFamily="18" charset="0"/>
                    <a:ea typeface="Segoe UI" panose="020B0502040204020203" pitchFamily="34" charset="0"/>
                  </a:rPr>
                  <a:t>3  </a:t>
                </a:r>
                <a:endParaRPr lang="en-US" sz="1400" b="1" dirty="0">
                  <a:solidFill>
                    <a:srgbClr val="C00000"/>
                  </a:solidFill>
                  <a:effectLst/>
                  <a:latin typeface="Segoe UI" panose="020B0502040204020203" pitchFamily="34" charset="0"/>
                  <a:ea typeface="Segoe UI" panose="020B0502040204020203"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2069984" y="3337987"/>
                <a:ext cx="9473184" cy="2294987"/>
              </a:xfrm>
              <a:prstGeom prst="rect">
                <a:avLst/>
              </a:prstGeom>
              <a:blipFill>
                <a:blip r:embed="rId5"/>
                <a:stretch>
                  <a:fillRect t="-1064" b="-3989"/>
                </a:stretch>
              </a:blipFill>
              <a:ln>
                <a:noFill/>
              </a:ln>
            </p:spPr>
            <p:txBody>
              <a:bodyPr/>
              <a:lstStyle/>
              <a:p>
                <a:r>
                  <a:rPr lang="vi-VN">
                    <a:noFill/>
                  </a:rPr>
                  <a:t> </a:t>
                </a:r>
              </a:p>
            </p:txBody>
          </p:sp>
        </mc:Fallback>
      </mc:AlternateContent>
    </p:spTree>
    <p:extLst>
      <p:ext uri="{BB962C8B-B14F-4D97-AF65-F5344CB8AC3E}">
        <p14:creationId xmlns:p14="http://schemas.microsoft.com/office/powerpoint/2010/main" val="77208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3023" y="116722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06084" y="-90535"/>
            <a:ext cx="6474542" cy="1502876"/>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533155" y="1718229"/>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533155" y="232515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533155" y="2852252"/>
            <a:ext cx="9619108"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latin typeface="Segoe UI" panose="020B0502040204020203" pitchFamily="34" charset="0"/>
              <a:ea typeface="Segoe UI" panose="020B0502040204020203" pitchFamily="34" charset="0"/>
            </a:endParaRPr>
          </a:p>
        </p:txBody>
      </p:sp>
      <p:sp>
        <p:nvSpPr>
          <p:cNvPr id="7" name="Rectangle 6"/>
          <p:cNvSpPr/>
          <p:nvPr/>
        </p:nvSpPr>
        <p:spPr>
          <a:xfrm>
            <a:off x="794141" y="3427158"/>
            <a:ext cx="6458178" cy="523220"/>
          </a:xfrm>
          <a:prstGeom prst="rect">
            <a:avLst/>
          </a:prstGeom>
        </p:spPr>
        <p:txBody>
          <a:bodyPr wrap="none">
            <a:spAutoFit/>
          </a:bodyPr>
          <a:lstStyle/>
          <a:p>
            <a:r>
              <a:rPr lang="en-US" sz="2800" b="1" dirty="0">
                <a:solidFill>
                  <a:srgbClr val="002060"/>
                </a:solidFill>
                <a:latin typeface="Times New Roman" panose="02020603050405020304" pitchFamily="18" charset="0"/>
                <a:ea typeface="Calibri" panose="020F0502020204030204" pitchFamily="34" charset="0"/>
              </a:rPr>
              <a:t>5.</a:t>
            </a:r>
            <a:r>
              <a:rPr lang="en-US" sz="2800" dirty="0">
                <a:solidFill>
                  <a:srgbClr val="002060"/>
                </a:solidFill>
                <a:latin typeface="Times New Roman" panose="02020603050405020304" pitchFamily="18" charset="0"/>
                <a:ea typeface="Calibri" panose="020F0502020204030204" pitchFamily="34" charset="0"/>
              </a:rPr>
              <a:t> </a:t>
            </a:r>
            <a:r>
              <a:rPr lang="en-US" sz="2800" b="1" dirty="0">
                <a:solidFill>
                  <a:srgbClr val="002060"/>
                </a:solidFill>
                <a:latin typeface="Times New Roman" panose="02020603050405020304" pitchFamily="18" charset="0"/>
                <a:ea typeface="Calibri" panose="020F0502020204030204" pitchFamily="34" charset="0"/>
              </a:rPr>
              <a:t>XÁC ĐỊNH CÔNG THỨC HÓA HỌC</a:t>
            </a:r>
            <a:endParaRPr lang="en-US" sz="2800" dirty="0">
              <a:solidFill>
                <a:srgbClr val="002060"/>
              </a:solidFill>
            </a:endParaRPr>
          </a:p>
        </p:txBody>
      </p:sp>
      <p:sp>
        <p:nvSpPr>
          <p:cNvPr id="10" name="Rectangle 9"/>
          <p:cNvSpPr/>
          <p:nvPr/>
        </p:nvSpPr>
        <p:spPr>
          <a:xfrm>
            <a:off x="248518" y="3977762"/>
            <a:ext cx="11457432" cy="51706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nSpc>
                <a:spcPct val="115000"/>
              </a:lnSpc>
            </a:pPr>
            <a:r>
              <a:rPr lang="en-US" sz="2400" b="1" spc="-10" dirty="0">
                <a:solidFill>
                  <a:srgbClr val="C00000"/>
                </a:solidFill>
                <a:latin typeface="Times New Roman" panose="02020603050405020304" pitchFamily="18" charset="0"/>
                <a:ea typeface="Segoe UI" panose="020B0502040204020203" pitchFamily="34" charset="0"/>
              </a:rPr>
              <a:t>5.1. </a:t>
            </a:r>
            <a:r>
              <a:rPr lang="en-US" sz="2400" b="1" spc="-10" dirty="0" err="1">
                <a:solidFill>
                  <a:srgbClr val="C00000"/>
                </a:solidFill>
                <a:latin typeface="Times New Roman" panose="02020603050405020304" pitchFamily="18" charset="0"/>
                <a:ea typeface="Segoe UI" panose="020B0502040204020203" pitchFamily="34" charset="0"/>
              </a:rPr>
              <a:t>Xác</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định</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công</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thức</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hoá</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học</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dựa</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vào</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phần</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trăm</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nguyên</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tố</a:t>
            </a:r>
            <a:r>
              <a:rPr lang="en-US" sz="2400" b="1" spc="-5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và</a:t>
            </a:r>
            <a:r>
              <a:rPr lang="en-US" sz="2400" b="1" spc="-1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khối</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lượng</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phân</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tử</a:t>
            </a:r>
            <a:endParaRPr lang="en-US" sz="1400" dirty="0">
              <a:solidFill>
                <a:srgbClr val="C00000"/>
              </a:solidFill>
              <a:latin typeface="Segoe UI" panose="020B0502040204020203" pitchFamily="34" charset="0"/>
              <a:ea typeface="Segoe UI" panose="020B0502040204020203" pitchFamily="34" charset="0"/>
            </a:endParaRPr>
          </a:p>
        </p:txBody>
      </p:sp>
      <p:sp>
        <p:nvSpPr>
          <p:cNvPr id="11" name="Rectangle 10"/>
          <p:cNvSpPr/>
          <p:nvPr/>
        </p:nvSpPr>
        <p:spPr>
          <a:xfrm>
            <a:off x="606687" y="4691652"/>
            <a:ext cx="11358977" cy="173586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Xác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định</a:t>
            </a:r>
            <a:r>
              <a:rPr lang="en-US" sz="2400" dirty="0">
                <a:effectLst/>
                <a:latin typeface="Times New Roman" panose="02020603050405020304" pitchFamily="18" charset="0"/>
                <a:ea typeface="Segoe UI" panose="020B0502040204020203" pitchFamily="34" charset="0"/>
              </a:rPr>
              <a:t> CTHH </a:t>
            </a:r>
            <a:r>
              <a:rPr lang="en-US" sz="2400" dirty="0" err="1">
                <a:effectLst/>
                <a:latin typeface="Times New Roman" panose="02020603050405020304" pitchFamily="18" charset="0"/>
                <a:ea typeface="Segoe UI" panose="020B0502040204020203" pitchFamily="34" charset="0"/>
              </a:rPr>
              <a:t>khi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biết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phần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trăm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lượng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lượng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b="1" u="sng" dirty="0" err="1">
                <a:solidFill>
                  <a:srgbClr val="C00000"/>
                </a:solidFill>
                <a:effectLst/>
                <a:latin typeface="Times New Roman" panose="02020603050405020304" pitchFamily="18" charset="0"/>
                <a:ea typeface="Segoe UI" panose="020B0502040204020203" pitchFamily="34" charset="0"/>
              </a:rPr>
              <a:t>Bước</a:t>
            </a:r>
            <a:r>
              <a:rPr lang="en-US" sz="2400" b="1" u="sng" dirty="0">
                <a:solidFill>
                  <a:srgbClr val="C00000"/>
                </a:solidFill>
                <a:effectLst/>
                <a:latin typeface="Times New Roman" panose="02020603050405020304" pitchFamily="18" charset="0"/>
                <a:ea typeface="Segoe UI" panose="020B0502040204020203" pitchFamily="34" charset="0"/>
              </a:rPr>
              <a:t> 1:</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Đặt</a:t>
            </a:r>
            <a:r>
              <a:rPr lang="en-US" sz="2400" dirty="0">
                <a:effectLst/>
                <a:latin typeface="Times New Roman" panose="02020603050405020304" pitchFamily="18" charset="0"/>
                <a:ea typeface="Segoe UI" panose="020B0502040204020203" pitchFamily="34" charset="0"/>
              </a:rPr>
              <a:t> CTHH </a:t>
            </a:r>
            <a:r>
              <a:rPr lang="en-US" sz="2400" dirty="0" err="1">
                <a:effectLst/>
                <a:latin typeface="Times New Roman" panose="02020603050405020304" pitchFamily="18" charset="0"/>
                <a:ea typeface="Segoe UI" panose="020B0502040204020203" pitchFamily="34" charset="0"/>
              </a:rPr>
              <a:t>cần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tìm</a:t>
            </a:r>
            <a:r>
              <a:rPr lang="en-US" sz="2400" dirty="0">
                <a:effectLst/>
                <a:latin typeface="Times New Roman" panose="02020603050405020304" pitchFamily="18" charset="0"/>
                <a:ea typeface="Segoe UI" panose="020B0502040204020203" pitchFamily="34" charset="0"/>
              </a:rPr>
              <a:t> ( CTTQ );</a:t>
            </a:r>
          </a:p>
          <a:p>
            <a:pPr indent="254000" algn="just">
              <a:lnSpc>
                <a:spcPct val="115000"/>
              </a:lnSpc>
              <a:spcAft>
                <a:spcPts val="0"/>
              </a:spcAft>
            </a:pPr>
            <a:r>
              <a:rPr lang="en-US" sz="2400" b="1" u="sng" dirty="0" err="1">
                <a:solidFill>
                  <a:srgbClr val="C00000"/>
                </a:solidFill>
                <a:effectLst/>
                <a:latin typeface="Times New Roman" panose="02020603050405020304" pitchFamily="18" charset="0"/>
                <a:ea typeface="Segoe UI" panose="020B0502040204020203" pitchFamily="34" charset="0"/>
              </a:rPr>
              <a:t>Bước</a:t>
            </a:r>
            <a:r>
              <a:rPr lang="en-US" sz="2400" b="1" u="sng" dirty="0">
                <a:solidFill>
                  <a:srgbClr val="C00000"/>
                </a:solidFill>
                <a:effectLst/>
                <a:latin typeface="Times New Roman" panose="02020603050405020304" pitchFamily="18" charset="0"/>
                <a:ea typeface="Segoe UI" panose="020B0502040204020203" pitchFamily="34" charset="0"/>
              </a:rPr>
              <a:t> 2:</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Lập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biểu</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tính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phần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trăm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các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hợp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chất</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r>
              <a:rPr lang="en-US" sz="2400" dirty="0">
                <a:effectLst/>
                <a:latin typeface="Times New Roman" panose="02020603050405020304" pitchFamily="18" charset="0"/>
                <a:ea typeface="Calibri" panose="020F0502020204030204" pitchFamily="34" charset="0"/>
              </a:rPr>
              <a:t>   </a:t>
            </a:r>
            <a:r>
              <a:rPr lang="en-US" sz="2400" b="1" u="sng" dirty="0" err="1">
                <a:solidFill>
                  <a:srgbClr val="C00000"/>
                </a:solidFill>
                <a:effectLst/>
                <a:latin typeface="Times New Roman" panose="02020603050405020304" pitchFamily="18" charset="0"/>
                <a:ea typeface="Calibri" panose="020F0502020204030204" pitchFamily="34" charset="0"/>
              </a:rPr>
              <a:t>Bước</a:t>
            </a:r>
            <a:r>
              <a:rPr lang="en-US" sz="2400" b="1" u="sng" dirty="0">
                <a:solidFill>
                  <a:srgbClr val="C00000"/>
                </a:solidFill>
                <a:effectLst/>
                <a:latin typeface="Times New Roman" panose="02020603050405020304" pitchFamily="18" charset="0"/>
                <a:ea typeface="Calibri" panose="020F0502020204030204" pitchFamily="34" charset="0"/>
              </a:rPr>
              <a:t> 3:</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định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nguyên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mỗi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nguyên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tố</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viết</a:t>
            </a:r>
            <a:r>
              <a:rPr lang="en-US" sz="2400" dirty="0">
                <a:effectLst/>
                <a:latin typeface="Times New Roman" panose="02020603050405020304" pitchFamily="18" charset="0"/>
                <a:ea typeface="Calibri" panose="020F0502020204030204" pitchFamily="34" charset="0"/>
              </a:rPr>
              <a:t> CTHH </a:t>
            </a:r>
            <a:r>
              <a:rPr lang="en-US" sz="2400" dirty="0" err="1">
                <a:effectLst/>
                <a:latin typeface="Times New Roman" panose="02020603050405020304" pitchFamily="18" charset="0"/>
                <a:ea typeface="Calibri" panose="020F0502020204030204" pitchFamily="34" charset="0"/>
              </a:rPr>
              <a:t>cần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tìm</a:t>
            </a:r>
            <a:endParaRPr lang="en-US" sz="2400" dirty="0"/>
          </a:p>
        </p:txBody>
      </p:sp>
    </p:spTree>
    <p:extLst>
      <p:ext uri="{BB962C8B-B14F-4D97-AF65-F5344CB8AC3E}">
        <p14:creationId xmlns:p14="http://schemas.microsoft.com/office/powerpoint/2010/main" val="3638388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269" y="1171575"/>
            <a:ext cx="2062744" cy="548099"/>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238375" y="0"/>
            <a:ext cx="7379180" cy="1171575"/>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6" name="Rectangle 5"/>
          <p:cNvSpPr/>
          <p:nvPr/>
        </p:nvSpPr>
        <p:spPr>
          <a:xfrm>
            <a:off x="6677025" y="2247786"/>
            <a:ext cx="5381625" cy="322601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3600" dirty="0">
                <a:effectLst/>
                <a:latin typeface="Times New Roman" panose="02020603050405020304" pitchFamily="18" charset="0"/>
                <a:ea typeface="Arial" panose="020B0604020202020204" pitchFamily="34" charset="0"/>
              </a:rPr>
              <a:t>? </a:t>
            </a:r>
            <a:r>
              <a:rPr lang="en-US" sz="3600" dirty="0" err="1">
                <a:effectLst/>
                <a:latin typeface="Times New Roman" panose="02020603050405020304" pitchFamily="18" charset="0"/>
                <a:ea typeface="Segoe UI" panose="020B0502040204020203" pitchFamily="34" charset="0"/>
              </a:rPr>
              <a:t>Hãy</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cho</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biết</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mỗi</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của</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tố</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Cl</a:t>
            </a:r>
            <a:r>
              <a:rPr lang="en-US" sz="3600" dirty="0">
                <a:effectLst/>
                <a:latin typeface="Times New Roman" panose="02020603050405020304" pitchFamily="18" charset="0"/>
                <a:ea typeface="Segoe UI" panose="020B0502040204020203" pitchFamily="34" charset="0"/>
              </a:rPr>
              <a:t>, S, P, C </a:t>
            </a:r>
            <a:r>
              <a:rPr lang="en-US" sz="3600" dirty="0" err="1">
                <a:effectLst/>
                <a:latin typeface="Times New Roman" panose="02020603050405020304" pitchFamily="18" charset="0"/>
                <a:ea typeface="Segoe UI" panose="020B0502040204020203" pitchFamily="34" charset="0"/>
              </a:rPr>
              <a:t>trong</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các</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phân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ở </a:t>
            </a:r>
            <a:r>
              <a:rPr lang="en-US" sz="3600" dirty="0" err="1">
                <a:effectLst/>
                <a:latin typeface="Times New Roman" panose="02020603050405020304" pitchFamily="18" charset="0"/>
                <a:ea typeface="Segoe UI" panose="020B0502040204020203" pitchFamily="34" charset="0"/>
              </a:rPr>
              <a:t>Hình</a:t>
            </a:r>
            <a:r>
              <a:rPr lang="en-US" sz="3600" dirty="0">
                <a:effectLst/>
                <a:latin typeface="Times New Roman" panose="02020603050405020304" pitchFamily="18" charset="0"/>
                <a:ea typeface="Segoe UI" panose="020B0502040204020203" pitchFamily="34" charset="0"/>
              </a:rPr>
              <a:t> 7.1 </a:t>
            </a:r>
            <a:r>
              <a:rPr lang="en-US" sz="3600" dirty="0" err="1">
                <a:effectLst/>
                <a:latin typeface="Times New Roman" panose="02020603050405020304" pitchFamily="18" charset="0"/>
                <a:ea typeface="Segoe UI" panose="020B0502040204020203" pitchFamily="34" charset="0"/>
              </a:rPr>
              <a:t>có</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khả</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năng</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liên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kết</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với</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bao</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nhiêu</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H.</a:t>
            </a:r>
            <a:endParaRPr lang="en-US" sz="2000" dirty="0">
              <a:effectLst/>
              <a:latin typeface="Segoe UI" panose="020B0502040204020203" pitchFamily="34" charset="0"/>
              <a:ea typeface="Segoe UI" panose="020B0502040204020203" pitchFamily="34" charset="0"/>
            </a:endParaRPr>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0" b="100000" l="1597" r="96952">
                        <a14:foregroundMark x1="5806" y1="15905" x2="32656" y2="17367"/>
                        <a14:foregroundMark x1="68650" y1="15539" x2="93179" y2="26691"/>
                        <a14:foregroundMark x1="6531" y1="64534" x2="41945" y2="58867"/>
                      </a14:backgroundRemoval>
                    </a14:imgEffect>
                  </a14:imgLayer>
                </a14:imgProps>
              </a:ext>
            </a:extLst>
          </a:blip>
          <a:stretch>
            <a:fillRect/>
          </a:stretch>
        </p:blipFill>
        <p:spPr>
          <a:xfrm>
            <a:off x="835800" y="1876060"/>
            <a:ext cx="5224425" cy="4147693"/>
          </a:xfrm>
          <a:prstGeom prst="rect">
            <a:avLst/>
          </a:prstGeom>
        </p:spPr>
      </p:pic>
      <p:pic>
        <p:nvPicPr>
          <p:cNvPr id="8" name="Picture 7"/>
          <p:cNvPicPr>
            <a:picLocks noChangeAspect="1"/>
          </p:cNvPicPr>
          <p:nvPr/>
        </p:nvPicPr>
        <p:blipFill>
          <a:blip r:embed="rId7"/>
          <a:stretch>
            <a:fillRect/>
          </a:stretch>
        </p:blipFill>
        <p:spPr>
          <a:xfrm>
            <a:off x="1109625" y="5599114"/>
            <a:ext cx="4524375" cy="581025"/>
          </a:xfrm>
          <a:prstGeom prst="rect">
            <a:avLst/>
          </a:prstGeom>
        </p:spPr>
      </p:pic>
      <p:sp>
        <p:nvSpPr>
          <p:cNvPr id="10" name="Rectangle 9"/>
          <p:cNvSpPr/>
          <p:nvPr/>
        </p:nvSpPr>
        <p:spPr>
          <a:xfrm>
            <a:off x="8358332" y="1516282"/>
            <a:ext cx="2852063" cy="523220"/>
          </a:xfrm>
          <a:prstGeom prst="rect">
            <a:avLst/>
          </a:prstGeom>
        </p:spPr>
        <p:txBody>
          <a:bodyPr wrap="none">
            <a:spAutoFit/>
          </a:bodyPr>
          <a:lstStyle/>
          <a:p>
            <a:r>
              <a:rPr lang="en-US" sz="2800" b="1" dirty="0" err="1">
                <a:solidFill>
                  <a:srgbClr val="FF0000"/>
                </a:solidFill>
                <a:latin typeface="Times New Roman" panose="02020603050405020304" pitchFamily="18" charset="0"/>
                <a:ea typeface="Arial" panose="020B0604020202020204" pitchFamily="34" charset="0"/>
              </a:rPr>
              <a:t>H</a:t>
            </a:r>
            <a:r>
              <a:rPr lang="en-US" sz="2800" b="1" dirty="0" err="1">
                <a:solidFill>
                  <a:srgbClr val="FF0000"/>
                </a:solidFill>
                <a:effectLst/>
                <a:latin typeface="Times New Roman" panose="02020603050405020304" pitchFamily="18" charset="0"/>
                <a:ea typeface="Arial" panose="020B0604020202020204" pitchFamily="34" charset="0"/>
              </a:rPr>
              <a:t>oạt</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động</a:t>
            </a:r>
            <a:r>
              <a:rPr lang="en-US" sz="2800" b="1" dirty="0">
                <a:solidFill>
                  <a:srgbClr val="FF0000"/>
                </a:solidFill>
                <a:effectLst/>
                <a:latin typeface="Times New Roman" panose="02020603050405020304" pitchFamily="18" charset="0"/>
                <a:ea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rPr>
              <a:t>nhóm</a:t>
            </a:r>
            <a:r>
              <a:rPr lang="en-US" sz="2800" b="1" dirty="0">
                <a:solidFill>
                  <a:srgbClr val="FF0000"/>
                </a:solidFill>
                <a:effectLst/>
                <a:latin typeface="Times New Roman" panose="02020603050405020304" pitchFamily="18" charset="0"/>
                <a:ea typeface="Arial" panose="020B0604020202020204" pitchFamily="34" charset="0"/>
              </a:rPr>
              <a:t> </a:t>
            </a:r>
            <a:endParaRPr lang="en-US" sz="2800" b="1" dirty="0">
              <a:solidFill>
                <a:srgbClr val="FF0000"/>
              </a:solidFill>
            </a:endParaRPr>
          </a:p>
        </p:txBody>
      </p:sp>
      <p:pic>
        <p:nvPicPr>
          <p:cNvPr id="11" name="Picture 12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94707" y="1435415"/>
            <a:ext cx="9112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096000" y="2682007"/>
            <a:ext cx="6096000" cy="2357568"/>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indent="254000" algn="just">
              <a:lnSpc>
                <a:spcPct val="115000"/>
              </a:lnSpc>
              <a:spcAft>
                <a:spcPts val="0"/>
              </a:spcAft>
            </a:pPr>
            <a:r>
              <a:rPr lang="en-US" sz="3200" dirty="0" err="1">
                <a:latin typeface="Times New Roman" panose="02020603050405020304" pitchFamily="18" charset="0"/>
                <a:ea typeface="Segoe UI" panose="020B0502040204020203" pitchFamily="34" charset="0"/>
              </a:rPr>
              <a:t>M</a:t>
            </a:r>
            <a:r>
              <a:rPr lang="en-US" sz="3200" dirty="0" err="1">
                <a:effectLst/>
                <a:latin typeface="Times New Roman" panose="02020603050405020304" pitchFamily="18" charset="0"/>
                <a:ea typeface="Segoe UI" panose="020B0502040204020203" pitchFamily="34" charset="0"/>
              </a:rPr>
              <a:t>ỗi</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nguyên</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tử</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của</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nguyên</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tố</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Cl</a:t>
            </a:r>
            <a:r>
              <a:rPr lang="en-US" sz="3200" dirty="0">
                <a:effectLst/>
                <a:latin typeface="Times New Roman" panose="02020603050405020304" pitchFamily="18" charset="0"/>
                <a:ea typeface="Segoe UI" panose="020B0502040204020203" pitchFamily="34" charset="0"/>
              </a:rPr>
              <a:t>, S, P, C </a:t>
            </a:r>
            <a:r>
              <a:rPr lang="en-US" sz="3200" dirty="0" err="1">
                <a:effectLst/>
                <a:latin typeface="Times New Roman" panose="02020603050405020304" pitchFamily="18" charset="0"/>
                <a:ea typeface="Segoe UI" panose="020B0502040204020203" pitchFamily="34" charset="0"/>
              </a:rPr>
              <a:t>trong</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các</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phân</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tử</a:t>
            </a:r>
            <a:r>
              <a:rPr lang="en-US" sz="3200" dirty="0">
                <a:effectLst/>
                <a:latin typeface="Times New Roman" panose="02020603050405020304" pitchFamily="18" charset="0"/>
                <a:ea typeface="Segoe UI" panose="020B0502040204020203" pitchFamily="34" charset="0"/>
              </a:rPr>
              <a:t> ở </a:t>
            </a:r>
            <a:r>
              <a:rPr lang="en-US" sz="3200" dirty="0" err="1">
                <a:effectLst/>
                <a:latin typeface="Times New Roman" panose="02020603050405020304" pitchFamily="18" charset="0"/>
                <a:ea typeface="Segoe UI" panose="020B0502040204020203" pitchFamily="34" charset="0"/>
              </a:rPr>
              <a:t>Hình</a:t>
            </a:r>
            <a:r>
              <a:rPr lang="en-US" sz="3200" dirty="0">
                <a:effectLst/>
                <a:latin typeface="Times New Roman" panose="02020603050405020304" pitchFamily="18" charset="0"/>
                <a:ea typeface="Segoe UI" panose="020B0502040204020203" pitchFamily="34" charset="0"/>
              </a:rPr>
              <a:t> 7.1 </a:t>
            </a:r>
            <a:r>
              <a:rPr lang="en-US" sz="3200" dirty="0" err="1">
                <a:effectLst/>
                <a:latin typeface="Times New Roman" panose="02020603050405020304" pitchFamily="18" charset="0"/>
                <a:ea typeface="Segoe UI" panose="020B0502040204020203" pitchFamily="34" charset="0"/>
              </a:rPr>
              <a:t>có</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khả</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năng</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liên</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kết</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lần</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lượt</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với</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số</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nguyên</a:t>
            </a:r>
            <a:r>
              <a:rPr lang="en-US" sz="3200" dirty="0">
                <a:effectLst/>
                <a:latin typeface="Times New Roman" panose="02020603050405020304" pitchFamily="18" charset="0"/>
                <a:ea typeface="Segoe UI" panose="020B0502040204020203" pitchFamily="34" charset="0"/>
              </a:rPr>
              <a:t> </a:t>
            </a:r>
            <a:r>
              <a:rPr lang="en-US" sz="3200" dirty="0" err="1">
                <a:effectLst/>
                <a:latin typeface="Times New Roman" panose="02020603050405020304" pitchFamily="18" charset="0"/>
                <a:ea typeface="Segoe UI" panose="020B0502040204020203" pitchFamily="34" charset="0"/>
              </a:rPr>
              <a:t>tử</a:t>
            </a:r>
            <a:r>
              <a:rPr lang="en-US" sz="3200" dirty="0">
                <a:effectLst/>
                <a:latin typeface="Times New Roman" panose="02020603050405020304" pitchFamily="18" charset="0"/>
                <a:ea typeface="Segoe UI" panose="020B0502040204020203" pitchFamily="34" charset="0"/>
              </a:rPr>
              <a:t> H </a:t>
            </a:r>
            <a:r>
              <a:rPr lang="en-US" sz="3200" dirty="0" err="1">
                <a:effectLst/>
                <a:latin typeface="Times New Roman" panose="02020603050405020304" pitchFamily="18" charset="0"/>
                <a:ea typeface="Segoe UI" panose="020B0502040204020203" pitchFamily="34" charset="0"/>
              </a:rPr>
              <a:t>là</a:t>
            </a:r>
            <a:r>
              <a:rPr lang="en-US" sz="3200" dirty="0">
                <a:effectLst/>
                <a:latin typeface="Times New Roman" panose="02020603050405020304" pitchFamily="18" charset="0"/>
                <a:ea typeface="Segoe UI" panose="020B0502040204020203" pitchFamily="34" charset="0"/>
              </a:rPr>
              <a:t>: 1,2,3,4</a:t>
            </a:r>
            <a:endParaRPr lang="en-US" dirty="0">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28620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par>
                                <p:cTn id="10" presetID="2" presetClass="entr" presetSubtype="2"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6"/>
                                        </p:tgtEl>
                                        <p:attrNameLst>
                                          <p:attrName>ppt_w</p:attrName>
                                        </p:attrNameLst>
                                      </p:cBhvr>
                                      <p:tavLst>
                                        <p:tav tm="0">
                                          <p:val>
                                            <p:strVal val="ppt_w"/>
                                          </p:val>
                                        </p:tav>
                                        <p:tav tm="100000">
                                          <p:val>
                                            <p:fltVal val="0"/>
                                          </p:val>
                                        </p:tav>
                                      </p:tavLst>
                                    </p:anim>
                                    <p:anim calcmode="lin" valueType="num">
                                      <p:cBhvr>
                                        <p:cTn id="22" dur="500"/>
                                        <p:tgtEl>
                                          <p:spTgt spid="6"/>
                                        </p:tgtEl>
                                        <p:attrNameLst>
                                          <p:attrName>ppt_h</p:attrName>
                                        </p:attrNameLst>
                                      </p:cBhvr>
                                      <p:tavLst>
                                        <p:tav tm="0">
                                          <p:val>
                                            <p:strVal val="ppt_h"/>
                                          </p:val>
                                        </p:tav>
                                        <p:tav tm="100000">
                                          <p:val>
                                            <p:fltVal val="0"/>
                                          </p:val>
                                        </p:tav>
                                      </p:tavLst>
                                    </p:anim>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2000" fill="hold"/>
                                        <p:tgtEl>
                                          <p:spTgt spid="12"/>
                                        </p:tgtEl>
                                        <p:attrNameLst>
                                          <p:attrName>ppt_w</p:attrName>
                                        </p:attrNameLst>
                                      </p:cBhvr>
                                      <p:tavLst>
                                        <p:tav tm="0">
                                          <p:val>
                                            <p:fltVal val="0"/>
                                          </p:val>
                                        </p:tav>
                                        <p:tav tm="100000">
                                          <p:val>
                                            <p:strVal val="#ppt_w"/>
                                          </p:val>
                                        </p:tav>
                                      </p:tavLst>
                                    </p:anim>
                                    <p:anim calcmode="lin" valueType="num">
                                      <p:cBhvr>
                                        <p:cTn id="28" dur="2000" fill="hold"/>
                                        <p:tgtEl>
                                          <p:spTgt spid="12"/>
                                        </p:tgtEl>
                                        <p:attrNameLst>
                                          <p:attrName>ppt_h</p:attrName>
                                        </p:attrNameLst>
                                      </p:cBhvr>
                                      <p:tavLst>
                                        <p:tav tm="0">
                                          <p:val>
                                            <p:fltVal val="0"/>
                                          </p:val>
                                        </p:tav>
                                        <p:tav tm="100000">
                                          <p:val>
                                            <p:strVal val="#ppt_h"/>
                                          </p:val>
                                        </p:tav>
                                      </p:tavLst>
                                    </p:anim>
                                    <p:animEffect transition="in" filter="fade">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5723" y="414768"/>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5950" y="1461573"/>
            <a:ext cx="881018" cy="1691555"/>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2266600" cy="1820254"/>
          </a:xfrm>
          <a:prstGeom prst="rect">
            <a:avLst/>
          </a:prstGeom>
        </p:spPr>
      </p:pic>
      <p:sp>
        <p:nvSpPr>
          <p:cNvPr id="6" name="Rectangle 5"/>
          <p:cNvSpPr/>
          <p:nvPr/>
        </p:nvSpPr>
        <p:spPr>
          <a:xfrm>
            <a:off x="978408" y="1441818"/>
            <a:ext cx="11018520" cy="203408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indent="254000" algn="ctr">
              <a:lnSpc>
                <a:spcPct val="115000"/>
              </a:lnSpc>
              <a:spcAft>
                <a:spcPts val="0"/>
              </a:spcAft>
            </a:pPr>
            <a:r>
              <a:rPr lang="en-US" sz="2800" b="1" dirty="0" err="1">
                <a:solidFill>
                  <a:srgbClr val="C00000"/>
                </a:solidFill>
                <a:latin typeface="Times New Roman" panose="02020603050405020304" pitchFamily="18" charset="0"/>
                <a:ea typeface="Arial" panose="020B0604020202020204" pitchFamily="34" charset="0"/>
              </a:rPr>
              <a:t>H</a:t>
            </a:r>
            <a:r>
              <a:rPr lang="en-US" sz="2800" b="1" dirty="0" err="1">
                <a:solidFill>
                  <a:srgbClr val="C00000"/>
                </a:solidFill>
                <a:effectLst/>
                <a:latin typeface="Times New Roman" panose="02020603050405020304" pitchFamily="18" charset="0"/>
                <a:ea typeface="Arial" panose="020B0604020202020204" pitchFamily="34" charset="0"/>
              </a:rPr>
              <a:t>oạt</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động</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nhóm</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đôi</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thảo</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luận</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và</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trả</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lời</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câu</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err="1">
                <a:solidFill>
                  <a:srgbClr val="C00000"/>
                </a:solidFill>
                <a:effectLst/>
                <a:latin typeface="Times New Roman" panose="02020603050405020304" pitchFamily="18" charset="0"/>
                <a:ea typeface="Arial" panose="020B0604020202020204" pitchFamily="34" charset="0"/>
              </a:rPr>
              <a:t>hỏi</a:t>
            </a:r>
            <a:r>
              <a:rPr lang="en-US" sz="2800" b="1" dirty="0">
                <a:solidFill>
                  <a:srgbClr val="C00000"/>
                </a:solidFill>
                <a:effectLst/>
                <a:latin typeface="Times New Roman" panose="02020603050405020304" pitchFamily="18" charset="0"/>
                <a:ea typeface="Arial" panose="020B0604020202020204" pitchFamily="34" charset="0"/>
              </a:rPr>
              <a:t>: </a:t>
            </a:r>
            <a:r>
              <a:rPr lang="en-US" sz="2800" b="1" dirty="0">
                <a:solidFill>
                  <a:srgbClr val="C00000"/>
                </a:solidFill>
                <a:effectLst/>
                <a:latin typeface="Times New Roman" panose="02020603050405020304" pitchFamily="18" charset="0"/>
                <a:ea typeface="Segoe UI" panose="020B0502040204020203" pitchFamily="34" charset="0"/>
              </a:rPr>
              <a:t> </a:t>
            </a:r>
          </a:p>
          <a:p>
            <a:pPr indent="254000">
              <a:lnSpc>
                <a:spcPct val="115000"/>
              </a:lnSpc>
              <a:spcAft>
                <a:spcPts val="0"/>
              </a:spcAft>
            </a:pPr>
            <a:r>
              <a:rPr lang="en-US" sz="2800" dirty="0" err="1">
                <a:effectLst/>
                <a:latin typeface="Times New Roman" panose="02020603050405020304" pitchFamily="18" charset="0"/>
                <a:ea typeface="Segoe UI" panose="020B0502040204020203" pitchFamily="34" charset="0"/>
              </a:rPr>
              <a:t>Hợp</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chất</a:t>
            </a:r>
            <a:r>
              <a:rPr lang="en-US" sz="2800" dirty="0">
                <a:effectLst/>
                <a:latin typeface="Times New Roman" panose="02020603050405020304" pitchFamily="18" charset="0"/>
                <a:ea typeface="Segoe UI" panose="020B0502040204020203" pitchFamily="34" charset="0"/>
              </a:rPr>
              <a:t> (Y) </a:t>
            </a:r>
            <a:r>
              <a:rPr lang="en-US" sz="2800" dirty="0" err="1">
                <a:effectLst/>
                <a:latin typeface="Times New Roman" panose="02020603050405020304" pitchFamily="18" charset="0"/>
                <a:ea typeface="Segoe UI" panose="020B0502040204020203" pitchFamily="34" charset="0"/>
              </a:rPr>
              <a:t>có</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công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thức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Fe</a:t>
            </a:r>
            <a:r>
              <a:rPr lang="en-US" sz="2800" baseline="-25000" dirty="0" err="1">
                <a:effectLst/>
                <a:latin typeface="Times New Roman" panose="02020603050405020304" pitchFamily="18" charset="0"/>
                <a:ea typeface="Segoe UI" panose="020B0502040204020203" pitchFamily="34" charset="0"/>
              </a:rPr>
              <a:t>x</a:t>
            </a:r>
            <a:r>
              <a:rPr lang="en-US" sz="2800" dirty="0" err="1">
                <a:effectLst/>
                <a:latin typeface="Times New Roman" panose="02020603050405020304" pitchFamily="18" charset="0"/>
                <a:ea typeface="Segoe UI" panose="020B0502040204020203" pitchFamily="34" charset="0"/>
              </a:rPr>
              <a:t>O</a:t>
            </a:r>
            <a:r>
              <a:rPr lang="en-US" sz="2800" baseline="-25000" dirty="0" err="1">
                <a:effectLst/>
                <a:latin typeface="Times New Roman" panose="02020603050405020304" pitchFamily="18" charset="0"/>
                <a:ea typeface="Segoe UI" panose="020B0502040204020203" pitchFamily="34" charset="0"/>
              </a:rPr>
              <a:t>y</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đó</a:t>
            </a:r>
            <a:r>
              <a:rPr lang="en-US" sz="2800" dirty="0">
                <a:effectLst/>
                <a:latin typeface="Times New Roman" panose="02020603050405020304" pitchFamily="18" charset="0"/>
                <a:ea typeface="Segoe UI" panose="020B0502040204020203" pitchFamily="34" charset="0"/>
              </a:rPr>
              <a:t> Fe </a:t>
            </a:r>
            <a:r>
              <a:rPr lang="en-US" sz="2800" dirty="0" err="1">
                <a:effectLst/>
                <a:latin typeface="Times New Roman" panose="02020603050405020304" pitchFamily="18" charset="0"/>
                <a:ea typeface="Segoe UI" panose="020B0502040204020203" pitchFamily="34" charset="0"/>
              </a:rPr>
              <a:t>chiếm</a:t>
            </a:r>
            <a:r>
              <a:rPr lang="en-US" sz="2800" dirty="0">
                <a:effectLst/>
                <a:latin typeface="Times New Roman" panose="02020603050405020304" pitchFamily="18" charset="0"/>
                <a:ea typeface="Segoe UI" panose="020B0502040204020203" pitchFamily="34" charset="0"/>
              </a:rPr>
              <a:t> 70% </a:t>
            </a:r>
            <a:r>
              <a:rPr lang="en-US" sz="2800" dirty="0" err="1">
                <a:effectLst/>
                <a:latin typeface="Times New Roman" panose="02020603050405020304" pitchFamily="18" charset="0"/>
                <a:ea typeface="Segoe UI" panose="020B0502040204020203" pitchFamily="34" charset="0"/>
              </a:rPr>
              <a:t>theo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khối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lượng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Khối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lượng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phân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tử</a:t>
            </a:r>
            <a:r>
              <a:rPr lang="en-US" sz="2800" dirty="0">
                <a:effectLst/>
                <a:latin typeface="Times New Roman" panose="02020603050405020304" pitchFamily="18" charset="0"/>
                <a:ea typeface="Segoe UI" panose="020B0502040204020203" pitchFamily="34" charset="0"/>
              </a:rPr>
              <a:t> (Y) </a:t>
            </a:r>
            <a:r>
              <a:rPr lang="en-US" sz="2800" dirty="0" err="1">
                <a:effectLst/>
                <a:latin typeface="Times New Roman" panose="02020603050405020304" pitchFamily="18" charset="0"/>
                <a:ea typeface="Segoe UI" panose="020B0502040204020203" pitchFamily="34" charset="0"/>
              </a:rPr>
              <a:t>là</a:t>
            </a:r>
            <a:r>
              <a:rPr lang="en-US" sz="2800" dirty="0">
                <a:effectLst/>
                <a:latin typeface="Times New Roman" panose="02020603050405020304" pitchFamily="18" charset="0"/>
                <a:ea typeface="Segoe UI" panose="020B0502040204020203" pitchFamily="34" charset="0"/>
              </a:rPr>
              <a:t> 160 </a:t>
            </a:r>
            <a:r>
              <a:rPr lang="en-US" sz="2800" dirty="0" err="1">
                <a:effectLst/>
                <a:latin typeface="Times New Roman" panose="02020603050405020304" pitchFamily="18" charset="0"/>
                <a:ea typeface="Segoe UI" panose="020B0502040204020203" pitchFamily="34" charset="0"/>
              </a:rPr>
              <a:t>amu</a:t>
            </a:r>
            <a:r>
              <a:rPr lang="en-US" sz="2800" dirty="0">
                <a:effectLst/>
                <a:latin typeface="Times New Roman" panose="02020603050405020304" pitchFamily="18" charset="0"/>
                <a:ea typeface="Segoe UI" panose="020B0502040204020203" pitchFamily="34" charset="0"/>
              </a:rPr>
              <a:t>. </a:t>
            </a:r>
          </a:p>
          <a:p>
            <a:pPr indent="254000">
              <a:lnSpc>
                <a:spcPct val="115000"/>
              </a:lnSpc>
              <a:spcAft>
                <a:spcPts val="0"/>
              </a:spcAft>
            </a:pPr>
            <a:r>
              <a:rPr lang="en-US" sz="2800" dirty="0" err="1">
                <a:effectLst/>
                <a:latin typeface="Times New Roman" panose="02020603050405020304" pitchFamily="18" charset="0"/>
                <a:ea typeface="Segoe UI" panose="020B0502040204020203" pitchFamily="34" charset="0"/>
              </a:rPr>
              <a:t>Xác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định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công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thức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hoá</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học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hợp</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chất</a:t>
            </a:r>
            <a:r>
              <a:rPr lang="en-US" sz="2800" dirty="0">
                <a:effectLst/>
                <a:latin typeface="Times New Roman" panose="02020603050405020304" pitchFamily="18" charset="0"/>
                <a:ea typeface="Segoe UI" panose="020B0502040204020203" pitchFamily="34" charset="0"/>
              </a:rPr>
              <a:t> (Y).</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194560" y="3955759"/>
                <a:ext cx="9226296" cy="237693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b="1" dirty="0" err="1">
                    <a:solidFill>
                      <a:srgbClr val="C00000"/>
                    </a:solidFill>
                    <a:effectLst/>
                    <a:latin typeface="Times New Roman" panose="02020603050405020304" pitchFamily="18" charset="0"/>
                    <a:ea typeface="Segoe UI" panose="020B0502040204020203" pitchFamily="34" charset="0"/>
                  </a:rPr>
                  <a:t>Với</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công</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thức</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Fe</a:t>
                </a:r>
                <a:r>
                  <a:rPr lang="en-US" sz="2400" b="1" baseline="-25000" dirty="0" err="1">
                    <a:solidFill>
                      <a:srgbClr val="C00000"/>
                    </a:solidFill>
                    <a:effectLst/>
                    <a:latin typeface="Times New Roman" panose="02020603050405020304" pitchFamily="18" charset="0"/>
                    <a:ea typeface="Segoe UI" panose="020B0502040204020203" pitchFamily="34" charset="0"/>
                  </a:rPr>
                  <a:t>x</a:t>
                </a:r>
                <a:r>
                  <a:rPr lang="en-US" sz="2400" b="1" dirty="0" err="1">
                    <a:solidFill>
                      <a:srgbClr val="C00000"/>
                    </a:solidFill>
                    <a:effectLst/>
                    <a:latin typeface="Times New Roman" panose="02020603050405020304" pitchFamily="18" charset="0"/>
                    <a:ea typeface="Segoe UI" panose="020B0502040204020203" pitchFamily="34" charset="0"/>
                  </a:rPr>
                  <a:t>O</a:t>
                </a:r>
                <a:r>
                  <a:rPr lang="en-US" sz="2400" b="1" baseline="-25000" dirty="0" err="1">
                    <a:solidFill>
                      <a:srgbClr val="C00000"/>
                    </a:solidFill>
                    <a:effectLst/>
                    <a:latin typeface="Times New Roman" panose="02020603050405020304" pitchFamily="18" charset="0"/>
                    <a:ea typeface="Segoe UI" panose="020B0502040204020203" pitchFamily="34" charset="0"/>
                  </a:rPr>
                  <a:t>y</a:t>
                </a:r>
                <a:r>
                  <a:rPr lang="en-US" sz="2400" b="1" baseline="-25000" dirty="0">
                    <a:solidFill>
                      <a:srgbClr val="C00000"/>
                    </a:solidFill>
                    <a:effectLst/>
                    <a:latin typeface="Times New Roman" panose="02020603050405020304" pitchFamily="18" charset="0"/>
                    <a:ea typeface="Segoe UI" panose="020B0502040204020203" pitchFamily="34" charset="0"/>
                  </a:rPr>
                  <a:t> </a:t>
                </a:r>
                <a:r>
                  <a:rPr lang="en-US" sz="2400" b="1" dirty="0">
                    <a:solidFill>
                      <a:srgbClr val="C00000"/>
                    </a:solidFill>
                    <a:effectLst/>
                    <a:latin typeface="Times New Roman" panose="02020603050405020304" pitchFamily="18" charset="0"/>
                    <a:ea typeface="Segoe UI" panose="020B0502040204020203" pitchFamily="34" charset="0"/>
                  </a:rPr>
                  <a:t>ta </a:t>
                </a:r>
                <a:r>
                  <a:rPr lang="en-US" sz="2400" b="1" dirty="0" err="1">
                    <a:solidFill>
                      <a:srgbClr val="C00000"/>
                    </a:solidFill>
                    <a:effectLst/>
                    <a:latin typeface="Times New Roman" panose="02020603050405020304" pitchFamily="18" charset="0"/>
                    <a:ea typeface="Segoe UI" panose="020B0502040204020203" pitchFamily="34" charset="0"/>
                  </a:rPr>
                  <a:t>có</a:t>
                </a:r>
                <a:r>
                  <a:rPr lang="en-US" sz="2400" b="1" dirty="0">
                    <a:solidFill>
                      <a:srgbClr val="C00000"/>
                    </a:solidFill>
                    <a:effectLst/>
                    <a:latin typeface="Times New Roman" panose="02020603050405020304" pitchFamily="18" charset="0"/>
                    <a:ea typeface="Segoe UI" panose="020B0502040204020203" pitchFamily="34" charset="0"/>
                  </a:rPr>
                  <a:t>:</a:t>
                </a:r>
                <a:endParaRPr lang="en-US" sz="1400" b="1" dirty="0">
                  <a:solidFill>
                    <a:srgbClr val="C00000"/>
                  </a:solidFill>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%Fe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
                          <m:d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dPr>
                          <m:e>
                            <m:r>
                              <a:rPr lang="en-US" sz="2400" i="1">
                                <a:effectLst/>
                                <a:latin typeface="Cambria Math" panose="02040503050406030204" pitchFamily="18" charset="0"/>
                                <a:ea typeface="Segoe UI" panose="020B0502040204020203" pitchFamily="34" charset="0"/>
                                <a:cs typeface="Times New Roman" panose="02020603050405020304" pitchFamily="18" charset="0"/>
                              </a:rPr>
                              <m:t>𝐹𝑒</m:t>
                            </m:r>
                          </m:e>
                        </m:d>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Fe</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O</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56×</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160</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×100%=70%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𝑥</m:t>
                    </m:r>
                    <m:r>
                      <a:rPr lang="en-US" sz="2400" i="1">
                        <a:effectLst/>
                        <a:latin typeface="Cambria Math" panose="02040503050406030204" pitchFamily="18" charset="0"/>
                        <a:ea typeface="Segoe UI" panose="020B0502040204020203" pitchFamily="34" charset="0"/>
                        <a:cs typeface="Times New Roman" panose="02020603050405020304" pitchFamily="18" charset="0"/>
                      </a:rPr>
                      <m:t>=2</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%O=</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𝑂</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Fe</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O</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16×</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160</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×100%=100%−70%</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r>
                      <a:rPr lang="en-US" sz="2400" i="1">
                        <a:effectLst/>
                        <a:latin typeface="Cambria Math" panose="02040503050406030204" pitchFamily="18" charset="0"/>
                        <a:ea typeface="Segoe UI" panose="020B0502040204020203" pitchFamily="34" charset="0"/>
                        <a:cs typeface="Times New Roman" panose="02020603050405020304" pitchFamily="18" charset="0"/>
                      </a:rPr>
                      <m:t>=3</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hóa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học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hợp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chất</a:t>
                </a:r>
                <a:r>
                  <a:rPr lang="en-US" sz="2400" dirty="0">
                    <a:effectLst/>
                    <a:latin typeface="Times New Roman" panose="02020603050405020304" pitchFamily="18" charset="0"/>
                    <a:ea typeface="Segoe UI" panose="020B0502040204020203" pitchFamily="34" charset="0"/>
                  </a:rPr>
                  <a:t> Y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b="1" dirty="0">
                    <a:solidFill>
                      <a:srgbClr val="C00000"/>
                    </a:solidFill>
                    <a:effectLst/>
                    <a:latin typeface="Times New Roman" panose="02020603050405020304" pitchFamily="18" charset="0"/>
                    <a:ea typeface="Segoe UI" panose="020B0502040204020203" pitchFamily="34" charset="0"/>
                  </a:rPr>
                  <a:t> Fe</a:t>
                </a:r>
                <a:r>
                  <a:rPr lang="en-US" sz="2400" b="1" baseline="-25000" dirty="0">
                    <a:solidFill>
                      <a:srgbClr val="C00000"/>
                    </a:solidFill>
                    <a:effectLst/>
                    <a:latin typeface="Times New Roman" panose="02020603050405020304" pitchFamily="18" charset="0"/>
                    <a:ea typeface="Segoe UI" panose="020B0502040204020203" pitchFamily="34" charset="0"/>
                  </a:rPr>
                  <a:t>2</a:t>
                </a:r>
                <a:r>
                  <a:rPr lang="en-US" sz="2400" b="1" dirty="0">
                    <a:solidFill>
                      <a:srgbClr val="C00000"/>
                    </a:solidFill>
                    <a:effectLst/>
                    <a:latin typeface="Times New Roman" panose="02020603050405020304" pitchFamily="18" charset="0"/>
                    <a:ea typeface="Segoe UI" panose="020B0502040204020203" pitchFamily="34" charset="0"/>
                  </a:rPr>
                  <a:t>O</a:t>
                </a:r>
                <a:r>
                  <a:rPr lang="en-US" sz="2400" b="1" baseline="-25000" dirty="0">
                    <a:solidFill>
                      <a:srgbClr val="C00000"/>
                    </a:solidFill>
                    <a:effectLst/>
                    <a:latin typeface="Times New Roman" panose="02020603050405020304" pitchFamily="18" charset="0"/>
                    <a:ea typeface="Segoe UI" panose="020B0502040204020203" pitchFamily="34" charset="0"/>
                  </a:rPr>
                  <a:t>3</a:t>
                </a:r>
                <a:endParaRPr lang="en-US" sz="1400" b="1" dirty="0">
                  <a:solidFill>
                    <a:srgbClr val="C00000"/>
                  </a:solidFill>
                  <a:effectLst/>
                  <a:latin typeface="Segoe UI" panose="020B0502040204020203" pitchFamily="34" charset="0"/>
                  <a:ea typeface="Segoe UI" panose="020B0502040204020203"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194560" y="3955759"/>
                <a:ext cx="9226296" cy="2376933"/>
              </a:xfrm>
              <a:prstGeom prst="rect">
                <a:avLst/>
              </a:prstGeom>
              <a:blipFill rotWithShape="0">
                <a:blip r:embed="rId8"/>
                <a:stretch>
                  <a:fillRect t="-1026" b="-51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3802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56494" y="547547"/>
            <a:ext cx="2337499" cy="743473"/>
          </a:xfrm>
          <a:prstGeom prst="rect">
            <a:avLst/>
          </a:prstGeom>
        </p:spPr>
        <p:txBody>
          <a:bodyPr wrap="none">
            <a:spAutoFit/>
          </a:bodyPr>
          <a:lstStyle/>
          <a:p>
            <a:pPr>
              <a:lnSpc>
                <a:spcPct val="115000"/>
              </a:lnSpc>
              <a:spcAft>
                <a:spcPts val="1000"/>
              </a:spcAft>
            </a:pPr>
            <a:r>
              <a:rPr lang="de-DE"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663528" y="1582572"/>
            <a:ext cx="10793904" cy="304698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dirty="0" err="1">
                <a:effectLst/>
                <a:latin typeface="Times New Roman" panose="02020603050405020304" pitchFamily="18" charset="0"/>
                <a:ea typeface="Calibri" panose="020F0502020204030204" pitchFamily="34" charset="0"/>
              </a:rPr>
              <a:t>Pháo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hoa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có</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thành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phần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nhiên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liệu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nổ</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gổm</a:t>
            </a:r>
            <a:r>
              <a:rPr lang="en-US" sz="3200" dirty="0">
                <a:effectLst/>
                <a:latin typeface="Times New Roman" panose="02020603050405020304" pitchFamily="18" charset="0"/>
                <a:ea typeface="Calibri" panose="020F0502020204030204" pitchFamily="34" charset="0"/>
              </a:rPr>
              <a:t> sulfur, than </a:t>
            </a:r>
            <a:r>
              <a:rPr lang="en-US" sz="3200" dirty="0" err="1">
                <a:effectLst/>
                <a:latin typeface="Times New Roman" panose="02020603050405020304" pitchFamily="18" charset="0"/>
                <a:ea typeface="Calibri" panose="020F0502020204030204" pitchFamily="34" charset="0"/>
              </a:rPr>
              <a:t>và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hợp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chất</a:t>
            </a:r>
            <a:r>
              <a:rPr lang="en-US" sz="3200" dirty="0">
                <a:effectLst/>
                <a:latin typeface="Times New Roman" panose="02020603050405020304" pitchFamily="18" charset="0"/>
                <a:ea typeface="Calibri" panose="020F0502020204030204" pitchFamily="34" charset="0"/>
              </a:rPr>
              <a:t> (Z). </a:t>
            </a:r>
            <a:r>
              <a:rPr lang="en-US" sz="3200" dirty="0" err="1">
                <a:effectLst/>
                <a:latin typeface="Times New Roman" panose="02020603050405020304" pitchFamily="18" charset="0"/>
                <a:ea typeface="Calibri" panose="020F0502020204030204" pitchFamily="34" charset="0"/>
              </a:rPr>
              <a:t>Hợp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chất</a:t>
            </a:r>
            <a:r>
              <a:rPr lang="en-US" sz="3200" dirty="0">
                <a:effectLst/>
                <a:latin typeface="Times New Roman" panose="02020603050405020304" pitchFamily="18" charset="0"/>
                <a:ea typeface="Calibri" panose="020F0502020204030204" pitchFamily="34" charset="0"/>
              </a:rPr>
              <a:t> (Z) </a:t>
            </a:r>
            <a:r>
              <a:rPr lang="en-US" sz="3200" dirty="0" err="1">
                <a:effectLst/>
                <a:latin typeface="Times New Roman" panose="02020603050405020304" pitchFamily="18" charset="0"/>
                <a:ea typeface="Calibri" panose="020F0502020204030204" pitchFamily="34" charset="0"/>
              </a:rPr>
              <a:t>gổm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nguyên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tó</a:t>
            </a:r>
            <a:r>
              <a:rPr lang="en-US" sz="3200" dirty="0">
                <a:effectLst/>
                <a:latin typeface="Times New Roman" panose="02020603050405020304" pitchFamily="18" charset="0"/>
                <a:ea typeface="Calibri" panose="020F0502020204030204" pitchFamily="34" charset="0"/>
              </a:rPr>
              <a:t> potassium, nitrogen </a:t>
            </a:r>
            <a:r>
              <a:rPr lang="en-US" sz="3200" dirty="0" err="1">
                <a:effectLst/>
                <a:latin typeface="Times New Roman" panose="02020603050405020304" pitchFamily="18" charset="0"/>
                <a:ea typeface="Calibri" panose="020F0502020204030204" pitchFamily="34" charset="0"/>
              </a:rPr>
              <a:t>và</a:t>
            </a:r>
            <a:r>
              <a:rPr lang="en-US" sz="3200" dirty="0">
                <a:effectLst/>
                <a:latin typeface="Times New Roman" panose="02020603050405020304" pitchFamily="18" charset="0"/>
                <a:ea typeface="Calibri" panose="020F0502020204030204" pitchFamily="34" charset="0"/>
              </a:rPr>
              <a:t> oxygen </a:t>
            </a:r>
            <a:r>
              <a:rPr lang="en-US" sz="3200" dirty="0" err="1">
                <a:effectLst/>
                <a:latin typeface="Times New Roman" panose="02020603050405020304" pitchFamily="18" charset="0"/>
                <a:ea typeface="Calibri" panose="020F0502020204030204" pitchFamily="34" charset="0"/>
              </a:rPr>
              <a:t>với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tỉ</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lệ</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phần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trăm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tương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ứng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là</a:t>
            </a:r>
            <a:r>
              <a:rPr lang="en-US" sz="3200" dirty="0">
                <a:effectLst/>
                <a:latin typeface="Times New Roman" panose="02020603050405020304" pitchFamily="18" charset="0"/>
                <a:ea typeface="Calibri" panose="020F0502020204030204" pitchFamily="34" charset="0"/>
              </a:rPr>
              <a:t> 38,61%, 13,86% </a:t>
            </a:r>
            <a:r>
              <a:rPr lang="en-US" sz="3200" dirty="0" err="1">
                <a:effectLst/>
                <a:latin typeface="Times New Roman" panose="02020603050405020304" pitchFamily="18" charset="0"/>
                <a:ea typeface="Calibri" panose="020F0502020204030204" pitchFamily="34" charset="0"/>
              </a:rPr>
              <a:t>và</a:t>
            </a:r>
            <a:r>
              <a:rPr lang="en-US" sz="3200" dirty="0">
                <a:effectLst/>
                <a:latin typeface="Times New Roman" panose="02020603050405020304" pitchFamily="18" charset="0"/>
                <a:ea typeface="Calibri" panose="020F0502020204030204" pitchFamily="34" charset="0"/>
              </a:rPr>
              <a:t> 47,53%. </a:t>
            </a:r>
            <a:r>
              <a:rPr lang="en-US" sz="3200" dirty="0" err="1">
                <a:effectLst/>
                <a:latin typeface="Times New Roman" panose="02020603050405020304" pitchFamily="18" charset="0"/>
                <a:ea typeface="Calibri" panose="020F0502020204030204" pitchFamily="34" charset="0"/>
              </a:rPr>
              <a:t>Khối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lượng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tử</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hợp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chất</a:t>
            </a:r>
            <a:r>
              <a:rPr lang="en-US" sz="3200" dirty="0">
                <a:effectLst/>
                <a:latin typeface="Times New Roman" panose="02020603050405020304" pitchFamily="18" charset="0"/>
                <a:ea typeface="Calibri" panose="020F0502020204030204" pitchFamily="34" charset="0"/>
              </a:rPr>
              <a:t> (Z) </a:t>
            </a:r>
            <a:r>
              <a:rPr lang="en-US" sz="3200" dirty="0" err="1">
                <a:effectLst/>
                <a:latin typeface="Times New Roman" panose="02020603050405020304" pitchFamily="18" charset="0"/>
                <a:ea typeface="Calibri" panose="020F0502020204030204" pitchFamily="34" charset="0"/>
              </a:rPr>
              <a:t>là</a:t>
            </a:r>
            <a:r>
              <a:rPr lang="en-US" sz="3200" dirty="0">
                <a:effectLst/>
                <a:latin typeface="Times New Roman" panose="02020603050405020304" pitchFamily="18" charset="0"/>
                <a:ea typeface="Calibri" panose="020F0502020204030204" pitchFamily="34" charset="0"/>
              </a:rPr>
              <a:t> 101 </a:t>
            </a:r>
            <a:r>
              <a:rPr lang="en-US" sz="3200" dirty="0" err="1">
                <a:effectLst/>
                <a:latin typeface="Times New Roman" panose="02020603050405020304" pitchFamily="18" charset="0"/>
                <a:ea typeface="Calibri" panose="020F0502020204030204" pitchFamily="34" charset="0"/>
              </a:rPr>
              <a:t>amu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Xác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định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công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thức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hoá</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học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của</a:t>
            </a:r>
            <a:r>
              <a:rPr lang="en-US" sz="3200" dirty="0">
                <a:effectLst/>
                <a:latin typeface="Times New Roman" panose="02020603050405020304" pitchFamily="18" charset="0"/>
                <a:ea typeface="Calibri" panose="020F0502020204030204" pitchFamily="34" charset="0"/>
              </a:rPr>
              <a:t> (Z).</a:t>
            </a:r>
            <a:r>
              <a:rPr lang="en-US" sz="3200" dirty="0" err="1">
                <a:effectLst/>
                <a:latin typeface="Times New Roman" panose="02020603050405020304" pitchFamily="18" charset="0"/>
                <a:ea typeface="Calibri" panose="020F0502020204030204" pitchFamily="34" charset="0"/>
              </a:rPr>
              <a:t>Tìm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hiểu</a:t>
            </a:r>
            <a:r>
              <a:rPr lang="en-US" sz="3200" dirty="0">
                <a:effectLst/>
                <a:latin typeface="Times New Roman" panose="02020603050405020304" pitchFamily="18" charset="0"/>
                <a:ea typeface="Calibri" panose="020F0502020204030204" pitchFamily="34" charset="0"/>
              </a:rPr>
              <a:t> qua </a:t>
            </a:r>
            <a:r>
              <a:rPr lang="en-US" sz="3200" dirty="0" err="1">
                <a:effectLst/>
                <a:latin typeface="Times New Roman" panose="02020603050405020304" pitchFamily="18" charset="0"/>
                <a:ea typeface="Calibri" panose="020F0502020204030204" pitchFamily="34" charset="0"/>
              </a:rPr>
              <a:t>sách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báo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và</a:t>
            </a:r>
            <a:r>
              <a:rPr lang="en-US" sz="3200" dirty="0">
                <a:effectLst/>
                <a:latin typeface="Times New Roman" panose="02020603050405020304" pitchFamily="18" charset="0"/>
                <a:ea typeface="Calibri" panose="020F0502020204030204" pitchFamily="34" charset="0"/>
              </a:rPr>
              <a:t> internet, </a:t>
            </a:r>
            <a:r>
              <a:rPr lang="en-US" sz="3200" dirty="0" err="1">
                <a:effectLst/>
                <a:latin typeface="Times New Roman" panose="02020603050405020304" pitchFamily="18" charset="0"/>
                <a:ea typeface="Calibri" panose="020F0502020204030204" pitchFamily="34" charset="0"/>
              </a:rPr>
              <a:t>em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hãy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biết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một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số</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ứng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dụng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của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hợp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chất</a:t>
            </a:r>
            <a:r>
              <a:rPr lang="en-US" sz="3200" dirty="0">
                <a:effectLst/>
                <a:latin typeface="Times New Roman" panose="02020603050405020304" pitchFamily="18" charset="0"/>
                <a:ea typeface="Calibri" panose="020F0502020204030204" pitchFamily="34" charset="0"/>
              </a:rPr>
              <a:t> (Z).</a:t>
            </a:r>
            <a:endParaRPr lang="en-US" sz="3200" dirty="0"/>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65653" y="34289"/>
            <a:ext cx="1870056" cy="1501799"/>
          </a:xfrm>
          <a:prstGeom prst="rect">
            <a:avLst/>
          </a:prstGeom>
        </p:spPr>
      </p:pic>
    </p:spTree>
    <p:extLst>
      <p:ext uri="{BB962C8B-B14F-4D97-AF65-F5344CB8AC3E}">
        <p14:creationId xmlns:p14="http://schemas.microsoft.com/office/powerpoint/2010/main" val="2067051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4066" y="299897"/>
            <a:ext cx="1904689" cy="613245"/>
          </a:xfrm>
          <a:prstGeom prst="rect">
            <a:avLst/>
          </a:prstGeom>
        </p:spPr>
        <p:txBody>
          <a:bodyPr wrap="none">
            <a:spAutoFit/>
          </a:bodyPr>
          <a:lstStyle/>
          <a:p>
            <a:pPr>
              <a:lnSpc>
                <a:spcPct val="115000"/>
              </a:lnSpc>
              <a:spcAft>
                <a:spcPts val="1000"/>
              </a:spcAft>
            </a:pPr>
            <a:r>
              <a:rPr lang="de-DE"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85219" y="0"/>
            <a:ext cx="1298847" cy="1043074"/>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12426" y="1001933"/>
                <a:ext cx="11847968" cy="59781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indent="254000" algn="just">
                  <a:lnSpc>
                    <a:spcPct val="115000"/>
                  </a:lnSpc>
                  <a:spcAft>
                    <a:spcPts val="0"/>
                  </a:spcAft>
                  <a:tabLst>
                    <a:tab pos="513080" algn="l"/>
                  </a:tabLst>
                </a:pPr>
                <a:r>
                  <a:rPr lang="en-US" sz="2400" dirty="0">
                    <a:effectLst/>
                    <a:latin typeface="Times New Roman" panose="02020603050405020304" pitchFamily="18" charset="0"/>
                    <a:ea typeface="Segoe UI" panose="020B0502040204020203" pitchFamily="34" charset="0"/>
                  </a:rPr>
                  <a:t>-</a:t>
                </a:r>
                <a:r>
                  <a:rPr lang="en-US" sz="2400" b="1" dirty="0" err="1">
                    <a:solidFill>
                      <a:srgbClr val="C00000"/>
                    </a:solidFill>
                    <a:effectLst/>
                    <a:latin typeface="Times New Roman" panose="02020603050405020304" pitchFamily="18" charset="0"/>
                    <a:ea typeface="Segoe UI" panose="020B0502040204020203" pitchFamily="34" charset="0"/>
                  </a:rPr>
                  <a:t>Hợp</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chất</a:t>
                </a:r>
                <a:r>
                  <a:rPr lang="en-US" sz="2400" b="1" dirty="0">
                    <a:solidFill>
                      <a:srgbClr val="C00000"/>
                    </a:solidFill>
                    <a:effectLst/>
                    <a:latin typeface="Times New Roman" panose="02020603050405020304" pitchFamily="18" charset="0"/>
                    <a:ea typeface="Segoe UI" panose="020B0502040204020203" pitchFamily="34" charset="0"/>
                  </a:rPr>
                  <a:t> (Z) </a:t>
                </a:r>
                <a:r>
                  <a:rPr lang="en-US" sz="2400" b="1" dirty="0" err="1">
                    <a:solidFill>
                      <a:srgbClr val="C00000"/>
                    </a:solidFill>
                    <a:effectLst/>
                    <a:latin typeface="Times New Roman" panose="02020603050405020304" pitchFamily="18" charset="0"/>
                    <a:ea typeface="Segoe UI" panose="020B0502040204020203" pitchFamily="34" charset="0"/>
                  </a:rPr>
                  <a:t>có</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công</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thức</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cẩn</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tìm</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là</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K</a:t>
                </a:r>
                <a:r>
                  <a:rPr lang="en-US" sz="2400" b="1" baseline="-25000" dirty="0" err="1">
                    <a:solidFill>
                      <a:srgbClr val="C00000"/>
                    </a:solidFill>
                    <a:effectLst/>
                    <a:latin typeface="Times New Roman" panose="02020603050405020304" pitchFamily="18" charset="0"/>
                    <a:ea typeface="Segoe UI" panose="020B0502040204020203" pitchFamily="34" charset="0"/>
                  </a:rPr>
                  <a:t>x</a:t>
                </a:r>
                <a:r>
                  <a:rPr lang="en-US" sz="2400" b="1" dirty="0" err="1">
                    <a:solidFill>
                      <a:srgbClr val="C00000"/>
                    </a:solidFill>
                    <a:effectLst/>
                    <a:latin typeface="Times New Roman" panose="02020603050405020304" pitchFamily="18" charset="0"/>
                    <a:ea typeface="Segoe UI" panose="020B0502040204020203" pitchFamily="34" charset="0"/>
                  </a:rPr>
                  <a:t>N</a:t>
                </a:r>
                <a:r>
                  <a:rPr lang="en-US" sz="2400" b="1" baseline="-25000" dirty="0" err="1">
                    <a:solidFill>
                      <a:srgbClr val="C00000"/>
                    </a:solidFill>
                    <a:effectLst/>
                    <a:latin typeface="Times New Roman" panose="02020603050405020304" pitchFamily="18" charset="0"/>
                    <a:ea typeface="Segoe UI" panose="020B0502040204020203" pitchFamily="34" charset="0"/>
                  </a:rPr>
                  <a:t>y</a:t>
                </a:r>
                <a:r>
                  <a:rPr lang="en-US" sz="2400" b="1" dirty="0" err="1">
                    <a:solidFill>
                      <a:srgbClr val="C00000"/>
                    </a:solidFill>
                    <a:effectLst/>
                    <a:latin typeface="Times New Roman" panose="02020603050405020304" pitchFamily="18" charset="0"/>
                    <a:ea typeface="Segoe UI" panose="020B0502040204020203" pitchFamily="34" charset="0"/>
                  </a:rPr>
                  <a:t>O</a:t>
                </a:r>
                <a:r>
                  <a:rPr lang="en-US" sz="2400" b="1" baseline="-25000" dirty="0" err="1">
                    <a:solidFill>
                      <a:srgbClr val="C00000"/>
                    </a:solidFill>
                    <a:effectLst/>
                    <a:latin typeface="Times New Roman" panose="02020603050405020304" pitchFamily="18" charset="0"/>
                    <a:ea typeface="Segoe UI" panose="020B0502040204020203" pitchFamily="34" charset="0"/>
                  </a:rPr>
                  <a:t>z</a:t>
                </a:r>
                <a:endParaRPr lang="en-US" sz="1400" b="1" dirty="0">
                  <a:solidFill>
                    <a:srgbClr val="C00000"/>
                  </a:solidFill>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%Fe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
                          <m:d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dPr>
                          <m:e>
                            <m:r>
                              <a:rPr lang="en-US" sz="2400" i="1">
                                <a:effectLst/>
                                <a:latin typeface="Cambria Math" panose="02040503050406030204" pitchFamily="18" charset="0"/>
                                <a:ea typeface="Segoe UI" panose="020B0502040204020203" pitchFamily="34" charset="0"/>
                                <a:cs typeface="Times New Roman" panose="02020603050405020304" pitchFamily="18" charset="0"/>
                              </a:rPr>
                              <m:t>𝐹𝑒</m:t>
                            </m:r>
                          </m:e>
                        </m:d>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K</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N</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yOz</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39×</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101</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×100%=38,61%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𝑥</m:t>
                    </m:r>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%N =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
                          <m:d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dPr>
                          <m:e>
                            <m:r>
                              <a:rPr lang="en-US" sz="2400" i="1">
                                <a:effectLst/>
                                <a:latin typeface="Cambria Math" panose="02040503050406030204" pitchFamily="18" charset="0"/>
                                <a:ea typeface="Segoe UI" panose="020B0502040204020203" pitchFamily="34" charset="0"/>
                                <a:cs typeface="Times New Roman" panose="02020603050405020304" pitchFamily="18" charset="0"/>
                              </a:rPr>
                              <m:t>𝑁</m:t>
                            </m:r>
                          </m:e>
                        </m:d>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K</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N</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yOz</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14×</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101</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×100%=13,86%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%O=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𝐾𝐿𝑁𝑇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
                          <m:d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dPr>
                          <m:e>
                            <m:r>
                              <a:rPr lang="en-US" sz="2400" i="1">
                                <a:effectLst/>
                                <a:latin typeface="Cambria Math" panose="02040503050406030204" pitchFamily="18" charset="0"/>
                                <a:ea typeface="Segoe UI" panose="020B0502040204020203" pitchFamily="34" charset="0"/>
                                <a:cs typeface="Times New Roman" panose="02020603050405020304" pitchFamily="18" charset="0"/>
                              </a:rPr>
                              <m:t>𝑂</m:t>
                            </m:r>
                          </m:e>
                        </m:d>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𝐾𝐿𝑃𝑇</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K</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x</m:t>
                        </m:r>
                        <m:r>
                          <m:rPr>
                            <m:sty m:val="p"/>
                          </m:rPr>
                          <a:rPr lang="en-US" sz="2400">
                            <a:effectLst/>
                            <a:latin typeface="Cambria Math" panose="02040503050406030204" pitchFamily="18" charset="0"/>
                            <a:ea typeface="Segoe UI" panose="020B0502040204020203" pitchFamily="34" charset="0"/>
                            <a:cs typeface="Times New Roman" panose="02020603050405020304" pitchFamily="18" charset="0"/>
                          </a:rPr>
                          <m:t>N</m:t>
                        </m:r>
                        <m:r>
                          <m:rPr>
                            <m:sty m:val="p"/>
                          </m:rPr>
                          <a:rPr lang="en-US" sz="2400" baseline="-25000">
                            <a:effectLst/>
                            <a:latin typeface="Cambria Math" panose="02040503050406030204" pitchFamily="18" charset="0"/>
                            <a:ea typeface="Segoe UI" panose="020B0502040204020203" pitchFamily="34" charset="0"/>
                            <a:cs typeface="Times New Roman" panose="02020603050405020304" pitchFamily="18" charset="0"/>
                          </a:rPr>
                          <m:t>yOz</m:t>
                        </m:r>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×100%=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16×</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𝑋</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101</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×100%=47,53% </m:t>
                    </m:r>
                    <m:r>
                      <a:rPr lang="en-US" sz="2400" i="1">
                        <a:effectLst/>
                        <a:latin typeface="Cambria Math" panose="02040503050406030204" pitchFamily="18" charset="0"/>
                        <a:ea typeface="Segoe UI" panose="020B0502040204020203" pitchFamily="34" charset="0"/>
                        <a:cs typeface="Times New Roman" panose="02020603050405020304" pitchFamily="18" charset="0"/>
                        <a:sym typeface="Symbol" panose="05050102010706020507" pitchFamily="18" charset="2"/>
                      </a:rPr>
                      <m:t></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r>
                      <a:rPr lang="en-US" sz="2400" i="1">
                        <a:effectLst/>
                        <a:latin typeface="Cambria Math" panose="02040503050406030204" pitchFamily="18" charset="0"/>
                        <a:ea typeface="Segoe UI" panose="020B0502040204020203" pitchFamily="34" charset="0"/>
                        <a:cs typeface="Times New Roman" panose="02020603050405020304" pitchFamily="18" charset="0"/>
                      </a:rPr>
                      <m:t>𝑧</m:t>
                    </m:r>
                    <m:r>
                      <a:rPr lang="en-US" sz="2400" i="1">
                        <a:effectLst/>
                        <a:latin typeface="Cambria Math" panose="02040503050406030204" pitchFamily="18" charset="0"/>
                        <a:ea typeface="Segoe UI" panose="020B0502040204020203" pitchFamily="34" charset="0"/>
                        <a:cs typeface="Times New Roman" panose="02020603050405020304" pitchFamily="18" charset="0"/>
                      </a:rPr>
                      <m:t>=3</m:t>
                    </m:r>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00380" algn="l"/>
                  </a:tabLst>
                </a:pP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học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của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hợp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chất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của</a:t>
                </a:r>
                <a:r>
                  <a:rPr lang="en-US" sz="2400" dirty="0">
                    <a:effectLst/>
                    <a:latin typeface="Times New Roman" panose="02020603050405020304" pitchFamily="18" charset="0"/>
                    <a:ea typeface="Segoe UI" panose="020B0502040204020203" pitchFamily="34" charset="0"/>
                  </a:rPr>
                  <a:t> (Z)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KNO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488950" algn="l"/>
                  </a:tabLst>
                </a:pP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Một</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số</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ứng</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dụng</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của</a:t>
                </a:r>
                <a:r>
                  <a:rPr lang="en-US" sz="2400" b="1" dirty="0">
                    <a:solidFill>
                      <a:srgbClr val="C00000"/>
                    </a:solidFill>
                    <a:effectLst/>
                    <a:latin typeface="Times New Roman" panose="02020603050405020304" pitchFamily="18" charset="0"/>
                    <a:ea typeface="Segoe UI" panose="020B0502040204020203" pitchFamily="34" charset="0"/>
                  </a:rPr>
                  <a:t> KNO</a:t>
                </a:r>
                <a:r>
                  <a:rPr lang="en-US" sz="2400" b="1" baseline="-25000" dirty="0">
                    <a:solidFill>
                      <a:srgbClr val="C00000"/>
                    </a:solidFill>
                    <a:effectLst/>
                    <a:latin typeface="Times New Roman" panose="02020603050405020304" pitchFamily="18" charset="0"/>
                    <a:ea typeface="Segoe UI" panose="020B0502040204020203" pitchFamily="34" charset="0"/>
                  </a:rPr>
                  <a:t>3</a:t>
                </a:r>
                <a:r>
                  <a:rPr lang="en-US" sz="2400" b="1" dirty="0">
                    <a:solidFill>
                      <a:srgbClr val="C00000"/>
                    </a:solidFill>
                    <a:effectLst/>
                    <a:latin typeface="Times New Roman" panose="02020603050405020304" pitchFamily="18" charset="0"/>
                    <a:ea typeface="Segoe UI" panose="020B0502040204020203" pitchFamily="34" charset="0"/>
                  </a:rPr>
                  <a:t>:</a:t>
                </a:r>
                <a:endParaRPr lang="en-US" sz="1400" b="1" dirty="0">
                  <a:solidFill>
                    <a:srgbClr val="C00000"/>
                  </a:solidFill>
                  <a:effectLst/>
                  <a:latin typeface="Segoe UI" panose="020B0502040204020203" pitchFamily="34" charset="0"/>
                  <a:ea typeface="Segoe UI" panose="020B0502040204020203" pitchFamily="34" charset="0"/>
                </a:endParaRPr>
              </a:p>
              <a:p>
                <a:pPr indent="254000" algn="just">
                  <a:lnSpc>
                    <a:spcPct val="115000"/>
                  </a:lnSpc>
                  <a:spcAft>
                    <a:spcPts val="0"/>
                  </a:spcAft>
                  <a:tabLst>
                    <a:tab pos="488950" algn="l"/>
                  </a:tabLst>
                </a:pP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Chế</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thuốc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nổ</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488950" algn="l"/>
                  </a:tabLst>
                </a:pP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nghiệp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xuất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bón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kali,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NPK,...).</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nghiệp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dược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phẩm</a:t>
                </a:r>
                <a:r>
                  <a:rPr lang="en-US" sz="2400" dirty="0">
                    <a:effectLst/>
                    <a:latin typeface="Times New Roman" panose="02020603050405020304" pitchFamily="18" charset="0"/>
                    <a:ea typeface="Segoe UI" panose="020B0502040204020203" pitchFamily="34" charset="0"/>
                  </a:rPr>
                  <a:t>: KNO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được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dùng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bào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chế</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kem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đánh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răng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răng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nhạy</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cảm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thuốc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các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triệu</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chứng</a:t>
                </a:r>
                <a:r>
                  <a:rPr lang="en-US" sz="2400" dirty="0">
                    <a:effectLst/>
                    <a:latin typeface="Times New Roman" panose="02020603050405020304" pitchFamily="18" charset="0"/>
                    <a:ea typeface="Segoe UI" panose="020B0502040204020203" pitchFamily="34" charset="0"/>
                  </a:rPr>
                  <a:t> hen </a:t>
                </a:r>
                <a:r>
                  <a:rPr lang="en-US" sz="2400" dirty="0" err="1">
                    <a:effectLst/>
                    <a:latin typeface="Times New Roman" panose="02020603050405020304" pitchFamily="18" charset="0"/>
                    <a:ea typeface="Segoe UI" panose="020B0502040204020203" pitchFamily="34" charset="0"/>
                  </a:rPr>
                  <a:t>suyễn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bệnh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viêm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khớp</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462915" algn="l"/>
                  </a:tabLst>
                </a:pP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còng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nghiệp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thực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phẩm</a:t>
                </a:r>
                <a:r>
                  <a:rPr lang="en-US" sz="2400" dirty="0">
                    <a:effectLst/>
                    <a:latin typeface="Times New Roman" panose="02020603050405020304" pitchFamily="18" charset="0"/>
                    <a:ea typeface="Segoe UI" panose="020B0502040204020203" pitchFamily="34" charset="0"/>
                  </a:rPr>
                  <a:t>: KNO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được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dụng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chất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phụ</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thực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phẩm</a:t>
                </a:r>
                <a:r>
                  <a:rPr lang="en-US" sz="2400" dirty="0">
                    <a:effectLst/>
                    <a:latin typeface="Times New Roman" panose="02020603050405020304" pitchFamily="18" charset="0"/>
                    <a:ea typeface="Segoe UI" panose="020B0502040204020203" pitchFamily="34" charset="0"/>
                  </a:rPr>
                  <a:t> (E 252). KNO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được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xem</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một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những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pháp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để</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bảo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quản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thịt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chống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ôi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thiu</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2426" y="1001933"/>
                <a:ext cx="11847968" cy="5978175"/>
              </a:xfrm>
              <a:prstGeom prst="rect">
                <a:avLst/>
              </a:prstGeom>
              <a:blipFill rotWithShape="0">
                <a:blip r:embed="rId4"/>
                <a:stretch>
                  <a:fillRect l="-772" t="-408" r="-823" b="-81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57534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additive="base">
                                        <p:cTn id="61"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 calcmode="lin" valueType="num">
                                      <p:cBhvr additive="base">
                                        <p:cTn id="67"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985" y="1610847"/>
            <a:ext cx="2062744" cy="587853"/>
          </a:xfrm>
          <a:prstGeom prst="rect">
            <a:avLst/>
          </a:prstGeom>
        </p:spPr>
        <p:txBody>
          <a:bodyPr wrap="none">
            <a:spAutoFit/>
          </a:bodyPr>
          <a:lstStyle/>
          <a:p>
            <a:pPr algn="just">
              <a:lnSpc>
                <a:spcPct val="115000"/>
              </a:lnSpc>
              <a:spcBef>
                <a:spcPts val="600"/>
              </a:spcBef>
              <a:spcAft>
                <a:spcPts val="600"/>
              </a:spcAft>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696117" y="2161849"/>
            <a:ext cx="3928576"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2. QUI TẮC HÓA TRỊ</a:t>
            </a:r>
            <a:endParaRPr lang="en-US" sz="28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696117" y="2768774"/>
            <a:ext cx="4818307" cy="587853"/>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Calibri" panose="020F0502020204030204" pitchFamily="34" charset="0"/>
              </a:rPr>
              <a:t>3. CÔNG THỨC HÓA HỌC</a:t>
            </a:r>
            <a:endParaRPr lang="en-US" sz="28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696117" y="3295872"/>
            <a:ext cx="9619108" cy="547522"/>
          </a:xfrm>
          <a:prstGeom prst="rect">
            <a:avLst/>
          </a:prstGeom>
        </p:spPr>
        <p:txBody>
          <a:bodyPr wrap="none">
            <a:spAutoFit/>
          </a:bodyPr>
          <a:lstStyle/>
          <a:p>
            <a:pPr indent="254000" algn="just">
              <a:lnSpc>
                <a:spcPct val="115000"/>
              </a:lnSpc>
            </a:pPr>
            <a:r>
              <a:rPr lang="en-US" sz="28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800" dirty="0">
              <a:solidFill>
                <a:srgbClr val="002060"/>
              </a:solidFill>
              <a:latin typeface="Segoe UI" panose="020B0502040204020203" pitchFamily="34" charset="0"/>
              <a:ea typeface="Segoe UI" panose="020B0502040204020203" pitchFamily="34" charset="0"/>
            </a:endParaRPr>
          </a:p>
        </p:txBody>
      </p:sp>
      <p:sp>
        <p:nvSpPr>
          <p:cNvPr id="7" name="Rectangle 6"/>
          <p:cNvSpPr/>
          <p:nvPr/>
        </p:nvSpPr>
        <p:spPr>
          <a:xfrm>
            <a:off x="957103" y="3870778"/>
            <a:ext cx="6458178" cy="523220"/>
          </a:xfrm>
          <a:prstGeom prst="rect">
            <a:avLst/>
          </a:prstGeom>
        </p:spPr>
        <p:txBody>
          <a:bodyPr wrap="none">
            <a:spAutoFit/>
          </a:bodyPr>
          <a:lstStyle/>
          <a:p>
            <a:r>
              <a:rPr lang="en-US" sz="2800" b="1" dirty="0">
                <a:solidFill>
                  <a:srgbClr val="002060"/>
                </a:solidFill>
                <a:effectLst/>
                <a:latin typeface="Times New Roman" panose="02020603050405020304" pitchFamily="18" charset="0"/>
                <a:ea typeface="Calibri" panose="020F0502020204030204" pitchFamily="34" charset="0"/>
              </a:rPr>
              <a:t>5.</a:t>
            </a:r>
            <a:r>
              <a:rPr lang="en-US" sz="2800" dirty="0">
                <a:solidFill>
                  <a:srgbClr val="002060"/>
                </a:solidFill>
                <a:effectLst/>
                <a:latin typeface="Times New Roman" panose="02020603050405020304" pitchFamily="18" charset="0"/>
                <a:ea typeface="Calibri" panose="020F0502020204030204" pitchFamily="34" charset="0"/>
              </a:rPr>
              <a:t> </a:t>
            </a:r>
            <a:r>
              <a:rPr lang="en-US" sz="2800" b="1" dirty="0">
                <a:solidFill>
                  <a:srgbClr val="002060"/>
                </a:solidFill>
                <a:effectLst/>
                <a:latin typeface="Times New Roman" panose="02020603050405020304" pitchFamily="18" charset="0"/>
                <a:ea typeface="Calibri" panose="020F0502020204030204" pitchFamily="34" charset="0"/>
              </a:rPr>
              <a:t>XÁC ĐỊNH CÔNG THỨC HÓA HỌC</a:t>
            </a:r>
            <a:endParaRPr lang="en-US" sz="2800" dirty="0">
              <a:solidFill>
                <a:srgbClr val="002060"/>
              </a:solidFill>
            </a:endParaRPr>
          </a:p>
        </p:txBody>
      </p:sp>
      <p:sp>
        <p:nvSpPr>
          <p:cNvPr id="10" name="Rectangle 9"/>
          <p:cNvSpPr/>
          <p:nvPr/>
        </p:nvSpPr>
        <p:spPr>
          <a:xfrm>
            <a:off x="411480" y="4421382"/>
            <a:ext cx="11457432" cy="51706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nSpc>
                <a:spcPct val="115000"/>
              </a:lnSpc>
              <a:spcAft>
                <a:spcPts val="0"/>
              </a:spcAft>
            </a:pPr>
            <a:r>
              <a:rPr lang="en-US" sz="2400" b="1" spc="-10" dirty="0">
                <a:solidFill>
                  <a:srgbClr val="C00000"/>
                </a:solidFill>
                <a:effectLst/>
                <a:latin typeface="Times New Roman" panose="02020603050405020304" pitchFamily="18" charset="0"/>
                <a:ea typeface="Segoe UI" panose="020B0502040204020203" pitchFamily="34" charset="0"/>
              </a:rPr>
              <a:t>5.1. </a:t>
            </a:r>
            <a:r>
              <a:rPr lang="en-US" sz="2400" b="1" spc="-10" dirty="0" err="1">
                <a:solidFill>
                  <a:srgbClr val="C00000"/>
                </a:solidFill>
                <a:effectLst/>
                <a:latin typeface="Times New Roman" panose="02020603050405020304" pitchFamily="18" charset="0"/>
                <a:ea typeface="Segoe UI" panose="020B0502040204020203" pitchFamily="34" charset="0"/>
              </a:rPr>
              <a:t>Xác</a:t>
            </a:r>
            <a:r>
              <a:rPr lang="en-US" sz="2400" b="1" spc="-6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định</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công</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thức</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hoá</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học</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dựa</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vào</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phần</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trăm</a:t>
            </a:r>
            <a:r>
              <a:rPr lang="en-US" sz="2400" b="1" spc="-70"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nguyên</a:t>
            </a:r>
            <a:r>
              <a:rPr lang="en-US" sz="2400" b="1" spc="-7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tố</a:t>
            </a:r>
            <a:r>
              <a:rPr lang="en-US" sz="2400" b="1" spc="-55" dirty="0">
                <a:solidFill>
                  <a:srgbClr val="C00000"/>
                </a:solidFill>
                <a:effectLst/>
                <a:latin typeface="Times New Roman" panose="02020603050405020304" pitchFamily="18" charset="0"/>
                <a:ea typeface="Segoe UI" panose="020B0502040204020203" pitchFamily="34" charset="0"/>
              </a:rPr>
              <a:t> </a:t>
            </a:r>
            <a:r>
              <a:rPr lang="en-US" sz="2400" b="1" spc="-10" dirty="0" err="1">
                <a:solidFill>
                  <a:srgbClr val="C00000"/>
                </a:solidFill>
                <a:effectLst/>
                <a:latin typeface="Times New Roman" panose="02020603050405020304" pitchFamily="18" charset="0"/>
                <a:ea typeface="Segoe UI" panose="020B0502040204020203" pitchFamily="34" charset="0"/>
              </a:rPr>
              <a:t>và</a:t>
            </a:r>
            <a:r>
              <a:rPr lang="en-US" sz="2400" b="1" spc="-10"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khối</a:t>
            </a:r>
            <a:r>
              <a:rPr lang="en-US" sz="2400" b="1" spc="-60"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lượng</a:t>
            </a:r>
            <a:r>
              <a:rPr lang="en-US" sz="2400" b="1" spc="-60"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phân</a:t>
            </a:r>
            <a:r>
              <a:rPr lang="en-US" sz="2400" b="1" spc="-60"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tử</a:t>
            </a:r>
            <a:endParaRPr lang="en-US" sz="1400" dirty="0">
              <a:solidFill>
                <a:srgbClr val="C00000"/>
              </a:solidFill>
              <a:effectLst/>
              <a:latin typeface="Segoe UI" panose="020B0502040204020203" pitchFamily="34" charset="0"/>
              <a:ea typeface="Segoe UI" panose="020B0502040204020203" pitchFamily="34" charset="0"/>
            </a:endParaRPr>
          </a:p>
        </p:txBody>
      </p:sp>
      <p:sp>
        <p:nvSpPr>
          <p:cNvPr id="11" name="Rectangle 10"/>
          <p:cNvSpPr/>
          <p:nvPr/>
        </p:nvSpPr>
        <p:spPr>
          <a:xfrm>
            <a:off x="411480" y="5032506"/>
            <a:ext cx="6277681" cy="482568"/>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indent="254000" algn="just">
              <a:lnSpc>
                <a:spcPct val="115000"/>
              </a:lnSpc>
              <a:spcAft>
                <a:spcPts val="0"/>
              </a:spcAft>
            </a:pPr>
            <a:r>
              <a:rPr lang="en-US" sz="2400" b="1" dirty="0">
                <a:solidFill>
                  <a:srgbClr val="C00000"/>
                </a:solidFill>
                <a:effectLst/>
                <a:latin typeface="Times New Roman" panose="02020603050405020304" pitchFamily="18" charset="0"/>
                <a:ea typeface="Segoe UI" panose="020B0502040204020203" pitchFamily="34" charset="0"/>
              </a:rPr>
              <a:t>5.2. </a:t>
            </a:r>
            <a:r>
              <a:rPr lang="en-US" sz="2400" b="1" dirty="0" err="1">
                <a:solidFill>
                  <a:srgbClr val="C00000"/>
                </a:solidFill>
                <a:effectLst/>
                <a:latin typeface="Times New Roman" panose="02020603050405020304" pitchFamily="18" charset="0"/>
                <a:ea typeface="Segoe UI" panose="020B0502040204020203" pitchFamily="34" charset="0"/>
              </a:rPr>
              <a:t>Xác</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định</a:t>
            </a:r>
            <a:r>
              <a:rPr lang="en-US" sz="2400" b="1" dirty="0">
                <a:solidFill>
                  <a:srgbClr val="C00000"/>
                </a:solidFill>
                <a:effectLst/>
                <a:latin typeface="Times New Roman" panose="02020603050405020304" pitchFamily="18" charset="0"/>
                <a:ea typeface="Segoe UI" panose="020B0502040204020203" pitchFamily="34" charset="0"/>
              </a:rPr>
              <a:t> CTHH </a:t>
            </a:r>
            <a:r>
              <a:rPr lang="en-US" sz="2400" b="1" dirty="0" err="1">
                <a:solidFill>
                  <a:srgbClr val="C00000"/>
                </a:solidFill>
                <a:effectLst/>
                <a:latin typeface="Times New Roman" panose="02020603050405020304" pitchFamily="18" charset="0"/>
                <a:ea typeface="Segoe UI" panose="020B0502040204020203" pitchFamily="34" charset="0"/>
              </a:rPr>
              <a:t>dựa</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vào</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quy</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tắc</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hóa</a:t>
            </a:r>
            <a:r>
              <a:rPr lang="en-US" sz="2400" b="1" dirty="0">
                <a:solidFill>
                  <a:srgbClr val="C00000"/>
                </a:solidFill>
                <a:effectLst/>
                <a:latin typeface="Times New Roman" panose="02020603050405020304" pitchFamily="18" charset="0"/>
                <a:ea typeface="Segoe UI" panose="020B0502040204020203" pitchFamily="34" charset="0"/>
              </a:rPr>
              <a:t> </a:t>
            </a:r>
            <a:r>
              <a:rPr lang="en-US" sz="2400" b="1" dirty="0" err="1">
                <a:solidFill>
                  <a:srgbClr val="C00000"/>
                </a:solidFill>
                <a:effectLst/>
                <a:latin typeface="Times New Roman" panose="02020603050405020304" pitchFamily="18" charset="0"/>
                <a:ea typeface="Segoe UI" panose="020B0502040204020203" pitchFamily="34" charset="0"/>
              </a:rPr>
              <a:t>trị</a:t>
            </a:r>
            <a:endParaRPr lang="en-US" sz="1400" dirty="0">
              <a:solidFill>
                <a:srgbClr val="C0000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383540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82337" y="1686480"/>
            <a:ext cx="10728355" cy="235756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tabLst>
                <a:tab pos="636270" algn="l"/>
              </a:tabLst>
            </a:pPr>
            <a:r>
              <a:rPr lang="en-US" sz="3200" b="1" dirty="0">
                <a:solidFill>
                  <a:srgbClr val="C00000"/>
                </a:solidFill>
                <a:effectLst/>
                <a:latin typeface="Times New Roman" panose="02020603050405020304" pitchFamily="18" charset="0"/>
                <a:ea typeface="Segoe UI" panose="020B0502040204020203" pitchFamily="34" charset="0"/>
              </a:rPr>
              <a:t>? 11. </a:t>
            </a:r>
            <a:r>
              <a:rPr lang="en-US" sz="3200" dirty="0" err="1">
                <a:solidFill>
                  <a:srgbClr val="0070C0"/>
                </a:solidFill>
                <a:effectLst/>
                <a:latin typeface="Times New Roman" panose="02020603050405020304" pitchFamily="18" charset="0"/>
                <a:ea typeface="Segoe UI" panose="020B0502040204020203" pitchFamily="34" charset="0"/>
              </a:rPr>
              <a:t>Dựa</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vào</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công</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thức</a:t>
            </a:r>
            <a:r>
              <a:rPr lang="en-US" sz="3200" dirty="0">
                <a:solidFill>
                  <a:srgbClr val="0070C0"/>
                </a:solidFill>
                <a:effectLst/>
                <a:latin typeface="Times New Roman" panose="02020603050405020304" pitchFamily="18" charset="0"/>
                <a:ea typeface="Segoe UI" panose="020B0502040204020203" pitchFamily="34" charset="0"/>
              </a:rPr>
              <a:t> (2), </a:t>
            </a:r>
            <a:r>
              <a:rPr lang="en-US" sz="3200" dirty="0" err="1">
                <a:solidFill>
                  <a:srgbClr val="0070C0"/>
                </a:solidFill>
                <a:effectLst/>
                <a:latin typeface="Times New Roman" panose="02020603050405020304" pitchFamily="18" charset="0"/>
                <a:ea typeface="Segoe UI" panose="020B0502040204020203" pitchFamily="34" charset="0"/>
              </a:rPr>
              <a:t>hãy</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tính</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hoá</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trị</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của</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nguyên</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tố</a:t>
            </a:r>
            <a:endParaRPr lang="en-US" dirty="0">
              <a:solidFill>
                <a:srgbClr val="0070C0"/>
              </a:solidFill>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46100" algn="l"/>
              </a:tabLst>
            </a:pPr>
            <a:r>
              <a:rPr lang="en-US" sz="3200" dirty="0">
                <a:solidFill>
                  <a:srgbClr val="0070C0"/>
                </a:solidFill>
                <a:effectLst/>
                <a:latin typeface="Times New Roman" panose="02020603050405020304" pitchFamily="18" charset="0"/>
                <a:ea typeface="Segoe UI" panose="020B0502040204020203" pitchFamily="34" charset="0"/>
              </a:rPr>
              <a:t>a. N </a:t>
            </a:r>
            <a:r>
              <a:rPr lang="en-US" sz="3200" dirty="0" err="1">
                <a:solidFill>
                  <a:srgbClr val="0070C0"/>
                </a:solidFill>
                <a:effectLst/>
                <a:latin typeface="Times New Roman" panose="02020603050405020304" pitchFamily="18" charset="0"/>
                <a:ea typeface="Segoe UI" panose="020B0502040204020203" pitchFamily="34" charset="0"/>
              </a:rPr>
              <a:t>trong</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phân</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tử</a:t>
            </a:r>
            <a:r>
              <a:rPr lang="en-US" sz="3200" dirty="0">
                <a:solidFill>
                  <a:srgbClr val="0070C0"/>
                </a:solidFill>
                <a:effectLst/>
                <a:latin typeface="Times New Roman" panose="02020603050405020304" pitchFamily="18" charset="0"/>
                <a:ea typeface="Segoe UI" panose="020B0502040204020203" pitchFamily="34" charset="0"/>
              </a:rPr>
              <a:t> NH</a:t>
            </a:r>
            <a:r>
              <a:rPr lang="en-US" sz="3200" baseline="-25000" dirty="0">
                <a:solidFill>
                  <a:srgbClr val="0070C0"/>
                </a:solidFill>
                <a:effectLst/>
                <a:latin typeface="Times New Roman" panose="02020603050405020304" pitchFamily="18" charset="0"/>
                <a:ea typeface="Segoe UI" panose="020B0502040204020203" pitchFamily="34" charset="0"/>
              </a:rPr>
              <a:t>3</a:t>
            </a:r>
            <a:r>
              <a:rPr lang="en-US" sz="3200" dirty="0">
                <a:solidFill>
                  <a:srgbClr val="0070C0"/>
                </a:solidFill>
                <a:effectLst/>
                <a:latin typeface="Times New Roman" panose="02020603050405020304" pitchFamily="18" charset="0"/>
                <a:ea typeface="Segoe UI" panose="020B0502040204020203" pitchFamily="34" charset="0"/>
              </a:rPr>
              <a:t>.     </a:t>
            </a:r>
            <a:endParaRPr lang="en-US" dirty="0">
              <a:solidFill>
                <a:srgbClr val="0070C0"/>
              </a:solidFill>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46100" algn="l"/>
              </a:tabLst>
            </a:pPr>
            <a:r>
              <a:rPr lang="en-US" sz="3200" dirty="0">
                <a:solidFill>
                  <a:srgbClr val="0070C0"/>
                </a:solidFill>
                <a:effectLst/>
                <a:latin typeface="Times New Roman" panose="02020603050405020304" pitchFamily="18" charset="0"/>
                <a:ea typeface="Segoe UI" panose="020B0502040204020203" pitchFamily="34" charset="0"/>
              </a:rPr>
              <a:t>b. S </a:t>
            </a:r>
            <a:r>
              <a:rPr lang="en-US" sz="3200" dirty="0" err="1">
                <a:solidFill>
                  <a:srgbClr val="0070C0"/>
                </a:solidFill>
                <a:effectLst/>
                <a:latin typeface="Times New Roman" panose="02020603050405020304" pitchFamily="18" charset="0"/>
                <a:ea typeface="Segoe UI" panose="020B0502040204020203" pitchFamily="34" charset="0"/>
              </a:rPr>
              <a:t>trong</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phân</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tử</a:t>
            </a:r>
            <a:r>
              <a:rPr lang="en-US" sz="3200" dirty="0">
                <a:solidFill>
                  <a:srgbClr val="0070C0"/>
                </a:solidFill>
                <a:effectLst/>
                <a:latin typeface="Times New Roman" panose="02020603050405020304" pitchFamily="18" charset="0"/>
                <a:ea typeface="Segoe UI" panose="020B0502040204020203" pitchFamily="34" charset="0"/>
              </a:rPr>
              <a:t> SO</a:t>
            </a:r>
            <a:r>
              <a:rPr lang="en-US" sz="3200" baseline="-25000" dirty="0">
                <a:solidFill>
                  <a:srgbClr val="0070C0"/>
                </a:solidFill>
                <a:effectLst/>
                <a:latin typeface="Times New Roman" panose="02020603050405020304" pitchFamily="18" charset="0"/>
                <a:ea typeface="Segoe UI" panose="020B0502040204020203" pitchFamily="34" charset="0"/>
              </a:rPr>
              <a:t>2</a:t>
            </a:r>
            <a:r>
              <a:rPr lang="en-US" sz="3200" dirty="0">
                <a:solidFill>
                  <a:srgbClr val="0070C0"/>
                </a:solidFill>
                <a:effectLst/>
                <a:latin typeface="Times New Roman" panose="02020603050405020304" pitchFamily="18" charset="0"/>
                <a:ea typeface="Segoe UI" panose="020B0502040204020203" pitchFamily="34" charset="0"/>
              </a:rPr>
              <a:t>, SO</a:t>
            </a:r>
            <a:r>
              <a:rPr lang="en-US" sz="3200" baseline="-25000" dirty="0">
                <a:solidFill>
                  <a:srgbClr val="0070C0"/>
                </a:solidFill>
                <a:effectLst/>
                <a:latin typeface="Times New Roman" panose="02020603050405020304" pitchFamily="18" charset="0"/>
                <a:ea typeface="Segoe UI" panose="020B0502040204020203" pitchFamily="34" charset="0"/>
              </a:rPr>
              <a:t>3</a:t>
            </a:r>
            <a:r>
              <a:rPr lang="en-US" sz="3200" dirty="0">
                <a:solidFill>
                  <a:srgbClr val="0070C0"/>
                </a:solidFill>
                <a:effectLst/>
                <a:latin typeface="Times New Roman" panose="02020603050405020304" pitchFamily="18" charset="0"/>
                <a:ea typeface="Segoe UI" panose="020B0502040204020203" pitchFamily="34" charset="0"/>
              </a:rPr>
              <a:t>.      </a:t>
            </a:r>
            <a:endParaRPr lang="en-US" dirty="0">
              <a:solidFill>
                <a:srgbClr val="0070C0"/>
              </a:solidFill>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46100" algn="l"/>
              </a:tabLst>
            </a:pPr>
            <a:r>
              <a:rPr lang="en-US" sz="3200" dirty="0">
                <a:solidFill>
                  <a:srgbClr val="0070C0"/>
                </a:solidFill>
                <a:effectLst/>
                <a:latin typeface="Times New Roman" panose="02020603050405020304" pitchFamily="18" charset="0"/>
                <a:ea typeface="Segoe UI" panose="020B0502040204020203" pitchFamily="34" charset="0"/>
              </a:rPr>
              <a:t>c. P </a:t>
            </a:r>
            <a:r>
              <a:rPr lang="en-US" sz="3200" dirty="0" err="1">
                <a:solidFill>
                  <a:srgbClr val="0070C0"/>
                </a:solidFill>
                <a:effectLst/>
                <a:latin typeface="Times New Roman" panose="02020603050405020304" pitchFamily="18" charset="0"/>
                <a:ea typeface="Segoe UI" panose="020B0502040204020203" pitchFamily="34" charset="0"/>
              </a:rPr>
              <a:t>trong</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phân</a:t>
            </a:r>
            <a:r>
              <a:rPr lang="en-US" sz="3200" dirty="0">
                <a:solidFill>
                  <a:srgbClr val="0070C0"/>
                </a:solidFill>
                <a:effectLst/>
                <a:latin typeface="Times New Roman" panose="02020603050405020304" pitchFamily="18" charset="0"/>
                <a:ea typeface="Segoe UI" panose="020B0502040204020203" pitchFamily="34" charset="0"/>
              </a:rPr>
              <a:t> </a:t>
            </a:r>
            <a:r>
              <a:rPr lang="en-US" sz="3200" dirty="0" err="1">
                <a:solidFill>
                  <a:srgbClr val="0070C0"/>
                </a:solidFill>
                <a:effectLst/>
                <a:latin typeface="Times New Roman" panose="02020603050405020304" pitchFamily="18" charset="0"/>
                <a:ea typeface="Segoe UI" panose="020B0502040204020203" pitchFamily="34" charset="0"/>
              </a:rPr>
              <a:t>tử</a:t>
            </a:r>
            <a:r>
              <a:rPr lang="en-US" sz="3200" dirty="0">
                <a:solidFill>
                  <a:srgbClr val="0070C0"/>
                </a:solidFill>
                <a:effectLst/>
                <a:latin typeface="Times New Roman" panose="02020603050405020304" pitchFamily="18" charset="0"/>
                <a:ea typeface="Segoe UI" panose="020B0502040204020203" pitchFamily="34" charset="0"/>
              </a:rPr>
              <a:t> P</a:t>
            </a:r>
            <a:r>
              <a:rPr lang="en-US" sz="3200" baseline="-25000" dirty="0">
                <a:solidFill>
                  <a:srgbClr val="0070C0"/>
                </a:solidFill>
                <a:effectLst/>
                <a:latin typeface="Times New Roman" panose="02020603050405020304" pitchFamily="18" charset="0"/>
                <a:ea typeface="Segoe UI" panose="020B0502040204020203" pitchFamily="34" charset="0"/>
              </a:rPr>
              <a:t>2</a:t>
            </a:r>
            <a:r>
              <a:rPr lang="en-US" sz="3200" dirty="0">
                <a:solidFill>
                  <a:srgbClr val="0070C0"/>
                </a:solidFill>
                <a:effectLst/>
                <a:latin typeface="Times New Roman" panose="02020603050405020304" pitchFamily="18" charset="0"/>
                <a:ea typeface="Segoe UI" panose="020B0502040204020203" pitchFamily="34" charset="0"/>
              </a:rPr>
              <a:t>O</a:t>
            </a:r>
            <a:r>
              <a:rPr lang="en-US" sz="3200" baseline="-25000" dirty="0">
                <a:solidFill>
                  <a:srgbClr val="0070C0"/>
                </a:solidFill>
                <a:effectLst/>
                <a:latin typeface="Times New Roman" panose="02020603050405020304" pitchFamily="18" charset="0"/>
                <a:ea typeface="Segoe UI" panose="020B0502040204020203" pitchFamily="34" charset="0"/>
              </a:rPr>
              <a:t>5</a:t>
            </a:r>
            <a:r>
              <a:rPr lang="en-US" sz="3200" dirty="0">
                <a:solidFill>
                  <a:srgbClr val="0070C0"/>
                </a:solidFill>
                <a:effectLst/>
                <a:latin typeface="Times New Roman" panose="02020603050405020304" pitchFamily="18" charset="0"/>
                <a:ea typeface="Segoe UI" panose="020B0502040204020203" pitchFamily="34" charset="0"/>
              </a:rPr>
              <a:t>.</a:t>
            </a:r>
            <a:endParaRPr lang="en-US" dirty="0">
              <a:solidFill>
                <a:srgbClr val="0070C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915285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2175" y="71190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Hoạt</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động</a:t>
            </a:r>
            <a:r>
              <a:rPr lang="en-US" sz="3600" b="1" dirty="0">
                <a:solidFill>
                  <a:srgbClr val="FF0000"/>
                </a:solidFill>
                <a:latin typeface="Times New Roman" panose="02020603050405020304" pitchFamily="18" charset="0"/>
                <a:ea typeface="Arial" panose="020B0604020202020204" pitchFamily="34" charset="0"/>
              </a:rPr>
              <a:t> </a:t>
            </a:r>
            <a:r>
              <a:rPr lang="en-US" sz="3600" b="1" dirty="0" err="1">
                <a:solidFill>
                  <a:srgbClr val="FF0000"/>
                </a:solidFill>
                <a:latin typeface="Times New Roman" panose="02020603050405020304" pitchFamily="18" charset="0"/>
                <a:ea typeface="Arial" panose="020B0604020202020204" pitchFamily="34" charset="0"/>
              </a:rPr>
              <a:t>nhóm</a:t>
            </a:r>
            <a:r>
              <a:rPr lang="en-US" sz="3600" b="1" dirty="0">
                <a:solidFill>
                  <a:srgbClr val="FF0000"/>
                </a:solidFill>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3" name="Picture 1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40" y="533193"/>
            <a:ext cx="1362081" cy="10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2266" y="2998211"/>
            <a:ext cx="1367390" cy="109811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892174" y="1600331"/>
                <a:ext cx="9669101" cy="476438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ctr">
                  <a:lnSpc>
                    <a:spcPct val="115000"/>
                  </a:lnSpc>
                  <a:spcAft>
                    <a:spcPts val="0"/>
                  </a:spcAft>
                </a:pPr>
                <a:r>
                  <a:rPr lang="en-US" sz="2400" b="1" dirty="0" err="1">
                    <a:solidFill>
                      <a:srgbClr val="0070C0"/>
                    </a:solidFill>
                    <a:effectLst/>
                    <a:latin typeface="Times New Roman" panose="02020603050405020304" pitchFamily="18" charset="0"/>
                    <a:ea typeface="Segoe UI" panose="020B0502040204020203" pitchFamily="34" charset="0"/>
                  </a:rPr>
                  <a:t>Áp</a:t>
                </a:r>
                <a:r>
                  <a:rPr lang="en-US" sz="2400" b="1" dirty="0">
                    <a:solidFill>
                      <a:srgbClr val="0070C0"/>
                    </a:solidFill>
                    <a:effectLst/>
                    <a:latin typeface="Times New Roman" panose="02020603050405020304" pitchFamily="18" charset="0"/>
                    <a:ea typeface="Segoe UI" panose="020B0502040204020203" pitchFamily="34" charset="0"/>
                  </a:rPr>
                  <a:t> </a:t>
                </a:r>
                <a:r>
                  <a:rPr lang="en-US" sz="2400" b="1" dirty="0" err="1">
                    <a:solidFill>
                      <a:srgbClr val="0070C0"/>
                    </a:solidFill>
                    <a:effectLst/>
                    <a:latin typeface="Times New Roman" panose="02020603050405020304" pitchFamily="18" charset="0"/>
                    <a:ea typeface="Segoe UI" panose="020B0502040204020203" pitchFamily="34" charset="0"/>
                  </a:rPr>
                  <a:t>dụng</a:t>
                </a:r>
                <a:r>
                  <a:rPr lang="en-US" sz="2400" b="1" dirty="0">
                    <a:solidFill>
                      <a:srgbClr val="0070C0"/>
                    </a:solidFill>
                    <a:effectLst/>
                    <a:latin typeface="Times New Roman" panose="02020603050405020304" pitchFamily="18" charset="0"/>
                    <a:ea typeface="Segoe UI" panose="020B0502040204020203" pitchFamily="34" charset="0"/>
                  </a:rPr>
                  <a:t> </a:t>
                </a:r>
                <a:r>
                  <a:rPr lang="en-US" sz="2400" b="1" dirty="0" err="1">
                    <a:solidFill>
                      <a:srgbClr val="0070C0"/>
                    </a:solidFill>
                    <a:effectLst/>
                    <a:latin typeface="Times New Roman" panose="02020603050405020304" pitchFamily="18" charset="0"/>
                    <a:ea typeface="Segoe UI" panose="020B0502040204020203" pitchFamily="34" charset="0"/>
                  </a:rPr>
                  <a:t>quy</a:t>
                </a:r>
                <a:r>
                  <a:rPr lang="en-US" sz="2400" b="1" dirty="0">
                    <a:solidFill>
                      <a:srgbClr val="0070C0"/>
                    </a:solidFill>
                    <a:effectLst/>
                    <a:latin typeface="Times New Roman" panose="02020603050405020304" pitchFamily="18" charset="0"/>
                    <a:ea typeface="Segoe UI" panose="020B0502040204020203" pitchFamily="34" charset="0"/>
                  </a:rPr>
                  <a:t> </a:t>
                </a:r>
                <a:r>
                  <a:rPr lang="en-US" sz="2400" b="1" dirty="0" err="1">
                    <a:solidFill>
                      <a:srgbClr val="0070C0"/>
                    </a:solidFill>
                    <a:effectLst/>
                    <a:latin typeface="Times New Roman" panose="02020603050405020304" pitchFamily="18" charset="0"/>
                    <a:ea typeface="Segoe UI" panose="020B0502040204020203" pitchFamily="34" charset="0"/>
                  </a:rPr>
                  <a:t>tắc</a:t>
                </a:r>
                <a:r>
                  <a:rPr lang="en-US" sz="2400" b="1" dirty="0">
                    <a:solidFill>
                      <a:srgbClr val="0070C0"/>
                    </a:solidFill>
                    <a:effectLst/>
                    <a:latin typeface="Times New Roman" panose="02020603050405020304" pitchFamily="18" charset="0"/>
                    <a:ea typeface="Segoe UI" panose="020B0502040204020203" pitchFamily="34" charset="0"/>
                  </a:rPr>
                  <a:t> </a:t>
                </a:r>
                <a:r>
                  <a:rPr lang="en-US" sz="2400" b="1" dirty="0" err="1">
                    <a:solidFill>
                      <a:srgbClr val="0070C0"/>
                    </a:solidFill>
                    <a:effectLst/>
                    <a:latin typeface="Times New Roman" panose="02020603050405020304" pitchFamily="18" charset="0"/>
                    <a:ea typeface="Segoe UI" panose="020B0502040204020203" pitchFamily="34" charset="0"/>
                  </a:rPr>
                  <a:t>hoá</a:t>
                </a:r>
                <a:r>
                  <a:rPr lang="en-US" sz="2400" b="1" dirty="0">
                    <a:solidFill>
                      <a:srgbClr val="0070C0"/>
                    </a:solidFill>
                    <a:effectLst/>
                    <a:latin typeface="Times New Roman" panose="02020603050405020304" pitchFamily="18" charset="0"/>
                    <a:ea typeface="Segoe UI" panose="020B0502040204020203" pitchFamily="34" charset="0"/>
                  </a:rPr>
                  <a:t> </a:t>
                </a:r>
                <a:r>
                  <a:rPr lang="en-US" sz="2400" b="1" dirty="0" err="1">
                    <a:solidFill>
                      <a:srgbClr val="0070C0"/>
                    </a:solidFill>
                    <a:effectLst/>
                    <a:latin typeface="Times New Roman" panose="02020603050405020304" pitchFamily="18" charset="0"/>
                    <a:ea typeface="Segoe UI" panose="020B0502040204020203" pitchFamily="34" charset="0"/>
                  </a:rPr>
                  <a:t>trị</a:t>
                </a:r>
                <a:r>
                  <a:rPr lang="en-US" sz="2400" b="1" dirty="0">
                    <a:solidFill>
                      <a:srgbClr val="0070C0"/>
                    </a:solidFill>
                    <a:effectLst/>
                    <a:latin typeface="Times New Roman" panose="02020603050405020304" pitchFamily="18" charset="0"/>
                    <a:ea typeface="Segoe UI" panose="020B0502040204020203" pitchFamily="34" charset="0"/>
                  </a:rPr>
                  <a:t>, ta </a:t>
                </a:r>
                <a:r>
                  <a:rPr lang="en-US" sz="2400" b="1" dirty="0" err="1">
                    <a:solidFill>
                      <a:srgbClr val="0070C0"/>
                    </a:solidFill>
                    <a:effectLst/>
                    <a:latin typeface="Times New Roman" panose="02020603050405020304" pitchFamily="18" charset="0"/>
                    <a:ea typeface="Segoe UI" panose="020B0502040204020203" pitchFamily="34" charset="0"/>
                  </a:rPr>
                  <a:t>có</a:t>
                </a:r>
                <a:r>
                  <a:rPr lang="en-US" sz="2400" b="1" dirty="0">
                    <a:solidFill>
                      <a:srgbClr val="0070C0"/>
                    </a:solidFill>
                    <a:effectLst/>
                    <a:latin typeface="Times New Roman" panose="02020603050405020304" pitchFamily="18" charset="0"/>
                    <a:ea typeface="Segoe UI" panose="020B0502040204020203" pitchFamily="34" charset="0"/>
                  </a:rPr>
                  <a:t>: </a:t>
                </a:r>
                <a:endParaRPr lang="en-US" sz="1400" b="1" dirty="0">
                  <a:solidFill>
                    <a:srgbClr val="0070C0"/>
                  </a:solidFill>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b="1" dirty="0">
                    <a:solidFill>
                      <a:srgbClr val="FF0000"/>
                    </a:solidFill>
                    <a:effectLst/>
                    <a:latin typeface="Times New Roman" panose="02020603050405020304" pitchFamily="18" charset="0"/>
                    <a:ea typeface="Segoe UI" panose="020B0502040204020203" pitchFamily="34" charset="0"/>
                  </a:rPr>
                  <a:t>a.</a:t>
                </a:r>
                <a:r>
                  <a:rPr lang="en-US" sz="2400" dirty="0">
                    <a:solidFill>
                      <a:srgbClr val="FF0000"/>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NH</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1 =1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3 =&gt; a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III =&gt;</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NH</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N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trị</a:t>
                </a:r>
                <a:r>
                  <a:rPr lang="en-US" sz="2400" dirty="0">
                    <a:effectLst/>
                    <a:latin typeface="Times New Roman" panose="02020603050405020304" pitchFamily="18" charset="0"/>
                    <a:ea typeface="Segoe UI" panose="020B0502040204020203" pitchFamily="34" charset="0"/>
                  </a:rPr>
                  <a:t> III.</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Calibri" panose="020F0502020204030204" pitchFamily="34" charset="0"/>
                  </a:rPr>
                  <a:t>                              a II</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b="1" dirty="0">
                    <a:solidFill>
                      <a:srgbClr val="FF0000"/>
                    </a:solidFill>
                    <a:effectLst/>
                    <a:latin typeface="Times New Roman" panose="02020603050405020304" pitchFamily="18" charset="0"/>
                    <a:ea typeface="Segoe UI" panose="020B0502040204020203" pitchFamily="34" charset="0"/>
                  </a:rPr>
                  <a:t>b.</a:t>
                </a:r>
                <a:r>
                  <a:rPr lang="en-US" sz="2400" dirty="0">
                    <a:solidFill>
                      <a:srgbClr val="FF0000"/>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SO</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1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II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2 =&gt; a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IV =&gt;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SO</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 S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trị</a:t>
                </a:r>
                <a:r>
                  <a:rPr lang="en-US" sz="2400" dirty="0">
                    <a:effectLst/>
                    <a:latin typeface="Times New Roman" panose="02020603050405020304" pitchFamily="18" charset="0"/>
                    <a:ea typeface="Segoe UI" panose="020B0502040204020203" pitchFamily="34" charset="0"/>
                  </a:rPr>
                  <a:t> IV.</a:t>
                </a:r>
                <a:endParaRPr lang="en-US" sz="1400" dirty="0">
                  <a:effectLst/>
                  <a:latin typeface="Segoe UI" panose="020B0502040204020203" pitchFamily="34" charset="0"/>
                  <a:ea typeface="Segoe UI" panose="020B0502040204020203" pitchFamily="34" charset="0"/>
                </a:endParaRPr>
              </a:p>
              <a:p>
                <a:pPr marL="914400" indent="254000" algn="just">
                  <a:lnSpc>
                    <a:spcPct val="115000"/>
                  </a:lnSpc>
                  <a:spcAft>
                    <a:spcPts val="0"/>
                  </a:spcAft>
                </a:pPr>
                <a:r>
                  <a:rPr lang="en-US" sz="2400" dirty="0">
                    <a:effectLst/>
                    <a:latin typeface="Times New Roman" panose="02020603050405020304" pitchFamily="18" charset="0"/>
                    <a:ea typeface="Calibri" panose="020F0502020204030204" pitchFamily="34" charset="0"/>
                  </a:rPr>
                  <a:t>                     a II</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SO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1 =11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3 =&gt;a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VI =&gt;</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tửSO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s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hoátrị</a:t>
                </a:r>
                <a:r>
                  <a:rPr lang="en-US" sz="2400" dirty="0">
                    <a:effectLst/>
                    <a:latin typeface="Times New Roman" panose="02020603050405020304" pitchFamily="18" charset="0"/>
                    <a:ea typeface="Segoe UI" panose="020B0502040204020203" pitchFamily="34" charset="0"/>
                  </a:rPr>
                  <a:t> VI. </a:t>
                </a:r>
                <a:r>
                  <a:rPr lang="en-US" sz="2400" dirty="0">
                    <a:effectLst/>
                    <a:latin typeface="Times New Roman" panose="02020603050405020304" pitchFamily="18" charset="0"/>
                    <a:ea typeface="Calibri" panose="020F0502020204030204" pitchFamily="34" charset="0"/>
                  </a:rPr>
                  <a:t>a II</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tabLst>
                    <a:tab pos="542925" algn="l"/>
                  </a:tabLst>
                </a:pPr>
                <a:r>
                  <a:rPr lang="en-US" sz="2400" b="1" dirty="0">
                    <a:solidFill>
                      <a:srgbClr val="FF0000"/>
                    </a:solidFill>
                    <a:effectLst/>
                    <a:latin typeface="Times New Roman" panose="02020603050405020304" pitchFamily="18" charset="0"/>
                    <a:ea typeface="Segoe UI" panose="020B0502040204020203" pitchFamily="34" charset="0"/>
                  </a:rPr>
                  <a:t>c.</a:t>
                </a:r>
                <a:r>
                  <a:rPr lang="en-US" sz="2400" dirty="0">
                    <a:solidFill>
                      <a:srgbClr val="FF0000"/>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P</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5</a:t>
                </a:r>
                <a:r>
                  <a:rPr lang="en-US" sz="2400" dirty="0">
                    <a:effectLst/>
                    <a:latin typeface="Times New Roman" panose="02020603050405020304" pitchFamily="18" charset="0"/>
                    <a:ea typeface="Segoe UI" panose="020B0502040204020203" pitchFamily="34" charset="0"/>
                  </a:rPr>
                  <a:t> ,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2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II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x5=&gt;a </a:t>
                </a:r>
                <a:r>
                  <a:rPr lang="en-US" sz="2400" dirty="0">
                    <a:solidFill>
                      <a:srgbClr val="344E55"/>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V =&gt;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P</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5</a:t>
                </a:r>
                <a:r>
                  <a:rPr lang="en-US" sz="2400" dirty="0">
                    <a:effectLst/>
                    <a:latin typeface="Times New Roman" panose="02020603050405020304" pitchFamily="18" charset="0"/>
                    <a:ea typeface="Segoe UI" panose="020B0502040204020203" pitchFamily="34" charset="0"/>
                  </a:rPr>
                  <a:t>, P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trị</a:t>
                </a:r>
                <a:r>
                  <a:rPr lang="en-US" sz="2400" dirty="0">
                    <a:effectLst/>
                    <a:latin typeface="Times New Roman" panose="02020603050405020304" pitchFamily="18" charset="0"/>
                    <a:ea typeface="Segoe UI" panose="020B0502040204020203" pitchFamily="34" charset="0"/>
                  </a:rPr>
                  <a:t> V.</a:t>
                </a:r>
                <a:endParaRPr lang="en-US" sz="1400" dirty="0">
                  <a:effectLst/>
                  <a:latin typeface="Segoe UI" panose="020B0502040204020203" pitchFamily="34" charset="0"/>
                  <a:ea typeface="Segoe UI" panose="020B0502040204020203"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92174" y="1600331"/>
                <a:ext cx="9669101" cy="4764381"/>
              </a:xfrm>
              <a:prstGeom prst="rect">
                <a:avLst/>
              </a:prstGeom>
              <a:blipFill rotWithShape="0">
                <a:blip r:embed="rId5"/>
                <a:stretch>
                  <a:fillRect l="-945" t="-512" r="-945" b="-140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39913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additive="base">
                                        <p:cTn id="4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751" y="1221005"/>
            <a:ext cx="1526828" cy="446276"/>
          </a:xfrm>
          <a:prstGeom prst="rect">
            <a:avLst/>
          </a:prstGeom>
        </p:spPr>
        <p:txBody>
          <a:bodyPr wrap="none">
            <a:spAutoFit/>
          </a:bodyPr>
          <a:lstStyle/>
          <a:p>
            <a:pPr algn="just">
              <a:lnSpc>
                <a:spcPct val="115000"/>
              </a:lnSpc>
              <a:spcBef>
                <a:spcPts val="600"/>
              </a:spcBef>
              <a:spcAft>
                <a:spcPts val="600"/>
              </a:spcAft>
            </a:pP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HÓA TRỊ</a:t>
            </a:r>
            <a:endPar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8" name="Rectangle 7"/>
          <p:cNvSpPr/>
          <p:nvPr/>
        </p:nvSpPr>
        <p:spPr>
          <a:xfrm>
            <a:off x="307793" y="1602272"/>
            <a:ext cx="2934458" cy="446276"/>
          </a:xfrm>
          <a:prstGeom prst="rect">
            <a:avLst/>
          </a:prstGeom>
        </p:spPr>
        <p:txBody>
          <a:bodyPr wrap="none">
            <a:spAutoFit/>
          </a:bodyPr>
          <a:lstStyle/>
          <a:p>
            <a:pPr indent="254000" algn="just">
              <a:lnSpc>
                <a:spcPct val="115000"/>
              </a:lnSpc>
            </a:pPr>
            <a:r>
              <a:rPr lang="en-US" sz="2000" b="1" dirty="0">
                <a:solidFill>
                  <a:srgbClr val="002060"/>
                </a:solidFill>
                <a:latin typeface="Times New Roman" panose="02020603050405020304" pitchFamily="18" charset="0"/>
                <a:ea typeface="Calibri" panose="020F0502020204030204" pitchFamily="34" charset="0"/>
              </a:rPr>
              <a:t>2. QUI TẮC HÓA TRỊ</a:t>
            </a:r>
            <a:endParaRPr lang="en-US" sz="2000" dirty="0">
              <a:solidFill>
                <a:srgbClr val="002060"/>
              </a:solidFill>
              <a:latin typeface="Segoe UI" panose="020B0502040204020203" pitchFamily="34" charset="0"/>
              <a:ea typeface="Segoe UI" panose="020B0502040204020203" pitchFamily="34" charset="0"/>
            </a:endParaRPr>
          </a:p>
        </p:txBody>
      </p:sp>
      <p:sp>
        <p:nvSpPr>
          <p:cNvPr id="9" name="Rectangle 8"/>
          <p:cNvSpPr/>
          <p:nvPr/>
        </p:nvSpPr>
        <p:spPr>
          <a:xfrm>
            <a:off x="307793" y="2018374"/>
            <a:ext cx="3567451" cy="446276"/>
          </a:xfrm>
          <a:prstGeom prst="rect">
            <a:avLst/>
          </a:prstGeom>
        </p:spPr>
        <p:txBody>
          <a:bodyPr wrap="none">
            <a:spAutoFit/>
          </a:bodyPr>
          <a:lstStyle/>
          <a:p>
            <a:pPr indent="254000" algn="just">
              <a:lnSpc>
                <a:spcPct val="115000"/>
              </a:lnSpc>
            </a:pPr>
            <a:r>
              <a:rPr lang="en-US" sz="2000" b="1" dirty="0">
                <a:solidFill>
                  <a:srgbClr val="002060"/>
                </a:solidFill>
                <a:latin typeface="Times New Roman" panose="02020603050405020304" pitchFamily="18" charset="0"/>
                <a:ea typeface="Calibri" panose="020F0502020204030204" pitchFamily="34" charset="0"/>
              </a:rPr>
              <a:t>3. CÔNG THỨC HÓA HỌC</a:t>
            </a:r>
            <a:endParaRPr lang="en-US" sz="2000" dirty="0">
              <a:solidFill>
                <a:srgbClr val="002060"/>
              </a:solidFill>
              <a:latin typeface="Segoe UI" panose="020B0502040204020203" pitchFamily="34" charset="0"/>
              <a:ea typeface="Segoe UI" panose="020B0502040204020203" pitchFamily="34" charset="0"/>
            </a:endParaRPr>
          </a:p>
        </p:txBody>
      </p:sp>
      <p:sp>
        <p:nvSpPr>
          <p:cNvPr id="6" name="Rectangle 5"/>
          <p:cNvSpPr/>
          <p:nvPr/>
        </p:nvSpPr>
        <p:spPr>
          <a:xfrm>
            <a:off x="297426" y="2369467"/>
            <a:ext cx="7004866" cy="446276"/>
          </a:xfrm>
          <a:prstGeom prst="rect">
            <a:avLst/>
          </a:prstGeom>
        </p:spPr>
        <p:txBody>
          <a:bodyPr wrap="none">
            <a:spAutoFit/>
          </a:bodyPr>
          <a:lstStyle/>
          <a:p>
            <a:pPr indent="254000" algn="just">
              <a:lnSpc>
                <a:spcPct val="115000"/>
              </a:lnSpc>
            </a:pPr>
            <a:r>
              <a:rPr lang="en-US" sz="2000" b="1" dirty="0">
                <a:solidFill>
                  <a:srgbClr val="002060"/>
                </a:solidFill>
                <a:latin typeface="Times New Roman" panose="02020603050405020304" pitchFamily="18" charset="0"/>
                <a:ea typeface="Segoe UI" panose="020B0502040204020203" pitchFamily="34" charset="0"/>
              </a:rPr>
              <a:t>4. TÍNH PHẦN TRĂM NGUYÊN TỐ TRONG HỢP CHẤT</a:t>
            </a:r>
            <a:endParaRPr lang="en-US" sz="2000" dirty="0">
              <a:solidFill>
                <a:srgbClr val="002060"/>
              </a:solidFill>
              <a:latin typeface="Segoe UI" panose="020B0502040204020203" pitchFamily="34" charset="0"/>
              <a:ea typeface="Segoe UI" panose="020B0502040204020203" pitchFamily="34" charset="0"/>
            </a:endParaRPr>
          </a:p>
        </p:txBody>
      </p:sp>
      <p:sp>
        <p:nvSpPr>
          <p:cNvPr id="7" name="Rectangle 6"/>
          <p:cNvSpPr/>
          <p:nvPr/>
        </p:nvSpPr>
        <p:spPr>
          <a:xfrm>
            <a:off x="570770" y="2720732"/>
            <a:ext cx="4667111" cy="400110"/>
          </a:xfrm>
          <a:prstGeom prst="rect">
            <a:avLst/>
          </a:prstGeom>
        </p:spPr>
        <p:txBody>
          <a:bodyPr wrap="none">
            <a:spAutoFit/>
          </a:bodyPr>
          <a:lstStyle/>
          <a:p>
            <a:r>
              <a:rPr lang="en-US" sz="2000" b="1" dirty="0">
                <a:solidFill>
                  <a:srgbClr val="002060"/>
                </a:solidFill>
                <a:latin typeface="Times New Roman" panose="02020603050405020304" pitchFamily="18" charset="0"/>
                <a:ea typeface="Calibri" panose="020F0502020204030204" pitchFamily="34" charset="0"/>
              </a:rPr>
              <a:t>5.</a:t>
            </a:r>
            <a:r>
              <a:rPr lang="en-US" sz="2000" dirty="0">
                <a:solidFill>
                  <a:srgbClr val="002060"/>
                </a:solidFill>
                <a:latin typeface="Times New Roman" panose="02020603050405020304" pitchFamily="18" charset="0"/>
                <a:ea typeface="Calibri" panose="020F0502020204030204" pitchFamily="34" charset="0"/>
              </a:rPr>
              <a:t> </a:t>
            </a:r>
            <a:r>
              <a:rPr lang="en-US" sz="2000" b="1" dirty="0">
                <a:solidFill>
                  <a:srgbClr val="002060"/>
                </a:solidFill>
                <a:latin typeface="Times New Roman" panose="02020603050405020304" pitchFamily="18" charset="0"/>
                <a:ea typeface="Calibri" panose="020F0502020204030204" pitchFamily="34" charset="0"/>
              </a:rPr>
              <a:t>XÁC ĐỊNH CÔNG THỨC HÓA HỌC</a:t>
            </a:r>
            <a:endParaRPr lang="en-US" sz="2000" dirty="0">
              <a:solidFill>
                <a:srgbClr val="002060"/>
              </a:solidFill>
            </a:endParaRPr>
          </a:p>
        </p:txBody>
      </p:sp>
      <p:sp>
        <p:nvSpPr>
          <p:cNvPr id="10" name="Rectangle 9"/>
          <p:cNvSpPr/>
          <p:nvPr/>
        </p:nvSpPr>
        <p:spPr>
          <a:xfrm>
            <a:off x="279862" y="3086256"/>
            <a:ext cx="11457432" cy="51706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nSpc>
                <a:spcPct val="115000"/>
              </a:lnSpc>
            </a:pPr>
            <a:r>
              <a:rPr lang="en-US" sz="2400" b="1" spc="-10" dirty="0">
                <a:solidFill>
                  <a:srgbClr val="C00000"/>
                </a:solidFill>
                <a:latin typeface="Times New Roman" panose="02020603050405020304" pitchFamily="18" charset="0"/>
                <a:ea typeface="Segoe UI" panose="020B0502040204020203" pitchFamily="34" charset="0"/>
              </a:rPr>
              <a:t>5.1. </a:t>
            </a:r>
            <a:r>
              <a:rPr lang="en-US" sz="2400" b="1" spc="-10" dirty="0" err="1">
                <a:solidFill>
                  <a:srgbClr val="C00000"/>
                </a:solidFill>
                <a:latin typeface="Times New Roman" panose="02020603050405020304" pitchFamily="18" charset="0"/>
                <a:ea typeface="Segoe UI" panose="020B0502040204020203" pitchFamily="34" charset="0"/>
              </a:rPr>
              <a:t>Xác</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định</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công</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thức</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hoá</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học</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dựa</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vào</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phần</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trăm</a:t>
            </a:r>
            <a:r>
              <a:rPr lang="en-US" sz="2400" b="1" spc="-70"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nguyên</a:t>
            </a:r>
            <a:r>
              <a:rPr lang="en-US" sz="2400" b="1" spc="-7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tố</a:t>
            </a:r>
            <a:r>
              <a:rPr lang="en-US" sz="2400" b="1" spc="-55" dirty="0">
                <a:solidFill>
                  <a:srgbClr val="C00000"/>
                </a:solidFill>
                <a:latin typeface="Times New Roman" panose="02020603050405020304" pitchFamily="18" charset="0"/>
                <a:ea typeface="Segoe UI" panose="020B0502040204020203" pitchFamily="34" charset="0"/>
              </a:rPr>
              <a:t> </a:t>
            </a:r>
            <a:r>
              <a:rPr lang="en-US" sz="2400" b="1" spc="-10" dirty="0" err="1">
                <a:solidFill>
                  <a:srgbClr val="C00000"/>
                </a:solidFill>
                <a:latin typeface="Times New Roman" panose="02020603050405020304" pitchFamily="18" charset="0"/>
                <a:ea typeface="Segoe UI" panose="020B0502040204020203" pitchFamily="34" charset="0"/>
              </a:rPr>
              <a:t>và</a:t>
            </a:r>
            <a:r>
              <a:rPr lang="en-US" sz="2400" b="1" spc="-1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khối</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lượng</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phân</a:t>
            </a:r>
            <a:r>
              <a:rPr lang="en-US" sz="2400" b="1" spc="-60"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tử</a:t>
            </a:r>
            <a:endParaRPr lang="en-US" sz="1400" dirty="0">
              <a:solidFill>
                <a:srgbClr val="C00000"/>
              </a:solidFill>
              <a:latin typeface="Segoe UI" panose="020B0502040204020203" pitchFamily="34" charset="0"/>
              <a:ea typeface="Segoe UI" panose="020B0502040204020203" pitchFamily="34" charset="0"/>
            </a:endParaRPr>
          </a:p>
        </p:txBody>
      </p:sp>
      <p:sp>
        <p:nvSpPr>
          <p:cNvPr id="11" name="Rectangle 10"/>
          <p:cNvSpPr/>
          <p:nvPr/>
        </p:nvSpPr>
        <p:spPr>
          <a:xfrm>
            <a:off x="279862" y="3602882"/>
            <a:ext cx="6277681" cy="482568"/>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indent="254000" algn="just">
              <a:lnSpc>
                <a:spcPct val="115000"/>
              </a:lnSpc>
            </a:pPr>
            <a:r>
              <a:rPr lang="en-US" sz="2400" b="1" dirty="0">
                <a:solidFill>
                  <a:srgbClr val="C00000"/>
                </a:solidFill>
                <a:latin typeface="Times New Roman" panose="02020603050405020304" pitchFamily="18" charset="0"/>
                <a:ea typeface="Segoe UI" panose="020B0502040204020203" pitchFamily="34" charset="0"/>
              </a:rPr>
              <a:t>5.2. </a:t>
            </a:r>
            <a:r>
              <a:rPr lang="en-US" sz="2400" b="1" dirty="0" err="1">
                <a:solidFill>
                  <a:srgbClr val="C00000"/>
                </a:solidFill>
                <a:latin typeface="Times New Roman" panose="02020603050405020304" pitchFamily="18" charset="0"/>
                <a:ea typeface="Segoe UI" panose="020B0502040204020203" pitchFamily="34" charset="0"/>
              </a:rPr>
              <a:t>Xác</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định</a:t>
            </a:r>
            <a:r>
              <a:rPr lang="en-US" sz="2400" b="1" dirty="0">
                <a:solidFill>
                  <a:srgbClr val="C00000"/>
                </a:solidFill>
                <a:latin typeface="Times New Roman" panose="02020603050405020304" pitchFamily="18" charset="0"/>
                <a:ea typeface="Segoe UI" panose="020B0502040204020203" pitchFamily="34" charset="0"/>
              </a:rPr>
              <a:t> CTHH </a:t>
            </a:r>
            <a:r>
              <a:rPr lang="en-US" sz="2400" b="1" dirty="0" err="1">
                <a:solidFill>
                  <a:srgbClr val="C00000"/>
                </a:solidFill>
                <a:latin typeface="Times New Roman" panose="02020603050405020304" pitchFamily="18" charset="0"/>
                <a:ea typeface="Segoe UI" panose="020B0502040204020203" pitchFamily="34" charset="0"/>
              </a:rPr>
              <a:t>dựa</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vào</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quy</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tắc</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hóa</a:t>
            </a:r>
            <a:r>
              <a:rPr lang="en-US" sz="2400" b="1" dirty="0">
                <a:solidFill>
                  <a:srgbClr val="C00000"/>
                </a:solidFill>
                <a:latin typeface="Times New Roman" panose="02020603050405020304" pitchFamily="18" charset="0"/>
                <a:ea typeface="Segoe UI" panose="020B0502040204020203" pitchFamily="34" charset="0"/>
              </a:rPr>
              <a:t> </a:t>
            </a:r>
            <a:r>
              <a:rPr lang="en-US" sz="2400" b="1" dirty="0" err="1">
                <a:solidFill>
                  <a:srgbClr val="C00000"/>
                </a:solidFill>
                <a:latin typeface="Times New Roman" panose="02020603050405020304" pitchFamily="18" charset="0"/>
                <a:ea typeface="Segoe UI" panose="020B0502040204020203" pitchFamily="34" charset="0"/>
              </a:rPr>
              <a:t>trị</a:t>
            </a:r>
            <a:endParaRPr lang="en-US" sz="1400" dirty="0">
              <a:solidFill>
                <a:srgbClr val="C00000"/>
              </a:solidFill>
              <a:latin typeface="Segoe UI" panose="020B0502040204020203" pitchFamily="34" charset="0"/>
              <a:ea typeface="Segoe UI" panose="020B0502040204020203" pitchFamily="34" charset="0"/>
            </a:endParaRPr>
          </a:p>
        </p:txBody>
      </p:sp>
      <p:sp>
        <p:nvSpPr>
          <p:cNvPr id="12" name="Rectangle 11"/>
          <p:cNvSpPr/>
          <p:nvPr/>
        </p:nvSpPr>
        <p:spPr>
          <a:xfrm>
            <a:off x="307793" y="4213095"/>
            <a:ext cx="10812856" cy="168046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indent="254000" algn="just">
              <a:lnSpc>
                <a:spcPct val="115000"/>
              </a:lnSpc>
              <a:spcAft>
                <a:spcPts val="0"/>
              </a:spcAft>
            </a:pPr>
            <a:r>
              <a:rPr lang="en-US" sz="2400" b="1" dirty="0" err="1">
                <a:solidFill>
                  <a:srgbClr val="FF0000"/>
                </a:solidFill>
                <a:effectLst/>
                <a:latin typeface="Times New Roman" panose="02020603050405020304" pitchFamily="18" charset="0"/>
                <a:ea typeface="Segoe UI" panose="020B0502040204020203" pitchFamily="34" charset="0"/>
              </a:rPr>
              <a:t>Bước</a:t>
            </a:r>
            <a:r>
              <a:rPr lang="en-US" sz="2400" b="1" dirty="0">
                <a:solidFill>
                  <a:srgbClr val="FF0000"/>
                </a:solidFill>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Đặt</a:t>
            </a:r>
            <a:r>
              <a:rPr lang="en-US" sz="2400" dirty="0">
                <a:effectLst/>
                <a:latin typeface="Times New Roman" panose="02020603050405020304" pitchFamily="18" charset="0"/>
                <a:ea typeface="Segoe UI" panose="020B0502040204020203" pitchFamily="34" charset="0"/>
              </a:rPr>
              <a:t> CTHH </a:t>
            </a:r>
            <a:r>
              <a:rPr lang="en-US" sz="2400" dirty="0" err="1">
                <a:effectLst/>
                <a:latin typeface="Times New Roman" panose="02020603050405020304" pitchFamily="18" charset="0"/>
                <a:ea typeface="Segoe UI" panose="020B0502040204020203" pitchFamily="34" charset="0"/>
              </a:rPr>
              <a:t>cần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tìm</a:t>
            </a:r>
            <a:r>
              <a:rPr lang="en-US" sz="2400" dirty="0">
                <a:effectLst/>
                <a:latin typeface="Times New Roman" panose="02020603050405020304" pitchFamily="18" charset="0"/>
                <a:ea typeface="Segoe UI" panose="020B0502040204020203" pitchFamily="34" charset="0"/>
              </a:rPr>
              <a:t> ( CTTQ );</a:t>
            </a:r>
            <a:endParaRPr lang="en-US" sz="1400" dirty="0">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b="1" dirty="0" err="1">
                <a:solidFill>
                  <a:srgbClr val="FF0000"/>
                </a:solidFill>
                <a:effectLst/>
                <a:latin typeface="Times New Roman" panose="02020603050405020304" pitchFamily="18" charset="0"/>
                <a:ea typeface="Segoe UI" panose="020B0502040204020203" pitchFamily="34" charset="0"/>
              </a:rPr>
              <a:t>Bước</a:t>
            </a:r>
            <a:r>
              <a:rPr lang="en-US" sz="2400" b="1" dirty="0">
                <a:solidFill>
                  <a:srgbClr val="FF0000"/>
                </a:solidFill>
                <a:effectLst/>
                <a:latin typeface="Times New Roman" panose="02020603050405020304" pitchFamily="18" charset="0"/>
                <a:ea typeface="Segoe UI" panose="020B0502040204020203" pitchFamily="34" charset="0"/>
              </a:rPr>
              <a:t> 2: </a:t>
            </a:r>
            <a:r>
              <a:rPr lang="en-US" sz="2400" dirty="0" err="1">
                <a:effectLst/>
                <a:latin typeface="Times New Roman" panose="02020603050405020304" pitchFamily="18" charset="0"/>
                <a:ea typeface="Segoe UI" panose="020B0502040204020203" pitchFamily="34" charset="0"/>
              </a:rPr>
              <a:t>Lập</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biểu</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dựa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vào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quy</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tắc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hóa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trị</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chuyển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đổi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lệ</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r>
              <a:rPr lang="en-US" sz="2400" dirty="0">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Bước</a:t>
            </a:r>
            <a:r>
              <a:rPr lang="en-US" sz="2400" b="1" dirty="0">
                <a:solidFill>
                  <a:srgbClr val="FF0000"/>
                </a:solidFill>
                <a:effectLst/>
                <a:latin typeface="Times New Roman" panose="02020603050405020304" pitchFamily="18" charset="0"/>
                <a:ea typeface="Calibri" panose="020F0502020204030204" pitchFamily="34" charset="0"/>
              </a:rPr>
              <a:t> 3: </a:t>
            </a:r>
            <a:r>
              <a:rPr lang="en-US" sz="2400" dirty="0" err="1">
                <a:effectLst/>
                <a:latin typeface="Times New Roman" panose="02020603050405020304" pitchFamily="18" charset="0"/>
                <a:ea typeface="Calibri" panose="020F0502020204030204" pitchFamily="34" charset="0"/>
              </a:rPr>
              <a:t>Xác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định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nguyên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những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nguyên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giản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nhất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tỉ</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lệ</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tối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giản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viết</a:t>
            </a:r>
            <a:r>
              <a:rPr lang="en-US" sz="2400" dirty="0">
                <a:effectLst/>
                <a:latin typeface="Times New Roman" panose="02020603050405020304" pitchFamily="18" charset="0"/>
                <a:ea typeface="Calibri" panose="020F0502020204030204" pitchFamily="34" charset="0"/>
              </a:rPr>
              <a:t> CTHH </a:t>
            </a:r>
            <a:r>
              <a:rPr lang="en-US" sz="2400" dirty="0" err="1">
                <a:effectLst/>
                <a:latin typeface="Times New Roman" panose="02020603050405020304" pitchFamily="18" charset="0"/>
                <a:ea typeface="Calibri" panose="020F0502020204030204" pitchFamily="34" charset="0"/>
              </a:rPr>
              <a:t>cần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tìm</a:t>
            </a:r>
            <a:r>
              <a:rPr lang="en-US" sz="2400" dirty="0">
                <a:effectLst/>
                <a:latin typeface="Times New Roman" panose="02020603050405020304" pitchFamily="18" charset="0"/>
                <a:ea typeface="Calibri" panose="020F0502020204030204" pitchFamily="34" charset="0"/>
              </a:rPr>
              <a:t>.</a:t>
            </a:r>
            <a:endParaRPr lang="en-US" sz="2400" dirty="0"/>
          </a:p>
        </p:txBody>
      </p:sp>
    </p:spTree>
    <p:extLst>
      <p:ext uri="{BB962C8B-B14F-4D97-AF65-F5344CB8AC3E}">
        <p14:creationId xmlns:p14="http://schemas.microsoft.com/office/powerpoint/2010/main" val="20124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p:cTn id="7" dur="500" fill="hold"/>
                                        <p:tgtEl>
                                          <p:spTgt spid="12">
                                            <p:bg/>
                                          </p:spTgt>
                                        </p:tgtEl>
                                        <p:attrNameLst>
                                          <p:attrName>ppt_w</p:attrName>
                                        </p:attrNameLst>
                                      </p:cBhvr>
                                      <p:tavLst>
                                        <p:tav tm="0">
                                          <p:val>
                                            <p:fltVal val="0"/>
                                          </p:val>
                                        </p:tav>
                                        <p:tav tm="100000">
                                          <p:val>
                                            <p:strVal val="#ppt_w"/>
                                          </p:val>
                                        </p:tav>
                                      </p:tavLst>
                                    </p:anim>
                                    <p:anim calcmode="lin" valueType="num">
                                      <p:cBhvr>
                                        <p:cTn id="8" dur="500" fill="hold"/>
                                        <p:tgtEl>
                                          <p:spTgt spid="12">
                                            <p:bg/>
                                          </p:spTgt>
                                        </p:tgtEl>
                                        <p:attrNameLst>
                                          <p:attrName>ppt_h</p:attrName>
                                        </p:attrNameLst>
                                      </p:cBhvr>
                                      <p:tavLst>
                                        <p:tav tm="0">
                                          <p:val>
                                            <p:fltVal val="0"/>
                                          </p:val>
                                        </p:tav>
                                        <p:tav tm="100000">
                                          <p:val>
                                            <p:strVal val="#ppt_h"/>
                                          </p:val>
                                        </p:tav>
                                      </p:tavLst>
                                    </p:anim>
                                    <p:animEffect transition="in" filter="fade">
                                      <p:cBhvr>
                                        <p:cTn id="9" dur="500"/>
                                        <p:tgtEl>
                                          <p:spTgt spid="1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 calcmode="lin" valueType="num">
                                      <p:cBhvr>
                                        <p:cTn id="21"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 calcmode="lin" valueType="num">
                                      <p:cBhvr>
                                        <p:cTn id="28"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915" y="129022"/>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1" y="0"/>
            <a:ext cx="1426784" cy="836908"/>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92381" y="1157359"/>
            <a:ext cx="881018" cy="1691555"/>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1399505" cy="1123910"/>
          </a:xfrm>
          <a:prstGeom prst="rect">
            <a:avLst/>
          </a:prstGeom>
        </p:spPr>
      </p:pic>
      <p:sp>
        <p:nvSpPr>
          <p:cNvPr id="4" name="Rectangle 3"/>
          <p:cNvSpPr/>
          <p:nvPr/>
        </p:nvSpPr>
        <p:spPr>
          <a:xfrm>
            <a:off x="1164582" y="965930"/>
            <a:ext cx="10829364" cy="207441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800" b="1" dirty="0" err="1">
                <a:solidFill>
                  <a:schemeClr val="accent5">
                    <a:lumMod val="75000"/>
                  </a:schemeClr>
                </a:solidFill>
                <a:latin typeface="Times New Roman" panose="02020603050405020304" pitchFamily="18" charset="0"/>
                <a:ea typeface="Segoe UI" panose="020B0502040204020203" pitchFamily="34" charset="0"/>
              </a:rPr>
              <a:t>Dựa</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ví</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dụ</a:t>
            </a:r>
            <a:r>
              <a:rPr lang="en-US" sz="2800" b="1" dirty="0">
                <a:solidFill>
                  <a:schemeClr val="accent5">
                    <a:lumMod val="75000"/>
                  </a:schemeClr>
                </a:solidFill>
                <a:latin typeface="Times New Roman" panose="02020603050405020304" pitchFamily="18" charset="0"/>
                <a:ea typeface="Segoe UI" panose="020B0502040204020203" pitchFamily="34" charset="0"/>
              </a:rPr>
              <a:t> 8, 9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bảng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trị</a:t>
            </a:r>
            <a:r>
              <a:rPr lang="en-US" sz="2800" b="1" dirty="0">
                <a:solidFill>
                  <a:schemeClr val="accent5">
                    <a:lumMod val="75000"/>
                  </a:schemeClr>
                </a:solidFill>
                <a:latin typeface="Times New Roman" panose="02020603050405020304" pitchFamily="18" charset="0"/>
                <a:ea typeface="Segoe UI" panose="020B0502040204020203" pitchFamily="34" charset="0"/>
              </a:rPr>
              <a:t> ở </a:t>
            </a:r>
            <a:r>
              <a:rPr lang="en-US" sz="2800" b="1" dirty="0" err="1">
                <a:solidFill>
                  <a:schemeClr val="accent5">
                    <a:lumMod val="75000"/>
                  </a:schemeClr>
                </a:solidFill>
                <a:latin typeface="Times New Roman" panose="02020603050405020304" pitchFamily="18" charset="0"/>
                <a:ea typeface="Segoe UI" panose="020B0502040204020203" pitchFamily="34" charset="0"/>
              </a:rPr>
              <a:t>Phụ</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lục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trang</a:t>
            </a:r>
            <a:r>
              <a:rPr lang="en-US" sz="2800" b="1" dirty="0">
                <a:solidFill>
                  <a:schemeClr val="accent5">
                    <a:lumMod val="75000"/>
                  </a:schemeClr>
                </a:solidFill>
                <a:latin typeface="Times New Roman" panose="02020603050405020304" pitchFamily="18" charset="0"/>
                <a:ea typeface="Segoe UI" panose="020B0502040204020203" pitchFamily="34" charset="0"/>
              </a:rPr>
              <a:t> 187, </a:t>
            </a:r>
          </a:p>
          <a:p>
            <a:pPr indent="254000" algn="just">
              <a:lnSpc>
                <a:spcPct val="115000"/>
              </a:lnSpc>
              <a:spcAft>
                <a:spcPts val="0"/>
              </a:spcAft>
            </a:pPr>
            <a:r>
              <a:rPr lang="en-US" sz="2800" b="1" dirty="0" err="1">
                <a:solidFill>
                  <a:schemeClr val="accent5">
                    <a:lumMod val="75000"/>
                  </a:schemeClr>
                </a:solidFill>
                <a:latin typeface="Times New Roman" panose="02020603050405020304" pitchFamily="18" charset="0"/>
                <a:ea typeface="Segoe UI" panose="020B0502040204020203" pitchFamily="34" charset="0"/>
              </a:rPr>
              <a:t>hãy</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xác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định</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công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thức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học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hợp</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chất</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tạo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bởi</a:t>
            </a:r>
            <a:r>
              <a:rPr lang="en-US" sz="2800" b="1" dirty="0">
                <a:solidFill>
                  <a:schemeClr val="accent5">
                    <a:lumMod val="75000"/>
                  </a:schemeClr>
                </a:solidFill>
                <a:latin typeface="Times New Roman" panose="02020603050405020304" pitchFamily="18" charset="0"/>
                <a:ea typeface="Segoe UI" panose="020B0502040204020203" pitchFamily="34" charset="0"/>
              </a:rPr>
              <a:t>:</a:t>
            </a:r>
            <a:endParaRPr lang="en-US" sz="1600" b="1" dirty="0">
              <a:solidFill>
                <a:schemeClr val="accent5">
                  <a:lumMod val="75000"/>
                </a:schemeClr>
              </a:solidFill>
              <a:latin typeface="Segoe UI" panose="020B0502040204020203" pitchFamily="34" charset="0"/>
              <a:ea typeface="Segoe UI" panose="020B0502040204020203" pitchFamily="34" charset="0"/>
            </a:endParaRPr>
          </a:p>
          <a:p>
            <a:pPr marL="514350" indent="-514350">
              <a:lnSpc>
                <a:spcPct val="115000"/>
              </a:lnSpc>
              <a:spcAft>
                <a:spcPts val="0"/>
              </a:spcAft>
              <a:buAutoNum type="alphaLcPeriod"/>
              <a:tabLst>
                <a:tab pos="558800" algn="l"/>
              </a:tabLst>
            </a:pPr>
            <a:r>
              <a:rPr lang="en-US" sz="2800" dirty="0">
                <a:latin typeface="Times New Roman" panose="02020603050405020304" pitchFamily="18" charset="0"/>
                <a:ea typeface="Segoe UI" panose="020B0502040204020203" pitchFamily="34" charset="0"/>
              </a:rPr>
              <a:t>potassium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sulfate.          b. </a:t>
            </a:r>
            <a:r>
              <a:rPr lang="en-US" sz="2800" dirty="0" err="1">
                <a:latin typeface="Times New Roman" panose="02020603050405020304" pitchFamily="18" charset="0"/>
                <a:ea typeface="Segoe UI" panose="020B0502040204020203" pitchFamily="34" charset="0"/>
              </a:rPr>
              <a:t>aluminium</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carbonate.</a:t>
            </a:r>
            <a:r>
              <a:rPr lang="en-US" sz="1600" dirty="0">
                <a:latin typeface="Segoe UI" panose="020B0502040204020203" pitchFamily="34" charset="0"/>
                <a:ea typeface="Segoe UI" panose="020B0502040204020203" pitchFamily="34" charset="0"/>
              </a:rPr>
              <a:t> </a:t>
            </a:r>
          </a:p>
          <a:p>
            <a:pPr>
              <a:lnSpc>
                <a:spcPct val="115000"/>
              </a:lnSpc>
              <a:spcAft>
                <a:spcPts val="0"/>
              </a:spcAft>
              <a:tabLst>
                <a:tab pos="558800" algn="l"/>
              </a:tabLst>
            </a:pPr>
            <a:r>
              <a:rPr lang="en-US" sz="2800" dirty="0">
                <a:latin typeface="Times New Roman" panose="02020603050405020304" pitchFamily="18" charset="0"/>
                <a:ea typeface="Segoe UI" panose="020B0502040204020203" pitchFamily="34" charset="0"/>
              </a:rPr>
              <a:t>c. magnesium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nitrate.</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1592061" y="3169366"/>
                <a:ext cx="10401885" cy="32912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b="1" dirty="0">
                    <a:solidFill>
                      <a:srgbClr val="FF0000"/>
                    </a:solidFill>
                    <a:latin typeface="Times New Roman" panose="02020603050405020304" pitchFamily="18" charset="0"/>
                    <a:ea typeface="Segoe UI" panose="020B0502040204020203" pitchFamily="34" charset="0"/>
                  </a:rPr>
                  <a:t>Theo </a:t>
                </a:r>
                <a:r>
                  <a:rPr lang="en-US" sz="2400" b="1" dirty="0" err="1">
                    <a:solidFill>
                      <a:srgbClr val="FF0000"/>
                    </a:solidFill>
                    <a:latin typeface="Times New Roman" panose="02020603050405020304" pitchFamily="18" charset="0"/>
                    <a:ea typeface="Segoe UI" panose="020B0502040204020203" pitchFamily="34" charset="0"/>
                  </a:rPr>
                  <a:t>bảng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ở </a:t>
                </a:r>
                <a:r>
                  <a:rPr lang="en-US" sz="2400" b="1" dirty="0" err="1">
                    <a:solidFill>
                      <a:srgbClr val="FF0000"/>
                    </a:solidFill>
                    <a:latin typeface="Times New Roman" panose="02020603050405020304" pitchFamily="18" charset="0"/>
                    <a:ea typeface="Segoe UI" panose="020B0502040204020203" pitchFamily="34" charset="0"/>
                  </a:rPr>
                  <a:t>Phụ</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lục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trang</a:t>
                </a:r>
                <a:r>
                  <a:rPr lang="en-US" sz="2400" b="1" dirty="0">
                    <a:solidFill>
                      <a:srgbClr val="FF0000"/>
                    </a:solidFill>
                    <a:latin typeface="Times New Roman" panose="02020603050405020304" pitchFamily="18" charset="0"/>
                    <a:ea typeface="Segoe UI" panose="020B0502040204020203" pitchFamily="34" charset="0"/>
                  </a:rPr>
                  <a:t> 187 </a:t>
                </a:r>
                <a:r>
                  <a:rPr lang="en-US" sz="2400" b="1" dirty="0" err="1">
                    <a:solidFill>
                      <a:srgbClr val="FF0000"/>
                    </a:solidFill>
                    <a:latin typeface="Times New Roman" panose="02020603050405020304" pitchFamily="18" charset="0"/>
                    <a:ea typeface="Segoe UI" panose="020B0502040204020203" pitchFamily="34" charset="0"/>
                  </a:rPr>
                  <a:t>và</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áp</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dụng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quy</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tắc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ta </a:t>
                </a:r>
                <a:r>
                  <a:rPr lang="en-US" sz="2400" b="1" dirty="0" err="1">
                    <a:solidFill>
                      <a:srgbClr val="FF0000"/>
                    </a:solidFill>
                    <a:latin typeface="Times New Roman" panose="02020603050405020304" pitchFamily="18" charset="0"/>
                    <a:ea typeface="Segoe UI" panose="020B0502040204020203" pitchFamily="34" charset="0"/>
                  </a:rPr>
                  <a:t>có</a:t>
                </a:r>
                <a:r>
                  <a:rPr lang="en-US" sz="2400" b="1" dirty="0">
                    <a:solidFill>
                      <a:srgbClr val="FF0000"/>
                    </a:solidFill>
                    <a:latin typeface="Times New Roman" panose="02020603050405020304" pitchFamily="18" charset="0"/>
                    <a:ea typeface="Segoe UI" panose="020B0502040204020203" pitchFamily="34" charset="0"/>
                  </a:rPr>
                  <a:t>:</a:t>
                </a:r>
                <a:endParaRPr lang="en-US" sz="1400" b="1" dirty="0">
                  <a:solidFill>
                    <a:srgbClr val="FF0000"/>
                  </a:solidFill>
                  <a:latin typeface="Segoe UI" panose="020B0502040204020203" pitchFamily="34" charset="0"/>
                  <a:ea typeface="Segoe UI" panose="020B0502040204020203" pitchFamily="34" charset="0"/>
                </a:endParaRPr>
              </a:p>
              <a:p>
                <a:pPr marL="889000" algn="just">
                  <a:lnSpc>
                    <a:spcPct val="115000"/>
                  </a:lnSpc>
                  <a:spcAft>
                    <a:spcPts val="0"/>
                  </a:spcAft>
                  <a:tabLst>
                    <a:tab pos="458470" algn="l"/>
                  </a:tabLst>
                </a:pPr>
                <a:r>
                  <a:rPr lang="en-US" sz="2400" cap="small" dirty="0">
                    <a:solidFill>
                      <a:srgbClr val="33407F"/>
                    </a:solidFill>
                    <a:latin typeface="Times New Roman" panose="02020603050405020304" pitchFamily="18" charset="0"/>
                    <a:ea typeface="Arial" panose="020B0604020202020204" pitchFamily="34" charset="0"/>
                  </a:rPr>
                  <a:t>                                     I    II</a:t>
                </a:r>
                <a:endParaRPr lang="en-US" sz="1400" cap="small" dirty="0">
                  <a:latin typeface="Arial" panose="020B0604020202020204" pitchFamily="34" charset="0"/>
                  <a:ea typeface="Arial" panose="020B0604020202020204" pitchFamily="34" charset="0"/>
                </a:endParaRPr>
              </a:p>
              <a:p>
                <a:pPr lvl="0" algn="just">
                  <a:lnSpc>
                    <a:spcPct val="115000"/>
                  </a:lnSpc>
                  <a:spcAft>
                    <a:spcPts val="0"/>
                  </a:spcAft>
                  <a:buClr>
                    <a:srgbClr val="000000"/>
                  </a:buClr>
                  <a:buSzPts val="1000"/>
                  <a:tabLst>
                    <a:tab pos="539115" algn="l"/>
                  </a:tabLst>
                </a:pPr>
                <a:r>
                  <a:rPr lang="en-US" sz="2400" dirty="0">
                    <a:latin typeface="Times New Roman" panose="02020603050405020304" pitchFamily="18" charset="0"/>
                    <a:ea typeface="Segoe UI" panose="020B0502040204020203" pitchFamily="34" charset="0"/>
                    <a:cs typeface="Segoe UI" panose="020B0502040204020203" pitchFamily="34" charset="0"/>
                  </a:rPr>
                  <a:t>a) </a:t>
                </a:r>
                <a:r>
                  <a:rPr lang="en-US" sz="2400" dirty="0" err="1">
                    <a:latin typeface="Times New Roman" panose="02020603050405020304" pitchFamily="18" charset="0"/>
                    <a:ea typeface="Segoe UI" panose="020B0502040204020203" pitchFamily="34" charset="0"/>
                    <a:cs typeface="Segoe UI" panose="020B0502040204020203" pitchFamily="34" charset="0"/>
                  </a:rPr>
                  <a:t>Công</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thức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hoá</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học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chung</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K</a:t>
                </a:r>
                <a:r>
                  <a:rPr lang="en-US" sz="2400" baseline="-25000" dirty="0" err="1">
                    <a:latin typeface="Times New Roman" panose="02020603050405020304" pitchFamily="18" charset="0"/>
                    <a:ea typeface="Segoe UI" panose="020B0502040204020203" pitchFamily="34" charset="0"/>
                    <a:cs typeface="Segoe UI" panose="020B0502040204020203" pitchFamily="34" charset="0"/>
                  </a:rPr>
                  <a:t>x</a:t>
                </a:r>
                <a:r>
                  <a:rPr lang="en-US" sz="2400" dirty="0">
                    <a:latin typeface="Times New Roman" panose="02020603050405020304" pitchFamily="18" charset="0"/>
                    <a:ea typeface="Segoe UI" panose="020B0502040204020203" pitchFamily="34" charset="0"/>
                    <a:cs typeface="Segoe UI" panose="020B0502040204020203" pitchFamily="34" charset="0"/>
                  </a:rPr>
                  <a:t> (SO4 )y</a:t>
                </a:r>
                <a:endParaRPr lang="en-US" sz="1400" dirty="0">
                  <a:latin typeface="Segoe UI" panose="020B0502040204020203" pitchFamily="34" charset="0"/>
                  <a:ea typeface="Segoe UI" panose="020B0502040204020203" pitchFamily="34" charset="0"/>
                  <a:cs typeface="Segoe UI" panose="020B0502040204020203" pitchFamily="34" charset="0"/>
                </a:endParaRPr>
              </a:p>
              <a:p>
                <a:pPr indent="254000" algn="just">
                  <a:lnSpc>
                    <a:spcPct val="115000"/>
                  </a:lnSpc>
                  <a:spcAft>
                    <a:spcPts val="0"/>
                  </a:spcAft>
                </a:pPr>
                <a:r>
                  <a:rPr lang="en-US" sz="2400" dirty="0">
                    <a:latin typeface="Times New Roman" panose="02020603050405020304" pitchFamily="18" charset="0"/>
                    <a:ea typeface="Segoe UI" panose="020B0502040204020203" pitchFamily="34" charset="0"/>
                  </a:rPr>
                  <a:t>Theo </a:t>
                </a:r>
                <a:r>
                  <a:rPr lang="en-US" sz="2400" dirty="0" err="1">
                    <a:latin typeface="Times New Roman" panose="02020603050405020304" pitchFamily="18" charset="0"/>
                    <a:ea typeface="Segoe UI" panose="020B0502040204020203" pitchFamily="34" charset="0"/>
                  </a:rPr>
                  <a:t>quy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tắc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trị</a:t>
                </a:r>
                <a:r>
                  <a:rPr lang="en-US" sz="2400" dirty="0">
                    <a:latin typeface="Times New Roman" panose="02020603050405020304" pitchFamily="18" charset="0"/>
                    <a:ea typeface="Segoe UI" panose="020B0502040204020203" pitchFamily="34" charset="0"/>
                  </a:rPr>
                  <a:t>, ta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I </a:t>
                </a:r>
                <a:r>
                  <a:rPr lang="en-US" sz="2400" dirty="0">
                    <a:solidFill>
                      <a:srgbClr val="344E55"/>
                    </a:solidFill>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y</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II</a:t>
                </a:r>
                <a:endParaRPr lang="en-US" sz="1400" dirty="0">
                  <a:latin typeface="Segoe UI" panose="020B0502040204020203" pitchFamily="34" charset="0"/>
                  <a:ea typeface="Segoe UI" panose="020B0502040204020203" pitchFamily="34" charset="0"/>
                </a:endParaRPr>
              </a:p>
              <a:p>
                <a:pPr marR="2860040"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Chuyển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thành</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 </a:t>
                </a:r>
                <a14:m>
                  <m:oMath xmlns:m="http://schemas.openxmlformats.org/officeDocument/2006/math">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𝑥</m:t>
                        </m:r>
                      </m:num>
                      <m:den>
                        <m:r>
                          <a:rPr lang="en-US" sz="2400" i="1">
                            <a:latin typeface="Cambria Math" panose="02040503050406030204" pitchFamily="18" charset="0"/>
                            <a:ea typeface="Segoe UI" panose="020B0502040204020203" pitchFamily="34" charset="0"/>
                            <a:cs typeface="Times New Roman" panose="02020603050405020304" pitchFamily="18" charset="0"/>
                          </a:rPr>
                          <m:t>𝑦</m:t>
                        </m:r>
                        <m:r>
                          <a:rPr lang="en-US" sz="2400" i="1">
                            <a:latin typeface="Cambria Math" panose="02040503050406030204" pitchFamily="18" charset="0"/>
                            <a:ea typeface="Segoe UI" panose="020B0502040204020203" pitchFamily="34" charset="0"/>
                            <a:cs typeface="Times New Roman" panose="02020603050405020304" pitchFamily="18" charset="0"/>
                          </a:rPr>
                          <m:t> </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𝐼</m:t>
                        </m:r>
                      </m:num>
                      <m:den>
                        <m:r>
                          <a:rPr lang="en-US" sz="2400" i="1">
                            <a:latin typeface="Cambria Math" panose="02040503050406030204" pitchFamily="18" charset="0"/>
                            <a:ea typeface="Segoe UI" panose="020B0502040204020203" pitchFamily="34" charset="0"/>
                            <a:cs typeface="Times New Roman" panose="02020603050405020304" pitchFamily="18" charset="0"/>
                          </a:rPr>
                          <m:t>𝐼𝐼</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1</m:t>
                        </m:r>
                      </m:num>
                      <m:den>
                        <m:r>
                          <a:rPr lang="en-US" sz="2400" i="1">
                            <a:latin typeface="Cambria Math" panose="02040503050406030204" pitchFamily="18" charset="0"/>
                            <a:ea typeface="Segoe UI" panose="020B0502040204020203" pitchFamily="34" charset="0"/>
                            <a:cs typeface="Times New Roman" panose="02020603050405020304" pitchFamily="18" charset="0"/>
                          </a:rPr>
                          <m:t>2</m:t>
                        </m:r>
                      </m:den>
                    </m:f>
                  </m:oMath>
                </a14:m>
                <a:endParaRPr lang="en-US" sz="1400" dirty="0">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số</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nguyên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tử</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trong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phân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tử</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là</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những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số</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nguyên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đơn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giản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nhất</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và</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tối</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giản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vậy</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 </a:t>
                </a:r>
                <a:r>
                  <a:rPr lang="en-US" sz="2400" dirty="0">
                    <a:solidFill>
                      <a:srgbClr val="344E55"/>
                    </a:solidFill>
                    <a:latin typeface="Times New Roman" panose="02020603050405020304" pitchFamily="18" charset="0"/>
                    <a:ea typeface="Segoe UI" panose="020B0502040204020203" pitchFamily="34" charset="0"/>
                  </a:rPr>
                  <a:t>= </a:t>
                </a:r>
                <a:r>
                  <a:rPr lang="en-US" sz="2400" dirty="0">
                    <a:latin typeface="Times New Roman" panose="02020603050405020304" pitchFamily="18" charset="0"/>
                    <a:ea typeface="Segoe UI" panose="020B0502040204020203" pitchFamily="34" charset="0"/>
                  </a:rPr>
                  <a:t>1, </a:t>
                </a:r>
                <a:r>
                  <a:rPr lang="en-US" sz="2400" dirty="0">
                    <a:solidFill>
                      <a:srgbClr val="C5584A"/>
                    </a:solidFill>
                    <a:latin typeface="Times New Roman" panose="02020603050405020304" pitchFamily="18" charset="0"/>
                    <a:ea typeface="Segoe UI" panose="020B0502040204020203" pitchFamily="34" charset="0"/>
                  </a:rPr>
                  <a:t>y </a:t>
                </a:r>
                <a:r>
                  <a:rPr lang="en-US" sz="2400" dirty="0">
                    <a:solidFill>
                      <a:srgbClr val="344E55"/>
                    </a:solidFill>
                    <a:latin typeface="Times New Roman" panose="02020603050405020304" pitchFamily="18" charset="0"/>
                    <a:ea typeface="Segoe UI" panose="020B0502040204020203" pitchFamily="34" charset="0"/>
                  </a:rPr>
                  <a:t>= </a:t>
                </a:r>
                <a:r>
                  <a:rPr lang="en-US" sz="2400" dirty="0">
                    <a:latin typeface="Times New Roman" panose="02020603050405020304" pitchFamily="18" charset="0"/>
                    <a:ea typeface="Segoe UI" panose="020B0502040204020203" pitchFamily="34" charset="0"/>
                  </a:rPr>
                  <a:t>2. </a:t>
                </a:r>
                <a:r>
                  <a:rPr lang="en-US" sz="2400" dirty="0" err="1">
                    <a:latin typeface="Times New Roman" panose="02020603050405020304" pitchFamily="18" charset="0"/>
                    <a:ea typeface="Segoe UI" panose="020B0502040204020203" pitchFamily="34" charset="0"/>
                  </a:rPr>
                  <a:t>Công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thức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học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của</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hợp</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chất</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này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là</a:t>
                </a:r>
                <a:r>
                  <a:rPr lang="en-US" sz="2400" dirty="0">
                    <a:latin typeface="Times New Roman" panose="02020603050405020304" pitchFamily="18" charset="0"/>
                    <a:ea typeface="Segoe UI" panose="020B0502040204020203" pitchFamily="34" charset="0"/>
                  </a:rPr>
                  <a:t> K</a:t>
                </a:r>
                <a:r>
                  <a:rPr lang="en-US" sz="2400" baseline="-25000" dirty="0">
                    <a:latin typeface="Times New Roman" panose="02020603050405020304" pitchFamily="18" charset="0"/>
                    <a:ea typeface="Segoe UI" panose="020B0502040204020203" pitchFamily="34" charset="0"/>
                  </a:rPr>
                  <a:t>2</a:t>
                </a:r>
                <a:r>
                  <a:rPr lang="en-US" sz="2400" dirty="0">
                    <a:latin typeface="Times New Roman" panose="02020603050405020304" pitchFamily="18" charset="0"/>
                    <a:ea typeface="Segoe UI" panose="020B0502040204020203" pitchFamily="34" charset="0"/>
                  </a:rPr>
                  <a:t>SO</a:t>
                </a:r>
                <a:r>
                  <a:rPr lang="en-US" sz="2400" baseline="-25000" dirty="0">
                    <a:latin typeface="Times New Roman" panose="02020603050405020304" pitchFamily="18" charset="0"/>
                    <a:ea typeface="Segoe UI" panose="020B0502040204020203" pitchFamily="34" charset="0"/>
                  </a:rPr>
                  <a:t>4</a:t>
                </a:r>
                <a:r>
                  <a:rPr lang="en-US" sz="2400" dirty="0">
                    <a:latin typeface="Times New Roman" panose="02020603050405020304" pitchFamily="18" charset="0"/>
                    <a:ea typeface="Segoe UI" panose="020B0502040204020203" pitchFamily="34" charset="0"/>
                  </a:rPr>
                  <a:t>.</a:t>
                </a:r>
                <a:endParaRPr lang="en-US" sz="1400" dirty="0">
                  <a:latin typeface="Segoe UI" panose="020B0502040204020203" pitchFamily="34" charset="0"/>
                  <a:ea typeface="Segoe UI" panose="020B0502040204020203"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592061" y="3169366"/>
                <a:ext cx="10401885" cy="3291286"/>
              </a:xfrm>
              <a:prstGeom prst="rect">
                <a:avLst/>
              </a:prstGeom>
              <a:blipFill rotWithShape="0">
                <a:blip r:embed="rId8"/>
                <a:stretch>
                  <a:fillRect l="-879" t="-741" r="-879" b="-222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13683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250" fill="hold"/>
                                        <p:tgtEl>
                                          <p:spTgt spid="6"/>
                                        </p:tgtEl>
                                        <p:attrNameLst>
                                          <p:attrName>ppt_w</p:attrName>
                                        </p:attrNameLst>
                                      </p:cBhvr>
                                      <p:tavLst>
                                        <p:tav tm="0">
                                          <p:val>
                                            <p:fltVal val="0"/>
                                          </p:val>
                                        </p:tav>
                                        <p:tav tm="100000">
                                          <p:val>
                                            <p:strVal val="#ppt_w"/>
                                          </p:val>
                                        </p:tav>
                                      </p:tavLst>
                                    </p:anim>
                                    <p:anim calcmode="lin" valueType="num">
                                      <p:cBhvr>
                                        <p:cTn id="19" dur="1250" fill="hold"/>
                                        <p:tgtEl>
                                          <p:spTgt spid="6"/>
                                        </p:tgtEl>
                                        <p:attrNameLst>
                                          <p:attrName>ppt_h</p:attrName>
                                        </p:attrNameLst>
                                      </p:cBhvr>
                                      <p:tavLst>
                                        <p:tav tm="0">
                                          <p:val>
                                            <p:fltVal val="0"/>
                                          </p:val>
                                        </p:tav>
                                        <p:tav tm="100000">
                                          <p:val>
                                            <p:strVal val="#ppt_h"/>
                                          </p:val>
                                        </p:tav>
                                      </p:tavLst>
                                    </p:anim>
                                    <p:animEffect transition="in" filter="fade">
                                      <p:cBhvr>
                                        <p:cTn id="2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915" y="129022"/>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4074849" y="115976"/>
            <a:ext cx="1229065" cy="72093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92381" y="1157359"/>
            <a:ext cx="881018" cy="1691555"/>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1399505" cy="1123910"/>
          </a:xfrm>
          <a:prstGeom prst="rect">
            <a:avLst/>
          </a:prstGeom>
        </p:spPr>
      </p:pic>
      <p:sp>
        <p:nvSpPr>
          <p:cNvPr id="4" name="Rectangle 3"/>
          <p:cNvSpPr/>
          <p:nvPr/>
        </p:nvSpPr>
        <p:spPr>
          <a:xfrm>
            <a:off x="1164582" y="965930"/>
            <a:ext cx="10829364" cy="207441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800" b="1" dirty="0" err="1">
                <a:solidFill>
                  <a:schemeClr val="accent5">
                    <a:lumMod val="75000"/>
                  </a:schemeClr>
                </a:solidFill>
                <a:latin typeface="Times New Roman" panose="02020603050405020304" pitchFamily="18" charset="0"/>
                <a:ea typeface="Segoe UI" panose="020B0502040204020203" pitchFamily="34" charset="0"/>
              </a:rPr>
              <a:t>Dựa</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ví</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dụ</a:t>
            </a:r>
            <a:r>
              <a:rPr lang="en-US" sz="2800" b="1" dirty="0">
                <a:solidFill>
                  <a:schemeClr val="accent5">
                    <a:lumMod val="75000"/>
                  </a:schemeClr>
                </a:solidFill>
                <a:latin typeface="Times New Roman" panose="02020603050405020304" pitchFamily="18" charset="0"/>
                <a:ea typeface="Segoe UI" panose="020B0502040204020203" pitchFamily="34" charset="0"/>
              </a:rPr>
              <a:t> 8, 9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bảng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trị</a:t>
            </a:r>
            <a:r>
              <a:rPr lang="en-US" sz="2800" b="1" dirty="0">
                <a:solidFill>
                  <a:schemeClr val="accent5">
                    <a:lumMod val="75000"/>
                  </a:schemeClr>
                </a:solidFill>
                <a:latin typeface="Times New Roman" panose="02020603050405020304" pitchFamily="18" charset="0"/>
                <a:ea typeface="Segoe UI" panose="020B0502040204020203" pitchFamily="34" charset="0"/>
              </a:rPr>
              <a:t> ở </a:t>
            </a:r>
            <a:r>
              <a:rPr lang="en-US" sz="2800" b="1" dirty="0" err="1">
                <a:solidFill>
                  <a:schemeClr val="accent5">
                    <a:lumMod val="75000"/>
                  </a:schemeClr>
                </a:solidFill>
                <a:latin typeface="Times New Roman" panose="02020603050405020304" pitchFamily="18" charset="0"/>
                <a:ea typeface="Segoe UI" panose="020B0502040204020203" pitchFamily="34" charset="0"/>
              </a:rPr>
              <a:t>Phụ</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lục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trang</a:t>
            </a:r>
            <a:r>
              <a:rPr lang="en-US" sz="2800" b="1" dirty="0">
                <a:solidFill>
                  <a:schemeClr val="accent5">
                    <a:lumMod val="75000"/>
                  </a:schemeClr>
                </a:solidFill>
                <a:latin typeface="Times New Roman" panose="02020603050405020304" pitchFamily="18" charset="0"/>
                <a:ea typeface="Segoe UI" panose="020B0502040204020203" pitchFamily="34" charset="0"/>
              </a:rPr>
              <a:t> 187, </a:t>
            </a:r>
          </a:p>
          <a:p>
            <a:pPr indent="254000" algn="just">
              <a:lnSpc>
                <a:spcPct val="115000"/>
              </a:lnSpc>
              <a:spcAft>
                <a:spcPts val="0"/>
              </a:spcAft>
            </a:pPr>
            <a:r>
              <a:rPr lang="en-US" sz="2800" b="1" dirty="0" err="1">
                <a:solidFill>
                  <a:schemeClr val="accent5">
                    <a:lumMod val="75000"/>
                  </a:schemeClr>
                </a:solidFill>
                <a:latin typeface="Times New Roman" panose="02020603050405020304" pitchFamily="18" charset="0"/>
                <a:ea typeface="Segoe UI" panose="020B0502040204020203" pitchFamily="34" charset="0"/>
              </a:rPr>
              <a:t>hãy</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xác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định</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công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thức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học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hợp</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chất</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tạo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bởi</a:t>
            </a:r>
            <a:r>
              <a:rPr lang="en-US" sz="2800" b="1" dirty="0">
                <a:solidFill>
                  <a:schemeClr val="accent5">
                    <a:lumMod val="75000"/>
                  </a:schemeClr>
                </a:solidFill>
                <a:latin typeface="Times New Roman" panose="02020603050405020304" pitchFamily="18" charset="0"/>
                <a:ea typeface="Segoe UI" panose="020B0502040204020203" pitchFamily="34" charset="0"/>
              </a:rPr>
              <a:t>:</a:t>
            </a:r>
            <a:endParaRPr lang="en-US" sz="1600" b="1" dirty="0">
              <a:solidFill>
                <a:schemeClr val="accent5">
                  <a:lumMod val="75000"/>
                </a:schemeClr>
              </a:solidFill>
              <a:latin typeface="Segoe UI" panose="020B0502040204020203" pitchFamily="34" charset="0"/>
              <a:ea typeface="Segoe UI" panose="020B0502040204020203" pitchFamily="34" charset="0"/>
            </a:endParaRPr>
          </a:p>
          <a:p>
            <a:pPr marL="514350" indent="-514350">
              <a:lnSpc>
                <a:spcPct val="115000"/>
              </a:lnSpc>
              <a:spcAft>
                <a:spcPts val="0"/>
              </a:spcAft>
              <a:buAutoNum type="alphaLcPeriod"/>
              <a:tabLst>
                <a:tab pos="558800" algn="l"/>
              </a:tabLst>
            </a:pPr>
            <a:r>
              <a:rPr lang="en-US" sz="2800" dirty="0">
                <a:latin typeface="Times New Roman" panose="02020603050405020304" pitchFamily="18" charset="0"/>
                <a:ea typeface="Segoe UI" panose="020B0502040204020203" pitchFamily="34" charset="0"/>
              </a:rPr>
              <a:t>potassium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sulfate.          b. </a:t>
            </a:r>
            <a:r>
              <a:rPr lang="en-US" sz="2800" dirty="0" err="1">
                <a:latin typeface="Times New Roman" panose="02020603050405020304" pitchFamily="18" charset="0"/>
                <a:ea typeface="Segoe UI" panose="020B0502040204020203" pitchFamily="34" charset="0"/>
              </a:rPr>
              <a:t>aluminium</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carbonate.</a:t>
            </a:r>
            <a:r>
              <a:rPr lang="en-US" sz="1600" dirty="0">
                <a:latin typeface="Segoe UI" panose="020B0502040204020203" pitchFamily="34" charset="0"/>
                <a:ea typeface="Segoe UI" panose="020B0502040204020203" pitchFamily="34" charset="0"/>
              </a:rPr>
              <a:t> </a:t>
            </a:r>
          </a:p>
          <a:p>
            <a:pPr>
              <a:lnSpc>
                <a:spcPct val="115000"/>
              </a:lnSpc>
              <a:spcAft>
                <a:spcPts val="0"/>
              </a:spcAft>
              <a:tabLst>
                <a:tab pos="558800" algn="l"/>
              </a:tabLst>
            </a:pPr>
            <a:r>
              <a:rPr lang="en-US" sz="2800" dirty="0">
                <a:latin typeface="Times New Roman" panose="02020603050405020304" pitchFamily="18" charset="0"/>
                <a:ea typeface="Segoe UI" panose="020B0502040204020203" pitchFamily="34" charset="0"/>
              </a:rPr>
              <a:t>c. magnesium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nitrate.</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1292504" y="3169366"/>
                <a:ext cx="10573519" cy="350365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b="1" dirty="0">
                    <a:solidFill>
                      <a:srgbClr val="FF0000"/>
                    </a:solidFill>
                    <a:latin typeface="Times New Roman" panose="02020603050405020304" pitchFamily="18" charset="0"/>
                    <a:ea typeface="Segoe UI" panose="020B0502040204020203" pitchFamily="34" charset="0"/>
                  </a:rPr>
                  <a:t>Theo </a:t>
                </a:r>
                <a:r>
                  <a:rPr lang="en-US" sz="2400" b="1" dirty="0" err="1">
                    <a:solidFill>
                      <a:srgbClr val="FF0000"/>
                    </a:solidFill>
                    <a:latin typeface="Times New Roman" panose="02020603050405020304" pitchFamily="18" charset="0"/>
                    <a:ea typeface="Segoe UI" panose="020B0502040204020203" pitchFamily="34" charset="0"/>
                  </a:rPr>
                  <a:t>bảng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ở </a:t>
                </a:r>
                <a:r>
                  <a:rPr lang="en-US" sz="2400" b="1" dirty="0" err="1">
                    <a:solidFill>
                      <a:srgbClr val="FF0000"/>
                    </a:solidFill>
                    <a:latin typeface="Times New Roman" panose="02020603050405020304" pitchFamily="18" charset="0"/>
                    <a:ea typeface="Segoe UI" panose="020B0502040204020203" pitchFamily="34" charset="0"/>
                  </a:rPr>
                  <a:t>Phụ</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lục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trang</a:t>
                </a:r>
                <a:r>
                  <a:rPr lang="en-US" sz="2400" b="1" dirty="0">
                    <a:solidFill>
                      <a:srgbClr val="FF0000"/>
                    </a:solidFill>
                    <a:latin typeface="Times New Roman" panose="02020603050405020304" pitchFamily="18" charset="0"/>
                    <a:ea typeface="Segoe UI" panose="020B0502040204020203" pitchFamily="34" charset="0"/>
                  </a:rPr>
                  <a:t> 187 </a:t>
                </a:r>
                <a:r>
                  <a:rPr lang="en-US" sz="2400" b="1" dirty="0" err="1">
                    <a:solidFill>
                      <a:srgbClr val="FF0000"/>
                    </a:solidFill>
                    <a:latin typeface="Times New Roman" panose="02020603050405020304" pitchFamily="18" charset="0"/>
                    <a:ea typeface="Segoe UI" panose="020B0502040204020203" pitchFamily="34" charset="0"/>
                  </a:rPr>
                  <a:t>và</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áp</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dụng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quy</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tắc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ta </a:t>
                </a:r>
                <a:r>
                  <a:rPr lang="en-US" sz="2400" b="1" dirty="0" err="1">
                    <a:solidFill>
                      <a:srgbClr val="FF0000"/>
                    </a:solidFill>
                    <a:latin typeface="Times New Roman" panose="02020603050405020304" pitchFamily="18" charset="0"/>
                    <a:ea typeface="Segoe UI" panose="020B0502040204020203" pitchFamily="34" charset="0"/>
                  </a:rPr>
                  <a:t>có</a:t>
                </a:r>
                <a:r>
                  <a:rPr lang="en-US" sz="2400" b="1" dirty="0">
                    <a:solidFill>
                      <a:srgbClr val="FF0000"/>
                    </a:solidFill>
                    <a:latin typeface="Times New Roman" panose="02020603050405020304" pitchFamily="18" charset="0"/>
                    <a:ea typeface="Segoe UI" panose="020B0502040204020203" pitchFamily="34" charset="0"/>
                  </a:rPr>
                  <a:t>:</a:t>
                </a:r>
                <a:endParaRPr lang="en-US" sz="1400" b="1" dirty="0">
                  <a:solidFill>
                    <a:srgbClr val="FF0000"/>
                  </a:solidFill>
                  <a:latin typeface="Segoe UI" panose="020B0502040204020203" pitchFamily="34" charset="0"/>
                  <a:ea typeface="Segoe UI" panose="020B0502040204020203" pitchFamily="34" charset="0"/>
                </a:endParaRPr>
              </a:p>
              <a:p>
                <a:pPr marL="889000" algn="just">
                  <a:lnSpc>
                    <a:spcPct val="115000"/>
                  </a:lnSpc>
                  <a:spcAft>
                    <a:spcPts val="0"/>
                  </a:spcAft>
                </a:pPr>
                <a:r>
                  <a:rPr lang="en-US" sz="3600" cap="small" dirty="0">
                    <a:solidFill>
                      <a:srgbClr val="33407F"/>
                    </a:solidFill>
                    <a:latin typeface="Times New Roman" panose="02020603050405020304" pitchFamily="18" charset="0"/>
                    <a:ea typeface="Arial" panose="020B0604020202020204" pitchFamily="34" charset="0"/>
                  </a:rPr>
                  <a:t>                                </a:t>
                </a:r>
                <a:r>
                  <a:rPr lang="en-US" sz="2000" cap="small" dirty="0">
                    <a:solidFill>
                      <a:srgbClr val="344E55"/>
                    </a:solidFill>
                    <a:latin typeface="Times New Roman" panose="02020603050405020304" pitchFamily="18" charset="0"/>
                    <a:ea typeface="Arial" panose="020B0604020202020204" pitchFamily="34" charset="0"/>
                  </a:rPr>
                  <a:t>III </a:t>
                </a:r>
                <a:r>
                  <a:rPr lang="en-US" sz="2000" cap="small" dirty="0">
                    <a:latin typeface="Times New Roman" panose="02020603050405020304" pitchFamily="18" charset="0"/>
                    <a:ea typeface="Arial" panose="020B0604020202020204" pitchFamily="34" charset="0"/>
                  </a:rPr>
                  <a:t>      </a:t>
                </a:r>
                <a:r>
                  <a:rPr lang="en-US" sz="2000" cap="small" dirty="0">
                    <a:solidFill>
                      <a:srgbClr val="344E55"/>
                    </a:solidFill>
                    <a:latin typeface="Times New Roman" panose="02020603050405020304" pitchFamily="18" charset="0"/>
                    <a:ea typeface="Arial" panose="020B0604020202020204" pitchFamily="34" charset="0"/>
                  </a:rPr>
                  <a:t>II</a:t>
                </a:r>
                <a:endParaRPr lang="en-US" sz="1200" cap="small" dirty="0">
                  <a:latin typeface="Arial" panose="020B0604020202020204" pitchFamily="34" charset="0"/>
                  <a:ea typeface="Arial" panose="020B0604020202020204" pitchFamily="34" charset="0"/>
                </a:endParaRPr>
              </a:p>
              <a:p>
                <a:pPr marL="889000" algn="just">
                  <a:lnSpc>
                    <a:spcPct val="115000"/>
                  </a:lnSpc>
                  <a:spcAft>
                    <a:spcPts val="0"/>
                  </a:spcAft>
                </a:pPr>
                <a:r>
                  <a:rPr lang="en-US" sz="2400" dirty="0">
                    <a:latin typeface="Times New Roman" panose="02020603050405020304" pitchFamily="18" charset="0"/>
                    <a:ea typeface="Segoe UI" panose="020B0502040204020203" pitchFamily="34" charset="0"/>
                    <a:cs typeface="Segoe UI" panose="020B0502040204020203" pitchFamily="34" charset="0"/>
                  </a:rPr>
                  <a:t>b) </a:t>
                </a:r>
                <a:r>
                  <a:rPr lang="en-US" sz="2400" dirty="0" err="1">
                    <a:latin typeface="Times New Roman" panose="02020603050405020304" pitchFamily="18" charset="0"/>
                    <a:ea typeface="Segoe UI" panose="020B0502040204020203" pitchFamily="34" charset="0"/>
                    <a:cs typeface="Segoe UI" panose="020B0502040204020203" pitchFamily="34" charset="0"/>
                  </a:rPr>
                  <a:t>Công</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thức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hoá</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học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chung</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Al</a:t>
                </a:r>
                <a:r>
                  <a:rPr lang="en-US" sz="2400" baseline="-25000" dirty="0" err="1">
                    <a:latin typeface="Times New Roman" panose="02020603050405020304" pitchFamily="18" charset="0"/>
                    <a:ea typeface="Segoe UI" panose="020B0502040204020203" pitchFamily="34" charset="0"/>
                    <a:cs typeface="Segoe UI" panose="020B0502040204020203" pitchFamily="34" charset="0"/>
                  </a:rPr>
                  <a:t>x</a:t>
                </a:r>
                <a:r>
                  <a:rPr lang="en-US" sz="2400" dirty="0">
                    <a:latin typeface="Times New Roman" panose="02020603050405020304" pitchFamily="18" charset="0"/>
                    <a:ea typeface="Segoe UI" panose="020B0502040204020203" pitchFamily="34" charset="0"/>
                    <a:cs typeface="Segoe UI" panose="020B0502040204020203" pitchFamily="34" charset="0"/>
                  </a:rPr>
                  <a:t> (CO3 )y</a:t>
                </a:r>
                <a:endParaRPr lang="en-US" sz="1400" dirty="0">
                  <a:latin typeface="Segoe UI" panose="020B0502040204020203" pitchFamily="34" charset="0"/>
                  <a:ea typeface="Segoe UI" panose="020B0502040204020203" pitchFamily="34" charset="0"/>
                  <a:cs typeface="Segoe UI" panose="020B0502040204020203" pitchFamily="34" charset="0"/>
                </a:endParaRPr>
              </a:p>
              <a:p>
                <a:pPr indent="254000" algn="just">
                  <a:lnSpc>
                    <a:spcPct val="115000"/>
                  </a:lnSpc>
                  <a:spcAft>
                    <a:spcPts val="0"/>
                  </a:spcAft>
                </a:pPr>
                <a:r>
                  <a:rPr lang="en-US" sz="2400" dirty="0">
                    <a:latin typeface="Times New Roman" panose="02020603050405020304" pitchFamily="18" charset="0"/>
                    <a:ea typeface="Segoe UI" panose="020B0502040204020203" pitchFamily="34" charset="0"/>
                  </a:rPr>
                  <a:t>Theo </a:t>
                </a:r>
                <a:r>
                  <a:rPr lang="en-US" sz="2400" dirty="0" err="1">
                    <a:latin typeface="Times New Roman" panose="02020603050405020304" pitchFamily="18" charset="0"/>
                    <a:ea typeface="Segoe UI" panose="020B0502040204020203" pitchFamily="34" charset="0"/>
                  </a:rPr>
                  <a:t>quy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tắc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trị</a:t>
                </a:r>
                <a:r>
                  <a:rPr lang="en-US" sz="2400" dirty="0">
                    <a:latin typeface="Times New Roman" panose="02020603050405020304" pitchFamily="18" charset="0"/>
                    <a:ea typeface="Segoe UI" panose="020B0502040204020203" pitchFamily="34" charset="0"/>
                  </a:rPr>
                  <a:t>, ta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 </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 III = </a:t>
                </a:r>
                <a:r>
                  <a:rPr lang="en-US" sz="2400" dirty="0">
                    <a:solidFill>
                      <a:srgbClr val="C5584A"/>
                    </a:solidFill>
                    <a:latin typeface="Times New Roman" panose="02020603050405020304" pitchFamily="18" charset="0"/>
                    <a:ea typeface="Segoe UI" panose="020B0502040204020203" pitchFamily="34" charset="0"/>
                  </a:rPr>
                  <a:t>y </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 </a:t>
                </a:r>
                <a:r>
                  <a:rPr lang="en-US" sz="2400" dirty="0">
                    <a:solidFill>
                      <a:srgbClr val="344E55"/>
                    </a:solidFill>
                    <a:latin typeface="Times New Roman" panose="02020603050405020304" pitchFamily="18" charset="0"/>
                    <a:ea typeface="Segoe UI" panose="020B0502040204020203" pitchFamily="34" charset="0"/>
                  </a:rPr>
                  <a:t>II</a:t>
                </a:r>
                <a:endParaRPr lang="en-US" sz="1400" dirty="0">
                  <a:latin typeface="Segoe UI" panose="020B0502040204020203" pitchFamily="34" charset="0"/>
                  <a:ea typeface="Segoe UI" panose="020B0502040204020203" pitchFamily="34" charset="0"/>
                </a:endParaRPr>
              </a:p>
              <a:p>
                <a:pPr marR="2860040"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Chuyển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thành</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 </a:t>
                </a:r>
                <a14:m>
                  <m:oMath xmlns:m="http://schemas.openxmlformats.org/officeDocument/2006/math">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𝑥</m:t>
                        </m:r>
                      </m:num>
                      <m:den>
                        <m:r>
                          <a:rPr lang="en-US" sz="2400" i="1">
                            <a:latin typeface="Cambria Math" panose="02040503050406030204" pitchFamily="18" charset="0"/>
                            <a:ea typeface="Segoe UI" panose="020B0502040204020203" pitchFamily="34" charset="0"/>
                            <a:cs typeface="Times New Roman" panose="02020603050405020304" pitchFamily="18" charset="0"/>
                          </a:rPr>
                          <m:t>𝑦</m:t>
                        </m:r>
                        <m:r>
                          <a:rPr lang="en-US" sz="2400" i="1">
                            <a:latin typeface="Cambria Math" panose="02040503050406030204" pitchFamily="18" charset="0"/>
                            <a:ea typeface="Segoe UI" panose="020B0502040204020203" pitchFamily="34" charset="0"/>
                            <a:cs typeface="Times New Roman" panose="02020603050405020304" pitchFamily="18" charset="0"/>
                          </a:rPr>
                          <m:t> </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𝐼𝐼</m:t>
                        </m:r>
                      </m:num>
                      <m:den>
                        <m:r>
                          <a:rPr lang="en-US" sz="2400" i="1">
                            <a:latin typeface="Cambria Math" panose="02040503050406030204" pitchFamily="18" charset="0"/>
                            <a:ea typeface="Segoe UI" panose="020B0502040204020203" pitchFamily="34" charset="0"/>
                            <a:cs typeface="Times New Roman" panose="02020603050405020304" pitchFamily="18" charset="0"/>
                          </a:rPr>
                          <m:t>𝐼𝐼𝐼</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2</m:t>
                        </m:r>
                      </m:num>
                      <m:den>
                        <m:r>
                          <a:rPr lang="en-US" sz="2400" i="1">
                            <a:latin typeface="Cambria Math" panose="02040503050406030204" pitchFamily="18" charset="0"/>
                            <a:ea typeface="Segoe UI" panose="020B0502040204020203" pitchFamily="34" charset="0"/>
                            <a:cs typeface="Times New Roman" panose="02020603050405020304" pitchFamily="18" charset="0"/>
                          </a:rPr>
                          <m:t>3</m:t>
                        </m:r>
                      </m:den>
                    </m:f>
                  </m:oMath>
                </a14:m>
                <a:endParaRPr lang="en-US" sz="1400" dirty="0">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số</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nguyên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tử</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trong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phân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tử</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là</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những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só</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nguyên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đơn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giản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nhất</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và</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tối</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giản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vậy</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 </a:t>
                </a:r>
                <a:r>
                  <a:rPr lang="en-US" sz="2400" dirty="0">
                    <a:latin typeface="Times New Roman" panose="02020603050405020304" pitchFamily="18" charset="0"/>
                    <a:ea typeface="Segoe UI" panose="020B0502040204020203" pitchFamily="34" charset="0"/>
                  </a:rPr>
                  <a:t>= 2, </a:t>
                </a:r>
                <a:r>
                  <a:rPr lang="en-US" sz="2400" dirty="0">
                    <a:solidFill>
                      <a:srgbClr val="838468"/>
                    </a:solidFill>
                    <a:latin typeface="Times New Roman" panose="02020603050405020304" pitchFamily="18" charset="0"/>
                    <a:ea typeface="Segoe UI" panose="020B0502040204020203" pitchFamily="34" charset="0"/>
                  </a:rPr>
                  <a:t>y </a:t>
                </a:r>
                <a:r>
                  <a:rPr lang="en-US" sz="2400" dirty="0">
                    <a:latin typeface="Times New Roman" panose="02020603050405020304" pitchFamily="18" charset="0"/>
                    <a:ea typeface="Segoe UI" panose="020B0502040204020203" pitchFamily="34" charset="0"/>
                  </a:rPr>
                  <a:t>= 3. </a:t>
                </a:r>
                <a:r>
                  <a:rPr lang="en-US" sz="2400" dirty="0" err="1">
                    <a:latin typeface="Times New Roman" panose="02020603050405020304" pitchFamily="18" charset="0"/>
                    <a:ea typeface="Segoe UI" panose="020B0502040204020203" pitchFamily="34" charset="0"/>
                  </a:rPr>
                  <a:t>Công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thức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học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của</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hợp</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chất</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này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là</a:t>
                </a:r>
                <a:r>
                  <a:rPr lang="en-US" sz="2400" dirty="0">
                    <a:latin typeface="Times New Roman" panose="02020603050405020304" pitchFamily="18" charset="0"/>
                    <a:ea typeface="Segoe UI" panose="020B0502040204020203" pitchFamily="34" charset="0"/>
                  </a:rPr>
                  <a:t> AI</a:t>
                </a:r>
                <a:r>
                  <a:rPr lang="en-US" sz="2400" baseline="-25000" dirty="0">
                    <a:latin typeface="Times New Roman" panose="02020603050405020304" pitchFamily="18" charset="0"/>
                    <a:ea typeface="Segoe UI" panose="020B0502040204020203" pitchFamily="34" charset="0"/>
                  </a:rPr>
                  <a:t>2</a:t>
                </a:r>
                <a:r>
                  <a:rPr lang="en-US" sz="2400" dirty="0">
                    <a:latin typeface="Times New Roman" panose="02020603050405020304" pitchFamily="18" charset="0"/>
                    <a:ea typeface="Segoe UI" panose="020B0502040204020203" pitchFamily="34" charset="0"/>
                  </a:rPr>
                  <a:t>(CO</a:t>
                </a:r>
                <a:r>
                  <a:rPr lang="en-US" sz="2400" baseline="-25000" dirty="0">
                    <a:latin typeface="Times New Roman" panose="02020603050405020304" pitchFamily="18" charset="0"/>
                    <a:ea typeface="Segoe UI" panose="020B0502040204020203" pitchFamily="34" charset="0"/>
                  </a:rPr>
                  <a:t>3</a:t>
                </a:r>
                <a:r>
                  <a:rPr lang="en-US" sz="2400" dirty="0">
                    <a:latin typeface="Times New Roman" panose="02020603050405020304" pitchFamily="18" charset="0"/>
                    <a:ea typeface="Segoe UI" panose="020B0502040204020203" pitchFamily="34" charset="0"/>
                  </a:rPr>
                  <a:t>)</a:t>
                </a:r>
                <a:r>
                  <a:rPr lang="en-US" sz="2400" baseline="-25000" dirty="0">
                    <a:latin typeface="Times New Roman" panose="02020603050405020304" pitchFamily="18" charset="0"/>
                    <a:ea typeface="Segoe UI" panose="020B0502040204020203" pitchFamily="34" charset="0"/>
                  </a:rPr>
                  <a:t>3</a:t>
                </a:r>
                <a:r>
                  <a:rPr lang="en-US" sz="2400" dirty="0">
                    <a:latin typeface="Times New Roman" panose="02020603050405020304" pitchFamily="18" charset="0"/>
                    <a:ea typeface="Segoe UI" panose="020B0502040204020203" pitchFamily="34" charset="0"/>
                  </a:rPr>
                  <a:t>.</a:t>
                </a:r>
                <a:endParaRPr lang="en-US" sz="2400" cap="small" dirty="0">
                  <a:latin typeface="Arial" panose="020B0604020202020204" pitchFamily="34" charset="0"/>
                  <a:ea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292504" y="3169366"/>
                <a:ext cx="10573519" cy="3503651"/>
              </a:xfrm>
              <a:prstGeom prst="rect">
                <a:avLst/>
              </a:prstGeom>
              <a:blipFill rotWithShape="0">
                <a:blip r:embed="rId8"/>
                <a:stretch>
                  <a:fillRect l="-865" t="-696" r="-865" b="-208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8224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250" fill="hold"/>
                                        <p:tgtEl>
                                          <p:spTgt spid="6"/>
                                        </p:tgtEl>
                                        <p:attrNameLst>
                                          <p:attrName>ppt_w</p:attrName>
                                        </p:attrNameLst>
                                      </p:cBhvr>
                                      <p:tavLst>
                                        <p:tav tm="0">
                                          <p:val>
                                            <p:fltVal val="0"/>
                                          </p:val>
                                        </p:tav>
                                        <p:tav tm="100000">
                                          <p:val>
                                            <p:strVal val="#ppt_w"/>
                                          </p:val>
                                        </p:tav>
                                      </p:tavLst>
                                    </p:anim>
                                    <p:anim calcmode="lin" valueType="num">
                                      <p:cBhvr>
                                        <p:cTn id="19" dur="1250" fill="hold"/>
                                        <p:tgtEl>
                                          <p:spTgt spid="6"/>
                                        </p:tgtEl>
                                        <p:attrNameLst>
                                          <p:attrName>ppt_h</p:attrName>
                                        </p:attrNameLst>
                                      </p:cBhvr>
                                      <p:tavLst>
                                        <p:tav tm="0">
                                          <p:val>
                                            <p:fltVal val="0"/>
                                          </p:val>
                                        </p:tav>
                                        <p:tav tm="100000">
                                          <p:val>
                                            <p:strVal val="#ppt_h"/>
                                          </p:val>
                                        </p:tav>
                                      </p:tavLst>
                                    </p:anim>
                                    <p:animEffect transition="in" filter="fade">
                                      <p:cBhvr>
                                        <p:cTn id="2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915" y="129022"/>
            <a:ext cx="2550698"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rPr>
              <a:t>L</a:t>
            </a:r>
            <a:r>
              <a:rPr lang="vi-VN" sz="4000" b="1" dirty="0">
                <a:solidFill>
                  <a:srgbClr val="FF0000"/>
                </a:solidFill>
                <a:latin typeface="Times New Roman" panose="02020603050405020304" pitchFamily="18" charset="0"/>
                <a:ea typeface="Times New Roman" panose="02020603050405020304" pitchFamily="18" charset="0"/>
              </a:rPr>
              <a:t>uyện tập </a:t>
            </a:r>
            <a:endParaRPr lang="en-US" sz="4000" dirty="0">
              <a:solidFill>
                <a:prstClr val="black"/>
              </a:solidFill>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1" y="0"/>
            <a:ext cx="1426784" cy="836908"/>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92381" y="1157359"/>
            <a:ext cx="881018" cy="1691555"/>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066" y="4234099"/>
            <a:ext cx="1399505" cy="1123910"/>
          </a:xfrm>
          <a:prstGeom prst="rect">
            <a:avLst/>
          </a:prstGeom>
        </p:spPr>
      </p:pic>
      <p:sp>
        <p:nvSpPr>
          <p:cNvPr id="4" name="Rectangle 3"/>
          <p:cNvSpPr/>
          <p:nvPr/>
        </p:nvSpPr>
        <p:spPr>
          <a:xfrm>
            <a:off x="1164582" y="965930"/>
            <a:ext cx="10829364" cy="207441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800" b="1" dirty="0" err="1">
                <a:solidFill>
                  <a:schemeClr val="accent5">
                    <a:lumMod val="75000"/>
                  </a:schemeClr>
                </a:solidFill>
                <a:latin typeface="Times New Roman" panose="02020603050405020304" pitchFamily="18" charset="0"/>
                <a:ea typeface="Segoe UI" panose="020B0502040204020203" pitchFamily="34" charset="0"/>
              </a:rPr>
              <a:t>Dựa</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ví</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dụ</a:t>
            </a:r>
            <a:r>
              <a:rPr lang="en-US" sz="2800" b="1" dirty="0">
                <a:solidFill>
                  <a:schemeClr val="accent5">
                    <a:lumMod val="75000"/>
                  </a:schemeClr>
                </a:solidFill>
                <a:latin typeface="Times New Roman" panose="02020603050405020304" pitchFamily="18" charset="0"/>
                <a:ea typeface="Segoe UI" panose="020B0502040204020203" pitchFamily="34" charset="0"/>
              </a:rPr>
              <a:t> 8, 9 </a:t>
            </a:r>
            <a:r>
              <a:rPr lang="en-US" sz="2800" b="1" dirty="0" err="1">
                <a:solidFill>
                  <a:schemeClr val="accent5">
                    <a:lumMod val="75000"/>
                  </a:schemeClr>
                </a:solidFill>
                <a:latin typeface="Times New Roman" panose="02020603050405020304" pitchFamily="18" charset="0"/>
                <a:ea typeface="Segoe UI" panose="020B0502040204020203" pitchFamily="34" charset="0"/>
              </a:rPr>
              <a:t>và</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bảng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trị</a:t>
            </a:r>
            <a:r>
              <a:rPr lang="en-US" sz="2800" b="1" dirty="0">
                <a:solidFill>
                  <a:schemeClr val="accent5">
                    <a:lumMod val="75000"/>
                  </a:schemeClr>
                </a:solidFill>
                <a:latin typeface="Times New Roman" panose="02020603050405020304" pitchFamily="18" charset="0"/>
                <a:ea typeface="Segoe UI" panose="020B0502040204020203" pitchFamily="34" charset="0"/>
              </a:rPr>
              <a:t> ở </a:t>
            </a:r>
            <a:r>
              <a:rPr lang="en-US" sz="2800" b="1" dirty="0" err="1">
                <a:solidFill>
                  <a:schemeClr val="accent5">
                    <a:lumMod val="75000"/>
                  </a:schemeClr>
                </a:solidFill>
                <a:latin typeface="Times New Roman" panose="02020603050405020304" pitchFamily="18" charset="0"/>
                <a:ea typeface="Segoe UI" panose="020B0502040204020203" pitchFamily="34" charset="0"/>
              </a:rPr>
              <a:t>Phụ</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lục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trang</a:t>
            </a:r>
            <a:r>
              <a:rPr lang="en-US" sz="2800" b="1" dirty="0">
                <a:solidFill>
                  <a:schemeClr val="accent5">
                    <a:lumMod val="75000"/>
                  </a:schemeClr>
                </a:solidFill>
                <a:latin typeface="Times New Roman" panose="02020603050405020304" pitchFamily="18" charset="0"/>
                <a:ea typeface="Segoe UI" panose="020B0502040204020203" pitchFamily="34" charset="0"/>
              </a:rPr>
              <a:t> 187, </a:t>
            </a:r>
          </a:p>
          <a:p>
            <a:pPr indent="254000" algn="just">
              <a:lnSpc>
                <a:spcPct val="115000"/>
              </a:lnSpc>
              <a:spcAft>
                <a:spcPts val="0"/>
              </a:spcAft>
            </a:pPr>
            <a:r>
              <a:rPr lang="en-US" sz="2800" b="1" dirty="0" err="1">
                <a:solidFill>
                  <a:schemeClr val="accent5">
                    <a:lumMod val="75000"/>
                  </a:schemeClr>
                </a:solidFill>
                <a:latin typeface="Times New Roman" panose="02020603050405020304" pitchFamily="18" charset="0"/>
                <a:ea typeface="Segoe UI" panose="020B0502040204020203" pitchFamily="34" charset="0"/>
              </a:rPr>
              <a:t>hãy</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xác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định</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công</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thức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hoá</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học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các</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hợp</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chất</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tạo</a:t>
            </a:r>
            <a:r>
              <a:rPr lang="en-US" sz="2800" b="1" dirty="0">
                <a:solidFill>
                  <a:schemeClr val="accent5">
                    <a:lumMod val="75000"/>
                  </a:schemeClr>
                </a:solidFill>
                <a:latin typeface="Times New Roman" panose="02020603050405020304" pitchFamily="18" charset="0"/>
                <a:ea typeface="Segoe UI" panose="020B0502040204020203" pitchFamily="34" charset="0"/>
              </a:rPr>
              <a:t> </a:t>
            </a:r>
            <a:r>
              <a:rPr lang="en-US" sz="2800" b="1" dirty="0" err="1">
                <a:solidFill>
                  <a:schemeClr val="accent5">
                    <a:lumMod val="75000"/>
                  </a:schemeClr>
                </a:solidFill>
                <a:latin typeface="Times New Roman" panose="02020603050405020304" pitchFamily="18" charset="0"/>
                <a:ea typeface="Segoe UI" panose="020B0502040204020203" pitchFamily="34" charset="0"/>
              </a:rPr>
              <a:t>bởi</a:t>
            </a:r>
            <a:r>
              <a:rPr lang="en-US" sz="2800" b="1" dirty="0">
                <a:solidFill>
                  <a:schemeClr val="accent5">
                    <a:lumMod val="75000"/>
                  </a:schemeClr>
                </a:solidFill>
                <a:latin typeface="Times New Roman" panose="02020603050405020304" pitchFamily="18" charset="0"/>
                <a:ea typeface="Segoe UI" panose="020B0502040204020203" pitchFamily="34" charset="0"/>
              </a:rPr>
              <a:t>:</a:t>
            </a:r>
            <a:endParaRPr lang="en-US" sz="1600" b="1" dirty="0">
              <a:solidFill>
                <a:schemeClr val="accent5">
                  <a:lumMod val="75000"/>
                </a:schemeClr>
              </a:solidFill>
              <a:latin typeface="Segoe UI" panose="020B0502040204020203" pitchFamily="34" charset="0"/>
              <a:ea typeface="Segoe UI" panose="020B0502040204020203" pitchFamily="34" charset="0"/>
            </a:endParaRPr>
          </a:p>
          <a:p>
            <a:pPr marL="514350" indent="-514350">
              <a:lnSpc>
                <a:spcPct val="115000"/>
              </a:lnSpc>
              <a:spcAft>
                <a:spcPts val="0"/>
              </a:spcAft>
              <a:buAutoNum type="alphaLcPeriod"/>
              <a:tabLst>
                <a:tab pos="558800" algn="l"/>
              </a:tabLst>
            </a:pPr>
            <a:r>
              <a:rPr lang="en-US" sz="2800" dirty="0">
                <a:latin typeface="Times New Roman" panose="02020603050405020304" pitchFamily="18" charset="0"/>
                <a:ea typeface="Segoe UI" panose="020B0502040204020203" pitchFamily="34" charset="0"/>
              </a:rPr>
              <a:t>potassium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sulfate.          b. </a:t>
            </a:r>
            <a:r>
              <a:rPr lang="en-US" sz="2800" dirty="0" err="1">
                <a:latin typeface="Times New Roman" panose="02020603050405020304" pitchFamily="18" charset="0"/>
                <a:ea typeface="Segoe UI" panose="020B0502040204020203" pitchFamily="34" charset="0"/>
              </a:rPr>
              <a:t>aluminium</a:t>
            </a:r>
            <a:r>
              <a:rPr lang="en-US" sz="2800" dirty="0">
                <a:latin typeface="Times New Roman" panose="02020603050405020304" pitchFamily="18" charset="0"/>
                <a:ea typeface="Segoe UI" panose="020B0502040204020203" pitchFamily="34" charset="0"/>
              </a:rPr>
              <a:t>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carbonate.</a:t>
            </a:r>
            <a:r>
              <a:rPr lang="en-US" sz="1600" dirty="0">
                <a:latin typeface="Segoe UI" panose="020B0502040204020203" pitchFamily="34" charset="0"/>
                <a:ea typeface="Segoe UI" panose="020B0502040204020203" pitchFamily="34" charset="0"/>
              </a:rPr>
              <a:t> </a:t>
            </a:r>
          </a:p>
          <a:p>
            <a:pPr>
              <a:lnSpc>
                <a:spcPct val="115000"/>
              </a:lnSpc>
              <a:spcAft>
                <a:spcPts val="0"/>
              </a:spcAft>
              <a:tabLst>
                <a:tab pos="558800" algn="l"/>
              </a:tabLst>
            </a:pPr>
            <a:r>
              <a:rPr lang="en-US" sz="2800" dirty="0">
                <a:latin typeface="Times New Roman" panose="02020603050405020304" pitchFamily="18" charset="0"/>
                <a:ea typeface="Segoe UI" panose="020B0502040204020203" pitchFamily="34" charset="0"/>
              </a:rPr>
              <a:t>c. magnesium </a:t>
            </a:r>
            <a:r>
              <a:rPr lang="en-US" sz="2800" dirty="0" err="1">
                <a:latin typeface="Times New Roman" panose="02020603050405020304" pitchFamily="18" charset="0"/>
                <a:ea typeface="Segoe UI" panose="020B0502040204020203" pitchFamily="34" charset="0"/>
              </a:rPr>
              <a:t>và</a:t>
            </a:r>
            <a:r>
              <a:rPr lang="en-US" sz="2800" dirty="0">
                <a:latin typeface="Times New Roman" panose="02020603050405020304" pitchFamily="18" charset="0"/>
                <a:ea typeface="Segoe UI" panose="020B0502040204020203" pitchFamily="34" charset="0"/>
              </a:rPr>
              <a:t> nitrate.</a:t>
            </a:r>
            <a:endParaRPr lang="en-US" sz="1600" dirty="0">
              <a:effectLst/>
              <a:latin typeface="Segoe UI" panose="020B0502040204020203" pitchFamily="34" charset="0"/>
              <a:ea typeface="Segoe UI" panose="020B0502040204020203"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1381388" y="3240388"/>
                <a:ext cx="10395752" cy="336515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2400" b="1" dirty="0">
                    <a:solidFill>
                      <a:srgbClr val="FF0000"/>
                    </a:solidFill>
                    <a:latin typeface="Times New Roman" panose="02020603050405020304" pitchFamily="18" charset="0"/>
                    <a:ea typeface="Segoe UI" panose="020B0502040204020203" pitchFamily="34" charset="0"/>
                  </a:rPr>
                  <a:t>Theo </a:t>
                </a:r>
                <a:r>
                  <a:rPr lang="en-US" sz="2400" b="1" dirty="0" err="1">
                    <a:solidFill>
                      <a:srgbClr val="FF0000"/>
                    </a:solidFill>
                    <a:latin typeface="Times New Roman" panose="02020603050405020304" pitchFamily="18" charset="0"/>
                    <a:ea typeface="Segoe UI" panose="020B0502040204020203" pitchFamily="34" charset="0"/>
                  </a:rPr>
                  <a:t>bảng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ở </a:t>
                </a:r>
                <a:r>
                  <a:rPr lang="en-US" sz="2400" b="1" dirty="0" err="1">
                    <a:solidFill>
                      <a:srgbClr val="FF0000"/>
                    </a:solidFill>
                    <a:latin typeface="Times New Roman" panose="02020603050405020304" pitchFamily="18" charset="0"/>
                    <a:ea typeface="Segoe UI" panose="020B0502040204020203" pitchFamily="34" charset="0"/>
                  </a:rPr>
                  <a:t>Phụ</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lục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trang</a:t>
                </a:r>
                <a:r>
                  <a:rPr lang="en-US" sz="2400" b="1" dirty="0">
                    <a:solidFill>
                      <a:srgbClr val="FF0000"/>
                    </a:solidFill>
                    <a:latin typeface="Times New Roman" panose="02020603050405020304" pitchFamily="18" charset="0"/>
                    <a:ea typeface="Segoe UI" panose="020B0502040204020203" pitchFamily="34" charset="0"/>
                  </a:rPr>
                  <a:t> 187 </a:t>
                </a:r>
                <a:r>
                  <a:rPr lang="en-US" sz="2400" b="1" dirty="0" err="1">
                    <a:solidFill>
                      <a:srgbClr val="FF0000"/>
                    </a:solidFill>
                    <a:latin typeface="Times New Roman" panose="02020603050405020304" pitchFamily="18" charset="0"/>
                    <a:ea typeface="Segoe UI" panose="020B0502040204020203" pitchFamily="34" charset="0"/>
                  </a:rPr>
                  <a:t>và</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áp</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dụng</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quy</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tắc</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hoá</a:t>
                </a:r>
                <a:r>
                  <a:rPr lang="en-US" sz="2400" b="1" dirty="0">
                    <a:solidFill>
                      <a:srgbClr val="FF0000"/>
                    </a:solidFill>
                    <a:latin typeface="Times New Roman" panose="02020603050405020304" pitchFamily="18" charset="0"/>
                    <a:ea typeface="Segoe UI" panose="020B0502040204020203" pitchFamily="34" charset="0"/>
                  </a:rPr>
                  <a:t> </a:t>
                </a:r>
                <a:r>
                  <a:rPr lang="en-US" sz="2400" b="1" dirty="0" err="1">
                    <a:solidFill>
                      <a:srgbClr val="FF0000"/>
                    </a:solidFill>
                    <a:latin typeface="Times New Roman" panose="02020603050405020304" pitchFamily="18" charset="0"/>
                    <a:ea typeface="Segoe UI" panose="020B0502040204020203" pitchFamily="34" charset="0"/>
                  </a:rPr>
                  <a:t>trị</a:t>
                </a:r>
                <a:r>
                  <a:rPr lang="en-US" sz="2400" b="1" dirty="0">
                    <a:solidFill>
                      <a:srgbClr val="FF0000"/>
                    </a:solidFill>
                    <a:latin typeface="Times New Roman" panose="02020603050405020304" pitchFamily="18" charset="0"/>
                    <a:ea typeface="Segoe UI" panose="020B0502040204020203" pitchFamily="34" charset="0"/>
                  </a:rPr>
                  <a:t>, ta </a:t>
                </a:r>
                <a:r>
                  <a:rPr lang="en-US" sz="2400" b="1" dirty="0" err="1">
                    <a:solidFill>
                      <a:srgbClr val="FF0000"/>
                    </a:solidFill>
                    <a:latin typeface="Times New Roman" panose="02020603050405020304" pitchFamily="18" charset="0"/>
                    <a:ea typeface="Segoe UI" panose="020B0502040204020203" pitchFamily="34" charset="0"/>
                  </a:rPr>
                  <a:t>có</a:t>
                </a:r>
                <a:r>
                  <a:rPr lang="en-US" sz="2400" b="1" dirty="0">
                    <a:solidFill>
                      <a:srgbClr val="FF0000"/>
                    </a:solidFill>
                    <a:latin typeface="Times New Roman" panose="02020603050405020304" pitchFamily="18" charset="0"/>
                    <a:ea typeface="Segoe UI" panose="020B0502040204020203" pitchFamily="34" charset="0"/>
                  </a:rPr>
                  <a:t>:</a:t>
                </a:r>
                <a:endParaRPr lang="en-US" sz="1400" b="1" dirty="0">
                  <a:solidFill>
                    <a:srgbClr val="FF0000"/>
                  </a:solidFill>
                  <a:latin typeface="Segoe UI" panose="020B0502040204020203" pitchFamily="34" charset="0"/>
                  <a:ea typeface="Segoe UI" panose="020B0502040204020203" pitchFamily="34" charset="0"/>
                </a:endParaRPr>
              </a:p>
              <a:p>
                <a:pPr lvl="0" algn="just">
                  <a:lnSpc>
                    <a:spcPct val="115000"/>
                  </a:lnSpc>
                  <a:spcAft>
                    <a:spcPts val="0"/>
                  </a:spcAft>
                  <a:buClr>
                    <a:srgbClr val="000000"/>
                  </a:buClr>
                  <a:buSzPts val="1000"/>
                  <a:tabLst>
                    <a:tab pos="546100" algn="l"/>
                  </a:tabLst>
                </a:pPr>
                <a:r>
                  <a:rPr lang="en-US" sz="2400" cap="small" dirty="0">
                    <a:latin typeface="Times New Roman" panose="02020603050405020304" pitchFamily="18" charset="0"/>
                    <a:ea typeface="Arial" panose="020B0604020202020204" pitchFamily="34" charset="0"/>
                  </a:rPr>
                  <a:t>                                                  II      </a:t>
                </a:r>
                <a:r>
                  <a:rPr lang="en-US" sz="2400" cap="small" dirty="0">
                    <a:solidFill>
                      <a:srgbClr val="344E55"/>
                    </a:solidFill>
                    <a:latin typeface="Times New Roman" panose="02020603050405020304" pitchFamily="18" charset="0"/>
                    <a:ea typeface="Arial" panose="020B0604020202020204" pitchFamily="34" charset="0"/>
                  </a:rPr>
                  <a:t>I</a:t>
                </a:r>
                <a:endParaRPr lang="en-US" sz="2400" dirty="0">
                  <a:latin typeface="Times New Roman" panose="02020603050405020304" pitchFamily="18" charset="0"/>
                  <a:ea typeface="Segoe UI" panose="020B0502040204020203" pitchFamily="34" charset="0"/>
                  <a:cs typeface="Segoe UI" panose="020B0502040204020203" pitchFamily="34" charset="0"/>
                </a:endParaRPr>
              </a:p>
              <a:p>
                <a:pPr lvl="0" algn="just">
                  <a:lnSpc>
                    <a:spcPct val="115000"/>
                  </a:lnSpc>
                  <a:spcAft>
                    <a:spcPts val="0"/>
                  </a:spcAft>
                  <a:buClr>
                    <a:srgbClr val="000000"/>
                  </a:buClr>
                  <a:buSzPts val="1000"/>
                  <a:tabLst>
                    <a:tab pos="546100" algn="l"/>
                  </a:tabLst>
                </a:pPr>
                <a:r>
                  <a:rPr lang="en-US" sz="2400" dirty="0">
                    <a:latin typeface="Times New Roman" panose="02020603050405020304" pitchFamily="18" charset="0"/>
                    <a:ea typeface="Segoe UI" panose="020B0502040204020203" pitchFamily="34" charset="0"/>
                    <a:cs typeface="Segoe UI" panose="020B0502040204020203" pitchFamily="34" charset="0"/>
                  </a:rPr>
                  <a:t>c) </a:t>
                </a:r>
                <a:r>
                  <a:rPr lang="en-US" sz="2400" dirty="0" err="1">
                    <a:latin typeface="Times New Roman" panose="02020603050405020304" pitchFamily="18" charset="0"/>
                    <a:ea typeface="Segoe UI" panose="020B0502040204020203" pitchFamily="34" charset="0"/>
                    <a:cs typeface="Segoe UI" panose="020B0502040204020203" pitchFamily="34" charset="0"/>
                  </a:rPr>
                  <a:t>Công</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thức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hoá</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học</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chung</a:t>
                </a:r>
                <a:r>
                  <a:rPr lang="en-US" sz="2400" dirty="0">
                    <a:latin typeface="Times New Roman" panose="02020603050405020304" pitchFamily="18" charset="0"/>
                    <a:ea typeface="Segoe UI" panose="020B0502040204020203" pitchFamily="34" charset="0"/>
                    <a:cs typeface="Segoe UI" panose="020B0502040204020203" pitchFamily="34" charset="0"/>
                  </a:rPr>
                  <a:t>: </a:t>
                </a:r>
                <a:r>
                  <a:rPr lang="en-US" sz="2400" dirty="0" err="1">
                    <a:latin typeface="Times New Roman" panose="02020603050405020304" pitchFamily="18" charset="0"/>
                    <a:ea typeface="Segoe UI" panose="020B0502040204020203" pitchFamily="34" charset="0"/>
                    <a:cs typeface="Segoe UI" panose="020B0502040204020203" pitchFamily="34" charset="0"/>
                  </a:rPr>
                  <a:t>Mg</a:t>
                </a:r>
                <a:r>
                  <a:rPr lang="en-US" sz="2400" baseline="-25000" dirty="0" err="1">
                    <a:latin typeface="Times New Roman" panose="02020603050405020304" pitchFamily="18" charset="0"/>
                    <a:ea typeface="Segoe UI" panose="020B0502040204020203" pitchFamily="34" charset="0"/>
                    <a:cs typeface="Segoe UI" panose="020B0502040204020203" pitchFamily="34" charset="0"/>
                  </a:rPr>
                  <a:t>x</a:t>
                </a:r>
                <a:r>
                  <a:rPr lang="en-US" sz="2400" dirty="0">
                    <a:latin typeface="Times New Roman" panose="02020603050405020304" pitchFamily="18" charset="0"/>
                    <a:ea typeface="Segoe UI" panose="020B0502040204020203" pitchFamily="34" charset="0"/>
                    <a:cs typeface="Segoe UI" panose="020B0502040204020203" pitchFamily="34" charset="0"/>
                  </a:rPr>
                  <a:t> (NO3 )y</a:t>
                </a:r>
                <a:endParaRPr lang="en-US" sz="1400" dirty="0">
                  <a:latin typeface="Segoe UI" panose="020B0502040204020203" pitchFamily="34" charset="0"/>
                  <a:ea typeface="Segoe UI" panose="020B0502040204020203" pitchFamily="34" charset="0"/>
                  <a:cs typeface="Segoe UI" panose="020B0502040204020203" pitchFamily="34" charset="0"/>
                </a:endParaRPr>
              </a:p>
              <a:p>
                <a:pPr indent="254000" algn="just">
                  <a:lnSpc>
                    <a:spcPct val="115000"/>
                  </a:lnSpc>
                  <a:spcAft>
                    <a:spcPts val="0"/>
                  </a:spcAft>
                </a:pPr>
                <a:r>
                  <a:rPr lang="en-US" sz="2400" dirty="0">
                    <a:latin typeface="Times New Roman" panose="02020603050405020304" pitchFamily="18" charset="0"/>
                    <a:ea typeface="Segoe UI" panose="020B0502040204020203" pitchFamily="34" charset="0"/>
                  </a:rPr>
                  <a:t>Theo </a:t>
                </a:r>
                <a:r>
                  <a:rPr lang="en-US" sz="2400" dirty="0" err="1">
                    <a:latin typeface="Times New Roman" panose="02020603050405020304" pitchFamily="18" charset="0"/>
                    <a:ea typeface="Segoe UI" panose="020B0502040204020203" pitchFamily="34" charset="0"/>
                  </a:rPr>
                  <a:t>quy</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tắc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trị</a:t>
                </a:r>
                <a:r>
                  <a:rPr lang="en-US" sz="2400" dirty="0">
                    <a:latin typeface="Times New Roman" panose="02020603050405020304" pitchFamily="18" charset="0"/>
                    <a:ea typeface="Segoe UI" panose="020B0502040204020203" pitchFamily="34" charset="0"/>
                  </a:rPr>
                  <a:t>, ta </a:t>
                </a:r>
                <a:r>
                  <a:rPr lang="en-US" sz="2400" dirty="0" err="1">
                    <a:latin typeface="Times New Roman" panose="02020603050405020304" pitchFamily="18" charset="0"/>
                    <a:ea typeface="Segoe UI" panose="020B0502040204020203" pitchFamily="34" charset="0"/>
                  </a:rPr>
                  <a:t>có</a:t>
                </a:r>
                <a:r>
                  <a:rPr lang="en-US" sz="2400" dirty="0">
                    <a:latin typeface="Times New Roman" panose="02020603050405020304" pitchFamily="18" charset="0"/>
                    <a:ea typeface="Segoe UI" panose="020B0502040204020203" pitchFamily="34" charset="0"/>
                  </a:rPr>
                  <a:t>: </a:t>
                </a:r>
                <a:r>
                  <a:rPr lang="en-US" sz="2400" dirty="0">
                    <a:solidFill>
                      <a:srgbClr val="C5584A"/>
                    </a:solidFill>
                    <a:latin typeface="Times New Roman" panose="02020603050405020304" pitchFamily="18" charset="0"/>
                    <a:ea typeface="Segoe UI" panose="020B0502040204020203" pitchFamily="34" charset="0"/>
                  </a:rPr>
                  <a:t>x</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II = </a:t>
                </a:r>
                <a:r>
                  <a:rPr lang="en-US" sz="2400" dirty="0">
                    <a:solidFill>
                      <a:srgbClr val="C5584A"/>
                    </a:solidFill>
                    <a:latin typeface="Times New Roman" panose="02020603050405020304" pitchFamily="18" charset="0"/>
                    <a:ea typeface="Segoe UI" panose="020B0502040204020203" pitchFamily="34" charset="0"/>
                  </a:rPr>
                  <a:t>y </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latin typeface="Times New Roman" panose="02020603050405020304" pitchFamily="18" charset="0"/>
                    <a:ea typeface="Segoe UI" panose="020B0502040204020203" pitchFamily="34" charset="0"/>
                  </a:rPr>
                  <a:t> I</a:t>
                </a:r>
                <a:r>
                  <a:rPr lang="en-US" sz="2400" b="1" dirty="0">
                    <a:latin typeface="Times New Roman" panose="02020603050405020304" pitchFamily="18" charset="0"/>
                    <a:ea typeface="Arial" panose="020B0604020202020204" pitchFamily="34" charset="0"/>
                  </a:rPr>
                  <a:t>	</a:t>
                </a:r>
                <a:endParaRPr lang="en-US" sz="1400" dirty="0">
                  <a:latin typeface="Segoe UI" panose="020B0502040204020203" pitchFamily="34" charset="0"/>
                  <a:ea typeface="Segoe UI" panose="020B0502040204020203" pitchFamily="34" charset="0"/>
                </a:endParaRPr>
              </a:p>
              <a:p>
                <a:pPr marR="2860040" indent="254000" algn="just">
                  <a:lnSpc>
                    <a:spcPct val="115000"/>
                  </a:lnSpc>
                  <a:spcAft>
                    <a:spcPts val="0"/>
                  </a:spcAft>
                </a:pPr>
                <a:r>
                  <a:rPr lang="en-US" sz="2400" dirty="0" err="1">
                    <a:latin typeface="Times New Roman" panose="02020603050405020304" pitchFamily="18" charset="0"/>
                    <a:ea typeface="Segoe UI" panose="020B0502040204020203" pitchFamily="34" charset="0"/>
                  </a:rPr>
                  <a:t>Chuyển</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thành</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tỉ</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lệ</a:t>
                </a:r>
                <a:r>
                  <a:rPr lang="en-US" sz="2400" dirty="0">
                    <a:latin typeface="Times New Roman" panose="02020603050405020304" pitchFamily="18" charset="0"/>
                    <a:ea typeface="Segoe UI" panose="020B0502040204020203" pitchFamily="34" charset="0"/>
                  </a:rPr>
                  <a:t>:</a:t>
                </a:r>
                <a14:m>
                  <m:oMath xmlns:m="http://schemas.openxmlformats.org/officeDocument/2006/math">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𝑥</m:t>
                        </m:r>
                      </m:num>
                      <m:den>
                        <m:r>
                          <a:rPr lang="en-US" sz="2400" i="1">
                            <a:latin typeface="Cambria Math" panose="02040503050406030204" pitchFamily="18" charset="0"/>
                            <a:ea typeface="Segoe UI" panose="020B0502040204020203" pitchFamily="34" charset="0"/>
                            <a:cs typeface="Times New Roman" panose="02020603050405020304" pitchFamily="18" charset="0"/>
                          </a:rPr>
                          <m:t>𝑦</m:t>
                        </m:r>
                        <m:r>
                          <a:rPr lang="en-US" sz="2400" i="1">
                            <a:latin typeface="Cambria Math" panose="02040503050406030204" pitchFamily="18" charset="0"/>
                            <a:ea typeface="Segoe UI" panose="020B0502040204020203" pitchFamily="34" charset="0"/>
                            <a:cs typeface="Times New Roman" panose="02020603050405020304" pitchFamily="18" charset="0"/>
                          </a:rPr>
                          <m:t> </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𝐼</m:t>
                        </m:r>
                      </m:num>
                      <m:den>
                        <m:r>
                          <a:rPr lang="en-US" sz="2400" i="1">
                            <a:latin typeface="Cambria Math" panose="02040503050406030204" pitchFamily="18" charset="0"/>
                            <a:ea typeface="Segoe UI" panose="020B0502040204020203" pitchFamily="34" charset="0"/>
                            <a:cs typeface="Times New Roman" panose="02020603050405020304" pitchFamily="18" charset="0"/>
                          </a:rPr>
                          <m:t>𝐼𝐼</m:t>
                        </m:r>
                      </m:den>
                    </m:f>
                    <m:r>
                      <a:rPr lang="en-US" sz="2400" i="1">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latin typeface="Cambria Math" panose="02040503050406030204" pitchFamily="18" charset="0"/>
                            <a:ea typeface="Segoe UI" panose="020B0502040204020203" pitchFamily="34" charset="0"/>
                            <a:cs typeface="Times New Roman" panose="02020603050405020304" pitchFamily="18" charset="0"/>
                          </a:rPr>
                        </m:ctrlPr>
                      </m:fPr>
                      <m:num>
                        <m:r>
                          <a:rPr lang="en-US" sz="2400" i="1">
                            <a:latin typeface="Cambria Math" panose="02040503050406030204" pitchFamily="18" charset="0"/>
                            <a:ea typeface="Segoe UI" panose="020B0502040204020203" pitchFamily="34" charset="0"/>
                            <a:cs typeface="Times New Roman" panose="02020603050405020304" pitchFamily="18" charset="0"/>
                          </a:rPr>
                          <m:t>1</m:t>
                        </m:r>
                      </m:num>
                      <m:den>
                        <m:r>
                          <a:rPr lang="en-US" sz="2400" i="1">
                            <a:latin typeface="Cambria Math" panose="02040503050406030204" pitchFamily="18" charset="0"/>
                            <a:ea typeface="Segoe UI" panose="020B0502040204020203" pitchFamily="34" charset="0"/>
                            <a:cs typeface="Times New Roman" panose="02020603050405020304" pitchFamily="18" charset="0"/>
                          </a:rPr>
                          <m:t>2</m:t>
                        </m:r>
                      </m:den>
                    </m:f>
                  </m:oMath>
                </a14:m>
                <a:endParaRPr lang="en-US" sz="1400" dirty="0">
                  <a:latin typeface="Segoe UI" panose="020B0502040204020203" pitchFamily="34" charset="0"/>
                  <a:ea typeface="Segoe UI" panose="020B0502040204020203" pitchFamily="34" charset="0"/>
                </a:endParaRPr>
              </a:p>
              <a:p>
                <a:r>
                  <a:rPr lang="en-US" sz="2400" dirty="0" err="1">
                    <a:latin typeface="Times New Roman" panose="02020603050405020304" pitchFamily="18" charset="0"/>
                    <a:ea typeface="Calibri" panose="020F0502020204030204" pitchFamily="34" charset="0"/>
                  </a:rPr>
                  <a:t>Chỉ</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số</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nguyên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tử</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tử</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những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số</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nguyên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đơn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giản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tỉ</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lệ</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tối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giản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vậy</a:t>
                </a:r>
                <a:r>
                  <a:rPr lang="en-US" sz="2400" dirty="0">
                    <a:latin typeface="Times New Roman" panose="02020603050405020304" pitchFamily="18" charset="0"/>
                    <a:ea typeface="Calibri" panose="020F0502020204030204" pitchFamily="34" charset="0"/>
                  </a:rPr>
                  <a:t> </a:t>
                </a:r>
                <a:r>
                  <a:rPr lang="en-US" sz="2400" dirty="0">
                    <a:solidFill>
                      <a:srgbClr val="C5584A"/>
                    </a:solidFill>
                    <a:latin typeface="Times New Roman" panose="02020603050405020304" pitchFamily="18" charset="0"/>
                    <a:ea typeface="Calibri" panose="020F0502020204030204" pitchFamily="34" charset="0"/>
                  </a:rPr>
                  <a:t>x </a:t>
                </a:r>
                <a:r>
                  <a:rPr lang="en-US" sz="2400" dirty="0">
                    <a:latin typeface="Times New Roman" panose="02020603050405020304" pitchFamily="18" charset="0"/>
                    <a:ea typeface="Calibri" panose="020F0502020204030204" pitchFamily="34" charset="0"/>
                  </a:rPr>
                  <a:t>= 1, </a:t>
                </a:r>
                <a:r>
                  <a:rPr lang="en-US" sz="2400" dirty="0">
                    <a:solidFill>
                      <a:srgbClr val="C5584A"/>
                    </a:solidFill>
                    <a:latin typeface="Times New Roman" panose="02020603050405020304" pitchFamily="18" charset="0"/>
                    <a:ea typeface="Calibri" panose="020F0502020204030204" pitchFamily="34" charset="0"/>
                  </a:rPr>
                  <a:t>y </a:t>
                </a:r>
                <a:r>
                  <a:rPr lang="en-US" sz="2400" dirty="0">
                    <a:latin typeface="Times New Roman" panose="02020603050405020304" pitchFamily="18" charset="0"/>
                    <a:ea typeface="Calibri" panose="020F0502020204030204" pitchFamily="34" charset="0"/>
                  </a:rPr>
                  <a:t>= 2. </a:t>
                </a:r>
                <a:r>
                  <a:rPr lang="en-US" sz="2400" dirty="0" err="1">
                    <a:latin typeface="Times New Roman" panose="02020603050405020304" pitchFamily="18" charset="0"/>
                    <a:ea typeface="Calibri" panose="020F0502020204030204" pitchFamily="34" charset="0"/>
                  </a:rPr>
                  <a:t>Công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thức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hoá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hợp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này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Mg(NO</a:t>
                </a:r>
                <a:r>
                  <a:rPr lang="en-US" sz="2400" baseline="-25000" dirty="0">
                    <a:latin typeface="Times New Roman" panose="02020603050405020304" pitchFamily="18" charset="0"/>
                    <a:ea typeface="Calibri" panose="020F0502020204030204" pitchFamily="34" charset="0"/>
                  </a:rPr>
                  <a:t>3</a:t>
                </a:r>
                <a:r>
                  <a:rPr lang="en-US" sz="2400" dirty="0">
                    <a:latin typeface="Times New Roman" panose="02020603050405020304" pitchFamily="18" charset="0"/>
                    <a:ea typeface="Calibri" panose="020F0502020204030204" pitchFamily="34" charset="0"/>
                  </a:rPr>
                  <a:t>)</a:t>
                </a:r>
                <a:r>
                  <a:rPr lang="en-US" sz="2400" baseline="-25000" dirty="0">
                    <a:latin typeface="Times New Roman" panose="02020603050405020304" pitchFamily="18" charset="0"/>
                    <a:ea typeface="Calibri" panose="020F0502020204030204" pitchFamily="34" charset="0"/>
                  </a:rPr>
                  <a:t>2</a:t>
                </a:r>
                <a:r>
                  <a:rPr lang="en-US" sz="3600" cap="small" dirty="0">
                    <a:solidFill>
                      <a:srgbClr val="33407F"/>
                    </a:solidFill>
                    <a:latin typeface="Times New Roman" panose="02020603050405020304" pitchFamily="18" charset="0"/>
                    <a:ea typeface="Arial" panose="020B0604020202020204" pitchFamily="34" charset="0"/>
                  </a:rPr>
                  <a:t>                       </a:t>
                </a:r>
                <a:endParaRPr lang="en-US" sz="2400" cap="small" dirty="0">
                  <a:latin typeface="Arial" panose="020B0604020202020204" pitchFamily="34" charset="0"/>
                  <a:ea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381388" y="3240388"/>
                <a:ext cx="10395752" cy="3365152"/>
              </a:xfrm>
              <a:prstGeom prst="rect">
                <a:avLst/>
              </a:prstGeom>
              <a:blipFill rotWithShape="0">
                <a:blip r:embed="rId8"/>
                <a:stretch>
                  <a:fillRect l="-938" t="-725" b="-217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68252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250" fill="hold"/>
                                        <p:tgtEl>
                                          <p:spTgt spid="6"/>
                                        </p:tgtEl>
                                        <p:attrNameLst>
                                          <p:attrName>ppt_w</p:attrName>
                                        </p:attrNameLst>
                                      </p:cBhvr>
                                      <p:tavLst>
                                        <p:tav tm="0">
                                          <p:val>
                                            <p:fltVal val="0"/>
                                          </p:val>
                                        </p:tav>
                                        <p:tav tm="100000">
                                          <p:val>
                                            <p:strVal val="#ppt_w"/>
                                          </p:val>
                                        </p:tav>
                                      </p:tavLst>
                                    </p:anim>
                                    <p:anim calcmode="lin" valueType="num">
                                      <p:cBhvr>
                                        <p:cTn id="19" dur="1250" fill="hold"/>
                                        <p:tgtEl>
                                          <p:spTgt spid="6"/>
                                        </p:tgtEl>
                                        <p:attrNameLst>
                                          <p:attrName>ppt_h</p:attrName>
                                        </p:attrNameLst>
                                      </p:cBhvr>
                                      <p:tavLst>
                                        <p:tav tm="0">
                                          <p:val>
                                            <p:fltVal val="0"/>
                                          </p:val>
                                        </p:tav>
                                        <p:tav tm="100000">
                                          <p:val>
                                            <p:strVal val="#ppt_h"/>
                                          </p:val>
                                        </p:tav>
                                      </p:tavLst>
                                    </p:anim>
                                    <p:animEffect transition="in" filter="fade">
                                      <p:cBhvr>
                                        <p:cTn id="2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21" y="1629819"/>
            <a:ext cx="2333075" cy="613245"/>
          </a:xfrm>
          <a:prstGeom prst="rect">
            <a:avLst/>
          </a:prstGeom>
        </p:spPr>
        <p:txBody>
          <a:bodyPr wrap="none">
            <a:spAutoFit/>
          </a:bodyPr>
          <a:lstStyle/>
          <a:p>
            <a:pPr algn="just">
              <a:lnSpc>
                <a:spcPct val="115000"/>
              </a:lnSpc>
              <a:spcBef>
                <a:spcPts val="600"/>
              </a:spcBef>
              <a:spcAft>
                <a:spcPts val="600"/>
              </a:spcAft>
            </a:pPr>
            <a:r>
              <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HÓA TRỊ</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0"/>
            <a:ext cx="6847010" cy="1678404"/>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6" name="Rectangle 5"/>
          <p:cNvSpPr/>
          <p:nvPr/>
        </p:nvSpPr>
        <p:spPr>
          <a:xfrm>
            <a:off x="995986" y="2292096"/>
            <a:ext cx="10645029" cy="2511457"/>
          </a:xfrm>
          <a:prstGeom prst="rect">
            <a:avLst/>
          </a:prstGeom>
        </p:spPr>
        <p:txBody>
          <a:bodyPr wrap="square">
            <a:spAutoFit/>
          </a:bodyPr>
          <a:lstStyle/>
          <a:p>
            <a:pPr algn="just">
              <a:lnSpc>
                <a:spcPct val="115000"/>
              </a:lnSpc>
              <a:spcBef>
                <a:spcPts val="600"/>
              </a:spcBef>
              <a:spcAft>
                <a:spcPts val="600"/>
              </a:spcAft>
            </a:pP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1.1.Tìm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6"/>
          <p:cNvSpPr/>
          <p:nvPr/>
        </p:nvSpPr>
        <p:spPr>
          <a:xfrm>
            <a:off x="651803" y="4803553"/>
            <a:ext cx="6662401" cy="658642"/>
          </a:xfrm>
          <a:prstGeom prst="rect">
            <a:avLst/>
          </a:prstGeom>
        </p:spPr>
        <p:txBody>
          <a:bodyPr wrap="none">
            <a:spAutoFit/>
          </a:bodyPr>
          <a:lstStyle/>
          <a:p>
            <a:pPr indent="254000" algn="just">
              <a:lnSpc>
                <a:spcPct val="115000"/>
              </a:lnSpc>
              <a:spcAft>
                <a:spcPts val="0"/>
              </a:spcAft>
            </a:pPr>
            <a:r>
              <a:rPr lang="en-US" sz="3200" b="1" dirty="0">
                <a:solidFill>
                  <a:srgbClr val="FF0000"/>
                </a:solidFill>
                <a:latin typeface="Times New Roman" panose="02020603050405020304" pitchFamily="18" charset="0"/>
                <a:ea typeface="Calibri" panose="020F0502020204030204" pitchFamily="34" charset="0"/>
              </a:rPr>
              <a:t>1.2.</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Xác</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định</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hoá</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trị</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của</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nguyên</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tố</a:t>
            </a:r>
            <a:r>
              <a:rPr lang="en-US" sz="3200" b="1" dirty="0">
                <a:solidFill>
                  <a:srgbClr val="FF0000"/>
                </a:solidFill>
                <a:effectLst/>
                <a:latin typeface="Times New Roman" panose="02020603050405020304" pitchFamily="18" charset="0"/>
                <a:ea typeface="Segoe UI" panose="020B0502040204020203" pitchFamily="34" charset="0"/>
              </a:rPr>
              <a:t>.</a:t>
            </a:r>
            <a:endParaRPr lang="en-US" dirty="0">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635746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56494" y="547547"/>
            <a:ext cx="2337499" cy="743473"/>
          </a:xfrm>
          <a:prstGeom prst="rect">
            <a:avLst/>
          </a:prstGeom>
        </p:spPr>
        <p:txBody>
          <a:bodyPr wrap="none">
            <a:spAutoFit/>
          </a:bodyPr>
          <a:lstStyle/>
          <a:p>
            <a:pPr>
              <a:lnSpc>
                <a:spcPct val="115000"/>
              </a:lnSpc>
              <a:spcAft>
                <a:spcPts val="1000"/>
              </a:spcAft>
            </a:pPr>
            <a:r>
              <a:rPr lang="de-DE"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65653" y="34289"/>
            <a:ext cx="1870056" cy="1501799"/>
          </a:xfrm>
          <a:prstGeom prst="rect">
            <a:avLst/>
          </a:prstGeom>
        </p:spPr>
      </p:pic>
      <p:sp>
        <p:nvSpPr>
          <p:cNvPr id="4" name="Rectangle 3"/>
          <p:cNvSpPr/>
          <p:nvPr/>
        </p:nvSpPr>
        <p:spPr>
          <a:xfrm>
            <a:off x="5005574" y="1562972"/>
            <a:ext cx="6956291" cy="353943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dirty="0" err="1">
                <a:solidFill>
                  <a:schemeClr val="accent5">
                    <a:lumMod val="75000"/>
                  </a:schemeClr>
                </a:solidFill>
                <a:latin typeface="Times New Roman" panose="02020603050405020304" pitchFamily="18" charset="0"/>
                <a:ea typeface="Calibri" panose="020F0502020204030204" pitchFamily="34" charset="0"/>
              </a:rPr>
              <a:t>Bột</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thạch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cao</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có</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nhiều</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ứng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dụng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quan</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trọng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trong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đời</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sống.Thành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phẩn</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chính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của</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bột</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thạch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cao</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là</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hợp</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chất</a:t>
            </a:r>
            <a:r>
              <a:rPr lang="en-US" sz="3200" dirty="0">
                <a:solidFill>
                  <a:schemeClr val="accent5">
                    <a:lumMod val="75000"/>
                  </a:schemeClr>
                </a:solidFill>
                <a:latin typeface="Times New Roman" panose="02020603050405020304" pitchFamily="18" charset="0"/>
                <a:ea typeface="Calibri" panose="020F0502020204030204" pitchFamily="34" charset="0"/>
              </a:rPr>
              <a:t> (M) </a:t>
            </a:r>
            <a:r>
              <a:rPr lang="en-US" sz="3200" dirty="0" err="1">
                <a:solidFill>
                  <a:schemeClr val="accent5">
                    <a:lumMod val="75000"/>
                  </a:schemeClr>
                </a:solidFill>
                <a:latin typeface="Times New Roman" panose="02020603050405020304" pitchFamily="18" charset="0"/>
                <a:ea typeface="Calibri" panose="020F0502020204030204" pitchFamily="34" charset="0"/>
              </a:rPr>
              <a:t>gồm</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a:solidFill>
                  <a:srgbClr val="FF0000"/>
                </a:solidFill>
                <a:latin typeface="Times New Roman" panose="02020603050405020304" pitchFamily="18" charset="0"/>
                <a:ea typeface="Calibri" panose="020F0502020204030204" pitchFamily="34" charset="0"/>
              </a:rPr>
              <a:t>calcium</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và</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gốc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a:solidFill>
                  <a:srgbClr val="FF0000"/>
                </a:solidFill>
                <a:latin typeface="Times New Roman" panose="02020603050405020304" pitchFamily="18" charset="0"/>
                <a:ea typeface="Calibri" panose="020F0502020204030204" pitchFamily="34" charset="0"/>
              </a:rPr>
              <a:t>sulfate</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Xác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định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công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thức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hoá</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học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của</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hợp</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chất</a:t>
            </a:r>
            <a:r>
              <a:rPr lang="en-US" sz="3200" dirty="0">
                <a:solidFill>
                  <a:schemeClr val="accent5">
                    <a:lumMod val="75000"/>
                  </a:schemeClr>
                </a:solidFill>
                <a:latin typeface="Times New Roman" panose="02020603050405020304" pitchFamily="18" charset="0"/>
                <a:ea typeface="Calibri" panose="020F0502020204030204" pitchFamily="34" charset="0"/>
              </a:rPr>
              <a:t> (M).Tim </a:t>
            </a:r>
            <a:r>
              <a:rPr lang="en-US" sz="3200" dirty="0" err="1">
                <a:solidFill>
                  <a:schemeClr val="accent5">
                    <a:lumMod val="75000"/>
                  </a:schemeClr>
                </a:solidFill>
                <a:latin typeface="Times New Roman" panose="02020603050405020304" pitchFamily="18" charset="0"/>
                <a:ea typeface="Calibri" panose="020F0502020204030204" pitchFamily="34" charset="0"/>
              </a:rPr>
              <a:t>hiểu</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thông</a:t>
            </a:r>
            <a:r>
              <a:rPr lang="en-US" sz="3200" dirty="0">
                <a:solidFill>
                  <a:schemeClr val="accent5">
                    <a:lumMod val="75000"/>
                  </a:schemeClr>
                </a:solidFill>
                <a:latin typeface="Times New Roman" panose="02020603050405020304" pitchFamily="18" charset="0"/>
                <a:ea typeface="Calibri" panose="020F0502020204030204" pitchFamily="34" charset="0"/>
              </a:rPr>
              <a:t> qua </a:t>
            </a:r>
            <a:r>
              <a:rPr lang="en-US" sz="3200" dirty="0" err="1">
                <a:solidFill>
                  <a:schemeClr val="accent5">
                    <a:lumMod val="75000"/>
                  </a:schemeClr>
                </a:solidFill>
                <a:latin typeface="Times New Roman" panose="02020603050405020304" pitchFamily="18" charset="0"/>
                <a:ea typeface="Calibri" panose="020F0502020204030204" pitchFamily="34" charset="0"/>
              </a:rPr>
              <a:t>sách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báo</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internetvà</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cho</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biết</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các</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ứng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dụng</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của</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thạch</a:t>
            </a:r>
            <a:r>
              <a:rPr lang="en-US" sz="3200" dirty="0">
                <a:solidFill>
                  <a:schemeClr val="accent5">
                    <a:lumMod val="75000"/>
                  </a:schemeClr>
                </a:solidFill>
                <a:latin typeface="Times New Roman" panose="02020603050405020304" pitchFamily="18" charset="0"/>
                <a:ea typeface="Calibri" panose="020F0502020204030204" pitchFamily="34" charset="0"/>
              </a:rPr>
              <a:t> </a:t>
            </a:r>
            <a:r>
              <a:rPr lang="en-US" sz="3200" dirty="0" err="1">
                <a:solidFill>
                  <a:schemeClr val="accent5">
                    <a:lumMod val="75000"/>
                  </a:schemeClr>
                </a:solidFill>
                <a:latin typeface="Times New Roman" panose="02020603050405020304" pitchFamily="18" charset="0"/>
                <a:ea typeface="Calibri" panose="020F0502020204030204" pitchFamily="34" charset="0"/>
              </a:rPr>
              <a:t>cao</a:t>
            </a:r>
            <a:r>
              <a:rPr lang="en-US" sz="3200" dirty="0">
                <a:solidFill>
                  <a:schemeClr val="accent5">
                    <a:lumMod val="75000"/>
                  </a:schemeClr>
                </a:solidFill>
                <a:latin typeface="Times New Roman" panose="02020603050405020304" pitchFamily="18" charset="0"/>
                <a:ea typeface="Calibri" panose="020F0502020204030204" pitchFamily="34" charset="0"/>
              </a:rPr>
              <a:t>?</a:t>
            </a:r>
            <a:endParaRPr lang="en-US" sz="3200" dirty="0">
              <a:solidFill>
                <a:schemeClr val="accent5">
                  <a:lumMod val="75000"/>
                </a:schemeClr>
              </a:solidFill>
            </a:endParaRPr>
          </a:p>
        </p:txBody>
      </p:sp>
      <p:pic>
        <p:nvPicPr>
          <p:cNvPr id="5" name="Picture 4"/>
          <p:cNvPicPr>
            <a:picLocks noChangeAspect="1"/>
          </p:cNvPicPr>
          <p:nvPr/>
        </p:nvPicPr>
        <p:blipFill>
          <a:blip r:embed="rId4"/>
          <a:stretch>
            <a:fillRect/>
          </a:stretch>
        </p:blipFill>
        <p:spPr>
          <a:xfrm>
            <a:off x="487766" y="1562972"/>
            <a:ext cx="3918057" cy="3225710"/>
          </a:xfrm>
          <a:prstGeom prst="ellipse">
            <a:avLst/>
          </a:prstGeom>
          <a:ln>
            <a:noFill/>
          </a:ln>
          <a:effectLst>
            <a:softEdge rad="112500"/>
          </a:effectLst>
        </p:spPr>
      </p:pic>
    </p:spTree>
    <p:extLst>
      <p:ext uri="{BB962C8B-B14F-4D97-AF65-F5344CB8AC3E}">
        <p14:creationId xmlns:p14="http://schemas.microsoft.com/office/powerpoint/2010/main" val="2286062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56494" y="547547"/>
            <a:ext cx="2337499" cy="743473"/>
          </a:xfrm>
          <a:prstGeom prst="rect">
            <a:avLst/>
          </a:prstGeom>
        </p:spPr>
        <p:txBody>
          <a:bodyPr wrap="none">
            <a:spAutoFit/>
          </a:bodyPr>
          <a:lstStyle/>
          <a:p>
            <a:pPr>
              <a:lnSpc>
                <a:spcPct val="115000"/>
              </a:lnSpc>
              <a:spcAft>
                <a:spcPts val="1000"/>
              </a:spcAft>
            </a:pPr>
            <a:r>
              <a:rPr lang="de-DE"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65653" y="34289"/>
            <a:ext cx="1870056" cy="150179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586578" y="1536088"/>
                <a:ext cx="8868793" cy="4824013"/>
              </a:xfrm>
              <a:prstGeom prst="rect">
                <a:avLst/>
              </a:prstGeom>
            </p:spPr>
            <p:txBody>
              <a:bodyPr wrap="square">
                <a:spAutoFit/>
              </a:bodyPr>
              <a:lstStyle/>
              <a:p>
                <a:pPr indent="254000" algn="just">
                  <a:lnSpc>
                    <a:spcPct val="115000"/>
                  </a:lnSpc>
                  <a:spcAft>
                    <a:spcPts val="0"/>
                  </a:spcAft>
                  <a:tabLst>
                    <a:tab pos="515620" algn="l"/>
                  </a:tabLst>
                </a:pPr>
                <a:r>
                  <a:rPr lang="en-US" sz="2400" dirty="0">
                    <a:latin typeface="Times New Roman" panose="02020603050405020304" pitchFamily="18" charset="0"/>
                    <a:ea typeface="Segoe UI" panose="020B0502040204020203" pitchFamily="34" charset="0"/>
                  </a:rPr>
                  <a:t>-</a:t>
                </a:r>
                <a:r>
                  <a:rPr lang="en-US" sz="2400" dirty="0" err="1">
                    <a:latin typeface="Times New Roman" panose="02020603050405020304" pitchFamily="18" charset="0"/>
                    <a:ea typeface="Segoe UI" panose="020B0502040204020203" pitchFamily="34" charset="0"/>
                  </a:rPr>
                  <a:t>Xác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định</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công</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thức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hoá</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học</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của</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hợp</a:t>
                </a:r>
                <a:r>
                  <a:rPr lang="en-US" sz="2400" dirty="0">
                    <a:latin typeface="Times New Roman" panose="02020603050405020304" pitchFamily="18" charset="0"/>
                    <a:ea typeface="Segoe UI" panose="020B0502040204020203" pitchFamily="34" charset="0"/>
                  </a:rPr>
                  <a:t> </a:t>
                </a:r>
                <a:r>
                  <a:rPr lang="en-US" sz="2400" dirty="0" err="1">
                    <a:latin typeface="Times New Roman" panose="02020603050405020304" pitchFamily="18" charset="0"/>
                    <a:ea typeface="Segoe UI" panose="020B0502040204020203" pitchFamily="34" charset="0"/>
                  </a:rPr>
                  <a:t>chất</a:t>
                </a:r>
                <a:r>
                  <a:rPr lang="en-US" sz="2400" dirty="0">
                    <a:latin typeface="Times New Roman" panose="02020603050405020304" pitchFamily="18" charset="0"/>
                    <a:ea typeface="Segoe UI" panose="020B0502040204020203" pitchFamily="34" charset="0"/>
                  </a:rPr>
                  <a:t> (M)</a:t>
                </a:r>
                <a:endParaRPr lang="en-US" sz="1400" dirty="0">
                  <a:effectLst/>
                  <a:latin typeface="Segoe UI" panose="020B0502040204020203" pitchFamily="34" charset="0"/>
                  <a:ea typeface="Segoe UI" panose="020B0502040204020203" pitchFamily="34" charset="0"/>
                </a:endParaRPr>
              </a:p>
              <a:p>
                <a:pPr marL="889000" algn="just">
                  <a:lnSpc>
                    <a:spcPct val="115000"/>
                  </a:lnSpc>
                  <a:spcAft>
                    <a:spcPts val="0"/>
                  </a:spcAft>
                </a:pPr>
                <a:r>
                  <a:rPr lang="en-US" sz="2400" cap="small" dirty="0">
                    <a:solidFill>
                      <a:srgbClr val="3E8594"/>
                    </a:solidFill>
                    <a:effectLst/>
                    <a:latin typeface="Times New Roman" panose="02020603050405020304" pitchFamily="18" charset="0"/>
                    <a:ea typeface="Arial" panose="020B0604020202020204" pitchFamily="34" charset="0"/>
                  </a:rPr>
                  <a:t>                                            II        </a:t>
                </a:r>
                <a:r>
                  <a:rPr lang="en-US" sz="2400" cap="small" dirty="0" err="1">
                    <a:solidFill>
                      <a:srgbClr val="3E8594"/>
                    </a:solidFill>
                    <a:effectLst/>
                    <a:latin typeface="Times New Roman" panose="02020603050405020304" pitchFamily="18" charset="0"/>
                    <a:ea typeface="Arial" panose="020B0604020202020204" pitchFamily="34" charset="0"/>
                  </a:rPr>
                  <a:t>II</a:t>
                </a:r>
                <a:endParaRPr lang="en-US" sz="1400" cap="small" dirty="0">
                  <a:effectLst/>
                  <a:latin typeface="Arial" panose="020B0604020202020204" pitchFamily="34" charset="0"/>
                  <a:ea typeface="Arial" panose="020B0604020202020204"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Công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thức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học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chung</a:t>
                </a:r>
                <a:r>
                  <a:rPr lang="en-US" sz="2400" dirty="0">
                    <a:effectLst/>
                    <a:latin typeface="Times New Roman" panose="02020603050405020304" pitchFamily="18" charset="0"/>
                    <a:ea typeface="Segoe UI" panose="020B0502040204020203" pitchFamily="34" charset="0"/>
                  </a:rPr>
                  <a:t> (M): </a:t>
                </a:r>
                <a:r>
                  <a:rPr lang="en-US" sz="2400" dirty="0" err="1">
                    <a:effectLst/>
                    <a:latin typeface="Times New Roman" panose="02020603050405020304" pitchFamily="18" charset="0"/>
                    <a:ea typeface="Segoe UI" panose="020B0502040204020203" pitchFamily="34" charset="0"/>
                  </a:rPr>
                  <a:t>Ca</a:t>
                </a:r>
                <a:r>
                  <a:rPr lang="en-US" sz="2400" baseline="-25000" dirty="0" err="1">
                    <a:effectLst/>
                    <a:latin typeface="Times New Roman" panose="02020603050405020304" pitchFamily="18" charset="0"/>
                    <a:ea typeface="Segoe UI" panose="020B0502040204020203" pitchFamily="34" charset="0"/>
                  </a:rPr>
                  <a:t>x</a:t>
                </a:r>
                <a:r>
                  <a:rPr lang="en-US" sz="2400" dirty="0">
                    <a:effectLst/>
                    <a:latin typeface="Times New Roman" panose="02020603050405020304" pitchFamily="18" charset="0"/>
                    <a:ea typeface="Segoe UI" panose="020B0502040204020203" pitchFamily="34" charset="0"/>
                  </a:rPr>
                  <a:t> (SO4 )y</a:t>
                </a:r>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a:effectLst/>
                    <a:latin typeface="Times New Roman" panose="02020603050405020304" pitchFamily="18" charset="0"/>
                    <a:ea typeface="Segoe UI" panose="020B0502040204020203" pitchFamily="34" charset="0"/>
                  </a:rPr>
                  <a:t>Theo </a:t>
                </a:r>
                <a:r>
                  <a:rPr lang="en-US" sz="2400" dirty="0" err="1">
                    <a:effectLst/>
                    <a:latin typeface="Times New Roman" panose="02020603050405020304" pitchFamily="18" charset="0"/>
                    <a:ea typeface="Segoe UI" panose="020B0502040204020203" pitchFamily="34" charset="0"/>
                  </a:rPr>
                  <a:t>quy</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tắc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hoá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trị</a:t>
                </a:r>
                <a:r>
                  <a:rPr lang="en-US" sz="2400" dirty="0">
                    <a:effectLst/>
                    <a:latin typeface="Times New Roman" panose="02020603050405020304" pitchFamily="18" charset="0"/>
                    <a:ea typeface="Segoe UI" panose="020B0502040204020203" pitchFamily="34" charset="0"/>
                  </a:rPr>
                  <a:t>, ta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a:solidFill>
                      <a:srgbClr val="C5584A"/>
                    </a:solidFill>
                    <a:effectLst/>
                    <a:latin typeface="Times New Roman" panose="02020603050405020304" pitchFamily="18" charset="0"/>
                    <a:ea typeface="Segoe UI" panose="020B0502040204020203" pitchFamily="34" charset="0"/>
                  </a:rPr>
                  <a:t>X</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solidFill>
                      <a:srgbClr val="33407F"/>
                    </a:solidFill>
                    <a:effectLst/>
                    <a:latin typeface="Times New Roman" panose="02020603050405020304" pitchFamily="18" charset="0"/>
                    <a:ea typeface="Segoe UI" panose="020B0502040204020203" pitchFamily="34" charset="0"/>
                  </a:rPr>
                  <a:t>II </a:t>
                </a:r>
                <a:r>
                  <a:rPr lang="en-US" sz="2400" dirty="0">
                    <a:effectLst/>
                    <a:latin typeface="Times New Roman" panose="02020603050405020304" pitchFamily="18" charset="0"/>
                    <a:ea typeface="Segoe UI" panose="020B0502040204020203" pitchFamily="34" charset="0"/>
                  </a:rPr>
                  <a:t>= </a:t>
                </a:r>
                <a:r>
                  <a:rPr lang="en-US" sz="2400" dirty="0">
                    <a:solidFill>
                      <a:srgbClr val="C5584A"/>
                    </a:solidFill>
                    <a:effectLst/>
                    <a:latin typeface="Times New Roman" panose="02020603050405020304" pitchFamily="18" charset="0"/>
                    <a:ea typeface="Segoe UI" panose="020B0502040204020203" pitchFamily="34" charset="0"/>
                  </a:rPr>
                  <a:t>y </a:t>
                </a:r>
                <a14:m>
                  <m:oMath xmlns:m="http://schemas.openxmlformats.org/officeDocument/2006/math">
                    <m:r>
                      <a:rPr lang="en-US" sz="2400" i="1">
                        <a:effectLst/>
                        <a:latin typeface="Cambria Math" panose="02040503050406030204" pitchFamily="18" charset="0"/>
                        <a:ea typeface="Segoe UI" panose="020B0502040204020203" pitchFamily="34" charset="0"/>
                        <a:cs typeface="Times New Roman" panose="02020603050405020304" pitchFamily="18" charset="0"/>
                      </a:rPr>
                      <m:t>×</m:t>
                    </m:r>
                  </m:oMath>
                </a14:m>
                <a:r>
                  <a:rPr lang="en-US" sz="2400" dirty="0">
                    <a:effectLst/>
                    <a:latin typeface="Times New Roman" panose="02020603050405020304" pitchFamily="18" charset="0"/>
                    <a:ea typeface="Segoe UI" panose="020B0502040204020203" pitchFamily="34" charset="0"/>
                  </a:rPr>
                  <a:t> II</a:t>
                </a:r>
                <a:endParaRPr lang="en-US" sz="1400" dirty="0">
                  <a:effectLst/>
                  <a:latin typeface="Segoe UI" panose="020B0502040204020203" pitchFamily="34" charset="0"/>
                  <a:ea typeface="Segoe UI" panose="020B0502040204020203" pitchFamily="34" charset="0"/>
                </a:endParaRPr>
              </a:p>
              <a:p>
                <a:pPr marR="2860040"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Chuyển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lệ</a:t>
                </a:r>
                <a:r>
                  <a:rPr lang="en-US" sz="2400" dirty="0">
                    <a:effectLst/>
                    <a:latin typeface="Times New Roman" panose="02020603050405020304" pitchFamily="18" charset="0"/>
                    <a:ea typeface="Segoe UI" panose="020B0502040204020203" pitchFamily="34" charset="0"/>
                  </a:rPr>
                  <a:t>: </a:t>
                </a:r>
                <a14:m>
                  <m:oMath xmlns:m="http://schemas.openxmlformats.org/officeDocument/2006/math">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𝑥</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𝑦</m:t>
                        </m:r>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𝐼𝐼</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𝐼𝐼</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2</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2</m:t>
                        </m:r>
                      </m:den>
                    </m:f>
                    <m:r>
                      <a:rPr lang="en-US" sz="24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400" i="1">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num>
                      <m:den>
                        <m:r>
                          <a:rPr lang="en-US" sz="2400" i="1">
                            <a:effectLst/>
                            <a:latin typeface="Cambria Math" panose="02040503050406030204" pitchFamily="18" charset="0"/>
                            <a:ea typeface="Segoe UI" panose="020B0502040204020203" pitchFamily="34" charset="0"/>
                            <a:cs typeface="Times New Roman" panose="02020603050405020304" pitchFamily="18" charset="0"/>
                          </a:rPr>
                          <m:t>1</m:t>
                        </m:r>
                      </m:den>
                    </m:f>
                  </m:oMath>
                </a14:m>
                <a:endParaRPr lang="en-US" sz="1400" dirty="0">
                  <a:effectLst/>
                  <a:latin typeface="Segoe UI" panose="020B0502040204020203" pitchFamily="34" charset="0"/>
                  <a:ea typeface="Segoe UI" panose="020B0502040204020203" pitchFamily="34" charset="0"/>
                </a:endParaRP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Chỉ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những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số</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nguyên</a:t>
                </a:r>
                <a:r>
                  <a:rPr lang="en-US" sz="2400" dirty="0">
                    <a:effectLst/>
                    <a:latin typeface="Times New Roman" panose="02020603050405020304" pitchFamily="18" charset="0"/>
                    <a:ea typeface="Segoe UI" panose="020B0502040204020203" pitchFamily="34" charset="0"/>
                  </a:rPr>
                  <a:t> </a:t>
                </a:r>
              </a:p>
              <a:p>
                <a:pPr indent="254000" algn="just">
                  <a:lnSpc>
                    <a:spcPct val="115000"/>
                  </a:lnSpc>
                  <a:spcAft>
                    <a:spcPts val="0"/>
                  </a:spcAft>
                </a:pPr>
                <a:r>
                  <a:rPr lang="en-US" sz="2400" dirty="0" err="1">
                    <a:effectLst/>
                    <a:latin typeface="Times New Roman" panose="02020603050405020304" pitchFamily="18" charset="0"/>
                    <a:ea typeface="Segoe UI" panose="020B0502040204020203" pitchFamily="34" charset="0"/>
                  </a:rPr>
                  <a:t>đơn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nhấtvà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lệ</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a:t>
                </a:r>
                <a:r>
                  <a:rPr lang="en-US" sz="2400" dirty="0">
                    <a:solidFill>
                      <a:srgbClr val="C5584A"/>
                    </a:solidFill>
                    <a:effectLst/>
                    <a:latin typeface="Times New Roman" panose="02020603050405020304" pitchFamily="18" charset="0"/>
                    <a:ea typeface="Segoe UI" panose="020B0502040204020203" pitchFamily="34" charset="0"/>
                  </a:rPr>
                  <a:t>X </a:t>
                </a:r>
                <a:r>
                  <a:rPr lang="en-US" sz="2400" dirty="0">
                    <a:effectLst/>
                    <a:latin typeface="Times New Roman" panose="02020603050405020304" pitchFamily="18" charset="0"/>
                    <a:ea typeface="Segoe UI" panose="020B0502040204020203" pitchFamily="34" charset="0"/>
                  </a:rPr>
                  <a:t>= 1, </a:t>
                </a:r>
                <a:r>
                  <a:rPr lang="en-US" sz="2400" dirty="0">
                    <a:solidFill>
                      <a:srgbClr val="C5584A"/>
                    </a:solidFill>
                    <a:effectLst/>
                    <a:latin typeface="Times New Roman" panose="02020603050405020304" pitchFamily="18" charset="0"/>
                    <a:ea typeface="Segoe UI" panose="020B0502040204020203" pitchFamily="34" charset="0"/>
                  </a:rPr>
                  <a:t>y </a:t>
                </a:r>
                <a:r>
                  <a:rPr lang="en-US" sz="2400" dirty="0">
                    <a:effectLst/>
                    <a:latin typeface="Times New Roman" panose="02020603050405020304" pitchFamily="18" charset="0"/>
                    <a:ea typeface="Segoe UI" panose="020B0502040204020203" pitchFamily="34" charset="0"/>
                  </a:rPr>
                  <a:t>= 1. </a:t>
                </a:r>
                <a:endParaRPr lang="en-US" sz="1400" dirty="0">
                  <a:effectLst/>
                  <a:latin typeface="Segoe UI" panose="020B0502040204020203" pitchFamily="34" charset="0"/>
                  <a:ea typeface="Segoe UI" panose="020B0502040204020203" pitchFamily="34" charset="0"/>
                </a:endParaRPr>
              </a:p>
              <a:p>
                <a:pPr marL="342900" lvl="0" indent="-342900" algn="just">
                  <a:lnSpc>
                    <a:spcPct val="115000"/>
                  </a:lnSpc>
                  <a:spcAft>
                    <a:spcPts val="0"/>
                  </a:spcAft>
                  <a:buClr>
                    <a:srgbClr val="000000"/>
                  </a:buClr>
                  <a:buSzPts val="1000"/>
                  <a:buFont typeface="Symbol" panose="05050102010706020507" pitchFamily="18" charset="2"/>
                  <a:buChar char="-"/>
                </a:pPr>
                <a:r>
                  <a:rPr lang="en-US" sz="2400" b="1"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Kết</a:t>
                </a:r>
                <a:r>
                  <a:rPr lang="en-US" sz="2400" b="1"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b="1"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luận</a:t>
                </a:r>
                <a:r>
                  <a:rPr lang="en-US" sz="2400" b="1" u="none" strike="noStrike" spc="0" dirty="0">
                    <a:effectLst/>
                    <a:latin typeface="Times New Roman" panose="02020603050405020304" pitchFamily="18" charset="0"/>
                    <a:ea typeface="Segoe UI" panose="020B0502040204020203" pitchFamily="34" charset="0"/>
                    <a:cs typeface="Segoe UI" panose="020B0502040204020203" pitchFamily="34" charset="0"/>
                  </a:rPr>
                  <a:t>:</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Công</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thức</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hoá</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học</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của</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hợp</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chất</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(M) </a:t>
                </a:r>
                <a:r>
                  <a:rPr lang="en-US" sz="2400" u="none" strike="noStrike" spc="0" dirty="0" err="1">
                    <a:effectLst/>
                    <a:latin typeface="Times New Roman" panose="02020603050405020304" pitchFamily="18" charset="0"/>
                    <a:ea typeface="Segoe UI" panose="020B0502040204020203" pitchFamily="34" charset="0"/>
                    <a:cs typeface="Segoe UI" panose="020B0502040204020203" pitchFamily="34" charset="0"/>
                  </a:rPr>
                  <a:t>là</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 CaSO</a:t>
                </a:r>
                <a:r>
                  <a:rPr lang="en-US" sz="2400" u="none" strike="noStrike" spc="0" baseline="-25000" dirty="0">
                    <a:effectLst/>
                    <a:latin typeface="Times New Roman" panose="02020603050405020304" pitchFamily="18" charset="0"/>
                    <a:ea typeface="Segoe UI" panose="020B0502040204020203" pitchFamily="34" charset="0"/>
                    <a:cs typeface="Segoe UI" panose="020B0502040204020203" pitchFamily="34" charset="0"/>
                  </a:rPr>
                  <a:t>4</a:t>
                </a:r>
                <a:r>
                  <a:rPr lang="en-US" sz="2400" u="none" strike="noStrike" spc="0" dirty="0">
                    <a:effectLst/>
                    <a:latin typeface="Times New Roman" panose="02020603050405020304" pitchFamily="18" charset="0"/>
                    <a:ea typeface="Segoe UI" panose="020B0502040204020203" pitchFamily="34" charset="0"/>
                    <a:cs typeface="Segoe UI" panose="020B0502040204020203" pitchFamily="34" charset="0"/>
                  </a:rPr>
                  <a:t>.</a:t>
                </a:r>
                <a:endParaRPr lang="en-US" sz="1400" u="none" strike="noStrike" spc="0" dirty="0">
                  <a:effectLst/>
                  <a:latin typeface="Segoe UI" panose="020B0502040204020203" pitchFamily="34" charset="0"/>
                  <a:ea typeface="Segoe UI" panose="020B0502040204020203" pitchFamily="34" charset="0"/>
                  <a:cs typeface="Segoe UI" panose="020B0502040204020203" pitchFamily="34" charset="0"/>
                </a:endParaRPr>
              </a:p>
              <a:p>
                <a:r>
                  <a:rPr lang="en-US" sz="2400" dirty="0" err="1">
                    <a:effectLst/>
                    <a:latin typeface="Times New Roman" panose="02020603050405020304" pitchFamily="18" charset="0"/>
                    <a:ea typeface="Calibri" panose="020F0502020204030204" pitchFamily="34" charset="0"/>
                  </a:rPr>
                  <a:t>Một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ứng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dụng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thạch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cao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xây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dựng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Làm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vách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ngăn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trang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nội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thất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y </a:t>
                </a:r>
                <a:r>
                  <a:rPr lang="en-US" sz="2400" dirty="0" err="1">
                    <a:effectLst/>
                    <a:latin typeface="Times New Roman" panose="02020603050405020304" pitchFamily="18" charset="0"/>
                    <a:ea typeface="Calibri" panose="020F0502020204030204" pitchFamily="34" charset="0"/>
                  </a:rPr>
                  <a:t>tế</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Làm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khung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xương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bột,Trong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mỹ</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thuật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Đổ</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khuôn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đúc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tượng</a:t>
                </a:r>
                <a:r>
                  <a:rPr lang="en-US" sz="2400" dirty="0">
                    <a:effectLst/>
                    <a:latin typeface="Times New Roman" panose="02020603050405020304" pitchFamily="18" charset="0"/>
                    <a:ea typeface="Calibri" panose="020F0502020204030204" pitchFamily="34" charset="0"/>
                  </a:rPr>
                  <a:t>,..</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3586578" y="1536088"/>
                <a:ext cx="8868793" cy="4824013"/>
              </a:xfrm>
              <a:prstGeom prst="rect">
                <a:avLst/>
              </a:prstGeom>
              <a:blipFill rotWithShape="0">
                <a:blip r:embed="rId4"/>
                <a:stretch>
                  <a:fillRect l="-1031" t="-506" b="-1896"/>
                </a:stretch>
              </a:blipFill>
            </p:spPr>
            <p:txBody>
              <a:bodyPr/>
              <a:lstStyle/>
              <a:p>
                <a:r>
                  <a:rPr lang="en-US">
                    <a:noFill/>
                  </a:rPr>
                  <a:t> </a:t>
                </a:r>
              </a:p>
            </p:txBody>
          </p:sp>
        </mc:Fallback>
      </mc:AlternateContent>
      <p:pic>
        <p:nvPicPr>
          <p:cNvPr id="1026" name="Picture 2" descr="Hướng dẫn thi công trần thạch cao chìm phẳng | Gyproc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745" y="4436366"/>
            <a:ext cx="2774056" cy="2080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Bị bó bột bao lâu thì khỏ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58" y="2502370"/>
            <a:ext cx="2594714" cy="17298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2" name="Picture 8" descr="Cơ Sở Tượng Bán Thân Bác Hồ Thạch Cao Nhũ Đồng Giá Rẻ"/>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466" y="547547"/>
            <a:ext cx="2510706" cy="1886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9289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additive="base">
                                        <p:cTn id="47"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 calcmode="lin" valueType="num">
                                      <p:cBhvr additive="base">
                                        <p:cTn id="53"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2622" y="725100"/>
            <a:ext cx="1851789" cy="743473"/>
          </a:xfrm>
          <a:prstGeom prst="rect">
            <a:avLst/>
          </a:prstGeom>
        </p:spPr>
        <p:txBody>
          <a:bodyPr wrap="none">
            <a:spAutoFit/>
          </a:bodyPr>
          <a:lstStyle/>
          <a:p>
            <a:pPr>
              <a:lnSpc>
                <a:spcPct val="115000"/>
              </a:lnSpc>
              <a:spcAft>
                <a:spcPts val="1000"/>
              </a:spcAft>
            </a:pPr>
            <a:r>
              <a:rPr lang="de-DE"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Dặn Dò</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975723" y="-144911"/>
            <a:ext cx="2612451" cy="2097999"/>
          </a:xfrm>
          <a:prstGeom prst="rect">
            <a:avLst/>
          </a:prstGeom>
        </p:spPr>
      </p:pic>
      <p:sp>
        <p:nvSpPr>
          <p:cNvPr id="3" name="Rectangle 2"/>
          <p:cNvSpPr/>
          <p:nvPr/>
        </p:nvSpPr>
        <p:spPr>
          <a:xfrm>
            <a:off x="2275641" y="2139835"/>
            <a:ext cx="9309718" cy="2003625"/>
          </a:xfrm>
          <a:prstGeom prst="rect">
            <a:avLst/>
          </a:prstGeom>
        </p:spPr>
        <p:txBody>
          <a:bodyPr wrap="square">
            <a:spAutoFit/>
          </a:bodyPr>
          <a:lstStyle/>
          <a:p>
            <a:pPr marL="571500" indent="-571500" algn="just">
              <a:lnSpc>
                <a:spcPct val="115000"/>
              </a:lnSpc>
              <a:spcAft>
                <a:spcPts val="0"/>
              </a:spcAft>
              <a:buFontTx/>
              <a:buChar char="-"/>
            </a:pP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HS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về</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cũ</a:t>
            </a:r>
            <a:endPar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lnSpc>
                <a:spcPct val="115000"/>
              </a:lnSpc>
              <a:spcAft>
                <a:spcPts val="0"/>
              </a:spcAft>
              <a:buFontTx/>
              <a:buChar char="-"/>
            </a:pP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Làm</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SGK 1,2,3.</a:t>
            </a:r>
          </a:p>
          <a:p>
            <a:pPr algn="just">
              <a:lnSpc>
                <a:spcPct val="115000"/>
              </a:lnSpc>
              <a:spcAft>
                <a:spcPts val="0"/>
              </a:spcAft>
            </a:pP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bị</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8191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1597" r="96952">
                        <a14:foregroundMark x1="5806" y1="15905" x2="32656" y2="17367"/>
                        <a14:foregroundMark x1="68650" y1="15539" x2="93179" y2="26691"/>
                        <a14:foregroundMark x1="6531" y1="64534" x2="41945" y2="58867"/>
                      </a14:backgroundRemoval>
                    </a14:imgEffect>
                  </a14:imgLayer>
                </a14:imgProps>
              </a:ext>
            </a:extLst>
          </a:blip>
          <a:stretch>
            <a:fillRect/>
          </a:stretch>
        </p:blipFill>
        <p:spPr>
          <a:xfrm>
            <a:off x="759599" y="1301629"/>
            <a:ext cx="5224425" cy="4147693"/>
          </a:xfrm>
          <a:prstGeom prst="rect">
            <a:avLst/>
          </a:prstGeom>
        </p:spPr>
      </p:pic>
      <p:pic>
        <p:nvPicPr>
          <p:cNvPr id="3" name="Picture 2"/>
          <p:cNvPicPr>
            <a:picLocks noChangeAspect="1"/>
          </p:cNvPicPr>
          <p:nvPr/>
        </p:nvPicPr>
        <p:blipFill>
          <a:blip r:embed="rId4"/>
          <a:stretch>
            <a:fillRect/>
          </a:stretch>
        </p:blipFill>
        <p:spPr>
          <a:xfrm>
            <a:off x="759599" y="5158810"/>
            <a:ext cx="4524375" cy="581025"/>
          </a:xfrm>
          <a:prstGeom prst="rect">
            <a:avLst/>
          </a:prstGeom>
        </p:spPr>
      </p:pic>
      <p:sp>
        <p:nvSpPr>
          <p:cNvPr id="4" name="Rectangle 3"/>
          <p:cNvSpPr/>
          <p:nvPr/>
        </p:nvSpPr>
        <p:spPr>
          <a:xfrm>
            <a:off x="4970363" y="256169"/>
            <a:ext cx="3608680" cy="646331"/>
          </a:xfrm>
          <a:prstGeom prst="rect">
            <a:avLst/>
          </a:prstGeom>
        </p:spPr>
        <p:txBody>
          <a:bodyPr wrap="none">
            <a:spAutoFit/>
          </a:bodyPr>
          <a:lstStyle/>
          <a:p>
            <a:r>
              <a:rPr lang="en-US" sz="3600" b="1" dirty="0" err="1">
                <a:solidFill>
                  <a:srgbClr val="FF0000"/>
                </a:solidFill>
                <a:latin typeface="Times New Roman" panose="02020603050405020304" pitchFamily="18" charset="0"/>
                <a:ea typeface="Arial" panose="020B0604020202020204" pitchFamily="34" charset="0"/>
              </a:rPr>
              <a:t>H</a:t>
            </a:r>
            <a:r>
              <a:rPr lang="en-US" sz="3600" b="1" dirty="0" err="1">
                <a:solidFill>
                  <a:srgbClr val="FF0000"/>
                </a:solidFill>
                <a:effectLst/>
                <a:latin typeface="Times New Roman" panose="02020603050405020304" pitchFamily="18" charset="0"/>
                <a:ea typeface="Arial" panose="020B0604020202020204" pitchFamily="34" charset="0"/>
              </a:rPr>
              <a:t>oạt</a:t>
            </a:r>
            <a:r>
              <a:rPr lang="en-US" sz="3600" b="1" dirty="0">
                <a:solidFill>
                  <a:srgbClr val="FF0000"/>
                </a:solidFill>
                <a:effectLst/>
                <a:latin typeface="Times New Roman" panose="02020603050405020304" pitchFamily="18" charset="0"/>
                <a:ea typeface="Arial" panose="020B0604020202020204" pitchFamily="34" charset="0"/>
              </a:rPr>
              <a:t> </a:t>
            </a:r>
            <a:r>
              <a:rPr lang="en-US" sz="3600" b="1" dirty="0" err="1">
                <a:solidFill>
                  <a:srgbClr val="FF0000"/>
                </a:solidFill>
                <a:effectLst/>
                <a:latin typeface="Times New Roman" panose="02020603050405020304" pitchFamily="18" charset="0"/>
                <a:ea typeface="Arial" panose="020B0604020202020204" pitchFamily="34" charset="0"/>
              </a:rPr>
              <a:t>động</a:t>
            </a:r>
            <a:r>
              <a:rPr lang="en-US" sz="3600" b="1" dirty="0">
                <a:solidFill>
                  <a:srgbClr val="FF0000"/>
                </a:solidFill>
                <a:effectLst/>
                <a:latin typeface="Times New Roman" panose="02020603050405020304" pitchFamily="18" charset="0"/>
                <a:ea typeface="Arial" panose="020B0604020202020204" pitchFamily="34" charset="0"/>
              </a:rPr>
              <a:t> </a:t>
            </a:r>
            <a:r>
              <a:rPr lang="en-US" sz="3600" b="1" dirty="0" err="1">
                <a:solidFill>
                  <a:srgbClr val="FF0000"/>
                </a:solidFill>
                <a:effectLst/>
                <a:latin typeface="Times New Roman" panose="02020603050405020304" pitchFamily="18" charset="0"/>
                <a:ea typeface="Arial" panose="020B0604020202020204" pitchFamily="34" charset="0"/>
              </a:rPr>
              <a:t>nhóm</a:t>
            </a:r>
            <a:r>
              <a:rPr lang="en-US" sz="3600" b="1" dirty="0">
                <a:solidFill>
                  <a:srgbClr val="FF0000"/>
                </a:solidFill>
                <a:effectLst/>
                <a:latin typeface="Times New Roman" panose="02020603050405020304" pitchFamily="18" charset="0"/>
                <a:ea typeface="Arial" panose="020B0604020202020204" pitchFamily="34" charset="0"/>
              </a:rPr>
              <a:t> </a:t>
            </a:r>
            <a:endParaRPr lang="en-US" sz="3600" b="1" dirty="0">
              <a:solidFill>
                <a:srgbClr val="FF0000"/>
              </a:solidFill>
            </a:endParaRPr>
          </a:p>
        </p:txBody>
      </p:sp>
      <p:pic>
        <p:nvPicPr>
          <p:cNvPr id="5" name="Picture 1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3630" y="251177"/>
            <a:ext cx="9112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564923" y="1941910"/>
            <a:ext cx="5193323" cy="30210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Bef>
                <a:spcPts val="600"/>
              </a:spcBef>
              <a:spcAft>
                <a:spcPts val="600"/>
              </a:spcAft>
            </a:pPr>
            <a:r>
              <a:rPr lang="en-US" sz="4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Q</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uan</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sát</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7.1 </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thảo</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luận</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trả</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lời</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hỏi</a:t>
            </a: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spcBef>
                <a:spcPts val="600"/>
              </a:spcBef>
              <a:spcAft>
                <a:spcPts val="600"/>
              </a:spcAft>
            </a:pPr>
            <a:r>
              <a:rPr lang="en-US" sz="40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Cl</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S, P</a:t>
            </a:r>
          </a:p>
        </p:txBody>
      </p:sp>
      <p:sp>
        <p:nvSpPr>
          <p:cNvPr id="7" name="Rectangle 6"/>
          <p:cNvSpPr/>
          <p:nvPr/>
        </p:nvSpPr>
        <p:spPr>
          <a:xfrm>
            <a:off x="6117740" y="2478302"/>
            <a:ext cx="5896707" cy="150810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Bef>
                <a:spcPts val="600"/>
              </a:spcBef>
              <a:spcAft>
                <a:spcPts val="600"/>
              </a:spcAft>
            </a:pPr>
            <a:r>
              <a:rPr lang="en-US" sz="40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oá</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Cl</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S, P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I, II, II</a:t>
            </a:r>
          </a:p>
        </p:txBody>
      </p:sp>
    </p:spTree>
    <p:extLst>
      <p:ext uri="{BB962C8B-B14F-4D97-AF65-F5344CB8AC3E}">
        <p14:creationId xmlns:p14="http://schemas.microsoft.com/office/powerpoint/2010/main" val="50314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21" y="1629819"/>
            <a:ext cx="2333075" cy="613245"/>
          </a:xfrm>
          <a:prstGeom prst="rect">
            <a:avLst/>
          </a:prstGeom>
        </p:spPr>
        <p:txBody>
          <a:bodyPr wrap="none">
            <a:spAutoFit/>
          </a:bodyPr>
          <a:lstStyle/>
          <a:p>
            <a:pPr algn="just">
              <a:lnSpc>
                <a:spcPct val="115000"/>
              </a:lnSpc>
              <a:spcBef>
                <a:spcPts val="600"/>
              </a:spcBef>
              <a:spcAft>
                <a:spcPts val="600"/>
              </a:spcAft>
            </a:pPr>
            <a:r>
              <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HÓA TRỊ</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p:cNvGrpSpPr/>
          <p:nvPr/>
        </p:nvGrpSpPr>
        <p:grpSpPr>
          <a:xfrm>
            <a:off x="2660405" y="-187569"/>
            <a:ext cx="6917349" cy="1865973"/>
            <a:chOff x="1478423" y="63207"/>
            <a:chExt cx="7861642" cy="1598907"/>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235" b="100000" l="9296" r="96620">
                          <a14:foregroundMark x1="24789" y1="33025" x2="39437" y2="40432"/>
                          <a14:foregroundMark x1="58028" y1="45370" x2="62817" y2="67284"/>
                        </a14:backgroundRemoval>
                      </a14:imgEffect>
                    </a14:imgLayer>
                  </a14:imgProps>
                </a:ext>
              </a:extLst>
            </a:blip>
            <a:stretch>
              <a:fillRect/>
            </a:stretch>
          </p:blipFill>
          <p:spPr>
            <a:xfrm>
              <a:off x="1478423" y="63207"/>
              <a:ext cx="1751888" cy="1598907"/>
            </a:xfrm>
            <a:prstGeom prst="rect">
              <a:avLst/>
            </a:prstGeom>
          </p:spPr>
        </p:pic>
        <p:pic>
          <p:nvPicPr>
            <p:cNvPr id="5" name="Picture 4"/>
            <p:cNvPicPr>
              <a:picLocks noChangeAspect="1"/>
            </p:cNvPicPr>
            <p:nvPr/>
          </p:nvPicPr>
          <p:blipFill>
            <a:blip r:embed="rId4"/>
            <a:stretch>
              <a:fillRect/>
            </a:stretch>
          </p:blipFill>
          <p:spPr>
            <a:xfrm>
              <a:off x="3230311" y="487969"/>
              <a:ext cx="6109754" cy="749382"/>
            </a:xfrm>
            <a:prstGeom prst="rect">
              <a:avLst/>
            </a:prstGeom>
            <a:ln>
              <a:noFill/>
            </a:ln>
          </p:spPr>
          <p:style>
            <a:lnRef idx="1">
              <a:schemeClr val="accent1"/>
            </a:lnRef>
            <a:fillRef idx="2">
              <a:schemeClr val="accent1"/>
            </a:fillRef>
            <a:effectRef idx="1">
              <a:schemeClr val="accent1"/>
            </a:effectRef>
            <a:fontRef idx="minor">
              <a:schemeClr val="dk1"/>
            </a:fontRef>
          </p:style>
        </p:pic>
      </p:grpSp>
      <p:sp>
        <p:nvSpPr>
          <p:cNvPr id="6" name="Rectangle 5"/>
          <p:cNvSpPr/>
          <p:nvPr/>
        </p:nvSpPr>
        <p:spPr>
          <a:xfrm>
            <a:off x="860821" y="2174882"/>
            <a:ext cx="10645029" cy="658642"/>
          </a:xfrm>
          <a:prstGeom prst="rect">
            <a:avLst/>
          </a:prstGeom>
        </p:spPr>
        <p:txBody>
          <a:bodyPr wrap="square">
            <a:spAutoFit/>
          </a:bodyPr>
          <a:lstStyle/>
          <a:p>
            <a:pPr algn="just">
              <a:lnSpc>
                <a:spcPct val="115000"/>
              </a:lnSpc>
              <a:spcBef>
                <a:spcPts val="600"/>
              </a:spcBef>
              <a:spcAft>
                <a:spcPts val="600"/>
              </a:spcAf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1.1.</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576610" y="2815077"/>
            <a:ext cx="6662401" cy="658642"/>
          </a:xfrm>
          <a:prstGeom prst="rect">
            <a:avLst/>
          </a:prstGeom>
        </p:spPr>
        <p:txBody>
          <a:bodyPr wrap="none">
            <a:spAutoFit/>
          </a:bodyPr>
          <a:lstStyle/>
          <a:p>
            <a:pPr indent="254000" algn="just">
              <a:lnSpc>
                <a:spcPct val="115000"/>
              </a:lnSpc>
              <a:spcAft>
                <a:spcPts val="0"/>
              </a:spcAft>
            </a:pPr>
            <a:r>
              <a:rPr lang="en-US" sz="3200" b="1" dirty="0">
                <a:solidFill>
                  <a:srgbClr val="FF0000"/>
                </a:solidFill>
                <a:latin typeface="Times New Roman" panose="02020603050405020304" pitchFamily="18" charset="0"/>
                <a:ea typeface="Calibri" panose="020F0502020204030204" pitchFamily="34" charset="0"/>
              </a:rPr>
              <a:t>1.2.</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Xác</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định</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hoá</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trị</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của</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nguyên</a:t>
            </a:r>
            <a:r>
              <a:rPr lang="en-US" sz="3200" b="1" dirty="0">
                <a:solidFill>
                  <a:srgbClr val="FF0000"/>
                </a:solidFill>
                <a:effectLst/>
                <a:latin typeface="Times New Roman" panose="02020603050405020304" pitchFamily="18" charset="0"/>
                <a:ea typeface="Segoe UI" panose="020B0502040204020203" pitchFamily="34" charset="0"/>
              </a:rPr>
              <a:t> </a:t>
            </a:r>
            <a:r>
              <a:rPr lang="en-US" sz="3200" b="1" dirty="0" err="1">
                <a:solidFill>
                  <a:srgbClr val="FF0000"/>
                </a:solidFill>
                <a:effectLst/>
                <a:latin typeface="Times New Roman" panose="02020603050405020304" pitchFamily="18" charset="0"/>
                <a:ea typeface="Segoe UI" panose="020B0502040204020203" pitchFamily="34" charset="0"/>
              </a:rPr>
              <a:t>tố</a:t>
            </a:r>
            <a:r>
              <a:rPr lang="en-US" sz="3200" b="1" dirty="0">
                <a:solidFill>
                  <a:srgbClr val="FF0000"/>
                </a:solidFill>
                <a:effectLst/>
                <a:latin typeface="Times New Roman" panose="02020603050405020304" pitchFamily="18" charset="0"/>
                <a:ea typeface="Segoe UI" panose="020B0502040204020203" pitchFamily="34" charset="0"/>
              </a:rPr>
              <a:t>.</a:t>
            </a:r>
            <a:endParaRPr lang="en-US" dirty="0">
              <a:effectLst/>
              <a:latin typeface="Segoe UI" panose="020B0502040204020203" pitchFamily="34" charset="0"/>
              <a:ea typeface="Segoe UI" panose="020B0502040204020203" pitchFamily="34" charset="0"/>
            </a:endParaRPr>
          </a:p>
        </p:txBody>
      </p:sp>
      <p:sp>
        <p:nvSpPr>
          <p:cNvPr id="8" name="Rectangle 7"/>
          <p:cNvSpPr/>
          <p:nvPr/>
        </p:nvSpPr>
        <p:spPr>
          <a:xfrm>
            <a:off x="860821" y="3638421"/>
            <a:ext cx="10838810" cy="156966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dựa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H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II.</a:t>
            </a:r>
          </a:p>
        </p:txBody>
      </p:sp>
    </p:spTree>
    <p:extLst>
      <p:ext uri="{BB962C8B-B14F-4D97-AF65-F5344CB8AC3E}">
        <p14:creationId xmlns:p14="http://schemas.microsoft.com/office/powerpoint/2010/main" val="138740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7007" y="548026"/>
            <a:ext cx="2550698" cy="707886"/>
          </a:xfrm>
          <a:prstGeom prst="rect">
            <a:avLst/>
          </a:prstGeom>
        </p:spPr>
        <p:txBody>
          <a:bodyPr wrap="none">
            <a:spAutoFit/>
          </a:bodyPr>
          <a:lstStyle/>
          <a:p>
            <a:r>
              <a:rPr lang="en-US" sz="4000" b="1" dirty="0">
                <a:solidFill>
                  <a:srgbClr val="FF0000"/>
                </a:solidFill>
                <a:effectLst/>
                <a:latin typeface="Times New Roman" panose="02020603050405020304" pitchFamily="18" charset="0"/>
                <a:ea typeface="Times New Roman" panose="02020603050405020304" pitchFamily="18" charset="0"/>
              </a:rPr>
              <a:t>L</a:t>
            </a:r>
            <a:r>
              <a:rPr lang="vi-VN" sz="4000" b="1" dirty="0">
                <a:solidFill>
                  <a:srgbClr val="FF0000"/>
                </a:solidFill>
                <a:effectLst/>
                <a:latin typeface="Times New Roman" panose="02020603050405020304" pitchFamily="18" charset="0"/>
                <a:ea typeface="Times New Roman" panose="02020603050405020304" pitchFamily="18" charset="0"/>
              </a:rPr>
              <a:t>uyện tập </a:t>
            </a:r>
            <a:endParaRPr lang="en-US" sz="4000"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sp>
        <p:nvSpPr>
          <p:cNvPr id="4" name="Rectangle 3"/>
          <p:cNvSpPr/>
          <p:nvPr/>
        </p:nvSpPr>
        <p:spPr>
          <a:xfrm>
            <a:off x="2693099" y="2107122"/>
            <a:ext cx="8323385" cy="264072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indent="254000" algn="just">
              <a:lnSpc>
                <a:spcPct val="115000"/>
              </a:lnSpc>
              <a:spcAft>
                <a:spcPts val="0"/>
              </a:spcAft>
            </a:pPr>
            <a:r>
              <a:rPr lang="en-US" sz="3600" dirty="0" err="1">
                <a:effectLst/>
                <a:latin typeface="Times New Roman" panose="02020603050405020304" pitchFamily="18" charset="0"/>
                <a:ea typeface="Segoe UI" panose="020B0502040204020203" pitchFamily="34" charset="0"/>
              </a:rPr>
              <a:t>Trong</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một</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hợp</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chất</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cộng</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hoá</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trị</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tố</a:t>
            </a:r>
            <a:r>
              <a:rPr lang="en-US" sz="3600" dirty="0">
                <a:effectLst/>
                <a:latin typeface="Times New Roman" panose="02020603050405020304" pitchFamily="18" charset="0"/>
                <a:ea typeface="Segoe UI" panose="020B0502040204020203" pitchFamily="34" charset="0"/>
              </a:rPr>
              <a:t> X </a:t>
            </a:r>
            <a:r>
              <a:rPr lang="en-US" sz="3600" dirty="0" err="1">
                <a:effectLst/>
                <a:latin typeface="Times New Roman" panose="02020603050405020304" pitchFamily="18" charset="0"/>
                <a:ea typeface="Segoe UI" panose="020B0502040204020203" pitchFamily="34" charset="0"/>
              </a:rPr>
              <a:t>có</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hoá</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trị</a:t>
            </a:r>
            <a:r>
              <a:rPr lang="en-US" sz="3600" dirty="0">
                <a:effectLst/>
                <a:latin typeface="Times New Roman" panose="02020603050405020304" pitchFamily="18" charset="0"/>
                <a:ea typeface="Segoe UI" panose="020B0502040204020203" pitchFamily="34" charset="0"/>
              </a:rPr>
              <a:t> IV. Theo </a:t>
            </a:r>
            <a:r>
              <a:rPr lang="en-US" sz="3600" dirty="0" err="1">
                <a:effectLst/>
                <a:latin typeface="Times New Roman" panose="02020603050405020304" pitchFamily="18" charset="0"/>
                <a:ea typeface="Segoe UI" panose="020B0502040204020203" pitchFamily="34" charset="0"/>
              </a:rPr>
              <a:t>em</a:t>
            </a:r>
            <a:r>
              <a:rPr lang="en-US" sz="3600" dirty="0">
                <a:effectLst/>
                <a:latin typeface="Times New Roman" panose="02020603050405020304" pitchFamily="18" charset="0"/>
                <a:ea typeface="Segoe UI" panose="020B0502040204020203" pitchFamily="34" charset="0"/>
              </a:rPr>
              <a:t>, 1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X </a:t>
            </a:r>
            <a:r>
              <a:rPr lang="en-US" sz="3600" dirty="0" err="1">
                <a:effectLst/>
                <a:latin typeface="Times New Roman" panose="02020603050405020304" pitchFamily="18" charset="0"/>
                <a:ea typeface="Segoe UI" panose="020B0502040204020203" pitchFamily="34" charset="0"/>
              </a:rPr>
              <a:t>có</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khả</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năng</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liên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kết</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với</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bao</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nhiêu</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O </a:t>
            </a:r>
            <a:r>
              <a:rPr lang="en-US" sz="3600" dirty="0" err="1">
                <a:effectLst/>
                <a:latin typeface="Times New Roman" panose="02020603050405020304" pitchFamily="18" charset="0"/>
                <a:ea typeface="Segoe UI" panose="020B0502040204020203" pitchFamily="34" charset="0"/>
              </a:rPr>
              <a:t>hoặc</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bao</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nhiêu</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nguyên</a:t>
            </a:r>
            <a:r>
              <a:rPr lang="en-US" sz="3600" dirty="0">
                <a:effectLst/>
                <a:latin typeface="Times New Roman" panose="02020603050405020304" pitchFamily="18" charset="0"/>
                <a:ea typeface="Segoe UI" panose="020B0502040204020203" pitchFamily="34" charset="0"/>
              </a:rPr>
              <a:t> </a:t>
            </a:r>
            <a:r>
              <a:rPr lang="en-US" sz="3600" dirty="0" err="1">
                <a:effectLst/>
                <a:latin typeface="Times New Roman" panose="02020603050405020304" pitchFamily="18" charset="0"/>
                <a:ea typeface="Segoe UI" panose="020B0502040204020203" pitchFamily="34" charset="0"/>
              </a:rPr>
              <a:t>tử</a:t>
            </a:r>
            <a:r>
              <a:rPr lang="en-US" sz="3600" dirty="0">
                <a:effectLst/>
                <a:latin typeface="Times New Roman" panose="02020603050405020304" pitchFamily="18" charset="0"/>
                <a:ea typeface="Segoe UI" panose="020B0502040204020203" pitchFamily="34" charset="0"/>
              </a:rPr>
              <a:t> H?</a:t>
            </a:r>
            <a:endParaRPr lang="en-US" sz="2000" dirty="0">
              <a:effectLst/>
              <a:latin typeface="Segoe UI" panose="020B0502040204020203" pitchFamily="34" charset="0"/>
              <a:ea typeface="Segoe UI" panose="020B0502040204020203" pitchFamily="34"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74" b="98958" l="0" r="100000">
                        <a14:foregroundMark x1="32667" y1="80729" x2="55000" y2="97049"/>
                      </a14:backgroundRemoval>
                    </a14:imgEffect>
                  </a14:imgLayer>
                </a14:imgProps>
              </a:ext>
              <a:ext uri="{28A0092B-C50C-407E-A947-70E740481C1C}">
                <a14:useLocalDpi xmlns:a14="http://schemas.microsoft.com/office/drawing/2010/main" val="0"/>
              </a:ext>
            </a:extLst>
          </a:blip>
          <a:stretch>
            <a:fillRect/>
          </a:stretch>
        </p:blipFill>
        <p:spPr>
          <a:xfrm>
            <a:off x="1007907" y="2020446"/>
            <a:ext cx="1465663" cy="2814073"/>
          </a:xfrm>
          <a:prstGeom prst="rect">
            <a:avLst/>
          </a:prstGeom>
        </p:spPr>
      </p:pic>
    </p:spTree>
    <p:extLst>
      <p:ext uri="{BB962C8B-B14F-4D97-AF65-F5344CB8AC3E}">
        <p14:creationId xmlns:p14="http://schemas.microsoft.com/office/powerpoint/2010/main" val="426903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repeatCount="indefinite" fill="hold" nodeType="withEffect">
                                  <p:stCondLst>
                                    <p:cond delay="0"/>
                                  </p:stCondLst>
                                  <p:endCondLst>
                                    <p:cond evt="onNext" delay="0">
                                      <p:tgtEl>
                                        <p:sldTgt/>
                                      </p:tgtEl>
                                    </p:cond>
                                  </p:end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082" y="548026"/>
            <a:ext cx="2550698" cy="707886"/>
          </a:xfrm>
          <a:prstGeom prst="rect">
            <a:avLst/>
          </a:prstGeom>
        </p:spPr>
        <p:txBody>
          <a:bodyPr wrap="none">
            <a:spAutoFit/>
          </a:bodyPr>
          <a:lstStyle/>
          <a:p>
            <a:r>
              <a:rPr lang="en-US" sz="4000" b="1" dirty="0">
                <a:solidFill>
                  <a:srgbClr val="FF0000"/>
                </a:solidFill>
                <a:effectLst/>
                <a:latin typeface="Times New Roman" panose="02020603050405020304" pitchFamily="18" charset="0"/>
                <a:ea typeface="Times New Roman" panose="02020603050405020304" pitchFamily="18" charset="0"/>
              </a:rPr>
              <a:t>L</a:t>
            </a:r>
            <a:r>
              <a:rPr lang="vi-VN" sz="4000" b="1" dirty="0">
                <a:solidFill>
                  <a:srgbClr val="FF0000"/>
                </a:solidFill>
                <a:effectLst/>
                <a:latin typeface="Times New Roman" panose="02020603050405020304" pitchFamily="18" charset="0"/>
                <a:ea typeface="Times New Roman" panose="02020603050405020304" pitchFamily="18" charset="0"/>
              </a:rPr>
              <a:t>uyện tập </a:t>
            </a:r>
            <a:endParaRPr lang="en-US" sz="4000"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9970" r="100000"/>
                    </a14:imgEffect>
                  </a14:imgLayer>
                </a14:imgProps>
              </a:ext>
              <a:ext uri="{28A0092B-C50C-407E-A947-70E740481C1C}">
                <a14:useLocalDpi xmlns:a14="http://schemas.microsoft.com/office/drawing/2010/main" val="0"/>
              </a:ext>
            </a:extLst>
          </a:blip>
          <a:stretch>
            <a:fillRect/>
          </a:stretch>
        </p:blipFill>
        <p:spPr>
          <a:xfrm>
            <a:off x="3877130" y="261222"/>
            <a:ext cx="1468593" cy="861432"/>
          </a:xfrm>
          <a:prstGeom prst="rect">
            <a:avLst/>
          </a:prstGeom>
        </p:spPr>
      </p:pic>
      <p:sp>
        <p:nvSpPr>
          <p:cNvPr id="6" name="Rectangle 5"/>
          <p:cNvSpPr/>
          <p:nvPr/>
        </p:nvSpPr>
        <p:spPr>
          <a:xfrm>
            <a:off x="2473569" y="2391508"/>
            <a:ext cx="8206154" cy="175432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dirty="0">
                <a:effectLst/>
                <a:latin typeface="Times New Roman" panose="02020603050405020304" pitchFamily="18" charset="0"/>
                <a:ea typeface="Calibri" panose="020F0502020204030204" pitchFamily="34" charset="0"/>
              </a:rPr>
              <a:t>Theo </a:t>
            </a:r>
            <a:r>
              <a:rPr lang="en-US" sz="3600" dirty="0" err="1">
                <a:effectLst/>
                <a:latin typeface="Times New Roman" panose="02020603050405020304" pitchFamily="18" charset="0"/>
                <a:ea typeface="Calibri" panose="020F0502020204030204" pitchFamily="34" charset="0"/>
              </a:rPr>
              <a:t>cách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xác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định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hoá</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trị</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của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nguyên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tố</a:t>
            </a:r>
            <a:r>
              <a:rPr lang="en-US" sz="3600" dirty="0">
                <a:effectLst/>
                <a:latin typeface="Times New Roman" panose="02020603050405020304" pitchFamily="18" charset="0"/>
                <a:ea typeface="Calibri" panose="020F0502020204030204" pitchFamily="34" charset="0"/>
              </a:rPr>
              <a:t>, 1 </a:t>
            </a:r>
            <a:r>
              <a:rPr lang="en-US" sz="3600" dirty="0" err="1">
                <a:effectLst/>
                <a:latin typeface="Times New Roman" panose="02020603050405020304" pitchFamily="18" charset="0"/>
                <a:ea typeface="Calibri" panose="020F0502020204030204" pitchFamily="34" charset="0"/>
              </a:rPr>
              <a:t>nguyên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tử</a:t>
            </a:r>
            <a:r>
              <a:rPr lang="en-US" sz="3600" dirty="0">
                <a:effectLst/>
                <a:latin typeface="Times New Roman" panose="02020603050405020304" pitchFamily="18" charset="0"/>
                <a:ea typeface="Calibri" panose="020F0502020204030204" pitchFamily="34" charset="0"/>
              </a:rPr>
              <a:t> X </a:t>
            </a:r>
            <a:r>
              <a:rPr lang="en-US" sz="3600" dirty="0" err="1">
                <a:effectLst/>
                <a:latin typeface="Times New Roman" panose="02020603050405020304" pitchFamily="18" charset="0"/>
                <a:ea typeface="Calibri" panose="020F0502020204030204" pitchFamily="34" charset="0"/>
              </a:rPr>
              <a:t>hoá</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trị</a:t>
            </a:r>
            <a:r>
              <a:rPr lang="en-US" sz="3600" dirty="0">
                <a:effectLst/>
                <a:latin typeface="Times New Roman" panose="02020603050405020304" pitchFamily="18" charset="0"/>
                <a:ea typeface="Calibri" panose="020F0502020204030204" pitchFamily="34" charset="0"/>
              </a:rPr>
              <a:t> IV </a:t>
            </a:r>
            <a:r>
              <a:rPr lang="en-US" sz="3600" dirty="0" err="1">
                <a:effectLst/>
                <a:latin typeface="Times New Roman" panose="02020603050405020304" pitchFamily="18" charset="0"/>
                <a:ea typeface="Calibri" panose="020F0502020204030204" pitchFamily="34" charset="0"/>
              </a:rPr>
              <a:t>có</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khả</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năng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liên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kết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với</a:t>
            </a:r>
            <a:r>
              <a:rPr lang="en-US" sz="3600" dirty="0">
                <a:effectLst/>
                <a:latin typeface="Times New Roman" panose="02020603050405020304" pitchFamily="18" charset="0"/>
                <a:ea typeface="Calibri" panose="020F0502020204030204" pitchFamily="34" charset="0"/>
              </a:rPr>
              <a:t> 2 </a:t>
            </a:r>
            <a:r>
              <a:rPr lang="en-US" sz="3600" dirty="0" err="1">
                <a:effectLst/>
                <a:latin typeface="Times New Roman" panose="02020603050405020304" pitchFamily="18" charset="0"/>
                <a:ea typeface="Calibri" panose="020F0502020204030204" pitchFamily="34" charset="0"/>
              </a:rPr>
              <a:t>nguyên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tử</a:t>
            </a:r>
            <a:r>
              <a:rPr lang="en-US" sz="3600" dirty="0">
                <a:effectLst/>
                <a:latin typeface="Times New Roman" panose="02020603050405020304" pitchFamily="18" charset="0"/>
                <a:ea typeface="Calibri" panose="020F0502020204030204" pitchFamily="34" charset="0"/>
              </a:rPr>
              <a:t> O </a:t>
            </a:r>
            <a:r>
              <a:rPr lang="en-US" sz="3600" dirty="0" err="1">
                <a:effectLst/>
                <a:latin typeface="Times New Roman" panose="02020603050405020304" pitchFamily="18" charset="0"/>
                <a:ea typeface="Calibri" panose="020F0502020204030204" pitchFamily="34" charset="0"/>
              </a:rPr>
              <a:t>hoặc</a:t>
            </a:r>
            <a:r>
              <a:rPr lang="en-US" sz="3600" dirty="0">
                <a:effectLst/>
                <a:latin typeface="Times New Roman" panose="02020603050405020304" pitchFamily="18" charset="0"/>
                <a:ea typeface="Calibri" panose="020F0502020204030204" pitchFamily="34" charset="0"/>
              </a:rPr>
              <a:t> 4 </a:t>
            </a:r>
            <a:r>
              <a:rPr lang="en-US" sz="3600" dirty="0" err="1">
                <a:effectLst/>
                <a:latin typeface="Times New Roman" panose="02020603050405020304" pitchFamily="18" charset="0"/>
                <a:ea typeface="Calibri" panose="020F0502020204030204" pitchFamily="34" charset="0"/>
              </a:rPr>
              <a:t>nguyên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tử</a:t>
            </a:r>
            <a:r>
              <a:rPr lang="en-US" sz="3600" dirty="0">
                <a:effectLst/>
                <a:latin typeface="Times New Roman" panose="02020603050405020304" pitchFamily="18" charset="0"/>
                <a:ea typeface="Calibri" panose="020F0502020204030204" pitchFamily="34" charset="0"/>
              </a:rPr>
              <a:t> H.</a:t>
            </a:r>
            <a:endParaRPr lang="en-US" sz="3600" dirty="0"/>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360" b="99281" l="0" r="96610"/>
                    </a14:imgEffect>
                  </a14:imgLayer>
                </a14:imgProps>
              </a:ext>
              <a:ext uri="{28A0092B-C50C-407E-A947-70E740481C1C}">
                <a14:useLocalDpi xmlns:a14="http://schemas.microsoft.com/office/drawing/2010/main" val="0"/>
              </a:ext>
            </a:extLst>
          </a:blip>
          <a:stretch>
            <a:fillRect/>
          </a:stretch>
        </p:blipFill>
        <p:spPr>
          <a:xfrm>
            <a:off x="769034" y="2209491"/>
            <a:ext cx="1798320" cy="2118360"/>
          </a:xfrm>
          <a:prstGeom prst="rect">
            <a:avLst/>
          </a:prstGeom>
        </p:spPr>
      </p:pic>
    </p:spTree>
    <p:extLst>
      <p:ext uri="{BB962C8B-B14F-4D97-AF65-F5344CB8AC3E}">
        <p14:creationId xmlns:p14="http://schemas.microsoft.com/office/powerpoint/2010/main" val="167963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9622" y="348371"/>
            <a:ext cx="2337499" cy="743473"/>
          </a:xfrm>
          <a:prstGeom prst="rect">
            <a:avLst/>
          </a:prstGeom>
        </p:spPr>
        <p:txBody>
          <a:bodyPr wrap="none">
            <a:spAutoFit/>
          </a:bodyPr>
          <a:lstStyle/>
          <a:p>
            <a:pPr>
              <a:lnSpc>
                <a:spcPct val="115000"/>
              </a:lnSpc>
              <a:spcAft>
                <a:spcPts val="1000"/>
              </a:spcAft>
            </a:pPr>
            <a:r>
              <a:rPr lang="de-DE"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Vận dụng</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93188" y="1522195"/>
            <a:ext cx="9427919" cy="4416275"/>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468483" y="0"/>
            <a:ext cx="1593877" cy="1280006"/>
          </a:xfrm>
          <a:prstGeom prst="rect">
            <a:avLst/>
          </a:prstGeom>
        </p:spPr>
      </p:pic>
    </p:spTree>
    <p:extLst>
      <p:ext uri="{BB962C8B-B14F-4D97-AF65-F5344CB8AC3E}">
        <p14:creationId xmlns:p14="http://schemas.microsoft.com/office/powerpoint/2010/main" val="1452781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3098</Words>
  <Application>Microsoft Office PowerPoint</Application>
  <PresentationFormat>Widescreen</PresentationFormat>
  <Paragraphs>264</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Calibri Light</vt:lpstr>
      <vt:lpstr>Cambria Math</vt:lpstr>
      <vt:lpstr>Open Sans</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HHC</dc:creator>
  <cp:lastModifiedBy>Ngô Trâm Anh</cp:lastModifiedBy>
  <cp:revision>65</cp:revision>
  <dcterms:created xsi:type="dcterms:W3CDTF">2022-07-14T00:30:51Z</dcterms:created>
  <dcterms:modified xsi:type="dcterms:W3CDTF">2023-05-15T08:12:38Z</dcterms:modified>
</cp:coreProperties>
</file>