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7" r:id="rId2"/>
    <p:sldId id="258" r:id="rId3"/>
    <p:sldId id="256" r:id="rId4"/>
    <p:sldId id="274" r:id="rId5"/>
    <p:sldId id="257" r:id="rId6"/>
    <p:sldId id="262" r:id="rId7"/>
    <p:sldId id="268" r:id="rId8"/>
    <p:sldId id="269" r:id="rId9"/>
    <p:sldId id="271" r:id="rId10"/>
    <p:sldId id="270" r:id="rId11"/>
    <p:sldId id="272" r:id="rId12"/>
    <p:sldId id="273" r:id="rId13"/>
    <p:sldId id="275" r:id="rId14"/>
    <p:sldId id="260" r:id="rId15"/>
    <p:sldId id="276" r:id="rId16"/>
    <p:sldId id="264" r:id="rId17"/>
    <p:sldId id="277" r:id="rId18"/>
    <p:sldId id="261" r:id="rId19"/>
    <p:sldId id="265" r:id="rId20"/>
    <p:sldId id="266" r:id="rId21"/>
  </p:sldIdLst>
  <p:sldSz cx="18288000" cy="10287000"/>
  <p:notesSz cx="6858000" cy="9144000"/>
  <p:embeddedFontLst>
    <p:embeddedFont>
      <p:font typeface="Arial Rounded MT Bold" panose="020F070403050403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nty Sans" panose="020B0604020202020204" charset="0"/>
      <p:regular r:id="rId28"/>
    </p:embeddedFont>
    <p:embeddedFont>
      <p:font typeface="Sniglet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4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94F55-1AE9-447B-91D8-13A696D2E8B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69294-B628-4850-B3A7-A84F818D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69294-B628-4850-B3A7-A84F818DB1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6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3.sv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6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931392" y="390532"/>
            <a:ext cx="2154058" cy="2127132"/>
          </a:xfrm>
          <a:custGeom>
            <a:avLst/>
            <a:gdLst/>
            <a:ahLst/>
            <a:cxnLst/>
            <a:rect l="l" t="t" r="r" b="b"/>
            <a:pathLst>
              <a:path w="2154058" h="2127132">
                <a:moveTo>
                  <a:pt x="0" y="0"/>
                </a:moveTo>
                <a:lnTo>
                  <a:pt x="2154058" y="0"/>
                </a:lnTo>
                <a:lnTo>
                  <a:pt x="2154058" y="2127133"/>
                </a:lnTo>
                <a:lnTo>
                  <a:pt x="0" y="2127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689427" y="3325098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034188" y="2942440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88526" y="2057187"/>
            <a:ext cx="14655605" cy="550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00" b="0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Genty Sans" panose="020B0604020202020204" charset="0"/>
              </a:rPr>
              <a:t>WELCOME TO OUR CLASS!</a:t>
            </a:r>
          </a:p>
        </p:txBody>
      </p:sp>
    </p:spTree>
    <p:extLst>
      <p:ext uri="{BB962C8B-B14F-4D97-AF65-F5344CB8AC3E}">
        <p14:creationId xmlns:p14="http://schemas.microsoft.com/office/powerpoint/2010/main" val="20360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7961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728052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599" y="678386"/>
            <a:ext cx="15726638" cy="1321498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Hộp Văn bản 12">
            <a:extLst>
              <a:ext uri="{FF2B5EF4-FFF2-40B4-BE49-F238E27FC236}">
                <a16:creationId xmlns:a16="http://schemas.microsoft.com/office/drawing/2014/main" id="{6A757F9A-83DA-044C-52A1-01F9E6E0E941}"/>
              </a:ext>
            </a:extLst>
          </p:cNvPr>
          <p:cNvSpPr txBox="1"/>
          <p:nvPr/>
        </p:nvSpPr>
        <p:spPr>
          <a:xfrm>
            <a:off x="1814052" y="2108380"/>
            <a:ext cx="151388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4.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Teens may talk about their problems to ______.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 friend in their class 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 young person they like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someone they trust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endParaRPr lang="vi-VN" sz="3000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717A806-21F6-AE71-4500-F5DE6CF982F5}"/>
              </a:ext>
            </a:extLst>
          </p:cNvPr>
          <p:cNvSpPr txBox="1"/>
          <p:nvPr/>
        </p:nvSpPr>
        <p:spPr>
          <a:xfrm>
            <a:off x="1722731" y="710052"/>
            <a:ext cx="1516509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620"/>
              </a:lnSpc>
            </a:pPr>
            <a:r>
              <a:rPr lang="en-US" sz="4000" dirty="0">
                <a:solidFill>
                  <a:srgbClr val="6FAF07"/>
                </a:solidFill>
                <a:latin typeface="Genty Sans"/>
              </a:rPr>
              <a:t>1. Read the passage and choose the correct answers A, B or 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57DEB3-15EC-3CA5-DE33-2641C5D89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1923618" y="4239666"/>
            <a:ext cx="6040954" cy="4617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25FE53-1A8A-B31F-5650-CBA8BF809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45" y="4281362"/>
            <a:ext cx="6829794" cy="453416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0DECA6-1207-CE11-3CF4-8492F8CEA06C}"/>
              </a:ext>
            </a:extLst>
          </p:cNvPr>
          <p:cNvCxnSpPr>
            <a:cxnSpLocks/>
          </p:cNvCxnSpPr>
          <p:nvPr/>
        </p:nvCxnSpPr>
        <p:spPr>
          <a:xfrm>
            <a:off x="8839200" y="55245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9267876-FE7F-D030-C4D8-618F51315F7E}"/>
              </a:ext>
            </a:extLst>
          </p:cNvPr>
          <p:cNvSpPr/>
          <p:nvPr/>
        </p:nvSpPr>
        <p:spPr>
          <a:xfrm>
            <a:off x="1722731" y="3627901"/>
            <a:ext cx="685800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7961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728052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599" y="678386"/>
            <a:ext cx="15726638" cy="1321498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Hộp Văn bản 12">
            <a:extLst>
              <a:ext uri="{FF2B5EF4-FFF2-40B4-BE49-F238E27FC236}">
                <a16:creationId xmlns:a16="http://schemas.microsoft.com/office/drawing/2014/main" id="{6A757F9A-83DA-044C-52A1-01F9E6E0E941}"/>
              </a:ext>
            </a:extLst>
          </p:cNvPr>
          <p:cNvSpPr txBox="1"/>
          <p:nvPr/>
        </p:nvSpPr>
        <p:spPr>
          <a:xfrm>
            <a:off x="1868157" y="2031550"/>
            <a:ext cx="151388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5.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Teens can feel better when they ______.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are at home with their parents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get closer to nature	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write to a friend</a:t>
            </a:r>
            <a:r>
              <a:rPr lang="en-US" sz="3000" dirty="0">
                <a:latin typeface="Arial Rounded MT Bold" panose="020F0704030504030204" pitchFamily="34" charset="0"/>
              </a:rPr>
              <a:t> </a:t>
            </a:r>
            <a:endParaRPr lang="vi-VN" sz="3000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717A806-21F6-AE71-4500-F5DE6CF982F5}"/>
              </a:ext>
            </a:extLst>
          </p:cNvPr>
          <p:cNvSpPr txBox="1"/>
          <p:nvPr/>
        </p:nvSpPr>
        <p:spPr>
          <a:xfrm>
            <a:off x="1722731" y="710052"/>
            <a:ext cx="1516509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620"/>
              </a:lnSpc>
            </a:pPr>
            <a:r>
              <a:rPr lang="en-US" sz="4000" dirty="0">
                <a:solidFill>
                  <a:srgbClr val="6FAF07"/>
                </a:solidFill>
                <a:latin typeface="Genty Sans"/>
              </a:rPr>
              <a:t>1. Read the passage and choose the correct answers A, B or 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EC4D3-614D-A3FE-60F1-4DECCE8E5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1923618" y="4239666"/>
            <a:ext cx="6040954" cy="4617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D0AF2-85D6-45A7-62FF-4E4060C9F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45" y="4281362"/>
            <a:ext cx="6829794" cy="453416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059E2E-B202-271C-5182-A504AB2942E5}"/>
              </a:ext>
            </a:extLst>
          </p:cNvPr>
          <p:cNvCxnSpPr>
            <a:cxnSpLocks/>
          </p:cNvCxnSpPr>
          <p:nvPr/>
        </p:nvCxnSpPr>
        <p:spPr>
          <a:xfrm>
            <a:off x="8458200" y="82677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1987B0C-4A13-8609-258D-A286EA1BE1A9}"/>
              </a:ext>
            </a:extLst>
          </p:cNvPr>
          <p:cNvSpPr/>
          <p:nvPr/>
        </p:nvSpPr>
        <p:spPr>
          <a:xfrm>
            <a:off x="1744034" y="3009900"/>
            <a:ext cx="694366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7961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728052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599" y="678386"/>
            <a:ext cx="15726638" cy="1321498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494EC3B8-B0D4-454E-0DEE-450F4C8C97E2}"/>
              </a:ext>
            </a:extLst>
          </p:cNvPr>
          <p:cNvSpPr txBox="1"/>
          <p:nvPr/>
        </p:nvSpPr>
        <p:spPr>
          <a:xfrm>
            <a:off x="1923618" y="2024162"/>
            <a:ext cx="1479993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passage is about ______.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causes of stress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strategies to deal with stress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dangers of stress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How many hours of sleep a day do teens need?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 to 8. 		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 to 9. 		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 to 10.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Hộp Văn bản 12">
            <a:extLst>
              <a:ext uri="{FF2B5EF4-FFF2-40B4-BE49-F238E27FC236}">
                <a16:creationId xmlns:a16="http://schemas.microsoft.com/office/drawing/2014/main" id="{6A757F9A-83DA-044C-52A1-01F9E6E0E941}"/>
              </a:ext>
            </a:extLst>
          </p:cNvPr>
          <p:cNvSpPr txBox="1"/>
          <p:nvPr/>
        </p:nvSpPr>
        <p:spPr>
          <a:xfrm>
            <a:off x="1923618" y="5067300"/>
            <a:ext cx="1513886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How much time should teens spend on daily exercise?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At least an hour.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Exactly 60 minutes.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No more than 60 minutes.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Teens may talk about their problems to ______.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 friend in their class 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 young person they like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someone they trust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Teens can feel better when they ______.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are at home with their parents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get closer to nature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write to a friend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717A806-21F6-AE71-4500-F5DE6CF982F5}"/>
              </a:ext>
            </a:extLst>
          </p:cNvPr>
          <p:cNvSpPr txBox="1"/>
          <p:nvPr/>
        </p:nvSpPr>
        <p:spPr>
          <a:xfrm>
            <a:off x="1722731" y="710052"/>
            <a:ext cx="1516509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Genty Sans"/>
                <a:ea typeface="+mn-ea"/>
                <a:cs typeface="+mn-cs"/>
              </a:rPr>
              <a:t>Look at the answers again.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FB16CA-112A-C64C-8BD3-348AF73755E5}"/>
              </a:ext>
            </a:extLst>
          </p:cNvPr>
          <p:cNvSpPr/>
          <p:nvPr/>
        </p:nvSpPr>
        <p:spPr>
          <a:xfrm>
            <a:off x="1744034" y="3009900"/>
            <a:ext cx="694366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50D342-3515-2290-2410-11C2930C316F}"/>
              </a:ext>
            </a:extLst>
          </p:cNvPr>
          <p:cNvSpPr/>
          <p:nvPr/>
        </p:nvSpPr>
        <p:spPr>
          <a:xfrm>
            <a:off x="10972800" y="4530065"/>
            <a:ext cx="694366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6A94D6-27B1-BDC0-F2D2-EC3553050B46}"/>
              </a:ext>
            </a:extLst>
          </p:cNvPr>
          <p:cNvSpPr/>
          <p:nvPr/>
        </p:nvSpPr>
        <p:spPr>
          <a:xfrm>
            <a:off x="1747295" y="5519248"/>
            <a:ext cx="694366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F1318D-61E0-718C-7D80-0820AB07C2EE}"/>
              </a:ext>
            </a:extLst>
          </p:cNvPr>
          <p:cNvSpPr/>
          <p:nvPr/>
        </p:nvSpPr>
        <p:spPr>
          <a:xfrm>
            <a:off x="11887200" y="6435374"/>
            <a:ext cx="694366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EB94DF-FA36-C73B-8BED-75CE20832EDC}"/>
              </a:ext>
            </a:extLst>
          </p:cNvPr>
          <p:cNvSpPr/>
          <p:nvPr/>
        </p:nvSpPr>
        <p:spPr>
          <a:xfrm>
            <a:off x="1722731" y="7881568"/>
            <a:ext cx="694366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58472" y="1623947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75672" y="1804616"/>
            <a:ext cx="13390078" cy="142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Genty Sans" panose="020B0604020202020204" charset="0"/>
                <a:ea typeface="+mn-ea"/>
                <a:cs typeface="+mn-cs"/>
              </a:rPr>
              <a:t>SPEAKING</a:t>
            </a:r>
          </a:p>
        </p:txBody>
      </p:sp>
      <p:pic>
        <p:nvPicPr>
          <p:cNvPr id="3074" name="Picture 2" descr="Unit 2: Life in the countryside">
            <a:extLst>
              <a:ext uri="{FF2B5EF4-FFF2-40B4-BE49-F238E27FC236}">
                <a16:creationId xmlns:a16="http://schemas.microsoft.com/office/drawing/2014/main" id="{49242A05-8BC6-B827-9E01-C8B6C509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48" y="3017671"/>
            <a:ext cx="7549978" cy="49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DAD7CA-0706-2B4A-4041-DC3FE4D810E6}"/>
              </a:ext>
            </a:extLst>
          </p:cNvPr>
          <p:cNvSpPr/>
          <p:nvPr/>
        </p:nvSpPr>
        <p:spPr>
          <a:xfrm>
            <a:off x="4730866" y="7342045"/>
            <a:ext cx="8279691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LIFE IN 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545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81133" y="2635145"/>
            <a:ext cx="14799931" cy="6717344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06370" y="3368440"/>
            <a:ext cx="5793107" cy="4863983"/>
            <a:chOff x="0" y="0"/>
            <a:chExt cx="795276" cy="6677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5276" cy="667726"/>
            </a:xfrm>
            <a:custGeom>
              <a:avLst/>
              <a:gdLst/>
              <a:ahLst/>
              <a:cxnLst/>
              <a:rect l="l" t="t" r="r" b="b"/>
              <a:pathLst>
                <a:path w="795276" h="667726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616943"/>
                  </a:lnTo>
                  <a:cubicBezTo>
                    <a:pt x="795276" y="644990"/>
                    <a:pt x="772539" y="667726"/>
                    <a:pt x="744493" y="667726"/>
                  </a:cubicBezTo>
                  <a:lnTo>
                    <a:pt x="50783" y="667726"/>
                  </a:lnTo>
                  <a:cubicBezTo>
                    <a:pt x="37315" y="667726"/>
                    <a:pt x="24398" y="662376"/>
                    <a:pt x="14874" y="652852"/>
                  </a:cubicBezTo>
                  <a:cubicBezTo>
                    <a:pt x="5350" y="643328"/>
                    <a:pt x="0" y="630411"/>
                    <a:pt x="0" y="616943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29938" y="3014959"/>
            <a:ext cx="1106455" cy="1011433"/>
            <a:chOff x="0" y="0"/>
            <a:chExt cx="635000" cy="5804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>
              <a:solidFill>
                <a:srgbClr val="6FAF07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0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51647" y="3368440"/>
            <a:ext cx="5793107" cy="4863983"/>
            <a:chOff x="0" y="0"/>
            <a:chExt cx="795276" cy="667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95276" cy="667726"/>
            </a:xfrm>
            <a:custGeom>
              <a:avLst/>
              <a:gdLst/>
              <a:ahLst/>
              <a:cxnLst/>
              <a:rect l="l" t="t" r="r" b="b"/>
              <a:pathLst>
                <a:path w="795276" h="667726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616943"/>
                  </a:lnTo>
                  <a:cubicBezTo>
                    <a:pt x="795276" y="644990"/>
                    <a:pt x="772539" y="667726"/>
                    <a:pt x="744493" y="667726"/>
                  </a:cubicBezTo>
                  <a:lnTo>
                    <a:pt x="50783" y="667726"/>
                  </a:lnTo>
                  <a:cubicBezTo>
                    <a:pt x="37315" y="667726"/>
                    <a:pt x="24398" y="662376"/>
                    <a:pt x="14874" y="652852"/>
                  </a:cubicBezTo>
                  <a:cubicBezTo>
                    <a:pt x="5350" y="643328"/>
                    <a:pt x="0" y="630411"/>
                    <a:pt x="0" y="616943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6FAF07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3636" y="3058540"/>
            <a:ext cx="1106455" cy="1011433"/>
            <a:chOff x="0" y="0"/>
            <a:chExt cx="635000" cy="5804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>
              <a:solidFill>
                <a:srgbClr val="6FAF07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02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379254" y="7787433"/>
            <a:ext cx="764382" cy="675435"/>
          </a:xfrm>
          <a:custGeom>
            <a:avLst/>
            <a:gdLst/>
            <a:ahLst/>
            <a:cxnLst/>
            <a:rect l="l" t="t" r="r" b="b"/>
            <a:pathLst>
              <a:path w="764382" h="675435">
                <a:moveTo>
                  <a:pt x="0" y="0"/>
                </a:moveTo>
                <a:lnTo>
                  <a:pt x="764382" y="0"/>
                </a:lnTo>
                <a:lnTo>
                  <a:pt x="764382" y="675436"/>
                </a:lnTo>
                <a:lnTo>
                  <a:pt x="0" y="675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745701" y="2737394"/>
            <a:ext cx="4214376" cy="57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199" dirty="0">
                <a:solidFill>
                  <a:srgbClr val="6FAF07"/>
                </a:solidFill>
                <a:latin typeface="Genty Sans"/>
              </a:rPr>
              <a:t>QUESTIONS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98681" y="813043"/>
            <a:ext cx="15764834" cy="1892771"/>
            <a:chOff x="0" y="0"/>
            <a:chExt cx="2686494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88554" y="0"/>
                  </a:moveTo>
                  <a:lnTo>
                    <a:pt x="2597940" y="0"/>
                  </a:lnTo>
                  <a:cubicBezTo>
                    <a:pt x="2646847" y="0"/>
                    <a:pt x="2686494" y="39647"/>
                    <a:pt x="2686494" y="88554"/>
                  </a:cubicBezTo>
                  <a:lnTo>
                    <a:pt x="2686494" y="317846"/>
                  </a:lnTo>
                  <a:cubicBezTo>
                    <a:pt x="2686494" y="366753"/>
                    <a:pt x="2646847" y="406400"/>
                    <a:pt x="2597940" y="406400"/>
                  </a:cubicBezTo>
                  <a:lnTo>
                    <a:pt x="88554" y="406400"/>
                  </a:lnTo>
                  <a:cubicBezTo>
                    <a:pt x="39647" y="406400"/>
                    <a:pt x="0" y="366753"/>
                    <a:pt x="0" y="317846"/>
                  </a:cubicBezTo>
                  <a:lnTo>
                    <a:pt x="0" y="88554"/>
                  </a:lnTo>
                  <a:cubicBezTo>
                    <a:pt x="0" y="39647"/>
                    <a:pt x="39647" y="0"/>
                    <a:pt x="88554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66769" y="822194"/>
            <a:ext cx="1497777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4000" dirty="0">
                <a:solidFill>
                  <a:srgbClr val="6FAF07"/>
                </a:solidFill>
                <a:latin typeface="Genty Sans"/>
              </a:rPr>
              <a:t>2. Work in pairs. Interview each other, using the questions below. Take notes of the answers and then report the result to the class.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41012" y="3600703"/>
            <a:ext cx="541723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just">
              <a:buAutoNum type="arabicPeriod"/>
            </a:pPr>
            <a:r>
              <a:rPr lang="en-US" sz="3200" dirty="0">
                <a:latin typeface="Sniglet"/>
              </a:rPr>
              <a:t>What are some reasons why people like living in the countryside?</a:t>
            </a:r>
          </a:p>
          <a:p>
            <a:pPr marL="457200" lvl="0" indent="-457200" algn="just">
              <a:buAutoNum type="arabicPeriod"/>
            </a:pPr>
            <a:r>
              <a:rPr lang="en-US" sz="3200" dirty="0">
                <a:latin typeface="Sniglet"/>
              </a:rPr>
              <a:t>What are some reasons why people dislike living in the countryside?</a:t>
            </a:r>
          </a:p>
          <a:p>
            <a:pPr marL="457200" lvl="0" indent="-457200" algn="just">
              <a:buAutoNum type="arabicPeriod"/>
            </a:pPr>
            <a:r>
              <a:rPr lang="en-US" sz="3200" dirty="0">
                <a:latin typeface="Sniglet"/>
              </a:rPr>
              <a:t>What are some advantages or disadvantages of living in the city?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732543" y="2750080"/>
            <a:ext cx="3278281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199" dirty="0">
                <a:solidFill>
                  <a:srgbClr val="6FAF07"/>
                </a:solidFill>
                <a:latin typeface="Genty Sans"/>
              </a:rPr>
              <a:t>ANSWERS</a:t>
            </a:r>
          </a:p>
        </p:txBody>
      </p:sp>
      <p:sp>
        <p:nvSpPr>
          <p:cNvPr id="32" name="Freeform 32"/>
          <p:cNvSpPr/>
          <p:nvPr/>
        </p:nvSpPr>
        <p:spPr>
          <a:xfrm>
            <a:off x="14911907" y="7787433"/>
            <a:ext cx="764382" cy="675435"/>
          </a:xfrm>
          <a:custGeom>
            <a:avLst/>
            <a:gdLst/>
            <a:ahLst/>
            <a:cxnLst/>
            <a:rect l="l" t="t" r="r" b="b"/>
            <a:pathLst>
              <a:path w="764382" h="675435">
                <a:moveTo>
                  <a:pt x="0" y="0"/>
                </a:moveTo>
                <a:lnTo>
                  <a:pt x="764381" y="0"/>
                </a:lnTo>
                <a:lnTo>
                  <a:pt x="764381" y="675436"/>
                </a:lnTo>
                <a:lnTo>
                  <a:pt x="0" y="675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3CCB6C-B830-F12F-EDE9-E6208C2D387A}"/>
              </a:ext>
            </a:extLst>
          </p:cNvPr>
          <p:cNvSpPr txBox="1"/>
          <p:nvPr/>
        </p:nvSpPr>
        <p:spPr>
          <a:xfrm>
            <a:off x="4991943" y="-622886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077A5457-564D-1A34-6691-A5BB8798BAD3}"/>
              </a:ext>
            </a:extLst>
          </p:cNvPr>
          <p:cNvSpPr txBox="1"/>
          <p:nvPr/>
        </p:nvSpPr>
        <p:spPr>
          <a:xfrm>
            <a:off x="5762852" y="-5347969"/>
            <a:ext cx="969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58472" y="1623947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75672" y="1804616"/>
            <a:ext cx="13390078" cy="142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Genty Sans" panose="020B0604020202020204" charset="0"/>
                <a:ea typeface="+mn-ea"/>
                <a:cs typeface="+mn-cs"/>
              </a:rPr>
              <a:t>LISTENING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DAD7CA-0706-2B4A-4041-DC3FE4D810E6}"/>
              </a:ext>
            </a:extLst>
          </p:cNvPr>
          <p:cNvSpPr/>
          <p:nvPr/>
        </p:nvSpPr>
        <p:spPr>
          <a:xfrm>
            <a:off x="4745449" y="7462912"/>
            <a:ext cx="8279691" cy="1741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LIFE IN THE CITY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AND LIFE IN THE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COUNTRYSIDE</a:t>
            </a:r>
          </a:p>
        </p:txBody>
      </p:sp>
      <p:pic>
        <p:nvPicPr>
          <p:cNvPr id="10" name="Picture 2" descr="Boy And Girl Cartoon - Boy And Girl Cartoon - Free Transparent PNG Clipart  Images Download">
            <a:extLst>
              <a:ext uri="{FF2B5EF4-FFF2-40B4-BE49-F238E27FC236}">
                <a16:creationId xmlns:a16="http://schemas.microsoft.com/office/drawing/2014/main" id="{4BF591C5-1571-1755-5FCC-D7F6AF6E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78" b="92599" l="10000" r="90000">
                        <a14:foregroundMark x1="60476" y1="8950" x2="61071" y2="9294"/>
                        <a14:foregroundMark x1="56905" y1="90361" x2="59048" y2="91910"/>
                        <a14:foregroundMark x1="40952" y1="90361" x2="42143" y2="90878"/>
                        <a14:foregroundMark x1="33333" y1="92427" x2="34405" y2="9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49" y="2719241"/>
            <a:ext cx="7009904" cy="48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05AFFB-3B01-AF34-C692-5DF0CD7F87BA}"/>
              </a:ext>
            </a:extLst>
          </p:cNvPr>
          <p:cNvSpPr/>
          <p:nvPr/>
        </p:nvSpPr>
        <p:spPr>
          <a:xfrm>
            <a:off x="3984938" y="3475479"/>
            <a:ext cx="1958662" cy="8554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964AFA-65EB-D472-33B6-D23BE2D20B1C}"/>
              </a:ext>
            </a:extLst>
          </p:cNvPr>
          <p:cNvSpPr/>
          <p:nvPr/>
        </p:nvSpPr>
        <p:spPr>
          <a:xfrm>
            <a:off x="11170250" y="3469572"/>
            <a:ext cx="1958662" cy="8554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val="12887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610530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107182" y="2376765"/>
            <a:ext cx="13971018" cy="6542613"/>
            <a:chOff x="0" y="0"/>
            <a:chExt cx="1763990" cy="1424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3990" cy="142454"/>
            </a:xfrm>
            <a:custGeom>
              <a:avLst/>
              <a:gdLst/>
              <a:ahLst/>
              <a:cxnLst/>
              <a:rect l="l" t="t" r="r" b="b"/>
              <a:pathLst>
                <a:path w="1763990" h="142454">
                  <a:moveTo>
                    <a:pt x="22895" y="0"/>
                  </a:moveTo>
                  <a:lnTo>
                    <a:pt x="1741095" y="0"/>
                  </a:lnTo>
                  <a:cubicBezTo>
                    <a:pt x="1747167" y="0"/>
                    <a:pt x="1752990" y="2412"/>
                    <a:pt x="1757284" y="6706"/>
                  </a:cubicBezTo>
                  <a:cubicBezTo>
                    <a:pt x="1761578" y="10999"/>
                    <a:pt x="1763990" y="16823"/>
                    <a:pt x="1763990" y="22895"/>
                  </a:cubicBezTo>
                  <a:lnTo>
                    <a:pt x="1763990" y="119559"/>
                  </a:lnTo>
                  <a:cubicBezTo>
                    <a:pt x="1763990" y="132204"/>
                    <a:pt x="1753739" y="142454"/>
                    <a:pt x="1741095" y="142454"/>
                  </a:cubicBezTo>
                  <a:lnTo>
                    <a:pt x="22895" y="142454"/>
                  </a:lnTo>
                  <a:cubicBezTo>
                    <a:pt x="10250" y="142454"/>
                    <a:pt x="0" y="132204"/>
                    <a:pt x="0" y="119559"/>
                  </a:cubicBezTo>
                  <a:lnTo>
                    <a:pt x="0" y="22895"/>
                  </a:lnTo>
                  <a:cubicBezTo>
                    <a:pt x="0" y="10250"/>
                    <a:pt x="10250" y="0"/>
                    <a:pt x="228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22452" y="949278"/>
            <a:ext cx="9843097" cy="1321498"/>
            <a:chOff x="0" y="0"/>
            <a:chExt cx="3024664" cy="406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93621" y="1209710"/>
            <a:ext cx="9300759" cy="76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4400" dirty="0">
                <a:solidFill>
                  <a:srgbClr val="6FAF07"/>
                </a:solidFill>
                <a:latin typeface="Genty Sans"/>
              </a:rPr>
              <a:t>3. Fill in each blank with one word.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B28AC5-A954-CA7B-3AB7-4EC8592E073F}"/>
              </a:ext>
            </a:extLst>
          </p:cNvPr>
          <p:cNvSpPr txBox="1"/>
          <p:nvPr/>
        </p:nvSpPr>
        <p:spPr>
          <a:xfrm>
            <a:off x="2539913" y="-5971352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5AF9A43-9896-022E-AC60-89A6AA385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4738"/>
              </p:ext>
            </p:extLst>
          </p:nvPr>
        </p:nvGraphicFramePr>
        <p:xfrm>
          <a:off x="2539914" y="2536716"/>
          <a:ext cx="13157286" cy="58695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61849">
                  <a:extLst>
                    <a:ext uri="{9D8B030D-6E8A-4147-A177-3AD203B41FA5}">
                      <a16:colId xmlns:a16="http://schemas.microsoft.com/office/drawing/2014/main" val="3387478326"/>
                    </a:ext>
                  </a:extLst>
                </a:gridCol>
                <a:gridCol w="6795437">
                  <a:extLst>
                    <a:ext uri="{9D8B030D-6E8A-4147-A177-3AD203B41FA5}">
                      <a16:colId xmlns:a16="http://schemas.microsoft.com/office/drawing/2014/main" val="2801464689"/>
                    </a:ext>
                  </a:extLst>
                </a:gridCol>
              </a:tblGrid>
              <a:tr h="642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4000" dirty="0">
                          <a:latin typeface="Sniglet" panose="020B0604020202020204" charset="0"/>
                        </a:rPr>
                        <a:t>In the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4000" dirty="0">
                          <a:latin typeface="Sniglet" panose="020B0604020202020204" charset="0"/>
                        </a:rPr>
                        <a:t>In</a:t>
                      </a:r>
                      <a:r>
                        <a:rPr lang="en-GB" sz="4000" baseline="0" dirty="0">
                          <a:latin typeface="Sniglet" panose="020B0604020202020204" charset="0"/>
                        </a:rPr>
                        <a:t> the countryside</a:t>
                      </a:r>
                      <a:endParaRPr lang="en-GB" sz="4000" dirty="0">
                        <a:latin typeface="Snigle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67046"/>
                  </a:ext>
                </a:extLst>
              </a:tr>
              <a:tr h="3279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Sniglet" panose="020B0604020202020204" charset="0"/>
                        </a:rPr>
                        <a:t>– There are many (1) ______ for entertainment.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Sniglet" panose="020B0604020202020204" charset="0"/>
                        </a:rPr>
                        <a:t>– It is more (2) _________ to get around.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Sniglet" panose="020B0604020202020204" charset="0"/>
                        </a:rPr>
                        <a:t>– There are many means of </a:t>
                      </a:r>
                      <a:br>
                        <a:rPr lang="en-US" sz="3600" dirty="0">
                          <a:latin typeface="Sniglet" panose="020B0604020202020204" charset="0"/>
                        </a:rPr>
                      </a:br>
                      <a:r>
                        <a:rPr lang="en-US" sz="3600" dirty="0">
                          <a:latin typeface="Sniglet" panose="020B0604020202020204" charset="0"/>
                        </a:rPr>
                        <a:t>(3) ______ transport.</a:t>
                      </a:r>
                      <a:endParaRPr lang="en-GB" sz="3600" dirty="0">
                        <a:latin typeface="Snigle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Sniglet" panose="020B0604020202020204" charset="0"/>
                        </a:rPr>
                        <a:t>– It is peaceful and (4) _________.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Sniglet" panose="020B0604020202020204" charset="0"/>
                        </a:rPr>
                        <a:t>– Things are simple and lovely.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Sniglet" panose="020B0604020202020204" charset="0"/>
                        </a:rPr>
                        <a:t>– People are kind and </a:t>
                      </a:r>
                      <a:br>
                        <a:rPr lang="en-US" sz="3600" dirty="0">
                          <a:latin typeface="Sniglet" panose="020B0604020202020204" charset="0"/>
                        </a:rPr>
                      </a:br>
                      <a:r>
                        <a:rPr lang="en-US" sz="3600" dirty="0">
                          <a:latin typeface="Sniglet" panose="020B0604020202020204" charset="0"/>
                        </a:rPr>
                        <a:t>(5) _________.</a:t>
                      </a:r>
                      <a:endParaRPr lang="en-GB" sz="3600" dirty="0">
                        <a:latin typeface="Snigle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55890"/>
                  </a:ext>
                </a:extLst>
              </a:tr>
            </a:tbl>
          </a:graphicData>
        </a:graphic>
      </p:graphicFrame>
      <p:pic>
        <p:nvPicPr>
          <p:cNvPr id="31" name="Track 19">
            <a:hlinkClick r:id="" action="ppaction://media"/>
            <a:extLst>
              <a:ext uri="{FF2B5EF4-FFF2-40B4-BE49-F238E27FC236}">
                <a16:creationId xmlns:a16="http://schemas.microsoft.com/office/drawing/2014/main" id="{A10AE8BC-71D2-4A61-3D47-8A2CDBABE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13479" y="1669519"/>
            <a:ext cx="634573" cy="63457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2A942D-697D-5DC3-EA0E-12181E7AE074}"/>
              </a:ext>
            </a:extLst>
          </p:cNvPr>
          <p:cNvSpPr/>
          <p:nvPr/>
        </p:nvSpPr>
        <p:spPr>
          <a:xfrm>
            <a:off x="6867529" y="3594357"/>
            <a:ext cx="1590671" cy="470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niglet" panose="020B0604020202020204" charset="0"/>
              </a:rPr>
              <a:t>places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151A64-DC91-EE15-43A1-F04C8DD1512B}"/>
              </a:ext>
            </a:extLst>
          </p:cNvPr>
          <p:cNvSpPr/>
          <p:nvPr/>
        </p:nvSpPr>
        <p:spPr>
          <a:xfrm>
            <a:off x="5544990" y="5245225"/>
            <a:ext cx="2641195" cy="470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niglet" panose="020B0604020202020204" charset="0"/>
              </a:rPr>
              <a:t>convenient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922F6EC-D50A-767E-00CA-B67C899F9AC9}"/>
              </a:ext>
            </a:extLst>
          </p:cNvPr>
          <p:cNvSpPr/>
          <p:nvPr/>
        </p:nvSpPr>
        <p:spPr>
          <a:xfrm>
            <a:off x="3287084" y="7727682"/>
            <a:ext cx="1590671" cy="470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niglet" panose="020B0604020202020204" charset="0"/>
              </a:rPr>
              <a:t>public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951DB5E-FF1F-F7A7-1EB0-0174FAEA95C3}"/>
              </a:ext>
            </a:extLst>
          </p:cNvPr>
          <p:cNvSpPr/>
          <p:nvPr/>
        </p:nvSpPr>
        <p:spPr>
          <a:xfrm>
            <a:off x="9243099" y="4385300"/>
            <a:ext cx="2045553" cy="470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niglet" panose="020B0604020202020204" charset="0"/>
              </a:rPr>
              <a:t>spacious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C5B9B0-52BC-E708-9D86-22E31C664509}"/>
              </a:ext>
            </a:extLst>
          </p:cNvPr>
          <p:cNvSpPr/>
          <p:nvPr/>
        </p:nvSpPr>
        <p:spPr>
          <a:xfrm>
            <a:off x="9632665" y="6882875"/>
            <a:ext cx="2716496" cy="470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niglet" panose="020B0604020202020204" charset="0"/>
              </a:rPr>
              <a:t>hospitable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313818" y="2231418"/>
            <a:ext cx="764382" cy="675435"/>
          </a:xfrm>
          <a:custGeom>
            <a:avLst/>
            <a:gdLst/>
            <a:ahLst/>
            <a:cxnLst/>
            <a:rect l="l" t="t" r="r" b="b"/>
            <a:pathLst>
              <a:path w="764382" h="675435">
                <a:moveTo>
                  <a:pt x="0" y="0"/>
                </a:moveTo>
                <a:lnTo>
                  <a:pt x="764382" y="0"/>
                </a:lnTo>
                <a:lnTo>
                  <a:pt x="764382" y="675435"/>
                </a:lnTo>
                <a:lnTo>
                  <a:pt x="0" y="675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802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58472" y="1623947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75672" y="1804616"/>
            <a:ext cx="13390078" cy="142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Genty Sans" panose="020B0604020202020204" charset="0"/>
                <a:ea typeface="+mn-ea"/>
                <a:cs typeface="+mn-cs"/>
              </a:rPr>
              <a:t>WRITING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DAD7CA-0706-2B4A-4041-DC3FE4D810E6}"/>
              </a:ext>
            </a:extLst>
          </p:cNvPr>
          <p:cNvSpPr/>
          <p:nvPr/>
        </p:nvSpPr>
        <p:spPr>
          <a:xfrm>
            <a:off x="5812417" y="7854562"/>
            <a:ext cx="6609757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LEISURE ACTIVITIES</a:t>
            </a:r>
          </a:p>
        </p:txBody>
      </p:sp>
      <p:pic>
        <p:nvPicPr>
          <p:cNvPr id="4098" name="Picture 2" descr="Free Vector | People doing outdoor leisure activities with flat design">
            <a:extLst>
              <a:ext uri="{FF2B5EF4-FFF2-40B4-BE49-F238E27FC236}">
                <a16:creationId xmlns:a16="http://schemas.microsoft.com/office/drawing/2014/main" id="{47C675A6-D6DE-7BFE-0EC0-A55956D81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/>
        </p:blipFill>
        <p:spPr bwMode="auto">
          <a:xfrm>
            <a:off x="6248400" y="2829828"/>
            <a:ext cx="5410194" cy="49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610530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06370" y="3368440"/>
            <a:ext cx="5793107" cy="4863983"/>
            <a:chOff x="0" y="0"/>
            <a:chExt cx="795276" cy="6677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5276" cy="667726"/>
            </a:xfrm>
            <a:custGeom>
              <a:avLst/>
              <a:gdLst/>
              <a:ahLst/>
              <a:cxnLst/>
              <a:rect l="l" t="t" r="r" b="b"/>
              <a:pathLst>
                <a:path w="795276" h="667726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616943"/>
                  </a:lnTo>
                  <a:cubicBezTo>
                    <a:pt x="795276" y="644990"/>
                    <a:pt x="772539" y="667726"/>
                    <a:pt x="744493" y="667726"/>
                  </a:cubicBezTo>
                  <a:lnTo>
                    <a:pt x="50783" y="667726"/>
                  </a:lnTo>
                  <a:cubicBezTo>
                    <a:pt x="37315" y="667726"/>
                    <a:pt x="24398" y="662376"/>
                    <a:pt x="14874" y="652852"/>
                  </a:cubicBezTo>
                  <a:cubicBezTo>
                    <a:pt x="5350" y="643328"/>
                    <a:pt x="0" y="630411"/>
                    <a:pt x="0" y="616943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00380" y="2925765"/>
            <a:ext cx="1106455" cy="1011433"/>
            <a:chOff x="0" y="0"/>
            <a:chExt cx="635000" cy="5804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>
              <a:solidFill>
                <a:srgbClr val="6FAF07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0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94093" y="3368440"/>
            <a:ext cx="5793107" cy="4863983"/>
            <a:chOff x="0" y="0"/>
            <a:chExt cx="795276" cy="667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95276" cy="667726"/>
            </a:xfrm>
            <a:custGeom>
              <a:avLst/>
              <a:gdLst/>
              <a:ahLst/>
              <a:cxnLst/>
              <a:rect l="l" t="t" r="r" b="b"/>
              <a:pathLst>
                <a:path w="795276" h="667726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616943"/>
                  </a:lnTo>
                  <a:cubicBezTo>
                    <a:pt x="795276" y="644990"/>
                    <a:pt x="772539" y="667726"/>
                    <a:pt x="744493" y="667726"/>
                  </a:cubicBezTo>
                  <a:lnTo>
                    <a:pt x="50783" y="667726"/>
                  </a:lnTo>
                  <a:cubicBezTo>
                    <a:pt x="37315" y="667726"/>
                    <a:pt x="24398" y="662376"/>
                    <a:pt x="14874" y="652852"/>
                  </a:cubicBezTo>
                  <a:cubicBezTo>
                    <a:pt x="5350" y="643328"/>
                    <a:pt x="0" y="630411"/>
                    <a:pt x="0" y="616943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6FAF07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3636" y="3058540"/>
            <a:ext cx="1106455" cy="1011433"/>
            <a:chOff x="0" y="0"/>
            <a:chExt cx="635000" cy="5804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>
              <a:solidFill>
                <a:srgbClr val="6FAF07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02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379254" y="7787433"/>
            <a:ext cx="764382" cy="675435"/>
          </a:xfrm>
          <a:custGeom>
            <a:avLst/>
            <a:gdLst/>
            <a:ahLst/>
            <a:cxnLst/>
            <a:rect l="l" t="t" r="r" b="b"/>
            <a:pathLst>
              <a:path w="764382" h="675435">
                <a:moveTo>
                  <a:pt x="0" y="0"/>
                </a:moveTo>
                <a:lnTo>
                  <a:pt x="764382" y="0"/>
                </a:lnTo>
                <a:lnTo>
                  <a:pt x="764382" y="675436"/>
                </a:lnTo>
                <a:lnTo>
                  <a:pt x="0" y="675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295400" y="949278"/>
            <a:ext cx="15621000" cy="1321498"/>
            <a:chOff x="0" y="0"/>
            <a:chExt cx="3425420" cy="4060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25420" cy="406080"/>
            </a:xfrm>
            <a:custGeom>
              <a:avLst/>
              <a:gdLst/>
              <a:ahLst/>
              <a:cxnLst/>
              <a:rect l="l" t="t" r="r" b="b"/>
              <a:pathLst>
                <a:path w="3425420" h="406080">
                  <a:moveTo>
                    <a:pt x="69451" y="0"/>
                  </a:moveTo>
                  <a:lnTo>
                    <a:pt x="3355969" y="0"/>
                  </a:lnTo>
                  <a:cubicBezTo>
                    <a:pt x="3374388" y="0"/>
                    <a:pt x="3392053" y="7317"/>
                    <a:pt x="3405078" y="20342"/>
                  </a:cubicBezTo>
                  <a:cubicBezTo>
                    <a:pt x="3418103" y="33366"/>
                    <a:pt x="3425420" y="51032"/>
                    <a:pt x="3425420" y="69451"/>
                  </a:cubicBezTo>
                  <a:lnTo>
                    <a:pt x="3425420" y="336629"/>
                  </a:lnTo>
                  <a:cubicBezTo>
                    <a:pt x="3425420" y="355049"/>
                    <a:pt x="3418103" y="372714"/>
                    <a:pt x="3405078" y="385738"/>
                  </a:cubicBezTo>
                  <a:cubicBezTo>
                    <a:pt x="3392053" y="398763"/>
                    <a:pt x="3374388" y="406080"/>
                    <a:pt x="3355969" y="406080"/>
                  </a:cubicBezTo>
                  <a:lnTo>
                    <a:pt x="69451" y="406080"/>
                  </a:lnTo>
                  <a:cubicBezTo>
                    <a:pt x="31094" y="406080"/>
                    <a:pt x="0" y="374986"/>
                    <a:pt x="0" y="336629"/>
                  </a:cubicBezTo>
                  <a:lnTo>
                    <a:pt x="0" y="69451"/>
                  </a:lnTo>
                  <a:cubicBezTo>
                    <a:pt x="0" y="51032"/>
                    <a:pt x="7317" y="33366"/>
                    <a:pt x="20342" y="20342"/>
                  </a:cubicBezTo>
                  <a:cubicBezTo>
                    <a:pt x="33366" y="7317"/>
                    <a:pt x="51032" y="0"/>
                    <a:pt x="69451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47787" y="1039670"/>
            <a:ext cx="156971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4000" dirty="0">
                <a:solidFill>
                  <a:srgbClr val="6FAF07"/>
                </a:solidFill>
                <a:latin typeface="Genty Sans"/>
              </a:rPr>
              <a:t>4. Write a paragraph (80-100 words) about the leisure activities one of your family member does. </a:t>
            </a:r>
          </a:p>
        </p:txBody>
      </p:sp>
      <p:sp>
        <p:nvSpPr>
          <p:cNvPr id="32" name="Freeform 32"/>
          <p:cNvSpPr/>
          <p:nvPr/>
        </p:nvSpPr>
        <p:spPr>
          <a:xfrm>
            <a:off x="14911907" y="7787433"/>
            <a:ext cx="764382" cy="675435"/>
          </a:xfrm>
          <a:custGeom>
            <a:avLst/>
            <a:gdLst/>
            <a:ahLst/>
            <a:cxnLst/>
            <a:rect l="l" t="t" r="r" b="b"/>
            <a:pathLst>
              <a:path w="764382" h="675435">
                <a:moveTo>
                  <a:pt x="0" y="0"/>
                </a:moveTo>
                <a:lnTo>
                  <a:pt x="764381" y="0"/>
                </a:lnTo>
                <a:lnTo>
                  <a:pt x="764381" y="675436"/>
                </a:lnTo>
                <a:lnTo>
                  <a:pt x="0" y="675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4" name="Hộp Văn bản 12">
            <a:extLst>
              <a:ext uri="{FF2B5EF4-FFF2-40B4-BE49-F238E27FC236}">
                <a16:creationId xmlns:a16="http://schemas.microsoft.com/office/drawing/2014/main" id="{60AC904E-9E19-DA9E-05F6-879B2C8E5989}"/>
              </a:ext>
            </a:extLst>
          </p:cNvPr>
          <p:cNvSpPr txBox="1"/>
          <p:nvPr/>
        </p:nvSpPr>
        <p:spPr>
          <a:xfrm>
            <a:off x="3129722" y="3799518"/>
            <a:ext cx="54582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48"/>
                </a:solidFill>
                <a:effectLst/>
                <a:latin typeface="Sniglet" panose="020B0604020202020204" charset="0"/>
              </a:rPr>
              <a:t>1. </a:t>
            </a:r>
            <a:r>
              <a:rPr lang="en-US" sz="3600" dirty="0">
                <a:effectLst/>
                <a:latin typeface="Sniglet" panose="020B0604020202020204" charset="0"/>
              </a:rPr>
              <a:t>What does he / she like doing in his / her free time?</a:t>
            </a:r>
            <a:br>
              <a:rPr lang="en-US" sz="3600" b="0" dirty="0">
                <a:solidFill>
                  <a:srgbClr val="242021"/>
                </a:solidFill>
                <a:effectLst/>
                <a:latin typeface="Sniglet" panose="020B0604020202020204" charset="0"/>
              </a:rPr>
            </a:br>
            <a:r>
              <a:rPr lang="en-US" sz="3600" b="1" dirty="0">
                <a:solidFill>
                  <a:srgbClr val="F26548"/>
                </a:solidFill>
                <a:effectLst/>
                <a:latin typeface="Sniglet" panose="020B0604020202020204" charset="0"/>
              </a:rPr>
              <a:t>2. </a:t>
            </a:r>
            <a:r>
              <a:rPr lang="en-US" sz="3600" dirty="0">
                <a:effectLst/>
                <a:latin typeface="Sniglet" panose="020B0604020202020204" charset="0"/>
              </a:rPr>
              <a:t>Who does he / she like doing these with?</a:t>
            </a:r>
            <a:br>
              <a:rPr lang="en-US" sz="3600" b="0" dirty="0">
                <a:solidFill>
                  <a:srgbClr val="242021"/>
                </a:solidFill>
                <a:effectLst/>
                <a:latin typeface="Sniglet" panose="020B0604020202020204" charset="0"/>
              </a:rPr>
            </a:br>
            <a:r>
              <a:rPr lang="en-US" sz="3600" b="1" dirty="0">
                <a:solidFill>
                  <a:srgbClr val="F26548"/>
                </a:solidFill>
                <a:effectLst/>
                <a:latin typeface="Sniglet" panose="020B0604020202020204" charset="0"/>
              </a:rPr>
              <a:t>3. </a:t>
            </a:r>
            <a:r>
              <a:rPr lang="en-US" sz="3600" dirty="0">
                <a:effectLst/>
                <a:latin typeface="Sniglet" panose="020B0604020202020204" charset="0"/>
              </a:rPr>
              <a:t>Why does he / she like doing these?</a:t>
            </a:r>
            <a:r>
              <a:rPr lang="en-US" sz="3600" dirty="0">
                <a:latin typeface="Sniglet" panose="020B0604020202020204" charset="0"/>
              </a:rPr>
              <a:t> </a:t>
            </a:r>
            <a:endParaRPr lang="vi-VN" sz="36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1B5A6B0-59C0-33BD-8B52-E944C9E5A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" t="1607" r="1731"/>
          <a:stretch/>
        </p:blipFill>
        <p:spPr>
          <a:xfrm>
            <a:off x="9657023" y="4086053"/>
            <a:ext cx="5634132" cy="34709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529969" y="1381588"/>
            <a:ext cx="8742597" cy="1322539"/>
            <a:chOff x="0" y="0"/>
            <a:chExt cx="2686494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88554" y="0"/>
                  </a:moveTo>
                  <a:lnTo>
                    <a:pt x="2597940" y="0"/>
                  </a:lnTo>
                  <a:cubicBezTo>
                    <a:pt x="2646847" y="0"/>
                    <a:pt x="2686494" y="39647"/>
                    <a:pt x="2686494" y="88554"/>
                  </a:cubicBezTo>
                  <a:lnTo>
                    <a:pt x="2686494" y="317846"/>
                  </a:lnTo>
                  <a:cubicBezTo>
                    <a:pt x="2686494" y="366753"/>
                    <a:pt x="2646847" y="406400"/>
                    <a:pt x="2597940" y="406400"/>
                  </a:cubicBezTo>
                  <a:lnTo>
                    <a:pt x="88554" y="406400"/>
                  </a:lnTo>
                  <a:cubicBezTo>
                    <a:pt x="39647" y="406400"/>
                    <a:pt x="0" y="366753"/>
                    <a:pt x="0" y="317846"/>
                  </a:cubicBezTo>
                  <a:lnTo>
                    <a:pt x="0" y="88554"/>
                  </a:lnTo>
                  <a:cubicBezTo>
                    <a:pt x="0" y="39647"/>
                    <a:pt x="39647" y="0"/>
                    <a:pt x="88554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645615" y="1658968"/>
            <a:ext cx="8511304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7200" dirty="0">
                <a:solidFill>
                  <a:srgbClr val="6FAF07"/>
                </a:solidFill>
                <a:latin typeface="Genty Sans"/>
              </a:rPr>
              <a:t>WRAP - UP</a:t>
            </a:r>
          </a:p>
        </p:txBody>
      </p:sp>
      <p:sp>
        <p:nvSpPr>
          <p:cNvPr id="32" name="Freeform 32"/>
          <p:cNvSpPr/>
          <p:nvPr/>
        </p:nvSpPr>
        <p:spPr>
          <a:xfrm>
            <a:off x="12774728" y="2271832"/>
            <a:ext cx="764382" cy="675435"/>
          </a:xfrm>
          <a:custGeom>
            <a:avLst/>
            <a:gdLst/>
            <a:ahLst/>
            <a:cxnLst/>
            <a:rect l="l" t="t" r="r" b="b"/>
            <a:pathLst>
              <a:path w="764382" h="675435">
                <a:moveTo>
                  <a:pt x="0" y="0"/>
                </a:moveTo>
                <a:lnTo>
                  <a:pt x="764381" y="0"/>
                </a:lnTo>
                <a:lnTo>
                  <a:pt x="764381" y="675436"/>
                </a:lnTo>
                <a:lnTo>
                  <a:pt x="0" y="675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BD275-FD6E-FFE5-4340-9F80E47E58F3}"/>
              </a:ext>
            </a:extLst>
          </p:cNvPr>
          <p:cNvSpPr txBox="1"/>
          <p:nvPr/>
        </p:nvSpPr>
        <p:spPr>
          <a:xfrm>
            <a:off x="2860181" y="4250080"/>
            <a:ext cx="13387907" cy="217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B050"/>
                </a:solidFill>
                <a:latin typeface="Sniglet" panose="020B0604020202020204" charset="0"/>
              </a:rPr>
              <a:t>What have we learnt in this lesson?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Sniglet" panose="020B0604020202020204" charset="0"/>
              </a:rPr>
              <a:t>Practice 4 skills using lexical items learnt in Units 1-2-3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610530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13110" y="2747966"/>
            <a:ext cx="4160243" cy="5681448"/>
            <a:chOff x="0" y="0"/>
            <a:chExt cx="1095702" cy="1496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5702" cy="1496348"/>
            </a:xfrm>
            <a:custGeom>
              <a:avLst/>
              <a:gdLst/>
              <a:ahLst/>
              <a:cxnLst/>
              <a:rect l="l" t="t" r="r" b="b"/>
              <a:pathLst>
                <a:path w="1095702" h="1496348">
                  <a:moveTo>
                    <a:pt x="93046" y="0"/>
                  </a:moveTo>
                  <a:lnTo>
                    <a:pt x="1002655" y="0"/>
                  </a:lnTo>
                  <a:cubicBezTo>
                    <a:pt x="1027333" y="0"/>
                    <a:pt x="1051000" y="9803"/>
                    <a:pt x="1068449" y="27253"/>
                  </a:cubicBezTo>
                  <a:cubicBezTo>
                    <a:pt x="1085899" y="44702"/>
                    <a:pt x="1095702" y="68369"/>
                    <a:pt x="1095702" y="93046"/>
                  </a:cubicBezTo>
                  <a:lnTo>
                    <a:pt x="1095702" y="1403302"/>
                  </a:lnTo>
                  <a:cubicBezTo>
                    <a:pt x="1095702" y="1427979"/>
                    <a:pt x="1085899" y="1451646"/>
                    <a:pt x="1068449" y="1469096"/>
                  </a:cubicBezTo>
                  <a:cubicBezTo>
                    <a:pt x="1051000" y="1486545"/>
                    <a:pt x="1027333" y="1496348"/>
                    <a:pt x="1002655" y="1496348"/>
                  </a:cubicBezTo>
                  <a:lnTo>
                    <a:pt x="93046" y="1496348"/>
                  </a:lnTo>
                  <a:cubicBezTo>
                    <a:pt x="68369" y="1496348"/>
                    <a:pt x="44702" y="1486545"/>
                    <a:pt x="27253" y="1469096"/>
                  </a:cubicBezTo>
                  <a:cubicBezTo>
                    <a:pt x="9803" y="1451646"/>
                    <a:pt x="0" y="1427979"/>
                    <a:pt x="0" y="1403302"/>
                  </a:cubicBezTo>
                  <a:lnTo>
                    <a:pt x="0" y="93046"/>
                  </a:lnTo>
                  <a:cubicBezTo>
                    <a:pt x="0" y="68369"/>
                    <a:pt x="9803" y="44702"/>
                    <a:pt x="27253" y="27253"/>
                  </a:cubicBezTo>
                  <a:cubicBezTo>
                    <a:pt x="44702" y="9803"/>
                    <a:pt x="68369" y="0"/>
                    <a:pt x="93046" y="0"/>
                  </a:cubicBezTo>
                  <a:close/>
                </a:path>
              </a:pathLst>
            </a:custGeom>
            <a:solidFill>
              <a:srgbClr val="66A204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763717" y="3008757"/>
            <a:ext cx="3700694" cy="5213341"/>
            <a:chOff x="0" y="0"/>
            <a:chExt cx="660400" cy="9303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930336"/>
            </a:xfrm>
            <a:custGeom>
              <a:avLst/>
              <a:gdLst/>
              <a:ahLst/>
              <a:cxnLst/>
              <a:rect l="l" t="t" r="r" b="b"/>
              <a:pathLst>
                <a:path w="660400" h="930336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1113"/>
                  </a:cubicBezTo>
                  <a:lnTo>
                    <a:pt x="660400" y="857246"/>
                  </a:lnTo>
                  <a:cubicBezTo>
                    <a:pt x="660400" y="876631"/>
                    <a:pt x="652700" y="895222"/>
                    <a:pt x="638992" y="908929"/>
                  </a:cubicBezTo>
                  <a:cubicBezTo>
                    <a:pt x="625285" y="922636"/>
                    <a:pt x="606695" y="930336"/>
                    <a:pt x="587310" y="930336"/>
                  </a:cubicBezTo>
                  <a:lnTo>
                    <a:pt x="73090" y="930336"/>
                  </a:lnTo>
                  <a:cubicBezTo>
                    <a:pt x="32723" y="930336"/>
                    <a:pt x="0" y="897613"/>
                    <a:pt x="0" y="857246"/>
                  </a:cubicBezTo>
                  <a:lnTo>
                    <a:pt x="0" y="331558"/>
                  </a:lnTo>
                  <a:cubicBezTo>
                    <a:pt x="1782" y="185660"/>
                    <a:pt x="93019" y="64045"/>
                    <a:pt x="220252" y="19070"/>
                  </a:cubicBezTo>
                  <a:lnTo>
                    <a:pt x="220252" y="190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86111" y="3248676"/>
            <a:ext cx="3255905" cy="325590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ADD829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86111" y="7010827"/>
            <a:ext cx="3255905" cy="775859"/>
            <a:chOff x="0" y="0"/>
            <a:chExt cx="857522" cy="2043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7522" cy="204342"/>
            </a:xfrm>
            <a:custGeom>
              <a:avLst/>
              <a:gdLst/>
              <a:ahLst/>
              <a:cxnLst/>
              <a:rect l="l" t="t" r="r" b="b"/>
              <a:pathLst>
                <a:path w="857522" h="204342">
                  <a:moveTo>
                    <a:pt x="102171" y="0"/>
                  </a:moveTo>
                  <a:lnTo>
                    <a:pt x="755352" y="0"/>
                  </a:lnTo>
                  <a:cubicBezTo>
                    <a:pt x="782449" y="0"/>
                    <a:pt x="808437" y="10764"/>
                    <a:pt x="827597" y="29925"/>
                  </a:cubicBezTo>
                  <a:cubicBezTo>
                    <a:pt x="846758" y="49086"/>
                    <a:pt x="857522" y="75073"/>
                    <a:pt x="857522" y="102171"/>
                  </a:cubicBezTo>
                  <a:lnTo>
                    <a:pt x="857522" y="102171"/>
                  </a:lnTo>
                  <a:cubicBezTo>
                    <a:pt x="857522" y="158598"/>
                    <a:pt x="811779" y="204342"/>
                    <a:pt x="755352" y="204342"/>
                  </a:cubicBezTo>
                  <a:lnTo>
                    <a:pt x="102171" y="204342"/>
                  </a:lnTo>
                  <a:cubicBezTo>
                    <a:pt x="45743" y="204342"/>
                    <a:pt x="0" y="158598"/>
                    <a:pt x="0" y="102171"/>
                  </a:cubicBezTo>
                  <a:lnTo>
                    <a:pt x="0" y="102171"/>
                  </a:lnTo>
                  <a:cubicBezTo>
                    <a:pt x="0" y="45743"/>
                    <a:pt x="45743" y="0"/>
                    <a:pt x="102171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ADD829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5690247" y="6714885"/>
            <a:ext cx="652358" cy="653209"/>
          </a:xfrm>
          <a:custGeom>
            <a:avLst/>
            <a:gdLst/>
            <a:ahLst/>
            <a:cxnLst/>
            <a:rect l="l" t="t" r="r" b="b"/>
            <a:pathLst>
              <a:path w="652358" h="653209">
                <a:moveTo>
                  <a:pt x="0" y="0"/>
                </a:moveTo>
                <a:lnTo>
                  <a:pt x="652359" y="0"/>
                </a:lnTo>
                <a:lnTo>
                  <a:pt x="652359" y="653209"/>
                </a:lnTo>
                <a:lnTo>
                  <a:pt x="0" y="653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7022106" y="2747966"/>
            <a:ext cx="4160243" cy="5681448"/>
            <a:chOff x="0" y="0"/>
            <a:chExt cx="1095702" cy="149634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95702" cy="1496348"/>
            </a:xfrm>
            <a:custGeom>
              <a:avLst/>
              <a:gdLst/>
              <a:ahLst/>
              <a:cxnLst/>
              <a:rect l="l" t="t" r="r" b="b"/>
              <a:pathLst>
                <a:path w="1095702" h="1496348">
                  <a:moveTo>
                    <a:pt x="93046" y="0"/>
                  </a:moveTo>
                  <a:lnTo>
                    <a:pt x="1002655" y="0"/>
                  </a:lnTo>
                  <a:cubicBezTo>
                    <a:pt x="1027333" y="0"/>
                    <a:pt x="1051000" y="9803"/>
                    <a:pt x="1068449" y="27253"/>
                  </a:cubicBezTo>
                  <a:cubicBezTo>
                    <a:pt x="1085899" y="44702"/>
                    <a:pt x="1095702" y="68369"/>
                    <a:pt x="1095702" y="93046"/>
                  </a:cubicBezTo>
                  <a:lnTo>
                    <a:pt x="1095702" y="1403302"/>
                  </a:lnTo>
                  <a:cubicBezTo>
                    <a:pt x="1095702" y="1427979"/>
                    <a:pt x="1085899" y="1451646"/>
                    <a:pt x="1068449" y="1469096"/>
                  </a:cubicBezTo>
                  <a:cubicBezTo>
                    <a:pt x="1051000" y="1486545"/>
                    <a:pt x="1027333" y="1496348"/>
                    <a:pt x="1002655" y="1496348"/>
                  </a:cubicBezTo>
                  <a:lnTo>
                    <a:pt x="93046" y="1496348"/>
                  </a:lnTo>
                  <a:cubicBezTo>
                    <a:pt x="68369" y="1496348"/>
                    <a:pt x="44702" y="1486545"/>
                    <a:pt x="27253" y="1469096"/>
                  </a:cubicBezTo>
                  <a:cubicBezTo>
                    <a:pt x="9803" y="1451646"/>
                    <a:pt x="0" y="1427979"/>
                    <a:pt x="0" y="1403302"/>
                  </a:cubicBezTo>
                  <a:lnTo>
                    <a:pt x="0" y="93046"/>
                  </a:lnTo>
                  <a:cubicBezTo>
                    <a:pt x="0" y="68369"/>
                    <a:pt x="9803" y="44702"/>
                    <a:pt x="27253" y="27253"/>
                  </a:cubicBezTo>
                  <a:cubicBezTo>
                    <a:pt x="44702" y="9803"/>
                    <a:pt x="68369" y="0"/>
                    <a:pt x="93046" y="0"/>
                  </a:cubicBezTo>
                  <a:close/>
                </a:path>
              </a:pathLst>
            </a:custGeom>
            <a:solidFill>
              <a:srgbClr val="66A204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293653" y="2972193"/>
            <a:ext cx="3700694" cy="5213341"/>
            <a:chOff x="0" y="0"/>
            <a:chExt cx="660400" cy="93033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60400" cy="930336"/>
            </a:xfrm>
            <a:custGeom>
              <a:avLst/>
              <a:gdLst/>
              <a:ahLst/>
              <a:cxnLst/>
              <a:rect l="l" t="t" r="r" b="b"/>
              <a:pathLst>
                <a:path w="660400" h="930336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1113"/>
                  </a:cubicBezTo>
                  <a:lnTo>
                    <a:pt x="660400" y="857246"/>
                  </a:lnTo>
                  <a:cubicBezTo>
                    <a:pt x="660400" y="876631"/>
                    <a:pt x="652700" y="895222"/>
                    <a:pt x="638992" y="908929"/>
                  </a:cubicBezTo>
                  <a:cubicBezTo>
                    <a:pt x="625285" y="922636"/>
                    <a:pt x="606695" y="930336"/>
                    <a:pt x="587310" y="930336"/>
                  </a:cubicBezTo>
                  <a:lnTo>
                    <a:pt x="73090" y="930336"/>
                  </a:lnTo>
                  <a:cubicBezTo>
                    <a:pt x="32723" y="930336"/>
                    <a:pt x="0" y="897613"/>
                    <a:pt x="0" y="857246"/>
                  </a:cubicBezTo>
                  <a:lnTo>
                    <a:pt x="0" y="331558"/>
                  </a:lnTo>
                  <a:cubicBezTo>
                    <a:pt x="1782" y="185660"/>
                    <a:pt x="93019" y="64045"/>
                    <a:pt x="220252" y="19070"/>
                  </a:cubicBezTo>
                  <a:lnTo>
                    <a:pt x="220252" y="190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474276" y="3239577"/>
            <a:ext cx="3255905" cy="325590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ADD829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474276" y="7001728"/>
            <a:ext cx="3255905" cy="775859"/>
            <a:chOff x="0" y="0"/>
            <a:chExt cx="857522" cy="20434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57522" cy="204342"/>
            </a:xfrm>
            <a:custGeom>
              <a:avLst/>
              <a:gdLst/>
              <a:ahLst/>
              <a:cxnLst/>
              <a:rect l="l" t="t" r="r" b="b"/>
              <a:pathLst>
                <a:path w="857522" h="204342">
                  <a:moveTo>
                    <a:pt x="102171" y="0"/>
                  </a:moveTo>
                  <a:lnTo>
                    <a:pt x="755352" y="0"/>
                  </a:lnTo>
                  <a:cubicBezTo>
                    <a:pt x="782449" y="0"/>
                    <a:pt x="808437" y="10764"/>
                    <a:pt x="827597" y="29925"/>
                  </a:cubicBezTo>
                  <a:cubicBezTo>
                    <a:pt x="846758" y="49086"/>
                    <a:pt x="857522" y="75073"/>
                    <a:pt x="857522" y="102171"/>
                  </a:cubicBezTo>
                  <a:lnTo>
                    <a:pt x="857522" y="102171"/>
                  </a:lnTo>
                  <a:cubicBezTo>
                    <a:pt x="857522" y="158598"/>
                    <a:pt x="811779" y="204342"/>
                    <a:pt x="755352" y="204342"/>
                  </a:cubicBezTo>
                  <a:lnTo>
                    <a:pt x="102171" y="204342"/>
                  </a:lnTo>
                  <a:cubicBezTo>
                    <a:pt x="45743" y="204342"/>
                    <a:pt x="0" y="158598"/>
                    <a:pt x="0" y="102171"/>
                  </a:cubicBezTo>
                  <a:lnTo>
                    <a:pt x="0" y="102171"/>
                  </a:lnTo>
                  <a:cubicBezTo>
                    <a:pt x="0" y="45743"/>
                    <a:pt x="45743" y="0"/>
                    <a:pt x="102171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ADD829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0143757" y="6714885"/>
            <a:ext cx="652358" cy="653209"/>
          </a:xfrm>
          <a:custGeom>
            <a:avLst/>
            <a:gdLst/>
            <a:ahLst/>
            <a:cxnLst/>
            <a:rect l="l" t="t" r="r" b="b"/>
            <a:pathLst>
              <a:path w="652358" h="653209">
                <a:moveTo>
                  <a:pt x="0" y="0"/>
                </a:moveTo>
                <a:lnTo>
                  <a:pt x="652359" y="0"/>
                </a:lnTo>
                <a:lnTo>
                  <a:pt x="652359" y="653209"/>
                </a:lnTo>
                <a:lnTo>
                  <a:pt x="0" y="653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11610975" y="2735765"/>
            <a:ext cx="4160243" cy="5681448"/>
            <a:chOff x="0" y="0"/>
            <a:chExt cx="1095702" cy="149634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95702" cy="1496348"/>
            </a:xfrm>
            <a:custGeom>
              <a:avLst/>
              <a:gdLst/>
              <a:ahLst/>
              <a:cxnLst/>
              <a:rect l="l" t="t" r="r" b="b"/>
              <a:pathLst>
                <a:path w="1095702" h="1496348">
                  <a:moveTo>
                    <a:pt x="93046" y="0"/>
                  </a:moveTo>
                  <a:lnTo>
                    <a:pt x="1002655" y="0"/>
                  </a:lnTo>
                  <a:cubicBezTo>
                    <a:pt x="1027333" y="0"/>
                    <a:pt x="1051000" y="9803"/>
                    <a:pt x="1068449" y="27253"/>
                  </a:cubicBezTo>
                  <a:cubicBezTo>
                    <a:pt x="1085899" y="44702"/>
                    <a:pt x="1095702" y="68369"/>
                    <a:pt x="1095702" y="93046"/>
                  </a:cubicBezTo>
                  <a:lnTo>
                    <a:pt x="1095702" y="1403302"/>
                  </a:lnTo>
                  <a:cubicBezTo>
                    <a:pt x="1095702" y="1427979"/>
                    <a:pt x="1085899" y="1451646"/>
                    <a:pt x="1068449" y="1469096"/>
                  </a:cubicBezTo>
                  <a:cubicBezTo>
                    <a:pt x="1051000" y="1486545"/>
                    <a:pt x="1027333" y="1496348"/>
                    <a:pt x="1002655" y="1496348"/>
                  </a:cubicBezTo>
                  <a:lnTo>
                    <a:pt x="93046" y="1496348"/>
                  </a:lnTo>
                  <a:cubicBezTo>
                    <a:pt x="68369" y="1496348"/>
                    <a:pt x="44702" y="1486545"/>
                    <a:pt x="27253" y="1469096"/>
                  </a:cubicBezTo>
                  <a:cubicBezTo>
                    <a:pt x="9803" y="1451646"/>
                    <a:pt x="0" y="1427979"/>
                    <a:pt x="0" y="1403302"/>
                  </a:cubicBezTo>
                  <a:lnTo>
                    <a:pt x="0" y="93046"/>
                  </a:lnTo>
                  <a:cubicBezTo>
                    <a:pt x="0" y="68369"/>
                    <a:pt x="9803" y="44702"/>
                    <a:pt x="27253" y="27253"/>
                  </a:cubicBezTo>
                  <a:cubicBezTo>
                    <a:pt x="44702" y="9803"/>
                    <a:pt x="68369" y="0"/>
                    <a:pt x="93046" y="0"/>
                  </a:cubicBezTo>
                  <a:close/>
                </a:path>
              </a:pathLst>
            </a:custGeom>
            <a:solidFill>
              <a:srgbClr val="66A204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858625" y="2969819"/>
            <a:ext cx="3700694" cy="5213341"/>
            <a:chOff x="0" y="0"/>
            <a:chExt cx="660400" cy="93033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60400" cy="930336"/>
            </a:xfrm>
            <a:custGeom>
              <a:avLst/>
              <a:gdLst/>
              <a:ahLst/>
              <a:cxnLst/>
              <a:rect l="l" t="t" r="r" b="b"/>
              <a:pathLst>
                <a:path w="660400" h="930336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1113"/>
                  </a:cubicBezTo>
                  <a:lnTo>
                    <a:pt x="660400" y="857246"/>
                  </a:lnTo>
                  <a:cubicBezTo>
                    <a:pt x="660400" y="876631"/>
                    <a:pt x="652700" y="895222"/>
                    <a:pt x="638992" y="908929"/>
                  </a:cubicBezTo>
                  <a:cubicBezTo>
                    <a:pt x="625285" y="922636"/>
                    <a:pt x="606695" y="930336"/>
                    <a:pt x="587310" y="930336"/>
                  </a:cubicBezTo>
                  <a:lnTo>
                    <a:pt x="73090" y="930336"/>
                  </a:lnTo>
                  <a:cubicBezTo>
                    <a:pt x="32723" y="930336"/>
                    <a:pt x="0" y="897613"/>
                    <a:pt x="0" y="857246"/>
                  </a:cubicBezTo>
                  <a:lnTo>
                    <a:pt x="0" y="331558"/>
                  </a:lnTo>
                  <a:cubicBezTo>
                    <a:pt x="1782" y="185660"/>
                    <a:pt x="93019" y="64045"/>
                    <a:pt x="220252" y="19070"/>
                  </a:cubicBezTo>
                  <a:lnTo>
                    <a:pt x="220252" y="190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079994" y="3239577"/>
            <a:ext cx="3255905" cy="3255905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ADD829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079994" y="7001728"/>
            <a:ext cx="3255905" cy="775859"/>
            <a:chOff x="0" y="0"/>
            <a:chExt cx="857522" cy="204342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57522" cy="204342"/>
            </a:xfrm>
            <a:custGeom>
              <a:avLst/>
              <a:gdLst/>
              <a:ahLst/>
              <a:cxnLst/>
              <a:rect l="l" t="t" r="r" b="b"/>
              <a:pathLst>
                <a:path w="857522" h="204342">
                  <a:moveTo>
                    <a:pt x="102171" y="0"/>
                  </a:moveTo>
                  <a:lnTo>
                    <a:pt x="755352" y="0"/>
                  </a:lnTo>
                  <a:cubicBezTo>
                    <a:pt x="782449" y="0"/>
                    <a:pt x="808437" y="10764"/>
                    <a:pt x="827597" y="29925"/>
                  </a:cubicBezTo>
                  <a:cubicBezTo>
                    <a:pt x="846758" y="49086"/>
                    <a:pt x="857522" y="75073"/>
                    <a:pt x="857522" y="102171"/>
                  </a:cubicBezTo>
                  <a:lnTo>
                    <a:pt x="857522" y="102171"/>
                  </a:lnTo>
                  <a:cubicBezTo>
                    <a:pt x="857522" y="158598"/>
                    <a:pt x="811779" y="204342"/>
                    <a:pt x="755352" y="204342"/>
                  </a:cubicBezTo>
                  <a:lnTo>
                    <a:pt x="102171" y="204342"/>
                  </a:lnTo>
                  <a:cubicBezTo>
                    <a:pt x="45743" y="204342"/>
                    <a:pt x="0" y="158598"/>
                    <a:pt x="0" y="102171"/>
                  </a:cubicBezTo>
                  <a:lnTo>
                    <a:pt x="0" y="102171"/>
                  </a:lnTo>
                  <a:cubicBezTo>
                    <a:pt x="0" y="45743"/>
                    <a:pt x="45743" y="0"/>
                    <a:pt x="102171" y="0"/>
                  </a:cubicBezTo>
                  <a:close/>
                </a:path>
              </a:pathLst>
            </a:custGeom>
            <a:solidFill>
              <a:srgbClr val="FFFFFF"/>
            </a:solidFill>
            <a:ln w="47625">
              <a:solidFill>
                <a:srgbClr val="ADD829"/>
              </a:solidFill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14768525" y="6714885"/>
            <a:ext cx="652358" cy="653209"/>
          </a:xfrm>
          <a:custGeom>
            <a:avLst/>
            <a:gdLst/>
            <a:ahLst/>
            <a:cxnLst/>
            <a:rect l="l" t="t" r="r" b="b"/>
            <a:pathLst>
              <a:path w="652358" h="653209">
                <a:moveTo>
                  <a:pt x="0" y="0"/>
                </a:moveTo>
                <a:lnTo>
                  <a:pt x="652359" y="0"/>
                </a:lnTo>
                <a:lnTo>
                  <a:pt x="652359" y="653209"/>
                </a:lnTo>
                <a:lnTo>
                  <a:pt x="0" y="653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4772701" y="949278"/>
            <a:ext cx="8742597" cy="1322539"/>
            <a:chOff x="0" y="0"/>
            <a:chExt cx="2686494" cy="406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88554" y="0"/>
                  </a:moveTo>
                  <a:lnTo>
                    <a:pt x="2597940" y="0"/>
                  </a:lnTo>
                  <a:cubicBezTo>
                    <a:pt x="2646847" y="0"/>
                    <a:pt x="2686494" y="39647"/>
                    <a:pt x="2686494" y="88554"/>
                  </a:cubicBezTo>
                  <a:lnTo>
                    <a:pt x="2686494" y="317846"/>
                  </a:lnTo>
                  <a:cubicBezTo>
                    <a:pt x="2686494" y="366753"/>
                    <a:pt x="2646847" y="406400"/>
                    <a:pt x="2597940" y="406400"/>
                  </a:cubicBezTo>
                  <a:lnTo>
                    <a:pt x="88554" y="406400"/>
                  </a:lnTo>
                  <a:cubicBezTo>
                    <a:pt x="39647" y="406400"/>
                    <a:pt x="0" y="366753"/>
                    <a:pt x="0" y="317846"/>
                  </a:cubicBezTo>
                  <a:lnTo>
                    <a:pt x="0" y="88554"/>
                  </a:lnTo>
                  <a:cubicBezTo>
                    <a:pt x="0" y="39647"/>
                    <a:pt x="39647" y="0"/>
                    <a:pt x="88554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4888348" y="1209710"/>
            <a:ext cx="8511304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dirty="0">
                <a:solidFill>
                  <a:srgbClr val="6FAF07"/>
                </a:solidFill>
                <a:latin typeface="Genty Sans"/>
              </a:rPr>
              <a:t>MIMING GAME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211701" y="7136894"/>
            <a:ext cx="280472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  <a:spcBef>
                <a:spcPct val="0"/>
              </a:spcBef>
            </a:pPr>
            <a:r>
              <a:rPr lang="en-US" sz="3200" dirty="0">
                <a:solidFill>
                  <a:srgbClr val="66A204"/>
                </a:solidFill>
                <a:latin typeface="Genty Sans"/>
              </a:rPr>
              <a:t>GARDENING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699865" y="7127794"/>
            <a:ext cx="280472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  <a:spcBef>
                <a:spcPct val="0"/>
              </a:spcBef>
            </a:pPr>
            <a:r>
              <a:rPr lang="en-US" sz="3200" dirty="0">
                <a:solidFill>
                  <a:srgbClr val="66A204"/>
                </a:solidFill>
                <a:latin typeface="Genty Sans"/>
              </a:rPr>
              <a:t>HORSE RIDING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190527" y="7142373"/>
            <a:ext cx="2978064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  <a:spcBef>
                <a:spcPct val="0"/>
              </a:spcBef>
            </a:pPr>
            <a:r>
              <a:rPr lang="en-US" sz="3200" dirty="0">
                <a:solidFill>
                  <a:srgbClr val="66A204"/>
                </a:solidFill>
                <a:latin typeface="Genty Sans"/>
              </a:rPr>
              <a:t>TAKING PHOTO</a:t>
            </a:r>
          </a:p>
        </p:txBody>
      </p:sp>
      <p:pic>
        <p:nvPicPr>
          <p:cNvPr id="61" name="Hình ảnh 3">
            <a:extLst>
              <a:ext uri="{FF2B5EF4-FFF2-40B4-BE49-F238E27FC236}">
                <a16:creationId xmlns:a16="http://schemas.microsoft.com/office/drawing/2014/main" id="{E836F0B5-D2E6-1F29-E746-627C67817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45" y="3314356"/>
            <a:ext cx="3212769" cy="3212769"/>
          </a:xfrm>
          <a:prstGeom prst="flowChartConnector">
            <a:avLst/>
          </a:prstGeom>
        </p:spPr>
      </p:pic>
      <p:pic>
        <p:nvPicPr>
          <p:cNvPr id="62" name="Hình ảnh 5">
            <a:extLst>
              <a:ext uri="{FF2B5EF4-FFF2-40B4-BE49-F238E27FC236}">
                <a16:creationId xmlns:a16="http://schemas.microsoft.com/office/drawing/2014/main" id="{791D7BDC-C0E2-A4D9-A1CE-C4989AD09B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97344" l="10000" r="91094">
                        <a14:foregroundMark x1="63906" y1="21875" x2="68438" y2="2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664" y="3284082"/>
            <a:ext cx="2942221" cy="2942221"/>
          </a:xfrm>
          <a:prstGeom prst="flowChartConnector">
            <a:avLst/>
          </a:prstGeom>
        </p:spPr>
      </p:pic>
      <p:pic>
        <p:nvPicPr>
          <p:cNvPr id="63" name="Hình ảnh 7">
            <a:extLst>
              <a:ext uri="{FF2B5EF4-FFF2-40B4-BE49-F238E27FC236}">
                <a16:creationId xmlns:a16="http://schemas.microsoft.com/office/drawing/2014/main" id="{63CB0552-80EB-007E-253B-9AB96B4954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97" y="3371938"/>
            <a:ext cx="3037391" cy="3037391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54056" y="0"/>
                  </a:moveTo>
                  <a:lnTo>
                    <a:pt x="3718036" y="0"/>
                  </a:lnTo>
                  <a:cubicBezTo>
                    <a:pt x="3747890" y="0"/>
                    <a:pt x="3772091" y="24201"/>
                    <a:pt x="3772091" y="54056"/>
                  </a:cubicBezTo>
                  <a:lnTo>
                    <a:pt x="3772091" y="1677240"/>
                  </a:lnTo>
                  <a:cubicBezTo>
                    <a:pt x="3772091" y="1707095"/>
                    <a:pt x="3747890" y="1731296"/>
                    <a:pt x="3718036" y="1731296"/>
                  </a:cubicBezTo>
                  <a:lnTo>
                    <a:pt x="54056" y="1731296"/>
                  </a:lnTo>
                  <a:cubicBezTo>
                    <a:pt x="24201" y="1731296"/>
                    <a:pt x="0" y="1707095"/>
                    <a:pt x="0" y="1677240"/>
                  </a:cubicBezTo>
                  <a:lnTo>
                    <a:pt x="0" y="54056"/>
                  </a:lnTo>
                  <a:cubicBezTo>
                    <a:pt x="0" y="24201"/>
                    <a:pt x="24201" y="0"/>
                    <a:pt x="54056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217679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81556" y="2905587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7" y="0"/>
                </a:lnTo>
                <a:lnTo>
                  <a:pt x="7350517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16814" flipH="1">
            <a:off x="3076544" y="2046225"/>
            <a:ext cx="1031168" cy="1144153"/>
          </a:xfrm>
          <a:custGeom>
            <a:avLst/>
            <a:gdLst/>
            <a:ahLst/>
            <a:cxnLst/>
            <a:rect l="l" t="t" r="r" b="b"/>
            <a:pathLst>
              <a:path w="1031168" h="1144153">
                <a:moveTo>
                  <a:pt x="1031168" y="0"/>
                </a:moveTo>
                <a:lnTo>
                  <a:pt x="0" y="0"/>
                </a:lnTo>
                <a:lnTo>
                  <a:pt x="0" y="1144153"/>
                </a:lnTo>
                <a:lnTo>
                  <a:pt x="1031168" y="1144153"/>
                </a:lnTo>
                <a:lnTo>
                  <a:pt x="10311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14184">
            <a:off x="6910" y="510646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42195" y="3307579"/>
            <a:ext cx="11403610" cy="172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67"/>
              </a:lnSpc>
            </a:pPr>
            <a:r>
              <a:rPr lang="en-US" sz="14962" dirty="0">
                <a:solidFill>
                  <a:srgbClr val="6FAF07"/>
                </a:solidFill>
                <a:latin typeface="Genty Sans" panose="020B0604020202020204" charset="0"/>
              </a:rPr>
              <a:t>THANK YOU</a:t>
            </a:r>
          </a:p>
        </p:txBody>
      </p:sp>
      <p:sp>
        <p:nvSpPr>
          <p:cNvPr id="16" name="Freeform 16"/>
          <p:cNvSpPr/>
          <p:nvPr/>
        </p:nvSpPr>
        <p:spPr>
          <a:xfrm>
            <a:off x="6206905" y="-10177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79877">
            <a:off x="12446721" y="710243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931392" y="390532"/>
            <a:ext cx="2154058" cy="2127132"/>
          </a:xfrm>
          <a:custGeom>
            <a:avLst/>
            <a:gdLst/>
            <a:ahLst/>
            <a:cxnLst/>
            <a:rect l="l" t="t" r="r" b="b"/>
            <a:pathLst>
              <a:path w="2154058" h="2127132">
                <a:moveTo>
                  <a:pt x="0" y="0"/>
                </a:moveTo>
                <a:lnTo>
                  <a:pt x="2154058" y="0"/>
                </a:lnTo>
                <a:lnTo>
                  <a:pt x="2154058" y="2127133"/>
                </a:lnTo>
                <a:lnTo>
                  <a:pt x="0" y="2127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48961" y="3658415"/>
            <a:ext cx="13390078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3"/>
              </a:lnSpc>
            </a:pPr>
            <a:r>
              <a:rPr lang="en-US" sz="17900" dirty="0">
                <a:solidFill>
                  <a:srgbClr val="6FAF07"/>
                </a:solidFill>
                <a:latin typeface="Genty Sans" panose="020B0604020202020204" charset="0"/>
              </a:rPr>
              <a:t>REVIEW 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96370" y="5933980"/>
            <a:ext cx="682410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7200" spc="4" dirty="0">
                <a:solidFill>
                  <a:srgbClr val="6FAF07"/>
                </a:solidFill>
                <a:latin typeface="Genty Sans" panose="020B0604020202020204" charset="0"/>
              </a:rPr>
              <a:t>Lesson 2: Skills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58472" y="1623947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64292" y="1964062"/>
            <a:ext cx="13390078" cy="142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Genty Sans" panose="020B0604020202020204" charset="0"/>
                <a:ea typeface="+mn-ea"/>
                <a:cs typeface="+mn-cs"/>
              </a:rPr>
              <a:t>READING</a:t>
            </a:r>
          </a:p>
        </p:txBody>
      </p:sp>
      <p:pic>
        <p:nvPicPr>
          <p:cNvPr id="2050" name="Picture 2" descr="Bệnh stress nặng: Nhận biết và điều trị như thế nào?">
            <a:extLst>
              <a:ext uri="{FF2B5EF4-FFF2-40B4-BE49-F238E27FC236}">
                <a16:creationId xmlns:a16="http://schemas.microsoft.com/office/drawing/2014/main" id="{D77D7E05-B8BC-FBAA-997F-3EA7F28D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44" y="3293332"/>
            <a:ext cx="85629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DAD7CA-0706-2B4A-4041-DC3FE4D810E6}"/>
              </a:ext>
            </a:extLst>
          </p:cNvPr>
          <p:cNvSpPr/>
          <p:nvPr/>
        </p:nvSpPr>
        <p:spPr>
          <a:xfrm>
            <a:off x="7086600" y="7427182"/>
            <a:ext cx="3120086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5092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85642" y="478853"/>
            <a:ext cx="13796971" cy="9329295"/>
            <a:chOff x="0" y="0"/>
            <a:chExt cx="3416913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6913" cy="2310463"/>
            </a:xfrm>
            <a:custGeom>
              <a:avLst/>
              <a:gdLst/>
              <a:ahLst/>
              <a:cxnLst/>
              <a:rect l="l" t="t" r="r" b="b"/>
              <a:pathLst>
                <a:path w="3416913" h="2310463">
                  <a:moveTo>
                    <a:pt x="28057" y="0"/>
                  </a:moveTo>
                  <a:lnTo>
                    <a:pt x="3388857" y="0"/>
                  </a:lnTo>
                  <a:cubicBezTo>
                    <a:pt x="3396298" y="0"/>
                    <a:pt x="3403434" y="2956"/>
                    <a:pt x="3408695" y="8218"/>
                  </a:cubicBezTo>
                  <a:cubicBezTo>
                    <a:pt x="3413957" y="13479"/>
                    <a:pt x="3416913" y="20616"/>
                    <a:pt x="3416913" y="28057"/>
                  </a:cubicBezTo>
                  <a:lnTo>
                    <a:pt x="3416913" y="2282406"/>
                  </a:lnTo>
                  <a:cubicBezTo>
                    <a:pt x="3416913" y="2289847"/>
                    <a:pt x="3413957" y="2296984"/>
                    <a:pt x="3408695" y="2302245"/>
                  </a:cubicBezTo>
                  <a:cubicBezTo>
                    <a:pt x="3403434" y="2307507"/>
                    <a:pt x="3396298" y="2310463"/>
                    <a:pt x="3388857" y="2310463"/>
                  </a:cubicBezTo>
                  <a:lnTo>
                    <a:pt x="28057" y="2310463"/>
                  </a:lnTo>
                  <a:cubicBezTo>
                    <a:pt x="20616" y="2310463"/>
                    <a:pt x="13479" y="2307507"/>
                    <a:pt x="8218" y="2302245"/>
                  </a:cubicBezTo>
                  <a:cubicBezTo>
                    <a:pt x="2956" y="2296984"/>
                    <a:pt x="0" y="2289847"/>
                    <a:pt x="0" y="2282406"/>
                  </a:cubicBezTo>
                  <a:lnTo>
                    <a:pt x="0" y="28057"/>
                  </a:lnTo>
                  <a:cubicBezTo>
                    <a:pt x="0" y="20616"/>
                    <a:pt x="2956" y="13479"/>
                    <a:pt x="8218" y="8218"/>
                  </a:cubicBezTo>
                  <a:cubicBezTo>
                    <a:pt x="13479" y="2956"/>
                    <a:pt x="20616" y="0"/>
                    <a:pt x="28057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47590" y="1154010"/>
            <a:ext cx="12308032" cy="7978980"/>
            <a:chOff x="0" y="0"/>
            <a:chExt cx="3241622" cy="21014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1622" cy="2101460"/>
            </a:xfrm>
            <a:custGeom>
              <a:avLst/>
              <a:gdLst/>
              <a:ahLst/>
              <a:cxnLst/>
              <a:rect l="l" t="t" r="r" b="b"/>
              <a:pathLst>
                <a:path w="3241622" h="2101460">
                  <a:moveTo>
                    <a:pt x="31451" y="0"/>
                  </a:moveTo>
                  <a:lnTo>
                    <a:pt x="3210171" y="0"/>
                  </a:lnTo>
                  <a:cubicBezTo>
                    <a:pt x="3227541" y="0"/>
                    <a:pt x="3241622" y="14081"/>
                    <a:pt x="3241622" y="31451"/>
                  </a:cubicBezTo>
                  <a:lnTo>
                    <a:pt x="3241622" y="2070009"/>
                  </a:lnTo>
                  <a:cubicBezTo>
                    <a:pt x="3241622" y="2078350"/>
                    <a:pt x="3238308" y="2086350"/>
                    <a:pt x="3232410" y="2092248"/>
                  </a:cubicBezTo>
                  <a:cubicBezTo>
                    <a:pt x="3226512" y="2098146"/>
                    <a:pt x="3218512" y="2101460"/>
                    <a:pt x="3210171" y="2101460"/>
                  </a:cubicBezTo>
                  <a:lnTo>
                    <a:pt x="31451" y="2101460"/>
                  </a:lnTo>
                  <a:cubicBezTo>
                    <a:pt x="23109" y="2101460"/>
                    <a:pt x="15110" y="2098146"/>
                    <a:pt x="9212" y="2092248"/>
                  </a:cubicBezTo>
                  <a:cubicBezTo>
                    <a:pt x="3314" y="2086350"/>
                    <a:pt x="0" y="2078350"/>
                    <a:pt x="0" y="2070009"/>
                  </a:cubicBezTo>
                  <a:lnTo>
                    <a:pt x="0" y="31451"/>
                  </a:lnTo>
                  <a:cubicBezTo>
                    <a:pt x="0" y="23109"/>
                    <a:pt x="3314" y="15110"/>
                    <a:pt x="9212" y="9212"/>
                  </a:cubicBezTo>
                  <a:cubicBezTo>
                    <a:pt x="15110" y="3314"/>
                    <a:pt x="23109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571847" y="247086"/>
            <a:ext cx="9290946" cy="9792828"/>
          </a:xfrm>
          <a:custGeom>
            <a:avLst/>
            <a:gdLst/>
            <a:ahLst/>
            <a:cxnLst/>
            <a:rect l="l" t="t" r="r" b="b"/>
            <a:pathLst>
              <a:path w="9290946" h="9792828">
                <a:moveTo>
                  <a:pt x="0" y="0"/>
                </a:moveTo>
                <a:lnTo>
                  <a:pt x="9290946" y="0"/>
                </a:lnTo>
                <a:lnTo>
                  <a:pt x="9290946" y="9792828"/>
                </a:lnTo>
                <a:lnTo>
                  <a:pt x="0" y="979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85642" y="9258300"/>
            <a:ext cx="1824745" cy="1028700"/>
          </a:xfrm>
          <a:custGeom>
            <a:avLst/>
            <a:gdLst/>
            <a:ahLst/>
            <a:cxnLst/>
            <a:rect l="l" t="t" r="r" b="b"/>
            <a:pathLst>
              <a:path w="1824745" h="1028700">
                <a:moveTo>
                  <a:pt x="0" y="0"/>
                </a:moveTo>
                <a:lnTo>
                  <a:pt x="1824745" y="0"/>
                </a:lnTo>
                <a:lnTo>
                  <a:pt x="182474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78731" y="7109587"/>
            <a:ext cx="4158793" cy="3508509"/>
          </a:xfrm>
          <a:custGeom>
            <a:avLst/>
            <a:gdLst/>
            <a:ahLst/>
            <a:cxnLst/>
            <a:rect l="l" t="t" r="r" b="b"/>
            <a:pathLst>
              <a:path w="4158793" h="3508509">
                <a:moveTo>
                  <a:pt x="0" y="0"/>
                </a:moveTo>
                <a:lnTo>
                  <a:pt x="4158793" y="0"/>
                </a:lnTo>
                <a:lnTo>
                  <a:pt x="4158793" y="3508509"/>
                </a:lnTo>
                <a:lnTo>
                  <a:pt x="0" y="3508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99799" y="8793867"/>
            <a:ext cx="1769877" cy="1493133"/>
          </a:xfrm>
          <a:custGeom>
            <a:avLst/>
            <a:gdLst/>
            <a:ahLst/>
            <a:cxnLst/>
            <a:rect l="l" t="t" r="r" b="b"/>
            <a:pathLst>
              <a:path w="1769877" h="1493133">
                <a:moveTo>
                  <a:pt x="0" y="0"/>
                </a:moveTo>
                <a:lnTo>
                  <a:pt x="1769878" y="0"/>
                </a:lnTo>
                <a:lnTo>
                  <a:pt x="1769878" y="1493133"/>
                </a:lnTo>
                <a:lnTo>
                  <a:pt x="0" y="1493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8668" y="8053558"/>
            <a:ext cx="2856070" cy="2409484"/>
          </a:xfrm>
          <a:custGeom>
            <a:avLst/>
            <a:gdLst/>
            <a:ahLst/>
            <a:cxnLst/>
            <a:rect l="l" t="t" r="r" b="b"/>
            <a:pathLst>
              <a:path w="2856070" h="2409484">
                <a:moveTo>
                  <a:pt x="0" y="0"/>
                </a:moveTo>
                <a:lnTo>
                  <a:pt x="2856070" y="0"/>
                </a:lnTo>
                <a:lnTo>
                  <a:pt x="2856070" y="2409484"/>
                </a:lnTo>
                <a:lnTo>
                  <a:pt x="0" y="24094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45913">
            <a:off x="14958988" y="2927122"/>
            <a:ext cx="1926601" cy="1667386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545913">
            <a:off x="6439777" y="3108492"/>
            <a:ext cx="936540" cy="810532"/>
          </a:xfrm>
          <a:custGeom>
            <a:avLst/>
            <a:gdLst/>
            <a:ahLst/>
            <a:cxnLst/>
            <a:rect l="l" t="t" r="r" b="b"/>
            <a:pathLst>
              <a:path w="936540" h="810532">
                <a:moveTo>
                  <a:pt x="0" y="0"/>
                </a:moveTo>
                <a:lnTo>
                  <a:pt x="936540" y="0"/>
                </a:lnTo>
                <a:lnTo>
                  <a:pt x="936540" y="810532"/>
                </a:lnTo>
                <a:lnTo>
                  <a:pt x="0" y="8105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483854" y="1280316"/>
            <a:ext cx="10944655" cy="187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7620"/>
              </a:lnSpc>
            </a:pPr>
            <a:r>
              <a:rPr lang="en-US" sz="5400" dirty="0">
                <a:solidFill>
                  <a:srgbClr val="6FAF07"/>
                </a:solidFill>
                <a:latin typeface="Genty Sans"/>
              </a:rPr>
              <a:t>1. Read the passage and choose the correct answers A, B or C.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9E7E10-135F-3457-F117-C621ED48F0E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4379"/>
          <a:stretch/>
        </p:blipFill>
        <p:spPr>
          <a:xfrm>
            <a:off x="4466546" y="4654294"/>
            <a:ext cx="5583754" cy="4268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F1828B-D1E9-436D-75B2-610AAFCD72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4452" y="4678284"/>
            <a:ext cx="6312892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7961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728052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599" y="678386"/>
            <a:ext cx="15726638" cy="1321498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494EC3B8-B0D4-454E-0DEE-450F4C8C97E2}"/>
              </a:ext>
            </a:extLst>
          </p:cNvPr>
          <p:cNvSpPr txBox="1"/>
          <p:nvPr/>
        </p:nvSpPr>
        <p:spPr>
          <a:xfrm>
            <a:off x="1923618" y="2024162"/>
            <a:ext cx="1479993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1.</a:t>
            </a:r>
            <a:r>
              <a:rPr lang="en-US" sz="30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300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The passage is about ______.</a:t>
            </a:r>
          </a:p>
          <a:p>
            <a:pPr>
              <a:spcBef>
                <a:spcPts val="600"/>
              </a:spcBef>
            </a:pPr>
            <a:r>
              <a:rPr lang="en-US" sz="300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the causes of stress	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strategies to deal with stress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the dangers of stress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2.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How many hours of sleep a day do teens need?</a:t>
            </a:r>
            <a:b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6 to 8. 				</a:t>
            </a: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7 to 9. 				</a:t>
            </a: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8 to 10.</a:t>
            </a:r>
            <a:endParaRPr lang="vi-VN" sz="3000" dirty="0"/>
          </a:p>
        </p:txBody>
      </p:sp>
      <p:sp>
        <p:nvSpPr>
          <p:cNvPr id="15" name="Hộp Văn bản 12">
            <a:extLst>
              <a:ext uri="{FF2B5EF4-FFF2-40B4-BE49-F238E27FC236}">
                <a16:creationId xmlns:a16="http://schemas.microsoft.com/office/drawing/2014/main" id="{6A757F9A-83DA-044C-52A1-01F9E6E0E941}"/>
              </a:ext>
            </a:extLst>
          </p:cNvPr>
          <p:cNvSpPr txBox="1"/>
          <p:nvPr/>
        </p:nvSpPr>
        <p:spPr>
          <a:xfrm>
            <a:off x="1923618" y="5067300"/>
            <a:ext cx="1513886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3.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How much time should teens spend on daily exercise?</a:t>
            </a:r>
            <a:b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At least an hour.		</a:t>
            </a: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Exactly 60 minutes.	</a:t>
            </a: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No more than 60 minutes.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4.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Teens may talk about their problems to ______.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 friend in their class 	</a:t>
            </a: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 young person they like	</a:t>
            </a: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someone they trust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5.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Teens can feel better when they ______.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are at home with their parents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get closer to nature	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write to a friend</a:t>
            </a:r>
            <a:r>
              <a:rPr lang="en-US" sz="3000" dirty="0">
                <a:latin typeface="Arial Rounded MT Bold" panose="020F0704030504030204" pitchFamily="34" charset="0"/>
              </a:rPr>
              <a:t> </a:t>
            </a:r>
            <a:endParaRPr lang="vi-VN" sz="3000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717A806-21F6-AE71-4500-F5DE6CF982F5}"/>
              </a:ext>
            </a:extLst>
          </p:cNvPr>
          <p:cNvSpPr txBox="1"/>
          <p:nvPr/>
        </p:nvSpPr>
        <p:spPr>
          <a:xfrm>
            <a:off x="1722731" y="710052"/>
            <a:ext cx="1516509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620"/>
              </a:lnSpc>
            </a:pPr>
            <a:r>
              <a:rPr lang="en-US" sz="4000" dirty="0">
                <a:solidFill>
                  <a:srgbClr val="6FAF07"/>
                </a:solidFill>
                <a:latin typeface="Genty Sans"/>
              </a:rPr>
              <a:t>1. Read the passage and choose the correct answers A, B or 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7961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728052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599" y="678386"/>
            <a:ext cx="15726638" cy="1321498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494EC3B8-B0D4-454E-0DEE-450F4C8C97E2}"/>
              </a:ext>
            </a:extLst>
          </p:cNvPr>
          <p:cNvSpPr txBox="1"/>
          <p:nvPr/>
        </p:nvSpPr>
        <p:spPr>
          <a:xfrm>
            <a:off x="1923618" y="2024162"/>
            <a:ext cx="1479993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1.</a:t>
            </a:r>
            <a:r>
              <a:rPr lang="en-US" sz="30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300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The passage is about ______.</a:t>
            </a:r>
          </a:p>
          <a:p>
            <a:pPr>
              <a:spcBef>
                <a:spcPts val="600"/>
              </a:spcBef>
            </a:pPr>
            <a:r>
              <a:rPr lang="en-US" sz="300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the causes of stress	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strategies to deal with stress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the dangers of stress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</a:br>
            <a:endParaRPr lang="vi-VN" sz="3000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717A806-21F6-AE71-4500-F5DE6CF982F5}"/>
              </a:ext>
            </a:extLst>
          </p:cNvPr>
          <p:cNvSpPr txBox="1"/>
          <p:nvPr/>
        </p:nvSpPr>
        <p:spPr>
          <a:xfrm>
            <a:off x="1722731" y="710052"/>
            <a:ext cx="1516509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620"/>
              </a:lnSpc>
            </a:pPr>
            <a:r>
              <a:rPr lang="en-US" sz="4000" dirty="0">
                <a:solidFill>
                  <a:srgbClr val="6FAF07"/>
                </a:solidFill>
                <a:latin typeface="Genty Sans"/>
              </a:rPr>
              <a:t>1. Read the passage and choose the correct answers A, B or 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904F99-05CA-3AB7-FB4E-C82DEF581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1923618" y="4239666"/>
            <a:ext cx="6040954" cy="4617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9A31D3-5587-728E-A1A1-628EDCCB6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45" y="4281362"/>
            <a:ext cx="6829794" cy="453416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96DDAC-46DF-D792-5552-3460455B4997}"/>
              </a:ext>
            </a:extLst>
          </p:cNvPr>
          <p:cNvCxnSpPr/>
          <p:nvPr/>
        </p:nvCxnSpPr>
        <p:spPr>
          <a:xfrm>
            <a:off x="6629400" y="49911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EA0ADB-52B8-224D-0089-ECB53DCD5228}"/>
              </a:ext>
            </a:extLst>
          </p:cNvPr>
          <p:cNvCxnSpPr>
            <a:cxnSpLocks/>
          </p:cNvCxnSpPr>
          <p:nvPr/>
        </p:nvCxnSpPr>
        <p:spPr>
          <a:xfrm>
            <a:off x="1981200" y="5372100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4C414-E864-1F3A-8BA7-7C38A0F65120}"/>
              </a:ext>
            </a:extLst>
          </p:cNvPr>
          <p:cNvCxnSpPr/>
          <p:nvPr/>
        </p:nvCxnSpPr>
        <p:spPr>
          <a:xfrm>
            <a:off x="2067884" y="57531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AEE9817-C673-6E1F-54AB-9328E98B358C}"/>
              </a:ext>
            </a:extLst>
          </p:cNvPr>
          <p:cNvSpPr/>
          <p:nvPr/>
        </p:nvSpPr>
        <p:spPr>
          <a:xfrm>
            <a:off x="1744034" y="3086100"/>
            <a:ext cx="770566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7961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728052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599" y="678386"/>
            <a:ext cx="15726638" cy="1321498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494EC3B8-B0D4-454E-0DEE-450F4C8C97E2}"/>
              </a:ext>
            </a:extLst>
          </p:cNvPr>
          <p:cNvSpPr txBox="1"/>
          <p:nvPr/>
        </p:nvSpPr>
        <p:spPr>
          <a:xfrm>
            <a:off x="1923618" y="2024162"/>
            <a:ext cx="1479993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2.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How many hours of sleep a day do teens need?</a:t>
            </a:r>
            <a:b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6 to 8. 			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7 to 9. 			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8 to 10.</a:t>
            </a:r>
            <a:endParaRPr lang="vi-VN" sz="3000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717A806-21F6-AE71-4500-F5DE6CF982F5}"/>
              </a:ext>
            </a:extLst>
          </p:cNvPr>
          <p:cNvSpPr txBox="1"/>
          <p:nvPr/>
        </p:nvSpPr>
        <p:spPr>
          <a:xfrm>
            <a:off x="1722731" y="710052"/>
            <a:ext cx="1516509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620"/>
              </a:lnSpc>
            </a:pPr>
            <a:r>
              <a:rPr lang="en-US" sz="4000" dirty="0">
                <a:solidFill>
                  <a:srgbClr val="6FAF07"/>
                </a:solidFill>
                <a:latin typeface="Genty Sans"/>
              </a:rPr>
              <a:t>1. Read the passage and choose the correct answers A, B or 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EE72D-D409-B5EB-4DF2-D699BA637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1923618" y="4239666"/>
            <a:ext cx="6040954" cy="4617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186122-D820-4BB7-9153-E758B941B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45" y="4281362"/>
            <a:ext cx="6829794" cy="453416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9C48C6-AB9D-2DBC-6EF2-BD4D0AF49226}"/>
              </a:ext>
            </a:extLst>
          </p:cNvPr>
          <p:cNvCxnSpPr>
            <a:cxnSpLocks/>
          </p:cNvCxnSpPr>
          <p:nvPr/>
        </p:nvCxnSpPr>
        <p:spPr>
          <a:xfrm>
            <a:off x="1981200" y="6667500"/>
            <a:ext cx="2332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4AB703F-50B1-D180-0939-82E4911A6C1B}"/>
              </a:ext>
            </a:extLst>
          </p:cNvPr>
          <p:cNvSpPr/>
          <p:nvPr/>
        </p:nvSpPr>
        <p:spPr>
          <a:xfrm>
            <a:off x="1905000" y="3585628"/>
            <a:ext cx="569679" cy="59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7961" y="478852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728052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1599" y="678386"/>
            <a:ext cx="15726638" cy="1321498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Hộp Văn bản 12">
            <a:extLst>
              <a:ext uri="{FF2B5EF4-FFF2-40B4-BE49-F238E27FC236}">
                <a16:creationId xmlns:a16="http://schemas.microsoft.com/office/drawing/2014/main" id="{6A757F9A-83DA-044C-52A1-01F9E6E0E941}"/>
              </a:ext>
            </a:extLst>
          </p:cNvPr>
          <p:cNvSpPr txBox="1"/>
          <p:nvPr/>
        </p:nvSpPr>
        <p:spPr>
          <a:xfrm>
            <a:off x="1868157" y="2114489"/>
            <a:ext cx="151388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i="0" dirty="0">
                <a:solidFill>
                  <a:srgbClr val="F26548"/>
                </a:solidFill>
                <a:effectLst/>
                <a:latin typeface="Arial Rounded MT Bold" panose="020F0704030504030204" pitchFamily="34" charset="0"/>
              </a:rPr>
              <a:t>3. </a:t>
            </a:r>
            <a: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How much time should teens spend on daily exercise?</a:t>
            </a:r>
            <a:br>
              <a:rPr lang="en-US" sz="30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At least an hour.	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Exactly 60 minutes.	</a:t>
            </a:r>
          </a:p>
          <a:p>
            <a:pPr>
              <a:spcBef>
                <a:spcPts val="600"/>
              </a:spcBef>
            </a:pPr>
            <a:r>
              <a:rPr lang="en-US" sz="3000" b="0" i="0" dirty="0">
                <a:solidFill>
                  <a:srgbClr val="1FB0E6"/>
                </a:solidFill>
                <a:effectLst/>
                <a:latin typeface="Arial Rounded MT Bold" panose="020F0704030504030204" pitchFamily="34" charset="0"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</a:rPr>
              <a:t>No more than 60 minutes.</a:t>
            </a:r>
            <a:endParaRPr lang="vi-VN" sz="3000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717A806-21F6-AE71-4500-F5DE6CF982F5}"/>
              </a:ext>
            </a:extLst>
          </p:cNvPr>
          <p:cNvSpPr txBox="1"/>
          <p:nvPr/>
        </p:nvSpPr>
        <p:spPr>
          <a:xfrm>
            <a:off x="1722731" y="710052"/>
            <a:ext cx="1516509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620"/>
              </a:lnSpc>
            </a:pPr>
            <a:r>
              <a:rPr lang="en-US" sz="4000" dirty="0">
                <a:solidFill>
                  <a:srgbClr val="6FAF07"/>
                </a:solidFill>
                <a:latin typeface="Genty Sans"/>
              </a:rPr>
              <a:t>1. Read the passage and choose the correct answers A, B or 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052417-5BA0-63FE-2A1C-466910E73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1923618" y="4239666"/>
            <a:ext cx="6040954" cy="4617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0899B-5CB0-976D-7035-F444A64E4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45" y="4281362"/>
            <a:ext cx="6829794" cy="453416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77C6EB-7EF2-6DE4-5892-D216BF74A41A}"/>
              </a:ext>
            </a:extLst>
          </p:cNvPr>
          <p:cNvCxnSpPr>
            <a:cxnSpLocks/>
          </p:cNvCxnSpPr>
          <p:nvPr/>
        </p:nvCxnSpPr>
        <p:spPr>
          <a:xfrm>
            <a:off x="1923618" y="8724900"/>
            <a:ext cx="4934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174FC1B-9A1C-A7BA-BE3F-4FCB003B136F}"/>
              </a:ext>
            </a:extLst>
          </p:cNvPr>
          <p:cNvSpPr/>
          <p:nvPr/>
        </p:nvSpPr>
        <p:spPr>
          <a:xfrm>
            <a:off x="1722731" y="2628899"/>
            <a:ext cx="737228" cy="532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943</Words>
  <Application>Microsoft Office PowerPoint</Application>
  <PresentationFormat>Custom</PresentationFormat>
  <Paragraphs>85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Sniglet</vt:lpstr>
      <vt:lpstr>Calibri</vt:lpstr>
      <vt:lpstr>Arial Rounded MT Bold</vt:lpstr>
      <vt:lpstr>Arial</vt:lpstr>
      <vt:lpstr>Genty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Blue Illustrative Playful Group Project Presentation</dc:title>
  <cp:lastModifiedBy>Duyên Lương</cp:lastModifiedBy>
  <cp:revision>7</cp:revision>
  <dcterms:created xsi:type="dcterms:W3CDTF">2006-08-16T00:00:00Z</dcterms:created>
  <dcterms:modified xsi:type="dcterms:W3CDTF">2023-07-08T08:38:20Z</dcterms:modified>
  <dc:identifier>DAFoB9y3SNg</dc:identifier>
</cp:coreProperties>
</file>