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89" r:id="rId2"/>
    <p:sldId id="279" r:id="rId3"/>
    <p:sldId id="274" r:id="rId4"/>
    <p:sldId id="284" r:id="rId5"/>
    <p:sldId id="275" r:id="rId6"/>
    <p:sldId id="280" r:id="rId7"/>
    <p:sldId id="281" r:id="rId8"/>
    <p:sldId id="282" r:id="rId9"/>
    <p:sldId id="283" r:id="rId10"/>
    <p:sldId id="292" r:id="rId11"/>
    <p:sldId id="291" r:id="rId12"/>
    <p:sldId id="293" r:id="rId13"/>
    <p:sldId id="294" r:id="rId14"/>
    <p:sldId id="295" r:id="rId15"/>
    <p:sldId id="297" r:id="rId16"/>
    <p:sldId id="296" r:id="rId17"/>
    <p:sldId id="298" r:id="rId18"/>
    <p:sldId id="286" r:id="rId19"/>
    <p:sldId id="287" r:id="rId20"/>
    <p:sldId id="288" r:id="rId21"/>
    <p:sldId id="299" r:id="rId22"/>
    <p:sldId id="300" r:id="rId23"/>
    <p:sldId id="301" r:id="rId24"/>
    <p:sldId id="290" r:id="rId25"/>
    <p:sldId id="302" r:id="rId26"/>
    <p:sldId id="303" r:id="rId27"/>
    <p:sldId id="265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8/1/2021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371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8/1/2021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637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8/1/2021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112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8/1/2021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789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8/1/2021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329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8/1/2021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631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8/1/2021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188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8/1/2021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161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8/1/2021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364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8/1/2021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73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8/1/2021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56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96D17-5F23-42A1-ADF3-5C81F72091DB}" type="datetimeFigureOut">
              <a:rPr lang="en-US" smtClean="0"/>
              <a:t>8/1/2021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870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533400"/>
            <a:ext cx="7848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4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Nhiệt</a:t>
            </a:r>
            <a:r>
              <a:rPr kumimoji="0" 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4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liệt</a:t>
            </a:r>
            <a:r>
              <a:rPr kumimoji="0" 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4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chào</a:t>
            </a:r>
            <a:r>
              <a:rPr kumimoji="0" 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4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mừng</a:t>
            </a:r>
            <a:r>
              <a:rPr kumimoji="0" 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4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các</a:t>
            </a:r>
            <a:r>
              <a:rPr kumimoji="0" 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4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thầy</a:t>
            </a:r>
            <a:r>
              <a:rPr kumimoji="0" 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4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cô,các</a:t>
            </a:r>
            <a:r>
              <a:rPr kumimoji="0" 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4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em</a:t>
            </a:r>
            <a:r>
              <a:rPr kumimoji="0" 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4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học</a:t>
            </a:r>
            <a:r>
              <a:rPr kumimoji="0" 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4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sinh</a:t>
            </a:r>
            <a:endParaRPr kumimoji="0" lang="en-US" sz="4400" b="1" i="1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8659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00"/>
            <a:ext cx="8229600" cy="1143000"/>
          </a:xfrm>
        </p:spPr>
        <p:txBody>
          <a:bodyPr>
            <a:normAutofit/>
          </a:bodyPr>
          <a:lstStyle/>
          <a:p>
            <a:r>
              <a:rPr lang="it-IT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Đặc điểm Internet: </a:t>
            </a: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5817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38200" y="1524000"/>
            <a:ext cx="51026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Hãy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nêu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đặc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điểm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Internet?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981200" y="838200"/>
            <a:ext cx="4343400" cy="475488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THẢO LUẬN NHÓM</a:t>
            </a:r>
            <a:endParaRPr lang="en-US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34243" y="2068002"/>
            <a:ext cx="4572000" cy="35394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dễ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cận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sở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cập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trữ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ẩn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2966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9370369"/>
              </p:ext>
            </p:extLst>
          </p:nvPr>
        </p:nvGraphicFramePr>
        <p:xfrm>
          <a:off x="1459480" y="1524000"/>
          <a:ext cx="5627119" cy="2940180"/>
        </p:xfrm>
        <a:graphic>
          <a:graphicData uri="http://schemas.openxmlformats.org/drawingml/2006/table">
            <a:tbl>
              <a:tblPr/>
              <a:tblGrid>
                <a:gridCol w="4892857">
                  <a:extLst>
                    <a:ext uri="{9D8B030D-6E8A-4147-A177-3AD203B41FA5}">
                      <a16:colId xmlns="" xmlns:a16="http://schemas.microsoft.com/office/drawing/2014/main" val="272219120"/>
                    </a:ext>
                  </a:extLst>
                </a:gridCol>
                <a:gridCol w="734262">
                  <a:extLst>
                    <a:ext uri="{9D8B030D-6E8A-4147-A177-3AD203B41FA5}">
                      <a16:colId xmlns="" xmlns:a16="http://schemas.microsoft.com/office/drawing/2014/main" val="281060977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A. Tính toàn cầu	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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2639604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B.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Tính</a:t>
                      </a: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tương</a:t>
                      </a: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tác</a:t>
                      </a:r>
                      <a:endParaRPr lang="en-US" sz="24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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06194917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C. Tính lưu trữ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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3434208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D. Tính dễ tiếp cận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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45294018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E. Tính đa dạng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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9720390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F. Tính không chủ sở hữu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</a:t>
                      </a:r>
                      <a:endParaRPr lang="en-US" sz="24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823603756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838200" y="914400"/>
            <a:ext cx="7596951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 </a:t>
            </a: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hỏi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kumimoji="0" lang="pt-BR" altLang="en-US" sz="2800" b="1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Inernet có những đặc điểm chính nào? </a:t>
            </a:r>
            <a:endParaRPr kumimoji="0" lang="en-US" altLang="en-US" sz="2800" b="1" i="0" u="none" strike="noStrike" cap="none" normalizeH="0" baseline="0" dirty="0" smtClean="0">
              <a:ln>
                <a:noFill/>
              </a:ln>
              <a:solidFill>
                <a:srgbClr val="0000CC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800" b="1" i="0" u="none" strike="noStrike" cap="none" normalizeH="0" baseline="0" dirty="0" smtClean="0">
              <a:ln>
                <a:noFill/>
              </a:ln>
              <a:solidFill>
                <a:srgbClr val="0000CC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00800" y="1683097"/>
            <a:ext cx="533400" cy="370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CC"/>
                </a:solidFill>
              </a:rPr>
              <a:t>X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00800" y="2162705"/>
            <a:ext cx="533400" cy="370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CC"/>
                </a:solidFill>
              </a:rPr>
              <a:t>X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00800" y="3286780"/>
            <a:ext cx="533400" cy="370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CC"/>
                </a:solidFill>
              </a:rPr>
              <a:t>X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00800" y="4429780"/>
            <a:ext cx="533400" cy="370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CC"/>
                </a:solidFill>
              </a:rPr>
              <a:t>X</a:t>
            </a:r>
            <a:endParaRPr lang="en-US" b="1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1008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5800" y="914400"/>
            <a:ext cx="31854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it-IT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Lợi ích Internet: </a:t>
            </a:r>
            <a:endParaRPr lang="en-US" sz="2800" dirty="0">
              <a:solidFill>
                <a:srgbClr val="0000CC"/>
              </a:solidFill>
              <a:effectLst/>
              <a:latin typeface="VNI-Times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506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1524000"/>
            <a:ext cx="79248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Câu 1: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Em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thường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truy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cập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vào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Internet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để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làm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những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việc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gì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? </a:t>
            </a:r>
          </a:p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Câu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2: Internet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những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lợi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ích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gì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? </a:t>
            </a:r>
            <a:endParaRPr lang="en-US" sz="28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VNI-Times" pitchFamily="2" charset="0"/>
              <a:cs typeface="Times New Roman" panose="02020603050405020304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981200" y="838200"/>
            <a:ext cx="4343400" cy="475488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THẢO LUẬN NHÓM</a:t>
            </a:r>
            <a:endParaRPr lang="en-US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8600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shot_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1905000"/>
            <a:ext cx="80772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762000" y="685800"/>
            <a:ext cx="7391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Câu 1: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Em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thường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truy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cập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vào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Internet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để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làm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những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việc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gì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3069036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990600"/>
            <a:ext cx="86868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it-IT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 2: Lợi </a:t>
            </a:r>
            <a:r>
              <a:rPr lang="it-IT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ích Internet: 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Trao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chóng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tuyến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phú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tiện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ích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phục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tiện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800" b="1" dirty="0">
              <a:solidFill>
                <a:srgbClr val="0000CC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6065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shot_6"/>
          <p:cNvPicPr/>
          <p:nvPr/>
        </p:nvPicPr>
        <p:blipFill>
          <a:blip r:embed="rId2"/>
          <a:srcRect r="29829"/>
          <a:stretch>
            <a:fillRect/>
          </a:stretch>
        </p:blipFill>
        <p:spPr bwMode="auto">
          <a:xfrm>
            <a:off x="457200" y="762000"/>
            <a:ext cx="74676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524000" y="4523509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a, b, c, e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0753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09800" y="762000"/>
            <a:ext cx="525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C. </a:t>
            </a:r>
            <a:r>
              <a:rPr lang="en-US" sz="3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Luyện</a:t>
            </a:r>
            <a:r>
              <a:rPr lang="en-US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tập</a:t>
            </a:r>
            <a:r>
              <a:rPr lang="en-US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32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1524000"/>
            <a:ext cx="92202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Câu 1: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Em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hãy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chọn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phương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án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đúng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ea typeface="VNI-Times" pitchFamily="2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Internet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mạng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: </a:t>
            </a:r>
          </a:p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A.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Kết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nối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hai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máy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với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nhau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ea typeface="VNI-Times" pitchFamily="2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B.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Kết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nối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máy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trong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nước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ea typeface="VNI-Times" pitchFamily="2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C.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Kết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nối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nhiều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mạng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máy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trên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phạm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vi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toàn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cầu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ea typeface="VNI-Times" pitchFamily="2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D.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Kết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nối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máy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trong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thành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phố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ea typeface="VNI-Times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381000" y="3276600"/>
            <a:ext cx="533400" cy="4572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598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1143000"/>
            <a:ext cx="86106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" marR="28575" algn="just">
              <a:lnSpc>
                <a:spcPct val="150000"/>
              </a:lnSpc>
            </a:pP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 2: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Em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hãy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chọn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phương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đúng</a:t>
            </a:r>
            <a:endParaRPr lang="en-US" sz="2400" b="1" dirty="0" smtClean="0">
              <a:solidFill>
                <a:srgbClr val="FF0000"/>
              </a:solidFill>
              <a:latin typeface="Times New Roman" panose="02020603050405020304" pitchFamily="18" charset="0"/>
              <a:ea typeface="VNI-Times" pitchFamily="2" charset="0"/>
              <a:cs typeface="Times New Roman" panose="02020603050405020304" pitchFamily="18" charset="0"/>
            </a:endParaRPr>
          </a:p>
          <a:p>
            <a:pPr marL="28575" marR="28575" algn="just">
              <a:lnSpc>
                <a:spcPct val="150000"/>
              </a:lnSpc>
            </a:pPr>
            <a:r>
              <a:rPr lang="en-US" sz="24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Internet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" marR="28575" lvl="0" algn="just">
              <a:lnSpc>
                <a:spcPct val="150000"/>
              </a:lnSpc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" marR="28575" lvl="0" algn="just">
              <a:lnSpc>
                <a:spcPct val="150000"/>
              </a:lnSpc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huyện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" marR="28575" lvl="0" algn="just">
              <a:lnSpc>
                <a:spcPct val="150000"/>
              </a:lnSpc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tỉnh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" marR="28575" lvl="0" algn="just">
              <a:lnSpc>
                <a:spcPct val="150000"/>
              </a:lnSpc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290945" y="3962400"/>
            <a:ext cx="533400" cy="4572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999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19400" y="566163"/>
            <a:ext cx="22509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</a:t>
            </a:r>
            <a:r>
              <a:rPr 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Khởi</a:t>
            </a:r>
            <a:r>
              <a:rPr 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động</a:t>
            </a:r>
            <a:endParaRPr lang="en-US" sz="2800" b="1" dirty="0">
              <a:solidFill>
                <a:srgbClr val="0000CC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65908" y="963668"/>
            <a:ext cx="7380547" cy="6695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hỏi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công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việc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sử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internet?</a:t>
            </a:r>
            <a:endParaRPr lang="en-US" sz="2800" b="1" dirty="0">
              <a:solidFill>
                <a:srgbClr val="0000CC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6118346"/>
              </p:ext>
            </p:extLst>
          </p:nvPr>
        </p:nvGraphicFramePr>
        <p:xfrm>
          <a:off x="484907" y="1905000"/>
          <a:ext cx="8142547" cy="3429762"/>
        </p:xfrm>
        <a:graphic>
          <a:graphicData uri="http://schemas.openxmlformats.org/drawingml/2006/table">
            <a:tbl>
              <a:tblPr firstRow="1" firstCol="1" bandRow="1"/>
              <a:tblGrid>
                <a:gridCol w="6066997">
                  <a:extLst>
                    <a:ext uri="{9D8B030D-6E8A-4147-A177-3AD203B41FA5}">
                      <a16:colId xmlns="" xmlns:a16="http://schemas.microsoft.com/office/drawing/2014/main" val="4583245"/>
                    </a:ext>
                  </a:extLst>
                </a:gridCol>
                <a:gridCol w="878118">
                  <a:extLst>
                    <a:ext uri="{9D8B030D-6E8A-4147-A177-3AD203B41FA5}">
                      <a16:colId xmlns="" xmlns:a16="http://schemas.microsoft.com/office/drawing/2014/main" val="3557626490"/>
                    </a:ext>
                  </a:extLst>
                </a:gridCol>
                <a:gridCol w="1197432">
                  <a:extLst>
                    <a:ext uri="{9D8B030D-6E8A-4147-A177-3AD203B41FA5}">
                      <a16:colId xmlns="" xmlns:a16="http://schemas.microsoft.com/office/drawing/2014/main" val="3813528902"/>
                    </a:ext>
                  </a:extLst>
                </a:gridCol>
              </a:tblGrid>
              <a:tr h="5715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Những</a:t>
                      </a: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sử</a:t>
                      </a: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dụng</a:t>
                      </a:r>
                      <a:r>
                        <a:rPr lang="en-US" sz="28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internet</a:t>
                      </a:r>
                      <a:endParaRPr lang="en-US" sz="28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Có</a:t>
                      </a:r>
                      <a:endParaRPr lang="en-US" sz="28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Không</a:t>
                      </a:r>
                      <a:endParaRPr lang="en-US" sz="28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802927468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Quét nhà</a:t>
                      </a:r>
                      <a:endParaRPr lang="en-US" sz="28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431576072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Đọc</a:t>
                      </a:r>
                      <a:r>
                        <a:rPr lang="en-US" sz="28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báo</a:t>
                      </a:r>
                      <a:endParaRPr lang="en-US" sz="28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213301260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Xem phim</a:t>
                      </a:r>
                      <a:endParaRPr lang="en-US" sz="28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874015823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Nấu cơm</a:t>
                      </a:r>
                      <a:endParaRPr lang="en-US" sz="28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467372187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Trò</a:t>
                      </a:r>
                      <a:r>
                        <a:rPr lang="en-US" sz="28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chuyện</a:t>
                      </a:r>
                      <a:r>
                        <a:rPr lang="en-US" sz="28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28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bạn</a:t>
                      </a:r>
                      <a:r>
                        <a:rPr lang="en-US" sz="28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bè</a:t>
                      </a:r>
                      <a:endParaRPr lang="en-US" sz="28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23648308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816436" y="3810000"/>
            <a:ext cx="533400" cy="370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CC"/>
                </a:solidFill>
              </a:rPr>
              <a:t>X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16436" y="3302683"/>
            <a:ext cx="533400" cy="370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CC"/>
                </a:solidFill>
              </a:rPr>
              <a:t>X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00" y="4876800"/>
            <a:ext cx="533400" cy="370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CC"/>
                </a:solidFill>
              </a:rPr>
              <a:t>X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848600" y="2667000"/>
            <a:ext cx="533400" cy="370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CC"/>
                </a:solidFill>
              </a:rPr>
              <a:t>X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848600" y="4353580"/>
            <a:ext cx="533400" cy="370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CC"/>
                </a:solidFill>
              </a:rPr>
              <a:t>X</a:t>
            </a:r>
            <a:endParaRPr lang="en-US" b="1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314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737636"/>
            <a:ext cx="8458200" cy="5799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Câu 3: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Để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máy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tính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nối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được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Internet ta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cần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làm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gì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? </a:t>
            </a:r>
          </a:p>
        </p:txBody>
      </p:sp>
      <p:sp>
        <p:nvSpPr>
          <p:cNvPr id="5" name="Rectangle 4"/>
          <p:cNvSpPr/>
          <p:nvPr/>
        </p:nvSpPr>
        <p:spPr>
          <a:xfrm>
            <a:off x="457200" y="1430134"/>
            <a:ext cx="8382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Máy</a:t>
            </a:r>
            <a:r>
              <a:rPr lang="en-US" sz="24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thể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nối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Internet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thông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qua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cung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cấp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dịch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vụ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Internet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như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Viettel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Mobiphone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…</a:t>
            </a:r>
            <a:endParaRPr lang="en-US" sz="2400" b="1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179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000" y="609600"/>
            <a:ext cx="78486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480" marR="30480" algn="just">
              <a:spcAft>
                <a:spcPts val="0"/>
              </a:spcAft>
            </a:pP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4: Câu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 ?</a:t>
            </a:r>
          </a:p>
          <a:p>
            <a:pPr marL="30480" marR="30480"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B</a:t>
            </a:r>
            <a:r>
              <a:rPr lang="vi-VN" sz="24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. Là mạng có quy mô toàn cầu hoạt động dựa trên giao thức TCP/IP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VNI-Times" pitchFamily="2" charset="0"/>
              <a:cs typeface="Times New Roman" panose="02020603050405020304" pitchFamily="18" charset="0"/>
            </a:endParaRPr>
          </a:p>
          <a:p>
            <a:pPr marL="30480" marR="30480"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kỹ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dữ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phú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algn="just">
              <a:spcAft>
                <a:spcPts val="0"/>
              </a:spcAft>
            </a:pP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5: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cận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sẻ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chóng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tiện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lợi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đâu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30480" marR="30480"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Laptop</a:t>
            </a:r>
          </a:p>
          <a:p>
            <a:pPr marL="30480" marR="30480"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4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Internet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720436" y="6140188"/>
            <a:ext cx="533400" cy="4572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685800" y="1752600"/>
            <a:ext cx="533400" cy="4572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590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838200"/>
            <a:ext cx="86106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480" marR="30480" lvl="0" algn="just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 6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Internet?</a:t>
            </a: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đăng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hỗ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trợ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cài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</a:t>
            </a: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đăng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quyền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cập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</a:t>
            </a: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đăng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 (ISP)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hỗ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trợ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cài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quyền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cập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</a:t>
            </a: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Wi-Fi</a:t>
            </a:r>
          </a:p>
          <a:p>
            <a:pPr marL="30480" marR="30480" lvl="0" algn="just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7: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Internet:</a:t>
            </a: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thảo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tuyến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Đào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495300" y="2667000"/>
            <a:ext cx="533400" cy="4572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95300" y="5274647"/>
            <a:ext cx="533400" cy="4572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489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5800" y="914400"/>
            <a:ext cx="74676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480" marR="30480" lvl="0" algn="just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8: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quyền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khóa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khóa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web</a:t>
            </a: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web</a:t>
            </a:r>
          </a:p>
        </p:txBody>
      </p:sp>
      <p:sp>
        <p:nvSpPr>
          <p:cNvPr id="5" name="Oval 4"/>
          <p:cNvSpPr/>
          <p:nvPr/>
        </p:nvSpPr>
        <p:spPr>
          <a:xfrm>
            <a:off x="685800" y="1622524"/>
            <a:ext cx="533400" cy="4572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880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38200" y="838200"/>
            <a:ext cx="26339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D. VẬN DỤNG </a:t>
            </a:r>
            <a:endParaRPr lang="en-US" sz="2800" dirty="0">
              <a:solidFill>
                <a:srgbClr val="0000CC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9600" y="1392804"/>
            <a:ext cx="7696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rãi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càng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  </a:t>
            </a:r>
            <a:endParaRPr lang="en-US" sz="24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" y="2255185"/>
            <a:ext cx="83058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Bởi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pPr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Internet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càng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phổ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khiển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lửa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chữa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đào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…</a:t>
            </a:r>
          </a:p>
          <a:p>
            <a:pPr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Thúc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đẩy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bá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tri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thúc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đẩy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mẽ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lĩnh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vực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khoa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khoa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400" b="1" dirty="0">
              <a:solidFill>
                <a:srgbClr val="0000CC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4084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4118353"/>
              </p:ext>
            </p:extLst>
          </p:nvPr>
        </p:nvGraphicFramePr>
        <p:xfrm>
          <a:off x="381000" y="1524000"/>
          <a:ext cx="8381999" cy="4713356"/>
        </p:xfrm>
        <a:graphic>
          <a:graphicData uri="http://schemas.openxmlformats.org/drawingml/2006/table">
            <a:tbl>
              <a:tblPr/>
              <a:tblGrid>
                <a:gridCol w="2565069">
                  <a:extLst>
                    <a:ext uri="{9D8B030D-6E8A-4147-A177-3AD203B41FA5}">
                      <a16:colId xmlns="" xmlns:a16="http://schemas.microsoft.com/office/drawing/2014/main" val="3716428599"/>
                    </a:ext>
                  </a:extLst>
                </a:gridCol>
                <a:gridCol w="2122816">
                  <a:extLst>
                    <a:ext uri="{9D8B030D-6E8A-4147-A177-3AD203B41FA5}">
                      <a16:colId xmlns="" xmlns:a16="http://schemas.microsoft.com/office/drawing/2014/main" val="1174344787"/>
                    </a:ext>
                  </a:extLst>
                </a:gridCol>
                <a:gridCol w="1862665">
                  <a:extLst>
                    <a:ext uri="{9D8B030D-6E8A-4147-A177-3AD203B41FA5}">
                      <a16:colId xmlns="" xmlns:a16="http://schemas.microsoft.com/office/drawing/2014/main" val="3127400723"/>
                    </a:ext>
                  </a:extLst>
                </a:gridCol>
                <a:gridCol w="1831449">
                  <a:extLst>
                    <a:ext uri="{9D8B030D-6E8A-4147-A177-3AD203B41FA5}">
                      <a16:colId xmlns="" xmlns:a16="http://schemas.microsoft.com/office/drawing/2014/main" val="483082798"/>
                    </a:ext>
                  </a:extLst>
                </a:gridCol>
              </a:tblGrid>
              <a:tr h="46607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Tiêu</a:t>
                      </a:r>
                      <a:r>
                        <a:rPr lang="en-US" sz="20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chí</a:t>
                      </a:r>
                      <a:endParaRPr lang="en-US" sz="20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Chưa bao giờ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Có nhưng ít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Thường xuyên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645000103"/>
                  </a:ext>
                </a:extLst>
              </a:tr>
              <a:tr h="116518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Tìm hiểu thông tin trên Internet trong học tập của bản thân.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27749158"/>
                  </a:ext>
                </a:extLst>
              </a:tr>
              <a:tr h="69910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Tham gia lớp học trên Internet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276296633"/>
                  </a:ext>
                </a:extLst>
              </a:tr>
              <a:tr h="49902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Đọc báo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263332987"/>
                  </a:ext>
                </a:extLst>
              </a:tr>
              <a:tr h="51668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Nghe nhạc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156625106"/>
                  </a:ext>
                </a:extLst>
              </a:tr>
              <a:tr h="52550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Xem phim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956816018"/>
                  </a:ext>
                </a:extLst>
              </a:tr>
              <a:tr h="51785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Chơi game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480413836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66699" y="762000"/>
            <a:ext cx="8610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đã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sử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Internet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việc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tập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trí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thế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nào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24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8639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0388417"/>
              </p:ext>
            </p:extLst>
          </p:nvPr>
        </p:nvGraphicFramePr>
        <p:xfrm>
          <a:off x="304800" y="1143000"/>
          <a:ext cx="8382000" cy="5231387"/>
        </p:xfrm>
        <a:graphic>
          <a:graphicData uri="http://schemas.openxmlformats.org/drawingml/2006/table">
            <a:tbl>
              <a:tblPr/>
              <a:tblGrid>
                <a:gridCol w="704383">
                  <a:extLst>
                    <a:ext uri="{9D8B030D-6E8A-4147-A177-3AD203B41FA5}">
                      <a16:colId xmlns="" xmlns:a16="http://schemas.microsoft.com/office/drawing/2014/main" val="2128528338"/>
                    </a:ext>
                  </a:extLst>
                </a:gridCol>
                <a:gridCol w="4677169">
                  <a:extLst>
                    <a:ext uri="{9D8B030D-6E8A-4147-A177-3AD203B41FA5}">
                      <a16:colId xmlns="" xmlns:a16="http://schemas.microsoft.com/office/drawing/2014/main" val="3533347754"/>
                    </a:ext>
                  </a:extLst>
                </a:gridCol>
                <a:gridCol w="1676721">
                  <a:extLst>
                    <a:ext uri="{9D8B030D-6E8A-4147-A177-3AD203B41FA5}">
                      <a16:colId xmlns="" xmlns:a16="http://schemas.microsoft.com/office/drawing/2014/main" val="131166188"/>
                    </a:ext>
                  </a:extLst>
                </a:gridCol>
                <a:gridCol w="1323727">
                  <a:extLst>
                    <a:ext uri="{9D8B030D-6E8A-4147-A177-3AD203B41FA5}">
                      <a16:colId xmlns="" xmlns:a16="http://schemas.microsoft.com/office/drawing/2014/main" val="411819879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Nội dung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Xác nhận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Điểm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2751874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Hiểu được khái niệm Internet là gì?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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47731569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Biết</a:t>
                      </a: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làm</a:t>
                      </a: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những</a:t>
                      </a: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gì</a:t>
                      </a: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nhờ</a:t>
                      </a: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Internet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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9861256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Hiểu được các được điểm của Internet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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833974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Biết được những lợi ích của Internet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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0838217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Biết được mức độ sử dụng Internet của bản thân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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874870484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254125" y="24034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524000" y="609600"/>
            <a:ext cx="473238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Bảng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kiểm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kết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hợp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với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tự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đánh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giá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(ICT)</a:t>
            </a:r>
            <a:endParaRPr lang="en-US" sz="2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3542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19200" y="1676400"/>
            <a:ext cx="743989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4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Học</a:t>
            </a:r>
            <a:r>
              <a:rPr lang="en-US" sz="24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sz="24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24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4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Chuẩn</a:t>
            </a:r>
            <a:r>
              <a:rPr lang="en-US" sz="24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bị</a:t>
            </a:r>
            <a:r>
              <a:rPr lang="en-US" sz="24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sz="24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học</a:t>
            </a:r>
            <a:r>
              <a:rPr lang="en-US" sz="24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tiếp</a:t>
            </a:r>
            <a:r>
              <a:rPr lang="en-US" sz="24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theo</a:t>
            </a:r>
            <a:r>
              <a:rPr lang="en-US" sz="24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2400" b="1" dirty="0" err="1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Mạng</a:t>
            </a:r>
            <a:r>
              <a:rPr lang="en-US" sz="2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thông</a:t>
            </a:r>
            <a:r>
              <a:rPr lang="en-US" sz="2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tin </a:t>
            </a:r>
            <a:r>
              <a:rPr lang="en-US" sz="2400" b="1" dirty="0" err="1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toàn</a:t>
            </a:r>
            <a:r>
              <a:rPr lang="en-US" sz="2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cầu</a:t>
            </a:r>
            <a:r>
              <a:rPr lang="en-US" sz="2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2400" b="1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752600" y="990600"/>
            <a:ext cx="458585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8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Hướng</a:t>
            </a:r>
            <a:r>
              <a:rPr lang="en-US" sz="28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dẫn</a:t>
            </a:r>
            <a:r>
              <a:rPr lang="en-US" sz="28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về</a:t>
            </a:r>
            <a:r>
              <a:rPr lang="en-US" sz="28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nhà</a:t>
            </a:r>
            <a:r>
              <a:rPr lang="en-US" sz="28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 </a:t>
            </a:r>
            <a:endParaRPr lang="en-US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3795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4600" y="129540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5: INTERNET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23900" y="2133600"/>
            <a:ext cx="3581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Internet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6838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275219"/>
            <a:ext cx="4343400" cy="47548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THẢO LUẬN NHÓM</a:t>
            </a:r>
            <a:endParaRPr lang="en-US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49847" y="692523"/>
            <a:ext cx="529170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B.  HÌNH THÀNH KIẾN THỨC </a:t>
            </a:r>
            <a:endParaRPr lang="en-US" sz="2800" dirty="0">
              <a:solidFill>
                <a:srgbClr val="0000CC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5800" y="1863026"/>
            <a:ext cx="74887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Câu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1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: Em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hiểu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Internet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gì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? </a:t>
            </a:r>
          </a:p>
        </p:txBody>
      </p:sp>
      <p:sp>
        <p:nvSpPr>
          <p:cNvPr id="6" name="Rectangle 5"/>
          <p:cNvSpPr/>
          <p:nvPr/>
        </p:nvSpPr>
        <p:spPr>
          <a:xfrm>
            <a:off x="685800" y="2341032"/>
            <a:ext cx="7010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Câu 2: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Người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sử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dụng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Internet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có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thể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làm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được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những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gì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khi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truy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cập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vào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Internet?  </a:t>
            </a:r>
          </a:p>
        </p:txBody>
      </p:sp>
      <p:sp>
        <p:nvSpPr>
          <p:cNvPr id="7" name="Rectangle 6"/>
          <p:cNvSpPr/>
          <p:nvPr/>
        </p:nvSpPr>
        <p:spPr>
          <a:xfrm>
            <a:off x="685800" y="3295139"/>
            <a:ext cx="7772400" cy="1083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 3: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sử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gì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truy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cập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Internet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dịch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vụ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Internet</a:t>
            </a:r>
            <a:r>
              <a:rPr lang="nl-NL" sz="2800" b="1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28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5672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62000" y="1600200"/>
            <a:ext cx="74887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Câu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1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: Em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hiểu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Internet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gì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? </a:t>
            </a:r>
          </a:p>
        </p:txBody>
      </p:sp>
      <p:sp>
        <p:nvSpPr>
          <p:cNvPr id="8" name="Rectangle 7"/>
          <p:cNvSpPr/>
          <p:nvPr/>
        </p:nvSpPr>
        <p:spPr>
          <a:xfrm>
            <a:off x="858250" y="2199620"/>
            <a:ext cx="7772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Internet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khắp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b="1" dirty="0">
              <a:solidFill>
                <a:srgbClr val="0000CC"/>
              </a:solidFill>
              <a:effectLst/>
              <a:latin typeface="VNI-Times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4294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85800" y="1219200"/>
            <a:ext cx="7010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Câu 2: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Người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sử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dụng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Internet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có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thể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làm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được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những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gì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khi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truy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cập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vào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Internet?  </a:t>
            </a:r>
          </a:p>
        </p:txBody>
      </p:sp>
      <p:sp>
        <p:nvSpPr>
          <p:cNvPr id="7" name="Rectangle 6"/>
          <p:cNvSpPr/>
          <p:nvPr/>
        </p:nvSpPr>
        <p:spPr>
          <a:xfrm>
            <a:off x="720436" y="2342814"/>
            <a:ext cx="765536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Viettel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Mobiphone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…</a:t>
            </a:r>
            <a:endParaRPr lang="en-US" sz="2800" b="1" dirty="0">
              <a:solidFill>
                <a:srgbClr val="0000CC"/>
              </a:solidFill>
              <a:effectLst/>
              <a:latin typeface="VNI-Times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3971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23454" y="2057400"/>
            <a:ext cx="821574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truy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cập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kiếm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chia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sẻ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trữ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trao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</a:t>
            </a:r>
          </a:p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Internet: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WWW,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kiếm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….</a:t>
            </a:r>
            <a:endParaRPr lang="en-US" sz="2800" b="1" dirty="0">
              <a:solidFill>
                <a:srgbClr val="0000CC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44236" y="946317"/>
            <a:ext cx="7772400" cy="1083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 3: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sử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gì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truy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cập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Internet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dịch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vụ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Internet</a:t>
            </a:r>
            <a:r>
              <a:rPr lang="nl-NL" sz="2800" b="1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28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8135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723899" y="2819400"/>
            <a:ext cx="7830947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a) Internet là mạng ......(1).......các ...(2)... máy tính trên khắp thế giới.</a:t>
            </a: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b) Người sử dụng truy cập Internet để tìm kiếm, ...(3)... lưu trữ và trao đổi ...(4)...</a:t>
            </a: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c) Có nhiều ...(5)... thông tin khác nhau trên Internet</a:t>
            </a:r>
            <a:endParaRPr kumimoji="0" lang="pt-BR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91441" y="990600"/>
            <a:ext cx="774910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?Em hãy thay các số trong mỗi câu bằng một từ hoặc cụm từ thích hợp.</a:t>
            </a: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35126" y="2175366"/>
            <a:ext cx="1269899" cy="587853"/>
          </a:xfrm>
          <a:prstGeom prst="rect">
            <a:avLst/>
          </a:prstGeom>
          <a:solidFill>
            <a:srgbClr val="FFFFCC"/>
          </a:solidFill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28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Chia</a:t>
            </a:r>
            <a:r>
              <a:rPr lang="pt-BR" sz="28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sẻ</a:t>
            </a:r>
            <a:endParaRPr lang="en-US" sz="28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271803" y="2094409"/>
            <a:ext cx="1023037" cy="556434"/>
          </a:xfrm>
          <a:prstGeom prst="rect">
            <a:avLst/>
          </a:prstGeom>
          <a:solidFill>
            <a:srgbClr val="FFFFCC"/>
          </a:solidFill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28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Mạng</a:t>
            </a:r>
            <a:endParaRPr lang="en-US" sz="28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747746" y="2113264"/>
            <a:ext cx="1309975" cy="556434"/>
          </a:xfrm>
          <a:prstGeom prst="rect">
            <a:avLst/>
          </a:prstGeom>
          <a:solidFill>
            <a:srgbClr val="FFFFCC"/>
          </a:solidFill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28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Dịch vụ</a:t>
            </a:r>
            <a:endParaRPr lang="en-US" sz="28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962400" y="2153779"/>
            <a:ext cx="1571264" cy="556434"/>
          </a:xfrm>
          <a:prstGeom prst="rect">
            <a:avLst/>
          </a:prstGeom>
          <a:solidFill>
            <a:srgbClr val="FFFFCC"/>
          </a:solidFill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28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Thông tin</a:t>
            </a:r>
            <a:endParaRPr lang="en-US" sz="28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419107" y="2191076"/>
            <a:ext cx="1329211" cy="556434"/>
          </a:xfrm>
          <a:prstGeom prst="rect">
            <a:avLst/>
          </a:prstGeom>
          <a:solidFill>
            <a:srgbClr val="FFFFCC"/>
          </a:solidFill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28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Liên kết</a:t>
            </a:r>
            <a:endParaRPr lang="en-US" sz="28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048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24740" y="2940872"/>
            <a:ext cx="8282505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a) Internet là mạng ......(1).......các .....(2)... máy tính trên khắp thế giới.</a:t>
            </a:r>
            <a:endParaRPr kumimoji="0" lang="en-US" altLang="en-US" sz="2800" b="1" i="0" u="none" strike="noStrike" kern="120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b) Người sử dụng truy cập Internet để tìm kiếm, ............(3).......... lưu trữ và trao đổi .........(4)..........</a:t>
            </a:r>
            <a:endParaRPr kumimoji="0" lang="en-US" altLang="en-US" sz="2800" b="1" i="0" u="none" strike="noStrike" kern="120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c) Có nhiều ...(5)..... thông tin khác nhau trên Internet</a:t>
            </a:r>
            <a:endParaRPr kumimoji="0" lang="pt-BR" altLang="en-US" sz="2800" b="1" i="0" u="none" strike="noStrike" kern="120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91441" y="990600"/>
            <a:ext cx="774910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?Em hãy thay các số trong mỗi câu bằng một từ hoặc cụm từ thích hợp.</a:t>
            </a: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12070" y="2175366"/>
            <a:ext cx="1116010" cy="517065"/>
          </a:xfrm>
          <a:prstGeom prst="rect">
            <a:avLst/>
          </a:prstGeom>
          <a:solidFill>
            <a:srgbClr val="FFFFCC"/>
          </a:solidFill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24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Chia</a:t>
            </a:r>
            <a:r>
              <a:rPr lang="pt-BR" sz="24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sẻ</a:t>
            </a:r>
            <a:endParaRPr lang="en-US" sz="24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331916" y="2094409"/>
            <a:ext cx="902811" cy="517065"/>
          </a:xfrm>
          <a:prstGeom prst="rect">
            <a:avLst/>
          </a:prstGeom>
          <a:solidFill>
            <a:srgbClr val="FFFFCC"/>
          </a:solidFill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24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Mạng</a:t>
            </a:r>
            <a:endParaRPr lang="en-US" sz="24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797439" y="2113264"/>
            <a:ext cx="1210588" cy="587853"/>
          </a:xfrm>
          <a:prstGeom prst="rect">
            <a:avLst/>
          </a:prstGeom>
          <a:solidFill>
            <a:srgbClr val="FFFFCC"/>
          </a:solidFill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24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Dịch</a:t>
            </a:r>
            <a:r>
              <a:rPr lang="pt-BR" sz="28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vụ</a:t>
            </a:r>
            <a:endParaRPr lang="en-US" sz="28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061786" y="2153779"/>
            <a:ext cx="1372492" cy="517065"/>
          </a:xfrm>
          <a:prstGeom prst="rect">
            <a:avLst/>
          </a:prstGeom>
          <a:solidFill>
            <a:srgbClr val="FFFFCC"/>
          </a:solidFill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24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Thông tin</a:t>
            </a:r>
            <a:endParaRPr lang="en-US" sz="24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00860" y="2191076"/>
            <a:ext cx="1165704" cy="517065"/>
          </a:xfrm>
          <a:prstGeom prst="rect">
            <a:avLst/>
          </a:prstGeom>
          <a:solidFill>
            <a:srgbClr val="FFFFCC"/>
          </a:solidFill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24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Liên kết</a:t>
            </a:r>
            <a:endParaRPr lang="en-US" sz="24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0809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4.07407E-6 L 0.14618 0.1094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309" y="54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4.44444E-6 L -0.13455 0.12361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36" y="61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3 0.0007 L 0.01997 0.3007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3" y="15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3.7037E-7 L 0.24722 0.30394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361" y="15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4.07407E-6 L -0.3335 0.37129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684" y="185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9" grpId="0" animBg="1"/>
      <p:bldP spid="10" grpId="0" animBg="1"/>
      <p:bldP spid="1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611</TotalTime>
  <Words>1276</Words>
  <Application>Microsoft Office PowerPoint</Application>
  <PresentationFormat>On-screen Show (4:3)</PresentationFormat>
  <Paragraphs>208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PowerPoint Presentation</vt:lpstr>
      <vt:lpstr>PowerPoint Presentation</vt:lpstr>
      <vt:lpstr>PowerPoint Presentation</vt:lpstr>
      <vt:lpstr>THẢO LUẬN NHÓM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2. Đặc điểm Internet: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ncokoj</dc:creator>
  <cp:lastModifiedBy>Admin</cp:lastModifiedBy>
  <cp:revision>103</cp:revision>
  <dcterms:created xsi:type="dcterms:W3CDTF">2017-02-22T10:22:58Z</dcterms:created>
  <dcterms:modified xsi:type="dcterms:W3CDTF">2021-08-01T15:48:53Z</dcterms:modified>
</cp:coreProperties>
</file>