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1" r:id="rId7"/>
    <p:sldId id="296" r:id="rId8"/>
    <p:sldId id="295" r:id="rId9"/>
    <p:sldId id="263" r:id="rId10"/>
    <p:sldId id="264" r:id="rId11"/>
    <p:sldId id="265" r:id="rId12"/>
    <p:sldId id="267" r:id="rId13"/>
    <p:sldId id="268" r:id="rId14"/>
    <p:sldId id="297" r:id="rId15"/>
    <p:sldId id="298" r:id="rId16"/>
  </p:sldIdLst>
  <p:sldSz cx="9144000" cy="5143500" type="screen16x9"/>
  <p:notesSz cx="6858000" cy="9144000"/>
  <p:embeddedFontLst>
    <p:embeddedFont>
      <p:font typeface="Fira Sans SemiBold" panose="020B0503050000020004"/>
      <p:regular r:id="rId20"/>
    </p:embeddedFont>
    <p:embeddedFont>
      <p:font typeface="Fira Sans Light" panose="020B0503050000020004"/>
      <p:regular r:id="rId21"/>
    </p:embeddedFont>
    <p:embeddedFont>
      <p:font typeface="Fira Sans Black" panose="020B0503050000020004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1EFDE-479C-428F-A73C-1DCE9CE5787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4529B-65B5-4CBA-9A91-F5ABAF46542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smtClean="0"/>
            <a:t>1. Xem lại kiến thức đã học</a:t>
          </a:r>
          <a:endParaRPr lang="en-US" sz="2400" b="1"/>
        </a:p>
      </dgm:t>
    </dgm:pt>
    <dgm:pt modelId="{C902B137-5D50-499A-9FC3-DBC9C69BD9FD}" cxnId="{19E17F38-975B-4F3A-A91D-20ABF2A9DB75}" type="parTrans">
      <dgm:prSet/>
      <dgm:spPr/>
      <dgm:t>
        <a:bodyPr/>
        <a:lstStyle/>
        <a:p>
          <a:endParaRPr lang="en-US"/>
        </a:p>
      </dgm:t>
    </dgm:pt>
    <dgm:pt modelId="{FC262D1D-BC85-4D54-AEDE-BD63EFE107AB}" cxnId="{19E17F38-975B-4F3A-A91D-20ABF2A9DB75}" type="sibTrans">
      <dgm:prSet/>
      <dgm:spPr/>
      <dgm:t>
        <a:bodyPr/>
        <a:lstStyle/>
        <a:p>
          <a:endParaRPr lang="en-US"/>
        </a:p>
      </dgm:t>
    </dgm:pt>
    <dgm:pt modelId="{7A4FE7B4-3707-448E-BA6D-2A7043B760D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b="1" smtClean="0"/>
            <a:t>2. Chuẩn bị nội dung ôn tập chương 1</a:t>
          </a:r>
          <a:endParaRPr lang="en-US" sz="2400" b="1"/>
        </a:p>
      </dgm:t>
    </dgm:pt>
    <dgm:pt modelId="{E627431D-B5A0-42C1-AA5E-B7F38B538875}" cxnId="{455821B1-81AE-4503-A847-2E14E17243BA}" type="parTrans">
      <dgm:prSet/>
      <dgm:spPr/>
      <dgm:t>
        <a:bodyPr/>
        <a:lstStyle/>
        <a:p>
          <a:endParaRPr lang="en-US"/>
        </a:p>
      </dgm:t>
    </dgm:pt>
    <dgm:pt modelId="{B95020A7-43D2-42EA-B4EC-347CE3C95E9E}" cxnId="{455821B1-81AE-4503-A847-2E14E17243BA}" type="sibTrans">
      <dgm:prSet/>
      <dgm:spPr/>
      <dgm:t>
        <a:bodyPr/>
        <a:lstStyle/>
        <a:p>
          <a:endParaRPr lang="en-US"/>
        </a:p>
      </dgm:t>
    </dgm:pt>
    <dgm:pt modelId="{BE27D6ED-E5C3-4D97-AFB4-3337E7B1ED2A}" type="pres">
      <dgm:prSet presAssocID="{9251EFDE-479C-428F-A73C-1DCE9CE57875}" presName="rootnode" presStyleCnt="0">
        <dgm:presLayoutVars>
          <dgm:chMax/>
          <dgm:chPref/>
          <dgm:dir/>
          <dgm:animLvl val="lvl"/>
        </dgm:presLayoutVars>
      </dgm:prSet>
      <dgm:spPr/>
    </dgm:pt>
    <dgm:pt modelId="{3BC0AEE5-B0B6-41DA-B9A3-3E830774656E}" type="pres">
      <dgm:prSet presAssocID="{2254529B-65B5-4CBA-9A91-F5ABAF46542D}" presName="composite" presStyleCnt="0"/>
      <dgm:spPr/>
    </dgm:pt>
    <dgm:pt modelId="{F1DF763C-0450-4793-A5A6-A99AE79AF180}" type="pres">
      <dgm:prSet presAssocID="{2254529B-65B5-4CBA-9A91-F5ABAF46542D}" presName="bentUpArrow1" presStyleLbl="alignImgPlace1" presStyleIdx="0" presStyleCnt="1"/>
      <dgm:spPr/>
    </dgm:pt>
    <dgm:pt modelId="{95A09B5C-6844-441A-A440-A94585B08937}" type="pres">
      <dgm:prSet presAssocID="{2254529B-65B5-4CBA-9A91-F5ABAF46542D}" presName="ParentText" presStyleLbl="node1" presStyleIdx="0" presStyleCnt="2" custScaleX="175672" custLinFactNeighborX="47149" custLinFactNeighborY="47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30016-BA52-420D-A172-C69C2FC7E18E}" type="pres">
      <dgm:prSet presAssocID="{2254529B-65B5-4CBA-9A91-F5ABAF46542D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840A6-54AD-48C6-AD52-23C301D030C8}" type="pres">
      <dgm:prSet presAssocID="{FC262D1D-BC85-4D54-AEDE-BD63EFE107AB}" presName="sibTrans" presStyleCnt="0"/>
      <dgm:spPr/>
    </dgm:pt>
    <dgm:pt modelId="{FC451424-4440-4C3B-9DB7-50B58DFC8C85}" type="pres">
      <dgm:prSet presAssocID="{7A4FE7B4-3707-448E-BA6D-2A7043B760D8}" presName="composite" presStyleCnt="0"/>
      <dgm:spPr/>
    </dgm:pt>
    <dgm:pt modelId="{40217E70-D120-46B5-8A07-C76C01FFB6A9}" type="pres">
      <dgm:prSet presAssocID="{7A4FE7B4-3707-448E-BA6D-2A7043B760D8}" presName="ParentText" presStyleLbl="node1" presStyleIdx="1" presStyleCnt="2" custScaleX="185563" custLinFactNeighborX="11258" custLinFactNeighborY="-24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ADC5BE-1A23-4AD9-B5D2-73DDCEB509D1}" type="presOf" srcId="{9251EFDE-479C-428F-A73C-1DCE9CE57875}" destId="{BE27D6ED-E5C3-4D97-AFB4-3337E7B1ED2A}" srcOrd="0" destOrd="0" presId="urn:microsoft.com/office/officeart/2005/8/layout/StepDownProcess"/>
    <dgm:cxn modelId="{DD22243F-4619-4AEE-B7A3-28EA0F53A1CD}" type="presOf" srcId="{7A4FE7B4-3707-448E-BA6D-2A7043B760D8}" destId="{40217E70-D120-46B5-8A07-C76C01FFB6A9}" srcOrd="0" destOrd="0" presId="urn:microsoft.com/office/officeart/2005/8/layout/StepDownProcess"/>
    <dgm:cxn modelId="{19E17F38-975B-4F3A-A91D-20ABF2A9DB75}" srcId="{9251EFDE-479C-428F-A73C-1DCE9CE57875}" destId="{2254529B-65B5-4CBA-9A91-F5ABAF46542D}" srcOrd="0" destOrd="0" parTransId="{C902B137-5D50-499A-9FC3-DBC9C69BD9FD}" sibTransId="{FC262D1D-BC85-4D54-AEDE-BD63EFE107AB}"/>
    <dgm:cxn modelId="{455821B1-81AE-4503-A847-2E14E17243BA}" srcId="{9251EFDE-479C-428F-A73C-1DCE9CE57875}" destId="{7A4FE7B4-3707-448E-BA6D-2A7043B760D8}" srcOrd="1" destOrd="0" parTransId="{E627431D-B5A0-42C1-AA5E-B7F38B538875}" sibTransId="{B95020A7-43D2-42EA-B4EC-347CE3C95E9E}"/>
    <dgm:cxn modelId="{7B1548DA-7023-4F2A-B51D-852CAC6E8BD0}" type="presOf" srcId="{2254529B-65B5-4CBA-9A91-F5ABAF46542D}" destId="{95A09B5C-6844-441A-A440-A94585B08937}" srcOrd="0" destOrd="0" presId="urn:microsoft.com/office/officeart/2005/8/layout/StepDownProcess"/>
    <dgm:cxn modelId="{217E9C6F-73CF-45D9-9254-BE7478A62ECB}" type="presParOf" srcId="{BE27D6ED-E5C3-4D97-AFB4-3337E7B1ED2A}" destId="{3BC0AEE5-B0B6-41DA-B9A3-3E830774656E}" srcOrd="0" destOrd="0" presId="urn:microsoft.com/office/officeart/2005/8/layout/StepDownProcess"/>
    <dgm:cxn modelId="{0F5EB29F-01D5-4BB9-8CC4-0916C4EDFE5C}" type="presParOf" srcId="{3BC0AEE5-B0B6-41DA-B9A3-3E830774656E}" destId="{F1DF763C-0450-4793-A5A6-A99AE79AF180}" srcOrd="0" destOrd="0" presId="urn:microsoft.com/office/officeart/2005/8/layout/StepDownProcess"/>
    <dgm:cxn modelId="{A1F4C2A2-813C-49A1-8E64-B498D7DE5A89}" type="presParOf" srcId="{3BC0AEE5-B0B6-41DA-B9A3-3E830774656E}" destId="{95A09B5C-6844-441A-A440-A94585B08937}" srcOrd="1" destOrd="0" presId="urn:microsoft.com/office/officeart/2005/8/layout/StepDownProcess"/>
    <dgm:cxn modelId="{23911F03-83C3-4D14-A38F-6D256272630C}" type="presParOf" srcId="{3BC0AEE5-B0B6-41DA-B9A3-3E830774656E}" destId="{C7F30016-BA52-420D-A172-C69C2FC7E18E}" srcOrd="2" destOrd="0" presId="urn:microsoft.com/office/officeart/2005/8/layout/StepDownProcess"/>
    <dgm:cxn modelId="{30215594-C7B7-47D4-A9F3-E84C5E259449}" type="presParOf" srcId="{BE27D6ED-E5C3-4D97-AFB4-3337E7B1ED2A}" destId="{775840A6-54AD-48C6-AD52-23C301D030C8}" srcOrd="1" destOrd="0" presId="urn:microsoft.com/office/officeart/2005/8/layout/StepDownProcess"/>
    <dgm:cxn modelId="{9787C076-FED5-454B-853B-AA6552442D24}" type="presParOf" srcId="{BE27D6ED-E5C3-4D97-AFB4-3337E7B1ED2A}" destId="{FC451424-4440-4C3B-9DB7-50B58DFC8C85}" srcOrd="2" destOrd="0" presId="urn:microsoft.com/office/officeart/2005/8/layout/StepDownProcess"/>
    <dgm:cxn modelId="{284A0D2C-7CB0-4A65-8CB7-6F8DC14B9356}" type="presParOf" srcId="{FC451424-4440-4C3B-9DB7-50B58DFC8C85}" destId="{40217E70-D120-46B5-8A07-C76C01FFB6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096000" cy="2946400"/>
        <a:chOff x="0" y="0"/>
        <a:chExt cx="6096000" cy="2946400"/>
      </a:xfrm>
    </dsp:grpSpPr>
    <dsp:sp modelId="{F1DF763C-0450-4793-A5A6-A99AE79AF180}">
      <dsp:nvSpPr>
        <dsp:cNvPr id="3" name="Bent-Up Arrow 2"/>
        <dsp:cNvSpPr/>
      </dsp:nvSpPr>
      <dsp:spPr bwMode="white">
        <a:xfrm rot="5400000">
          <a:off x="1631746" y="1307955"/>
          <a:ext cx="1109954" cy="1263644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1631746" y="1307955"/>
        <a:ext cx="1109954" cy="1263644"/>
      </dsp:txXfrm>
    </dsp:sp>
    <dsp:sp modelId="{95A09B5C-6844-441A-A440-A94585B08937}">
      <dsp:nvSpPr>
        <dsp:cNvPr id="4" name="Rounded Rectangle 3"/>
        <dsp:cNvSpPr/>
      </dsp:nvSpPr>
      <dsp:spPr bwMode="white">
        <a:xfrm>
          <a:off x="1826283" y="61654"/>
          <a:ext cx="1868510" cy="1307896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smtClean="0"/>
            <a:t>1. Xem lại kiến thức đã học</a:t>
          </a:r>
          <a:endParaRPr lang="en-US" sz="2400" b="1"/>
        </a:p>
      </dsp:txBody>
      <dsp:txXfrm>
        <a:off x="1826283" y="61654"/>
        <a:ext cx="1868510" cy="1307896"/>
      </dsp:txXfrm>
    </dsp:sp>
    <dsp:sp modelId="{C7F30016-BA52-420D-A172-C69C2FC7E18E}">
      <dsp:nvSpPr>
        <dsp:cNvPr id="5" name="Rectangles 4"/>
        <dsp:cNvSpPr/>
      </dsp:nvSpPr>
      <dsp:spPr bwMode="white">
        <a:xfrm>
          <a:off x="3193299" y="132137"/>
          <a:ext cx="1358976" cy="105709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75260" tIns="175260" rIns="175260" bIns="175260" anchor="ctr"/>
        <a:lstStyle>
          <a:lvl1pPr algn="l">
            <a:defRPr sz="4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3193299" y="132137"/>
        <a:ext cx="1358976" cy="1057099"/>
      </dsp:txXfrm>
    </dsp:sp>
    <dsp:sp modelId="{40217E70-D120-46B5-8A07-C76C01FFB6A9}">
      <dsp:nvSpPr>
        <dsp:cNvPr id="6" name="Rounded Rectangle 5"/>
        <dsp:cNvSpPr/>
      </dsp:nvSpPr>
      <dsp:spPr bwMode="white">
        <a:xfrm>
          <a:off x="3016062" y="1606107"/>
          <a:ext cx="1868510" cy="1307896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smtClean="0"/>
            <a:t>2. Chuẩn bị nội dung ôn tập chương 1</a:t>
          </a:r>
          <a:endParaRPr lang="en-US" sz="2400" b="1"/>
        </a:p>
      </dsp:txBody>
      <dsp:txXfrm>
        <a:off x="3016062" y="1606107"/>
        <a:ext cx="1868510" cy="1307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3"/>
          <p:cNvSpPr/>
          <p:nvPr/>
        </p:nvSpPr>
        <p:spPr>
          <a:xfrm>
            <a:off x="5690625" y="751550"/>
            <a:ext cx="2702100" cy="3640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title only">
  <p:cSld name="TITLE_ONL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4632"/>
            </a:avLst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2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12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  <p:grpSp>
        <p:nvGrpSpPr>
          <p:cNvPr id="81" name="Google Shape;81;p12"/>
          <p:cNvGrpSpPr/>
          <p:nvPr/>
        </p:nvGrpSpPr>
        <p:grpSpPr>
          <a:xfrm>
            <a:off x="759900" y="750444"/>
            <a:ext cx="7957877" cy="3965562"/>
            <a:chOff x="342730" y="751500"/>
            <a:chExt cx="7957877" cy="3965562"/>
          </a:xfrm>
        </p:grpSpPr>
        <p:pic>
          <p:nvPicPr>
            <p:cNvPr id="82" name="Google Shape;82;p12"/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975557" y="4392012"/>
              <a:ext cx="325050" cy="32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2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975558" y="751500"/>
              <a:ext cx="325039" cy="364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2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 rot="-5400000" flipH="1">
              <a:off x="3996617" y="738119"/>
              <a:ext cx="325050" cy="7632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 panose="020B0503050000020004"/>
              <a:buNone/>
              <a:defRPr sz="28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 panose="020B0503050000020004"/>
              <a:buChar char="▪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 panose="020B0503050000020004"/>
              <a:buChar char="▫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 panose="020B0503050000020004"/>
              <a:buChar char="▫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 panose="020B0503050000020004"/>
              <a:buChar char="▫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 panose="020B0503050000020004"/>
              <a:buChar char="○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 panose="020B0503050000020004"/>
              <a:buChar char="■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 panose="020B0503050000020004"/>
              <a:buChar char="●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 panose="020B0503050000020004"/>
              <a:buChar char="○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 panose="020B0503050000020004"/>
              <a:buChar char="■"/>
              <a:defRPr sz="2200">
                <a:solidFill>
                  <a:schemeClr val="lt1"/>
                </a:solidFill>
                <a:latin typeface="Fira Sans Light" panose="020B0503050000020004"/>
                <a:ea typeface="Fira Sans Light" panose="020B0503050000020004"/>
                <a:cs typeface="Fira Sans Light" panose="020B0503050000020004"/>
                <a:sym typeface="Fira Sans Light" panose="020B05030500000200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1pPr>
            <a:lvl2pPr lvl="1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2pPr>
            <a:lvl3pPr lvl="2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3pPr>
            <a:lvl4pPr lvl="3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4pPr>
            <a:lvl5pPr lvl="4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5pPr>
            <a:lvl6pPr lvl="5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6pPr>
            <a:lvl7pPr lvl="6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7pPr>
            <a:lvl8pPr lvl="7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8pPr>
            <a:lvl9pPr lvl="8" algn="ctr" rtl="0">
              <a:buNone/>
              <a:defRPr sz="1500">
                <a:solidFill>
                  <a:schemeClr val="accent6"/>
                </a:solidFill>
                <a:latin typeface="Fira Sans SemiBold" panose="020B0503050000020004"/>
                <a:ea typeface="Fira Sans SemiBold" panose="020B0503050000020004"/>
                <a:cs typeface="Fira Sans SemiBold" panose="020B0503050000020004"/>
                <a:sym typeface="Fira Sans SemiBold" panose="020B05030500000200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50" y="1047750"/>
            <a:ext cx="3816150" cy="3200399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52400" y="751925"/>
            <a:ext cx="4423950" cy="36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smtClean="0">
                <a:solidFill>
                  <a:schemeClr val="bg1"/>
                </a:solidFill>
                <a:latin typeface="+mj-lt"/>
              </a:rPr>
              <a:t>CÔNG NGHỆ 6</a:t>
            </a:r>
            <a:endParaRPr sz="4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990600" y="47434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chemeClr val="bg1"/>
                </a:solidFill>
                <a:latin typeface="+mj-lt"/>
              </a:rPr>
              <a:t>3. Thực hiện dự án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  <p:grpSp>
        <p:nvGrpSpPr>
          <p:cNvPr id="223" name="Google Shape;223;p24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224" name="Google Shape;224;p24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2" name="Line Callout 3 1"/>
          <p:cNvSpPr/>
          <p:nvPr/>
        </p:nvSpPr>
        <p:spPr>
          <a:xfrm>
            <a:off x="1066800" y="895350"/>
            <a:ext cx="2133600" cy="2819400"/>
          </a:xfrm>
          <a:prstGeom prst="borderCallout3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>
                <a:solidFill>
                  <a:srgbClr val="002060"/>
                </a:solidFill>
              </a:rPr>
              <a:t>Quy trình lắp ráp mô hình ngôi nhà gồm </a:t>
            </a:r>
            <a:r>
              <a:rPr lang="nl-NL" sz="2000">
                <a:solidFill>
                  <a:srgbClr val="002060"/>
                </a:solidFill>
              </a:rPr>
              <a:t>các </a:t>
            </a:r>
            <a:r>
              <a:rPr lang="nl-NL" sz="2000" smtClean="0">
                <a:solidFill>
                  <a:srgbClr val="002060"/>
                </a:solidFill>
              </a:rPr>
              <a:t>bước nào?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85175"/>
            <a:ext cx="731520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chemeClr val="tx1"/>
                </a:solidFill>
              </a:rPr>
              <a:t>Mô hình ngôi nhà được thực hiện theo trình tự chung:</a:t>
            </a:r>
            <a:endParaRPr lang="en-US" sz="1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+ Dựng khung nhà;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+ Lắp ráp tường nhà;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+ Dựng các công trình phụ: cầu thang, lối đi,...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+ Thực hiện mô hình các vật dụng chính trong từng khu vực của ngôi nhà;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+ Lắp ráp mô hình các vật dụng vào từng khu vực của ngôi nhà;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+ Lắp ráp một phần mái nhà </a:t>
            </a:r>
            <a:endParaRPr lang="en-US" sz="180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chemeClr val="tx1"/>
                </a:solidFill>
              </a:rPr>
              <a:t>+ </a:t>
            </a:r>
            <a:r>
              <a:rPr lang="en-US" sz="1800">
                <a:solidFill>
                  <a:schemeClr val="tx1"/>
                </a:solidFill>
              </a:rPr>
              <a:t>Tạo hình khung cảnh bên ngoài ngôi nhà;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chemeClr val="tx1"/>
                </a:solidFill>
              </a:rPr>
              <a:t>+ Trang trí hoàn thiện mô hình.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" grpId="0" animBg="1"/>
      <p:bldP spid="2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smtClean="0">
                <a:solidFill>
                  <a:schemeClr val="bg1"/>
                </a:solidFill>
                <a:latin typeface="+mj-lt"/>
              </a:rPr>
              <a:t>4. Báo cáo dự án</a:t>
            </a:r>
            <a:endParaRPr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8" name="Google Shape;248;p2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  <p:grpSp>
        <p:nvGrpSpPr>
          <p:cNvPr id="249" name="Google Shape;249;p25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250" name="Google Shape;250;p2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209800" y="819150"/>
            <a:ext cx="4191000" cy="609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smtClean="0">
                <a:solidFill>
                  <a:srgbClr val="002060"/>
                </a:solidFill>
              </a:rPr>
              <a:t>Báo cáo gồm các mục sau:</a:t>
            </a:r>
            <a:endParaRPr lang="en-US" sz="2200" b="1" i="1">
              <a:solidFill>
                <a:srgbClr val="002060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09600" y="1504950"/>
            <a:ext cx="7391400" cy="3352800"/>
          </a:xfrm>
          <a:prstGeom prst="foldedCorner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Kiến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trúc nhà, ý tưởng bố trí các không gian bên trong nhà,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Cách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sử dụng năng lượng của các đồ dùng trong nhà;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Các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yếu tố thể hiện đặc điểm của ngôi nhà thông minh;</a:t>
            </a:r>
            <a:endParaRPr lang="en-US" sz="200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chemeClr val="accent6">
                    <a:lumMod val="75000"/>
                  </a:schemeClr>
                </a:solidFill>
              </a:rPr>
              <a:t>Tự 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đánh giá quá trình và kết quả thực hiện, rút kinh nghiệm</a:t>
            </a:r>
            <a:r>
              <a:rPr lang="en-US" sz="2000">
                <a:solidFill>
                  <a:srgbClr val="002060"/>
                </a:solidFill>
              </a:rPr>
              <a:t>.</a:t>
            </a:r>
            <a:endParaRPr lang="en-US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913850" y="0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smtClean="0">
                <a:solidFill>
                  <a:schemeClr val="bg1"/>
                </a:solidFill>
                <a:latin typeface="+mj-lt"/>
              </a:rPr>
              <a:t>Hướng dẫn về nhà</a:t>
            </a:r>
            <a:endParaRPr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aphicFrame>
        <p:nvGraphicFramePr>
          <p:cNvPr id="5" name="Diagram 4"/>
          <p:cNvGraphicFramePr/>
          <p:nvPr/>
        </p:nvGraphicFramePr>
        <p:xfrm>
          <a:off x="1447800" y="971550"/>
          <a:ext cx="6096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60580" y="2038350"/>
            <a:ext cx="5219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LẮNG NGHE</a:t>
            </a:r>
            <a:endParaRPr lang="en-US" sz="24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CHÀO VÀ HẸN GẶP LẠI</a:t>
            </a:r>
            <a:endParaRPr lang="en-US" sz="24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11" y="2351022"/>
            <a:ext cx="3739436" cy="277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15974" y="207295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428750"/>
            <a:ext cx="4190700" cy="848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smtClean="0">
                <a:solidFill>
                  <a:schemeClr val="bg1"/>
                </a:solidFill>
                <a:latin typeface="+mj-lt"/>
              </a:rPr>
              <a:t>DỰ ÁN 1</a:t>
            </a:r>
            <a:endParaRPr sz="4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311349"/>
            <a:ext cx="4190700" cy="17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smtClean="0">
                <a:latin typeface="+mj-lt"/>
              </a:rPr>
              <a:t>NGÔI NHÀ CỦA EM</a:t>
            </a:r>
            <a:endParaRPr sz="3200" b="1">
              <a:latin typeface="+mj-lt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00" y="1504950"/>
            <a:ext cx="3148800" cy="2514599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grpSp>
        <p:nvGrpSpPr>
          <p:cNvPr id="7" name="Google Shape;8346;p63"/>
          <p:cNvGrpSpPr/>
          <p:nvPr/>
        </p:nvGrpSpPr>
        <p:grpSpPr>
          <a:xfrm>
            <a:off x="250186" y="1485900"/>
            <a:ext cx="1142874" cy="861483"/>
            <a:chOff x="951975" y="315800"/>
            <a:chExt cx="5860325" cy="49335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Google Shape;8347;p63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8348;p63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8349;p63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8350;p63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grpFill/>
            <a:ln w="38100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8351;p63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grpFill/>
            <a:ln w="38100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8352;p63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grpFill/>
            <a:ln w="38100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8353;p63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grpFill/>
            <a:ln w="38100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8354;p63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grpFill/>
            <a:ln w="38100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990600" y="2221681"/>
            <a:ext cx="4648200" cy="9196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chemeClr val="bg1"/>
                </a:solidFill>
                <a:latin typeface="+mj-lt"/>
              </a:rPr>
              <a:t>GIỚI THIỆU DỰ ÁN</a:t>
            </a:r>
            <a:endParaRPr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867400" y="1504950"/>
            <a:ext cx="2468050" cy="235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smtClean="0">
                <a:solidFill>
                  <a:srgbClr val="002060"/>
                </a:solidFill>
                <a:latin typeface="+mj-lt"/>
                <a:ea typeface="Fira Sans Black" panose="020B0503050000020004"/>
                <a:cs typeface="Fira Sans Black" panose="020B0503050000020004"/>
                <a:sym typeface="Fira Sans Black" panose="020B0503050000020004"/>
              </a:rPr>
              <a:t>1</a:t>
            </a:r>
            <a:endParaRPr sz="8000">
              <a:solidFill>
                <a:srgbClr val="002060"/>
              </a:solidFill>
              <a:latin typeface="+mj-lt"/>
              <a:ea typeface="Fira Sans Black" panose="020B0503050000020004"/>
              <a:cs typeface="Fira Sans Black" panose="020B0503050000020004"/>
              <a:sym typeface="Fira Sans Black" panose="020B05030500000200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7999" y="1702254"/>
            <a:ext cx="2286000" cy="2286000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332863" y="819150"/>
            <a:ext cx="6400800" cy="37338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000" b="1">
                <a:solidFill>
                  <a:srgbClr val="002060"/>
                </a:solidFill>
              </a:rPr>
              <a:t>I. Giới thiệu dự án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900" smtClean="0">
                <a:solidFill>
                  <a:srgbClr val="002060"/>
                </a:solidFill>
              </a:rPr>
              <a:t>Kiến </a:t>
            </a:r>
            <a:r>
              <a:rPr lang="en-US" sz="1900">
                <a:solidFill>
                  <a:srgbClr val="002060"/>
                </a:solidFill>
              </a:rPr>
              <a:t>trúc sư là người thiết kế chính </a:t>
            </a:r>
            <a:r>
              <a:rPr lang="en-US" sz="1900">
                <a:solidFill>
                  <a:srgbClr val="002060"/>
                </a:solidFill>
              </a:rPr>
              <a:t>của </a:t>
            </a:r>
            <a:r>
              <a:rPr lang="en-US" sz="1900" smtClean="0">
                <a:solidFill>
                  <a:srgbClr val="002060"/>
                </a:solidFill>
              </a:rPr>
              <a:t>ngôi nhà</a:t>
            </a:r>
            <a:r>
              <a:rPr lang="en-US" sz="1900">
                <a:solidFill>
                  <a:srgbClr val="002060"/>
                </a:solidFill>
              </a:rPr>
              <a:t>.</a:t>
            </a:r>
            <a:endParaRPr lang="en-US" sz="19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900" smtClean="0">
                <a:solidFill>
                  <a:srgbClr val="002060"/>
                </a:solidFill>
              </a:rPr>
              <a:t>Nhiệm </a:t>
            </a:r>
            <a:r>
              <a:rPr lang="en-US" sz="1900">
                <a:solidFill>
                  <a:srgbClr val="002060"/>
                </a:solidFill>
              </a:rPr>
              <a:t>vụ:</a:t>
            </a:r>
            <a:endParaRPr lang="en-US" sz="190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900" smtClean="0">
                <a:solidFill>
                  <a:srgbClr val="002060"/>
                </a:solidFill>
              </a:rPr>
              <a:t>+ Lắp </a:t>
            </a:r>
            <a:r>
              <a:rPr lang="en-US" sz="1900">
                <a:solidFill>
                  <a:srgbClr val="002060"/>
                </a:solidFill>
              </a:rPr>
              <a:t>ráp mô hình ngôi nhà từ vật liệu có sẵn;</a:t>
            </a:r>
            <a:endParaRPr lang="en-US" sz="190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900" smtClean="0">
                <a:solidFill>
                  <a:srgbClr val="002060"/>
                </a:solidFill>
              </a:rPr>
              <a:t>+ Sắp </a:t>
            </a:r>
            <a:r>
              <a:rPr lang="en-US" sz="1900">
                <a:solidFill>
                  <a:srgbClr val="002060"/>
                </a:solidFill>
              </a:rPr>
              <a:t>xếp mô hình các đồ dùng, thiết bị </a:t>
            </a:r>
            <a:r>
              <a:rPr lang="en-US" sz="1900">
                <a:solidFill>
                  <a:srgbClr val="002060"/>
                </a:solidFill>
              </a:rPr>
              <a:t>chủ </a:t>
            </a:r>
            <a:r>
              <a:rPr lang="en-US" sz="1900" smtClean="0">
                <a:solidFill>
                  <a:srgbClr val="002060"/>
                </a:solidFill>
              </a:rPr>
              <a:t>yếu </a:t>
            </a:r>
            <a:r>
              <a:rPr lang="en-US" sz="1900">
                <a:solidFill>
                  <a:srgbClr val="002060"/>
                </a:solidFill>
              </a:rPr>
              <a:t>ở từng khu vực trong ngôi nhà.</a:t>
            </a:r>
            <a:endParaRPr lang="en-US" sz="19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913850" y="0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smtClean="0">
                <a:solidFill>
                  <a:srgbClr val="FF0000"/>
                </a:solidFill>
                <a:latin typeface="+mj-lt"/>
              </a:rPr>
              <a:t>2. Xây dựng kế hoạch</a:t>
            </a:r>
            <a:endParaRPr sz="3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1123950"/>
            <a:ext cx="6781800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000" b="1" i="1" smtClean="0">
                <a:solidFill>
                  <a:srgbClr val="002060"/>
                </a:solidFill>
              </a:rPr>
              <a:t>Kế </a:t>
            </a:r>
            <a:r>
              <a:rPr lang="nl-NL" sz="2000" b="1" i="1">
                <a:solidFill>
                  <a:srgbClr val="002060"/>
                </a:solidFill>
              </a:rPr>
              <a:t>hoạch xây dựng dự án bao gồm một số mục chính: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B1: Công </a:t>
            </a:r>
            <a:r>
              <a:rPr lang="nl-NL" sz="2000" b="1" i="1">
                <a:solidFill>
                  <a:srgbClr val="002060"/>
                </a:solidFill>
              </a:rPr>
              <a:t>việc cần làm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B2: Thời </a:t>
            </a:r>
            <a:r>
              <a:rPr lang="nl-NL" sz="2000" b="1" i="1">
                <a:solidFill>
                  <a:srgbClr val="002060"/>
                </a:solidFill>
              </a:rPr>
              <a:t>gian thực hiện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B3: Người </a:t>
            </a:r>
            <a:r>
              <a:rPr lang="nl-NL" sz="2000" b="1" i="1">
                <a:solidFill>
                  <a:srgbClr val="002060"/>
                </a:solidFill>
              </a:rPr>
              <a:t>thực hiện</a:t>
            </a:r>
            <a:endParaRPr lang="en-US" sz="2000" b="1" i="1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nl-NL" sz="2000" b="1" i="1" smtClean="0">
                <a:solidFill>
                  <a:srgbClr val="002060"/>
                </a:solidFill>
              </a:rPr>
              <a:t>B4: Địa </a:t>
            </a:r>
            <a:r>
              <a:rPr lang="nl-NL" sz="2000" b="1" i="1">
                <a:solidFill>
                  <a:srgbClr val="002060"/>
                </a:solidFill>
              </a:rPr>
              <a:t>điểm tiến hành</a:t>
            </a:r>
            <a:endParaRPr lang="en-US" sz="2000" b="1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EE8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762000" y="-30111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+mj-lt"/>
              </a:rPr>
              <a:t>B1. </a:t>
            </a:r>
            <a:r>
              <a:rPr lang="nl-NL" sz="2400" b="1" i="1">
                <a:solidFill>
                  <a:srgbClr val="FF0000"/>
                </a:solidFill>
                <a:latin typeface="+mj-lt"/>
              </a:rPr>
              <a:t>Công việc </a:t>
            </a:r>
            <a:r>
              <a:rPr lang="nl-NL" sz="2400" b="1" i="1">
                <a:solidFill>
                  <a:srgbClr val="FF0000"/>
                </a:solidFill>
                <a:latin typeface="+mj-lt"/>
              </a:rPr>
              <a:t>cần </a:t>
            </a:r>
            <a:r>
              <a:rPr lang="nl-NL" sz="2400" b="1" i="1" smtClean="0">
                <a:solidFill>
                  <a:srgbClr val="FF0000"/>
                </a:solidFill>
                <a:latin typeface="+mj-lt"/>
              </a:rPr>
              <a:t>làm</a:t>
            </a:r>
            <a:endParaRPr sz="2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762000" y="971550"/>
            <a:ext cx="3048000" cy="22098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Theo em, để làm được ngôi nhà cần có những công việc nào?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762000" y="742950"/>
            <a:ext cx="7620000" cy="365760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Thống </a:t>
            </a:r>
            <a:r>
              <a:rPr lang="en-US" sz="1800">
                <a:solidFill>
                  <a:srgbClr val="002060"/>
                </a:solidFill>
              </a:rPr>
              <a:t>nhất kiểu kiến trúc, phân chia không gian bên trong ngôi nhà, các đồ dùng, thiết bị cân </a:t>
            </a:r>
            <a:r>
              <a:rPr lang="en-US" sz="1800">
                <a:solidFill>
                  <a:srgbClr val="002060"/>
                </a:solidFill>
              </a:rPr>
              <a:t>thực </a:t>
            </a:r>
            <a:r>
              <a:rPr lang="en-US" sz="1800" smtClean="0">
                <a:solidFill>
                  <a:srgbClr val="002060"/>
                </a:solidFill>
              </a:rPr>
              <a:t>hiện.</a:t>
            </a:r>
            <a:endParaRPr lang="en-US" sz="180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Vẽ </a:t>
            </a:r>
            <a:r>
              <a:rPr lang="en-US" sz="1800">
                <a:solidFill>
                  <a:srgbClr val="002060"/>
                </a:solidFill>
              </a:rPr>
              <a:t>phác thảo cấu trúc của </a:t>
            </a:r>
            <a:r>
              <a:rPr lang="en-US" sz="1800">
                <a:solidFill>
                  <a:srgbClr val="002060"/>
                </a:solidFill>
              </a:rPr>
              <a:t>ngôi </a:t>
            </a:r>
            <a:r>
              <a:rPr lang="en-US" sz="1800" smtClean="0">
                <a:solidFill>
                  <a:srgbClr val="002060"/>
                </a:solidFill>
              </a:rPr>
              <a:t>nhà</a:t>
            </a:r>
            <a:endParaRPr lang="en-US" sz="1800" b="1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Tính </a:t>
            </a:r>
            <a:r>
              <a:rPr lang="en-US" sz="1800">
                <a:solidFill>
                  <a:srgbClr val="002060"/>
                </a:solidFill>
              </a:rPr>
              <a:t>toán kích thước ngôi nhà, lắp ráp nhà, </a:t>
            </a:r>
            <a:r>
              <a:rPr lang="en-US" sz="1800">
                <a:solidFill>
                  <a:srgbClr val="002060"/>
                </a:solidFill>
              </a:rPr>
              <a:t>lắp </a:t>
            </a:r>
            <a:r>
              <a:rPr lang="en-US" sz="1800" smtClean="0">
                <a:solidFill>
                  <a:srgbClr val="002060"/>
                </a:solidFill>
              </a:rPr>
              <a:t>ráp các </a:t>
            </a:r>
            <a:r>
              <a:rPr lang="en-US" sz="1800">
                <a:solidFill>
                  <a:srgbClr val="002060"/>
                </a:solidFill>
              </a:rPr>
              <a:t>đồ dùng trong từng khu vực, lắp ráp các công trình phụ bên ngoài </a:t>
            </a:r>
            <a:r>
              <a:rPr lang="en-US" sz="1800">
                <a:solidFill>
                  <a:srgbClr val="002060"/>
                </a:solidFill>
              </a:rPr>
              <a:t>nhà</a:t>
            </a:r>
            <a:r>
              <a:rPr lang="en-US" sz="1800" smtClean="0">
                <a:solidFill>
                  <a:srgbClr val="002060"/>
                </a:solidFill>
              </a:rPr>
              <a:t>;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81" name="Google Shape;181;p20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82" y="1428750"/>
            <a:ext cx="2702100" cy="2743200"/>
          </a:xfrm>
          <a:prstGeom prst="rect">
            <a:avLst/>
          </a:prstGeom>
          <a:noFill/>
          <a:ln>
            <a:noFill/>
          </a:ln>
          <a:effectLst>
            <a:outerShdw blurRad="285750" dist="190500" dir="2760000" algn="bl" rotWithShape="0">
              <a:schemeClr val="dk1">
                <a:alpha val="35000"/>
              </a:schemeClr>
            </a:outerShdw>
          </a:effectLst>
        </p:spPr>
      </p:pic>
      <p:sp>
        <p:nvSpPr>
          <p:cNvPr id="16" name="Google Shape;212;p23"/>
          <p:cNvSpPr txBox="1">
            <a:spLocks noGrp="1"/>
          </p:cNvSpPr>
          <p:nvPr>
            <p:ph type="title" idx="4294967295"/>
          </p:nvPr>
        </p:nvSpPr>
        <p:spPr>
          <a:xfrm>
            <a:off x="762000" y="15069"/>
            <a:ext cx="74787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200" b="1" smtClean="0">
                <a:solidFill>
                  <a:schemeClr val="bg1"/>
                </a:solidFill>
                <a:latin typeface="+mj-lt"/>
              </a:rPr>
              <a:t> B2. </a:t>
            </a:r>
            <a:r>
              <a:rPr lang="nl-NL" sz="2400" b="1" i="1" smtClean="0">
                <a:solidFill>
                  <a:schemeClr val="bg1"/>
                </a:solidFill>
                <a:latin typeface="+mj-lt"/>
              </a:rPr>
              <a:t>Thời gian thực hiện</a:t>
            </a:r>
            <a:endParaRPr sz="2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68030" y="666750"/>
            <a:ext cx="2475169" cy="2150317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Làm thế nào để tính được thời gian thực hiện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199" y="1657350"/>
            <a:ext cx="2819401" cy="2590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Cần xác định được từng việc và </a:t>
            </a:r>
            <a:r>
              <a:rPr lang="en-US" sz="2000">
                <a:solidFill>
                  <a:srgbClr val="002060"/>
                </a:solidFill>
              </a:rPr>
              <a:t>các mốc thời gian cho từng công việc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>
            <a:off x="2743199" y="971550"/>
            <a:ext cx="990601" cy="533400"/>
          </a:xfrm>
          <a:prstGeom prst="curvedDown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762000" y="155052"/>
            <a:ext cx="44916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chemeClr val="bg1"/>
                </a:solidFill>
              </a:rPr>
              <a:t> B3. Người thực hiện</a:t>
            </a:r>
            <a:endParaRPr b="1">
              <a:solidFill>
                <a:schemeClr val="bg1"/>
              </a:solidFill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 smtClean="0"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1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1657350"/>
            <a:ext cx="1853833" cy="2720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246" y="1441906"/>
            <a:ext cx="7548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Phân công nhiệm </a:t>
            </a:r>
            <a:r>
              <a:rPr lang="en-US" sz="2200">
                <a:solidFill>
                  <a:schemeClr val="bg1"/>
                </a:solidFill>
              </a:rPr>
              <a:t>vụ </a:t>
            </a:r>
            <a:r>
              <a:rPr lang="en-US" sz="2200" smtClean="0">
                <a:solidFill>
                  <a:schemeClr val="bg1"/>
                </a:solidFill>
              </a:rPr>
              <a:t>cụ thể cho </a:t>
            </a:r>
            <a:r>
              <a:rPr lang="en-US" sz="2200">
                <a:solidFill>
                  <a:schemeClr val="bg1"/>
                </a:solidFill>
              </a:rPr>
              <a:t>các thành viên trong nhóm</a:t>
            </a:r>
            <a:endParaRPr lang="en-US" sz="2200">
              <a:solidFill>
                <a:schemeClr val="bg1"/>
              </a:solidFill>
            </a:endParaRPr>
          </a:p>
        </p:txBody>
      </p:sp>
      <p:grpSp>
        <p:nvGrpSpPr>
          <p:cNvPr id="23" name="Google Shape;8651;p64"/>
          <p:cNvGrpSpPr/>
          <p:nvPr/>
        </p:nvGrpSpPr>
        <p:grpSpPr>
          <a:xfrm>
            <a:off x="2246423" y="2246805"/>
            <a:ext cx="4571937" cy="2362200"/>
            <a:chOff x="2658741" y="4097347"/>
            <a:chExt cx="1304609" cy="294074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24" name="Google Shape;8652;p64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  <a:grpFill/>
          </p:grpSpPr>
          <p:sp>
            <p:nvSpPr>
              <p:cNvPr id="37" name="Google Shape;8653;p64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8654;p64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5" name="Google Shape;8655;p64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  <a:grpFill/>
          </p:grpSpPr>
          <p:sp>
            <p:nvSpPr>
              <p:cNvPr id="35" name="Google Shape;8656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8657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6" name="Google Shape;8658;p64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  <a:grpFill/>
          </p:grpSpPr>
          <p:sp>
            <p:nvSpPr>
              <p:cNvPr id="33" name="Google Shape;8659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8660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7" name="Google Shape;8661;p64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  <a:grpFill/>
          </p:grpSpPr>
          <p:sp>
            <p:nvSpPr>
              <p:cNvPr id="31" name="Google Shape;8662;p64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8663;p64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8" name="Google Shape;8664;p64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  <a:grpFill/>
          </p:grpSpPr>
          <p:sp>
            <p:nvSpPr>
              <p:cNvPr id="29" name="Google Shape;8665;p64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8666;p64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grpFill/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2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838200" y="112198"/>
            <a:ext cx="6868500" cy="5271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bg1"/>
                </a:solidFill>
                <a:latin typeface="+mj-lt"/>
              </a:rPr>
              <a:t>B</a:t>
            </a:r>
            <a:r>
              <a:rPr lang="en-GB" b="1" smtClean="0">
                <a:solidFill>
                  <a:schemeClr val="bg1"/>
                </a:solidFill>
                <a:latin typeface="+mj-lt"/>
              </a:rPr>
              <a:t>4. Địa điểm và vật liệu thực hiện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1047750"/>
            <a:ext cx="6019800" cy="2819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Lên địa điểm thực hiện xây dựng ngôi nhà.</a:t>
            </a:r>
            <a:endParaRPr lang="en-US" sz="200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Liệt </a:t>
            </a:r>
            <a:r>
              <a:rPr lang="en-US" sz="2000">
                <a:solidFill>
                  <a:srgbClr val="002060"/>
                </a:solidFill>
              </a:rPr>
              <a:t>kê các dụng cụ, vật liệu cần thiết: bìa cứng, giấy thủ công, que tre, </a:t>
            </a:r>
            <a:r>
              <a:rPr lang="en-US" sz="2000">
                <a:solidFill>
                  <a:srgbClr val="002060"/>
                </a:solidFill>
              </a:rPr>
              <a:t>hộp </a:t>
            </a:r>
            <a:r>
              <a:rPr lang="en-US" sz="2000" smtClean="0">
                <a:solidFill>
                  <a:srgbClr val="002060"/>
                </a:solidFill>
              </a:rPr>
              <a:t>nhựa, mút </a:t>
            </a:r>
            <a:r>
              <a:rPr lang="en-US" sz="2000">
                <a:solidFill>
                  <a:srgbClr val="002060"/>
                </a:solidFill>
              </a:rPr>
              <a:t>xốp, màu nước,...</a:t>
            </a:r>
            <a:endParaRPr lang="en-US" sz="20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  <p:pic>
        <p:nvPicPr>
          <p:cNvPr id="11" name="Graphic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4200" y="1352550"/>
            <a:ext cx="1994992" cy="19949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3" grpId="0" animBg="1"/>
    </p:bldLst>
  </p:timing>
</p:sld>
</file>

<file path=ppt/theme/theme1.xml><?xml version="1.0" encoding="utf-8"?>
<a:theme xmlns:a="http://schemas.openxmlformats.org/drawingml/2006/main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WPS Presentation</Application>
  <PresentationFormat>On-screen Show (16:9)</PresentationFormat>
  <Paragraphs>98</Paragraphs>
  <Slides>13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Arial</vt:lpstr>
      <vt:lpstr>Fira Sans SemiBold</vt:lpstr>
      <vt:lpstr>Fira Sans Light</vt:lpstr>
      <vt:lpstr>Fira Sans Black</vt:lpstr>
      <vt:lpstr>Microsoft YaHei</vt:lpstr>
      <vt:lpstr>Arial Unicode MS</vt:lpstr>
      <vt:lpstr>Leontes template</vt:lpstr>
      <vt:lpstr>CÔNG NGHỆ 6</vt:lpstr>
      <vt:lpstr>DỰ ÁN 1</vt:lpstr>
      <vt:lpstr>GIỚI THIỆU DỰ ÁN</vt:lpstr>
      <vt:lpstr>PowerPoint 演示文稿</vt:lpstr>
      <vt:lpstr>2. Xây dựng kế hoạch</vt:lpstr>
      <vt:lpstr>B1. Công việc cần làm</vt:lpstr>
      <vt:lpstr> B2. Thời gian thực hiện</vt:lpstr>
      <vt:lpstr> B3. Người thực hiện</vt:lpstr>
      <vt:lpstr>B4. Địa điểm và vật liệu thực hiện</vt:lpstr>
      <vt:lpstr>3. Thực hiện dự án</vt:lpstr>
      <vt:lpstr>4. Báo cáo dự án</vt:lpstr>
      <vt:lpstr>Hướng dẫn về nhà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6</dc:title>
  <dc:creator>Hoai Ham Hap</dc:creator>
  <cp:lastModifiedBy>User</cp:lastModifiedBy>
  <cp:revision>16</cp:revision>
  <dcterms:created xsi:type="dcterms:W3CDTF">2022-09-09T09:11:00Z</dcterms:created>
  <dcterms:modified xsi:type="dcterms:W3CDTF">2022-10-11T01:14:29Z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09A86B581E5144A8B6722BAF310A93FE</vt:lpwstr>
  </property>
  <property fmtid="{D5CDD505-2E9C-101B-9397-08002B2CF9AE}" pid="3" name="KSOProductBuildVer">
    <vt:lpwstr>1033-11.2.0.11341</vt:lpwstr>
  </property>
</Properties>
</file>