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95" r:id="rId9"/>
    <p:sldId id="296" r:id="rId10"/>
    <p:sldId id="261" r:id="rId11"/>
    <p:sldId id="297" r:id="rId12"/>
    <p:sldId id="262" r:id="rId13"/>
    <p:sldId id="330" r:id="rId14"/>
    <p:sldId id="331" r:id="rId15"/>
    <p:sldId id="298" r:id="rId16"/>
    <p:sldId id="263" r:id="rId17"/>
    <p:sldId id="316" r:id="rId18"/>
    <p:sldId id="267" r:id="rId19"/>
    <p:sldId id="268" r:id="rId20"/>
    <p:sldId id="272" r:id="rId21"/>
    <p:sldId id="279" r:id="rId22"/>
    <p:sldId id="299" r:id="rId23"/>
    <p:sldId id="281" r:id="rId24"/>
    <p:sldId id="300" r:id="rId25"/>
    <p:sldId id="301" r:id="rId26"/>
    <p:sldId id="302" r:id="rId27"/>
    <p:sldId id="303" r:id="rId28"/>
    <p:sldId id="304" r:id="rId29"/>
    <p:sldId id="306" r:id="rId30"/>
    <p:sldId id="307" r:id="rId31"/>
  </p:sldIdLst>
  <p:sldSz cx="9144000" cy="5143500" type="screen16x9"/>
  <p:notesSz cx="6858000" cy="9144000"/>
  <p:embeddedFontLst>
    <p:embeddedFont>
      <p:font typeface="Source Sans Pro" panose="020B0503030403020204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B2AE32-5F83-4F36-B0C4-EC3A7E9488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be55d3c8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be55d3c8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54325" y="2449025"/>
            <a:ext cx="7035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3855150" y="1151950"/>
            <a:ext cx="1433700" cy="944700"/>
          </a:xfrm>
          <a:prstGeom prst="wedgeRectCallout">
            <a:avLst>
              <a:gd name="adj1" fmla="val 8366"/>
              <a:gd name="adj2" fmla="val 80819"/>
            </a:avLst>
          </a:prstGeom>
          <a:noFill/>
          <a:ln w="1143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_1_1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0" y="0"/>
            <a:ext cx="9160500" cy="5143500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8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51" name="Google Shape;51;p8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8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489284" y="1200150"/>
            <a:ext cx="2631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3256050" y="1200150"/>
            <a:ext cx="2631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022816" y="1200150"/>
            <a:ext cx="2631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teal">
  <p:cSld name="TITLE_1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65225" y="1513525"/>
            <a:ext cx="588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1139933" y="2730544"/>
            <a:ext cx="274800" cy="206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pink">
  <p:cSld name="TITLE_1_2">
    <p:bg>
      <p:bgPr>
        <a:solidFill>
          <a:schemeClr val="accent3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65225" y="1517900"/>
            <a:ext cx="612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54249" y="2941700"/>
            <a:ext cx="4736700" cy="745500"/>
          </a:xfrm>
          <a:prstGeom prst="rect">
            <a:avLst/>
          </a:prstGeom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>
            <a:off x="1139933" y="2730544"/>
            <a:ext cx="274800" cy="206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5"/>
          <p:cNvSpPr/>
          <p:nvPr/>
        </p:nvSpPr>
        <p:spPr>
          <a:xfrm>
            <a:off x="4112725" y="865850"/>
            <a:ext cx="918600" cy="716700"/>
          </a:xfrm>
          <a:prstGeom prst="wedgeRectCallout">
            <a:avLst>
              <a:gd name="adj1" fmla="val 8366"/>
              <a:gd name="adj2" fmla="val 8081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059225" y="1940350"/>
            <a:ext cx="7025700" cy="6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ctr" rtl="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 i="1"/>
            </a:lvl1pPr>
            <a:lvl2pPr marL="914400" lvl="1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 i="1"/>
            </a:lvl2pPr>
            <a:lvl3pPr marL="1371600" lvl="2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 i="1"/>
            </a:lvl3pPr>
            <a:lvl4pPr marL="1828800" lvl="3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 i="1"/>
            </a:lvl4pPr>
            <a:lvl5pPr marL="2286000" lvl="4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 i="1"/>
            </a:lvl5pPr>
            <a:lvl6pPr marL="2743200" lvl="5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 i="1"/>
            </a:lvl6pPr>
            <a:lvl7pPr marL="3200400" lvl="6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 i="1"/>
            </a:lvl7pPr>
            <a:lvl8pPr marL="3657600" lvl="7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 i="1"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 i="1"/>
            </a:lvl9pPr>
          </a:lstStyle>
          <a:p/>
        </p:txBody>
      </p:sp>
      <p:sp>
        <p:nvSpPr>
          <p:cNvPr id="27" name="Google Shape;27;p5"/>
          <p:cNvSpPr txBox="1"/>
          <p:nvPr/>
        </p:nvSpPr>
        <p:spPr>
          <a:xfrm>
            <a:off x="3593400" y="7680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“</a:t>
            </a:r>
            <a:endParaRPr sz="6000" b="1">
              <a:solidFill>
                <a:schemeClr val="accent1"/>
              </a:solidFill>
              <a:latin typeface="Source Sans Pro" panose="020B0503030403020204"/>
              <a:ea typeface="Source Sans Pro" panose="020B0503030403020204"/>
              <a:cs typeface="Source Sans Pro" panose="020B0503030403020204"/>
              <a:sym typeface="Source Sans Pro" panose="020B0503030403020204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1" name="Google Shape;31;p6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32" name="Google Shape;32;p6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6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" name="Google Shape;40;p7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41" name="Google Shape;41;p7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7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1" name="Google Shape;61;p9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62" name="Google Shape;62;p9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9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l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3" name="Google Shape;73;p11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ink">
  <p:cSld name="BLANK_1">
    <p:bg>
      <p:bgPr>
        <a:solidFill>
          <a:schemeClr val="accent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6" name="Google Shape;76;p12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050" y="205988"/>
            <a:ext cx="73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0050" y="1200157"/>
            <a:ext cx="7383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Char char="▪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Char char="▫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●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●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lvl="2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lvl="3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lvl="4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lvl="5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lvl="6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lvl="7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lvl="8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9"/>
            <a:ext cx="9145597" cy="5142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1"/>
          <p:cNvGrpSpPr/>
          <p:nvPr/>
        </p:nvGrpSpPr>
        <p:grpSpPr>
          <a:xfrm>
            <a:off x="167103" y="285750"/>
            <a:ext cx="835595" cy="705135"/>
            <a:chOff x="6654650" y="3665275"/>
            <a:chExt cx="409100" cy="409125"/>
          </a:xfrm>
        </p:grpSpPr>
        <p:sp>
          <p:nvSpPr>
            <p:cNvPr id="133" name="Google Shape;133;p2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Rounded Rectangular Callout 2"/>
          <p:cNvSpPr/>
          <p:nvPr/>
        </p:nvSpPr>
        <p:spPr>
          <a:xfrm>
            <a:off x="1066800" y="361950"/>
            <a:ext cx="2438400" cy="554221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</a:rPr>
              <a:t>KẾT LUẬN</a:t>
            </a:r>
            <a:endParaRPr lang="en-US" sz="2000" b="1">
              <a:solidFill>
                <a:srgbClr val="002060"/>
              </a:solidFill>
            </a:endParaRPr>
          </a:p>
        </p:txBody>
      </p:sp>
      <p:pic>
        <p:nvPicPr>
          <p:cNvPr id="11" name="Picture 2" descr="https://free.vector6.com/wp-content/uploads/2021/03/0000000705-giao-duc-hoc-tap-hoc-sinh-kien-thuc-hoc-nhom-tai-hinh-png-187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91" y="3105149"/>
            <a:ext cx="2819400" cy="202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ded Corner 3"/>
          <p:cNvSpPr/>
          <p:nvPr/>
        </p:nvSpPr>
        <p:spPr>
          <a:xfrm>
            <a:off x="167103" y="1123950"/>
            <a:ext cx="2880897" cy="2589068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smtClean="0">
                <a:solidFill>
                  <a:srgbClr val="002060"/>
                </a:solidFill>
              </a:rPr>
              <a:t>Con </a:t>
            </a:r>
            <a:r>
              <a:rPr lang="en-US" sz="1600">
                <a:solidFill>
                  <a:srgbClr val="002060"/>
                </a:solidFill>
              </a:rPr>
              <a:t>người thường sử dụng năng lượng điện, năng lượng chất </a:t>
            </a:r>
            <a:r>
              <a:rPr lang="en-US" sz="1600" smtClean="0">
                <a:solidFill>
                  <a:srgbClr val="002060"/>
                </a:solidFill>
              </a:rPr>
              <a:t>đốt, năng lượng mặt trời, gió… để </a:t>
            </a:r>
            <a:r>
              <a:rPr lang="en-US" sz="1600">
                <a:solidFill>
                  <a:srgbClr val="002060"/>
                </a:solidFill>
              </a:rPr>
              <a:t>thực hiện các hoạt động hằng ngày trong gia đình</a:t>
            </a:r>
            <a:r>
              <a:rPr lang="en-US" sz="1800"/>
              <a:t>.</a:t>
            </a:r>
            <a:endParaRPr lang="en-US"/>
          </a:p>
        </p:txBody>
      </p:sp>
      <p:sp>
        <p:nvSpPr>
          <p:cNvPr id="13" name="Folded Corner 12"/>
          <p:cNvSpPr/>
          <p:nvPr/>
        </p:nvSpPr>
        <p:spPr>
          <a:xfrm>
            <a:off x="3200400" y="1144731"/>
            <a:ext cx="2971800" cy="2573482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Năng lượng điện </a:t>
            </a:r>
            <a:r>
              <a:rPr lang="en-US" sz="1800">
                <a:solidFill>
                  <a:srgbClr val="002060"/>
                </a:solidFill>
              </a:rPr>
              <a:t>là nguồn cung cấp năng lượng cho nhiêu loại đồ đùng điện đề chiếu sáng, nấu ăn, giặt, là (ủi), học tập, giải trí...</a:t>
            </a:r>
            <a:endParaRPr lang="en-US" sz="1800">
              <a:solidFill>
                <a:srgbClr val="002060"/>
              </a:solidFill>
            </a:endParaRPr>
          </a:p>
          <a:p>
            <a:pPr algn="ctr"/>
            <a:endParaRPr lang="en-US"/>
          </a:p>
        </p:txBody>
      </p:sp>
      <p:sp>
        <p:nvSpPr>
          <p:cNvPr id="15" name="Folded Corner 14"/>
          <p:cNvSpPr/>
          <p:nvPr/>
        </p:nvSpPr>
        <p:spPr>
          <a:xfrm>
            <a:off x="6324600" y="1137803"/>
            <a:ext cx="2559628" cy="258041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Năng lượng chất đốt dùng để: </a:t>
            </a:r>
            <a:r>
              <a:rPr lang="en-US" sz="1800">
                <a:solidFill>
                  <a:srgbClr val="002060"/>
                </a:solidFill>
              </a:rPr>
              <a:t>nấu ăn, sưởi ấm, và cũng có thể được dùng để chiếu sáng cho ngôi nhà.</a:t>
            </a:r>
            <a:endParaRPr lang="en-US" sz="1800">
              <a:solidFill>
                <a:srgbClr val="002060"/>
              </a:solidFill>
            </a:endParaRPr>
          </a:p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subTitle" idx="4294967295"/>
          </p:nvPr>
        </p:nvSpPr>
        <p:spPr>
          <a:xfrm>
            <a:off x="4038600" y="1428750"/>
            <a:ext cx="4782900" cy="1870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 b="1" smtClean="0">
                <a:solidFill>
                  <a:srgbClr val="002060"/>
                </a:solidFill>
                <a:latin typeface="+mj-lt"/>
              </a:rPr>
              <a:t>BÀI 2. SỬ DỤNG NĂNG LƯỢNG TRONG GIA ĐÌNH</a:t>
            </a:r>
            <a:r>
              <a:rPr lang="en-US" altLang="en-GB" sz="2800" b="1" smtClean="0">
                <a:solidFill>
                  <a:srgbClr val="002060"/>
                </a:solidFill>
                <a:latin typeface="+mj-lt"/>
              </a:rPr>
              <a:t> (tt)</a:t>
            </a:r>
            <a:endParaRPr lang="en-US" altLang="en-GB" sz="2800" b="1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42950"/>
            <a:ext cx="3429000" cy="3657600"/>
          </a:xfrm>
          <a:prstGeom prst="wedgeRectCallout">
            <a:avLst>
              <a:gd name="adj1" fmla="val 64804"/>
              <a:gd name="adj2" fmla="val -33464"/>
            </a:avLst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381000" y="133350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>
                <a:solidFill>
                  <a:srgbClr val="002060"/>
                </a:solidFill>
              </a:rPr>
              <a:t>2. Sử dụng năng lượng tiết kiệm, hiệu quả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891" y="104775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smtClean="0">
                <a:solidFill>
                  <a:srgbClr val="002060"/>
                </a:solidFill>
              </a:rPr>
              <a:t>Ngoài hệ thống thủy điện, một phần </a:t>
            </a:r>
            <a:r>
              <a:rPr lang="nl-NL" sz="1800">
                <a:solidFill>
                  <a:srgbClr val="002060"/>
                </a:solidFill>
              </a:rPr>
              <a:t>năng lượng điện được sản xuất </a:t>
            </a:r>
            <a:r>
              <a:rPr lang="nl-NL" sz="1800" smtClean="0">
                <a:solidFill>
                  <a:srgbClr val="002060"/>
                </a:solidFill>
              </a:rPr>
              <a:t>từ đâu?</a:t>
            </a:r>
            <a:endParaRPr lang="nl-NL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rgbClr val="002060"/>
                </a:solidFill>
              </a:rPr>
              <a:t>Đó là các dạng năng lượng tái tạo hay không tái tạo? 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81000" y="1809750"/>
            <a:ext cx="1780309" cy="2589502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>
            <a:off x="2389909" y="2190750"/>
            <a:ext cx="5867400" cy="1600849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nl-NL" sz="200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nl-NL" sz="2000" smtClean="0">
                <a:solidFill>
                  <a:srgbClr val="002060"/>
                </a:solidFill>
              </a:rPr>
              <a:t>Một </a:t>
            </a:r>
            <a:r>
              <a:rPr lang="nl-NL" sz="2000">
                <a:solidFill>
                  <a:srgbClr val="002060"/>
                </a:solidFill>
              </a:rPr>
              <a:t>phần năng lượng điện được sản xuất từ than, dầu mỏ</a:t>
            </a:r>
            <a:r>
              <a:rPr lang="nl-NL" sz="2000" smtClean="0">
                <a:solidFill>
                  <a:srgbClr val="002060"/>
                </a:solidFill>
              </a:rPr>
              <a:t>, khí đốt...Đó </a:t>
            </a:r>
            <a:r>
              <a:rPr lang="nl-NL" sz="2000">
                <a:solidFill>
                  <a:srgbClr val="002060"/>
                </a:solidFill>
              </a:rPr>
              <a:t>là các </a:t>
            </a:r>
            <a:r>
              <a:rPr lang="nl-NL" sz="2000">
                <a:solidFill>
                  <a:srgbClr val="002060"/>
                </a:solidFill>
              </a:rPr>
              <a:t>d</a:t>
            </a:r>
            <a:r>
              <a:rPr lang="nl-NL" sz="2000" smtClean="0">
                <a:solidFill>
                  <a:srgbClr val="002060"/>
                </a:solidFill>
              </a:rPr>
              <a:t>ạng </a:t>
            </a:r>
            <a:r>
              <a:rPr lang="nl-NL" sz="2000">
                <a:solidFill>
                  <a:srgbClr val="002060"/>
                </a:solidFill>
              </a:rPr>
              <a:t>năng lượng không tái tạo. </a:t>
            </a:r>
            <a:endParaRPr lang="en-US" sz="2000">
              <a:solidFill>
                <a:srgbClr val="002060"/>
              </a:solidFill>
            </a:endParaRPr>
          </a:p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solidFill>
                  <a:srgbClr val="002060"/>
                </a:solidFill>
                <a:latin typeface="+mj-lt"/>
              </a:rPr>
              <a:t>2. Sử dụng năng lượng tiết kiệm, hiệu quả</a:t>
            </a:r>
            <a:endParaRPr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0523" y="1046018"/>
            <a:ext cx="5503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i="1" smtClean="0">
                <a:solidFill>
                  <a:srgbClr val="002060"/>
                </a:solidFill>
              </a:rPr>
              <a:t>2.1</a:t>
            </a:r>
            <a:r>
              <a:rPr lang="nl-NL" sz="2000" b="1" i="1">
                <a:solidFill>
                  <a:srgbClr val="002060"/>
                </a:solidFill>
              </a:rPr>
              <a:t>. Lí do cần sử dụng tiết kiệm năng lượng</a:t>
            </a:r>
            <a:endParaRPr lang="en-US" sz="2000" i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2" y="1447860"/>
            <a:ext cx="39693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Phân tích hình 2.2, trả lời câu hỏi: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i="1">
                <a:solidFill>
                  <a:srgbClr val="002060"/>
                </a:solidFill>
              </a:rPr>
              <a:t>+ Việc sử dụng điện vượt quá mức </a:t>
            </a:r>
            <a:endParaRPr lang="en-US" sz="1800" i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rgbClr val="002060"/>
                </a:solidFill>
              </a:rPr>
              <a:t>cần </a:t>
            </a:r>
            <a:r>
              <a:rPr lang="en-US" sz="1800" i="1">
                <a:solidFill>
                  <a:srgbClr val="002060"/>
                </a:solidFill>
              </a:rPr>
              <a:t>thiết có thể gây </a:t>
            </a:r>
            <a:r>
              <a:rPr lang="en-US" sz="1800" i="1" smtClean="0">
                <a:solidFill>
                  <a:srgbClr val="002060"/>
                </a:solidFill>
              </a:rPr>
              <a:t>tác </a:t>
            </a:r>
            <a:r>
              <a:rPr lang="en-US" sz="1800" i="1">
                <a:solidFill>
                  <a:srgbClr val="002060"/>
                </a:solidFill>
              </a:rPr>
              <a:t>động như thế </a:t>
            </a:r>
            <a:endParaRPr lang="en-US" sz="1800" i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rgbClr val="002060"/>
                </a:solidFill>
              </a:rPr>
              <a:t>nào </a:t>
            </a:r>
            <a:r>
              <a:rPr lang="en-US" sz="1800" i="1">
                <a:solidFill>
                  <a:srgbClr val="002060"/>
                </a:solidFill>
              </a:rPr>
              <a:t>đến việc khai thác tài nguyên </a:t>
            </a:r>
            <a:endParaRPr lang="en-US" sz="1800" i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rgbClr val="002060"/>
                </a:solidFill>
              </a:rPr>
              <a:t>thiên nhiên </a:t>
            </a:r>
            <a:r>
              <a:rPr lang="en-US" sz="1800" i="1">
                <a:solidFill>
                  <a:srgbClr val="002060"/>
                </a:solidFill>
              </a:rPr>
              <a:t>để sản xuất điện?</a:t>
            </a:r>
            <a:endParaRPr lang="en-US" sz="18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i="1">
                <a:solidFill>
                  <a:srgbClr val="002060"/>
                </a:solidFill>
              </a:rPr>
              <a:t>+ Sử dụng chất đốt </a:t>
            </a:r>
            <a:r>
              <a:rPr lang="en-US" sz="1800" i="1" smtClean="0">
                <a:solidFill>
                  <a:srgbClr val="002060"/>
                </a:solidFill>
              </a:rPr>
              <a:t>để sản </a:t>
            </a:r>
            <a:r>
              <a:rPr lang="en-US" sz="1800" i="1">
                <a:solidFill>
                  <a:srgbClr val="002060"/>
                </a:solidFill>
              </a:rPr>
              <a:t>xuất và đun </a:t>
            </a:r>
            <a:r>
              <a:rPr lang="en-US" sz="1800" i="1" smtClean="0">
                <a:solidFill>
                  <a:srgbClr val="002060"/>
                </a:solidFill>
              </a:rPr>
              <a:t>nấu </a:t>
            </a:r>
            <a:r>
              <a:rPr lang="en-US" sz="1800" i="1">
                <a:solidFill>
                  <a:srgbClr val="002060"/>
                </a:solidFill>
              </a:rPr>
              <a:t>gây ảnh </a:t>
            </a:r>
            <a:r>
              <a:rPr lang="en-US" sz="1800" i="1" smtClean="0">
                <a:solidFill>
                  <a:srgbClr val="002060"/>
                </a:solidFill>
              </a:rPr>
              <a:t>hưởng </a:t>
            </a:r>
            <a:r>
              <a:rPr lang="en-US" sz="1800" i="1">
                <a:solidFill>
                  <a:srgbClr val="002060"/>
                </a:solidFill>
              </a:rPr>
              <a:t>như thế nào đến </a:t>
            </a:r>
            <a:r>
              <a:rPr lang="en-US" sz="1800" i="1" smtClean="0">
                <a:solidFill>
                  <a:srgbClr val="002060"/>
                </a:solidFill>
              </a:rPr>
              <a:t>môi </a:t>
            </a:r>
            <a:r>
              <a:rPr lang="en-US" sz="1800" i="1">
                <a:solidFill>
                  <a:srgbClr val="002060"/>
                </a:solidFill>
              </a:rPr>
              <a:t>trường sống</a:t>
            </a:r>
            <a:r>
              <a:rPr lang="en-US" sz="1800" i="1" smtClean="0">
                <a:solidFill>
                  <a:srgbClr val="002060"/>
                </a:solidFill>
              </a:rPr>
              <a:t>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63" y="1447860"/>
            <a:ext cx="3276601" cy="3305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466912"/>
            <a:ext cx="1981200" cy="3267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" name="Text Box 6"/>
          <p:cNvSpPr txBox="1"/>
          <p:nvPr/>
        </p:nvSpPr>
        <p:spPr>
          <a:xfrm>
            <a:off x="119380" y="895350"/>
            <a:ext cx="89052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nl-NL" sz="3200">
                <a:solidFill>
                  <a:schemeClr val="tx1"/>
                </a:solidFill>
                <a:sym typeface="+mn-ea"/>
              </a:rPr>
              <a:t>Cần sử dụng tiết kiệm năng lượng để giảm chi phí, bảo vệ tài nguyên thiên nhiên, bảo vệ môi </a:t>
            </a:r>
            <a:r>
              <a:rPr lang="nl-NL" sz="3200" smtClean="0">
                <a:solidFill>
                  <a:schemeClr val="tx1"/>
                </a:solidFill>
                <a:sym typeface="+mn-ea"/>
              </a:rPr>
              <a:t>trường, bảo vệ sức</a:t>
            </a:r>
            <a:r>
              <a:rPr lang="en-US" altLang="nl-NL" sz="3200" smtClean="0">
                <a:solidFill>
                  <a:schemeClr val="tx1"/>
                </a:solidFill>
                <a:sym typeface="+mn-ea"/>
              </a:rPr>
              <a:t> khỏe.</a:t>
            </a:r>
            <a:endParaRPr lang="en-US" altLang="nl-NL" sz="320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57200" y="285750"/>
            <a:ext cx="685927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smtClean="0">
                <a:solidFill>
                  <a:srgbClr val="002060"/>
                </a:solidFill>
                <a:latin typeface="+mj-lt"/>
                <a:sym typeface="+mn-ea"/>
              </a:rPr>
              <a:t>2. Sử dụng năng lượng tiết kiệm, hiệu quả</a:t>
            </a:r>
            <a:endParaRPr>
              <a:solidFill>
                <a:srgbClr val="002060"/>
              </a:solidFill>
              <a:latin typeface="+mj-lt"/>
            </a:endParaRPr>
          </a:p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5750"/>
            <a:ext cx="6362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2. Sử dụng năng lượng tiết kiệm, hiệu quả</a:t>
            </a:r>
            <a:endParaRPr lang="en-US" sz="4000" b="1"/>
          </a:p>
        </p:txBody>
      </p:sp>
      <p:sp>
        <p:nvSpPr>
          <p:cNvPr id="8" name="Rectangle 7"/>
          <p:cNvSpPr/>
          <p:nvPr/>
        </p:nvSpPr>
        <p:spPr>
          <a:xfrm>
            <a:off x="150523" y="1046018"/>
            <a:ext cx="6901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i="1" smtClean="0">
                <a:solidFill>
                  <a:srgbClr val="002060"/>
                </a:solidFill>
              </a:rPr>
              <a:t>2.2. Biện pháp tiết kiệm năng lượng điện trong gia đình</a:t>
            </a:r>
            <a:endParaRPr lang="en-US" sz="2000" i="1">
              <a:solidFill>
                <a:srgbClr val="002060"/>
              </a:solidFill>
            </a:endParaRPr>
          </a:p>
        </p:txBody>
      </p:sp>
      <p:sp>
        <p:nvSpPr>
          <p:cNvPr id="3" name="Line Callout 1 (Border and Accent Bar) 2"/>
          <p:cNvSpPr/>
          <p:nvPr/>
        </p:nvSpPr>
        <p:spPr>
          <a:xfrm>
            <a:off x="381000" y="1500301"/>
            <a:ext cx="1961453" cy="2871651"/>
          </a:xfrm>
          <a:prstGeom prst="accentBorderCallout1">
            <a:avLst/>
          </a:prstGeom>
          <a:solidFill>
            <a:schemeClr val="accent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2060"/>
                </a:solidFill>
              </a:rPr>
              <a:t>Vì sao những việc làm trong H2.3 lại gây lãng phí điện năng?</a:t>
            </a:r>
            <a:endParaRPr lang="en-US" sz="2000">
              <a:solidFill>
                <a:srgbClr val="002060"/>
              </a:solidFill>
            </a:endParaRPr>
          </a:p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85159"/>
            <a:ext cx="22860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07821"/>
            <a:ext cx="2174971" cy="2181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71" y="1521675"/>
            <a:ext cx="1981200" cy="2154086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667000" y="3790950"/>
            <a:ext cx="2133600" cy="1219200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Trời sáng, không tắt đèn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897485" y="3762352"/>
            <a:ext cx="2133600" cy="1247798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Mải nói chuyện điện thoại, không đóng cửa tủ lạnh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103629" y="3762352"/>
            <a:ext cx="1929342" cy="1219200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Bật ti vi ngồi đọc báo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7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951800" cy="730200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2. Sử dụng năng lượng tiết kiệm, hiệu </a:t>
            </a:r>
            <a:r>
              <a:rPr lang="en-US" smtClean="0">
                <a:solidFill>
                  <a:srgbClr val="002060"/>
                </a:solidFill>
              </a:rPr>
              <a:t>quả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523" y="1059035"/>
            <a:ext cx="6901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i="1" smtClean="0">
                <a:solidFill>
                  <a:srgbClr val="002060"/>
                </a:solidFill>
              </a:rPr>
              <a:t>2.2. Biện pháp tiết kiệm năng lượng điện trong gia đình</a:t>
            </a:r>
            <a:endParaRPr lang="en-US" sz="2000" i="1">
              <a:solidFill>
                <a:srgbClr val="002060"/>
              </a:solidFill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228600" y="1790700"/>
            <a:ext cx="2743200" cy="26670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/>
              <a:t>Làm cách nào để tiết kiệm năng lượng </a:t>
            </a:r>
            <a:r>
              <a:rPr lang="en-US" sz="2000" smtClean="0"/>
              <a:t>điện trong </a:t>
            </a:r>
            <a:r>
              <a:rPr lang="en-US" sz="2000"/>
              <a:t>gia đình?</a:t>
            </a:r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8718"/>
            <a:ext cx="3726873" cy="2928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48244"/>
            <a:ext cx="4038600" cy="2909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552950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Tắt điện khi không dùng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552950"/>
            <a:ext cx="397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Sử dụng thiết bị điện tiết kiệm NL</a:t>
            </a: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" y="1520336"/>
            <a:ext cx="3726873" cy="2937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36" y="1548244"/>
            <a:ext cx="4022464" cy="29285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4510" y="4552950"/>
            <a:ext cx="237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Để chế độ phù hợp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6325" y="455295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Tận dụng năng lượng MT, gió…</a:t>
            </a: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  <p:bldP spid="8" grpId="1"/>
      <p:bldP spid="12" grpId="0"/>
      <p:bldP spid="12" grpId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/>
          <p:nvPr/>
        </p:nvSpPr>
        <p:spPr>
          <a:xfrm>
            <a:off x="2667000" y="1932306"/>
            <a:ext cx="3210600" cy="2567512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nl-NL" sz="1800">
                <a:solidFill>
                  <a:srgbClr val="002060"/>
                </a:solidFill>
              </a:rPr>
              <a:t>Thay thế các đồ đùng điện </a:t>
            </a:r>
            <a:r>
              <a:rPr lang="nl-NL" sz="1800" smtClean="0">
                <a:solidFill>
                  <a:srgbClr val="002060"/>
                </a:solidFill>
              </a:rPr>
              <a:t>thông thường </a:t>
            </a:r>
            <a:r>
              <a:rPr lang="nl-NL" sz="1800">
                <a:solidFill>
                  <a:srgbClr val="002060"/>
                </a:solidFill>
              </a:rPr>
              <a:t>bằng các đồ dùng tiết kiệm điện</a:t>
            </a:r>
            <a:endParaRPr sz="1800" b="1">
              <a:solidFill>
                <a:srgbClr val="002060"/>
              </a:solidFill>
              <a:latin typeface="Source Sans Pro" panose="020B0503030403020204"/>
              <a:ea typeface="Source Sans Pro" panose="020B0503030403020204"/>
              <a:cs typeface="Source Sans Pro" panose="020B0503030403020204"/>
              <a:sym typeface="Source Sans Pro" panose="020B0503030403020204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5486400" y="1909238"/>
            <a:ext cx="3429000" cy="2567512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nl-NL" sz="1800">
                <a:solidFill>
                  <a:srgbClr val="002060"/>
                </a:solidFill>
              </a:rPr>
              <a:t>Tận dụng gió, </a:t>
            </a:r>
            <a:r>
              <a:rPr lang="nl-NL" sz="1800" smtClean="0">
                <a:solidFill>
                  <a:srgbClr val="002060"/>
                </a:solidFill>
              </a:rPr>
              <a:t>năng </a:t>
            </a:r>
            <a:r>
              <a:rPr lang="nl-NL" sz="1800">
                <a:solidFill>
                  <a:srgbClr val="002060"/>
                </a:solidFill>
              </a:rPr>
              <a:t>lượng mặt trời để giảm bớt việc sử dụng các đồ </a:t>
            </a:r>
            <a:r>
              <a:rPr lang="nl-NL" sz="1800" smtClean="0">
                <a:solidFill>
                  <a:srgbClr val="002060"/>
                </a:solidFill>
              </a:rPr>
              <a:t>dùng điện.</a:t>
            </a:r>
            <a:r>
              <a:rPr lang="nl-NL" sz="1800">
                <a:solidFill>
                  <a:srgbClr val="002060"/>
                </a:solidFill>
              </a:rPr>
              <a:t> </a:t>
            </a:r>
            <a:endParaRPr sz="1800" b="1">
              <a:solidFill>
                <a:srgbClr val="002060"/>
              </a:solidFill>
              <a:latin typeface="Source Sans Pro" panose="020B0503030403020204"/>
              <a:ea typeface="Source Sans Pro" panose="020B0503030403020204"/>
              <a:cs typeface="Source Sans Pro" panose="020B0503030403020204"/>
              <a:sym typeface="Source Sans Pro" panose="020B0503030403020204"/>
            </a:endParaRPr>
          </a:p>
        </p:txBody>
      </p:sp>
      <p:sp>
        <p:nvSpPr>
          <p:cNvPr id="223" name="Google Shape;223;p3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80594" y="1285009"/>
            <a:ext cx="4397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solidFill>
                  <a:srgbClr val="002060"/>
                </a:solidFill>
              </a:rPr>
              <a:t>Kết luận</a:t>
            </a:r>
            <a:r>
              <a:rPr lang="en-US" sz="2000" smtClean="0">
                <a:solidFill>
                  <a:srgbClr val="002060"/>
                </a:solidFill>
              </a:rPr>
              <a:t>: Một số biện pháp tiết kiệm:</a:t>
            </a:r>
            <a:endParaRPr lang="en-US" sz="200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6000" y="1932306"/>
            <a:ext cx="2808000" cy="2567512"/>
            <a:chOff x="306000" y="1932306"/>
            <a:chExt cx="2808000" cy="2567512"/>
          </a:xfrm>
        </p:grpSpPr>
        <p:sp>
          <p:nvSpPr>
            <p:cNvPr id="219" name="Google Shape;219;p31"/>
            <p:cNvSpPr/>
            <p:nvPr/>
          </p:nvSpPr>
          <p:spPr>
            <a:xfrm>
              <a:off x="306000" y="1932306"/>
              <a:ext cx="2808000" cy="2567512"/>
            </a:xfrm>
            <a:prstGeom prst="homePlate">
              <a:avLst>
                <a:gd name="adj" fmla="val 30129"/>
              </a:avLst>
            </a:prstGeom>
            <a:noFill/>
            <a:ln w="114300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2264" y="2023428"/>
              <a:ext cx="2634054" cy="2385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1800">
                  <a:solidFill>
                    <a:srgbClr val="002060"/>
                  </a:solidFill>
                </a:rPr>
                <a:t>Chỉ sử dụng điện </a:t>
              </a:r>
              <a:endParaRPr lang="nl-NL" sz="1800" smtClean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nl-NL" sz="1800" smtClean="0">
                  <a:solidFill>
                    <a:srgbClr val="002060"/>
                  </a:solidFill>
                </a:rPr>
                <a:t>khi cần </a:t>
              </a:r>
              <a:r>
                <a:rPr lang="nl-NL" sz="1800">
                  <a:solidFill>
                    <a:srgbClr val="002060"/>
                  </a:solidFill>
                </a:rPr>
                <a:t>thiết; tắt các </a:t>
              </a:r>
              <a:endParaRPr lang="nl-NL" sz="1800" smtClean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nl-NL" sz="1800" smtClean="0">
                  <a:solidFill>
                    <a:srgbClr val="002060"/>
                  </a:solidFill>
                </a:rPr>
                <a:t>đồ dùng </a:t>
              </a:r>
              <a:r>
                <a:rPr lang="nl-NL" sz="1800">
                  <a:solidFill>
                    <a:srgbClr val="002060"/>
                  </a:solidFill>
                </a:rPr>
                <a:t>điện khi không </a:t>
              </a:r>
              <a:endParaRPr lang="nl-NL" sz="1800" smtClean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nl-NL" sz="1800" smtClean="0">
                  <a:solidFill>
                    <a:srgbClr val="002060"/>
                  </a:solidFill>
                </a:rPr>
                <a:t>sử dụng, để chế độ</a:t>
              </a:r>
              <a:endParaRPr lang="nl-NL" sz="1800" smtClean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nl-NL" sz="1800" smtClean="0">
                  <a:solidFill>
                    <a:srgbClr val="002060"/>
                  </a:solidFill>
                </a:rPr>
                <a:t>sử dụng phù hợp.</a:t>
              </a:r>
              <a:endParaRPr lang="en-US" sz="1800">
                <a:solidFill>
                  <a:srgbClr val="002060"/>
                </a:solidFill>
              </a:endParaRPr>
            </a:p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9652" y="285750"/>
            <a:ext cx="6901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i="1" smtClean="0">
                <a:solidFill>
                  <a:srgbClr val="002060"/>
                </a:solidFill>
              </a:rPr>
              <a:t>2.2. Biện pháp tiết kiệm năng lượng điện trong gia đình</a:t>
            </a:r>
            <a:endParaRPr lang="en-US" sz="2000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21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582" y="274629"/>
            <a:ext cx="6362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2. Sử dụng năng lượng tiết kiệm, hiệu quả</a:t>
            </a:r>
            <a:endParaRPr lang="en-US" sz="4000" b="1"/>
          </a:p>
        </p:txBody>
      </p:sp>
      <p:grpSp>
        <p:nvGrpSpPr>
          <p:cNvPr id="9" name="Group 8"/>
          <p:cNvGrpSpPr/>
          <p:nvPr/>
        </p:nvGrpSpPr>
        <p:grpSpPr>
          <a:xfrm>
            <a:off x="277092" y="1123950"/>
            <a:ext cx="7592290" cy="1228130"/>
            <a:chOff x="277092" y="1123950"/>
            <a:chExt cx="7592290" cy="1228130"/>
          </a:xfrm>
        </p:grpSpPr>
        <p:sp>
          <p:nvSpPr>
            <p:cNvPr id="3" name="TextBox 2"/>
            <p:cNvSpPr txBox="1"/>
            <p:nvPr/>
          </p:nvSpPr>
          <p:spPr>
            <a:xfrm>
              <a:off x="277092" y="1123950"/>
              <a:ext cx="73709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b="1" i="1" smtClean="0">
                  <a:solidFill>
                    <a:srgbClr val="002060"/>
                  </a:solidFill>
                </a:rPr>
                <a:t>2.3. Biện </a:t>
              </a:r>
              <a:r>
                <a:rPr lang="nl-NL" sz="2000" b="1" i="1">
                  <a:solidFill>
                    <a:srgbClr val="002060"/>
                  </a:solidFill>
                </a:rPr>
                <a:t>pháp tiết kiệm năng lượng chất đốt trong gia đình</a:t>
              </a:r>
              <a:endParaRPr lang="en-US" sz="2000" i="1">
                <a:solidFill>
                  <a:srgbClr val="00206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25582" y="1428750"/>
              <a:ext cx="7543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1800"/>
                <a:t>Trong những trường hợp ở Hình 2.4, </a:t>
              </a:r>
              <a:r>
                <a:rPr lang="vi-VN" sz="1800" smtClean="0"/>
                <a:t>gi</a:t>
              </a:r>
              <a:r>
                <a:rPr lang="en-US" sz="1800" smtClean="0"/>
                <a:t>ả </a:t>
              </a:r>
              <a:r>
                <a:rPr lang="vi-VN" sz="1800" smtClean="0"/>
                <a:t>sử </a:t>
              </a:r>
              <a:r>
                <a:rPr lang="vi-VN" sz="1800"/>
                <a:t>cùng chế </a:t>
              </a:r>
              <a:r>
                <a:rPr lang="vi-VN" sz="1800" smtClean="0"/>
                <a:t>bi</a:t>
              </a:r>
              <a:r>
                <a:rPr lang="en-US" sz="1800" smtClean="0"/>
                <a:t>ế</a:t>
              </a:r>
              <a:r>
                <a:rPr lang="vi-VN" sz="1800" smtClean="0"/>
                <a:t>n </a:t>
              </a:r>
              <a:r>
                <a:rPr lang="vi-VN" sz="1800"/>
                <a:t>một món ăn, theo em, trường hợp nào giúp tiết kiệm năng lượng? </a:t>
              </a:r>
              <a:r>
                <a:rPr lang="vi-VN" sz="1800" smtClean="0"/>
                <a:t>V</a:t>
              </a:r>
              <a:r>
                <a:rPr lang="en-US" sz="1800"/>
                <a:t>ì</a:t>
              </a:r>
              <a:r>
                <a:rPr lang="vi-VN" sz="1800" smtClean="0"/>
                <a:t> </a:t>
              </a:r>
              <a:r>
                <a:rPr lang="vi-VN" sz="1800"/>
                <a:t>sao?</a:t>
              </a:r>
              <a:endParaRPr lang="en-US" sz="180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" y="2352080"/>
            <a:ext cx="3657600" cy="2287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2352080"/>
            <a:ext cx="3810000" cy="2287851"/>
          </a:xfrm>
          <a:prstGeom prst="rect">
            <a:avLst/>
          </a:prstGeom>
        </p:spPr>
      </p:pic>
      <p:grpSp>
        <p:nvGrpSpPr>
          <p:cNvPr id="11" name="Google Shape;765;p50"/>
          <p:cNvGrpSpPr/>
          <p:nvPr/>
        </p:nvGrpSpPr>
        <p:grpSpPr>
          <a:xfrm>
            <a:off x="2921546" y="4578954"/>
            <a:ext cx="609600" cy="503568"/>
            <a:chOff x="5975075" y="2327500"/>
            <a:chExt cx="420100" cy="388350"/>
          </a:xfrm>
          <a:solidFill>
            <a:srgbClr val="FF0000"/>
          </a:solidFill>
        </p:grpSpPr>
        <p:sp>
          <p:nvSpPr>
            <p:cNvPr id="12" name="Google Shape;766;p5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767;p5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" name="Google Shape;765;p50"/>
          <p:cNvGrpSpPr/>
          <p:nvPr/>
        </p:nvGrpSpPr>
        <p:grpSpPr>
          <a:xfrm>
            <a:off x="6688221" y="4588269"/>
            <a:ext cx="609600" cy="503568"/>
            <a:chOff x="5975075" y="2327500"/>
            <a:chExt cx="420100" cy="388350"/>
          </a:xfrm>
          <a:solidFill>
            <a:srgbClr val="FF0000"/>
          </a:solidFill>
        </p:grpSpPr>
        <p:sp>
          <p:nvSpPr>
            <p:cNvPr id="15" name="Google Shape;766;p5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767;p5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58000" y="133350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smtClean="0">
                <a:solidFill>
                  <a:srgbClr val="002060"/>
                </a:solidFill>
                <a:latin typeface="+mj-lt"/>
              </a:rPr>
              <a:t>Khởi động</a:t>
            </a:r>
            <a:endParaRPr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6645" y="4095750"/>
            <a:ext cx="87630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2060"/>
                </a:solidFill>
              </a:rPr>
              <a:t>Tại sao sử dụng tiết kiệm điện lại góp phần bảo vệ </a:t>
            </a:r>
            <a:endParaRPr lang="en-US" sz="200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</a:rPr>
              <a:t>tài </a:t>
            </a:r>
            <a:r>
              <a:rPr lang="en-US" sz="2000">
                <a:solidFill>
                  <a:srgbClr val="002060"/>
                </a:solidFill>
              </a:rPr>
              <a:t>nguyên của đất nước?</a:t>
            </a:r>
            <a:endParaRPr lang="en-US" sz="200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" y="1014845"/>
            <a:ext cx="4381500" cy="3080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40" y="1014845"/>
            <a:ext cx="4324350" cy="30809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951800" cy="730200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2. Sử dụng năng lượng tiết kiệm, hiệu </a:t>
            </a:r>
            <a:r>
              <a:rPr lang="en-US" smtClean="0">
                <a:solidFill>
                  <a:srgbClr val="002060"/>
                </a:solidFill>
              </a:rPr>
              <a:t>quả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523" y="1059035"/>
            <a:ext cx="7370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i="1">
                <a:solidFill>
                  <a:srgbClr val="002060"/>
                </a:solidFill>
              </a:rPr>
              <a:t>2.3. Biện pháp tiết kiệm năng lượng chất đốt trong gia đình</a:t>
            </a:r>
            <a:endParaRPr lang="en-US" sz="2000" b="1" i="1">
              <a:solidFill>
                <a:srgbClr val="002060"/>
              </a:solidFill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228600" y="1790700"/>
            <a:ext cx="2743200" cy="26670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/>
              <a:t>Làm cách nào để tiết kiệm năng lượng </a:t>
            </a:r>
            <a:r>
              <a:rPr lang="en-US" sz="2000" smtClean="0"/>
              <a:t>chất đốt trong </a:t>
            </a:r>
            <a:r>
              <a:rPr lang="en-US" sz="2000"/>
              <a:t>gia đình?</a:t>
            </a:r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197427" y="4559321"/>
            <a:ext cx="267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Bật ở chế độ phù hợp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6155" y="4584122"/>
            <a:ext cx="259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Tắt khi sử dụng xong</a:t>
            </a: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55" y="1607148"/>
            <a:ext cx="2714906" cy="28777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7" y="1588650"/>
            <a:ext cx="2859462" cy="28690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12063" y="4584122"/>
            <a:ext cx="3018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Sử dụng thiết bị tiết kiệm</a:t>
            </a: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52" y="1629634"/>
            <a:ext cx="2956048" cy="283273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  <p:bldP spid="12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0"/>
          <p:cNvSpPr txBox="1">
            <a:spLocks noGrp="1"/>
          </p:cNvSpPr>
          <p:nvPr>
            <p:ph type="subTitle" idx="1"/>
          </p:nvPr>
        </p:nvSpPr>
        <p:spPr>
          <a:xfrm>
            <a:off x="304800" y="285750"/>
            <a:ext cx="1888950" cy="773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smtClean="0">
                <a:solidFill>
                  <a:srgbClr val="002060"/>
                </a:solidFill>
                <a:latin typeface="+mj-lt"/>
              </a:rPr>
              <a:t>KẾT LUẬN:</a:t>
            </a:r>
            <a:endParaRPr b="1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99110" y="649188"/>
            <a:ext cx="6573287" cy="4132362"/>
            <a:chOff x="1199110" y="649188"/>
            <a:chExt cx="6573287" cy="4132362"/>
          </a:xfrm>
        </p:grpSpPr>
        <p:grpSp>
          <p:nvGrpSpPr>
            <p:cNvPr id="19" name="Group 18"/>
            <p:cNvGrpSpPr/>
            <p:nvPr/>
          </p:nvGrpSpPr>
          <p:grpSpPr>
            <a:xfrm>
              <a:off x="1199110" y="649188"/>
              <a:ext cx="6573287" cy="4132362"/>
              <a:chOff x="1199110" y="649188"/>
              <a:chExt cx="6573287" cy="413236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199110" y="649188"/>
                <a:ext cx="6573287" cy="4132362"/>
                <a:chOff x="1199110" y="649188"/>
                <a:chExt cx="6573287" cy="4132362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199110" y="649188"/>
                  <a:ext cx="6573287" cy="4132362"/>
                  <a:chOff x="1199110" y="649188"/>
                  <a:chExt cx="6573287" cy="4132362"/>
                </a:xfrm>
              </p:grpSpPr>
              <p:grpSp>
                <p:nvGrpSpPr>
                  <p:cNvPr id="5" name="Google Shape;8693;p64"/>
                  <p:cNvGrpSpPr/>
                  <p:nvPr/>
                </p:nvGrpSpPr>
                <p:grpSpPr>
                  <a:xfrm rot="10800000">
                    <a:off x="1199110" y="666750"/>
                    <a:ext cx="6573287" cy="4114800"/>
                    <a:chOff x="5645403" y="2920021"/>
                    <a:chExt cx="2650800" cy="2180614"/>
                  </a:xfrm>
                  <a:solidFill>
                    <a:schemeClr val="accent2">
                      <a:lumMod val="20000"/>
                      <a:lumOff val="80000"/>
                    </a:schemeClr>
                  </a:solidFill>
                </p:grpSpPr>
                <p:sp>
                  <p:nvSpPr>
                    <p:cNvPr id="6" name="Google Shape;8694;p64"/>
                    <p:cNvSpPr/>
                    <p:nvPr/>
                  </p:nvSpPr>
                  <p:spPr>
                    <a:xfrm>
                      <a:off x="5772903" y="2920021"/>
                      <a:ext cx="2523300" cy="469200"/>
                    </a:xfrm>
                    <a:prstGeom prst="rect">
                      <a:avLst/>
                    </a:prstGeom>
                    <a:grpFill/>
                    <a:ln w="9525" cap="flat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cxnSp>
                  <p:nvCxnSpPr>
                    <p:cNvPr id="7" name="Google Shape;8695;p64"/>
                    <p:cNvCxnSpPr>
                      <a:stCxn id="6" idx="1"/>
                    </p:cNvCxnSpPr>
                    <p:nvPr/>
                  </p:nvCxnSpPr>
                  <p:spPr>
                    <a:xfrm rot="10800000">
                      <a:off x="5645403" y="3154021"/>
                      <a:ext cx="127500" cy="600"/>
                    </a:xfrm>
                    <a:prstGeom prst="straightConnector1">
                      <a:avLst/>
                    </a:prstGeom>
                    <a:grpFill/>
                    <a:ln w="9525" cap="flat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8" name="Google Shape;8696;p64"/>
                    <p:cNvSpPr/>
                    <p:nvPr/>
                  </p:nvSpPr>
                  <p:spPr>
                    <a:xfrm>
                      <a:off x="6010040" y="3500932"/>
                      <a:ext cx="2049000" cy="469200"/>
                    </a:xfrm>
                    <a:prstGeom prst="rect">
                      <a:avLst/>
                    </a:prstGeom>
                    <a:grpFill/>
                    <a:ln w="9525" cap="flat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cxnSp>
                  <p:nvCxnSpPr>
                    <p:cNvPr id="9" name="Google Shape;8697;p64"/>
                    <p:cNvCxnSpPr>
                      <a:endCxn id="8" idx="3"/>
                    </p:cNvCxnSpPr>
                    <p:nvPr/>
                  </p:nvCxnSpPr>
                  <p:spPr>
                    <a:xfrm rot="10800000">
                      <a:off x="8059040" y="3735533"/>
                      <a:ext cx="135300" cy="0"/>
                    </a:xfrm>
                    <a:prstGeom prst="straightConnector1">
                      <a:avLst/>
                    </a:prstGeom>
                    <a:grpFill/>
                    <a:ln w="9525" cap="flat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10" name="Google Shape;8698;p64"/>
                    <p:cNvSpPr/>
                    <p:nvPr/>
                  </p:nvSpPr>
                  <p:spPr>
                    <a:xfrm>
                      <a:off x="6299123" y="4066183"/>
                      <a:ext cx="1470600" cy="469200"/>
                    </a:xfrm>
                    <a:prstGeom prst="rect">
                      <a:avLst/>
                    </a:prstGeom>
                    <a:grpFill/>
                    <a:ln w="9525" cap="flat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cxnSp>
                  <p:nvCxnSpPr>
                    <p:cNvPr id="11" name="Google Shape;8699;p64"/>
                    <p:cNvCxnSpPr>
                      <a:stCxn id="10" idx="1"/>
                    </p:cNvCxnSpPr>
                    <p:nvPr/>
                  </p:nvCxnSpPr>
                  <p:spPr>
                    <a:xfrm rot="10800000">
                      <a:off x="6175222" y="4300183"/>
                      <a:ext cx="123900" cy="600"/>
                    </a:xfrm>
                    <a:prstGeom prst="straightConnector1">
                      <a:avLst/>
                    </a:prstGeom>
                    <a:grpFill/>
                    <a:ln w="9525" cap="flat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12" name="Google Shape;8700;p64"/>
                    <p:cNvSpPr/>
                    <p:nvPr/>
                  </p:nvSpPr>
                  <p:spPr>
                    <a:xfrm>
                      <a:off x="6536545" y="4631435"/>
                      <a:ext cx="903216" cy="469200"/>
                    </a:xfrm>
                    <a:prstGeom prst="rect">
                      <a:avLst/>
                    </a:prstGeom>
                    <a:grpFill/>
                    <a:ln w="9525" cap="flat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</a:p>
                  </p:txBody>
                </p:sp>
                <p:cxnSp>
                  <p:nvCxnSpPr>
                    <p:cNvPr id="13" name="Google Shape;8701;p64"/>
                    <p:cNvCxnSpPr>
                      <a:endCxn id="12" idx="3"/>
                    </p:cNvCxnSpPr>
                    <p:nvPr/>
                  </p:nvCxnSpPr>
                  <p:spPr>
                    <a:xfrm rot="10800000" flipV="1">
                      <a:off x="7439761" y="4864535"/>
                      <a:ext cx="104400" cy="1500"/>
                    </a:xfrm>
                    <a:prstGeom prst="straightConnector1">
                      <a:avLst/>
                    </a:prstGeom>
                    <a:grpFill/>
                    <a:ln w="9525" cap="flat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3315932" y="649188"/>
                    <a:ext cx="2468339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sz="1800" smtClean="0">
                        <a:solidFill>
                          <a:srgbClr val="002060"/>
                        </a:solidFill>
                      </a:rPr>
                      <a:t>Biện pháp tiết kiệm </a:t>
                    </a:r>
                    <a:endParaRPr lang="en-US" sz="1800" smtClean="0">
                      <a:solidFill>
                        <a:srgbClr val="002060"/>
                      </a:solidFill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US" sz="1800" smtClean="0">
                        <a:solidFill>
                          <a:srgbClr val="002060"/>
                        </a:solidFill>
                      </a:rPr>
                      <a:t>năng lượng chất đốt</a:t>
                    </a:r>
                    <a:endParaRPr lang="en-US" sz="1800">
                      <a:solidFill>
                        <a:srgbClr val="002060"/>
                      </a:solidFill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2504642" y="1695423"/>
                  <a:ext cx="3953943" cy="8720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nl-NL" sz="1800" smtClean="0">
                      <a:solidFill>
                        <a:srgbClr val="002060"/>
                      </a:solidFill>
                    </a:rPr>
                    <a:t>1. Điều </a:t>
                  </a:r>
                  <a:r>
                    <a:rPr lang="nl-NL" sz="1800">
                      <a:solidFill>
                        <a:srgbClr val="002060"/>
                      </a:solidFill>
                    </a:rPr>
                    <a:t>chỉnh ngọn lửa khi đun </a:t>
                  </a:r>
                  <a:endParaRPr lang="nl-NL" sz="1800" smtClean="0">
                    <a:solidFill>
                      <a:srgbClr val="002060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nl-NL" sz="1800" smtClean="0">
                      <a:solidFill>
                        <a:srgbClr val="002060"/>
                      </a:solidFill>
                    </a:rPr>
                    <a:t>nấu </a:t>
                  </a:r>
                  <a:r>
                    <a:rPr lang="nl-NL" sz="1800">
                      <a:solidFill>
                        <a:srgbClr val="002060"/>
                      </a:solidFill>
                    </a:rPr>
                    <a:t>phù hợp</a:t>
                  </a:r>
                  <a:endParaRPr lang="en-US" sz="18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2465758" y="3014418"/>
                <a:ext cx="3953943" cy="456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1800" smtClean="0">
                    <a:solidFill>
                      <a:srgbClr val="002060"/>
                    </a:solidFill>
                  </a:rPr>
                  <a:t>2. </a:t>
                </a:r>
                <a:r>
                  <a:rPr lang="nl-NL" sz="1800">
                    <a:solidFill>
                      <a:srgbClr val="002060"/>
                    </a:solidFill>
                  </a:rPr>
                  <a:t>Tắt thiết bị ngay khi sử dụng xong</a:t>
                </a:r>
                <a:endParaRPr lang="en-US" sz="18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95400" y="3896174"/>
              <a:ext cx="6160831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1800" smtClean="0">
                  <a:solidFill>
                    <a:srgbClr val="002060"/>
                  </a:solidFill>
                </a:rPr>
                <a:t>3. </a:t>
              </a:r>
              <a:r>
                <a:rPr lang="nl-NL" sz="1800">
                  <a:solidFill>
                    <a:srgbClr val="002060"/>
                  </a:solidFill>
                </a:rPr>
                <a:t>Sử dụng các loại đồ dùng, thiết bị có tính năng tiết kiệm năng lượng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951800" cy="7302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BÀI TẬP LUYỆN TẬP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8264" y="1163782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 smtClean="0">
                <a:solidFill>
                  <a:srgbClr val="002060"/>
                </a:solidFill>
              </a:rPr>
              <a:t>Bài 1: </a:t>
            </a:r>
            <a:r>
              <a:rPr lang="vi-VN" sz="1800" smtClean="0">
                <a:solidFill>
                  <a:srgbClr val="002060"/>
                </a:solidFill>
              </a:rPr>
              <a:t>Liệt </a:t>
            </a:r>
            <a:r>
              <a:rPr lang="vi-VN" sz="1800">
                <a:solidFill>
                  <a:srgbClr val="002060"/>
                </a:solidFill>
              </a:rPr>
              <a:t>kê những hoạt động trong gia đình sử dụng các nguồn năng lượng sau đây.</a:t>
            </a:r>
            <a:endParaRPr lang="en-US" sz="1800">
              <a:solidFill>
                <a:srgbClr val="0020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1733550"/>
          <a:ext cx="7467600" cy="312039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14600"/>
                <a:gridCol w="4953000"/>
              </a:tblGrid>
              <a:tr h="495300">
                <a:tc>
                  <a:txBody>
                    <a:bodyPr/>
                    <a:lstStyle/>
                    <a:p>
                      <a:pPr algn="ctr" fontAlgn="t"/>
                      <a:r>
                        <a:rPr lang="vi-VN" sz="1800">
                          <a:effectLst/>
                        </a:rPr>
                        <a:t>Nguồn năng lượng</a:t>
                      </a:r>
                      <a:endParaRPr lang="vi-VN" sz="180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1800">
                          <a:effectLst/>
                        </a:rPr>
                        <a:t>Các hoạt động sử dụng năng lượng trong gia đình</a:t>
                      </a:r>
                      <a:endParaRPr lang="vi-VN" sz="1800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800" smtClean="0">
                          <a:solidFill>
                            <a:srgbClr val="002060"/>
                          </a:solidFill>
                        </a:rPr>
                        <a:t>Điện</a:t>
                      </a:r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800" smtClean="0">
                          <a:solidFill>
                            <a:srgbClr val="002060"/>
                          </a:solidFill>
                        </a:rPr>
                        <a:t>Gas</a:t>
                      </a:r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800" u="none" strike="noStrike" cap="none" smtClean="0">
                          <a:solidFill>
                            <a:srgbClr val="002060"/>
                          </a:solidFill>
                          <a:effectLst/>
                          <a:sym typeface="Arial" panose="020B0604020202020204"/>
                        </a:rPr>
                        <a:t>Than củi, dầu hỏa</a:t>
                      </a:r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fontAlgn="t"/>
                      <a:r>
                        <a:rPr lang="vi-VN" sz="1800">
                          <a:solidFill>
                            <a:srgbClr val="002060"/>
                          </a:solidFill>
                          <a:effectLst/>
                        </a:rPr>
                        <a:t>Năng lượng mặt trời</a:t>
                      </a:r>
                      <a:endParaRPr lang="vi-VN" sz="180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fontAlgn="t"/>
                      <a:r>
                        <a:rPr lang="vi-VN" sz="1800">
                          <a:solidFill>
                            <a:srgbClr val="002060"/>
                          </a:solidFill>
                          <a:effectLst/>
                        </a:rPr>
                        <a:t>Năng lượng gió</a:t>
                      </a:r>
                      <a:endParaRPr lang="vi-VN" sz="180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74127" y="2463284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>
                <a:solidFill>
                  <a:srgbClr val="FFFF00"/>
                </a:solidFill>
              </a:rPr>
              <a:t>Thắp sáng, nấu cơm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298501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Nấu ăn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3372305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Nấu ăn, khí đốt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0" y="3867150"/>
            <a:ext cx="386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Dùng nước tắm, sinh hoạt, tích điện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4127" y="440055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Làm mát, phơi khô,…</a:t>
            </a:r>
            <a:endParaRPr lang="en-US" sz="1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6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951800" cy="7302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BÀI TẬP LUYỆN TẬP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20015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u="sng" smtClean="0">
                <a:solidFill>
                  <a:srgbClr val="002060"/>
                </a:solidFill>
              </a:rPr>
              <a:t>Bài 2</a:t>
            </a:r>
            <a:r>
              <a:rPr lang="en-US" sz="1800" smtClean="0">
                <a:solidFill>
                  <a:srgbClr val="002060"/>
                </a:solidFill>
              </a:rPr>
              <a:t>: </a:t>
            </a:r>
            <a:r>
              <a:rPr lang="vi-VN" sz="1800" smtClean="0">
                <a:solidFill>
                  <a:srgbClr val="002060"/>
                </a:solidFill>
              </a:rPr>
              <a:t>Viết </a:t>
            </a:r>
            <a:r>
              <a:rPr lang="vi-VN" sz="1800">
                <a:solidFill>
                  <a:srgbClr val="002060"/>
                </a:solidFill>
              </a:rPr>
              <a:t>chữ Ð vào sau câu phát biểu đúng và chữ S vào sau câu phát biểu sai.</a:t>
            </a:r>
            <a:endParaRPr lang="en-US" sz="180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657349"/>
          <a:ext cx="8534400" cy="3347268"/>
        </p:xfrm>
        <a:graphic>
          <a:graphicData uri="http://schemas.openxmlformats.org/drawingml/2006/table">
            <a:tbl>
              <a:tblPr firstRow="1" bandRow="1">
                <a:tableStyleId>{5DB2AE32-5F83-4F36-B0C4-EC3A7E9488D7}</a:tableStyleId>
              </a:tblPr>
              <a:tblGrid>
                <a:gridCol w="7959969"/>
                <a:gridCol w="574431"/>
              </a:tblGrid>
              <a:tr h="468027">
                <a:tc>
                  <a:txBody>
                    <a:bodyPr/>
                    <a:lstStyle/>
                    <a:p>
                      <a:r>
                        <a:rPr lang="en-US" sz="1600" smtClean="0"/>
                        <a:t>Phát</a:t>
                      </a:r>
                      <a:r>
                        <a:rPr lang="en-US" sz="1600" baseline="0" smtClean="0"/>
                        <a:t> biểu</a:t>
                      </a:r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Đ/S</a:t>
                      </a:r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58764"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a. Các chất đốt như than, củi, dầu, trấu, mạt cưa sinh ra khí cacbonic làm ô nhiễm môi trường</a:t>
                      </a:r>
                      <a:endParaRPr lang="vi-VN" sz="1600">
                        <a:effectLst/>
                      </a:endParaRPr>
                    </a:p>
                  </a:txBody>
                  <a:tcPr marL="47625" marR="47625" marT="47625" marB="476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58764"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b. Dầu mỏ và than đá là nguồn nguyên liệu không bao giờ cạn dùng để dùng để sản xuất điện (nhiệt điện)</a:t>
                      </a:r>
                      <a:endParaRPr lang="vi-VN" sz="1600">
                        <a:effectLst/>
                      </a:endParaRPr>
                    </a:p>
                  </a:txBody>
                  <a:tcPr marL="47625" marR="47625" marT="47625" marB="476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68027"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c. Việc đốt cây rừng làm củi nấu thay thế gas và điện sẽ giúp tiết kiệm năng lượng</a:t>
                      </a:r>
                      <a:endParaRPr lang="vi-VN" sz="1600">
                        <a:effectLst/>
                      </a:endParaRPr>
                    </a:p>
                  </a:txBody>
                  <a:tcPr marL="47625" marR="47625" marT="47625" marB="476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25659"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d. Sử dụng lãng phí năng lượng góp phần làm cạn kiệt tài nguyên thiên nhiên của quốc gia</a:t>
                      </a:r>
                      <a:endParaRPr lang="vi-VN" sz="1600">
                        <a:effectLst/>
                      </a:endParaRPr>
                    </a:p>
                  </a:txBody>
                  <a:tcPr marL="47625" marR="47625" marT="47625" marB="476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68027"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e. Việc gia tăng khí thải carbonic là một trong những nguyên nhân gây ra hạn hán lũ lụt</a:t>
                      </a:r>
                      <a:endParaRPr lang="vi-VN" sz="1600">
                        <a:effectLst/>
                      </a:endParaRPr>
                    </a:p>
                  </a:txBody>
                  <a:tcPr marL="47625" marR="47625" marT="47625" marB="476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58200" y="224334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Đ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9527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S</a:t>
            </a:r>
            <a:endParaRPr lang="en-US" sz="18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47448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S</a:t>
            </a:r>
            <a:endParaRPr lang="en-US" sz="1800" b="1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40195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Đ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8200" y="45529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Đ</a:t>
            </a:r>
            <a:endParaRPr 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951800" cy="7302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BÀI TẬP LUYỆN TẬP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971550"/>
            <a:ext cx="69342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u="sng" smtClean="0">
                <a:solidFill>
                  <a:srgbClr val="002060"/>
                </a:solidFill>
              </a:rPr>
              <a:t>Bài 3</a:t>
            </a:r>
            <a:r>
              <a:rPr lang="en-US" sz="1800" smtClean="0">
                <a:solidFill>
                  <a:srgbClr val="002060"/>
                </a:solidFill>
              </a:rPr>
              <a:t>: </a:t>
            </a:r>
            <a:r>
              <a:rPr lang="en-US" sz="1800">
                <a:solidFill>
                  <a:srgbClr val="002060"/>
                </a:solidFill>
              </a:rPr>
              <a:t>E</a:t>
            </a:r>
            <a:r>
              <a:rPr lang="vi-VN" sz="1800" smtClean="0">
                <a:solidFill>
                  <a:srgbClr val="002060"/>
                </a:solidFill>
              </a:rPr>
              <a:t>m </a:t>
            </a:r>
            <a:r>
              <a:rPr lang="vi-VN" sz="1800">
                <a:solidFill>
                  <a:srgbClr val="002060"/>
                </a:solidFill>
              </a:rPr>
              <a:t>hãy kể thêm các hành động có thể gây lãng phí năng lượng trong gia đình.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266950"/>
            <a:ext cx="72390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Các hành động có thể gây lãng phí năng lượng trong gia đình: </a:t>
            </a:r>
            <a:endParaRPr lang="vi-VN" sz="18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>
                <a:solidFill>
                  <a:srgbClr val="002060"/>
                </a:solidFill>
              </a:rPr>
              <a:t>Sử dụng nhiều quạt cùng lúc.</a:t>
            </a:r>
            <a:endParaRPr lang="vi-VN" sz="18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>
                <a:solidFill>
                  <a:srgbClr val="002060"/>
                </a:solidFill>
              </a:rPr>
              <a:t>Mở TV khi không xem</a:t>
            </a:r>
            <a:endParaRPr lang="vi-VN" sz="18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>
                <a:solidFill>
                  <a:srgbClr val="002060"/>
                </a:solidFill>
              </a:rPr>
              <a:t>Bật điện khi trời còn sáng</a:t>
            </a:r>
            <a:endParaRPr lang="vi-VN" sz="18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>
                <a:solidFill>
                  <a:srgbClr val="002060"/>
                </a:solidFill>
              </a:rPr>
              <a:t>Sử dụng quá nhiều nước</a:t>
            </a:r>
            <a:endParaRPr lang="vi-VN" sz="1800">
              <a:solidFill>
                <a:srgbClr val="002060"/>
              </a:solidFill>
            </a:endParaRPr>
          </a:p>
          <a:p>
            <a:r>
              <a:rPr lang="vi-VN"/>
              <a:t>....</a:t>
            </a:r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1066800" y="2114550"/>
            <a:ext cx="7010400" cy="2743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951800" cy="7302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BÀI TẬP VẬN DỤNG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971550"/>
            <a:ext cx="69342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 smtClean="0">
                <a:solidFill>
                  <a:srgbClr val="002060"/>
                </a:solidFill>
              </a:rPr>
              <a:t>Bài 1</a:t>
            </a:r>
            <a:r>
              <a:rPr lang="en-US" sz="1800" smtClean="0">
                <a:solidFill>
                  <a:srgbClr val="002060"/>
                </a:solidFill>
              </a:rPr>
              <a:t>: </a:t>
            </a:r>
            <a:r>
              <a:rPr lang="vi-VN" sz="1800" smtClean="0">
                <a:solidFill>
                  <a:srgbClr val="002060"/>
                </a:solidFill>
              </a:rPr>
              <a:t>Trong </a:t>
            </a:r>
            <a:r>
              <a:rPr lang="vi-VN" sz="1800">
                <a:solidFill>
                  <a:srgbClr val="002060"/>
                </a:solidFill>
              </a:rPr>
              <a:t>hình ảnh sau đây, chi tiết nào thể hiện sự lãng phí năng lượng, chi tiết nào thể hiện sự tiết kiệm năng lượng?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82" y="1843584"/>
            <a:ext cx="4365718" cy="30141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9818" y="2592933"/>
            <a:ext cx="2624382" cy="872034"/>
            <a:chOff x="499818" y="2592933"/>
            <a:chExt cx="2624382" cy="87203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33600" y="3028950"/>
              <a:ext cx="99060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99818" y="2592933"/>
              <a:ext cx="1633782" cy="87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Bật điều hòa </a:t>
              </a:r>
              <a:endParaRPr lang="en-US" sz="1800" b="1" smtClean="0">
                <a:solidFill>
                  <a:srgbClr val="00206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mở cửa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2086" y="3928967"/>
            <a:ext cx="2579496" cy="923330"/>
            <a:chOff x="544704" y="2592933"/>
            <a:chExt cx="2579496" cy="92333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33600" y="3028950"/>
              <a:ext cx="99060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4704" y="2592933"/>
              <a:ext cx="15440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Bật tủ lạnh</a:t>
              </a:r>
              <a:endParaRPr lang="en-US" sz="1800" b="1" smtClean="0">
                <a:solidFill>
                  <a:srgbClr val="00206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không đóng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14999" y="2592933"/>
            <a:ext cx="2813947" cy="923330"/>
            <a:chOff x="-258905" y="2592933"/>
            <a:chExt cx="2103606" cy="92333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-258905" y="3054926"/>
              <a:ext cx="99060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88717" y="2592933"/>
              <a:ext cx="10559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Mở cửa lấy</a:t>
              </a:r>
              <a:endParaRPr lang="en-US" sz="1800" b="1" smtClean="0">
                <a:solidFill>
                  <a:srgbClr val="00206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Ánh sáng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85529" y="3872218"/>
            <a:ext cx="2955013" cy="923330"/>
            <a:chOff x="-258905" y="2592933"/>
            <a:chExt cx="2209063" cy="92333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-258905" y="3054926"/>
              <a:ext cx="99060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83264" y="2592933"/>
              <a:ext cx="126689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Mở tivi không</a:t>
              </a:r>
              <a:endParaRPr lang="en-US" sz="1800" b="1" smtClean="0">
                <a:solidFill>
                  <a:srgbClr val="00206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ai xem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951800" cy="7302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BÀI TẬP VẬN DỤNG</a:t>
            </a:r>
            <a:endParaRPr lang="en-US"/>
          </a:p>
        </p:txBody>
      </p:sp>
      <p:sp>
        <p:nvSpPr>
          <p:cNvPr id="3" name="Line Callout 1 (Border and Accent Bar) 2"/>
          <p:cNvSpPr/>
          <p:nvPr/>
        </p:nvSpPr>
        <p:spPr>
          <a:xfrm>
            <a:off x="1295400" y="1276350"/>
            <a:ext cx="2971800" cy="2590800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Kể những hành động tiết kiệm điện mà em và các bạn có thể thực hiện ở gia đình và ở lớp học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5" name="Picture 2" descr="https://free.vector6.com/wp-content/uploads/2021/03/0000000705-giao-duc-hoc-tap-hoc-sinh-kien-thuc-hoc-nhom-tai-hinh-png-187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9550"/>
            <a:ext cx="3739436" cy="277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3257550"/>
            <a:ext cx="3198311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rgbClr val="FF0000"/>
                </a:solidFill>
              </a:rPr>
              <a:t>- Tắt điện khi ra khỏi phòng.</a:t>
            </a:r>
            <a:endParaRPr lang="vi-VN" sz="18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rgbClr val="FF0000"/>
                </a:solidFill>
              </a:rPr>
              <a:t>- Tắt quạt khi không sử dụng.</a:t>
            </a:r>
            <a:endParaRPr lang="vi-VN" sz="18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rgbClr val="FF0000"/>
                </a:solidFill>
              </a:rPr>
              <a:t>- .....</a:t>
            </a:r>
            <a:endParaRPr lang="vi-VN" sz="1800">
              <a:solidFill>
                <a:srgbClr val="FF0000"/>
              </a:solidFill>
            </a:endParaRPr>
          </a:p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457200" y="391247"/>
            <a:ext cx="2829276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96489" y="1451074"/>
            <a:ext cx="2550699" cy="2248609"/>
            <a:chOff x="240603" y="2114550"/>
            <a:chExt cx="2550699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240603" y="2114550"/>
              <a:ext cx="2550699" cy="860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002060"/>
                  </a:solidFill>
                </a:rPr>
                <a:t>CỦNG CỐ, DẶN DÒ</a:t>
              </a:r>
              <a:endParaRPr lang="en-US" sz="2000" b="1" smtClean="0">
                <a:solidFill>
                  <a:srgbClr val="00206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002060"/>
                  </a:solidFill>
                </a:rPr>
                <a:t>VỀ NHÀ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509902" y="1191304"/>
            <a:ext cx="4953000" cy="2508379"/>
            <a:chOff x="3046064" y="1464545"/>
            <a:chExt cx="4726336" cy="2508379"/>
          </a:xfrm>
        </p:grpSpPr>
        <p:sp>
          <p:nvSpPr>
            <p:cNvPr id="4" name="TextBox 3"/>
            <p:cNvSpPr txBox="1"/>
            <p:nvPr/>
          </p:nvSpPr>
          <p:spPr>
            <a:xfrm>
              <a:off x="3046064" y="1464545"/>
              <a:ext cx="4726336" cy="250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Ôn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các kiến thức đã học</a:t>
              </a:r>
              <a:endParaRPr lang="en-GB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Làm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</a:t>
              </a: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 trả lời các câu hỏi </a:t>
              </a:r>
              <a:endParaRPr lang="en-GB" sz="2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luyện tập, vận dụng sách giáo khoa</a:t>
              </a:r>
              <a:endParaRPr lang="en-GB" sz="2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        Chuẩn </a:t>
              </a:r>
              <a:r>
                <a:rPr lang="en-US" sz="2000" i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bị bài mới: Bài </a:t>
              </a: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3</a:t>
              </a:r>
              <a:endParaRPr lang="en-US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8" y="2129352"/>
              <a:ext cx="307248" cy="371871"/>
              <a:chOff x="584925" y="922573"/>
              <a:chExt cx="415201" cy="50252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3"/>
                <a:ext cx="378576" cy="464049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pic>
        <p:nvPicPr>
          <p:cNvPr id="66" name="Picture 2" descr="Trẻ Em, Học Tập, Học Bài, Giáo Dục, Tải hình PNG 91 - Free.Vector6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84091"/>
            <a:ext cx="264257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Trẻ Em, Mầm Non, Cậu Bé, Đi Học, Tải hình PNG 357 -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95" y="193593"/>
            <a:ext cx="2026207" cy="20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33350"/>
            <a:ext cx="5029200" cy="489728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45216" y="1200150"/>
            <a:ext cx="3342583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Cảm ơn các em đã </a:t>
            </a:r>
            <a:endParaRPr lang="en-US" sz="2400" b="1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lắng nghe!</a:t>
            </a:r>
            <a:endParaRPr lang="en-US" sz="2400" b="1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Xin chào, hẹn gặp lại!</a:t>
            </a:r>
            <a:endParaRPr lang="en-US" sz="2400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28194"/>
            <a:ext cx="3936877" cy="31675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subTitle" idx="4294967295"/>
          </p:nvPr>
        </p:nvSpPr>
        <p:spPr>
          <a:xfrm>
            <a:off x="4038600" y="1428750"/>
            <a:ext cx="4782900" cy="1870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 b="1" smtClean="0">
                <a:solidFill>
                  <a:srgbClr val="002060"/>
                </a:solidFill>
                <a:latin typeface="+mj-lt"/>
              </a:rPr>
              <a:t>BÀI 2. SỬ DỤNG NĂNG LƯỢNG TRONG GIA ĐÌNH</a:t>
            </a:r>
            <a:endParaRPr sz="2800" b="1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42950"/>
            <a:ext cx="3429000" cy="3657600"/>
          </a:xfrm>
          <a:prstGeom prst="wedgeRectCallout">
            <a:avLst>
              <a:gd name="adj1" fmla="val 64804"/>
              <a:gd name="adj2" fmla="val -33464"/>
            </a:avLst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304800" y="209550"/>
            <a:ext cx="31242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smtClean="0">
                <a:solidFill>
                  <a:schemeClr val="bg1"/>
                </a:solidFill>
                <a:latin typeface="+mj-lt"/>
              </a:rPr>
              <a:t>NỘI DUNG BÀI HỌC</a:t>
            </a:r>
            <a:endParaRPr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" y="1149388"/>
            <a:ext cx="6830582" cy="3764360"/>
            <a:chOff x="609600" y="1149388"/>
            <a:chExt cx="6830582" cy="3764360"/>
          </a:xfrm>
        </p:grpSpPr>
        <p:grpSp>
          <p:nvGrpSpPr>
            <p:cNvPr id="6" name="Group 5"/>
            <p:cNvGrpSpPr/>
            <p:nvPr/>
          </p:nvGrpSpPr>
          <p:grpSpPr>
            <a:xfrm>
              <a:off x="609600" y="1149388"/>
              <a:ext cx="6830582" cy="3764360"/>
              <a:chOff x="4505211" y="1581151"/>
              <a:chExt cx="3291359" cy="273046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505211" y="1581151"/>
                <a:ext cx="3291359" cy="2730464"/>
                <a:chOff x="5931905" y="1837109"/>
                <a:chExt cx="2335670" cy="2286245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6345442" y="1837109"/>
                  <a:ext cx="0" cy="2286245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ounded Rectangle 9"/>
                <p:cNvSpPr/>
                <p:nvPr/>
              </p:nvSpPr>
              <p:spPr>
                <a:xfrm>
                  <a:off x="5938583" y="2005070"/>
                  <a:ext cx="2328992" cy="312665"/>
                </a:xfrm>
                <a:prstGeom prst="roundRect">
                  <a:avLst/>
                </a:prstGeom>
                <a:solidFill>
                  <a:srgbClr val="FFFF00"/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800" b="1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 Các nguồn năng lượng thường dùng trong ngôi nhà</a:t>
                  </a:r>
                  <a:endPara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5931905" y="2392460"/>
                  <a:ext cx="2335670" cy="312665"/>
                </a:xfrm>
                <a:prstGeom prst="roundRect">
                  <a:avLst/>
                </a:prstGeom>
                <a:solidFill>
                  <a:srgbClr val="FFFF00"/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800" b="1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2. Sử dụng năng lượng tiết kiệm, hiệu quả</a:t>
                  </a:r>
                  <a:endPara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6058354" y="2823899"/>
                  <a:ext cx="2209220" cy="312665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80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2.1. </a:t>
                  </a:r>
                  <a:r>
                    <a:rPr lang="en-US" sz="180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 do cần sử dụng tiết kiệm năng lượng</a:t>
                  </a:r>
                  <a:endParaRPr lang="en-US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" name="Rounded Rectangle 7"/>
              <p:cNvSpPr/>
              <p:nvPr/>
            </p:nvSpPr>
            <p:spPr>
              <a:xfrm>
                <a:off x="4683400" y="3271561"/>
                <a:ext cx="3113170" cy="37341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2.2. Biện pháp tiết kiệm năng lượng điện trong gia đình</a:t>
                </a:r>
                <a:endParaRPr lang="en-US" sz="1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979397" y="4200294"/>
              <a:ext cx="6460785" cy="51481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2.3. Biện pháp tiết kiệm năng lượng </a:t>
              </a:r>
              <a:r>
                <a:rPr lang="en-US" sz="1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 đốt </a:t>
              </a:r>
              <a:r>
                <a:rPr lang="en-US" sz="1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 gia đình</a:t>
              </a:r>
              <a:endPara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57350"/>
            <a:ext cx="6758277" cy="335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4300" y="590550"/>
            <a:ext cx="12954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16;p19"/>
          <p:cNvSpPr txBox="1"/>
          <p:nvPr/>
        </p:nvSpPr>
        <p:spPr>
          <a:xfrm>
            <a:off x="1027977" y="19050"/>
            <a:ext cx="7025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Sans Pro" panose="020B0503030403020204"/>
              <a:buChar char="▪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Sans Pro" panose="020B0503030403020204"/>
              <a:buChar char="▫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1371600" marR="0" lvl="2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■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828800" marR="0" lvl="3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●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2286000" marR="0" lvl="4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○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743200" marR="0" lvl="5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■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3200400" marR="0" lvl="6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●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657600" marR="0" lvl="7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○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4114800" marR="0" lvl="8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■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>
            <a:pPr marL="0" indent="0">
              <a:lnSpc>
                <a:spcPct val="150000"/>
              </a:lnSpc>
              <a:buFont typeface="Source Sans Pro" panose="020B0503030403020204"/>
              <a:buNone/>
            </a:pPr>
            <a:r>
              <a:rPr lang="vi-VN" b="1" i="0" smtClean="0">
                <a:solidFill>
                  <a:srgbClr val="002060"/>
                </a:solidFill>
              </a:rPr>
              <a:t>1. </a:t>
            </a:r>
            <a:r>
              <a:rPr lang="vi-VN" b="1" i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nguồn năng lượng thường dùng trong ngôi nhà</a:t>
            </a:r>
            <a:endParaRPr lang="vi-VN" b="1" i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Source Sans Pro" panose="020B0503030403020204"/>
              <a:buNone/>
            </a:pPr>
            <a:r>
              <a:rPr lang="vi-VN" smtClean="0"/>
              <a:t> </a:t>
            </a:r>
            <a:endParaRPr lang="vi-VN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24300" y="590550"/>
            <a:ext cx="12954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536" y="672924"/>
            <a:ext cx="1752600" cy="2400300"/>
          </a:xfrm>
          <a:prstGeom prst="rect">
            <a:avLst/>
          </a:prstGeom>
        </p:spPr>
      </p:pic>
      <p:sp>
        <p:nvSpPr>
          <p:cNvPr id="4" name="Line Callout 2 3"/>
          <p:cNvSpPr/>
          <p:nvPr/>
        </p:nvSpPr>
        <p:spPr>
          <a:xfrm>
            <a:off x="4102099" y="598456"/>
            <a:ext cx="4191000" cy="1371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348"/>
              <a:gd name="adj6" fmla="val -46171"/>
            </a:avLst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Em hãy kể tên các hoạt động diễn ra hằng ngày của các thành viên trong gia đình?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491224" y="2276632"/>
            <a:ext cx="5257800" cy="2362200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Các hoạt động thường ngày: </a:t>
            </a:r>
            <a:endParaRPr lang="en-US" sz="18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</a:rPr>
              <a:t>Bố: làm việc, xem vô tuyến</a:t>
            </a:r>
            <a:endParaRPr lang="en-US" sz="18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</a:rPr>
              <a:t>Mẹ: Nấu ăn, dọn dẹp nhà cửa, giặt quần áo…</a:t>
            </a:r>
            <a:endParaRPr lang="en-US" sz="18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</a:rPr>
              <a:t>Ông bà: Đọc báo, tập thể dục, tưới cây…</a:t>
            </a:r>
            <a:endParaRPr lang="en-US" sz="18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</a:rPr>
              <a:t>Em: Học bài, đọc sách,…</a:t>
            </a:r>
            <a:endParaRPr lang="en-US" sz="1800">
              <a:solidFill>
                <a:srgbClr val="002060"/>
              </a:solidFill>
            </a:endParaRPr>
          </a:p>
        </p:txBody>
      </p:sp>
      <p:grpSp>
        <p:nvGrpSpPr>
          <p:cNvPr id="9" name="Google Shape;383;p14"/>
          <p:cNvGrpSpPr/>
          <p:nvPr/>
        </p:nvGrpSpPr>
        <p:grpSpPr>
          <a:xfrm>
            <a:off x="7780197" y="2276632"/>
            <a:ext cx="885996" cy="2673675"/>
            <a:chOff x="5678143" y="1151382"/>
            <a:chExt cx="345795" cy="1043508"/>
          </a:xfrm>
        </p:grpSpPr>
        <p:sp>
          <p:nvSpPr>
            <p:cNvPr id="10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80108" y="214640"/>
            <a:ext cx="743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>
                <a:solidFill>
                  <a:srgbClr val="002060"/>
                </a:solidFill>
              </a:rPr>
              <a:t>1. </a:t>
            </a:r>
            <a:r>
              <a:rPr lang="vi-VN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nguồn năng lượng thường dùng trong ngôi nhà</a:t>
            </a:r>
            <a:endParaRPr lang="en-US" sz="1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24300" y="590550"/>
            <a:ext cx="12954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" y="209551"/>
            <a:ext cx="619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>
                <a:solidFill>
                  <a:srgbClr val="002060"/>
                </a:solidFill>
              </a:rPr>
              <a:t>1. </a:t>
            </a:r>
            <a:r>
              <a:rPr lang="vi-VN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nguồn năng lượng thường dùng trong ngôi nhà</a:t>
            </a:r>
            <a:endParaRPr lang="en-US" sz="1800" b="1"/>
          </a:p>
        </p:txBody>
      </p:sp>
      <p:sp>
        <p:nvSpPr>
          <p:cNvPr id="30" name="Cloud Callout 29"/>
          <p:cNvSpPr/>
          <p:nvPr/>
        </p:nvSpPr>
        <p:spPr>
          <a:xfrm>
            <a:off x="457200" y="658093"/>
            <a:ext cx="5334000" cy="175259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Em hãy liệt </a:t>
            </a:r>
            <a:r>
              <a:rPr lang="en-US" sz="1800">
                <a:solidFill>
                  <a:srgbClr val="002060"/>
                </a:solidFill>
              </a:rPr>
              <a:t>kê các phương tiện, thiết bị dùng </a:t>
            </a:r>
            <a:r>
              <a:rPr lang="en-US" sz="1800" smtClean="0">
                <a:solidFill>
                  <a:srgbClr val="002060"/>
                </a:solidFill>
              </a:rPr>
              <a:t>để </a:t>
            </a:r>
            <a:r>
              <a:rPr lang="en-US" sz="1800">
                <a:solidFill>
                  <a:srgbClr val="002060"/>
                </a:solidFill>
              </a:rPr>
              <a:t>thực hiện các hoạt động thường ngày đã </a:t>
            </a:r>
            <a:r>
              <a:rPr lang="en-US" sz="1800" smtClean="0">
                <a:solidFill>
                  <a:srgbClr val="002060"/>
                </a:solidFill>
              </a:rPr>
              <a:t>kể?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20" y="578883"/>
            <a:ext cx="3664082" cy="18404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19350"/>
            <a:ext cx="5197144" cy="2580877"/>
          </a:xfrm>
          <a:prstGeom prst="rect">
            <a:avLst/>
          </a:prstGeom>
        </p:spPr>
      </p:pic>
      <p:pic>
        <p:nvPicPr>
          <p:cNvPr id="33" name="图片 8" descr="6fc417983c9675ce1b60e983870aeb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82236"/>
            <a:ext cx="2652881" cy="205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228600" y="57150"/>
            <a:ext cx="8159125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vi-VN">
                <a:solidFill>
                  <a:srgbClr val="002060"/>
                </a:solidFill>
              </a:rPr>
              <a:t>1. </a:t>
            </a:r>
            <a:r>
              <a:rPr lang="vi-VN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nguồn năng lượng thường dùng trong ngôi nhà</a:t>
            </a:r>
            <a:endParaRPr lang="vi-VN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0" y="1123950"/>
            <a:ext cx="2819400" cy="27432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Quan sát tranh và trả lời câu hỏi: Con người thường sử dụng các loại năng lượng nào để sinh hoạt?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95350"/>
            <a:ext cx="6039693" cy="342900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>
          <a:xfrm>
            <a:off x="2209800" y="4400550"/>
            <a:ext cx="1905000" cy="5334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2060"/>
                </a:solidFill>
              </a:rPr>
              <a:t>NL điện (a, e)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4114800" y="4400550"/>
            <a:ext cx="2590800" cy="5334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2060"/>
                </a:solidFill>
              </a:rPr>
              <a:t>NL chất đốt (b, c, d)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6705600" y="4400550"/>
            <a:ext cx="2438400" cy="5334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2060"/>
                </a:solidFill>
              </a:rPr>
              <a:t>NL mặt trời, gió (f)</a:t>
            </a:r>
            <a:endParaRPr lang="en-US" sz="20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228600" y="57150"/>
            <a:ext cx="8159125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vi-VN">
                <a:solidFill>
                  <a:srgbClr val="002060"/>
                </a:solidFill>
              </a:rPr>
              <a:t>1. </a:t>
            </a:r>
            <a:r>
              <a:rPr lang="vi-VN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nguồn năng lượng thường dùng trong ngôi nhà</a:t>
            </a:r>
            <a:endParaRPr lang="vi-VN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0" y="1123950"/>
            <a:ext cx="3048000" cy="27432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Theo em, người ta sử dụng năng lượng mặt trời và năng lượng gió để làm những gì?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1047750"/>
            <a:ext cx="84582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Người </a:t>
            </a:r>
            <a:r>
              <a:rPr lang="en-US" sz="1800">
                <a:solidFill>
                  <a:srgbClr val="002060"/>
                </a:solidFill>
              </a:rPr>
              <a:t>ta </a:t>
            </a:r>
            <a:r>
              <a:rPr lang="en-US" sz="1800" smtClean="0">
                <a:solidFill>
                  <a:srgbClr val="002060"/>
                </a:solidFill>
              </a:rPr>
              <a:t>sử </a:t>
            </a:r>
            <a:r>
              <a:rPr lang="en-US" sz="1800">
                <a:solidFill>
                  <a:srgbClr val="002060"/>
                </a:solidFill>
              </a:rPr>
              <a:t>dụng năng lượng mặt trời, năng lượng gió </a:t>
            </a:r>
            <a:r>
              <a:rPr lang="en-US" sz="1800" smtClean="0">
                <a:solidFill>
                  <a:srgbClr val="002060"/>
                </a:solidFill>
              </a:rPr>
              <a:t>để </a:t>
            </a:r>
            <a:r>
              <a:rPr lang="en-US" sz="1800">
                <a:solidFill>
                  <a:srgbClr val="002060"/>
                </a:solidFill>
              </a:rPr>
              <a:t>chiếu sáng, phơi khô,... hoặc tạo ra điện dùng đề vận hành các đồ dùng điện trong gia đình.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37184"/>
            <a:ext cx="2971800" cy="2724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2237184"/>
            <a:ext cx="2895600" cy="2708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22" y="2267490"/>
            <a:ext cx="2578677" cy="269384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</p:bldLst>
  </p:timing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2F3848"/>
      </a:dk1>
      <a:lt1>
        <a:srgbClr val="FFFFFF"/>
      </a:lt1>
      <a:dk2>
        <a:srgbClr val="6A717C"/>
      </a:dk2>
      <a:lt2>
        <a:srgbClr val="EFEFEF"/>
      </a:lt2>
      <a:accent1>
        <a:srgbClr val="00C5B9"/>
      </a:accent1>
      <a:accent2>
        <a:srgbClr val="6CF3CE"/>
      </a:accent2>
      <a:accent3>
        <a:srgbClr val="F05768"/>
      </a:accent3>
      <a:accent4>
        <a:srgbClr val="FD8E80"/>
      </a:accent4>
      <a:accent5>
        <a:srgbClr val="2F3848"/>
      </a:accent5>
      <a:accent6>
        <a:srgbClr val="6A717C"/>
      </a:accent6>
      <a:hlink>
        <a:srgbClr val="0097A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5805</Words>
  <Application>WPS Presentation</Application>
  <PresentationFormat>On-screen Show (16:9)</PresentationFormat>
  <Paragraphs>303</Paragraphs>
  <Slides>28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SimSun</vt:lpstr>
      <vt:lpstr>Wingdings</vt:lpstr>
      <vt:lpstr>Arial</vt:lpstr>
      <vt:lpstr>Source Sans Pro</vt:lpstr>
      <vt:lpstr>Calibri</vt:lpstr>
      <vt:lpstr>Microsoft YaHei</vt:lpstr>
      <vt:lpstr>Arial Unicode MS</vt:lpstr>
      <vt:lpstr>Times New Roman</vt:lpstr>
      <vt:lpstr>Benedick template</vt:lpstr>
      <vt:lpstr>PowerPoint 演示文稿</vt:lpstr>
      <vt:lpstr>Khởi động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Các nguồn năng lượng thường dùng trong ngôi nhà</vt:lpstr>
      <vt:lpstr>1. Các nguồn năng lượng thường dùng trong ngôi nhà</vt:lpstr>
      <vt:lpstr>PowerPoint 演示文稿</vt:lpstr>
      <vt:lpstr>PowerPoint 演示文稿</vt:lpstr>
      <vt:lpstr>PowerPoint 演示文稿</vt:lpstr>
      <vt:lpstr>2. Sử dụng năng lượng tiết kiệm, hiệu quả</vt:lpstr>
      <vt:lpstr>2. Sử dụng năng lượng tiết kiệm, hiệu quả</vt:lpstr>
      <vt:lpstr>PowerPoint 演示文稿</vt:lpstr>
      <vt:lpstr>PowerPoint 演示文稿</vt:lpstr>
      <vt:lpstr>2. Sử dụng năng lượng tiết kiệm, hiệu quả</vt:lpstr>
      <vt:lpstr>PowerPoint 演示文稿</vt:lpstr>
      <vt:lpstr>PowerPoint 演示文稿</vt:lpstr>
      <vt:lpstr>2. Sử dụng năng lượng tiết kiệm, hiệu quả</vt:lpstr>
      <vt:lpstr>PowerPoint 演示文稿</vt:lpstr>
      <vt:lpstr>BÀI TẬP LUYỆN TẬP</vt:lpstr>
      <vt:lpstr>BÀI TẬP LUYỆN TẬP</vt:lpstr>
      <vt:lpstr>BÀI TẬP LUYỆN TẬP</vt:lpstr>
      <vt:lpstr>BÀI TẬP VẬN DỤNG</vt:lpstr>
      <vt:lpstr>BÀI TẬP VẬN DỤNG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6</dc:title>
  <dc:creator>Hoai Ham Hap</dc:creator>
  <cp:lastModifiedBy>User</cp:lastModifiedBy>
  <cp:revision>28</cp:revision>
  <dcterms:created xsi:type="dcterms:W3CDTF">2022-09-27T00:32:00Z</dcterms:created>
  <dcterms:modified xsi:type="dcterms:W3CDTF">2022-09-28T01:14:15Z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9A77429503714E2E9698DAA5472725CF</vt:lpwstr>
  </property>
  <property fmtid="{D5CDD505-2E9C-101B-9397-08002B2CF9AE}" pid="3" name="KSOProductBuildVer">
    <vt:lpwstr>1033-11.2.0.11341</vt:lpwstr>
  </property>
</Properties>
</file>