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8" r:id="rId3"/>
    <p:sldId id="259" r:id="rId5"/>
    <p:sldId id="297" r:id="rId6"/>
    <p:sldId id="261" r:id="rId7"/>
    <p:sldId id="262" r:id="rId8"/>
    <p:sldId id="263" r:id="rId9"/>
    <p:sldId id="264" r:id="rId10"/>
    <p:sldId id="265" r:id="rId11"/>
    <p:sldId id="298" r:id="rId12"/>
    <p:sldId id="300" r:id="rId13"/>
    <p:sldId id="301" r:id="rId14"/>
    <p:sldId id="302" r:id="rId15"/>
    <p:sldId id="303" r:id="rId16"/>
    <p:sldId id="268" r:id="rId17"/>
    <p:sldId id="270" r:id="rId18"/>
    <p:sldId id="271" r:id="rId19"/>
    <p:sldId id="272" r:id="rId20"/>
    <p:sldId id="273" r:id="rId21"/>
    <p:sldId id="276" r:id="rId22"/>
    <p:sldId id="304" r:id="rId23"/>
    <p:sldId id="279" r:id="rId24"/>
    <p:sldId id="280" r:id="rId25"/>
    <p:sldId id="306" r:id="rId26"/>
    <p:sldId id="285" r:id="rId27"/>
    <p:sldId id="307" r:id="rId28"/>
    <p:sldId id="308" r:id="rId29"/>
    <p:sldId id="287" r:id="rId30"/>
    <p:sldId id="309" r:id="rId31"/>
    <p:sldId id="305" r:id="rId32"/>
  </p:sldIdLst>
  <p:sldSz cx="9144000" cy="5143500" type="screen16x9"/>
  <p:notesSz cx="6858000" cy="9144000"/>
  <p:embeddedFontLst>
    <p:embeddedFont>
      <p:font typeface="Raleway Thin"/>
      <p:bold r:id="rId36"/>
      <p:boldItalic r:id="rId37"/>
    </p:embeddedFont>
    <p:embeddedFont>
      <p:font typeface="Barlow Light" panose="00000400000000000000"/>
      <p:regular r:id="rId38"/>
    </p:embeddedFont>
    <p:embeddedFont>
      <p:font typeface="Montserrat" panose="00000500000000000000"/>
      <p:regular r:id="rId39"/>
      <p:bold r:id="rId40"/>
      <p:italic r:id="rId41"/>
      <p:boldItalic r:id="rId42"/>
    </p:embeddedFont>
    <p:embeddedFont>
      <p:font typeface="Calibri" panose="020F0502020204030204"/>
      <p:regular r:id="rId43"/>
    </p:embeddedFont>
    <p:embeddedFont>
      <p:font typeface="Raleway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font" Target="fonts/font12.fntdata"/><Relationship Id="rId46" Type="http://schemas.openxmlformats.org/officeDocument/2006/relationships/font" Target="fonts/font11.fntdata"/><Relationship Id="rId45" Type="http://schemas.openxmlformats.org/officeDocument/2006/relationships/font" Target="fonts/font10.fntdata"/><Relationship Id="rId44" Type="http://schemas.openxmlformats.org/officeDocument/2006/relationships/font" Target="fonts/font9.fntdata"/><Relationship Id="rId43" Type="http://schemas.openxmlformats.org/officeDocument/2006/relationships/font" Target="fonts/font8.fntdata"/><Relationship Id="rId42" Type="http://schemas.openxmlformats.org/officeDocument/2006/relationships/font" Target="fonts/font7.fntdata"/><Relationship Id="rId41" Type="http://schemas.openxmlformats.org/officeDocument/2006/relationships/font" Target="fonts/font6.fntdata"/><Relationship Id="rId4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5" name="Google Shape;2005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4" name="Google Shape;2234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c620bbb03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c620bbb03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c620bbb03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c620bbb03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aaa6d39ba0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aaa6d39ba0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Google Shape;2388;gc620bbb03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9" name="Google Shape;2389;gc620bbb03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Google Shape;2034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/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/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/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7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1" name="Google Shape;31;p6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" name="Google Shape;32;p6"/>
          <p:cNvSpPr txBox="1"/>
          <p:nvPr/>
        </p:nvSpPr>
        <p:spPr>
          <a:xfrm>
            <a:off x="799645" y="6976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rgbClr val="CCCCCC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“</a:t>
            </a:r>
            <a:endParaRPr sz="12000">
              <a:solidFill>
                <a:srgbClr val="CCCCCC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838250" y="16573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Montserrat" panose="00000500000000000000"/>
              <a:buChar char="▸"/>
              <a:defRPr sz="2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 panose="00000500000000000000"/>
              <a:buChar char="▹"/>
              <a:defRPr sz="2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 panose="00000500000000000000"/>
              <a:buChar char="▹"/>
              <a:defRPr sz="2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 panose="00000500000000000000"/>
              <a:buChar char="●"/>
              <a:defRPr sz="2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 panose="00000500000000000000"/>
              <a:buChar char="○"/>
              <a:defRPr sz="2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 panose="00000500000000000000"/>
              <a:buChar char="■"/>
              <a:defRPr sz="2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 panose="00000500000000000000"/>
              <a:buChar char="●"/>
              <a:defRPr sz="2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 panose="00000500000000000000"/>
              <a:buChar char="○"/>
              <a:defRPr sz="2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 panose="00000500000000000000"/>
              <a:buChar char="■"/>
              <a:defRPr sz="2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 panose="00000400000000000000"/>
              <a:buChar char="▸"/>
              <a:defRPr sz="2000">
                <a:solidFill>
                  <a:schemeClr val="dk1"/>
                </a:solidFill>
                <a:latin typeface="Barlow Light" panose="00000400000000000000"/>
                <a:ea typeface="Barlow Light" panose="00000400000000000000"/>
                <a:cs typeface="Barlow Light" panose="00000400000000000000"/>
                <a:sym typeface="Barlow Light" panose="00000400000000000000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 panose="00000400000000000000"/>
              <a:buChar char="▹"/>
              <a:defRPr sz="2000">
                <a:solidFill>
                  <a:schemeClr val="dk1"/>
                </a:solidFill>
                <a:latin typeface="Barlow Light" panose="00000400000000000000"/>
                <a:ea typeface="Barlow Light" panose="00000400000000000000"/>
                <a:cs typeface="Barlow Light" panose="00000400000000000000"/>
                <a:sym typeface="Barlow Light" panose="00000400000000000000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 panose="00000400000000000000"/>
              <a:buChar char="▹"/>
              <a:defRPr sz="2000">
                <a:solidFill>
                  <a:schemeClr val="dk1"/>
                </a:solidFill>
                <a:latin typeface="Barlow Light" panose="00000400000000000000"/>
                <a:ea typeface="Barlow Light" panose="00000400000000000000"/>
                <a:cs typeface="Barlow Light" panose="00000400000000000000"/>
                <a:sym typeface="Barlow Light" panose="00000400000000000000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 panose="00000400000000000000"/>
              <a:buChar char="▹"/>
              <a:defRPr sz="2000">
                <a:solidFill>
                  <a:schemeClr val="dk1"/>
                </a:solidFill>
                <a:latin typeface="Barlow Light" panose="00000400000000000000"/>
                <a:ea typeface="Barlow Light" panose="00000400000000000000"/>
                <a:cs typeface="Barlow Light" panose="00000400000000000000"/>
                <a:sym typeface="Barlow Light" panose="00000400000000000000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 panose="00000400000000000000"/>
              <a:buChar char="▹"/>
              <a:defRPr sz="2000">
                <a:solidFill>
                  <a:schemeClr val="dk1"/>
                </a:solidFill>
                <a:latin typeface="Barlow Light" panose="00000400000000000000"/>
                <a:ea typeface="Barlow Light" panose="00000400000000000000"/>
                <a:cs typeface="Barlow Light" panose="00000400000000000000"/>
                <a:sym typeface="Barlow Light" panose="00000400000000000000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 panose="00000400000000000000"/>
              <a:buChar char="▹"/>
              <a:defRPr sz="2000">
                <a:solidFill>
                  <a:schemeClr val="dk1"/>
                </a:solidFill>
                <a:latin typeface="Barlow Light" panose="00000400000000000000"/>
                <a:ea typeface="Barlow Light" panose="00000400000000000000"/>
                <a:cs typeface="Barlow Light" panose="00000400000000000000"/>
                <a:sym typeface="Barlow Light" panose="00000400000000000000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 panose="00000400000000000000"/>
              <a:buChar char="▹"/>
              <a:defRPr sz="2000">
                <a:solidFill>
                  <a:schemeClr val="dk1"/>
                </a:solidFill>
                <a:latin typeface="Barlow Light" panose="00000400000000000000"/>
                <a:ea typeface="Barlow Light" panose="00000400000000000000"/>
                <a:cs typeface="Barlow Light" panose="00000400000000000000"/>
                <a:sym typeface="Barlow Light" panose="00000400000000000000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 panose="00000400000000000000"/>
              <a:buChar char="▹"/>
              <a:defRPr sz="2000">
                <a:solidFill>
                  <a:schemeClr val="dk1"/>
                </a:solidFill>
                <a:latin typeface="Barlow Light" panose="00000400000000000000"/>
                <a:ea typeface="Barlow Light" panose="00000400000000000000"/>
                <a:cs typeface="Barlow Light" panose="00000400000000000000"/>
                <a:sym typeface="Barlow Light" panose="00000400000000000000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 panose="00000400000000000000"/>
              <a:buChar char="▹"/>
              <a:defRPr sz="2000">
                <a:solidFill>
                  <a:schemeClr val="dk1"/>
                </a:solidFill>
                <a:latin typeface="Barlow Light" panose="00000400000000000000"/>
                <a:ea typeface="Barlow Light" panose="00000400000000000000"/>
                <a:cs typeface="Barlow Light" panose="00000400000000000000"/>
                <a:sym typeface="Barlow Light" panose="00000400000000000000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 panose="00000400000000000000"/>
                <a:ea typeface="Barlow Light" panose="00000400000000000000"/>
                <a:cs typeface="Barlow Light" panose="00000400000000000000"/>
                <a:sym typeface="Barlow Light" panose="00000400000000000000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 panose="00000400000000000000"/>
                <a:ea typeface="Barlow Light" panose="00000400000000000000"/>
                <a:cs typeface="Barlow Light" panose="00000400000000000000"/>
                <a:sym typeface="Barlow Light" panose="00000400000000000000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 panose="00000400000000000000"/>
                <a:ea typeface="Barlow Light" panose="00000400000000000000"/>
                <a:cs typeface="Barlow Light" panose="00000400000000000000"/>
                <a:sym typeface="Barlow Light" panose="00000400000000000000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 panose="00000400000000000000"/>
                <a:ea typeface="Barlow Light" panose="00000400000000000000"/>
                <a:cs typeface="Barlow Light" panose="00000400000000000000"/>
                <a:sym typeface="Barlow Light" panose="00000400000000000000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 panose="00000400000000000000"/>
                <a:ea typeface="Barlow Light" panose="00000400000000000000"/>
                <a:cs typeface="Barlow Light" panose="00000400000000000000"/>
                <a:sym typeface="Barlow Light" panose="00000400000000000000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 panose="00000400000000000000"/>
                <a:ea typeface="Barlow Light" panose="00000400000000000000"/>
                <a:cs typeface="Barlow Light" panose="00000400000000000000"/>
                <a:sym typeface="Barlow Light" panose="00000400000000000000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 panose="00000400000000000000"/>
                <a:ea typeface="Barlow Light" panose="00000400000000000000"/>
                <a:cs typeface="Barlow Light" panose="00000400000000000000"/>
                <a:sym typeface="Barlow Light" panose="00000400000000000000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 panose="00000400000000000000"/>
                <a:ea typeface="Barlow Light" panose="00000400000000000000"/>
                <a:cs typeface="Barlow Light" panose="00000400000000000000"/>
                <a:sym typeface="Barlow Light" panose="00000400000000000000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 panose="00000400000000000000"/>
                <a:ea typeface="Barlow Light" panose="00000400000000000000"/>
                <a:cs typeface="Barlow Light" panose="00000400000000000000"/>
                <a:sym typeface="Barlow Light" panose="000004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"/>
          <p:cNvSpPr txBox="1">
            <a:spLocks noGrp="1"/>
          </p:cNvSpPr>
          <p:nvPr>
            <p:ph type="ctrTitle" idx="4294967295"/>
          </p:nvPr>
        </p:nvSpPr>
        <p:spPr>
          <a:xfrm>
            <a:off x="685800" y="546114"/>
            <a:ext cx="8085876" cy="158465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NHÀ Ở ĐỐI VỚI CON NGƯỜI</a:t>
            </a:r>
            <a:br>
              <a:rPr 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TIẾT)</a:t>
            </a:r>
            <a:endParaRPr 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pSp>
        <p:nvGrpSpPr>
          <p:cNvPr id="383" name="Google Shape;383;p14"/>
          <p:cNvGrpSpPr/>
          <p:nvPr/>
        </p:nvGrpSpPr>
        <p:grpSpPr>
          <a:xfrm>
            <a:off x="7696200" y="1914029"/>
            <a:ext cx="952824" cy="3019920"/>
            <a:chOff x="5678143" y="1151382"/>
            <a:chExt cx="345795" cy="1043508"/>
          </a:xfrm>
        </p:grpSpPr>
        <p:sp>
          <p:nvSpPr>
            <p:cNvPr id="384" name="Google Shape;384;p14"/>
            <p:cNvSpPr/>
            <p:nvPr/>
          </p:nvSpPr>
          <p:spPr>
            <a:xfrm>
              <a:off x="5678143" y="1995246"/>
              <a:ext cx="345795" cy="199644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781662" y="1153715"/>
              <a:ext cx="174078" cy="254926"/>
            </a:xfrm>
            <a:custGeom>
              <a:avLst/>
              <a:gdLst/>
              <a:ahLst/>
              <a:cxnLst/>
              <a:rect l="l" t="t" r="r" b="b"/>
              <a:pathLst>
                <a:path w="217597" h="318657" extrusionOk="0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776639" y="1337053"/>
              <a:ext cx="32518" cy="188360"/>
            </a:xfrm>
            <a:custGeom>
              <a:avLst/>
              <a:gdLst/>
              <a:ahLst/>
              <a:cxnLst/>
              <a:rect l="l" t="t" r="r" b="b"/>
              <a:pathLst>
                <a:path w="40647" h="235450" extrusionOk="0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795186" y="1151382"/>
              <a:ext cx="83137" cy="102663"/>
            </a:xfrm>
            <a:custGeom>
              <a:avLst/>
              <a:gdLst/>
              <a:ahLst/>
              <a:cxnLst/>
              <a:rect l="l" t="t" r="r" b="b"/>
              <a:pathLst>
                <a:path w="103921" h="128329" extrusionOk="0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5811517" y="1263498"/>
              <a:ext cx="102898" cy="115088"/>
            </a:xfrm>
            <a:custGeom>
              <a:avLst/>
              <a:gdLst/>
              <a:ahLst/>
              <a:cxnLst/>
              <a:rect l="l" t="t" r="r" b="b"/>
              <a:pathLst>
                <a:path w="128622" h="143860" extrusionOk="0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5781607" y="1300507"/>
              <a:ext cx="149918" cy="172167"/>
            </a:xfrm>
            <a:custGeom>
              <a:avLst/>
              <a:gdLst/>
              <a:ahLst/>
              <a:cxnLst/>
              <a:rect l="l" t="t" r="r" b="b"/>
              <a:pathLst>
                <a:path w="187397" h="215209" extrusionOk="0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5808246" y="1159602"/>
              <a:ext cx="110823" cy="136345"/>
            </a:xfrm>
            <a:custGeom>
              <a:avLst/>
              <a:gdLst/>
              <a:ahLst/>
              <a:cxnLst/>
              <a:rect l="l" t="t" r="r" b="b"/>
              <a:pathLst>
                <a:path w="138529" h="170431" extrusionOk="0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5812703" y="1158869"/>
              <a:ext cx="110779" cy="104694"/>
            </a:xfrm>
            <a:custGeom>
              <a:avLst/>
              <a:gdLst/>
              <a:ahLst/>
              <a:cxnLst/>
              <a:rect l="l" t="t" r="r" b="b"/>
              <a:pathLst>
                <a:path w="138474" h="130867" extrusionOk="0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5898276" y="1323720"/>
              <a:ext cx="74471" cy="246223"/>
            </a:xfrm>
            <a:custGeom>
              <a:avLst/>
              <a:gdLst/>
              <a:ahLst/>
              <a:cxnLst/>
              <a:rect l="l" t="t" r="r" b="b"/>
              <a:pathLst>
                <a:path w="93089" h="307779" extrusionOk="0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5831068" y="2061801"/>
              <a:ext cx="86995" cy="66513"/>
            </a:xfrm>
            <a:custGeom>
              <a:avLst/>
              <a:gdLst/>
              <a:ahLst/>
              <a:cxnLst/>
              <a:rect l="l" t="t" r="r" b="b"/>
              <a:pathLst>
                <a:path w="108744" h="83141" extrusionOk="0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5831514" y="2082973"/>
              <a:ext cx="86563" cy="44990"/>
            </a:xfrm>
            <a:custGeom>
              <a:avLst/>
              <a:gdLst/>
              <a:ahLst/>
              <a:cxnLst/>
              <a:rect l="l" t="t" r="r" b="b"/>
              <a:pathLst>
                <a:path w="108204" h="56238" extrusionOk="0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5764925" y="2047104"/>
              <a:ext cx="79862" cy="61873"/>
            </a:xfrm>
            <a:custGeom>
              <a:avLst/>
              <a:gdLst/>
              <a:ahLst/>
              <a:cxnLst/>
              <a:rect l="l" t="t" r="r" b="b"/>
              <a:pathLst>
                <a:path w="99827" h="77341" extrusionOk="0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5764880" y="2067438"/>
              <a:ext cx="79629" cy="41383"/>
            </a:xfrm>
            <a:custGeom>
              <a:avLst/>
              <a:gdLst/>
              <a:ahLst/>
              <a:cxnLst/>
              <a:rect l="l" t="t" r="r" b="b"/>
              <a:pathLst>
                <a:path w="99536" h="51729" extrusionOk="0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5777722" y="1472916"/>
              <a:ext cx="170454" cy="595560"/>
            </a:xfrm>
            <a:custGeom>
              <a:avLst/>
              <a:gdLst/>
              <a:ahLst/>
              <a:cxnLst/>
              <a:rect l="l" t="t" r="r" b="b"/>
              <a:pathLst>
                <a:path w="213068" h="744450" extrusionOk="0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5770564" y="1458904"/>
              <a:ext cx="181538" cy="396087"/>
            </a:xfrm>
            <a:custGeom>
              <a:avLst/>
              <a:gdLst/>
              <a:ahLst/>
              <a:cxnLst/>
              <a:rect l="l" t="t" r="r" b="b"/>
              <a:pathLst>
                <a:path w="226922" h="495109" extrusionOk="0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5895126" y="1321170"/>
              <a:ext cx="61010" cy="76023"/>
            </a:xfrm>
            <a:custGeom>
              <a:avLst/>
              <a:gdLst/>
              <a:ahLst/>
              <a:cxnLst/>
              <a:rect l="l" t="t" r="r" b="b"/>
              <a:pathLst>
                <a:path w="76263" h="95029" extrusionOk="0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5777141" y="1300603"/>
              <a:ext cx="50825" cy="53396"/>
            </a:xfrm>
            <a:custGeom>
              <a:avLst/>
              <a:gdLst/>
              <a:ahLst/>
              <a:cxnLst/>
              <a:rect l="l" t="t" r="r" b="b"/>
              <a:pathLst>
                <a:path w="63531" h="66745" extrusionOk="0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2401" y="133351"/>
            <a:ext cx="551334" cy="4606910"/>
            <a:chOff x="6476999" y="2571751"/>
            <a:chExt cx="1295401" cy="1600198"/>
          </a:xfrm>
        </p:grpSpPr>
        <p:sp>
          <p:nvSpPr>
            <p:cNvPr id="25" name="Google Shape;639;p45"/>
            <p:cNvSpPr/>
            <p:nvPr/>
          </p:nvSpPr>
          <p:spPr>
            <a:xfrm>
              <a:off x="7072662" y="2571751"/>
              <a:ext cx="699738" cy="721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6" name="Google Shape;642;p45"/>
            <p:cNvSpPr/>
            <p:nvPr/>
          </p:nvSpPr>
          <p:spPr>
            <a:xfrm>
              <a:off x="6741993" y="3464188"/>
              <a:ext cx="680538" cy="7077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7" name="Google Shape;643;p45"/>
            <p:cNvSpPr/>
            <p:nvPr/>
          </p:nvSpPr>
          <p:spPr>
            <a:xfrm>
              <a:off x="6476999" y="2864581"/>
              <a:ext cx="454089" cy="43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</p:grpSp>
      <p:cxnSp>
        <p:nvCxnSpPr>
          <p:cNvPr id="28" name="Google Shape;633;p45"/>
          <p:cNvCxnSpPr/>
          <p:nvPr/>
        </p:nvCxnSpPr>
        <p:spPr>
          <a:xfrm>
            <a:off x="1600200" y="2996477"/>
            <a:ext cx="5334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sm" len="sm"/>
            <a:tailEnd type="triangle" w="sm" len="sm"/>
          </a:ln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20178" y="285750"/>
            <a:ext cx="4846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6236" y="2199303"/>
            <a:ext cx="3581399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190872"/>
            <a:ext cx="5013835" cy="395262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410200" y="133351"/>
            <a:ext cx="3581399" cy="1382832"/>
          </a:xfrm>
          <a:prstGeom prst="wedgeRoundRectCallout">
            <a:avLst/>
          </a:prstGeom>
          <a:solidFill>
            <a:schemeClr val="accent5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57199" y="209550"/>
            <a:ext cx="3786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0819" y="1733550"/>
            <a:ext cx="3786166" cy="280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" y="1123950"/>
            <a:ext cx="4632678" cy="39814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319759" y="1"/>
            <a:ext cx="3786166" cy="1276350"/>
          </a:xfrm>
          <a:prstGeom prst="wedgeRoundRectCallout">
            <a:avLst/>
          </a:prstGeom>
          <a:solidFill>
            <a:schemeClr val="accent5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23460" y="0"/>
            <a:ext cx="341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1809750"/>
            <a:ext cx="4023827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" y="1113772"/>
            <a:ext cx="4553339" cy="399157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257800" y="38150"/>
            <a:ext cx="3657600" cy="1390600"/>
          </a:xfrm>
          <a:prstGeom prst="wedgeRoundRectCallout">
            <a:avLst/>
          </a:prstGeom>
          <a:solidFill>
            <a:schemeClr val="accent5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38200" y="234596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1" y="1809750"/>
            <a:ext cx="3886200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" y="1078487"/>
            <a:ext cx="4629539" cy="345813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257800" y="38150"/>
            <a:ext cx="3657600" cy="1466800"/>
          </a:xfrm>
          <a:prstGeom prst="wedgeRoundRectCallout">
            <a:avLst/>
          </a:prstGeom>
          <a:solidFill>
            <a:schemeClr val="accent5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4"/>
          <p:cNvSpPr txBox="1">
            <a:spLocks noGrp="1"/>
          </p:cNvSpPr>
          <p:nvPr>
            <p:ph type="title"/>
          </p:nvPr>
        </p:nvSpPr>
        <p:spPr>
          <a:xfrm>
            <a:off x="533400" y="365432"/>
            <a:ext cx="5488500" cy="14479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6" name="Google Shape;1046;p2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81000" y="1047750"/>
            <a:ext cx="8391525" cy="378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nước ta có nhiều kiểu kiến trúc nhà ở khác nhau, tuỳ theo điều kiện tự nhiên </a:t>
            </a:r>
            <a:endParaRPr lang="nl-NL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tập quán của từng địa phương. Có thể kế đến một </a:t>
            </a:r>
            <a:r>
              <a:rPr lang="en-US" alt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kiến trúc nhà ở phố biển </a:t>
            </a:r>
            <a:endParaRPr lang="nl-NL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từng khu vực như: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Nông thôn</a:t>
            </a:r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thường có kiểu nhà ba gian truyền thống: hiện nay phổ biến kiểu </a:t>
            </a:r>
            <a:endParaRPr lang="nl-NL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riêng lẻ, một hay nhiều tầng, mái ngói hoặc bê tông, xung quanh nhà </a:t>
            </a:r>
            <a:endParaRPr lang="nl-NL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có sân, vườn. 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Thành thị: </a:t>
            </a:r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kiểu nhà liên kế, nhà chung cư, nhà biệt thự....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 khu vực khác</a:t>
            </a:r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nhà sàn ở vùng núi, nhà nỗi ở vùng sông nước....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26"/>
          <p:cNvSpPr txBox="1">
            <a:spLocks noGrp="1"/>
          </p:cNvSpPr>
          <p:nvPr>
            <p:ph type="ctrTitle" idx="4294967295"/>
          </p:nvPr>
        </p:nvSpPr>
        <p:spPr>
          <a:xfrm>
            <a:off x="404775" y="514350"/>
            <a:ext cx="7438800" cy="936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latin typeface="+mj-lt"/>
                <a:ea typeface="Barlow SemiBold"/>
                <a:cs typeface="Barlow SemiBold"/>
                <a:sym typeface="Barlow SemiBold"/>
              </a:rPr>
              <a:t>IV. </a:t>
            </a:r>
            <a:r>
              <a:rPr lang="en-GB" sz="2400" b="1" u="sng" dirty="0">
                <a:latin typeface="Times New Roman" panose="02020603050405020304" pitchFamily="18" charset="0"/>
                <a:ea typeface="Barlow SemiBold"/>
                <a:cs typeface="Times New Roman" panose="02020603050405020304" pitchFamily="18" charset="0"/>
                <a:sym typeface="Barlow SemiBold"/>
              </a:rPr>
              <a:t>VẬT LIỆU XÂY DỰNG NHÀ</a:t>
            </a:r>
            <a:r>
              <a:rPr lang="en-GB" sz="2400" b="1" dirty="0">
                <a:latin typeface="Times New Roman" panose="02020603050405020304" pitchFamily="18" charset="0"/>
                <a:ea typeface="Barlow SemiBold"/>
                <a:cs typeface="Times New Roman" panose="02020603050405020304" pitchFamily="18" charset="0"/>
                <a:sym typeface="Barlow SemiBold"/>
              </a:rPr>
              <a:t>:</a:t>
            </a:r>
            <a:endParaRPr sz="2400" b="1" dirty="0">
              <a:latin typeface="Times New Roman" panose="02020603050405020304" pitchFamily="18" charset="0"/>
              <a:ea typeface="Barlow SemiBold"/>
              <a:cs typeface="Times New Roman" panose="02020603050405020304" pitchFamily="18" charset="0"/>
              <a:sym typeface="Barlow SemiBold"/>
            </a:endParaRPr>
          </a:p>
        </p:txBody>
      </p:sp>
      <p:sp>
        <p:nvSpPr>
          <p:cNvPr id="1162" name="Google Shape;1162;p2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163" name="Google Shape;1163;p26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" name="Cloud Callout 2"/>
          <p:cNvSpPr/>
          <p:nvPr/>
        </p:nvSpPr>
        <p:spPr>
          <a:xfrm>
            <a:off x="2057400" y="1428750"/>
            <a:ext cx="4114800" cy="26670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2060"/>
                </a:solidFill>
              </a:rPr>
              <a:t>Theo các em, ngôi nhà cần được xây dựng như thế nào để không bị sập, đổ khi có mưa, bão, giông, gió?</a:t>
            </a:r>
            <a:endParaRPr lang="en-US" sz="18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0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2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3481" y="438150"/>
            <a:ext cx="4155233" cy="3730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14" y="331608"/>
            <a:ext cx="4373185" cy="4297542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253480" y="2746474"/>
            <a:ext cx="4318520" cy="2358876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</a:rPr>
              <a:t>- </a:t>
            </a:r>
            <a:r>
              <a:rPr lang="en-US" sz="1800" dirty="0" err="1">
                <a:solidFill>
                  <a:srgbClr val="FF0000"/>
                </a:solidFill>
              </a:rPr>
              <a:t>Vật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liệu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xây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nền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nhà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tường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nhà</a:t>
            </a:r>
            <a:r>
              <a:rPr lang="en-US" sz="1800" dirty="0">
                <a:solidFill>
                  <a:srgbClr val="FF0000"/>
                </a:solidFill>
              </a:rPr>
              <a:t>: </a:t>
            </a:r>
            <a:r>
              <a:rPr lang="en-US" sz="1800" dirty="0" err="1">
                <a:solidFill>
                  <a:srgbClr val="FF0000"/>
                </a:solidFill>
              </a:rPr>
              <a:t>gạch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bông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gỗ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gạch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ống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đất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sét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</a:rPr>
              <a:t>- </a:t>
            </a:r>
            <a:r>
              <a:rPr lang="en-US" sz="1800" dirty="0" err="1">
                <a:solidFill>
                  <a:srgbClr val="FF0000"/>
                </a:solidFill>
              </a:rPr>
              <a:t>Vật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liệu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dùng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để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lợp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mái</a:t>
            </a:r>
            <a:r>
              <a:rPr lang="en-US" sz="1800" dirty="0">
                <a:solidFill>
                  <a:srgbClr val="FF0000"/>
                </a:solidFill>
              </a:rPr>
              <a:t>: </a:t>
            </a:r>
            <a:r>
              <a:rPr lang="en-US" sz="1800" dirty="0" err="1">
                <a:solidFill>
                  <a:srgbClr val="FF0000"/>
                </a:solidFill>
              </a:rPr>
              <a:t>tôn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ngói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lá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</a:rPr>
              <a:t>- </a:t>
            </a:r>
            <a:r>
              <a:rPr lang="en-US" sz="1800" dirty="0" err="1">
                <a:solidFill>
                  <a:srgbClr val="FF0000"/>
                </a:solidFill>
              </a:rPr>
              <a:t>Gỗ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dùng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để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làm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nền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nhà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trần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nhà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cửa</a:t>
            </a:r>
            <a:r>
              <a:rPr lang="en-US" sz="1800" dirty="0">
                <a:solidFill>
                  <a:srgbClr val="FF0000"/>
                </a:solidFill>
              </a:rPr>
              <a:t>, …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2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-152400" y="414607"/>
            <a:ext cx="9525000" cy="1631216"/>
            <a:chOff x="228600" y="414607"/>
            <a:chExt cx="8420425" cy="1631216"/>
          </a:xfrm>
        </p:grpSpPr>
        <p:grpSp>
          <p:nvGrpSpPr>
            <p:cNvPr id="32" name="Google Shape;5130;p50"/>
            <p:cNvGrpSpPr/>
            <p:nvPr/>
          </p:nvGrpSpPr>
          <p:grpSpPr>
            <a:xfrm>
              <a:off x="228600" y="414607"/>
              <a:ext cx="829009" cy="937943"/>
              <a:chOff x="6506504" y="937343"/>
              <a:chExt cx="744273" cy="793950"/>
            </a:xfrm>
          </p:grpSpPr>
          <p:sp>
            <p:nvSpPr>
              <p:cNvPr id="33" name="Google Shape;5131;p50"/>
              <p:cNvSpPr/>
              <p:nvPr/>
            </p:nvSpPr>
            <p:spPr>
              <a:xfrm>
                <a:off x="6666683" y="1079385"/>
                <a:ext cx="422268" cy="171940"/>
              </a:xfrm>
              <a:custGeom>
                <a:avLst/>
                <a:gdLst/>
                <a:ahLst/>
                <a:cxnLst/>
                <a:rect l="l" t="t" r="r" b="b"/>
                <a:pathLst>
                  <a:path w="2085276" h="859701" extrusionOk="0">
                    <a:moveTo>
                      <a:pt x="2085276" y="859701"/>
                    </a:moveTo>
                    <a:cubicBezTo>
                      <a:pt x="2064893" y="746925"/>
                      <a:pt x="2027047" y="641516"/>
                      <a:pt x="1974723" y="545821"/>
                    </a:cubicBezTo>
                    <a:lnTo>
                      <a:pt x="1952816" y="507721"/>
                    </a:lnTo>
                    <a:cubicBezTo>
                      <a:pt x="1535303" y="-176492"/>
                      <a:pt x="577914" y="-161950"/>
                      <a:pt x="140271" y="507721"/>
                    </a:cubicBezTo>
                    <a:lnTo>
                      <a:pt x="116523" y="545821"/>
                    </a:lnTo>
                    <a:cubicBezTo>
                      <a:pt x="57721" y="643421"/>
                      <a:pt x="18098" y="749783"/>
                      <a:pt x="0" y="859701"/>
                    </a:cubicBezTo>
                    <a:lnTo>
                      <a:pt x="2085276" y="85970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4" name="Google Shape;5132;p50"/>
              <p:cNvSpPr/>
              <p:nvPr/>
            </p:nvSpPr>
            <p:spPr>
              <a:xfrm>
                <a:off x="6664423" y="1259933"/>
                <a:ext cx="427985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2113506" h="857250" extrusionOk="0">
                    <a:moveTo>
                      <a:pt x="3910" y="178753"/>
                    </a:moveTo>
                    <a:cubicBezTo>
                      <a:pt x="22706" y="451485"/>
                      <a:pt x="153833" y="652844"/>
                      <a:pt x="287056" y="857250"/>
                    </a:cubicBezTo>
                    <a:lnTo>
                      <a:pt x="1834170" y="857250"/>
                    </a:lnTo>
                    <a:cubicBezTo>
                      <a:pt x="1971457" y="654495"/>
                      <a:pt x="2109316" y="461137"/>
                      <a:pt x="2113316" y="178753"/>
                    </a:cubicBezTo>
                    <a:lnTo>
                      <a:pt x="2113507" y="140653"/>
                    </a:lnTo>
                    <a:cubicBezTo>
                      <a:pt x="2112935" y="92710"/>
                      <a:pt x="2109125" y="45784"/>
                      <a:pt x="2102585" y="0"/>
                    </a:cubicBezTo>
                    <a:lnTo>
                      <a:pt x="5815" y="0"/>
                    </a:lnTo>
                    <a:cubicBezTo>
                      <a:pt x="-1170" y="58991"/>
                      <a:pt x="-1932" y="118872"/>
                      <a:pt x="3910" y="1787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" name="Google Shape;5133;p50"/>
              <p:cNvSpPr/>
              <p:nvPr/>
            </p:nvSpPr>
            <p:spPr>
              <a:xfrm>
                <a:off x="6727642" y="1439988"/>
                <a:ext cx="303068" cy="171348"/>
              </a:xfrm>
              <a:custGeom>
                <a:avLst/>
                <a:gdLst/>
                <a:ahLst/>
                <a:cxnLst/>
                <a:rect l="l" t="t" r="r" b="b"/>
                <a:pathLst>
                  <a:path w="1496631" h="856741" extrusionOk="0">
                    <a:moveTo>
                      <a:pt x="0" y="0"/>
                    </a:moveTo>
                    <a:cubicBezTo>
                      <a:pt x="63500" y="97853"/>
                      <a:pt x="125984" y="197485"/>
                      <a:pt x="175451" y="306896"/>
                    </a:cubicBezTo>
                    <a:lnTo>
                      <a:pt x="191071" y="344996"/>
                    </a:lnTo>
                    <a:cubicBezTo>
                      <a:pt x="230060" y="445262"/>
                      <a:pt x="254762" y="554419"/>
                      <a:pt x="254762" y="679895"/>
                    </a:cubicBezTo>
                    <a:cubicBezTo>
                      <a:pt x="254762" y="777558"/>
                      <a:pt x="333946" y="856742"/>
                      <a:pt x="431610" y="856742"/>
                    </a:cubicBezTo>
                    <a:lnTo>
                      <a:pt x="1080960" y="856742"/>
                    </a:lnTo>
                    <a:cubicBezTo>
                      <a:pt x="1189609" y="856488"/>
                      <a:pt x="1267206" y="763143"/>
                      <a:pt x="1257808" y="656653"/>
                    </a:cubicBezTo>
                    <a:cubicBezTo>
                      <a:pt x="1257808" y="539178"/>
                      <a:pt x="1277874" y="437261"/>
                      <a:pt x="1310259" y="344996"/>
                    </a:cubicBezTo>
                    <a:lnTo>
                      <a:pt x="1324483" y="306896"/>
                    </a:lnTo>
                    <a:cubicBezTo>
                      <a:pt x="1370775" y="194501"/>
                      <a:pt x="1432687" y="95567"/>
                      <a:pt x="149663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36" name="Google Shape;5134;p50"/>
              <p:cNvGrpSpPr/>
              <p:nvPr/>
            </p:nvGrpSpPr>
            <p:grpSpPr>
              <a:xfrm>
                <a:off x="6506504" y="937343"/>
                <a:ext cx="744273" cy="793950"/>
                <a:chOff x="6565437" y="1588001"/>
                <a:chExt cx="744273" cy="793950"/>
              </a:xfrm>
            </p:grpSpPr>
            <p:sp>
              <p:nvSpPr>
                <p:cNvPr id="37" name="Google Shape;5135;p50"/>
                <p:cNvSpPr/>
                <p:nvPr/>
              </p:nvSpPr>
              <p:spPr>
                <a:xfrm>
                  <a:off x="7127411" y="1694452"/>
                  <a:ext cx="76068" cy="75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32" extrusionOk="0">
                      <a:moveTo>
                        <a:pt x="12" y="132"/>
                      </a:moveTo>
                      <a:cubicBezTo>
                        <a:pt x="9" y="132"/>
                        <a:pt x="6" y="131"/>
                        <a:pt x="4" y="128"/>
                      </a:cubicBezTo>
                      <a:cubicBezTo>
                        <a:pt x="0" y="124"/>
                        <a:pt x="0" y="118"/>
                        <a:pt x="4" y="114"/>
                      </a:cubicBezTo>
                      <a:cubicBezTo>
                        <a:pt x="113" y="4"/>
                        <a:pt x="113" y="4"/>
                        <a:pt x="113" y="4"/>
                      </a:cubicBezTo>
                      <a:cubicBezTo>
                        <a:pt x="118" y="0"/>
                        <a:pt x="124" y="0"/>
                        <a:pt x="128" y="4"/>
                      </a:cubicBezTo>
                      <a:cubicBezTo>
                        <a:pt x="133" y="8"/>
                        <a:pt x="133" y="15"/>
                        <a:pt x="128" y="19"/>
                      </a:cubicBezTo>
                      <a:cubicBezTo>
                        <a:pt x="19" y="128"/>
                        <a:pt x="19" y="128"/>
                        <a:pt x="19" y="128"/>
                      </a:cubicBezTo>
                      <a:cubicBezTo>
                        <a:pt x="17" y="131"/>
                        <a:pt x="14" y="132"/>
                        <a:pt x="12" y="13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 panose="020F0502020204030204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8" name="Google Shape;5136;p50"/>
                <p:cNvSpPr/>
                <p:nvPr/>
              </p:nvSpPr>
              <p:spPr>
                <a:xfrm>
                  <a:off x="7209689" y="1954149"/>
                  <a:ext cx="100020" cy="11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21" extrusionOk="0">
                      <a:moveTo>
                        <a:pt x="165" y="21"/>
                      </a:move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4" y="21"/>
                        <a:pt x="0" y="17"/>
                        <a:pt x="0" y="11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171" y="0"/>
                        <a:pt x="175" y="5"/>
                        <a:pt x="175" y="11"/>
                      </a:cubicBezTo>
                      <a:cubicBezTo>
                        <a:pt x="175" y="17"/>
                        <a:pt x="171" y="21"/>
                        <a:pt x="165" y="2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 panose="020F0502020204030204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9" name="Google Shape;5137;p50"/>
                <p:cNvSpPr/>
                <p:nvPr/>
              </p:nvSpPr>
              <p:spPr>
                <a:xfrm>
                  <a:off x="7127411" y="2150197"/>
                  <a:ext cx="76068" cy="7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32" extrusionOk="0">
                      <a:moveTo>
                        <a:pt x="121" y="132"/>
                      </a:moveTo>
                      <a:cubicBezTo>
                        <a:pt x="119" y="132"/>
                        <a:pt x="116" y="131"/>
                        <a:pt x="114" y="12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0" y="15"/>
                        <a:pt x="0" y="8"/>
                        <a:pt x="5" y="4"/>
                      </a:cubicBezTo>
                      <a:cubicBezTo>
                        <a:pt x="9" y="0"/>
                        <a:pt x="15" y="0"/>
                        <a:pt x="20" y="4"/>
                      </a:cubicBezTo>
                      <a:cubicBezTo>
                        <a:pt x="129" y="114"/>
                        <a:pt x="129" y="114"/>
                        <a:pt x="129" y="114"/>
                      </a:cubicBezTo>
                      <a:cubicBezTo>
                        <a:pt x="133" y="118"/>
                        <a:pt x="133" y="124"/>
                        <a:pt x="129" y="129"/>
                      </a:cubicBezTo>
                      <a:cubicBezTo>
                        <a:pt x="127" y="131"/>
                        <a:pt x="124" y="132"/>
                        <a:pt x="121" y="13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 panose="020F0502020204030204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40" name="Google Shape;5138;p50"/>
                <p:cNvSpPr/>
                <p:nvPr/>
              </p:nvSpPr>
              <p:spPr>
                <a:xfrm>
                  <a:off x="6671888" y="2150863"/>
                  <a:ext cx="76068" cy="74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31" extrusionOk="0">
                      <a:moveTo>
                        <a:pt x="12" y="131"/>
                      </a:moveTo>
                      <a:cubicBezTo>
                        <a:pt x="9" y="131"/>
                        <a:pt x="7" y="130"/>
                        <a:pt x="5" y="128"/>
                      </a:cubicBezTo>
                      <a:cubicBezTo>
                        <a:pt x="0" y="124"/>
                        <a:pt x="0" y="117"/>
                        <a:pt x="5" y="113"/>
                      </a:cubicBezTo>
                      <a:cubicBezTo>
                        <a:pt x="114" y="4"/>
                        <a:pt x="114" y="4"/>
                        <a:pt x="114" y="4"/>
                      </a:cubicBezTo>
                      <a:cubicBezTo>
                        <a:pt x="118" y="0"/>
                        <a:pt x="125" y="0"/>
                        <a:pt x="129" y="4"/>
                      </a:cubicBezTo>
                      <a:cubicBezTo>
                        <a:pt x="133" y="8"/>
                        <a:pt x="133" y="14"/>
                        <a:pt x="129" y="19"/>
                      </a:cubicBezTo>
                      <a:cubicBezTo>
                        <a:pt x="19" y="128"/>
                        <a:pt x="19" y="128"/>
                        <a:pt x="19" y="128"/>
                      </a:cubicBezTo>
                      <a:cubicBezTo>
                        <a:pt x="17" y="130"/>
                        <a:pt x="15" y="131"/>
                        <a:pt x="12" y="13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 panose="020F0502020204030204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41" name="Google Shape;5139;p50"/>
                <p:cNvSpPr/>
                <p:nvPr/>
              </p:nvSpPr>
              <p:spPr>
                <a:xfrm>
                  <a:off x="6565437" y="1954593"/>
                  <a:ext cx="100020" cy="11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21" extrusionOk="0">
                      <a:moveTo>
                        <a:pt x="165" y="21"/>
                      </a:move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4" y="21"/>
                        <a:pt x="0" y="16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171" y="0"/>
                        <a:pt x="175" y="5"/>
                        <a:pt x="175" y="10"/>
                      </a:cubicBezTo>
                      <a:cubicBezTo>
                        <a:pt x="175" y="16"/>
                        <a:pt x="171" y="21"/>
                        <a:pt x="165" y="2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 panose="020F0502020204030204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42" name="Google Shape;5140;p50"/>
                <p:cNvSpPr/>
                <p:nvPr/>
              </p:nvSpPr>
              <p:spPr>
                <a:xfrm>
                  <a:off x="6671888" y="1694896"/>
                  <a:ext cx="75403" cy="74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131" extrusionOk="0">
                      <a:moveTo>
                        <a:pt x="121" y="131"/>
                      </a:moveTo>
                      <a:cubicBezTo>
                        <a:pt x="118" y="131"/>
                        <a:pt x="115" y="130"/>
                        <a:pt x="113" y="128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0" y="14"/>
                        <a:pt x="0" y="8"/>
                        <a:pt x="4" y="4"/>
                      </a:cubicBezTo>
                      <a:cubicBezTo>
                        <a:pt x="8" y="0"/>
                        <a:pt x="15" y="0"/>
                        <a:pt x="19" y="4"/>
                      </a:cubicBezTo>
                      <a:cubicBezTo>
                        <a:pt x="128" y="113"/>
                        <a:pt x="128" y="113"/>
                        <a:pt x="128" y="113"/>
                      </a:cubicBezTo>
                      <a:cubicBezTo>
                        <a:pt x="132" y="117"/>
                        <a:pt x="132" y="124"/>
                        <a:pt x="128" y="128"/>
                      </a:cubicBezTo>
                      <a:cubicBezTo>
                        <a:pt x="126" y="130"/>
                        <a:pt x="124" y="131"/>
                        <a:pt x="121" y="13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 panose="020F0502020204030204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43" name="Google Shape;5141;p50"/>
                <p:cNvSpPr/>
                <p:nvPr/>
              </p:nvSpPr>
              <p:spPr>
                <a:xfrm>
                  <a:off x="6931363" y="1588001"/>
                  <a:ext cx="11976" cy="100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75" extrusionOk="0">
                      <a:moveTo>
                        <a:pt x="11" y="175"/>
                      </a:moveTo>
                      <a:cubicBezTo>
                        <a:pt x="5" y="175"/>
                        <a:pt x="0" y="171"/>
                        <a:pt x="0" y="165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65"/>
                        <a:pt x="21" y="165"/>
                        <a:pt x="21" y="165"/>
                      </a:cubicBezTo>
                      <a:cubicBezTo>
                        <a:pt x="21" y="171"/>
                        <a:pt x="17" y="175"/>
                        <a:pt x="11" y="1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 panose="020F0502020204030204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44" name="Google Shape;5142;p50"/>
                <p:cNvSpPr/>
                <p:nvPr/>
              </p:nvSpPr>
              <p:spPr>
                <a:xfrm>
                  <a:off x="6847311" y="2280157"/>
                  <a:ext cx="180080" cy="2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45" extrusionOk="0">
                      <a:moveTo>
                        <a:pt x="0" y="23"/>
                      </a:moveTo>
                      <a:cubicBezTo>
                        <a:pt x="0" y="35"/>
                        <a:pt x="10" y="45"/>
                        <a:pt x="22" y="45"/>
                      </a:cubicBezTo>
                      <a:cubicBezTo>
                        <a:pt x="293" y="45"/>
                        <a:pt x="293" y="45"/>
                        <a:pt x="293" y="45"/>
                      </a:cubicBezTo>
                      <a:cubicBezTo>
                        <a:pt x="305" y="45"/>
                        <a:pt x="315" y="35"/>
                        <a:pt x="315" y="23"/>
                      </a:cubicBezTo>
                      <a:cubicBezTo>
                        <a:pt x="315" y="23"/>
                        <a:pt x="315" y="23"/>
                        <a:pt x="315" y="23"/>
                      </a:cubicBezTo>
                      <a:cubicBezTo>
                        <a:pt x="315" y="11"/>
                        <a:pt x="305" y="0"/>
                        <a:pt x="29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1"/>
                        <a:pt x="0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 panose="020F0502020204030204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45" name="Google Shape;5143;p50"/>
                <p:cNvSpPr/>
                <p:nvPr/>
              </p:nvSpPr>
              <p:spPr>
                <a:xfrm>
                  <a:off x="6851968" y="2318524"/>
                  <a:ext cx="170766" cy="2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45" extrusionOk="0">
                      <a:moveTo>
                        <a:pt x="0" y="22"/>
                      </a:moveTo>
                      <a:cubicBezTo>
                        <a:pt x="0" y="35"/>
                        <a:pt x="10" y="45"/>
                        <a:pt x="23" y="45"/>
                      </a:cubicBezTo>
                      <a:cubicBezTo>
                        <a:pt x="277" y="45"/>
                        <a:pt x="277" y="45"/>
                        <a:pt x="277" y="45"/>
                      </a:cubicBezTo>
                      <a:cubicBezTo>
                        <a:pt x="289" y="45"/>
                        <a:pt x="299" y="35"/>
                        <a:pt x="299" y="22"/>
                      </a:cubicBezTo>
                      <a:cubicBezTo>
                        <a:pt x="299" y="22"/>
                        <a:pt x="299" y="22"/>
                        <a:pt x="299" y="22"/>
                      </a:cubicBezTo>
                      <a:cubicBezTo>
                        <a:pt x="299" y="10"/>
                        <a:pt x="289" y="0"/>
                        <a:pt x="277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 panose="020F0502020204030204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46" name="Google Shape;5144;p50"/>
                <p:cNvSpPr/>
                <p:nvPr/>
              </p:nvSpPr>
              <p:spPr>
                <a:xfrm>
                  <a:off x="6876364" y="2356225"/>
                  <a:ext cx="122419" cy="2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45" extrusionOk="0">
                      <a:moveTo>
                        <a:pt x="0" y="23"/>
                      </a:moveTo>
                      <a:cubicBezTo>
                        <a:pt x="0" y="35"/>
                        <a:pt x="10" y="45"/>
                        <a:pt x="22" y="45"/>
                      </a:cubicBezTo>
                      <a:cubicBezTo>
                        <a:pt x="192" y="45"/>
                        <a:pt x="192" y="45"/>
                        <a:pt x="192" y="45"/>
                      </a:cubicBezTo>
                      <a:cubicBezTo>
                        <a:pt x="204" y="45"/>
                        <a:pt x="214" y="35"/>
                        <a:pt x="214" y="23"/>
                      </a:cubicBezTo>
                      <a:cubicBezTo>
                        <a:pt x="214" y="23"/>
                        <a:pt x="214" y="23"/>
                        <a:pt x="214" y="23"/>
                      </a:cubicBezTo>
                      <a:cubicBezTo>
                        <a:pt x="214" y="10"/>
                        <a:pt x="204" y="0"/>
                        <a:pt x="19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 panose="020F0502020204030204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854555" y="414607"/>
              <a:ext cx="779447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sét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,...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endPara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ít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(1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tầng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);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tầng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xi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măng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thép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,...?</a:t>
              </a:r>
              <a:endPara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0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8" y="1733550"/>
            <a:ext cx="4306726" cy="3341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1733550"/>
            <a:ext cx="4576621" cy="334140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29"/>
          <p:cNvSpPr txBox="1">
            <a:spLocks noGrp="1"/>
          </p:cNvSpPr>
          <p:nvPr>
            <p:ph type="title"/>
          </p:nvPr>
        </p:nvSpPr>
        <p:spPr>
          <a:xfrm>
            <a:off x="381000" y="74295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 err="1">
                <a:solidFill>
                  <a:srgbClr val="002060"/>
                </a:solidFill>
                <a:latin typeface="+mj-lt"/>
              </a:rPr>
              <a:t>Kết</a:t>
            </a:r>
            <a:r>
              <a:rPr lang="en-US" sz="2800" b="1" u="sng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+mj-lt"/>
              </a:rPr>
              <a:t>luận</a:t>
            </a:r>
            <a:r>
              <a:rPr lang="en-US" sz="2800" b="1" u="sng" dirty="0">
                <a:solidFill>
                  <a:srgbClr val="002060"/>
                </a:solidFill>
                <a:latin typeface="+mj-lt"/>
              </a:rPr>
              <a:t>:</a:t>
            </a:r>
            <a:endParaRPr sz="2800" b="1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738" name="Google Shape;1738;p2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31450" y="1071339"/>
            <a:ext cx="8116324" cy="3268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 dirty="0">
                <a:solidFill>
                  <a:srgbClr val="FF0000"/>
                </a:solidFill>
              </a:rPr>
              <a:t>- </a:t>
            </a:r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xây dựng là tất cả các loại vật liệu dùng trong xây dựng nhà và các </a:t>
            </a:r>
            <a:endParaRPr lang="nl-NL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trình khác. Vật liệu xây dựng chủ yếu bao gồm: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Vật liệu có sẵn trong tự nhiên như: cát, đá, sỏi, gỗ, tre, đất sét, lá... </a:t>
            </a:r>
            <a:endParaRPr lang="nl-NL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Vật liệu nhân tạo như: gạch, ngói, vôi, xi măng, thép, nhôm, nhựa, kính,...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loại vật liệu như tre, nứa, lá,... =&gt; Xây nhà nhỏ, cấu trúc đơn giản.</a:t>
            </a:r>
            <a:endParaRPr lang="nl-NL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vật liệu như xi măng, cát, gạch,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thép.... =&gt; xây dựng những ngôi </a:t>
            </a:r>
            <a:endParaRPr lang="nl-NL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lớn, kiên cố...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32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accent2"/>
                </a:solidFill>
              </a:rPr>
            </a:fld>
            <a:endParaRPr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61950"/>
            <a:ext cx="77732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" y="988380"/>
            <a:ext cx="9067849" cy="411697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5"/>
          <p:cNvSpPr txBox="1">
            <a:spLocks noGrp="1"/>
          </p:cNvSpPr>
          <p:nvPr>
            <p:ph type="ctrTitle"/>
          </p:nvPr>
        </p:nvSpPr>
        <p:spPr>
          <a:xfrm>
            <a:off x="152400" y="133350"/>
            <a:ext cx="4676700" cy="64561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2060"/>
                </a:solidFill>
                <a:latin typeface="+mj-lt"/>
              </a:rPr>
              <a:t>I. </a:t>
            </a:r>
            <a:r>
              <a:rPr lang="en-US" sz="2800" b="1" u="sng" dirty="0">
                <a:solidFill>
                  <a:srgbClr val="002060"/>
                </a:solidFill>
                <a:latin typeface="+mj-lt"/>
              </a:rPr>
              <a:t>VAI TRÒ CỦA NHÀ Ở:</a:t>
            </a:r>
            <a:endParaRPr sz="2800" b="1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06" name="Google Shape;406;p15"/>
          <p:cNvSpPr txBox="1">
            <a:spLocks noGrp="1"/>
          </p:cNvSpPr>
          <p:nvPr>
            <p:ph type="subTitle" idx="1"/>
          </p:nvPr>
        </p:nvSpPr>
        <p:spPr>
          <a:xfrm>
            <a:off x="281732" y="762980"/>
            <a:ext cx="3200400" cy="350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067190" y="636355"/>
            <a:ext cx="4619611" cy="3244329"/>
            <a:chOff x="4067190" y="636355"/>
            <a:chExt cx="4619611" cy="3244329"/>
          </a:xfrm>
        </p:grpSpPr>
        <p:grpSp>
          <p:nvGrpSpPr>
            <p:cNvPr id="10" name="Group 9"/>
            <p:cNvGrpSpPr/>
            <p:nvPr/>
          </p:nvGrpSpPr>
          <p:grpSpPr>
            <a:xfrm>
              <a:off x="4067190" y="636355"/>
              <a:ext cx="4619611" cy="3244329"/>
              <a:chOff x="4067190" y="636355"/>
              <a:chExt cx="4619611" cy="324432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7190" y="636355"/>
                <a:ext cx="2286000" cy="152400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3201" y="636355"/>
                <a:ext cx="2133600" cy="1401996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1886" y="2356684"/>
                <a:ext cx="2162190" cy="1524000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2333290"/>
              <a:ext cx="2057401" cy="13716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867581" y="197568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543800" y="196395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859805" y="3880684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543799" y="370489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76348" y="4324311"/>
            <a:ext cx="6840220" cy="829945"/>
            <a:chOff x="2666948" y="4324311"/>
            <a:chExt cx="6840220" cy="829945"/>
          </a:xfrm>
        </p:grpSpPr>
        <p:sp>
          <p:nvSpPr>
            <p:cNvPr id="7" name="Curved Right Arrow 6"/>
            <p:cNvSpPr/>
            <p:nvPr/>
          </p:nvSpPr>
          <p:spPr>
            <a:xfrm>
              <a:off x="3276600" y="4328034"/>
              <a:ext cx="457200" cy="42873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66948" y="4324311"/>
              <a:ext cx="684022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trú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ẩn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hưởng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xấu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thiên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" grpId="0"/>
      <p:bldP spid="406" grpId="0" build="p"/>
      <p:bldP spid="6" grpId="0"/>
      <p:bldP spid="116" grpId="0"/>
      <p:bldP spid="117" grpId="0"/>
      <p:bldP spid="1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3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accent2"/>
                </a:solidFill>
              </a:rPr>
            </a:fld>
            <a:endParaRPr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895350"/>
            <a:ext cx="9029725" cy="42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85750"/>
            <a:ext cx="4488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p35"/>
          <p:cNvSpPr txBox="1">
            <a:spLocks noGrp="1"/>
          </p:cNvSpPr>
          <p:nvPr>
            <p:ph type="title"/>
          </p:nvPr>
        </p:nvSpPr>
        <p:spPr>
          <a:xfrm>
            <a:off x="381000" y="742950"/>
            <a:ext cx="5640900" cy="5945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+mj-lt"/>
              </a:rPr>
              <a:t>V. 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XÂY DỰNG NHÀ Ở</a:t>
            </a:r>
            <a:r>
              <a:rPr lang="en-US" sz="2400" b="1" u="sng" dirty="0">
                <a:solidFill>
                  <a:srgbClr val="002060"/>
                </a:solidFill>
                <a:latin typeface="+mj-lt"/>
              </a:rPr>
              <a:t>:</a:t>
            </a:r>
            <a:endParaRPr sz="2400" b="1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31" name="Google Shape;2231;p3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0999" y="1276350"/>
            <a:ext cx="8268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   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733800" y="3518177"/>
            <a:ext cx="1429368" cy="599280"/>
          </a:xfrm>
          <a:prstGeom prst="downArrow">
            <a:avLst>
              <a:gd name="adj1" fmla="val 50000"/>
              <a:gd name="adj2" fmla="val 43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52918" y="2343148"/>
            <a:ext cx="7448081" cy="816116"/>
            <a:chOff x="552918" y="2343148"/>
            <a:chExt cx="7448081" cy="816116"/>
          </a:xfrm>
        </p:grpSpPr>
        <p:sp>
          <p:nvSpPr>
            <p:cNvPr id="8" name="Rectangle 7"/>
            <p:cNvSpPr/>
            <p:nvPr/>
          </p:nvSpPr>
          <p:spPr>
            <a:xfrm>
              <a:off x="3225178" y="2343149"/>
              <a:ext cx="2489821" cy="816115"/>
            </a:xfrm>
            <a:prstGeom prst="rect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thiện</a:t>
              </a:r>
              <a:r>
                <a:rPr lang="en-US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840368" y="2343148"/>
              <a:ext cx="2160631" cy="816115"/>
            </a:xfrm>
            <a:prstGeom prst="rect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US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2918" y="2343149"/>
              <a:ext cx="2489822" cy="816115"/>
            </a:xfrm>
            <a:prstGeom prst="rect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</a:t>
              </a:r>
              <a:r>
                <a:rPr lang="en-US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US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" y="4171950"/>
            <a:ext cx="7732764" cy="933400"/>
            <a:chOff x="609600" y="3181350"/>
            <a:chExt cx="7580364" cy="936035"/>
          </a:xfrm>
        </p:grpSpPr>
        <p:grpSp>
          <p:nvGrpSpPr>
            <p:cNvPr id="7" name="Group 6"/>
            <p:cNvGrpSpPr/>
            <p:nvPr/>
          </p:nvGrpSpPr>
          <p:grpSpPr>
            <a:xfrm>
              <a:off x="609600" y="3181350"/>
              <a:ext cx="2440752" cy="924179"/>
              <a:chOff x="609600" y="3181350"/>
              <a:chExt cx="2440752" cy="92417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09600" y="3181350"/>
                <a:ext cx="2440752" cy="381000"/>
              </a:xfrm>
              <a:prstGeom prst="rect">
                <a:avLst/>
              </a:prstGeom>
              <a:solidFill>
                <a:srgbClr val="FFFF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1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1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xây</a:t>
                </a:r>
                <a:r>
                  <a:rPr lang="en-US" sz="1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r>
                  <a:rPr lang="en-US" sz="1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endParaRPr lang="en-US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409069" y="3736197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solidFill>
                      <a:srgbClr val="FF0000"/>
                    </a:solidFill>
                  </a:rPr>
                  <a:t>(1)</a:t>
                </a:r>
                <a:endParaRPr lang="en-US" sz="1800" b="1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168122" y="3181350"/>
              <a:ext cx="2819400" cy="931241"/>
              <a:chOff x="3168122" y="3181350"/>
              <a:chExt cx="2819400" cy="93124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168122" y="3181350"/>
                <a:ext cx="2819400" cy="381000"/>
              </a:xfrm>
              <a:prstGeom prst="rect">
                <a:avLst/>
              </a:prstGeom>
              <a:solidFill>
                <a:srgbClr val="FFFF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</a:t>
                </a:r>
                <a:r>
                  <a:rPr lang="en-US" sz="1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1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xây</a:t>
                </a:r>
                <a:r>
                  <a:rPr lang="en-US" sz="1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r>
                  <a:rPr lang="en-US" sz="1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ngôi</a:t>
                </a:r>
                <a:r>
                  <a:rPr lang="en-US" sz="1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endParaRPr lang="en-US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338603" y="3743259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solidFill>
                      <a:srgbClr val="FF0000"/>
                    </a:solidFill>
                  </a:rPr>
                  <a:t>(2)</a:t>
                </a:r>
                <a:endParaRPr lang="en-US" sz="1800" b="1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071915" y="3181350"/>
              <a:ext cx="2118049" cy="936035"/>
              <a:chOff x="6071915" y="3181350"/>
              <a:chExt cx="2118049" cy="93603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071915" y="3181350"/>
                <a:ext cx="2118049" cy="381000"/>
              </a:xfrm>
              <a:prstGeom prst="rect">
                <a:avLst/>
              </a:prstGeom>
              <a:solidFill>
                <a:srgbClr val="FFFF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sz="1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thiện</a:t>
                </a:r>
                <a:r>
                  <a:rPr lang="en-US" sz="1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ngôi</a:t>
                </a:r>
                <a:r>
                  <a:rPr lang="en-US" sz="1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endParaRPr lang="en-US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10400" y="3748053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solidFill>
                      <a:srgbClr val="FF0000"/>
                    </a:solidFill>
                  </a:rPr>
                  <a:t>(3)</a:t>
                </a:r>
                <a:endParaRPr lang="en-US" sz="1800" b="1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9" grpId="0"/>
      <p:bldP spid="3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p36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8388444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em, các công việc hình 1.9 thuộc bước nào trong quy trình xây dựng nhà?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9" name="Google Shape;2239;p3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83292"/>
            <a:ext cx="6324600" cy="412205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10400" y="1885950"/>
            <a:ext cx="1759044" cy="1200329"/>
            <a:chOff x="7086600" y="1885950"/>
            <a:chExt cx="1759044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7391400" y="1885950"/>
              <a:ext cx="145424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 TRÌNH</a:t>
              </a:r>
              <a:endPara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 CÔNG</a:t>
              </a:r>
              <a:endPara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XÂY DỰNG</a:t>
              </a:r>
              <a:endPara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 NHÀ </a:t>
              </a:r>
              <a:endPara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Curved Right Arrow 4"/>
            <p:cNvSpPr/>
            <p:nvPr/>
          </p:nvSpPr>
          <p:spPr>
            <a:xfrm>
              <a:off x="7086600" y="2190750"/>
              <a:ext cx="304800" cy="5334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188777" y="578221"/>
            <a:ext cx="7011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b="1" dirty="0">
                <a:solidFill>
                  <a:srgbClr val="002060"/>
                </a:solidFill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99;p25"/>
          <p:cNvSpPr/>
          <p:nvPr/>
        </p:nvSpPr>
        <p:spPr>
          <a:xfrm>
            <a:off x="381000" y="1657350"/>
            <a:ext cx="2614134" cy="2514600"/>
          </a:xfrm>
          <a:prstGeom prst="ellipse">
            <a:avLst/>
          </a:prstGeom>
          <a:solidFill>
            <a:schemeClr val="accent2">
              <a:lumMod val="60000"/>
              <a:lumOff val="40000"/>
              <a:alpha val="7310"/>
            </a:schemeClr>
          </a:solidFill>
          <a:ln w="38100" cap="flat" cmpd="sng">
            <a:solidFill>
              <a:srgbClr val="00B05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B1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Chuẩn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bị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Chọn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kiểu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vẽ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thiết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kế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chọn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liệu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 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ea typeface="Montserrat" panose="00000500000000000000"/>
              <a:cs typeface="Times New Roman" panose="02020603050405020304" pitchFamily="18" charset="0"/>
              <a:sym typeface="Montserrat" panose="00000500000000000000"/>
            </a:endParaRPr>
          </a:p>
        </p:txBody>
      </p:sp>
      <p:sp>
        <p:nvSpPr>
          <p:cNvPr id="6" name="Google Shape;199;p25"/>
          <p:cNvSpPr/>
          <p:nvPr/>
        </p:nvSpPr>
        <p:spPr>
          <a:xfrm>
            <a:off x="5257800" y="1480172"/>
            <a:ext cx="2667000" cy="2506436"/>
          </a:xfrm>
          <a:prstGeom prst="ellipse">
            <a:avLst/>
          </a:prstGeom>
          <a:solidFill>
            <a:schemeClr val="accent2">
              <a:lumMod val="60000"/>
              <a:lumOff val="40000"/>
              <a:alpha val="7310"/>
            </a:schemeClr>
          </a:solidFill>
          <a:ln w="38100" cap="flat" cmpd="sng">
            <a:solidFill>
              <a:srgbClr val="00B05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B3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Hoàn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thiện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Trát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tường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quét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vôi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trang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trí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nội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thất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/>
                <a:cs typeface="Times New Roman" panose="02020603050405020304" pitchFamily="18" charset="0"/>
                <a:sym typeface="Montserrat" panose="00000500000000000000"/>
              </a:rPr>
              <a:t>…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ea typeface="Montserrat" panose="00000500000000000000"/>
              <a:cs typeface="Times New Roman" panose="02020603050405020304" pitchFamily="18" charset="0"/>
              <a:sym typeface="Montserrat" panose="0000050000000000000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67000" y="1547076"/>
            <a:ext cx="2800459" cy="2624874"/>
            <a:chOff x="2819400" y="1640332"/>
            <a:chExt cx="2133000" cy="2133000"/>
          </a:xfrm>
        </p:grpSpPr>
        <p:sp>
          <p:nvSpPr>
            <p:cNvPr id="7" name="Google Shape;201;p25"/>
            <p:cNvSpPr/>
            <p:nvPr/>
          </p:nvSpPr>
          <p:spPr>
            <a:xfrm>
              <a:off x="2819400" y="1640332"/>
              <a:ext cx="2133000" cy="2133000"/>
            </a:xfrm>
            <a:prstGeom prst="ellipse">
              <a:avLst/>
            </a:prstGeom>
            <a:solidFill>
              <a:srgbClr val="0070C0">
                <a:alpha val="7310"/>
              </a:srgbClr>
            </a:solidFill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FFFFFF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GRAY</a:t>
              </a:r>
              <a:endParaRPr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93516" y="1805254"/>
              <a:ext cx="1799195" cy="1875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B2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móng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tường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lợp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oogle Shape;513;p41"/>
          <p:cNvGrpSpPr/>
          <p:nvPr/>
        </p:nvGrpSpPr>
        <p:grpSpPr>
          <a:xfrm>
            <a:off x="61135" y="197964"/>
            <a:ext cx="1127642" cy="1128712"/>
            <a:chOff x="5961125" y="1623900"/>
            <a:chExt cx="427450" cy="448175"/>
          </a:xfrm>
          <a:solidFill>
            <a:schemeClr val="accent3">
              <a:lumMod val="75000"/>
            </a:schemeClr>
          </a:solidFill>
        </p:grpSpPr>
        <p:sp>
          <p:nvSpPr>
            <p:cNvPr id="11" name="Google Shape;514;p41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grpFill/>
            <a:ln w="121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515;p4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grpFill/>
            <a:ln w="121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516;p41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grpFill/>
            <a:ln w="121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517;p41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grpFill/>
            <a:ln w="121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518;p41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grpFill/>
            <a:ln w="121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519;p41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grpFill/>
            <a:ln w="121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520;p41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grpFill/>
            <a:ln w="121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p41"/>
          <p:cNvSpPr txBox="1">
            <a:spLocks noGrp="1"/>
          </p:cNvSpPr>
          <p:nvPr>
            <p:ph type="title"/>
          </p:nvPr>
        </p:nvSpPr>
        <p:spPr>
          <a:xfrm>
            <a:off x="457200" y="104479"/>
            <a:ext cx="5641663" cy="10194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luyện tập:</a:t>
            </a:r>
            <a:endParaRPr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4" name="Google Shape;2334;p4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343" name="Google Shape;2343;p41"/>
          <p:cNvSpPr/>
          <p:nvPr/>
        </p:nvSpPr>
        <p:spPr>
          <a:xfrm>
            <a:off x="3842100" y="2242577"/>
            <a:ext cx="346481" cy="4465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S</a:t>
            </a:r>
            <a:endParaRPr b="1" i="0">
              <a:ln>
                <a:noFill/>
              </a:ln>
              <a:solidFill>
                <a:schemeClr val="lt1"/>
              </a:solidFill>
              <a:latin typeface="Raleway"/>
            </a:endParaRPr>
          </a:p>
        </p:txBody>
      </p:sp>
      <p:sp>
        <p:nvSpPr>
          <p:cNvPr id="2344" name="Google Shape;2344;p41"/>
          <p:cNvSpPr/>
          <p:nvPr/>
        </p:nvSpPr>
        <p:spPr>
          <a:xfrm>
            <a:off x="4857720" y="2250297"/>
            <a:ext cx="650964" cy="4384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>
              <a:ln>
                <a:noFill/>
              </a:ln>
              <a:solidFill>
                <a:schemeClr val="lt1"/>
              </a:solidFill>
              <a:latin typeface="Raleway"/>
            </a:endParaRPr>
          </a:p>
        </p:txBody>
      </p:sp>
      <p:sp>
        <p:nvSpPr>
          <p:cNvPr id="2345" name="Google Shape;2345;p41"/>
          <p:cNvSpPr/>
          <p:nvPr/>
        </p:nvSpPr>
        <p:spPr>
          <a:xfrm>
            <a:off x="3807513" y="3348952"/>
            <a:ext cx="428005" cy="4446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O</a:t>
            </a:r>
            <a:endParaRPr b="1" i="0">
              <a:ln>
                <a:noFill/>
              </a:ln>
              <a:solidFill>
                <a:schemeClr val="lt1"/>
              </a:solidFill>
              <a:latin typeface="Raleway"/>
            </a:endParaRPr>
          </a:p>
        </p:txBody>
      </p:sp>
      <p:sp>
        <p:nvSpPr>
          <p:cNvPr id="2346" name="Google Shape;2346;p41"/>
          <p:cNvSpPr/>
          <p:nvPr/>
        </p:nvSpPr>
        <p:spPr>
          <a:xfrm>
            <a:off x="4971979" y="3356672"/>
            <a:ext cx="365009" cy="4384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T</a:t>
            </a:r>
            <a:endParaRPr b="1" i="0">
              <a:ln>
                <a:noFill/>
              </a:ln>
              <a:solidFill>
                <a:schemeClr val="lt1"/>
              </a:solidFill>
              <a:latin typeface="Ralewa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557569"/>
            <a:ext cx="7989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BT1</a:t>
            </a:r>
            <a:r>
              <a:rPr lang="nl-NL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nhưng ngôi nhà trong hình dưới đây đang thực hiện </a:t>
            </a:r>
            <a:endParaRPr lang="nl-NL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nào trong quy trình xây dựng: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/>
          <p:nvPr/>
        </p:nvPicPr>
        <p:blipFill>
          <a:blip r:embed="rId1"/>
          <a:stretch>
            <a:fillRect/>
          </a:stretch>
        </p:blipFill>
        <p:spPr>
          <a:xfrm>
            <a:off x="533399" y="1704687"/>
            <a:ext cx="8115625" cy="1866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690" y="3712359"/>
            <a:ext cx="2262910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nl-NL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hoàn thiện </a:t>
            </a:r>
            <a:endParaRPr lang="nl-NL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lnSpc>
                <a:spcPct val="150000"/>
              </a:lnSpc>
            </a:pPr>
            <a:r>
              <a:rPr lang="nl-NL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(tô tường)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3734455"/>
            <a:ext cx="3352800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nl-NL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hoàn thiện </a:t>
            </a:r>
            <a:endParaRPr lang="nl-NL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lnSpc>
                <a:spcPct val="150000"/>
              </a:lnSpc>
            </a:pPr>
            <a:r>
              <a:rPr lang="nl-NL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(lát nền)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400" y="3725152"/>
            <a:ext cx="2514600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nl-NL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thi công</a:t>
            </a:r>
            <a:endParaRPr lang="nl-NL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lnSpc>
                <a:spcPct val="150000"/>
              </a:lnSpc>
            </a:pPr>
            <a:r>
              <a:rPr lang="nl-NL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(lợp mái)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3" grpId="0"/>
      <p:bldP spid="2" grpId="0"/>
      <p:bldP spid="3" grpId="0"/>
      <p:bldP spid="19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p41"/>
          <p:cNvSpPr txBox="1">
            <a:spLocks noGrp="1"/>
          </p:cNvSpPr>
          <p:nvPr>
            <p:ph type="title"/>
          </p:nvPr>
        </p:nvSpPr>
        <p:spPr>
          <a:xfrm>
            <a:off x="457963" y="655689"/>
            <a:ext cx="5640900" cy="4682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luyện tập: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4" name="Google Shape;2334;p4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343" name="Google Shape;2343;p41"/>
          <p:cNvSpPr/>
          <p:nvPr/>
        </p:nvSpPr>
        <p:spPr>
          <a:xfrm>
            <a:off x="3842100" y="2242577"/>
            <a:ext cx="346481" cy="4465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S</a:t>
            </a:r>
            <a:endParaRPr b="1" i="0">
              <a:ln>
                <a:noFill/>
              </a:ln>
              <a:solidFill>
                <a:schemeClr val="lt1"/>
              </a:solidFill>
              <a:latin typeface="Raleway"/>
            </a:endParaRPr>
          </a:p>
        </p:txBody>
      </p:sp>
      <p:sp>
        <p:nvSpPr>
          <p:cNvPr id="2344" name="Google Shape;2344;p41"/>
          <p:cNvSpPr/>
          <p:nvPr/>
        </p:nvSpPr>
        <p:spPr>
          <a:xfrm>
            <a:off x="4857720" y="2250297"/>
            <a:ext cx="650964" cy="4384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>
              <a:ln>
                <a:noFill/>
              </a:ln>
              <a:solidFill>
                <a:schemeClr val="lt1"/>
              </a:solidFill>
              <a:latin typeface="Raleway"/>
            </a:endParaRPr>
          </a:p>
        </p:txBody>
      </p:sp>
      <p:sp>
        <p:nvSpPr>
          <p:cNvPr id="2345" name="Google Shape;2345;p41"/>
          <p:cNvSpPr/>
          <p:nvPr/>
        </p:nvSpPr>
        <p:spPr>
          <a:xfrm>
            <a:off x="3807513" y="3348952"/>
            <a:ext cx="428005" cy="4446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O</a:t>
            </a:r>
            <a:endParaRPr b="1" i="0">
              <a:ln>
                <a:noFill/>
              </a:ln>
              <a:solidFill>
                <a:schemeClr val="lt1"/>
              </a:solidFill>
              <a:latin typeface="Raleway"/>
            </a:endParaRPr>
          </a:p>
        </p:txBody>
      </p:sp>
      <p:sp>
        <p:nvSpPr>
          <p:cNvPr id="2346" name="Google Shape;2346;p41"/>
          <p:cNvSpPr/>
          <p:nvPr/>
        </p:nvSpPr>
        <p:spPr>
          <a:xfrm>
            <a:off x="4971979" y="3356672"/>
            <a:ext cx="365009" cy="4384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T</a:t>
            </a:r>
            <a:endParaRPr b="1" i="0">
              <a:ln>
                <a:noFill/>
              </a:ln>
              <a:solidFill>
                <a:schemeClr val="lt1"/>
              </a:solidFill>
              <a:latin typeface="Ralewa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047750"/>
            <a:ext cx="7576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b="1" i="1" u="sng" dirty="0">
                <a:solidFill>
                  <a:srgbClr val="002060"/>
                </a:solidFill>
              </a:rPr>
              <a:t>BT2</a:t>
            </a:r>
            <a:r>
              <a:rPr lang="nl-NL" sz="1800" b="1" i="1" dirty="0">
                <a:solidFill>
                  <a:srgbClr val="002060"/>
                </a:solidFill>
              </a:rPr>
              <a:t>: </a:t>
            </a:r>
            <a:r>
              <a:rPr lang="nl-NL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tên kiến trúc nhà ở mỗi hình dưới đây: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838200" y="4083751"/>
            <a:ext cx="1202251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nl-NL" sz="1800" dirty="0">
                <a:solidFill>
                  <a:srgbClr val="FF0000"/>
                </a:solidFill>
              </a:rPr>
              <a:t>Nhà sàn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1" y="4083751"/>
            <a:ext cx="297466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nl-NL" sz="1800">
                <a:solidFill>
                  <a:srgbClr val="FF0000"/>
                </a:solidFill>
              </a:rPr>
              <a:t>Nhà liền kề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799" y="4095750"/>
            <a:ext cx="224822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nl-NL" sz="1800" dirty="0">
                <a:solidFill>
                  <a:srgbClr val="FF0000"/>
                </a:solidFill>
              </a:rPr>
              <a:t>Nhà chung cư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1"/>
          <a:stretch>
            <a:fillRect/>
          </a:stretch>
        </p:blipFill>
        <p:spPr>
          <a:xfrm>
            <a:off x="609600" y="1581149"/>
            <a:ext cx="8305800" cy="250260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468" name="Google Shape;468;p41"/>
          <p:cNvSpPr/>
          <p:nvPr/>
        </p:nvSpPr>
        <p:spPr>
          <a:xfrm rot="5400000">
            <a:off x="381000" y="271693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9" name="Google Shape;469;p41"/>
          <p:cNvSpPr/>
          <p:nvPr/>
        </p:nvSpPr>
        <p:spPr>
          <a:xfrm rot="10800000">
            <a:off x="381000" y="438150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0" name="Google Shape;470;p41"/>
          <p:cNvSpPr/>
          <p:nvPr/>
        </p:nvSpPr>
        <p:spPr>
          <a:xfrm rot="-5400000">
            <a:off x="227045" y="406660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/>
        </p:nvGrpSpPr>
        <p:grpSpPr>
          <a:xfrm>
            <a:off x="228600" y="271693"/>
            <a:ext cx="2417100" cy="2417100"/>
            <a:chOff x="3285625" y="1738389"/>
            <a:chExt cx="2417100" cy="2417100"/>
          </a:xfrm>
        </p:grpSpPr>
        <p:sp>
          <p:nvSpPr>
            <p:cNvPr id="467" name="Google Shape;467;p41"/>
            <p:cNvSpPr/>
            <p:nvPr/>
          </p:nvSpPr>
          <p:spPr>
            <a:xfrm>
              <a:off x="3285625" y="1738389"/>
              <a:ext cx="2417100" cy="2417100"/>
            </a:xfrm>
            <a:prstGeom prst="pie">
              <a:avLst>
                <a:gd name="adj1" fmla="val 10788866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3732765" y="2242268"/>
              <a:ext cx="577500" cy="44652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i="0">
                  <a:ln>
                    <a:noFill/>
                  </a:ln>
                  <a:solidFill>
                    <a:schemeClr val="lt1"/>
                  </a:solidFill>
                  <a:latin typeface="Raleway"/>
                </a:rPr>
                <a:t>Bài</a:t>
              </a:r>
              <a:endParaRPr b="1" i="0">
                <a:ln>
                  <a:noFill/>
                </a:ln>
                <a:solidFill>
                  <a:schemeClr val="lt1"/>
                </a:solidFill>
                <a:latin typeface="Raleway"/>
              </a:endParaRPr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4857720" y="2250297"/>
              <a:ext cx="650964" cy="438496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i="0" dirty="0" err="1">
                  <a:ln>
                    <a:noFill/>
                  </a:ln>
                  <a:solidFill>
                    <a:schemeClr val="lt1"/>
                  </a:solidFill>
                  <a:latin typeface="Raleway"/>
                </a:rPr>
                <a:t>Tập</a:t>
              </a:r>
              <a:endParaRPr b="1" i="0" dirty="0">
                <a:ln>
                  <a:noFill/>
                </a:ln>
                <a:solidFill>
                  <a:schemeClr val="lt1"/>
                </a:solidFill>
                <a:latin typeface="Raleway"/>
              </a:endParaRPr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3581401" y="3348952"/>
              <a:ext cx="838200" cy="44467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>
                  <a:solidFill>
                    <a:schemeClr val="lt1"/>
                  </a:solidFill>
                  <a:latin typeface="Raleway"/>
                </a:rPr>
                <a:t>Dụng</a:t>
              </a:r>
              <a:endParaRPr b="1" i="0">
                <a:ln>
                  <a:noFill/>
                </a:ln>
                <a:solidFill>
                  <a:schemeClr val="lt1"/>
                </a:solidFill>
                <a:latin typeface="Raleway"/>
              </a:endParaRPr>
            </a:p>
          </p:txBody>
        </p:sp>
        <p:sp>
          <p:nvSpPr>
            <p:cNvPr id="474" name="Google Shape;474;p41"/>
            <p:cNvSpPr/>
            <p:nvPr/>
          </p:nvSpPr>
          <p:spPr>
            <a:xfrm>
              <a:off x="4971979" y="3356672"/>
              <a:ext cx="536705" cy="438496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>
                  <a:solidFill>
                    <a:schemeClr val="lt1"/>
                  </a:solidFill>
                  <a:latin typeface="Raleway"/>
                </a:rPr>
                <a:t>Vận</a:t>
              </a:r>
              <a:endParaRPr b="1" i="0">
                <a:ln>
                  <a:noFill/>
                </a:ln>
                <a:solidFill>
                  <a:schemeClr val="lt1"/>
                </a:solidFill>
                <a:latin typeface="Raleway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57401" y="812681"/>
            <a:ext cx="7808374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00200" y="2571750"/>
            <a:ext cx="6324600" cy="3733799"/>
            <a:chOff x="1362576" y="2571751"/>
            <a:chExt cx="6562224" cy="1600198"/>
          </a:xfrm>
        </p:grpSpPr>
        <p:grpSp>
          <p:nvGrpSpPr>
            <p:cNvPr id="6" name="Group 5"/>
            <p:cNvGrpSpPr/>
            <p:nvPr/>
          </p:nvGrpSpPr>
          <p:grpSpPr>
            <a:xfrm>
              <a:off x="6476999" y="2571751"/>
              <a:ext cx="1295401" cy="1600198"/>
              <a:chOff x="6476999" y="2571751"/>
              <a:chExt cx="1295401" cy="1600198"/>
            </a:xfrm>
          </p:grpSpPr>
          <p:sp>
            <p:nvSpPr>
              <p:cNvPr id="18" name="Google Shape;639;p45"/>
              <p:cNvSpPr/>
              <p:nvPr/>
            </p:nvSpPr>
            <p:spPr>
              <a:xfrm>
                <a:off x="7072662" y="2571751"/>
                <a:ext cx="699738" cy="72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endParaRPr>
              </a:p>
            </p:txBody>
          </p:sp>
          <p:sp>
            <p:nvSpPr>
              <p:cNvPr id="19" name="Google Shape;642;p45"/>
              <p:cNvSpPr/>
              <p:nvPr/>
            </p:nvSpPr>
            <p:spPr>
              <a:xfrm>
                <a:off x="6741993" y="3464188"/>
                <a:ext cx="680538" cy="70776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endParaRPr>
              </a:p>
            </p:txBody>
          </p:sp>
          <p:sp>
            <p:nvSpPr>
              <p:cNvPr id="20" name="Google Shape;643;p45"/>
              <p:cNvSpPr/>
              <p:nvPr/>
            </p:nvSpPr>
            <p:spPr>
              <a:xfrm>
                <a:off x="6476999" y="2864581"/>
                <a:ext cx="454089" cy="43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endParaRPr>
              </a:p>
            </p:txBody>
          </p:sp>
        </p:grpSp>
        <p:cxnSp>
          <p:nvCxnSpPr>
            <p:cNvPr id="21" name="Google Shape;633;p45"/>
            <p:cNvCxnSpPr/>
            <p:nvPr/>
          </p:nvCxnSpPr>
          <p:spPr>
            <a:xfrm>
              <a:off x="1362576" y="3410688"/>
              <a:ext cx="6562224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p43"/>
          <p:cNvSpPr txBox="1">
            <a:spLocks noGrp="1"/>
          </p:cNvSpPr>
          <p:nvPr>
            <p:ph type="title"/>
          </p:nvPr>
        </p:nvSpPr>
        <p:spPr>
          <a:xfrm>
            <a:off x="457200" y="20955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quanh em</a:t>
            </a:r>
            <a:endParaRPr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2" name="Google Shape;2392;p4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cxnSp>
        <p:nvCxnSpPr>
          <p:cNvPr id="2411" name="Google Shape;2411;p43"/>
          <p:cNvCxnSpPr/>
          <p:nvPr/>
        </p:nvCxnSpPr>
        <p:spPr>
          <a:xfrm>
            <a:off x="645367" y="590550"/>
            <a:ext cx="20316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940355"/>
            <a:ext cx="8648726" cy="414240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/>
          <p:nvPr/>
        </p:nvSpPr>
        <p:spPr>
          <a:xfrm>
            <a:off x="722434" y="391247"/>
            <a:ext cx="2564042" cy="385133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19050" cap="flat" cmpd="sng">
            <a:solidFill>
              <a:srgbClr val="004C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1" name="Google Shape;291;p3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871126" y="1451074"/>
            <a:ext cx="2287806" cy="2248609"/>
            <a:chOff x="372049" y="2114550"/>
            <a:chExt cx="2287806" cy="2018362"/>
          </a:xfrm>
        </p:grpSpPr>
        <p:sp>
          <p:nvSpPr>
            <p:cNvPr id="2" name="TextBox 1"/>
            <p:cNvSpPr txBox="1"/>
            <p:nvPr/>
          </p:nvSpPr>
          <p:spPr>
            <a:xfrm>
              <a:off x="372049" y="2114550"/>
              <a:ext cx="2287806" cy="5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 CỐ, DẶN DÒ</a:t>
              </a:r>
              <a:endPara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 NHÀ</a:t>
              </a:r>
              <a:endPara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oogle Shape;387;p37"/>
            <p:cNvGrpSpPr/>
            <p:nvPr/>
          </p:nvGrpSpPr>
          <p:grpSpPr>
            <a:xfrm>
              <a:off x="601552" y="3071487"/>
              <a:ext cx="1828800" cy="1061425"/>
              <a:chOff x="1926350" y="995225"/>
              <a:chExt cx="428650" cy="3566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8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509902" y="1191304"/>
            <a:ext cx="4953000" cy="2508379"/>
            <a:chOff x="3046064" y="1464545"/>
            <a:chExt cx="4726336" cy="2508379"/>
          </a:xfrm>
        </p:grpSpPr>
        <p:sp>
          <p:nvSpPr>
            <p:cNvPr id="4" name="TextBox 3"/>
            <p:cNvSpPr txBox="1"/>
            <p:nvPr/>
          </p:nvSpPr>
          <p:spPr>
            <a:xfrm>
              <a:off x="3046064" y="1464545"/>
              <a:ext cx="4726336" cy="250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lang="en-GB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GB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GB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GB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GB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GB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GB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GB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GB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GB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GB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GB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GB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GB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GB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GB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GB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GB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GB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GB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GB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GB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GB" sz="2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khoa</a:t>
              </a:r>
              <a:endParaRPr lang="en-GB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i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/>
                  <a:cs typeface="Times New Roman" panose="02020603050405020304" pitchFamily="18" charset="0"/>
                </a:rPr>
                <a:t>         </a:t>
              </a:r>
              <a:r>
                <a:rPr lang="en-US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/>
                  <a:cs typeface="Times New Roman" panose="02020603050405020304" pitchFamily="18" charset="0"/>
                </a:rPr>
                <a:t>Chuẩn</a:t>
              </a:r>
              <a:r>
                <a:rPr lang="en-US" sz="2000" i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/>
                  <a:cs typeface="Times New Roman" panose="02020603050405020304" pitchFamily="18" charset="0"/>
                </a:rPr>
                <a:t>bị</a:t>
              </a:r>
              <a:r>
                <a:rPr lang="en-US" sz="2000" i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/>
                  <a:cs typeface="Times New Roman" panose="02020603050405020304" pitchFamily="18" charset="0"/>
                </a:rPr>
                <a:t>bài</a:t>
              </a:r>
              <a:r>
                <a:rPr lang="en-US" sz="2000" i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/>
                  <a:cs typeface="Times New Roman" panose="02020603050405020304" pitchFamily="18" charset="0"/>
                </a:rPr>
                <a:t>mới</a:t>
              </a:r>
              <a:r>
                <a:rPr lang="en-US" sz="2000" i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/>
                  <a:cs typeface="Times New Roman" panose="02020603050405020304" pitchFamily="18" charset="0"/>
                </a:rPr>
                <a:t>: </a:t>
              </a:r>
              <a:r>
                <a:rPr lang="en-US" sz="2000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/>
                  <a:cs typeface="Times New Roman" panose="02020603050405020304" pitchFamily="18" charset="0"/>
                </a:rPr>
                <a:t>Bài</a:t>
              </a:r>
              <a:r>
                <a:rPr lang="en-US" sz="2000" i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/>
                  <a:cs typeface="Times New Roman" panose="02020603050405020304" pitchFamily="18" charset="0"/>
                </a:rPr>
                <a:t> 2</a:t>
              </a:r>
              <a:endPara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/>
            </a:p>
          </p:txBody>
        </p:sp>
        <p:grpSp>
          <p:nvGrpSpPr>
            <p:cNvPr id="14" name="Google Shape;330;p37"/>
            <p:cNvGrpSpPr/>
            <p:nvPr/>
          </p:nvGrpSpPr>
          <p:grpSpPr>
            <a:xfrm>
              <a:off x="3260808" y="1507440"/>
              <a:ext cx="307248" cy="388574"/>
              <a:chOff x="584925" y="238125"/>
              <a:chExt cx="415200" cy="5251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5" name="Google Shape;331;p37"/>
              <p:cNvSpPr/>
              <p:nvPr/>
            </p:nvSpPr>
            <p:spPr>
              <a:xfrm>
                <a:off x="621550" y="2991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4166" y="0"/>
                    </a:moveTo>
                    <a:lnTo>
                      <a:pt x="14166" y="16755"/>
                    </a:lnTo>
                    <a:lnTo>
                      <a:pt x="14141" y="16926"/>
                    </a:lnTo>
                    <a:lnTo>
                      <a:pt x="14093" y="17072"/>
                    </a:lnTo>
                    <a:lnTo>
                      <a:pt x="14044" y="17194"/>
                    </a:lnTo>
                    <a:lnTo>
                      <a:pt x="13946" y="17341"/>
                    </a:lnTo>
                    <a:lnTo>
                      <a:pt x="13824" y="17438"/>
                    </a:lnTo>
                    <a:lnTo>
                      <a:pt x="13677" y="17512"/>
                    </a:lnTo>
                    <a:lnTo>
                      <a:pt x="13531" y="17561"/>
                    </a:lnTo>
                    <a:lnTo>
                      <a:pt x="13384" y="17585"/>
                    </a:lnTo>
                    <a:lnTo>
                      <a:pt x="0" y="17585"/>
                    </a:lnTo>
                    <a:lnTo>
                      <a:pt x="0" y="17731"/>
                    </a:lnTo>
                    <a:lnTo>
                      <a:pt x="25" y="17902"/>
                    </a:lnTo>
                    <a:lnTo>
                      <a:pt x="74" y="18049"/>
                    </a:lnTo>
                    <a:lnTo>
                      <a:pt x="123" y="18171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71"/>
                    </a:lnTo>
                    <a:lnTo>
                      <a:pt x="15069" y="18049"/>
                    </a:lnTo>
                    <a:lnTo>
                      <a:pt x="15118" y="17902"/>
                    </a:lnTo>
                    <a:lnTo>
                      <a:pt x="15143" y="17731"/>
                    </a:lnTo>
                    <a:lnTo>
                      <a:pt x="15143" y="733"/>
                    </a:lnTo>
                    <a:lnTo>
                      <a:pt x="15118" y="586"/>
                    </a:lnTo>
                    <a:lnTo>
                      <a:pt x="15069" y="440"/>
                    </a:lnTo>
                    <a:lnTo>
                      <a:pt x="15021" y="318"/>
                    </a:lnTo>
                    <a:lnTo>
                      <a:pt x="14923" y="196"/>
                    </a:lnTo>
                    <a:lnTo>
                      <a:pt x="14801" y="122"/>
                    </a:lnTo>
                    <a:lnTo>
                      <a:pt x="14654" y="49"/>
                    </a:lnTo>
                    <a:lnTo>
                      <a:pt x="14508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" name="Google Shape;332;p37"/>
              <p:cNvSpPr/>
              <p:nvPr/>
            </p:nvSpPr>
            <p:spPr>
              <a:xfrm>
                <a:off x="633750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" name="Google Shape;333;p37"/>
              <p:cNvSpPr/>
              <p:nvPr/>
            </p:nvSpPr>
            <p:spPr>
              <a:xfrm>
                <a:off x="716800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0" y="391"/>
                    </a:lnTo>
                    <a:lnTo>
                      <a:pt x="0" y="488"/>
                    </a:lnTo>
                    <a:lnTo>
                      <a:pt x="0" y="2052"/>
                    </a:lnTo>
                    <a:lnTo>
                      <a:pt x="0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099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099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" name="Google Shape;334;p37"/>
              <p:cNvSpPr/>
              <p:nvPr/>
            </p:nvSpPr>
            <p:spPr>
              <a:xfrm>
                <a:off x="799825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8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8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3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335;p37"/>
              <p:cNvSpPr/>
              <p:nvPr/>
            </p:nvSpPr>
            <p:spPr>
              <a:xfrm>
                <a:off x="882875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" name="Google Shape;336;p37"/>
              <p:cNvSpPr/>
              <p:nvPr/>
            </p:nvSpPr>
            <p:spPr>
              <a:xfrm>
                <a:off x="584925" y="26132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2540" y="171"/>
                    </a:moveTo>
                    <a:lnTo>
                      <a:pt x="2711" y="195"/>
                    </a:lnTo>
                    <a:lnTo>
                      <a:pt x="2882" y="244"/>
                    </a:lnTo>
                    <a:lnTo>
                      <a:pt x="3053" y="318"/>
                    </a:lnTo>
                    <a:lnTo>
                      <a:pt x="3175" y="440"/>
                    </a:lnTo>
                    <a:lnTo>
                      <a:pt x="3297" y="562"/>
                    </a:lnTo>
                    <a:lnTo>
                      <a:pt x="3370" y="733"/>
                    </a:lnTo>
                    <a:lnTo>
                      <a:pt x="3419" y="904"/>
                    </a:lnTo>
                    <a:lnTo>
                      <a:pt x="3444" y="1075"/>
                    </a:lnTo>
                    <a:lnTo>
                      <a:pt x="3419" y="1246"/>
                    </a:lnTo>
                    <a:lnTo>
                      <a:pt x="3370" y="1417"/>
                    </a:lnTo>
                    <a:lnTo>
                      <a:pt x="3297" y="1588"/>
                    </a:lnTo>
                    <a:lnTo>
                      <a:pt x="3175" y="1710"/>
                    </a:lnTo>
                    <a:lnTo>
                      <a:pt x="3053" y="1832"/>
                    </a:lnTo>
                    <a:lnTo>
                      <a:pt x="2882" y="1905"/>
                    </a:lnTo>
                    <a:lnTo>
                      <a:pt x="2711" y="1954"/>
                    </a:lnTo>
                    <a:lnTo>
                      <a:pt x="2540" y="1978"/>
                    </a:lnTo>
                    <a:lnTo>
                      <a:pt x="2369" y="1954"/>
                    </a:lnTo>
                    <a:lnTo>
                      <a:pt x="2198" y="1905"/>
                    </a:lnTo>
                    <a:lnTo>
                      <a:pt x="2027" y="1832"/>
                    </a:lnTo>
                    <a:lnTo>
                      <a:pt x="1905" y="1710"/>
                    </a:lnTo>
                    <a:lnTo>
                      <a:pt x="1783" y="1588"/>
                    </a:lnTo>
                    <a:lnTo>
                      <a:pt x="1710" y="1417"/>
                    </a:lnTo>
                    <a:lnTo>
                      <a:pt x="1661" y="1246"/>
                    </a:lnTo>
                    <a:lnTo>
                      <a:pt x="1636" y="1075"/>
                    </a:lnTo>
                    <a:lnTo>
                      <a:pt x="1661" y="904"/>
                    </a:lnTo>
                    <a:lnTo>
                      <a:pt x="1710" y="733"/>
                    </a:lnTo>
                    <a:lnTo>
                      <a:pt x="1783" y="562"/>
                    </a:lnTo>
                    <a:lnTo>
                      <a:pt x="1905" y="440"/>
                    </a:lnTo>
                    <a:lnTo>
                      <a:pt x="2027" y="318"/>
                    </a:lnTo>
                    <a:lnTo>
                      <a:pt x="2198" y="244"/>
                    </a:lnTo>
                    <a:lnTo>
                      <a:pt x="2369" y="195"/>
                    </a:lnTo>
                    <a:lnTo>
                      <a:pt x="2540" y="171"/>
                    </a:lnTo>
                    <a:close/>
                    <a:moveTo>
                      <a:pt x="5862" y="171"/>
                    </a:moveTo>
                    <a:lnTo>
                      <a:pt x="6033" y="195"/>
                    </a:lnTo>
                    <a:lnTo>
                      <a:pt x="6204" y="244"/>
                    </a:lnTo>
                    <a:lnTo>
                      <a:pt x="6374" y="318"/>
                    </a:lnTo>
                    <a:lnTo>
                      <a:pt x="6497" y="440"/>
                    </a:lnTo>
                    <a:lnTo>
                      <a:pt x="6619" y="562"/>
                    </a:lnTo>
                    <a:lnTo>
                      <a:pt x="6692" y="733"/>
                    </a:lnTo>
                    <a:lnTo>
                      <a:pt x="6741" y="904"/>
                    </a:lnTo>
                    <a:lnTo>
                      <a:pt x="6765" y="1075"/>
                    </a:lnTo>
                    <a:lnTo>
                      <a:pt x="6741" y="1246"/>
                    </a:lnTo>
                    <a:lnTo>
                      <a:pt x="6692" y="1417"/>
                    </a:lnTo>
                    <a:lnTo>
                      <a:pt x="6619" y="1588"/>
                    </a:lnTo>
                    <a:lnTo>
                      <a:pt x="6497" y="1710"/>
                    </a:lnTo>
                    <a:lnTo>
                      <a:pt x="6374" y="1832"/>
                    </a:lnTo>
                    <a:lnTo>
                      <a:pt x="6204" y="1905"/>
                    </a:lnTo>
                    <a:lnTo>
                      <a:pt x="6033" y="1954"/>
                    </a:lnTo>
                    <a:lnTo>
                      <a:pt x="5862" y="1978"/>
                    </a:lnTo>
                    <a:lnTo>
                      <a:pt x="5691" y="1954"/>
                    </a:lnTo>
                    <a:lnTo>
                      <a:pt x="5520" y="1905"/>
                    </a:lnTo>
                    <a:lnTo>
                      <a:pt x="5349" y="1832"/>
                    </a:lnTo>
                    <a:lnTo>
                      <a:pt x="5227" y="1710"/>
                    </a:lnTo>
                    <a:lnTo>
                      <a:pt x="5104" y="1588"/>
                    </a:lnTo>
                    <a:lnTo>
                      <a:pt x="5031" y="1417"/>
                    </a:lnTo>
                    <a:lnTo>
                      <a:pt x="4982" y="1246"/>
                    </a:lnTo>
                    <a:lnTo>
                      <a:pt x="4958" y="1075"/>
                    </a:lnTo>
                    <a:lnTo>
                      <a:pt x="4982" y="904"/>
                    </a:lnTo>
                    <a:lnTo>
                      <a:pt x="5031" y="733"/>
                    </a:lnTo>
                    <a:lnTo>
                      <a:pt x="5104" y="562"/>
                    </a:lnTo>
                    <a:lnTo>
                      <a:pt x="5227" y="440"/>
                    </a:lnTo>
                    <a:lnTo>
                      <a:pt x="5349" y="318"/>
                    </a:lnTo>
                    <a:lnTo>
                      <a:pt x="5520" y="244"/>
                    </a:lnTo>
                    <a:lnTo>
                      <a:pt x="5691" y="195"/>
                    </a:lnTo>
                    <a:lnTo>
                      <a:pt x="5862" y="171"/>
                    </a:lnTo>
                    <a:close/>
                    <a:moveTo>
                      <a:pt x="9183" y="171"/>
                    </a:moveTo>
                    <a:lnTo>
                      <a:pt x="9354" y="195"/>
                    </a:lnTo>
                    <a:lnTo>
                      <a:pt x="9525" y="244"/>
                    </a:lnTo>
                    <a:lnTo>
                      <a:pt x="9696" y="318"/>
                    </a:lnTo>
                    <a:lnTo>
                      <a:pt x="9818" y="440"/>
                    </a:lnTo>
                    <a:lnTo>
                      <a:pt x="9940" y="562"/>
                    </a:lnTo>
                    <a:lnTo>
                      <a:pt x="10014" y="733"/>
                    </a:lnTo>
                    <a:lnTo>
                      <a:pt x="10062" y="904"/>
                    </a:lnTo>
                    <a:lnTo>
                      <a:pt x="10087" y="1075"/>
                    </a:lnTo>
                    <a:lnTo>
                      <a:pt x="10062" y="1246"/>
                    </a:lnTo>
                    <a:lnTo>
                      <a:pt x="10014" y="1417"/>
                    </a:lnTo>
                    <a:lnTo>
                      <a:pt x="9940" y="1588"/>
                    </a:lnTo>
                    <a:lnTo>
                      <a:pt x="9818" y="1710"/>
                    </a:lnTo>
                    <a:lnTo>
                      <a:pt x="9696" y="1832"/>
                    </a:lnTo>
                    <a:lnTo>
                      <a:pt x="9525" y="1905"/>
                    </a:lnTo>
                    <a:lnTo>
                      <a:pt x="9354" y="1954"/>
                    </a:lnTo>
                    <a:lnTo>
                      <a:pt x="9183" y="1978"/>
                    </a:lnTo>
                    <a:lnTo>
                      <a:pt x="9012" y="1954"/>
                    </a:lnTo>
                    <a:lnTo>
                      <a:pt x="8841" y="1905"/>
                    </a:lnTo>
                    <a:lnTo>
                      <a:pt x="8670" y="1832"/>
                    </a:lnTo>
                    <a:lnTo>
                      <a:pt x="8548" y="1710"/>
                    </a:lnTo>
                    <a:lnTo>
                      <a:pt x="8426" y="1588"/>
                    </a:lnTo>
                    <a:lnTo>
                      <a:pt x="8353" y="1417"/>
                    </a:lnTo>
                    <a:lnTo>
                      <a:pt x="8304" y="1246"/>
                    </a:lnTo>
                    <a:lnTo>
                      <a:pt x="8279" y="1075"/>
                    </a:lnTo>
                    <a:lnTo>
                      <a:pt x="8304" y="904"/>
                    </a:lnTo>
                    <a:lnTo>
                      <a:pt x="8353" y="733"/>
                    </a:lnTo>
                    <a:lnTo>
                      <a:pt x="8426" y="562"/>
                    </a:lnTo>
                    <a:lnTo>
                      <a:pt x="8548" y="440"/>
                    </a:lnTo>
                    <a:lnTo>
                      <a:pt x="8670" y="318"/>
                    </a:lnTo>
                    <a:lnTo>
                      <a:pt x="8841" y="244"/>
                    </a:lnTo>
                    <a:lnTo>
                      <a:pt x="9012" y="195"/>
                    </a:lnTo>
                    <a:lnTo>
                      <a:pt x="9183" y="171"/>
                    </a:lnTo>
                    <a:close/>
                    <a:moveTo>
                      <a:pt x="12505" y="171"/>
                    </a:moveTo>
                    <a:lnTo>
                      <a:pt x="12676" y="195"/>
                    </a:lnTo>
                    <a:lnTo>
                      <a:pt x="12847" y="244"/>
                    </a:lnTo>
                    <a:lnTo>
                      <a:pt x="13018" y="318"/>
                    </a:lnTo>
                    <a:lnTo>
                      <a:pt x="13140" y="440"/>
                    </a:lnTo>
                    <a:lnTo>
                      <a:pt x="13262" y="562"/>
                    </a:lnTo>
                    <a:lnTo>
                      <a:pt x="13335" y="733"/>
                    </a:lnTo>
                    <a:lnTo>
                      <a:pt x="13384" y="904"/>
                    </a:lnTo>
                    <a:lnTo>
                      <a:pt x="13408" y="1075"/>
                    </a:lnTo>
                    <a:lnTo>
                      <a:pt x="13384" y="1246"/>
                    </a:lnTo>
                    <a:lnTo>
                      <a:pt x="13335" y="1417"/>
                    </a:lnTo>
                    <a:lnTo>
                      <a:pt x="13262" y="1588"/>
                    </a:lnTo>
                    <a:lnTo>
                      <a:pt x="13140" y="1710"/>
                    </a:lnTo>
                    <a:lnTo>
                      <a:pt x="13018" y="1832"/>
                    </a:lnTo>
                    <a:lnTo>
                      <a:pt x="12847" y="1905"/>
                    </a:lnTo>
                    <a:lnTo>
                      <a:pt x="12676" y="1954"/>
                    </a:lnTo>
                    <a:lnTo>
                      <a:pt x="12505" y="1978"/>
                    </a:lnTo>
                    <a:lnTo>
                      <a:pt x="12334" y="1954"/>
                    </a:lnTo>
                    <a:lnTo>
                      <a:pt x="12163" y="1905"/>
                    </a:lnTo>
                    <a:lnTo>
                      <a:pt x="11992" y="1832"/>
                    </a:lnTo>
                    <a:lnTo>
                      <a:pt x="11870" y="1710"/>
                    </a:lnTo>
                    <a:lnTo>
                      <a:pt x="11748" y="1588"/>
                    </a:lnTo>
                    <a:lnTo>
                      <a:pt x="11674" y="1417"/>
                    </a:lnTo>
                    <a:lnTo>
                      <a:pt x="11625" y="1246"/>
                    </a:lnTo>
                    <a:lnTo>
                      <a:pt x="11601" y="1075"/>
                    </a:lnTo>
                    <a:lnTo>
                      <a:pt x="11625" y="904"/>
                    </a:lnTo>
                    <a:lnTo>
                      <a:pt x="11674" y="733"/>
                    </a:lnTo>
                    <a:lnTo>
                      <a:pt x="11748" y="562"/>
                    </a:lnTo>
                    <a:lnTo>
                      <a:pt x="11870" y="440"/>
                    </a:lnTo>
                    <a:lnTo>
                      <a:pt x="11992" y="318"/>
                    </a:lnTo>
                    <a:lnTo>
                      <a:pt x="12163" y="244"/>
                    </a:lnTo>
                    <a:lnTo>
                      <a:pt x="12334" y="195"/>
                    </a:lnTo>
                    <a:lnTo>
                      <a:pt x="12505" y="171"/>
                    </a:lnTo>
                    <a:close/>
                    <a:moveTo>
                      <a:pt x="13091" y="5520"/>
                    </a:moveTo>
                    <a:lnTo>
                      <a:pt x="13189" y="5544"/>
                    </a:lnTo>
                    <a:lnTo>
                      <a:pt x="13262" y="5593"/>
                    </a:lnTo>
                    <a:lnTo>
                      <a:pt x="13311" y="5666"/>
                    </a:lnTo>
                    <a:lnTo>
                      <a:pt x="13335" y="5764"/>
                    </a:lnTo>
                    <a:lnTo>
                      <a:pt x="13311" y="5862"/>
                    </a:lnTo>
                    <a:lnTo>
                      <a:pt x="13262" y="5935"/>
                    </a:lnTo>
                    <a:lnTo>
                      <a:pt x="13189" y="5984"/>
                    </a:lnTo>
                    <a:lnTo>
                      <a:pt x="13091" y="6008"/>
                    </a:lnTo>
                    <a:lnTo>
                      <a:pt x="1954" y="6008"/>
                    </a:lnTo>
                    <a:lnTo>
                      <a:pt x="1856" y="5984"/>
                    </a:lnTo>
                    <a:lnTo>
                      <a:pt x="1783" y="5935"/>
                    </a:lnTo>
                    <a:lnTo>
                      <a:pt x="1734" y="5862"/>
                    </a:lnTo>
                    <a:lnTo>
                      <a:pt x="1710" y="5764"/>
                    </a:lnTo>
                    <a:lnTo>
                      <a:pt x="1734" y="5666"/>
                    </a:lnTo>
                    <a:lnTo>
                      <a:pt x="1783" y="5593"/>
                    </a:lnTo>
                    <a:lnTo>
                      <a:pt x="1856" y="5544"/>
                    </a:lnTo>
                    <a:lnTo>
                      <a:pt x="1954" y="5520"/>
                    </a:lnTo>
                    <a:close/>
                    <a:moveTo>
                      <a:pt x="13189" y="7840"/>
                    </a:moveTo>
                    <a:lnTo>
                      <a:pt x="13262" y="7913"/>
                    </a:lnTo>
                    <a:lnTo>
                      <a:pt x="13311" y="7986"/>
                    </a:lnTo>
                    <a:lnTo>
                      <a:pt x="13335" y="8084"/>
                    </a:lnTo>
                    <a:lnTo>
                      <a:pt x="13311" y="8182"/>
                    </a:lnTo>
                    <a:lnTo>
                      <a:pt x="13262" y="8255"/>
                    </a:lnTo>
                    <a:lnTo>
                      <a:pt x="13189" y="8304"/>
                    </a:lnTo>
                    <a:lnTo>
                      <a:pt x="13091" y="8328"/>
                    </a:lnTo>
                    <a:lnTo>
                      <a:pt x="1954" y="8328"/>
                    </a:lnTo>
                    <a:lnTo>
                      <a:pt x="1856" y="8304"/>
                    </a:lnTo>
                    <a:lnTo>
                      <a:pt x="1783" y="8255"/>
                    </a:lnTo>
                    <a:lnTo>
                      <a:pt x="1734" y="8182"/>
                    </a:lnTo>
                    <a:lnTo>
                      <a:pt x="1710" y="8084"/>
                    </a:lnTo>
                    <a:lnTo>
                      <a:pt x="1734" y="7986"/>
                    </a:lnTo>
                    <a:lnTo>
                      <a:pt x="1783" y="7913"/>
                    </a:lnTo>
                    <a:lnTo>
                      <a:pt x="1856" y="7840"/>
                    </a:lnTo>
                    <a:close/>
                    <a:moveTo>
                      <a:pt x="13091" y="10136"/>
                    </a:moveTo>
                    <a:lnTo>
                      <a:pt x="13189" y="10160"/>
                    </a:lnTo>
                    <a:lnTo>
                      <a:pt x="13262" y="10209"/>
                    </a:lnTo>
                    <a:lnTo>
                      <a:pt x="13311" y="10282"/>
                    </a:lnTo>
                    <a:lnTo>
                      <a:pt x="13335" y="10380"/>
                    </a:lnTo>
                    <a:lnTo>
                      <a:pt x="13311" y="10478"/>
                    </a:lnTo>
                    <a:lnTo>
                      <a:pt x="13262" y="10551"/>
                    </a:lnTo>
                    <a:lnTo>
                      <a:pt x="13189" y="10600"/>
                    </a:lnTo>
                    <a:lnTo>
                      <a:pt x="13091" y="10624"/>
                    </a:lnTo>
                    <a:lnTo>
                      <a:pt x="1954" y="10624"/>
                    </a:lnTo>
                    <a:lnTo>
                      <a:pt x="1856" y="10600"/>
                    </a:lnTo>
                    <a:lnTo>
                      <a:pt x="1783" y="10551"/>
                    </a:lnTo>
                    <a:lnTo>
                      <a:pt x="1734" y="10478"/>
                    </a:lnTo>
                    <a:lnTo>
                      <a:pt x="1710" y="10380"/>
                    </a:lnTo>
                    <a:lnTo>
                      <a:pt x="1734" y="10282"/>
                    </a:lnTo>
                    <a:lnTo>
                      <a:pt x="1783" y="10209"/>
                    </a:lnTo>
                    <a:lnTo>
                      <a:pt x="1856" y="10160"/>
                    </a:lnTo>
                    <a:lnTo>
                      <a:pt x="1954" y="10136"/>
                    </a:lnTo>
                    <a:close/>
                    <a:moveTo>
                      <a:pt x="8206" y="12456"/>
                    </a:moveTo>
                    <a:lnTo>
                      <a:pt x="8304" y="12480"/>
                    </a:lnTo>
                    <a:lnTo>
                      <a:pt x="8377" y="12529"/>
                    </a:lnTo>
                    <a:lnTo>
                      <a:pt x="8426" y="12602"/>
                    </a:lnTo>
                    <a:lnTo>
                      <a:pt x="8450" y="12700"/>
                    </a:lnTo>
                    <a:lnTo>
                      <a:pt x="8426" y="12798"/>
                    </a:lnTo>
                    <a:lnTo>
                      <a:pt x="8377" y="12871"/>
                    </a:lnTo>
                    <a:lnTo>
                      <a:pt x="8304" y="12920"/>
                    </a:lnTo>
                    <a:lnTo>
                      <a:pt x="8206" y="12944"/>
                    </a:lnTo>
                    <a:lnTo>
                      <a:pt x="1954" y="12944"/>
                    </a:lnTo>
                    <a:lnTo>
                      <a:pt x="1856" y="12920"/>
                    </a:lnTo>
                    <a:lnTo>
                      <a:pt x="1783" y="12871"/>
                    </a:lnTo>
                    <a:lnTo>
                      <a:pt x="1734" y="12798"/>
                    </a:lnTo>
                    <a:lnTo>
                      <a:pt x="1710" y="12700"/>
                    </a:lnTo>
                    <a:lnTo>
                      <a:pt x="1734" y="12602"/>
                    </a:lnTo>
                    <a:lnTo>
                      <a:pt x="1783" y="12529"/>
                    </a:lnTo>
                    <a:lnTo>
                      <a:pt x="1856" y="12480"/>
                    </a:lnTo>
                    <a:lnTo>
                      <a:pt x="1954" y="12456"/>
                    </a:lnTo>
                    <a:close/>
                    <a:moveTo>
                      <a:pt x="782" y="0"/>
                    </a:moveTo>
                    <a:lnTo>
                      <a:pt x="635" y="25"/>
                    </a:lnTo>
                    <a:lnTo>
                      <a:pt x="489" y="73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2"/>
                    </a:lnTo>
                    <a:lnTo>
                      <a:pt x="73" y="489"/>
                    </a:lnTo>
                    <a:lnTo>
                      <a:pt x="24" y="635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4" y="17927"/>
                    </a:lnTo>
                    <a:lnTo>
                      <a:pt x="73" y="18073"/>
                    </a:lnTo>
                    <a:lnTo>
                      <a:pt x="122" y="18220"/>
                    </a:lnTo>
                    <a:lnTo>
                      <a:pt x="220" y="18342"/>
                    </a:lnTo>
                    <a:lnTo>
                      <a:pt x="342" y="18440"/>
                    </a:lnTo>
                    <a:lnTo>
                      <a:pt x="489" y="18488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7"/>
                    </a:lnTo>
                    <a:lnTo>
                      <a:pt x="14654" y="18488"/>
                    </a:lnTo>
                    <a:lnTo>
                      <a:pt x="14800" y="18440"/>
                    </a:lnTo>
                    <a:lnTo>
                      <a:pt x="14923" y="18342"/>
                    </a:lnTo>
                    <a:lnTo>
                      <a:pt x="15020" y="18220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2" y="17780"/>
                    </a:lnTo>
                    <a:lnTo>
                      <a:pt x="15142" y="782"/>
                    </a:lnTo>
                    <a:lnTo>
                      <a:pt x="15118" y="635"/>
                    </a:lnTo>
                    <a:lnTo>
                      <a:pt x="15069" y="489"/>
                    </a:lnTo>
                    <a:lnTo>
                      <a:pt x="15020" y="342"/>
                    </a:lnTo>
                    <a:lnTo>
                      <a:pt x="14923" y="220"/>
                    </a:lnTo>
                    <a:lnTo>
                      <a:pt x="14800" y="122"/>
                    </a:lnTo>
                    <a:lnTo>
                      <a:pt x="14654" y="73"/>
                    </a:lnTo>
                    <a:lnTo>
                      <a:pt x="14507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1" name="Google Shape;379;p37"/>
            <p:cNvGrpSpPr/>
            <p:nvPr/>
          </p:nvGrpSpPr>
          <p:grpSpPr>
            <a:xfrm>
              <a:off x="3260808" y="2129352"/>
              <a:ext cx="307248" cy="371871"/>
              <a:chOff x="584925" y="922573"/>
              <a:chExt cx="415201" cy="502527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2" name="Google Shape;380;p37"/>
              <p:cNvSpPr/>
              <p:nvPr/>
            </p:nvSpPr>
            <p:spPr>
              <a:xfrm>
                <a:off x="584925" y="961025"/>
                <a:ext cx="378575" cy="464075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3" extrusionOk="0">
                    <a:moveTo>
                      <a:pt x="782" y="1"/>
                    </a:moveTo>
                    <a:lnTo>
                      <a:pt x="635" y="25"/>
                    </a:lnTo>
                    <a:lnTo>
                      <a:pt x="489" y="50"/>
                    </a:lnTo>
                    <a:lnTo>
                      <a:pt x="342" y="123"/>
                    </a:lnTo>
                    <a:lnTo>
                      <a:pt x="220" y="196"/>
                    </a:lnTo>
                    <a:lnTo>
                      <a:pt x="122" y="294"/>
                    </a:lnTo>
                    <a:lnTo>
                      <a:pt x="73" y="416"/>
                    </a:lnTo>
                    <a:lnTo>
                      <a:pt x="24" y="563"/>
                    </a:lnTo>
                    <a:lnTo>
                      <a:pt x="0" y="709"/>
                    </a:lnTo>
                    <a:lnTo>
                      <a:pt x="0" y="17708"/>
                    </a:lnTo>
                    <a:lnTo>
                      <a:pt x="24" y="17879"/>
                    </a:lnTo>
                    <a:lnTo>
                      <a:pt x="73" y="18025"/>
                    </a:lnTo>
                    <a:lnTo>
                      <a:pt x="122" y="18172"/>
                    </a:lnTo>
                    <a:lnTo>
                      <a:pt x="220" y="18294"/>
                    </a:lnTo>
                    <a:lnTo>
                      <a:pt x="342" y="18416"/>
                    </a:lnTo>
                    <a:lnTo>
                      <a:pt x="489" y="18489"/>
                    </a:lnTo>
                    <a:lnTo>
                      <a:pt x="635" y="18538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8"/>
                    </a:lnTo>
                    <a:lnTo>
                      <a:pt x="14654" y="18489"/>
                    </a:lnTo>
                    <a:lnTo>
                      <a:pt x="14800" y="18416"/>
                    </a:lnTo>
                    <a:lnTo>
                      <a:pt x="14923" y="18294"/>
                    </a:lnTo>
                    <a:lnTo>
                      <a:pt x="15020" y="18172"/>
                    </a:lnTo>
                    <a:lnTo>
                      <a:pt x="15069" y="18025"/>
                    </a:lnTo>
                    <a:lnTo>
                      <a:pt x="15118" y="17879"/>
                    </a:lnTo>
                    <a:lnTo>
                      <a:pt x="15142" y="17708"/>
                    </a:lnTo>
                    <a:lnTo>
                      <a:pt x="15142" y="17586"/>
                    </a:lnTo>
                    <a:lnTo>
                      <a:pt x="1759" y="17586"/>
                    </a:lnTo>
                    <a:lnTo>
                      <a:pt x="1612" y="17561"/>
                    </a:lnTo>
                    <a:lnTo>
                      <a:pt x="1465" y="17512"/>
                    </a:lnTo>
                    <a:lnTo>
                      <a:pt x="1319" y="17439"/>
                    </a:lnTo>
                    <a:lnTo>
                      <a:pt x="1197" y="17317"/>
                    </a:lnTo>
                    <a:lnTo>
                      <a:pt x="1099" y="17195"/>
                    </a:lnTo>
                    <a:lnTo>
                      <a:pt x="1050" y="17048"/>
                    </a:lnTo>
                    <a:lnTo>
                      <a:pt x="1001" y="16902"/>
                    </a:lnTo>
                    <a:lnTo>
                      <a:pt x="977" y="16731"/>
                    </a:lnTo>
                    <a:lnTo>
                      <a:pt x="97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381;p37"/>
              <p:cNvSpPr/>
              <p:nvPr/>
            </p:nvSpPr>
            <p:spPr>
              <a:xfrm>
                <a:off x="621550" y="922573"/>
                <a:ext cx="378576" cy="464049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3140" y="6472"/>
                    </a:moveTo>
                    <a:lnTo>
                      <a:pt x="13238" y="6497"/>
                    </a:lnTo>
                    <a:lnTo>
                      <a:pt x="13311" y="6546"/>
                    </a:lnTo>
                    <a:lnTo>
                      <a:pt x="13360" y="6619"/>
                    </a:lnTo>
                    <a:lnTo>
                      <a:pt x="13384" y="6717"/>
                    </a:lnTo>
                    <a:lnTo>
                      <a:pt x="13360" y="6814"/>
                    </a:lnTo>
                    <a:lnTo>
                      <a:pt x="13311" y="6888"/>
                    </a:lnTo>
                    <a:lnTo>
                      <a:pt x="13238" y="6936"/>
                    </a:lnTo>
                    <a:lnTo>
                      <a:pt x="13140" y="6961"/>
                    </a:lnTo>
                    <a:lnTo>
                      <a:pt x="2003" y="6961"/>
                    </a:lnTo>
                    <a:lnTo>
                      <a:pt x="1905" y="6936"/>
                    </a:lnTo>
                    <a:lnTo>
                      <a:pt x="1832" y="6888"/>
                    </a:lnTo>
                    <a:lnTo>
                      <a:pt x="1783" y="6814"/>
                    </a:lnTo>
                    <a:lnTo>
                      <a:pt x="1759" y="6717"/>
                    </a:lnTo>
                    <a:lnTo>
                      <a:pt x="1783" y="6619"/>
                    </a:lnTo>
                    <a:lnTo>
                      <a:pt x="1832" y="6546"/>
                    </a:lnTo>
                    <a:lnTo>
                      <a:pt x="1905" y="6497"/>
                    </a:lnTo>
                    <a:lnTo>
                      <a:pt x="2003" y="6472"/>
                    </a:lnTo>
                    <a:close/>
                    <a:moveTo>
                      <a:pt x="13238" y="8793"/>
                    </a:moveTo>
                    <a:lnTo>
                      <a:pt x="13311" y="8866"/>
                    </a:lnTo>
                    <a:lnTo>
                      <a:pt x="13360" y="8939"/>
                    </a:lnTo>
                    <a:lnTo>
                      <a:pt x="13384" y="9037"/>
                    </a:lnTo>
                    <a:lnTo>
                      <a:pt x="13360" y="9135"/>
                    </a:lnTo>
                    <a:lnTo>
                      <a:pt x="13311" y="9208"/>
                    </a:lnTo>
                    <a:lnTo>
                      <a:pt x="13238" y="9257"/>
                    </a:lnTo>
                    <a:lnTo>
                      <a:pt x="13140" y="9281"/>
                    </a:lnTo>
                    <a:lnTo>
                      <a:pt x="2003" y="9281"/>
                    </a:lnTo>
                    <a:lnTo>
                      <a:pt x="1905" y="9257"/>
                    </a:lnTo>
                    <a:lnTo>
                      <a:pt x="1832" y="9208"/>
                    </a:lnTo>
                    <a:lnTo>
                      <a:pt x="1783" y="9135"/>
                    </a:lnTo>
                    <a:lnTo>
                      <a:pt x="1759" y="9037"/>
                    </a:lnTo>
                    <a:lnTo>
                      <a:pt x="1783" y="8939"/>
                    </a:lnTo>
                    <a:lnTo>
                      <a:pt x="1832" y="8866"/>
                    </a:lnTo>
                    <a:lnTo>
                      <a:pt x="1905" y="8793"/>
                    </a:lnTo>
                    <a:close/>
                    <a:moveTo>
                      <a:pt x="13140" y="11088"/>
                    </a:moveTo>
                    <a:lnTo>
                      <a:pt x="13238" y="11113"/>
                    </a:lnTo>
                    <a:lnTo>
                      <a:pt x="13311" y="11162"/>
                    </a:lnTo>
                    <a:lnTo>
                      <a:pt x="13360" y="11235"/>
                    </a:lnTo>
                    <a:lnTo>
                      <a:pt x="13384" y="11333"/>
                    </a:lnTo>
                    <a:lnTo>
                      <a:pt x="13360" y="11430"/>
                    </a:lnTo>
                    <a:lnTo>
                      <a:pt x="13311" y="11504"/>
                    </a:lnTo>
                    <a:lnTo>
                      <a:pt x="13238" y="11552"/>
                    </a:lnTo>
                    <a:lnTo>
                      <a:pt x="13140" y="11577"/>
                    </a:lnTo>
                    <a:lnTo>
                      <a:pt x="2003" y="11577"/>
                    </a:lnTo>
                    <a:lnTo>
                      <a:pt x="1905" y="11552"/>
                    </a:lnTo>
                    <a:lnTo>
                      <a:pt x="1832" y="11504"/>
                    </a:lnTo>
                    <a:lnTo>
                      <a:pt x="1783" y="11430"/>
                    </a:lnTo>
                    <a:lnTo>
                      <a:pt x="1759" y="11333"/>
                    </a:lnTo>
                    <a:lnTo>
                      <a:pt x="1783" y="11235"/>
                    </a:lnTo>
                    <a:lnTo>
                      <a:pt x="1832" y="11162"/>
                    </a:lnTo>
                    <a:lnTo>
                      <a:pt x="1905" y="11113"/>
                    </a:lnTo>
                    <a:lnTo>
                      <a:pt x="2003" y="11088"/>
                    </a:lnTo>
                    <a:close/>
                    <a:moveTo>
                      <a:pt x="8255" y="13409"/>
                    </a:moveTo>
                    <a:lnTo>
                      <a:pt x="8353" y="13433"/>
                    </a:lnTo>
                    <a:lnTo>
                      <a:pt x="8426" y="13482"/>
                    </a:lnTo>
                    <a:lnTo>
                      <a:pt x="8475" y="13555"/>
                    </a:lnTo>
                    <a:lnTo>
                      <a:pt x="8500" y="13653"/>
                    </a:lnTo>
                    <a:lnTo>
                      <a:pt x="8475" y="13750"/>
                    </a:lnTo>
                    <a:lnTo>
                      <a:pt x="8426" y="13824"/>
                    </a:lnTo>
                    <a:lnTo>
                      <a:pt x="8353" y="13873"/>
                    </a:lnTo>
                    <a:lnTo>
                      <a:pt x="8255" y="13897"/>
                    </a:lnTo>
                    <a:lnTo>
                      <a:pt x="2003" y="13897"/>
                    </a:lnTo>
                    <a:lnTo>
                      <a:pt x="1905" y="13873"/>
                    </a:lnTo>
                    <a:lnTo>
                      <a:pt x="1832" y="13824"/>
                    </a:lnTo>
                    <a:lnTo>
                      <a:pt x="1783" y="13750"/>
                    </a:lnTo>
                    <a:lnTo>
                      <a:pt x="1759" y="13653"/>
                    </a:lnTo>
                    <a:lnTo>
                      <a:pt x="1783" y="13555"/>
                    </a:lnTo>
                    <a:lnTo>
                      <a:pt x="1832" y="13482"/>
                    </a:lnTo>
                    <a:lnTo>
                      <a:pt x="1905" y="13433"/>
                    </a:lnTo>
                    <a:lnTo>
                      <a:pt x="2003" y="13409"/>
                    </a:lnTo>
                    <a:close/>
                    <a:moveTo>
                      <a:pt x="635" y="0"/>
                    </a:moveTo>
                    <a:lnTo>
                      <a:pt x="489" y="49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3" y="342"/>
                    </a:lnTo>
                    <a:lnTo>
                      <a:pt x="74" y="464"/>
                    </a:lnTo>
                    <a:lnTo>
                      <a:pt x="25" y="611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5" y="17927"/>
                    </a:lnTo>
                    <a:lnTo>
                      <a:pt x="74" y="18073"/>
                    </a:lnTo>
                    <a:lnTo>
                      <a:pt x="123" y="18195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95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3" y="17780"/>
                    </a:lnTo>
                    <a:lnTo>
                      <a:pt x="15143" y="3859"/>
                    </a:lnTo>
                    <a:lnTo>
                      <a:pt x="12554" y="3859"/>
                    </a:lnTo>
                    <a:lnTo>
                      <a:pt x="12285" y="3835"/>
                    </a:lnTo>
                    <a:lnTo>
                      <a:pt x="12065" y="3761"/>
                    </a:lnTo>
                    <a:lnTo>
                      <a:pt x="11846" y="3639"/>
                    </a:lnTo>
                    <a:lnTo>
                      <a:pt x="11650" y="3468"/>
                    </a:lnTo>
                    <a:lnTo>
                      <a:pt x="11504" y="3297"/>
                    </a:lnTo>
                    <a:lnTo>
                      <a:pt x="11382" y="3078"/>
                    </a:lnTo>
                    <a:lnTo>
                      <a:pt x="11308" y="2833"/>
                    </a:lnTo>
                    <a:lnTo>
                      <a:pt x="11284" y="2589"/>
                    </a:lnTo>
                    <a:lnTo>
                      <a:pt x="112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" name="Google Shape;382;p37"/>
              <p:cNvSpPr/>
              <p:nvPr/>
            </p:nvSpPr>
            <p:spPr>
              <a:xfrm>
                <a:off x="915850" y="922575"/>
                <a:ext cx="8427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3371" extrusionOk="0">
                    <a:moveTo>
                      <a:pt x="0" y="0"/>
                    </a:moveTo>
                    <a:lnTo>
                      <a:pt x="0" y="2589"/>
                    </a:lnTo>
                    <a:lnTo>
                      <a:pt x="0" y="2736"/>
                    </a:lnTo>
                    <a:lnTo>
                      <a:pt x="49" y="2882"/>
                    </a:lnTo>
                    <a:lnTo>
                      <a:pt x="122" y="3029"/>
                    </a:lnTo>
                    <a:lnTo>
                      <a:pt x="220" y="3126"/>
                    </a:lnTo>
                    <a:lnTo>
                      <a:pt x="342" y="3224"/>
                    </a:lnTo>
                    <a:lnTo>
                      <a:pt x="464" y="3297"/>
                    </a:lnTo>
                    <a:lnTo>
                      <a:pt x="611" y="3346"/>
                    </a:lnTo>
                    <a:lnTo>
                      <a:pt x="782" y="3371"/>
                    </a:lnTo>
                    <a:lnTo>
                      <a:pt x="3371" y="33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5" name="Google Shape;387;p37"/>
            <p:cNvGrpSpPr/>
            <p:nvPr/>
          </p:nvGrpSpPr>
          <p:grpSpPr>
            <a:xfrm>
              <a:off x="3223122" y="3157332"/>
              <a:ext cx="415142" cy="384634"/>
              <a:chOff x="1926350" y="995225"/>
              <a:chExt cx="428650" cy="3566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26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30" name="Google Shape;1341;p48"/>
          <p:cNvGrpSpPr/>
          <p:nvPr/>
        </p:nvGrpSpPr>
        <p:grpSpPr>
          <a:xfrm>
            <a:off x="3962400" y="4183023"/>
            <a:ext cx="914400" cy="445734"/>
            <a:chOff x="4607809" y="5664627"/>
            <a:chExt cx="742883" cy="594312"/>
          </a:xfrm>
        </p:grpSpPr>
        <p:sp>
          <p:nvSpPr>
            <p:cNvPr id="31" name="Google Shape;1342;p48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1343;p48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1344;p48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1345;p48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1346;p48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1347;p48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1348;p48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1349;p48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9" name="Google Shape;1341;p48"/>
          <p:cNvGrpSpPr/>
          <p:nvPr/>
        </p:nvGrpSpPr>
        <p:grpSpPr>
          <a:xfrm>
            <a:off x="2870824" y="4378486"/>
            <a:ext cx="786775" cy="445734"/>
            <a:chOff x="4607809" y="5664627"/>
            <a:chExt cx="742883" cy="594312"/>
          </a:xfrm>
        </p:grpSpPr>
        <p:sp>
          <p:nvSpPr>
            <p:cNvPr id="40" name="Google Shape;1342;p48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1343;p48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" name="Google Shape;1344;p48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" name="Google Shape;1345;p48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" name="Google Shape;1346;p48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" name="Google Shape;1347;p48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6" name="Google Shape;1348;p48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" name="Google Shape;1349;p48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8" name="Google Shape;1341;p48"/>
          <p:cNvGrpSpPr/>
          <p:nvPr/>
        </p:nvGrpSpPr>
        <p:grpSpPr>
          <a:xfrm>
            <a:off x="5292034" y="4242251"/>
            <a:ext cx="880165" cy="445734"/>
            <a:chOff x="4607809" y="5664627"/>
            <a:chExt cx="742883" cy="594312"/>
          </a:xfrm>
        </p:grpSpPr>
        <p:sp>
          <p:nvSpPr>
            <p:cNvPr id="49" name="Google Shape;1342;p48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" name="Google Shape;1343;p48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" name="Google Shape;1344;p48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2" name="Google Shape;1345;p48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" name="Google Shape;1346;p48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" name="Google Shape;1347;p48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" name="Google Shape;1348;p48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6" name="Google Shape;1349;p48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7" name="Google Shape;1341;p48"/>
          <p:cNvGrpSpPr/>
          <p:nvPr/>
        </p:nvGrpSpPr>
        <p:grpSpPr>
          <a:xfrm>
            <a:off x="6705600" y="4099358"/>
            <a:ext cx="998971" cy="445734"/>
            <a:chOff x="4607809" y="5664627"/>
            <a:chExt cx="742883" cy="594312"/>
          </a:xfrm>
        </p:grpSpPr>
        <p:sp>
          <p:nvSpPr>
            <p:cNvPr id="58" name="Google Shape;1342;p48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" name="Google Shape;1343;p48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" name="Google Shape;1344;p48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" name="Google Shape;1345;p48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" name="Google Shape;1346;p48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" name="Google Shape;1347;p48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" name="Google Shape;1348;p48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5" name="Google Shape;1349;p48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3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accent2"/>
                </a:solidFill>
              </a:rPr>
            </a:fld>
            <a:endParaRPr>
              <a:solidFill>
                <a:schemeClr val="accent2"/>
              </a:solidFill>
            </a:endParaRPr>
          </a:p>
        </p:txBody>
      </p:sp>
      <p:grpSp>
        <p:nvGrpSpPr>
          <p:cNvPr id="2038" name="Google Shape;2038;p33"/>
          <p:cNvGrpSpPr/>
          <p:nvPr/>
        </p:nvGrpSpPr>
        <p:grpSpPr>
          <a:xfrm>
            <a:off x="1414314" y="514350"/>
            <a:ext cx="6385904" cy="3387991"/>
            <a:chOff x="1177450" y="241631"/>
            <a:chExt cx="6173152" cy="3616776"/>
          </a:xfrm>
        </p:grpSpPr>
        <p:sp>
          <p:nvSpPr>
            <p:cNvPr id="2039" name="Google Shape;2039;p3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40" name="Google Shape;2040;p3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  <a:effectLst>
              <a:outerShdw blurRad="100013" dist="28575" dir="5400000" algn="bl" rotWithShape="0">
                <a:srgbClr val="38226D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41" name="Google Shape;2041;p3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42" name="Google Shape;2042;p3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044" name="Google Shape;2044;p33"/>
          <p:cNvGrpSpPr/>
          <p:nvPr/>
        </p:nvGrpSpPr>
        <p:grpSpPr>
          <a:xfrm>
            <a:off x="7531342" y="2825005"/>
            <a:ext cx="1214233" cy="1885000"/>
            <a:chOff x="6492887" y="4126007"/>
            <a:chExt cx="271993" cy="422295"/>
          </a:xfrm>
        </p:grpSpPr>
        <p:sp>
          <p:nvSpPr>
            <p:cNvPr id="2045" name="Google Shape;2045;p33"/>
            <p:cNvSpPr/>
            <p:nvPr/>
          </p:nvSpPr>
          <p:spPr>
            <a:xfrm rot="10800000">
              <a:off x="6492887" y="4392220"/>
              <a:ext cx="271993" cy="156082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46" name="Google Shape;2046;p33"/>
            <p:cNvSpPr/>
            <p:nvPr/>
          </p:nvSpPr>
          <p:spPr>
            <a:xfrm flipH="1">
              <a:off x="6563431" y="4299082"/>
              <a:ext cx="180447" cy="104443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47" name="Google Shape;2047;p33"/>
            <p:cNvSpPr/>
            <p:nvPr/>
          </p:nvSpPr>
          <p:spPr>
            <a:xfrm flipH="1">
              <a:off x="6653655" y="4351284"/>
              <a:ext cx="90223" cy="156685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48" name="Google Shape;2048;p33"/>
            <p:cNvSpPr/>
            <p:nvPr/>
          </p:nvSpPr>
          <p:spPr>
            <a:xfrm flipH="1">
              <a:off x="6563431" y="4351284"/>
              <a:ext cx="90223" cy="156685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49" name="Google Shape;2049;p33"/>
            <p:cNvSpPr/>
            <p:nvPr/>
          </p:nvSpPr>
          <p:spPr>
            <a:xfrm>
              <a:off x="6631565" y="4127172"/>
              <a:ext cx="91680" cy="134039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50" name="Google Shape;2050;p33"/>
            <p:cNvSpPr/>
            <p:nvPr/>
          </p:nvSpPr>
          <p:spPr>
            <a:xfrm>
              <a:off x="6638516" y="4126007"/>
              <a:ext cx="43914" cy="5411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51" name="Google Shape;2051;p33"/>
            <p:cNvSpPr/>
            <p:nvPr/>
          </p:nvSpPr>
          <p:spPr>
            <a:xfrm>
              <a:off x="6647100" y="4184749"/>
              <a:ext cx="54168" cy="6062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52" name="Google Shape;2052;p33"/>
            <p:cNvSpPr/>
            <p:nvPr/>
          </p:nvSpPr>
          <p:spPr>
            <a:xfrm>
              <a:off x="6554604" y="4208935"/>
              <a:ext cx="102224" cy="145520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53" name="Google Shape;2053;p33"/>
            <p:cNvSpPr/>
            <p:nvPr/>
          </p:nvSpPr>
          <p:spPr>
            <a:xfrm>
              <a:off x="6631332" y="4204595"/>
              <a:ext cx="78964" cy="10415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54" name="Google Shape;2054;p33"/>
            <p:cNvSpPr/>
            <p:nvPr/>
          </p:nvSpPr>
          <p:spPr>
            <a:xfrm>
              <a:off x="6645396" y="4130153"/>
              <a:ext cx="58090" cy="71561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55" name="Google Shape;2055;p33"/>
            <p:cNvSpPr/>
            <p:nvPr/>
          </p:nvSpPr>
          <p:spPr>
            <a:xfrm>
              <a:off x="6647754" y="4129873"/>
              <a:ext cx="58319" cy="5488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56" name="Google Shape;2056;p33"/>
            <p:cNvSpPr/>
            <p:nvPr/>
          </p:nvSpPr>
          <p:spPr>
            <a:xfrm>
              <a:off x="6577749" y="4490229"/>
              <a:ext cx="45861" cy="34982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57" name="Google Shape;2057;p33"/>
            <p:cNvSpPr/>
            <p:nvPr/>
          </p:nvSpPr>
          <p:spPr>
            <a:xfrm>
              <a:off x="6577951" y="4501389"/>
              <a:ext cx="45653" cy="2383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58" name="Google Shape;2058;p33"/>
            <p:cNvSpPr/>
            <p:nvPr/>
          </p:nvSpPr>
          <p:spPr>
            <a:xfrm>
              <a:off x="6554804" y="4475155"/>
              <a:ext cx="41980" cy="32521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59" name="Google Shape;2059;p33"/>
            <p:cNvSpPr/>
            <p:nvPr/>
          </p:nvSpPr>
          <p:spPr>
            <a:xfrm>
              <a:off x="6554997" y="4485886"/>
              <a:ext cx="41814" cy="21828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60" name="Google Shape;2060;p33"/>
            <p:cNvSpPr/>
            <p:nvPr/>
          </p:nvSpPr>
          <p:spPr>
            <a:xfrm>
              <a:off x="6570371" y="4307401"/>
              <a:ext cx="99964" cy="172414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61" name="Google Shape;2061;p33"/>
            <p:cNvSpPr/>
            <p:nvPr/>
          </p:nvSpPr>
          <p:spPr>
            <a:xfrm>
              <a:off x="6597627" y="4307742"/>
              <a:ext cx="99521" cy="186686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62" name="Google Shape;2062;p33"/>
            <p:cNvSpPr/>
            <p:nvPr/>
          </p:nvSpPr>
          <p:spPr>
            <a:xfrm>
              <a:off x="6560564" y="4295988"/>
              <a:ext cx="148825" cy="136991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63" name="Google Shape;2063;p33"/>
            <p:cNvSpPr/>
            <p:nvPr/>
          </p:nvSpPr>
          <p:spPr>
            <a:xfrm>
              <a:off x="6680201" y="4215053"/>
              <a:ext cx="51721" cy="181324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64" name="Google Shape;2064;p33"/>
            <p:cNvSpPr/>
            <p:nvPr/>
          </p:nvSpPr>
          <p:spPr>
            <a:xfrm>
              <a:off x="6690335" y="4212768"/>
              <a:ext cx="31273" cy="3977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65" name="Google Shape;2065;p33"/>
            <p:cNvSpPr/>
            <p:nvPr/>
          </p:nvSpPr>
          <p:spPr>
            <a:xfrm>
              <a:off x="6629015" y="4204538"/>
              <a:ext cx="26751" cy="28086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066" name="Google Shape;2066;p33"/>
            <p:cNvGrpSpPr/>
            <p:nvPr/>
          </p:nvGrpSpPr>
          <p:grpSpPr>
            <a:xfrm>
              <a:off x="6551528" y="4270928"/>
              <a:ext cx="147953" cy="112133"/>
              <a:chOff x="6621095" y="1452181"/>
              <a:chExt cx="330894" cy="250785"/>
            </a:xfrm>
          </p:grpSpPr>
          <p:sp>
            <p:nvSpPr>
              <p:cNvPr id="2067" name="Google Shape;2067;p33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68" name="Google Shape;2068;p33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69" name="Google Shape;2069;p33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70" name="Google Shape;2070;p33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71" name="Google Shape;2071;p33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497576" y="1240009"/>
            <a:ext cx="40411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 </a:t>
            </a:r>
            <a:endParaRPr lang="en-GB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LẮNG NGHE </a:t>
            </a:r>
            <a:endParaRPr lang="en-GB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GIẢNG!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52346" y="514350"/>
            <a:ext cx="1239803" cy="1599563"/>
            <a:chOff x="6476999" y="2572386"/>
            <a:chExt cx="1239803" cy="1599563"/>
          </a:xfrm>
        </p:grpSpPr>
        <p:sp>
          <p:nvSpPr>
            <p:cNvPr id="40" name="Google Shape;639;p45"/>
            <p:cNvSpPr/>
            <p:nvPr/>
          </p:nvSpPr>
          <p:spPr>
            <a:xfrm>
              <a:off x="7017064" y="2572386"/>
              <a:ext cx="699738" cy="721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41" name="Google Shape;642;p45"/>
            <p:cNvSpPr/>
            <p:nvPr/>
          </p:nvSpPr>
          <p:spPr>
            <a:xfrm>
              <a:off x="6741993" y="3464188"/>
              <a:ext cx="680538" cy="7077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42" name="Google Shape;643;p45"/>
            <p:cNvSpPr/>
            <p:nvPr/>
          </p:nvSpPr>
          <p:spPr>
            <a:xfrm>
              <a:off x="6476999" y="2864581"/>
              <a:ext cx="454089" cy="43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910184" y="1079736"/>
            <a:ext cx="1077267" cy="1492457"/>
            <a:chOff x="6476999" y="2572386"/>
            <a:chExt cx="1239803" cy="1599563"/>
          </a:xfrm>
        </p:grpSpPr>
        <p:sp>
          <p:nvSpPr>
            <p:cNvPr id="44" name="Google Shape;639;p45"/>
            <p:cNvSpPr/>
            <p:nvPr/>
          </p:nvSpPr>
          <p:spPr>
            <a:xfrm>
              <a:off x="7017064" y="2572386"/>
              <a:ext cx="699738" cy="721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45" name="Google Shape;642;p45"/>
            <p:cNvSpPr/>
            <p:nvPr/>
          </p:nvSpPr>
          <p:spPr>
            <a:xfrm>
              <a:off x="6741993" y="3464188"/>
              <a:ext cx="680538" cy="7077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46" name="Google Shape;643;p45"/>
            <p:cNvSpPr/>
            <p:nvPr/>
          </p:nvSpPr>
          <p:spPr>
            <a:xfrm>
              <a:off x="6476999" y="2864581"/>
              <a:ext cx="454089" cy="43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"/>
          <p:cNvSpPr/>
          <p:nvPr/>
        </p:nvSpPr>
        <p:spPr>
          <a:xfrm>
            <a:off x="3761627" y="1533267"/>
            <a:ext cx="275755" cy="251913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71" name="Google Shape;271;p29"/>
          <p:cNvGrpSpPr/>
          <p:nvPr/>
        </p:nvGrpSpPr>
        <p:grpSpPr>
          <a:xfrm>
            <a:off x="6370548" y="1529603"/>
            <a:ext cx="294182" cy="286367"/>
            <a:chOff x="5970800" y="1619250"/>
            <a:chExt cx="428650" cy="456725"/>
          </a:xfrm>
        </p:grpSpPr>
        <p:sp>
          <p:nvSpPr>
            <p:cNvPr id="272" name="Google Shape;272;p2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7" name="Google Shape;277;p29"/>
          <p:cNvGrpSpPr/>
          <p:nvPr/>
        </p:nvGrpSpPr>
        <p:grpSpPr>
          <a:xfrm>
            <a:off x="1117882" y="3302526"/>
            <a:ext cx="288315" cy="243495"/>
            <a:chOff x="5975075" y="2327500"/>
            <a:chExt cx="420100" cy="388350"/>
          </a:xfrm>
        </p:grpSpPr>
        <p:sp>
          <p:nvSpPr>
            <p:cNvPr id="278" name="Google Shape;278;p2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0" name="Google Shape;280;p29"/>
          <p:cNvGrpSpPr/>
          <p:nvPr/>
        </p:nvGrpSpPr>
        <p:grpSpPr>
          <a:xfrm>
            <a:off x="3724087" y="3305590"/>
            <a:ext cx="351180" cy="237367"/>
            <a:chOff x="5255200" y="3006475"/>
            <a:chExt cx="511700" cy="378575"/>
          </a:xfrm>
        </p:grpSpPr>
        <p:sp>
          <p:nvSpPr>
            <p:cNvPr id="281" name="Google Shape;281;p2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3" name="Google Shape;283;p29"/>
          <p:cNvGrpSpPr/>
          <p:nvPr/>
        </p:nvGrpSpPr>
        <p:grpSpPr>
          <a:xfrm>
            <a:off x="1109724" y="1533800"/>
            <a:ext cx="304237" cy="277965"/>
            <a:chOff x="570875" y="4322250"/>
            <a:chExt cx="443300" cy="443325"/>
          </a:xfrm>
        </p:grpSpPr>
        <p:sp>
          <p:nvSpPr>
            <p:cNvPr id="284" name="Google Shape;284;p2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1" name="Google Shape;291;p2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8" name="Cloud Callout 7"/>
          <p:cNvSpPr/>
          <p:nvPr/>
        </p:nvSpPr>
        <p:spPr>
          <a:xfrm>
            <a:off x="1" y="211982"/>
            <a:ext cx="2819400" cy="373889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Quan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361950"/>
            <a:ext cx="5800698" cy="1914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760" y="2190750"/>
            <a:ext cx="5825579" cy="1828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05000" y="4019550"/>
            <a:ext cx="6834748" cy="1075729"/>
            <a:chOff x="2971800" y="4019550"/>
            <a:chExt cx="5796085" cy="1075729"/>
          </a:xfrm>
        </p:grpSpPr>
        <p:sp>
          <p:nvSpPr>
            <p:cNvPr id="5" name="Right Arrow 4"/>
            <p:cNvSpPr/>
            <p:nvPr/>
          </p:nvSpPr>
          <p:spPr>
            <a:xfrm>
              <a:off x="2971800" y="4019550"/>
              <a:ext cx="533400" cy="838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42683" y="4171949"/>
              <a:ext cx="51252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nghỉ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304800" y="285750"/>
            <a:ext cx="6324600" cy="5945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+mj-lt"/>
              </a:rPr>
              <a:t>II. </a:t>
            </a:r>
            <a:r>
              <a:rPr lang="en-US" sz="2400" b="1" u="sng" dirty="0">
                <a:solidFill>
                  <a:srgbClr val="002060"/>
                </a:solidFill>
                <a:latin typeface="+mj-lt"/>
              </a:rPr>
              <a:t>ĐẶC ĐIỂM CHUNG CỦA NHÀ Ở:</a:t>
            </a:r>
            <a:endParaRPr sz="2400" b="1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23950"/>
            <a:ext cx="3657600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669" y="614630"/>
            <a:ext cx="4281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1. </a:t>
            </a:r>
            <a:r>
              <a:rPr lang="en-US" sz="2000" b="1" u="sng" dirty="0">
                <a:solidFill>
                  <a:srgbClr val="FF0000"/>
                </a:solidFill>
              </a:rPr>
              <a:t>CẤU TẠO CHUNG CỦA NHÀ Ở: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1040518"/>
            <a:ext cx="468662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1.3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362200" y="3434775"/>
            <a:ext cx="1457533" cy="813375"/>
            <a:chOff x="2362200" y="3434775"/>
            <a:chExt cx="1457533" cy="813375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2362200" y="3943350"/>
              <a:ext cx="609600" cy="304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546628" y="3434775"/>
              <a:ext cx="12731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Móng</a:t>
              </a: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nằm</a:t>
              </a: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95658" y="1123950"/>
            <a:ext cx="1301959" cy="1295400"/>
            <a:chOff x="895658" y="1123950"/>
            <a:chExt cx="1301959" cy="1295400"/>
          </a:xfrm>
        </p:grpSpPr>
        <p:cxnSp>
          <p:nvCxnSpPr>
            <p:cNvPr id="153" name="Straight Connector 152"/>
            <p:cNvCxnSpPr/>
            <p:nvPr/>
          </p:nvCxnSpPr>
          <p:spPr>
            <a:xfrm flipH="1">
              <a:off x="1409700" y="1619250"/>
              <a:ext cx="38100" cy="4953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447800" y="1619250"/>
              <a:ext cx="190500" cy="8001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95658" y="1123950"/>
              <a:ext cx="13019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Che </a:t>
              </a:r>
              <a:r>
                <a:rPr lang="en-US" sz="1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chắn</a:t>
              </a: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98469" y="3018532"/>
            <a:ext cx="4383531" cy="2154436"/>
            <a:chOff x="3998469" y="3018532"/>
            <a:chExt cx="4383531" cy="2154436"/>
          </a:xfrm>
        </p:grpSpPr>
        <p:sp>
          <p:nvSpPr>
            <p:cNvPr id="19" name="Right Arrow 18"/>
            <p:cNvSpPr/>
            <p:nvPr/>
          </p:nvSpPr>
          <p:spPr>
            <a:xfrm>
              <a:off x="3998469" y="3154799"/>
              <a:ext cx="533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9538" y="3018532"/>
              <a:ext cx="3802462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 ở gồm 3 phần: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nl-NL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+ Phần móng nhà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nl-NL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+ Phần mái nhà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nl-NL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+ Phần thân nhà (tường nhà, cột nhà, </a:t>
              </a:r>
              <a:endParaRPr lang="nl-NL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nl-NL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sàn nhà, dầm nhà).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8"/>
          <p:cNvSpPr txBox="1">
            <a:spLocks noGrp="1"/>
          </p:cNvSpPr>
          <p:nvPr>
            <p:ph type="ctrTitle" idx="4294967295"/>
          </p:nvPr>
        </p:nvSpPr>
        <p:spPr>
          <a:xfrm>
            <a:off x="304799" y="181253"/>
            <a:ext cx="7667883" cy="54250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solidFill>
                  <a:srgbClr val="FF0000"/>
                </a:solidFill>
                <a:latin typeface="+mj-lt"/>
              </a:rPr>
              <a:t>. </a:t>
            </a:r>
            <a:r>
              <a:rPr lang="en-GB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khu vực chính trong nhà ở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3" name="Google Shape;743;p1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95349"/>
            <a:ext cx="4343399" cy="37413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4399" y="1115048"/>
            <a:ext cx="4132632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  <a:endParaRPr lang="en-US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1.4?</a:t>
            </a:r>
            <a:endParaRPr lang="en-US" sz="1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2527817" y="3810141"/>
            <a:ext cx="6257424" cy="1239448"/>
            <a:chOff x="1362576" y="2571751"/>
            <a:chExt cx="6562224" cy="1600198"/>
          </a:xfrm>
        </p:grpSpPr>
        <p:grpSp>
          <p:nvGrpSpPr>
            <p:cNvPr id="118" name="Group 117"/>
            <p:cNvGrpSpPr/>
            <p:nvPr/>
          </p:nvGrpSpPr>
          <p:grpSpPr>
            <a:xfrm>
              <a:off x="6476999" y="2571751"/>
              <a:ext cx="1295401" cy="1600198"/>
              <a:chOff x="6476999" y="2571751"/>
              <a:chExt cx="1295401" cy="1600198"/>
            </a:xfrm>
          </p:grpSpPr>
          <p:sp>
            <p:nvSpPr>
              <p:cNvPr id="120" name="Google Shape;639;p45"/>
              <p:cNvSpPr/>
              <p:nvPr/>
            </p:nvSpPr>
            <p:spPr>
              <a:xfrm>
                <a:off x="7072662" y="2571751"/>
                <a:ext cx="699738" cy="72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endParaRPr>
              </a:p>
            </p:txBody>
          </p:sp>
          <p:sp>
            <p:nvSpPr>
              <p:cNvPr id="121" name="Google Shape;642;p45"/>
              <p:cNvSpPr/>
              <p:nvPr/>
            </p:nvSpPr>
            <p:spPr>
              <a:xfrm>
                <a:off x="6741993" y="3464188"/>
                <a:ext cx="680538" cy="70776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endParaRPr>
              </a:p>
            </p:txBody>
          </p:sp>
          <p:sp>
            <p:nvSpPr>
              <p:cNvPr id="122" name="Google Shape;643;p45"/>
              <p:cNvSpPr/>
              <p:nvPr/>
            </p:nvSpPr>
            <p:spPr>
              <a:xfrm>
                <a:off x="6476999" y="2864581"/>
                <a:ext cx="454089" cy="43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endParaRPr>
              </a:p>
            </p:txBody>
          </p:sp>
        </p:grpSp>
        <p:cxnSp>
          <p:nvCxnSpPr>
            <p:cNvPr id="119" name="Google Shape;633;p45"/>
            <p:cNvCxnSpPr/>
            <p:nvPr/>
          </p:nvCxnSpPr>
          <p:spPr>
            <a:xfrm>
              <a:off x="1362576" y="3410688"/>
              <a:ext cx="6562224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</p:grpSp>
      <p:cxnSp>
        <p:nvCxnSpPr>
          <p:cNvPr id="8" name="Straight Arrow Connector 7"/>
          <p:cNvCxnSpPr/>
          <p:nvPr/>
        </p:nvCxnSpPr>
        <p:spPr>
          <a:xfrm flipH="1">
            <a:off x="3505200" y="89535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1676400" y="924548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3290596" y="226695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1219200" y="272415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381000" y="783781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" name="Google Shape;860;p1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04800" y="1200150"/>
            <a:ext cx="3421129" cy="3268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khu vực chính trong nhà ở: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Nơi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Nơi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Nơi học tập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Nơi nghỉ ngơi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Nơi nấu ăn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Nơi tắm giặt, vệ sinh...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9150"/>
            <a:ext cx="5105400" cy="3505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-381000" y="209550"/>
            <a:ext cx="9525000" cy="6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rgbClr val="FF0000"/>
                </a:solidFill>
                <a:latin typeface="+mj-lt"/>
              </a:rPr>
              <a:t>III</a:t>
            </a:r>
            <a:r>
              <a:rPr lang="en-GB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MỘT SỐ KIẾN TRÚC NHÀ Ở </a:t>
            </a:r>
            <a:br>
              <a:rPr lang="en-GB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TRƯNG Ở VIỆT NAM</a:t>
            </a:r>
            <a:endParaRPr sz="2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47969"/>
            <a:ext cx="6400800" cy="36576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23461" y="742950"/>
            <a:ext cx="4120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00150"/>
            <a:ext cx="4648200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799" y="1809750"/>
            <a:ext cx="3704239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+ 2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5257800" y="38150"/>
            <a:ext cx="3657600" cy="1543000"/>
          </a:xfrm>
          <a:prstGeom prst="wedgeRoundRectCallout">
            <a:avLst/>
          </a:prstGeom>
          <a:solidFill>
            <a:schemeClr val="accent5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72423" y="285750"/>
            <a:ext cx="168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571750"/>
            <a:ext cx="4533925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8" y="870526"/>
            <a:ext cx="4468608" cy="423482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029200" y="0"/>
            <a:ext cx="3991192" cy="2309396"/>
          </a:xfrm>
          <a:prstGeom prst="wedgeRoundRectCallout">
            <a:avLst/>
          </a:prstGeom>
          <a:solidFill>
            <a:schemeClr val="accent5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 animBg="1"/>
    </p:bldLst>
  </p:timing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5619</Words>
  <Application>WPS Presentation</Application>
  <PresentationFormat>On-screen Show (16:9)</PresentationFormat>
  <Paragraphs>328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7" baseType="lpstr">
      <vt:lpstr>Arial</vt:lpstr>
      <vt:lpstr>SimSun</vt:lpstr>
      <vt:lpstr>Wingdings</vt:lpstr>
      <vt:lpstr>Arial</vt:lpstr>
      <vt:lpstr>Raleway Thin</vt:lpstr>
      <vt:lpstr>Barlow Light</vt:lpstr>
      <vt:lpstr>Montserrat</vt:lpstr>
      <vt:lpstr>Times New Roman</vt:lpstr>
      <vt:lpstr>Calibri</vt:lpstr>
      <vt:lpstr>Lato</vt:lpstr>
      <vt:lpstr>Microsoft YaHei</vt:lpstr>
      <vt:lpstr>Arial Unicode MS</vt:lpstr>
      <vt:lpstr>Calibri</vt:lpstr>
      <vt:lpstr>Barlow SemiBold</vt:lpstr>
      <vt:lpstr>Segoe Print</vt:lpstr>
      <vt:lpstr>Raleway</vt:lpstr>
      <vt:lpstr>Times New Roman</vt:lpstr>
      <vt:lpstr>Gaoler template</vt:lpstr>
      <vt:lpstr>BÀI 1: NHÀ Ở ĐỐI VỚI CON NGƯỜI (2 TIẾT)</vt:lpstr>
      <vt:lpstr>I. VAI TRÒ CỦA NHÀ Ở:</vt:lpstr>
      <vt:lpstr>PowerPoint 演示文稿</vt:lpstr>
      <vt:lpstr>II. ĐẶC ĐIỂM CHUNG CỦA NHÀ Ở:</vt:lpstr>
      <vt:lpstr>2. Các khu vực chính trong nhà ở:</vt:lpstr>
      <vt:lpstr>Kết luận:</vt:lpstr>
      <vt:lpstr>III. MỘT SỐ KIẾN TRÚC NHÀ Ở  ĐẶC TRƯNG Ở VIỆT NAM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Kết luận:</vt:lpstr>
      <vt:lpstr>IV. VẬT LIỆU XÂY DỰNG NHÀ:</vt:lpstr>
      <vt:lpstr>PowerPoint 演示文稿</vt:lpstr>
      <vt:lpstr>PowerPoint 演示文稿</vt:lpstr>
      <vt:lpstr>Kết luận:</vt:lpstr>
      <vt:lpstr>PowerPoint 演示文稿</vt:lpstr>
      <vt:lpstr>PowerPoint 演示文稿</vt:lpstr>
      <vt:lpstr>V. QUY TRÌNH XÂY DỰNG NHÀ Ở:</vt:lpstr>
      <vt:lpstr>Theo em, các công việc hình 1.9 thuộc bước nào trong quy trình xây dựng nhà?</vt:lpstr>
      <vt:lpstr>PowerPoint 演示文稿</vt:lpstr>
      <vt:lpstr>Bài luyện tập:</vt:lpstr>
      <vt:lpstr>Bài luyện tập:</vt:lpstr>
      <vt:lpstr>PowerPoint 演示文稿</vt:lpstr>
      <vt:lpstr>Thế giới quanh em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Công nghệ 6</dc:title>
  <dc:creator>Hoai Ham Hap</dc:creator>
  <cp:lastModifiedBy>User</cp:lastModifiedBy>
  <cp:revision>31</cp:revision>
  <dcterms:created xsi:type="dcterms:W3CDTF">2022-09-05T09:25:00Z</dcterms:created>
  <dcterms:modified xsi:type="dcterms:W3CDTF">2022-09-06T03:32:46Z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AD08AFD7D7BA4523B98A8AC54C0252DB</vt:lpwstr>
  </property>
  <property fmtid="{D5CDD505-2E9C-101B-9397-08002B2CF9AE}" pid="3" name="KSOProductBuildVer">
    <vt:lpwstr>1033-11.2.0.11306</vt:lpwstr>
  </property>
</Properties>
</file>