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20" r:id="rId3"/>
    <p:sldId id="451" r:id="rId5"/>
    <p:sldId id="261" r:id="rId6"/>
    <p:sldId id="453" r:id="rId7"/>
    <p:sldId id="425" r:id="rId8"/>
    <p:sldId id="366" r:id="rId9"/>
    <p:sldId id="367" r:id="rId10"/>
    <p:sldId id="454" r:id="rId11"/>
    <p:sldId id="455" r:id="rId12"/>
    <p:sldId id="432" r:id="rId13"/>
    <p:sldId id="428" r:id="rId14"/>
    <p:sldId id="429" r:id="rId15"/>
    <p:sldId id="372" r:id="rId16"/>
    <p:sldId id="373" r:id="rId17"/>
    <p:sldId id="374" r:id="rId18"/>
    <p:sldId id="377" r:id="rId19"/>
    <p:sldId id="480" r:id="rId20"/>
    <p:sldId id="494" r:id="rId21"/>
    <p:sldId id="495" r:id="rId22"/>
    <p:sldId id="482" r:id="rId23"/>
    <p:sldId id="430" r:id="rId24"/>
    <p:sldId id="431" r:id="rId25"/>
    <p:sldId id="357" r:id="rId26"/>
    <p:sldId id="384" r:id="rId27"/>
    <p:sldId id="385" r:id="rId28"/>
    <p:sldId id="386" r:id="rId29"/>
    <p:sldId id="387" r:id="rId30"/>
    <p:sldId id="388" r:id="rId31"/>
    <p:sldId id="389" r:id="rId32"/>
    <p:sldId id="40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54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2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8EAD6-F04E-4C5B-BBD5-EF12172B05A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9016-2E63-4DF7-AA0A-DFF466DC09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quan sát lược đồ 2.1 và 10.1</a:t>
            </a:r>
            <a:endParaRPr lang="vi-V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mua nhiu-mua ít</a:t>
            </a:r>
            <a:endParaRPr lang="vi-V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mua nhieu</a:t>
            </a:r>
            <a:endParaRPr lang="vi-V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mua it</a:t>
            </a:r>
            <a:endParaRPr lang="vi-V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nhip dieu mua</a:t>
            </a:r>
            <a:endParaRPr lang="vi-V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song-canh quan</a:t>
            </a:r>
            <a:endParaRPr lang="vi-V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song-canh quan</a:t>
            </a:r>
            <a:endParaRPr lang="vi-V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chỉ tên sông</a:t>
            </a:r>
            <a:endParaRPr lang="vi-V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chỉ tên sông</a:t>
            </a:r>
            <a:endParaRPr lang="vi-V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1E614-9611-4427-B85C-9B119D2C827E}" type="slidenum">
              <a:rPr lang="en-US" smtClean="0"/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xem phim</a:t>
            </a:r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hs trình bày</a:t>
            </a:r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E9016-2E63-4DF7-AA0A-DFF466DC09B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qua khí hậu</a:t>
            </a:r>
            <a:endParaRPr lang="vi-V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gv nx-diem-viet bai</a:t>
            </a:r>
            <a:endParaRPr lang="vi-V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xem ảnh địa hình 2 sl</a:t>
            </a:r>
            <a:endParaRPr lang="vi-V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vi-VN" altLang="en-US"/>
              <a:t>nx 1 nhóm dung</a:t>
            </a:r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5E0B6-B63C-48B0-B210-170147299C1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BE9C-6D8B-451D-9F2D-5F120721D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ED62A-3750-4CA0-997D-7E7E1D4050D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microsoft.com/office/2007/relationships/media" Target="file:///C:\Users\ACER\Downloads\videoplayback%20(online-video-cutter.com)%20(1).mp4" TargetMode="External"/><Relationship Id="rId1" Type="http://schemas.openxmlformats.org/officeDocument/2006/relationships/video" Target="file:///C:\Users\ACER\Downloads\videoplayback%20(online-video-cutter.com)%20(1).mp4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playback (online-video-cutter.com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9175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0" y="0"/>
            <a:ext cx="9144000" cy="5867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 descr="z2209813307577_68ee3b8867dd03177e72175ba860a5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125" y="0"/>
            <a:ext cx="9144000" cy="5648325"/>
          </a:xfrm>
          <a:prstGeom prst="rect">
            <a:avLst/>
          </a:prstGeom>
        </p:spPr>
      </p:pic>
      <p:sp>
        <p:nvSpPr>
          <p:cNvPr id="62471" name="Freeform 7"/>
          <p:cNvSpPr/>
          <p:nvPr/>
        </p:nvSpPr>
        <p:spPr bwMode="auto">
          <a:xfrm rot="21420000">
            <a:off x="2064385" y="3206750"/>
            <a:ext cx="1356360" cy="1586865"/>
          </a:xfrm>
          <a:custGeom>
            <a:avLst/>
            <a:gdLst>
              <a:gd name="T0" fmla="*/ 223 w 1281"/>
              <a:gd name="T1" fmla="*/ 396 h 840"/>
              <a:gd name="T2" fmla="*/ 103 w 1281"/>
              <a:gd name="T3" fmla="*/ 396 h 840"/>
              <a:gd name="T4" fmla="*/ 43 w 1281"/>
              <a:gd name="T5" fmla="*/ 300 h 840"/>
              <a:gd name="T6" fmla="*/ 79 w 1281"/>
              <a:gd name="T7" fmla="*/ 252 h 840"/>
              <a:gd name="T8" fmla="*/ 67 w 1281"/>
              <a:gd name="T9" fmla="*/ 168 h 840"/>
              <a:gd name="T10" fmla="*/ 417 w 1281"/>
              <a:gd name="T11" fmla="*/ 86 h 840"/>
              <a:gd name="T12" fmla="*/ 513 w 1281"/>
              <a:gd name="T13" fmla="*/ 0 h 840"/>
              <a:gd name="T14" fmla="*/ 681 w 1281"/>
              <a:gd name="T15" fmla="*/ 184 h 840"/>
              <a:gd name="T16" fmla="*/ 777 w 1281"/>
              <a:gd name="T17" fmla="*/ 196 h 840"/>
              <a:gd name="T18" fmla="*/ 955 w 1281"/>
              <a:gd name="T19" fmla="*/ 276 h 840"/>
              <a:gd name="T20" fmla="*/ 1087 w 1281"/>
              <a:gd name="T21" fmla="*/ 288 h 840"/>
              <a:gd name="T22" fmla="*/ 1171 w 1281"/>
              <a:gd name="T23" fmla="*/ 360 h 840"/>
              <a:gd name="T24" fmla="*/ 1281 w 1281"/>
              <a:gd name="T25" fmla="*/ 307 h 840"/>
              <a:gd name="T26" fmla="*/ 1209 w 1281"/>
              <a:gd name="T27" fmla="*/ 417 h 840"/>
              <a:gd name="T28" fmla="*/ 979 w 1281"/>
              <a:gd name="T29" fmla="*/ 528 h 840"/>
              <a:gd name="T30" fmla="*/ 907 w 1281"/>
              <a:gd name="T31" fmla="*/ 600 h 840"/>
              <a:gd name="T32" fmla="*/ 835 w 1281"/>
              <a:gd name="T33" fmla="*/ 648 h 840"/>
              <a:gd name="T34" fmla="*/ 763 w 1281"/>
              <a:gd name="T35" fmla="*/ 684 h 840"/>
              <a:gd name="T36" fmla="*/ 739 w 1281"/>
              <a:gd name="T37" fmla="*/ 636 h 840"/>
              <a:gd name="T38" fmla="*/ 729 w 1281"/>
              <a:gd name="T39" fmla="*/ 626 h 840"/>
              <a:gd name="T40" fmla="*/ 715 w 1281"/>
              <a:gd name="T41" fmla="*/ 696 h 840"/>
              <a:gd name="T42" fmla="*/ 667 w 1281"/>
              <a:gd name="T43" fmla="*/ 720 h 840"/>
              <a:gd name="T44" fmla="*/ 679 w 1281"/>
              <a:gd name="T45" fmla="*/ 768 h 840"/>
              <a:gd name="T46" fmla="*/ 535 w 1281"/>
              <a:gd name="T47" fmla="*/ 840 h 840"/>
              <a:gd name="T48" fmla="*/ 477 w 1281"/>
              <a:gd name="T49" fmla="*/ 797 h 840"/>
              <a:gd name="T50" fmla="*/ 379 w 1281"/>
              <a:gd name="T51" fmla="*/ 684 h 840"/>
              <a:gd name="T52" fmla="*/ 357 w 1281"/>
              <a:gd name="T53" fmla="*/ 589 h 840"/>
              <a:gd name="T54" fmla="*/ 393 w 1281"/>
              <a:gd name="T55" fmla="*/ 478 h 840"/>
              <a:gd name="T56" fmla="*/ 211 w 1281"/>
              <a:gd name="T57" fmla="*/ 456 h 840"/>
              <a:gd name="T58" fmla="*/ 237 w 1281"/>
              <a:gd name="T59" fmla="*/ 393 h 840"/>
              <a:gd name="T60" fmla="*/ 223 w 1281"/>
              <a:gd name="T61" fmla="*/ 396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1" h="840">
                <a:moveTo>
                  <a:pt x="223" y="396"/>
                </a:moveTo>
                <a:cubicBezTo>
                  <a:pt x="199" y="379"/>
                  <a:pt x="127" y="412"/>
                  <a:pt x="103" y="396"/>
                </a:cubicBezTo>
                <a:cubicBezTo>
                  <a:pt x="91" y="388"/>
                  <a:pt x="43" y="300"/>
                  <a:pt x="43" y="300"/>
                </a:cubicBezTo>
                <a:cubicBezTo>
                  <a:pt x="14" y="212"/>
                  <a:pt x="0" y="320"/>
                  <a:pt x="79" y="252"/>
                </a:cubicBezTo>
                <a:cubicBezTo>
                  <a:pt x="113" y="222"/>
                  <a:pt x="73" y="173"/>
                  <a:pt x="67" y="168"/>
                </a:cubicBezTo>
                <a:cubicBezTo>
                  <a:pt x="105" y="52"/>
                  <a:pt x="325" y="148"/>
                  <a:pt x="417" y="86"/>
                </a:cubicBezTo>
                <a:cubicBezTo>
                  <a:pt x="441" y="13"/>
                  <a:pt x="436" y="15"/>
                  <a:pt x="513" y="0"/>
                </a:cubicBezTo>
                <a:cubicBezTo>
                  <a:pt x="630" y="24"/>
                  <a:pt x="646" y="78"/>
                  <a:pt x="681" y="184"/>
                </a:cubicBezTo>
                <a:cubicBezTo>
                  <a:pt x="691" y="216"/>
                  <a:pt x="745" y="192"/>
                  <a:pt x="777" y="196"/>
                </a:cubicBezTo>
                <a:cubicBezTo>
                  <a:pt x="829" y="206"/>
                  <a:pt x="903" y="266"/>
                  <a:pt x="955" y="276"/>
                </a:cubicBezTo>
                <a:cubicBezTo>
                  <a:pt x="1007" y="291"/>
                  <a:pt x="1051" y="274"/>
                  <a:pt x="1087" y="288"/>
                </a:cubicBezTo>
                <a:cubicBezTo>
                  <a:pt x="1112" y="296"/>
                  <a:pt x="1145" y="354"/>
                  <a:pt x="1171" y="360"/>
                </a:cubicBezTo>
                <a:cubicBezTo>
                  <a:pt x="1210" y="370"/>
                  <a:pt x="1241" y="303"/>
                  <a:pt x="1281" y="307"/>
                </a:cubicBezTo>
                <a:cubicBezTo>
                  <a:pt x="1244" y="363"/>
                  <a:pt x="1266" y="378"/>
                  <a:pt x="1209" y="417"/>
                </a:cubicBezTo>
                <a:cubicBezTo>
                  <a:pt x="1161" y="564"/>
                  <a:pt x="1232" y="515"/>
                  <a:pt x="979" y="528"/>
                </a:cubicBezTo>
                <a:cubicBezTo>
                  <a:pt x="895" y="588"/>
                  <a:pt x="1039" y="588"/>
                  <a:pt x="907" y="600"/>
                </a:cubicBezTo>
                <a:cubicBezTo>
                  <a:pt x="877" y="615"/>
                  <a:pt x="863" y="643"/>
                  <a:pt x="835" y="648"/>
                </a:cubicBezTo>
                <a:cubicBezTo>
                  <a:pt x="823" y="657"/>
                  <a:pt x="772" y="673"/>
                  <a:pt x="763" y="684"/>
                </a:cubicBezTo>
                <a:cubicBezTo>
                  <a:pt x="755" y="685"/>
                  <a:pt x="745" y="646"/>
                  <a:pt x="739" y="636"/>
                </a:cubicBezTo>
                <a:cubicBezTo>
                  <a:pt x="733" y="626"/>
                  <a:pt x="733" y="616"/>
                  <a:pt x="729" y="626"/>
                </a:cubicBezTo>
                <a:cubicBezTo>
                  <a:pt x="720" y="635"/>
                  <a:pt x="726" y="690"/>
                  <a:pt x="715" y="696"/>
                </a:cubicBezTo>
                <a:cubicBezTo>
                  <a:pt x="702" y="702"/>
                  <a:pt x="679" y="711"/>
                  <a:pt x="667" y="720"/>
                </a:cubicBezTo>
                <a:cubicBezTo>
                  <a:pt x="655" y="729"/>
                  <a:pt x="701" y="748"/>
                  <a:pt x="679" y="768"/>
                </a:cubicBezTo>
                <a:cubicBezTo>
                  <a:pt x="657" y="788"/>
                  <a:pt x="569" y="835"/>
                  <a:pt x="535" y="840"/>
                </a:cubicBezTo>
                <a:cubicBezTo>
                  <a:pt x="511" y="832"/>
                  <a:pt x="501" y="806"/>
                  <a:pt x="477" y="797"/>
                </a:cubicBezTo>
                <a:cubicBezTo>
                  <a:pt x="457" y="790"/>
                  <a:pt x="387" y="708"/>
                  <a:pt x="379" y="684"/>
                </a:cubicBezTo>
                <a:cubicBezTo>
                  <a:pt x="319" y="600"/>
                  <a:pt x="400" y="619"/>
                  <a:pt x="357" y="589"/>
                </a:cubicBezTo>
                <a:cubicBezTo>
                  <a:pt x="344" y="522"/>
                  <a:pt x="325" y="502"/>
                  <a:pt x="393" y="478"/>
                </a:cubicBezTo>
                <a:cubicBezTo>
                  <a:pt x="345" y="462"/>
                  <a:pt x="253" y="485"/>
                  <a:pt x="211" y="456"/>
                </a:cubicBezTo>
                <a:cubicBezTo>
                  <a:pt x="203" y="444"/>
                  <a:pt x="246" y="404"/>
                  <a:pt x="237" y="393"/>
                </a:cubicBezTo>
                <a:cubicBezTo>
                  <a:pt x="202" y="350"/>
                  <a:pt x="179" y="396"/>
                  <a:pt x="223" y="396"/>
                </a:cubicBezTo>
                <a:close/>
              </a:path>
            </a:pathLst>
          </a:custGeom>
          <a:noFill/>
          <a:ln w="57150" cmpd="sng">
            <a:solidFill>
              <a:srgbClr val="0000FF"/>
            </a:solidFill>
            <a:rou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p>
            <a:endParaRPr lang="en-US"/>
          </a:p>
        </p:txBody>
      </p:sp>
      <p:sp>
        <p:nvSpPr>
          <p:cNvPr id="7" name="TextBox 2"/>
          <p:cNvSpPr txBox="1"/>
          <p:nvPr/>
        </p:nvSpPr>
        <p:spPr>
          <a:xfrm>
            <a:off x="1450340" y="6096000"/>
            <a:ext cx="6466205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đới khí hậu châu Á</a:t>
            </a:r>
            <a:endParaRPr lang="vi-VN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65" y="274955"/>
            <a:ext cx="8598535" cy="6479540"/>
          </a:xfrm>
        </p:spPr>
        <p:txBody>
          <a:bodyPr>
            <a:normAutofit fontScale="70000"/>
          </a:bodyPr>
          <a:p>
            <a:pPr marL="0" indent="0" algn="ctr">
              <a:buNone/>
            </a:pPr>
            <a:r>
              <a:rPr lang="en-US" altLang="vi-VN" sz="4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thể hiện đặc điểm khí hậu Nam Á </a:t>
            </a:r>
            <a:endParaRPr lang="en-US" altLang="vi-VN" sz="4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vi-VN" sz="4400" b="1" u="sng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u="sng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các cụm từ:</a:t>
            </a:r>
            <a:r>
              <a:rPr lang="en-US" sz="4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khí hậu Nam Á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 mùa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khô 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kiểu núi cao</a:t>
            </a:r>
            <a:endParaRPr lang="vi-VN" alt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mưa ít 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mưa nhiều </a:t>
            </a:r>
            <a:endParaRPr 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sườn đón gi</a:t>
            </a:r>
            <a:r>
              <a:rPr lang="vi-VN" alt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endParaRPr lang="vi-VN" alt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sườn khuất gió</a:t>
            </a:r>
            <a:endParaRPr lang="vi-VN" altLang="en-US" sz="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54250" y="2789555"/>
            <a:ext cx="4276725" cy="1052830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khí hậu Nam Á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457200" y="0"/>
            <a:ext cx="3249295" cy="10528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mưa nhiều</a:t>
            </a:r>
            <a:endParaRPr lang="vi-VN" altLang="en-US" sz="3600"/>
          </a:p>
        </p:txBody>
      </p:sp>
      <p:sp>
        <p:nvSpPr>
          <p:cNvPr id="6" name="Rounded Rectangle 5"/>
          <p:cNvSpPr/>
          <p:nvPr/>
        </p:nvSpPr>
        <p:spPr>
          <a:xfrm>
            <a:off x="2785110" y="4283710"/>
            <a:ext cx="3249295" cy="1052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kiểu núi cao</a:t>
            </a:r>
            <a:endParaRPr lang="vi-VN" alt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227965" y="1408430"/>
            <a:ext cx="3846195" cy="10528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đới </a:t>
            </a:r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 mùa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/>
          </a:p>
        </p:txBody>
      </p:sp>
      <p:sp>
        <p:nvSpPr>
          <p:cNvPr id="8" name="Rounded Rectangle 7"/>
          <p:cNvSpPr/>
          <p:nvPr/>
        </p:nvSpPr>
        <p:spPr>
          <a:xfrm>
            <a:off x="5205095" y="5695950"/>
            <a:ext cx="3249295" cy="10528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sườn khuất gió</a:t>
            </a:r>
            <a:endParaRPr lang="vi-VN" alt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247640" y="1449705"/>
            <a:ext cx="3249295" cy="1052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đới </a:t>
            </a:r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387350" y="5698490"/>
            <a:ext cx="3249295" cy="10528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sườn đón gió</a:t>
            </a:r>
            <a:endParaRPr lang="vi-VN" alt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5205095" y="0"/>
            <a:ext cx="3249295" cy="1052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mưa ít</a:t>
            </a:r>
            <a:endParaRPr lang="vi-VN" altLang="en-US" sz="360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14600" y="2514600"/>
            <a:ext cx="501650" cy="2330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58205" y="2586355"/>
            <a:ext cx="572770" cy="1612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900555" y="1052830"/>
            <a:ext cx="4445" cy="3187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827520" y="1052830"/>
            <a:ext cx="4445" cy="3187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73575" y="3856355"/>
            <a:ext cx="22225" cy="4108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51125" y="5410200"/>
            <a:ext cx="320675" cy="2857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86400" y="5334000"/>
            <a:ext cx="471805" cy="3619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35"/>
          <p:cNvPicPr>
            <a:picLocks noChangeAspect="1" noChangeArrowheads="1"/>
          </p:cNvPicPr>
          <p:nvPr/>
        </p:nvPicPr>
        <p:blipFill>
          <a:blip r:embed="rId1">
            <a:lum bright="-1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172200" cy="63246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35"/>
          <p:cNvPicPr>
            <a:picLocks noChangeAspect="1" noChangeArrowheads="1"/>
          </p:cNvPicPr>
          <p:nvPr/>
        </p:nvPicPr>
        <p:blipFill>
          <a:blip r:embed="rId1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32460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0" y="1905000"/>
            <a:ext cx="2438400" cy="1014413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 Nam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–Ma- lay- a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0" y="3048000"/>
            <a:ext cx="2514600" cy="460375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.VnTime" panose="020B7200000000000000" pitchFamily="34" charset="0"/>
              </a:rPr>
              <a:t>Ven vịnh Ben-gan</a:t>
            </a:r>
            <a:endParaRPr lang="en-US" altLang="en-US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0" y="4038600"/>
            <a:ext cx="2514600" cy="830263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biển sườn Tây dãy Gat Tây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V="1">
            <a:off x="2362200" y="1219200"/>
            <a:ext cx="2819400" cy="1295400"/>
          </a:xfrm>
          <a:prstGeom prst="line">
            <a:avLst/>
          </a:prstGeom>
          <a:noFill/>
          <a:ln w="38100" cmpd="dbl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 flipV="1">
            <a:off x="2514600" y="2743200"/>
            <a:ext cx="5029200" cy="533400"/>
          </a:xfrm>
          <a:prstGeom prst="line">
            <a:avLst/>
          </a:prstGeom>
          <a:noFill/>
          <a:ln w="38100" cmpd="dbl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26"/>
          <p:cNvSpPr>
            <a:spLocks noChangeShapeType="1"/>
          </p:cNvSpPr>
          <p:nvPr/>
        </p:nvSpPr>
        <p:spPr bwMode="auto">
          <a:xfrm>
            <a:off x="2514600" y="4191000"/>
            <a:ext cx="2209800" cy="152400"/>
          </a:xfrm>
          <a:prstGeom prst="line">
            <a:avLst/>
          </a:prstGeom>
          <a:noFill/>
          <a:ln w="38100" cmpd="dbl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Text Box 17"/>
          <p:cNvSpPr txBox="1">
            <a:spLocks noChangeArrowheads="1"/>
          </p:cNvSpPr>
          <p:nvPr/>
        </p:nvSpPr>
        <p:spPr bwMode="auto">
          <a:xfrm rot="1684350">
            <a:off x="5143500" y="1498600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Hi-ma-lay-a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3657600" y="4114800"/>
            <a:ext cx="6858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4724400" y="5181600"/>
            <a:ext cx="3810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 flipV="1">
            <a:off x="6096000" y="2971800"/>
            <a:ext cx="3810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7391400" y="3581400"/>
            <a:ext cx="7620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H="1" flipV="1">
            <a:off x="7924800" y="3124200"/>
            <a:ext cx="381000" cy="838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10" name="Picture 30" descr="aflash"/>
          <p:cNvPicPr>
            <a:picLocks noChangeAspect="1" noChangeArrowheads="1" noCrop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4267200" y="3352800"/>
            <a:ext cx="2286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2" name="Picture 32" descr="aflash"/>
          <p:cNvPicPr>
            <a:picLocks noChangeAspect="1" noChangeArrowheads="1" noCrop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7696200" y="2387600"/>
            <a:ext cx="2286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0.06667 L 0.0291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-0.29583 -0.3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11667 L 0.02917 -0.172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44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8" grpId="0" animBg="1"/>
      <p:bldP spid="45076" grpId="0" bldLvl="0" animBg="1"/>
      <p:bldP spid="450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4008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0" y="2057400"/>
            <a:ext cx="2514600" cy="831850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Ấn Độ và Pa-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0" y="3359150"/>
            <a:ext cx="2514600" cy="831850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anose="02020603050405020304" pitchFamily="18" charset="0"/>
              </a:rPr>
              <a:t>Nội</a:t>
            </a:r>
            <a:r>
              <a:rPr lang="en-US" altLang="en-US" b="1" dirty="0">
                <a:latin typeface="Times New Roman" panose="02020603050405020304" pitchFamily="18" charset="0"/>
              </a:rPr>
              <a:t> địa </a:t>
            </a:r>
            <a:r>
              <a:rPr lang="en-US" altLang="en-US" b="1" dirty="0" err="1">
                <a:latin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</a:rPr>
              <a:t> nguyên </a:t>
            </a:r>
            <a:r>
              <a:rPr lang="en-US" altLang="en-US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b="1" dirty="0">
                <a:latin typeface="Times New Roman" panose="02020603050405020304" pitchFamily="18" charset="0"/>
              </a:rPr>
              <a:t>-can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V="1">
            <a:off x="2286000" y="1676400"/>
            <a:ext cx="1600200" cy="838200"/>
          </a:xfrm>
          <a:prstGeom prst="line">
            <a:avLst/>
          </a:prstGeom>
          <a:noFill/>
          <a:ln w="38100" cmpd="dbl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Line 24"/>
          <p:cNvSpPr>
            <a:spLocks noChangeShapeType="1"/>
          </p:cNvSpPr>
          <p:nvPr/>
        </p:nvSpPr>
        <p:spPr bwMode="auto">
          <a:xfrm flipV="1">
            <a:off x="2286000" y="2514600"/>
            <a:ext cx="3048000" cy="1143000"/>
          </a:xfrm>
          <a:prstGeom prst="line">
            <a:avLst/>
          </a:prstGeom>
          <a:noFill/>
          <a:ln w="38100" cmpd="dbl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46" name="Picture 18" descr="aflash"/>
          <p:cNvPicPr>
            <a:picLocks noChangeAspect="1" noChangeArrowheads="1" noCrop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4343400" y="1295400"/>
            <a:ext cx="2286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6" name="Text Box 16"/>
          <p:cNvSpPr txBox="1">
            <a:spLocks noChangeArrowheads="1"/>
          </p:cNvSpPr>
          <p:nvPr/>
        </p:nvSpPr>
        <p:spPr bwMode="auto">
          <a:xfrm rot="1835374">
            <a:off x="5486400" y="914400"/>
            <a:ext cx="2514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latin typeface=".VnTime" panose="020B7200000000000000" pitchFamily="34" charset="0"/>
              </a:rPr>
              <a:t>Bắc</a:t>
            </a:r>
            <a:r>
              <a:rPr lang="en-US" altLang="en-US" b="1" dirty="0">
                <a:latin typeface=".VnTime" panose="020B7200000000000000" pitchFamily="34" charset="0"/>
              </a:rPr>
              <a:t> Hi-ma-lay-a</a:t>
            </a:r>
            <a:endParaRPr lang="en-US" altLang="en-US" b="1" dirty="0">
              <a:latin typeface=".VnTime" panose="020B7200000000000000" pitchFamily="34" charset="0"/>
            </a:endParaRP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6858000" y="4572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</a:rPr>
              <a:t>Trung Á</a:t>
            </a:r>
            <a:endParaRPr lang="en-US" altLang="en-US" b="1">
              <a:solidFill>
                <a:schemeClr val="accent2"/>
              </a:solidFill>
            </a:endParaRPr>
          </a:p>
        </p:txBody>
      </p:sp>
      <p:sp>
        <p:nvSpPr>
          <p:cNvPr id="2" name="Line 25"/>
          <p:cNvSpPr>
            <a:spLocks noChangeShapeType="1"/>
          </p:cNvSpPr>
          <p:nvPr/>
        </p:nvSpPr>
        <p:spPr bwMode="auto">
          <a:xfrm flipH="1">
            <a:off x="6858000" y="838200"/>
            <a:ext cx="1066800" cy="6858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8" grpId="0" animBg="1"/>
      <p:bldP spid="45076" grpId="0" animBg="1"/>
      <p:bldP spid="870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5851525" y="5476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166921" name="Picture 9" descr="ph5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>
            <a:fillRect/>
          </a:stretch>
        </p:blipFill>
        <p:spPr bwMode="auto">
          <a:xfrm>
            <a:off x="4343400" y="509588"/>
            <a:ext cx="421005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2" name="Picture 10" descr="_38155188_agriculture_ap_3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>
            <a:fillRect/>
          </a:stretch>
        </p:blipFill>
        <p:spPr bwMode="auto">
          <a:xfrm>
            <a:off x="533400" y="509588"/>
            <a:ext cx="381000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990600" y="76200"/>
            <a:ext cx="6934200" cy="406400"/>
          </a:xfrm>
          <a:prstGeom prst="rect">
            <a:avLst/>
          </a:prstGeom>
          <a:solidFill>
            <a:srgbClr val="FFFF66"/>
          </a:solidFill>
          <a:ln w="9525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Hoạt động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000" b="1" dirty="0">
                <a:latin typeface="Times New Roman" panose="02020603050405020304" pitchFamily="18" charset="0"/>
              </a:rPr>
              <a:t> và sinh hoạt của nhân dân Ấn Độ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5851525" y="5476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166915" name="Picture 3" descr="defini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8621" r="7207" b="9474"/>
          <a:stretch>
            <a:fillRect/>
          </a:stretch>
        </p:blipFill>
        <p:spPr bwMode="auto">
          <a:xfrm>
            <a:off x="4528820" y="904240"/>
            <a:ext cx="4267200" cy="3176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916" name="Group 4"/>
          <p:cNvGrpSpPr/>
          <p:nvPr/>
        </p:nvGrpSpPr>
        <p:grpSpPr bwMode="auto">
          <a:xfrm>
            <a:off x="376555" y="903923"/>
            <a:ext cx="3778250" cy="3200400"/>
            <a:chOff x="3282" y="18"/>
            <a:chExt cx="2459" cy="2124"/>
          </a:xfrm>
        </p:grpSpPr>
        <p:pic>
          <p:nvPicPr>
            <p:cNvPr id="166917" name="Picture 5" descr="5152727_flood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" y="1004"/>
              <a:ext cx="2445" cy="113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6918" name="Group 6"/>
            <p:cNvGrpSpPr/>
            <p:nvPr/>
          </p:nvGrpSpPr>
          <p:grpSpPr bwMode="auto">
            <a:xfrm>
              <a:off x="3285" y="18"/>
              <a:ext cx="2456" cy="957"/>
              <a:chOff x="3285" y="18"/>
              <a:chExt cx="2456" cy="957"/>
            </a:xfrm>
          </p:grpSpPr>
          <p:pic>
            <p:nvPicPr>
              <p:cNvPr id="166919" name="Picture 7" descr="5imag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5" y="18"/>
                <a:ext cx="1198" cy="95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920" name="Picture 8" descr="image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" y="25"/>
                <a:ext cx="1254" cy="94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6923" name="Text Box 11"/>
          <p:cNvSpPr txBox="1">
            <a:spLocks noChangeArrowheads="1"/>
          </p:cNvSpPr>
          <p:nvPr/>
        </p:nvSpPr>
        <p:spPr bwMode="auto">
          <a:xfrm>
            <a:off x="990600" y="76200"/>
            <a:ext cx="6934200" cy="406400"/>
          </a:xfrm>
          <a:prstGeom prst="rect">
            <a:avLst/>
          </a:prstGeom>
          <a:solidFill>
            <a:srgbClr val="FFFF66"/>
          </a:solidFill>
          <a:ln w="9525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Hoạt động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000" b="1" dirty="0">
                <a:latin typeface="Times New Roman" panose="02020603050405020304" pitchFamily="18" charset="0"/>
              </a:rPr>
              <a:t> và sinh hoạt của nhân dân Ấn Độ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0" y="4319270"/>
            <a:ext cx="26847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pt-BR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nhiệt đới ẩm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6165" y="2282190"/>
            <a:ext cx="23418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Hằng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4705" y="4889221"/>
            <a:ext cx="25908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6030"/>
            <a:ext cx="309753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Bra-ma-put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505" y="5302885"/>
            <a:ext cx="34264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quan núi cao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1530" y="2053311"/>
            <a:ext cx="25908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s ấ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8415"/>
            <a:ext cx="3097530" cy="17418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5" y="1760220"/>
            <a:ext cx="220345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Ấn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 descr="s hằ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8850" y="38100"/>
            <a:ext cx="2992120" cy="2244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s baham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9645"/>
            <a:ext cx="2988310" cy="1681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990"/>
            <a:ext cx="3004185" cy="2249170"/>
          </a:xfrm>
          <a:prstGeom prst="rect">
            <a:avLst/>
          </a:prstGeom>
          <a:ln w="19050">
            <a:solidFill>
              <a:srgbClr val="FF0000">
                <a:alpha val="0"/>
              </a:srgb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30" y="38100"/>
            <a:ext cx="2746375" cy="20599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0" y="2700020"/>
            <a:ext cx="2919095" cy="2189480"/>
          </a:xfrm>
          <a:prstGeom prst="rect">
            <a:avLst/>
          </a:prstGeom>
          <a:ln w="19050">
            <a:solidFill>
              <a:srgbClr val="FF0000">
                <a:alpha val="0"/>
              </a:srgb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45" y="3067050"/>
            <a:ext cx="2981325" cy="22358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00">
        <p:fade/>
      </p:transition>
    </mc:Choice>
    <mc:Fallback>
      <p:transition advTm="7000">
        <p:fade/>
      </p:transition>
    </mc:Fallback>
  </mc:AlternateContent>
  <p:timing>
    <p:tnLst>
      <p:par>
        <p:cTn id="1" dur="indefinite" restart="never" nodeType="tmRoot"/>
      </p:par>
    </p:tnLst>
    <p:bldLst>
      <p:bldP spid="4" grpId="1" animBg="1"/>
      <p:bldP spid="5" grpId="1" animBg="1"/>
      <p:bldP spid="6" grpId="1" animBg="1"/>
      <p:bldP spid="7" grpId="1" animBg="1"/>
      <p:bldP spid="8" grpId="1" animBg="1"/>
      <p:bldP spid="9" grpId="1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anchor="ctr"/>
          <a:p>
            <a:endParaRPr dirty="0"/>
          </a:p>
        </p:txBody>
      </p:sp>
      <p:pic>
        <p:nvPicPr>
          <p:cNvPr id="5124" name="Picture 4" descr="scan0003"/>
          <p:cNvPicPr>
            <a:picLocks noChangeAspect="1"/>
          </p:cNvPicPr>
          <p:nvPr/>
        </p:nvPicPr>
        <p:blipFill>
          <a:blip r:embed="rId1"/>
          <a:srcRect l="1389" t="6250" r="4138" b="2499"/>
          <a:stretch>
            <a:fillRect/>
          </a:stretch>
        </p:blipFill>
        <p:spPr>
          <a:xfrm>
            <a:off x="304800" y="228600"/>
            <a:ext cx="4114800" cy="368141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5" name="Rectangle 7"/>
          <p:cNvSpPr/>
          <p:nvPr/>
        </p:nvSpPr>
        <p:spPr>
          <a:xfrm>
            <a:off x="304800" y="3886200"/>
            <a:ext cx="4191000" cy="3143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0" hangingPunct="0"/>
            <a:r>
              <a:rPr lang="vi-VN" altLang="x-none" sz="1400" b="0" dirty="0">
                <a:latin typeface="Arial" panose="020B0604020202020204" pitchFamily="34" charset="0"/>
              </a:rPr>
              <a:t>Hình 10.1: </a:t>
            </a:r>
            <a:r>
              <a:rPr lang="vi-VN" altLang="x-none" sz="1400" b="0" i="1" dirty="0">
                <a:latin typeface="Arial" panose="020B0604020202020204" pitchFamily="34" charset="0"/>
              </a:rPr>
              <a:t>Lược đồ tự </a:t>
            </a:r>
            <a:r>
              <a:rPr sz="1400" b="0" i="1" dirty="0">
                <a:latin typeface="Arial" panose="020B0604020202020204" pitchFamily="34" charset="0"/>
              </a:rPr>
              <a:t> </a:t>
            </a:r>
            <a:r>
              <a:rPr lang="vi-VN" altLang="x-none" sz="1400" b="0" i="1" dirty="0">
                <a:latin typeface="Arial" panose="020B0604020202020204" pitchFamily="34" charset="0"/>
              </a:rPr>
              <a:t>nhiên kh</a:t>
            </a:r>
            <a:r>
              <a:rPr sz="1400" b="0" i="1" dirty="0">
                <a:latin typeface="Arial" panose="020B0604020202020204" pitchFamily="34" charset="0"/>
              </a:rPr>
              <a:t>u</a:t>
            </a:r>
            <a:r>
              <a:rPr lang="vi-VN" altLang="x-none" sz="1400" b="0" i="1" dirty="0">
                <a:latin typeface="Arial" panose="020B0604020202020204" pitchFamily="34" charset="0"/>
              </a:rPr>
              <a:t> vực Nam </a:t>
            </a:r>
            <a:r>
              <a:rPr sz="1400" b="0" i="1" dirty="0">
                <a:latin typeface="Arial" panose="020B0604020202020204" pitchFamily="34" charset="0"/>
              </a:rPr>
              <a:t>Á</a:t>
            </a:r>
            <a:endParaRPr lang="vi-VN" altLang="x-none" sz="1400" b="0" i="1" dirty="0">
              <a:latin typeface="Arial" panose="020B0604020202020204" pitchFamily="34" charset="0"/>
            </a:endParaRPr>
          </a:p>
        </p:txBody>
      </p:sp>
      <p:pic>
        <p:nvPicPr>
          <p:cNvPr id="5126" name="Picture 8" descr="Luoc do cac nuoc Nam A"/>
          <p:cNvPicPr>
            <a:picLocks noChangeAspect="1"/>
          </p:cNvPicPr>
          <p:nvPr/>
        </p:nvPicPr>
        <p:blipFill>
          <a:blip r:embed="rId2">
            <a:lum bright="-7999" contrast="10000"/>
          </a:blip>
          <a:stretch>
            <a:fillRect/>
          </a:stretch>
        </p:blipFill>
        <p:spPr>
          <a:xfrm>
            <a:off x="4419600" y="228600"/>
            <a:ext cx="4495800" cy="36576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7" name="Rectangle 10"/>
          <p:cNvSpPr/>
          <p:nvPr/>
        </p:nvSpPr>
        <p:spPr>
          <a:xfrm>
            <a:off x="4495800" y="3886200"/>
            <a:ext cx="4419600" cy="30670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0" hangingPunct="0"/>
            <a:r>
              <a:rPr lang="vi-VN" altLang="x-none" sz="1400" b="0" dirty="0">
                <a:latin typeface="Arial" panose="020B0604020202020204" pitchFamily="34" charset="0"/>
              </a:rPr>
              <a:t>Hình 1</a:t>
            </a:r>
            <a:r>
              <a:rPr sz="1400" b="0" dirty="0">
                <a:latin typeface="Arial" panose="020B0604020202020204" pitchFamily="34" charset="0"/>
              </a:rPr>
              <a:t>1</a:t>
            </a:r>
            <a:r>
              <a:rPr lang="vi-VN" altLang="x-none" sz="1400" b="0" dirty="0">
                <a:latin typeface="Arial" panose="020B0604020202020204" pitchFamily="34" charset="0"/>
              </a:rPr>
              <a:t>.</a:t>
            </a:r>
            <a:r>
              <a:rPr sz="1400" b="0" dirty="0">
                <a:latin typeface="Arial" panose="020B0604020202020204" pitchFamily="34" charset="0"/>
              </a:rPr>
              <a:t>5</a:t>
            </a:r>
            <a:r>
              <a:rPr lang="vi-VN" altLang="x-none" sz="1400" b="0" dirty="0">
                <a:latin typeface="Arial" panose="020B0604020202020204" pitchFamily="34" charset="0"/>
              </a:rPr>
              <a:t>: </a:t>
            </a:r>
            <a:r>
              <a:rPr lang="vi-VN" altLang="x-none" sz="1400" b="0" i="1" dirty="0">
                <a:latin typeface="Arial" panose="020B0604020202020204" pitchFamily="34" charset="0"/>
              </a:rPr>
              <a:t>Lược đồ </a:t>
            </a:r>
            <a:r>
              <a:rPr sz="1400" b="0" i="1" dirty="0">
                <a:latin typeface="Arial" panose="020B0604020202020204" pitchFamily="34" charset="0"/>
              </a:rPr>
              <a:t>các nước</a:t>
            </a:r>
            <a:r>
              <a:rPr lang="vi-VN" altLang="x-none" sz="1400" b="0" i="1" dirty="0">
                <a:latin typeface="Arial" panose="020B0604020202020204" pitchFamily="34" charset="0"/>
              </a:rPr>
              <a:t> Nam </a:t>
            </a:r>
            <a:r>
              <a:rPr sz="1400" b="0" i="1" dirty="0">
                <a:latin typeface="Arial" panose="020B0604020202020204" pitchFamily="34" charset="0"/>
              </a:rPr>
              <a:t>Á </a:t>
            </a:r>
            <a:endParaRPr lang="vi-VN" altLang="x-none" sz="1400" dirty="0">
              <a:latin typeface="Times New Roman" panose="02020603050405020304" pitchFamily="18" charset="0"/>
            </a:endParaRPr>
          </a:p>
        </p:txBody>
      </p:sp>
      <p:sp>
        <p:nvSpPr>
          <p:cNvPr id="183308" name="Rectangle 12"/>
          <p:cNvSpPr/>
          <p:nvPr/>
        </p:nvSpPr>
        <p:spPr>
          <a:xfrm>
            <a:off x="4114800" y="42672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1.  Pa-ki-xtan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1" name="Rectangle 15"/>
          <p:cNvSpPr/>
          <p:nvPr/>
        </p:nvSpPr>
        <p:spPr>
          <a:xfrm>
            <a:off x="4114800" y="46482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2. Ấn Độ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2" name="Rectangle 16"/>
          <p:cNvSpPr/>
          <p:nvPr/>
        </p:nvSpPr>
        <p:spPr>
          <a:xfrm>
            <a:off x="4114800" y="50292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3. Nê-pan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3" name="Rectangle 17"/>
          <p:cNvSpPr/>
          <p:nvPr/>
        </p:nvSpPr>
        <p:spPr>
          <a:xfrm>
            <a:off x="4114800" y="57150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5. Băng-la-đét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5" name="Rectangle 19"/>
          <p:cNvSpPr/>
          <p:nvPr/>
        </p:nvSpPr>
        <p:spPr>
          <a:xfrm>
            <a:off x="4114800" y="53340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4. Bu-tan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6" name="Rectangle 20"/>
          <p:cNvSpPr/>
          <p:nvPr/>
        </p:nvSpPr>
        <p:spPr>
          <a:xfrm>
            <a:off x="4114800" y="60960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6. X ri Lan-ca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3317" name="Rectangle 21"/>
          <p:cNvSpPr/>
          <p:nvPr/>
        </p:nvSpPr>
        <p:spPr>
          <a:xfrm>
            <a:off x="4114800" y="6400800"/>
            <a:ext cx="4038600" cy="3524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14264" tIns="34914" rIns="0" bIns="0" anchor="ctr">
            <a:spAutoFit/>
          </a:bodyPr>
          <a:p>
            <a:pPr eaLnBrk="0" hangingPunct="0"/>
            <a:r>
              <a:rPr dirty="0">
                <a:solidFill>
                  <a:srgbClr val="0000FF"/>
                </a:solidFill>
                <a:latin typeface="Times New Roman" panose="02020603050405020304" pitchFamily="18" charset="0"/>
              </a:rPr>
              <a:t>7. Man-đi-vơ</a:t>
            </a:r>
            <a:endParaRPr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0" y="4319270"/>
            <a:ext cx="26847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nhiệt đới ẩm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6165" y="2282190"/>
            <a:ext cx="23418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Hằng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4705" y="4889221"/>
            <a:ext cx="2590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6030"/>
            <a:ext cx="26854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Bra-ma-put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3310" y="5302885"/>
            <a:ext cx="320865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quan núi cao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1530" y="2053311"/>
            <a:ext cx="2590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s ấ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8415"/>
            <a:ext cx="3097530" cy="17418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8320" y="1760220"/>
            <a:ext cx="167576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Ấn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 descr="s hằ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8850" y="38100"/>
            <a:ext cx="2992120" cy="2244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s baham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9645"/>
            <a:ext cx="2988310" cy="1681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990"/>
            <a:ext cx="3004185" cy="2249170"/>
          </a:xfrm>
          <a:prstGeom prst="rect">
            <a:avLst/>
          </a:prstGeom>
          <a:ln w="19050">
            <a:solidFill>
              <a:srgbClr val="FF0000">
                <a:alpha val="0"/>
              </a:srgb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30" y="38100"/>
            <a:ext cx="2746375" cy="20599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0" y="2700020"/>
            <a:ext cx="2919095" cy="2189480"/>
          </a:xfrm>
          <a:prstGeom prst="rect">
            <a:avLst/>
          </a:prstGeom>
          <a:ln w="19050">
            <a:solidFill>
              <a:srgbClr val="FF0000">
                <a:alpha val="0"/>
              </a:srgb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45" y="3067050"/>
            <a:ext cx="2981325" cy="22358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000">
        <p:fade/>
      </p:transition>
    </mc:Choice>
    <mc:Fallback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20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  <p:bldP spid="8" grpId="1" animBg="1"/>
      <p:bldP spid="9" grpId="1" animBg="1"/>
      <p:bldP spid="11" grpId="1" animBg="1"/>
      <p:bldP spid="12" grpId="0"/>
      <p:bldP spid="5" grpId="2"/>
      <p:bldP spid="6" grpId="2"/>
      <p:bldP spid="7" grpId="2"/>
      <p:bldP spid="8" grpId="2"/>
      <p:bldP spid="9" grpId="2"/>
      <p:bldP spid="11" grpId="2"/>
      <p:bldP spid="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3"/>
          <p:cNvPicPr>
            <a:picLocks noChangeAspect="1" noChangeArrowheads="1"/>
          </p:cNvPicPr>
          <p:nvPr/>
        </p:nvPicPr>
        <p:blipFill>
          <a:blip r:embed="rId1"/>
          <a:srcRect l="1389" t="6250" r="4138" b="2499"/>
          <a:stretch>
            <a:fillRect/>
          </a:stretch>
        </p:blipFill>
        <p:spPr bwMode="auto">
          <a:xfrm>
            <a:off x="990600" y="83587"/>
            <a:ext cx="7620001" cy="62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63246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10.1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tự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vực Nam 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2209814282697_18a2bea3dfe7468d6d124e99aa3766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365" cy="6195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120" y="6248400"/>
            <a:ext cx="792607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đới cảnh quan tự nhiên châu Á</a:t>
            </a:r>
            <a:endParaRPr lang="vi-VN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3"/>
          <p:cNvSpPr/>
          <p:nvPr/>
        </p:nvSpPr>
        <p:spPr bwMode="auto">
          <a:xfrm>
            <a:off x="1905000" y="3321685"/>
            <a:ext cx="1981200" cy="1783715"/>
          </a:xfrm>
          <a:custGeom>
            <a:avLst/>
            <a:gdLst/>
            <a:ahLst/>
            <a:cxnLst>
              <a:cxn ang="0">
                <a:pos x="223" y="396"/>
              </a:cxn>
              <a:cxn ang="0">
                <a:pos x="103" y="396"/>
              </a:cxn>
              <a:cxn ang="0">
                <a:pos x="43" y="300"/>
              </a:cxn>
              <a:cxn ang="0">
                <a:pos x="79" y="252"/>
              </a:cxn>
              <a:cxn ang="0">
                <a:pos x="67" y="168"/>
              </a:cxn>
              <a:cxn ang="0">
                <a:pos x="417" y="86"/>
              </a:cxn>
              <a:cxn ang="0">
                <a:pos x="513" y="0"/>
              </a:cxn>
              <a:cxn ang="0">
                <a:pos x="681" y="184"/>
              </a:cxn>
              <a:cxn ang="0">
                <a:pos x="777" y="196"/>
              </a:cxn>
              <a:cxn ang="0">
                <a:pos x="955" y="276"/>
              </a:cxn>
              <a:cxn ang="0">
                <a:pos x="1087" y="288"/>
              </a:cxn>
              <a:cxn ang="0">
                <a:pos x="1171" y="360"/>
              </a:cxn>
              <a:cxn ang="0">
                <a:pos x="1281" y="307"/>
              </a:cxn>
              <a:cxn ang="0">
                <a:pos x="1209" y="417"/>
              </a:cxn>
              <a:cxn ang="0">
                <a:pos x="979" y="528"/>
              </a:cxn>
              <a:cxn ang="0">
                <a:pos x="907" y="600"/>
              </a:cxn>
              <a:cxn ang="0">
                <a:pos x="835" y="648"/>
              </a:cxn>
              <a:cxn ang="0">
                <a:pos x="763" y="684"/>
              </a:cxn>
              <a:cxn ang="0">
                <a:pos x="739" y="636"/>
              </a:cxn>
              <a:cxn ang="0">
                <a:pos x="729" y="626"/>
              </a:cxn>
              <a:cxn ang="0">
                <a:pos x="715" y="696"/>
              </a:cxn>
              <a:cxn ang="0">
                <a:pos x="667" y="720"/>
              </a:cxn>
              <a:cxn ang="0">
                <a:pos x="679" y="768"/>
              </a:cxn>
              <a:cxn ang="0">
                <a:pos x="535" y="840"/>
              </a:cxn>
              <a:cxn ang="0">
                <a:pos x="477" y="797"/>
              </a:cxn>
              <a:cxn ang="0">
                <a:pos x="379" y="684"/>
              </a:cxn>
              <a:cxn ang="0">
                <a:pos x="357" y="589"/>
              </a:cxn>
              <a:cxn ang="0">
                <a:pos x="393" y="478"/>
              </a:cxn>
              <a:cxn ang="0">
                <a:pos x="211" y="456"/>
              </a:cxn>
              <a:cxn ang="0">
                <a:pos x="237" y="393"/>
              </a:cxn>
              <a:cxn ang="0">
                <a:pos x="223" y="396"/>
              </a:cxn>
            </a:cxnLst>
            <a:rect l="0" t="0" r="r" b="b"/>
            <a:pathLst>
              <a:path w="1281" h="840">
                <a:moveTo>
                  <a:pt x="223" y="396"/>
                </a:moveTo>
                <a:cubicBezTo>
                  <a:pt x="199" y="379"/>
                  <a:pt x="127" y="412"/>
                  <a:pt x="103" y="396"/>
                </a:cubicBezTo>
                <a:cubicBezTo>
                  <a:pt x="91" y="388"/>
                  <a:pt x="43" y="300"/>
                  <a:pt x="43" y="300"/>
                </a:cubicBezTo>
                <a:cubicBezTo>
                  <a:pt x="14" y="212"/>
                  <a:pt x="0" y="320"/>
                  <a:pt x="79" y="252"/>
                </a:cubicBezTo>
                <a:cubicBezTo>
                  <a:pt x="113" y="222"/>
                  <a:pt x="73" y="173"/>
                  <a:pt x="67" y="168"/>
                </a:cubicBezTo>
                <a:cubicBezTo>
                  <a:pt x="105" y="52"/>
                  <a:pt x="325" y="148"/>
                  <a:pt x="417" y="86"/>
                </a:cubicBezTo>
                <a:cubicBezTo>
                  <a:pt x="441" y="13"/>
                  <a:pt x="436" y="15"/>
                  <a:pt x="513" y="0"/>
                </a:cubicBezTo>
                <a:cubicBezTo>
                  <a:pt x="630" y="24"/>
                  <a:pt x="646" y="78"/>
                  <a:pt x="681" y="184"/>
                </a:cubicBezTo>
                <a:cubicBezTo>
                  <a:pt x="691" y="216"/>
                  <a:pt x="745" y="192"/>
                  <a:pt x="777" y="196"/>
                </a:cubicBezTo>
                <a:cubicBezTo>
                  <a:pt x="829" y="206"/>
                  <a:pt x="903" y="266"/>
                  <a:pt x="955" y="276"/>
                </a:cubicBezTo>
                <a:cubicBezTo>
                  <a:pt x="1007" y="291"/>
                  <a:pt x="1051" y="274"/>
                  <a:pt x="1087" y="288"/>
                </a:cubicBezTo>
                <a:cubicBezTo>
                  <a:pt x="1112" y="296"/>
                  <a:pt x="1145" y="354"/>
                  <a:pt x="1171" y="360"/>
                </a:cubicBezTo>
                <a:cubicBezTo>
                  <a:pt x="1210" y="370"/>
                  <a:pt x="1241" y="303"/>
                  <a:pt x="1281" y="307"/>
                </a:cubicBezTo>
                <a:cubicBezTo>
                  <a:pt x="1244" y="363"/>
                  <a:pt x="1266" y="378"/>
                  <a:pt x="1209" y="417"/>
                </a:cubicBezTo>
                <a:cubicBezTo>
                  <a:pt x="1161" y="564"/>
                  <a:pt x="1232" y="515"/>
                  <a:pt x="979" y="528"/>
                </a:cubicBezTo>
                <a:cubicBezTo>
                  <a:pt x="895" y="588"/>
                  <a:pt x="1039" y="588"/>
                  <a:pt x="907" y="600"/>
                </a:cubicBezTo>
                <a:cubicBezTo>
                  <a:pt x="877" y="615"/>
                  <a:pt x="863" y="643"/>
                  <a:pt x="835" y="648"/>
                </a:cubicBezTo>
                <a:cubicBezTo>
                  <a:pt x="823" y="657"/>
                  <a:pt x="772" y="673"/>
                  <a:pt x="763" y="684"/>
                </a:cubicBezTo>
                <a:cubicBezTo>
                  <a:pt x="755" y="685"/>
                  <a:pt x="745" y="646"/>
                  <a:pt x="739" y="636"/>
                </a:cubicBezTo>
                <a:cubicBezTo>
                  <a:pt x="733" y="626"/>
                  <a:pt x="733" y="616"/>
                  <a:pt x="729" y="626"/>
                </a:cubicBezTo>
                <a:cubicBezTo>
                  <a:pt x="720" y="635"/>
                  <a:pt x="726" y="690"/>
                  <a:pt x="715" y="696"/>
                </a:cubicBezTo>
                <a:cubicBezTo>
                  <a:pt x="702" y="702"/>
                  <a:pt x="679" y="711"/>
                  <a:pt x="667" y="720"/>
                </a:cubicBezTo>
                <a:cubicBezTo>
                  <a:pt x="655" y="729"/>
                  <a:pt x="701" y="748"/>
                  <a:pt x="679" y="768"/>
                </a:cubicBezTo>
                <a:cubicBezTo>
                  <a:pt x="657" y="788"/>
                  <a:pt x="569" y="835"/>
                  <a:pt x="535" y="840"/>
                </a:cubicBezTo>
                <a:cubicBezTo>
                  <a:pt x="511" y="832"/>
                  <a:pt x="501" y="806"/>
                  <a:pt x="477" y="797"/>
                </a:cubicBezTo>
                <a:cubicBezTo>
                  <a:pt x="457" y="790"/>
                  <a:pt x="387" y="708"/>
                  <a:pt x="379" y="684"/>
                </a:cubicBezTo>
                <a:cubicBezTo>
                  <a:pt x="319" y="600"/>
                  <a:pt x="400" y="619"/>
                  <a:pt x="357" y="589"/>
                </a:cubicBezTo>
                <a:cubicBezTo>
                  <a:pt x="344" y="522"/>
                  <a:pt x="325" y="502"/>
                  <a:pt x="393" y="478"/>
                </a:cubicBezTo>
                <a:cubicBezTo>
                  <a:pt x="345" y="462"/>
                  <a:pt x="253" y="485"/>
                  <a:pt x="211" y="456"/>
                </a:cubicBezTo>
                <a:cubicBezTo>
                  <a:pt x="203" y="444"/>
                  <a:pt x="246" y="404"/>
                  <a:pt x="237" y="393"/>
                </a:cubicBezTo>
                <a:cubicBezTo>
                  <a:pt x="202" y="350"/>
                  <a:pt x="179" y="396"/>
                  <a:pt x="223" y="396"/>
                </a:cubicBezTo>
                <a:close/>
              </a:path>
            </a:pathLst>
          </a:custGeom>
          <a:noFill/>
          <a:ln w="57150" cmpd="sng">
            <a:solidFill>
              <a:srgbClr val="0000FF"/>
            </a:solidFill>
            <a:rou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895" y="766445"/>
            <a:ext cx="806831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 trí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vực </a:t>
            </a:r>
            <a:r>
              <a:rPr lang="pt-BR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 Á nằm ở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Châu Á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700" y="3658870"/>
            <a:ext cx="808355" cy="9251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205865" y="215265"/>
            <a:ext cx="6947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NHẤT</a:t>
            </a:r>
            <a:endParaRPr 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1470" y="613410"/>
            <a:ext cx="874839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 Nam Á có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địa hình chính?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		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	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4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74065" y="2538095"/>
            <a:ext cx="1507490" cy="9137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205865" y="215265"/>
            <a:ext cx="6947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NHẤT</a:t>
            </a:r>
            <a:endParaRPr 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300" y="742950"/>
            <a:ext cx="864997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hậu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diện tích lớn ở Nam Á là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0850" y="2748915"/>
            <a:ext cx="926465" cy="1019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205865" y="215265"/>
            <a:ext cx="6947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NHẤT</a:t>
            </a:r>
            <a:endParaRPr 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405" y="708660"/>
            <a:ext cx="872680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thuộc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Ấn. 	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Bra-ma-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7530" y="4347845"/>
            <a:ext cx="882015" cy="9982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205865" y="215265"/>
            <a:ext cx="6947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NHẤT</a:t>
            </a:r>
            <a:endParaRPr 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613410"/>
            <a:ext cx="883920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en-US" sz="4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5.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nào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diện tích lớn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Nam Á?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 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8950" y="4422140"/>
            <a:ext cx="882015" cy="8077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205865" y="215265"/>
            <a:ext cx="6947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NHẤT</a:t>
            </a:r>
            <a:endParaRPr 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5943600"/>
            <a:ext cx="8422005" cy="8382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độ và lượng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Hà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Mum-bai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địa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7).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95" y="771943"/>
            <a:ext cx="7346105" cy="5171657"/>
          </a:xfrm>
        </p:spPr>
      </p:pic>
      <p:cxnSp>
        <p:nvCxnSpPr>
          <p:cNvPr id="8" name="Straight Connector 7"/>
          <p:cNvCxnSpPr/>
          <p:nvPr/>
        </p:nvCxnSpPr>
        <p:spPr>
          <a:xfrm>
            <a:off x="1600200" y="3276600"/>
            <a:ext cx="2743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86400" y="2438400"/>
            <a:ext cx="2743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4258945" y="3276600"/>
            <a:ext cx="1408430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vi-VN" altLang="en-US" sz="3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altLang="vi-VN" sz="30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sz="3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3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127365" y="2265680"/>
            <a:ext cx="1607185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vi-VN" altLang="en-US" sz="3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vi-VN" sz="30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sz="3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3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0" y="-17145"/>
            <a:ext cx="91446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 sao cùng nằm trong khu vực nhiệt đới gió mùa nhưng Việt Nam vào mùa đông có nhiệt độ thấp hơn?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1475" y="700088"/>
            <a:ext cx="4038600" cy="57150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0" y="228935"/>
            <a:ext cx="9101919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cùng nằm trong khu vực nhiệt đới gió mùa nhưng Việt Nam vào mùa đông có nhiệt độ thấp hơn?</a:t>
            </a:r>
            <a:endParaRPr lang="en-US" sz="24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7221" name="Picture 5" descr="1"/>
          <p:cNvPicPr>
            <a:picLocks noChangeAspect="1" noChangeArrowheads="1"/>
          </p:cNvPicPr>
          <p:nvPr/>
        </p:nvPicPr>
        <p:blipFill rotWithShape="1">
          <a:blip r:embed="rId1">
            <a:lum bright="10000" contrast="40000"/>
          </a:blip>
          <a:srcRect l="24007" t="42868" r="28921" b="14283"/>
          <a:stretch>
            <a:fillRect/>
          </a:stretch>
        </p:blipFill>
        <p:spPr bwMode="auto">
          <a:xfrm>
            <a:off x="4211743" y="1371601"/>
            <a:ext cx="4932257" cy="548639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914400" y="838200"/>
            <a:ext cx="20574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8" r="47525" b="75415"/>
          <a:stretch>
            <a:fillRect/>
          </a:stretch>
        </p:blipFill>
        <p:spPr>
          <a:xfrm>
            <a:off x="0" y="1347420"/>
            <a:ext cx="4156881" cy="5510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558690">
            <a:off x="1160741" y="3003215"/>
            <a:ext cx="17621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D.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Sông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Gâm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 rot="16850694">
            <a:off x="1851398" y="3029669"/>
            <a:ext cx="17621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D.Ngân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Sơn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 rot="18537523">
            <a:off x="2449555" y="3446144"/>
            <a:ext cx="17621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D.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Bắc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Sơn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9555" y="4475180"/>
            <a:ext cx="17621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D.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Đông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Triều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Down Arrow 5"/>
          <p:cNvSpPr/>
          <p:nvPr/>
        </p:nvSpPr>
        <p:spPr>
          <a:xfrm rot="641449">
            <a:off x="2332568" y="1600200"/>
            <a:ext cx="399924" cy="1603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763263">
            <a:off x="3022934" y="1752603"/>
            <a:ext cx="399924" cy="1603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2976423">
            <a:off x="3611783" y="3443119"/>
            <a:ext cx="399924" cy="923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2976423">
            <a:off x="6477909" y="1414330"/>
            <a:ext cx="399924" cy="485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2976423">
            <a:off x="7029498" y="1585227"/>
            <a:ext cx="399924" cy="485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2976423">
            <a:off x="7658177" y="1849650"/>
            <a:ext cx="399924" cy="485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10823E-6 L -0.10521 0.0804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40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8585E-6 L -0.11563 0.1001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49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60777E-7 L -0.14271 0.1059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5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0694E-6 L -0.07691 0.360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80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41813E-7 L -0.0941 0.3827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191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59852E-6 L -0.20017 0.141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7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  <p:bldP spid="6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HINH NEN PP\842_exampl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81000"/>
            <a:ext cx="9144000" cy="6934200"/>
          </a:xfrm>
          <a:prstGeom prst="rect">
            <a:avLst/>
          </a:prstGeom>
          <a:noFill/>
        </p:spPr>
      </p:pic>
      <p:pic>
        <p:nvPicPr>
          <p:cNvPr id="6" name="Picture 6" descr="Picture3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663"/>
            <a:ext cx="1608138" cy="1600200"/>
          </a:xfrm>
          <a:prstGeom prst="rect">
            <a:avLst/>
          </a:prstGeom>
          <a:noFill/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52400" y="2362200"/>
            <a:ext cx="8839200" cy="23994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00" b="1" kern="10" dirty="0" smtClean="0">
                <a:ln w="9525">
                  <a:solidFill>
                    <a:schemeClr val="tx2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BÀI 10: </a:t>
            </a:r>
            <a:endParaRPr lang="en-US" sz="3400" b="1" kern="10" dirty="0" smtClean="0">
              <a:ln w="9525">
                <a:solidFill>
                  <a:schemeClr val="tx2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400" b="1" kern="10" dirty="0" smtClean="0">
                <a:ln w="9525">
                  <a:solidFill>
                    <a:schemeClr val="tx2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ĐIỀU KIỆN TỰ </a:t>
            </a:r>
            <a:r>
              <a:rPr lang="en-US" sz="3400" b="1" kern="10" dirty="0">
                <a:ln w="9525">
                  <a:solidFill>
                    <a:schemeClr val="tx2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NHIÊN KHU VỰC NAM Á</a:t>
            </a:r>
            <a:endParaRPr lang="en-US" sz="3400" b="1" kern="10" dirty="0">
              <a:ln w="9525">
                <a:solidFill>
                  <a:schemeClr val="tx2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endParaRPr lang="en-US" sz="3400" b="1" kern="10" dirty="0">
              <a:ln w="9525">
                <a:solidFill>
                  <a:schemeClr val="tx2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066801" y="3567113"/>
            <a:ext cx="4038600" cy="1349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400" b="1" kern="10" dirty="0">
              <a:ln w="9525">
                <a:solidFill>
                  <a:schemeClr val="tx2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2362200" y="838200"/>
            <a:ext cx="4953000" cy="597168"/>
          </a:xfrm>
          <a:prstGeom prst="rect">
            <a:avLst/>
          </a:prstGeom>
          <a:solidFill>
            <a:srgbClr val="7030A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400" b="1" kern="10" dirty="0" err="1" smtClean="0">
                <a:ln w="9525">
                  <a:noFill/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Tuần</a:t>
            </a:r>
            <a:r>
              <a:rPr lang="en-US" sz="3400" b="1" kern="10" dirty="0" smtClean="0">
                <a:ln w="9525">
                  <a:noFill/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13 - </a:t>
            </a:r>
            <a:r>
              <a:rPr lang="en-US" sz="3400" b="1" kern="10" dirty="0" err="1" smtClean="0">
                <a:ln w="9525">
                  <a:noFill/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3400" b="1" kern="10" dirty="0" smtClean="0">
                <a:ln w="9525">
                  <a:noFill/>
                  <a:round/>
                </a:ln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 13</a:t>
            </a:r>
            <a:endParaRPr lang="en-US" sz="3400" b="1" kern="10" dirty="0">
              <a:ln w="9525">
                <a:noFill/>
                <a:round/>
              </a:ln>
              <a:solidFill>
                <a:srgbClr val="FFFF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050" name="Picture 2" descr="D:\hinh nen\hnen3\hd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376108" cy="2323833"/>
          </a:xfrm>
          <a:prstGeom prst="rect">
            <a:avLst/>
          </a:prstGeom>
          <a:noFill/>
        </p:spPr>
      </p:pic>
      <p:pic>
        <p:nvPicPr>
          <p:cNvPr id="1027" name="Picture 3" descr="D:\hinh nen\hnen3\hd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6108" y="5577021"/>
            <a:ext cx="6248400" cy="12477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105400" y="5036849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GVTH: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6"/>
    </mc:Choice>
    <mc:Fallback>
      <p:transition spd="slow" advTm="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playback (online-video-cutter.com) (1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685800"/>
            <a:ext cx="9142730" cy="5574665"/>
          </a:xfrm>
          <a:prstGeom prst="rect">
            <a:avLst/>
          </a:prstGeom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0" y="-75865"/>
            <a:ext cx="9101919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biến đổi khí hậu ảnh hưởng gì đến cuộc sống của người dân khu vực Nam Á?</a:t>
            </a:r>
            <a:endParaRPr lang="en-US" sz="24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5" name="Text Box 4"/>
          <p:cNvSpPr txBox="1"/>
          <p:nvPr/>
        </p:nvSpPr>
        <p:spPr>
          <a:xfrm>
            <a:off x="2103438" y="65897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endParaRPr sz="1800" b="0" dirty="0">
              <a:latin typeface="Arial" panose="020B0604020202020204" pitchFamily="34" charset="0"/>
            </a:endParaRPr>
          </a:p>
        </p:txBody>
      </p:sp>
      <p:pic>
        <p:nvPicPr>
          <p:cNvPr id="47114" name="Picture 2" descr="03"/>
          <p:cNvPicPr>
            <a:picLocks noChangeAspect="1"/>
          </p:cNvPicPr>
          <p:nvPr/>
        </p:nvPicPr>
        <p:blipFill>
          <a:blip r:embed="rId1">
            <a:lum bright="-12000" contrast="46000"/>
          </a:blip>
          <a:srcRect l="6081"/>
          <a:stretch>
            <a:fillRect/>
          </a:stretch>
        </p:blipFill>
        <p:spPr>
          <a:xfrm>
            <a:off x="62230" y="89535"/>
            <a:ext cx="4267200" cy="505714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4" name="Group 39"/>
          <p:cNvGrpSpPr/>
          <p:nvPr/>
        </p:nvGrpSpPr>
        <p:grpSpPr>
          <a:xfrm>
            <a:off x="4410710" y="132715"/>
            <a:ext cx="4774565" cy="4993391"/>
            <a:chOff x="48" y="2304"/>
            <a:chExt cx="2546" cy="2004"/>
          </a:xfrm>
        </p:grpSpPr>
        <p:grpSp>
          <p:nvGrpSpPr>
            <p:cNvPr id="3090" name="Group 40"/>
            <p:cNvGrpSpPr/>
            <p:nvPr/>
          </p:nvGrpSpPr>
          <p:grpSpPr>
            <a:xfrm>
              <a:off x="48" y="2323"/>
              <a:ext cx="2546" cy="1985"/>
              <a:chOff x="48" y="2304"/>
              <a:chExt cx="2546" cy="1985"/>
            </a:xfrm>
          </p:grpSpPr>
          <p:pic>
            <p:nvPicPr>
              <p:cNvPr id="3095" name="Picture 4" descr="scan0003"/>
              <p:cNvPicPr>
                <a:picLocks noChangeAspect="1"/>
              </p:cNvPicPr>
              <p:nvPr/>
            </p:nvPicPr>
            <p:blipFill>
              <a:blip r:embed="rId2"/>
              <a:srcRect l="1389" t="6250" r="4138" b="2499"/>
              <a:stretch>
                <a:fillRect/>
              </a:stretch>
            </p:blipFill>
            <p:spPr>
              <a:xfrm>
                <a:off x="48" y="2304"/>
                <a:ext cx="2352" cy="1869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3096" name="Rectangle 42"/>
              <p:cNvSpPr/>
              <p:nvPr/>
            </p:nvSpPr>
            <p:spPr>
              <a:xfrm>
                <a:off x="48" y="4141"/>
                <a:ext cx="2546" cy="148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square">
                <a:spAutoFit/>
              </a:bodyPr>
              <a:p>
                <a:pPr eaLnBrk="0" hangingPunct="0"/>
                <a:r>
                  <a:rPr lang="vi-VN" altLang="x-none" dirty="0">
                    <a:latin typeface="Times New Roman" panose="02020603050405020304" pitchFamily="18" charset="0"/>
                  </a:rPr>
                  <a:t>Hình 10.1: </a:t>
                </a:r>
                <a:r>
                  <a:rPr lang="vi-VN" altLang="x-none" i="1" dirty="0">
                    <a:latin typeface="Times New Roman" panose="02020603050405020304" pitchFamily="18" charset="0"/>
                  </a:rPr>
                  <a:t>Lược đồ tự </a:t>
                </a:r>
                <a:r>
                  <a:rPr i="1" dirty="0">
                    <a:latin typeface="Times New Roman" panose="02020603050405020304" pitchFamily="18" charset="0"/>
                  </a:rPr>
                  <a:t> </a:t>
                </a:r>
                <a:r>
                  <a:rPr lang="vi-VN" altLang="x-none" i="1" dirty="0">
                    <a:latin typeface="Times New Roman" panose="02020603050405020304" pitchFamily="18" charset="0"/>
                  </a:rPr>
                  <a:t>nhiên kh</a:t>
                </a:r>
                <a:r>
                  <a:rPr i="1" dirty="0">
                    <a:latin typeface="Times New Roman" panose="02020603050405020304" pitchFamily="18" charset="0"/>
                  </a:rPr>
                  <a:t>u</a:t>
                </a:r>
                <a:r>
                  <a:rPr lang="vi-VN" altLang="x-none" i="1" dirty="0">
                    <a:latin typeface="Times New Roman" panose="02020603050405020304" pitchFamily="18" charset="0"/>
                  </a:rPr>
                  <a:t> vực Nam </a:t>
                </a:r>
                <a:r>
                  <a:rPr i="1" dirty="0">
                    <a:latin typeface="Times New Roman" panose="02020603050405020304" pitchFamily="18" charset="0"/>
                  </a:rPr>
                  <a:t>Á</a:t>
                </a:r>
                <a:endParaRPr lang="vi-VN" altLang="x-none" i="1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" name="Flowchart: Connector 19"/>
            <p:cNvSpPr/>
            <p:nvPr/>
          </p:nvSpPr>
          <p:spPr>
            <a:xfrm>
              <a:off x="912" y="2304"/>
              <a:ext cx="61" cy="53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1056" y="4027"/>
              <a:ext cx="61" cy="53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Flowchart: Connector 19"/>
            <p:cNvSpPr/>
            <p:nvPr/>
          </p:nvSpPr>
          <p:spPr>
            <a:xfrm>
              <a:off x="48" y="2683"/>
              <a:ext cx="61" cy="53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Flowchart: Connector 19"/>
            <p:cNvSpPr/>
            <p:nvPr/>
          </p:nvSpPr>
          <p:spPr>
            <a:xfrm>
              <a:off x="2352" y="2832"/>
              <a:ext cx="61" cy="53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Rectangle 2"/>
          <p:cNvSpPr/>
          <p:nvPr/>
        </p:nvSpPr>
        <p:spPr>
          <a:xfrm>
            <a:off x="0" y="5258435"/>
            <a:ext cx="9144000" cy="1599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TAY-NHANH MẮT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“GẤN  CÁC ĐIỂM CỰC VÀ TIẾP GIÁP CỦA NAM Á”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Các cụm từ cần điền: </a:t>
            </a:r>
            <a:endParaRPr lang="en-US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điểm cực: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Bắc: 37</a:t>
            </a:r>
            <a:r>
              <a:rPr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Nam: 9</a:t>
            </a:r>
            <a:r>
              <a:rPr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Đông: 98</a:t>
            </a:r>
            <a:r>
              <a:rPr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62</a:t>
            </a:r>
            <a:r>
              <a:rPr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 giáp: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Tây  Nam  Á, Trung Á, Đông  Nam 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; 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Vịnh  Ben gan, biển Arap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ext Box 45"/>
          <p:cNvSpPr txBox="1"/>
          <p:nvPr/>
        </p:nvSpPr>
        <p:spPr>
          <a:xfrm>
            <a:off x="2438400" y="4114800"/>
            <a:ext cx="685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endParaRPr lang="vi-VN" altLang="x-none" sz="1800" b="0" dirty="0">
              <a:latin typeface="Garamond" panose="02020404030301010803" pitchFamily="18" charset="0"/>
            </a:endParaRPr>
          </a:p>
        </p:txBody>
      </p:sp>
      <p:sp>
        <p:nvSpPr>
          <p:cNvPr id="6147" name="Line 82"/>
          <p:cNvSpPr/>
          <p:nvPr/>
        </p:nvSpPr>
        <p:spPr>
          <a:xfrm>
            <a:off x="0" y="838200"/>
            <a:ext cx="9144000" cy="0"/>
          </a:xfrm>
          <a:prstGeom prst="line">
            <a:avLst/>
          </a:prstGeom>
          <a:ln w="38100" cap="flat" cmpd="dbl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8" name="Text Box 84"/>
          <p:cNvSpPr txBox="1"/>
          <p:nvPr/>
        </p:nvSpPr>
        <p:spPr>
          <a:xfrm>
            <a:off x="5562600" y="1287463"/>
            <a:ext cx="1447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vi-VN" altLang="x-none" sz="1800" b="0" dirty="0">
              <a:latin typeface="Arial" panose="020B0604020202020204" pitchFamily="34" charset="0"/>
            </a:endParaRPr>
          </a:p>
        </p:txBody>
      </p:sp>
      <p:pic>
        <p:nvPicPr>
          <p:cNvPr id="6149" name="Picture 85" descr="Picture3"/>
          <p:cNvPicPr>
            <a:picLocks noChangeAspect="1"/>
          </p:cNvPicPr>
          <p:nvPr/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152400" y="152400"/>
            <a:ext cx="5641975" cy="5780088"/>
          </a:xfrm>
          <a:prstGeom prst="rect">
            <a:avLst/>
          </a:prstGeom>
          <a:noFill/>
          <a:ln w="57150" cap="flat" cmpd="thickThin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50" name="Text Box 86"/>
          <p:cNvSpPr txBox="1"/>
          <p:nvPr/>
        </p:nvSpPr>
        <p:spPr>
          <a:xfrm>
            <a:off x="6781800" y="1592263"/>
            <a:ext cx="533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6151" name="Text Box 93"/>
          <p:cNvSpPr txBox="1"/>
          <p:nvPr/>
        </p:nvSpPr>
        <p:spPr>
          <a:xfrm>
            <a:off x="6096000" y="1287463"/>
            <a:ext cx="2286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6152" name="Text Box 95"/>
          <p:cNvSpPr txBox="1"/>
          <p:nvPr/>
        </p:nvSpPr>
        <p:spPr>
          <a:xfrm>
            <a:off x="5029200" y="1287463"/>
            <a:ext cx="2057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6153" name="Rectangle 16"/>
          <p:cNvSpPr/>
          <p:nvPr/>
        </p:nvSpPr>
        <p:spPr>
          <a:xfrm>
            <a:off x="231775" y="6010275"/>
            <a:ext cx="5486400" cy="3143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eaLnBrk="0" hangingPunct="0"/>
            <a:r>
              <a:rPr lang="vi-VN" altLang="x-none" sz="1400" b="0" dirty="0">
                <a:latin typeface="Arial" panose="020B0604020202020204" pitchFamily="34" charset="0"/>
              </a:rPr>
              <a:t>Hình 10.1: </a:t>
            </a:r>
            <a:r>
              <a:rPr lang="vi-VN" altLang="x-none" sz="1400" b="0" i="1" dirty="0">
                <a:latin typeface="Arial" panose="020B0604020202020204" pitchFamily="34" charset="0"/>
              </a:rPr>
              <a:t>Lược đồ tự </a:t>
            </a:r>
            <a:r>
              <a:rPr sz="1400" b="0" i="1" dirty="0">
                <a:latin typeface="Arial" panose="020B0604020202020204" pitchFamily="34" charset="0"/>
              </a:rPr>
              <a:t> </a:t>
            </a:r>
            <a:r>
              <a:rPr lang="vi-VN" altLang="x-none" sz="1400" b="0" i="1" dirty="0">
                <a:latin typeface="Arial" panose="020B0604020202020204" pitchFamily="34" charset="0"/>
              </a:rPr>
              <a:t>nhiên kh</a:t>
            </a:r>
            <a:r>
              <a:rPr sz="1400" b="0" i="1" dirty="0">
                <a:latin typeface="Arial" panose="020B0604020202020204" pitchFamily="34" charset="0"/>
              </a:rPr>
              <a:t>u</a:t>
            </a:r>
            <a:r>
              <a:rPr lang="vi-VN" altLang="x-none" sz="1400" b="0" i="1" dirty="0">
                <a:latin typeface="Arial" panose="020B0604020202020204" pitchFamily="34" charset="0"/>
              </a:rPr>
              <a:t> vực Nam </a:t>
            </a:r>
            <a:r>
              <a:rPr sz="1400" b="0" i="1" dirty="0">
                <a:latin typeface="Arial" panose="020B0604020202020204" pitchFamily="34" charset="0"/>
              </a:rPr>
              <a:t>Á</a:t>
            </a:r>
            <a:endParaRPr lang="vi-VN" altLang="x-none" sz="1400" b="0" i="1" dirty="0">
              <a:latin typeface="Arial" panose="020B0604020202020204" pitchFamily="34" charset="0"/>
            </a:endParaRPr>
          </a:p>
        </p:txBody>
      </p:sp>
      <p:sp>
        <p:nvSpPr>
          <p:cNvPr id="172049" name="Line 17"/>
          <p:cNvSpPr/>
          <p:nvPr/>
        </p:nvSpPr>
        <p:spPr>
          <a:xfrm flipH="1">
            <a:off x="2971800" y="228600"/>
            <a:ext cx="46038" cy="563880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2050" name="Rectangle 18"/>
          <p:cNvSpPr/>
          <p:nvPr/>
        </p:nvSpPr>
        <p:spPr>
          <a:xfrm>
            <a:off x="6096635" y="779780"/>
            <a:ext cx="2507615" cy="483108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anchor="ctr">
            <a:spAutoFit/>
          </a:bodyPr>
          <a:p>
            <a:pPr marL="457200" indent="-457200" algn="ctr" defTabSz="914400">
              <a:tabLst>
                <a:tab pos="457200" algn="l"/>
              </a:tabLst>
            </a:pPr>
            <a:endParaRPr sz="2800" dirty="0">
              <a:latin typeface="Times New Roman" panose="02020603050405020304" pitchFamily="18" charset="0"/>
            </a:endParaRPr>
          </a:p>
          <a:p>
            <a:pPr marL="457200" indent="-457200" defTabSz="914400">
              <a:tabLst>
                <a:tab pos="457200" algn="l"/>
              </a:tabLst>
            </a:pPr>
            <a:r>
              <a:rPr sz="2800" dirty="0">
                <a:latin typeface="Times New Roman" panose="02020603050405020304" pitchFamily="18" charset="0"/>
              </a:rPr>
              <a:t>        Kể tên các miền địa hình chính của khu vực Nam Á (từ Bắc xuống Nam dọc theo kinh tuyến 80 độ Đông)</a:t>
            </a:r>
            <a:endParaRPr sz="2800" dirty="0">
              <a:latin typeface="Times New Roman" panose="02020603050405020304" pitchFamily="18" charset="0"/>
            </a:endParaRPr>
          </a:p>
        </p:txBody>
      </p:sp>
      <p:grpSp>
        <p:nvGrpSpPr>
          <p:cNvPr id="2" name="Group 87"/>
          <p:cNvGrpSpPr/>
          <p:nvPr/>
        </p:nvGrpSpPr>
        <p:grpSpPr>
          <a:xfrm>
            <a:off x="1981200" y="533400"/>
            <a:ext cx="3505200" cy="2667000"/>
            <a:chOff x="3496" y="912"/>
            <a:chExt cx="1946" cy="1536"/>
          </a:xfrm>
        </p:grpSpPr>
        <p:sp>
          <p:nvSpPr>
            <p:cNvPr id="6160" name="Freeform 88"/>
            <p:cNvSpPr/>
            <p:nvPr/>
          </p:nvSpPr>
          <p:spPr>
            <a:xfrm>
              <a:off x="3496" y="912"/>
              <a:ext cx="1366" cy="1042"/>
            </a:xfrm>
            <a:custGeom>
              <a:avLst/>
              <a:gdLst>
                <a:gd name="txL" fmla="*/ 0 w 1366"/>
                <a:gd name="txT" fmla="*/ 0 h 1042"/>
                <a:gd name="txR" fmla="*/ 1366 w 1366"/>
                <a:gd name="txB" fmla="*/ 1042 h 1042"/>
              </a:gdLst>
              <a:ahLst/>
              <a:cxnLst>
                <a:cxn ang="0">
                  <a:pos x="1252" y="988"/>
                </a:cxn>
                <a:cxn ang="0">
                  <a:pos x="1214" y="1042"/>
                </a:cxn>
                <a:cxn ang="0">
                  <a:pos x="998" y="996"/>
                </a:cxn>
                <a:cxn ang="0">
                  <a:pos x="946" y="970"/>
                </a:cxn>
                <a:cxn ang="0">
                  <a:pos x="838" y="944"/>
                </a:cxn>
                <a:cxn ang="0">
                  <a:pos x="734" y="904"/>
                </a:cxn>
                <a:cxn ang="0">
                  <a:pos x="684" y="870"/>
                </a:cxn>
                <a:cxn ang="0">
                  <a:pos x="706" y="878"/>
                </a:cxn>
                <a:cxn ang="0">
                  <a:pos x="614" y="834"/>
                </a:cxn>
                <a:cxn ang="0">
                  <a:pos x="556" y="782"/>
                </a:cxn>
                <a:cxn ang="0">
                  <a:pos x="520" y="756"/>
                </a:cxn>
                <a:cxn ang="0">
                  <a:pos x="446" y="720"/>
                </a:cxn>
                <a:cxn ang="0">
                  <a:pos x="372" y="650"/>
                </a:cxn>
                <a:cxn ang="0">
                  <a:pos x="290" y="594"/>
                </a:cxn>
                <a:cxn ang="0">
                  <a:pos x="292" y="594"/>
                </a:cxn>
                <a:cxn ang="0">
                  <a:pos x="188" y="458"/>
                </a:cxn>
                <a:cxn ang="0">
                  <a:pos x="132" y="410"/>
                </a:cxn>
                <a:cxn ang="0">
                  <a:pos x="104" y="396"/>
                </a:cxn>
                <a:cxn ang="0">
                  <a:pos x="66" y="368"/>
                </a:cxn>
                <a:cxn ang="0">
                  <a:pos x="66" y="366"/>
                </a:cxn>
                <a:cxn ang="0">
                  <a:pos x="64" y="342"/>
                </a:cxn>
                <a:cxn ang="0">
                  <a:pos x="50" y="310"/>
                </a:cxn>
                <a:cxn ang="0">
                  <a:pos x="28" y="284"/>
                </a:cxn>
                <a:cxn ang="0">
                  <a:pos x="14" y="256"/>
                </a:cxn>
                <a:cxn ang="0">
                  <a:pos x="24" y="198"/>
                </a:cxn>
                <a:cxn ang="0">
                  <a:pos x="20" y="46"/>
                </a:cxn>
                <a:cxn ang="0">
                  <a:pos x="34" y="36"/>
                </a:cxn>
                <a:cxn ang="0">
                  <a:pos x="124" y="12"/>
                </a:cxn>
                <a:cxn ang="0">
                  <a:pos x="202" y="10"/>
                </a:cxn>
                <a:cxn ang="0">
                  <a:pos x="240" y="46"/>
                </a:cxn>
                <a:cxn ang="0">
                  <a:pos x="268" y="66"/>
                </a:cxn>
                <a:cxn ang="0">
                  <a:pos x="364" y="164"/>
                </a:cxn>
                <a:cxn ang="0">
                  <a:pos x="410" y="198"/>
                </a:cxn>
                <a:cxn ang="0">
                  <a:pos x="440" y="224"/>
                </a:cxn>
                <a:cxn ang="0">
                  <a:pos x="488" y="304"/>
                </a:cxn>
                <a:cxn ang="0">
                  <a:pos x="504" y="376"/>
                </a:cxn>
                <a:cxn ang="0">
                  <a:pos x="508" y="416"/>
                </a:cxn>
                <a:cxn ang="0">
                  <a:pos x="496" y="384"/>
                </a:cxn>
                <a:cxn ang="0">
                  <a:pos x="504" y="404"/>
                </a:cxn>
                <a:cxn ang="0">
                  <a:pos x="488" y="470"/>
                </a:cxn>
                <a:cxn ang="0">
                  <a:pos x="476" y="504"/>
                </a:cxn>
                <a:cxn ang="0">
                  <a:pos x="510" y="578"/>
                </a:cxn>
                <a:cxn ang="0">
                  <a:pos x="542" y="600"/>
                </a:cxn>
                <a:cxn ang="0">
                  <a:pos x="592" y="628"/>
                </a:cxn>
                <a:cxn ang="0">
                  <a:pos x="630" y="656"/>
                </a:cxn>
                <a:cxn ang="0">
                  <a:pos x="694" y="654"/>
                </a:cxn>
                <a:cxn ang="0">
                  <a:pos x="730" y="668"/>
                </a:cxn>
                <a:cxn ang="0">
                  <a:pos x="766" y="706"/>
                </a:cxn>
                <a:cxn ang="0">
                  <a:pos x="762" y="688"/>
                </a:cxn>
                <a:cxn ang="0">
                  <a:pos x="822" y="730"/>
                </a:cxn>
                <a:cxn ang="0">
                  <a:pos x="792" y="706"/>
                </a:cxn>
                <a:cxn ang="0">
                  <a:pos x="820" y="716"/>
                </a:cxn>
                <a:cxn ang="0">
                  <a:pos x="894" y="754"/>
                </a:cxn>
                <a:cxn ang="0">
                  <a:pos x="930" y="798"/>
                </a:cxn>
                <a:cxn ang="0">
                  <a:pos x="1014" y="832"/>
                </a:cxn>
                <a:cxn ang="0">
                  <a:pos x="1192" y="864"/>
                </a:cxn>
                <a:cxn ang="0">
                  <a:pos x="1270" y="860"/>
                </a:cxn>
                <a:cxn ang="0">
                  <a:pos x="1366" y="838"/>
                </a:cxn>
              </a:cxnLst>
              <a:rect l="txL" t="txT" r="txR" b="txB"/>
              <a:pathLst>
                <a:path w="1366" h="1042">
                  <a:moveTo>
                    <a:pt x="1270" y="976"/>
                  </a:moveTo>
                  <a:cubicBezTo>
                    <a:pt x="1262" y="979"/>
                    <a:pt x="1258" y="982"/>
                    <a:pt x="1252" y="988"/>
                  </a:cubicBezTo>
                  <a:cubicBezTo>
                    <a:pt x="1248" y="999"/>
                    <a:pt x="1250" y="1009"/>
                    <a:pt x="1240" y="1016"/>
                  </a:cubicBezTo>
                  <a:cubicBezTo>
                    <a:pt x="1236" y="1027"/>
                    <a:pt x="1225" y="1038"/>
                    <a:pt x="1214" y="1042"/>
                  </a:cubicBezTo>
                  <a:cubicBezTo>
                    <a:pt x="1149" y="1040"/>
                    <a:pt x="1164" y="1033"/>
                    <a:pt x="1112" y="1030"/>
                  </a:cubicBezTo>
                  <a:cubicBezTo>
                    <a:pt x="1073" y="991"/>
                    <a:pt x="1068" y="998"/>
                    <a:pt x="998" y="996"/>
                  </a:cubicBezTo>
                  <a:cubicBezTo>
                    <a:pt x="987" y="992"/>
                    <a:pt x="993" y="995"/>
                    <a:pt x="980" y="982"/>
                  </a:cubicBezTo>
                  <a:cubicBezTo>
                    <a:pt x="972" y="974"/>
                    <a:pt x="956" y="973"/>
                    <a:pt x="946" y="970"/>
                  </a:cubicBezTo>
                  <a:cubicBezTo>
                    <a:pt x="936" y="960"/>
                    <a:pt x="927" y="946"/>
                    <a:pt x="914" y="942"/>
                  </a:cubicBezTo>
                  <a:cubicBezTo>
                    <a:pt x="884" y="943"/>
                    <a:pt x="866" y="947"/>
                    <a:pt x="838" y="944"/>
                  </a:cubicBezTo>
                  <a:cubicBezTo>
                    <a:pt x="811" y="931"/>
                    <a:pt x="815" y="926"/>
                    <a:pt x="780" y="924"/>
                  </a:cubicBezTo>
                  <a:cubicBezTo>
                    <a:pt x="764" y="921"/>
                    <a:pt x="748" y="912"/>
                    <a:pt x="734" y="904"/>
                  </a:cubicBezTo>
                  <a:cubicBezTo>
                    <a:pt x="728" y="900"/>
                    <a:pt x="716" y="892"/>
                    <a:pt x="716" y="892"/>
                  </a:cubicBezTo>
                  <a:cubicBezTo>
                    <a:pt x="709" y="881"/>
                    <a:pt x="697" y="874"/>
                    <a:pt x="684" y="870"/>
                  </a:cubicBezTo>
                  <a:cubicBezTo>
                    <a:pt x="681" y="869"/>
                    <a:pt x="689" y="873"/>
                    <a:pt x="692" y="874"/>
                  </a:cubicBezTo>
                  <a:cubicBezTo>
                    <a:pt x="696" y="876"/>
                    <a:pt x="702" y="877"/>
                    <a:pt x="706" y="878"/>
                  </a:cubicBezTo>
                  <a:cubicBezTo>
                    <a:pt x="698" y="890"/>
                    <a:pt x="673" y="873"/>
                    <a:pt x="660" y="870"/>
                  </a:cubicBezTo>
                  <a:cubicBezTo>
                    <a:pt x="651" y="857"/>
                    <a:pt x="629" y="839"/>
                    <a:pt x="614" y="834"/>
                  </a:cubicBezTo>
                  <a:cubicBezTo>
                    <a:pt x="600" y="820"/>
                    <a:pt x="588" y="806"/>
                    <a:pt x="574" y="792"/>
                  </a:cubicBezTo>
                  <a:cubicBezTo>
                    <a:pt x="569" y="787"/>
                    <a:pt x="562" y="786"/>
                    <a:pt x="556" y="782"/>
                  </a:cubicBezTo>
                  <a:cubicBezTo>
                    <a:pt x="554" y="781"/>
                    <a:pt x="550" y="778"/>
                    <a:pt x="550" y="778"/>
                  </a:cubicBezTo>
                  <a:cubicBezTo>
                    <a:pt x="543" y="767"/>
                    <a:pt x="532" y="760"/>
                    <a:pt x="520" y="756"/>
                  </a:cubicBezTo>
                  <a:cubicBezTo>
                    <a:pt x="503" y="739"/>
                    <a:pt x="491" y="738"/>
                    <a:pt x="468" y="736"/>
                  </a:cubicBezTo>
                  <a:cubicBezTo>
                    <a:pt x="460" y="731"/>
                    <a:pt x="454" y="725"/>
                    <a:pt x="446" y="720"/>
                  </a:cubicBezTo>
                  <a:cubicBezTo>
                    <a:pt x="435" y="703"/>
                    <a:pt x="405" y="673"/>
                    <a:pt x="388" y="662"/>
                  </a:cubicBezTo>
                  <a:cubicBezTo>
                    <a:pt x="383" y="655"/>
                    <a:pt x="380" y="653"/>
                    <a:pt x="372" y="650"/>
                  </a:cubicBezTo>
                  <a:cubicBezTo>
                    <a:pt x="367" y="642"/>
                    <a:pt x="340" y="629"/>
                    <a:pt x="330" y="626"/>
                  </a:cubicBezTo>
                  <a:cubicBezTo>
                    <a:pt x="322" y="615"/>
                    <a:pt x="302" y="602"/>
                    <a:pt x="290" y="594"/>
                  </a:cubicBezTo>
                  <a:cubicBezTo>
                    <a:pt x="293" y="589"/>
                    <a:pt x="302" y="575"/>
                    <a:pt x="300" y="582"/>
                  </a:cubicBezTo>
                  <a:cubicBezTo>
                    <a:pt x="298" y="587"/>
                    <a:pt x="292" y="594"/>
                    <a:pt x="292" y="594"/>
                  </a:cubicBezTo>
                  <a:cubicBezTo>
                    <a:pt x="266" y="568"/>
                    <a:pt x="252" y="536"/>
                    <a:pt x="226" y="510"/>
                  </a:cubicBezTo>
                  <a:cubicBezTo>
                    <a:pt x="222" y="497"/>
                    <a:pt x="200" y="466"/>
                    <a:pt x="188" y="458"/>
                  </a:cubicBezTo>
                  <a:cubicBezTo>
                    <a:pt x="177" y="441"/>
                    <a:pt x="161" y="431"/>
                    <a:pt x="144" y="420"/>
                  </a:cubicBezTo>
                  <a:cubicBezTo>
                    <a:pt x="140" y="417"/>
                    <a:pt x="137" y="413"/>
                    <a:pt x="132" y="410"/>
                  </a:cubicBezTo>
                  <a:cubicBezTo>
                    <a:pt x="128" y="408"/>
                    <a:pt x="120" y="406"/>
                    <a:pt x="120" y="406"/>
                  </a:cubicBezTo>
                  <a:cubicBezTo>
                    <a:pt x="117" y="401"/>
                    <a:pt x="104" y="396"/>
                    <a:pt x="104" y="396"/>
                  </a:cubicBezTo>
                  <a:cubicBezTo>
                    <a:pt x="91" y="383"/>
                    <a:pt x="84" y="387"/>
                    <a:pt x="62" y="386"/>
                  </a:cubicBezTo>
                  <a:cubicBezTo>
                    <a:pt x="59" y="378"/>
                    <a:pt x="63" y="376"/>
                    <a:pt x="66" y="368"/>
                  </a:cubicBezTo>
                  <a:cubicBezTo>
                    <a:pt x="67" y="372"/>
                    <a:pt x="69" y="383"/>
                    <a:pt x="72" y="380"/>
                  </a:cubicBezTo>
                  <a:cubicBezTo>
                    <a:pt x="75" y="377"/>
                    <a:pt x="67" y="368"/>
                    <a:pt x="66" y="366"/>
                  </a:cubicBezTo>
                  <a:cubicBezTo>
                    <a:pt x="64" y="362"/>
                    <a:pt x="62" y="354"/>
                    <a:pt x="62" y="354"/>
                  </a:cubicBezTo>
                  <a:cubicBezTo>
                    <a:pt x="63" y="350"/>
                    <a:pt x="62" y="346"/>
                    <a:pt x="64" y="342"/>
                  </a:cubicBezTo>
                  <a:cubicBezTo>
                    <a:pt x="71" y="331"/>
                    <a:pt x="84" y="327"/>
                    <a:pt x="70" y="332"/>
                  </a:cubicBezTo>
                  <a:cubicBezTo>
                    <a:pt x="61" y="326"/>
                    <a:pt x="58" y="317"/>
                    <a:pt x="50" y="310"/>
                  </a:cubicBezTo>
                  <a:cubicBezTo>
                    <a:pt x="46" y="307"/>
                    <a:pt x="38" y="302"/>
                    <a:pt x="38" y="302"/>
                  </a:cubicBezTo>
                  <a:cubicBezTo>
                    <a:pt x="36" y="295"/>
                    <a:pt x="28" y="284"/>
                    <a:pt x="28" y="284"/>
                  </a:cubicBezTo>
                  <a:cubicBezTo>
                    <a:pt x="25" y="269"/>
                    <a:pt x="28" y="277"/>
                    <a:pt x="18" y="262"/>
                  </a:cubicBezTo>
                  <a:cubicBezTo>
                    <a:pt x="17" y="260"/>
                    <a:pt x="14" y="256"/>
                    <a:pt x="14" y="256"/>
                  </a:cubicBezTo>
                  <a:cubicBezTo>
                    <a:pt x="12" y="249"/>
                    <a:pt x="0" y="240"/>
                    <a:pt x="0" y="240"/>
                  </a:cubicBezTo>
                  <a:cubicBezTo>
                    <a:pt x="5" y="224"/>
                    <a:pt x="16" y="214"/>
                    <a:pt x="24" y="198"/>
                  </a:cubicBezTo>
                  <a:cubicBezTo>
                    <a:pt x="26" y="194"/>
                    <a:pt x="28" y="186"/>
                    <a:pt x="28" y="186"/>
                  </a:cubicBezTo>
                  <a:cubicBezTo>
                    <a:pt x="28" y="164"/>
                    <a:pt x="43" y="80"/>
                    <a:pt x="20" y="46"/>
                  </a:cubicBezTo>
                  <a:cubicBezTo>
                    <a:pt x="21" y="42"/>
                    <a:pt x="22" y="33"/>
                    <a:pt x="28" y="32"/>
                  </a:cubicBezTo>
                  <a:cubicBezTo>
                    <a:pt x="30" y="32"/>
                    <a:pt x="32" y="35"/>
                    <a:pt x="34" y="36"/>
                  </a:cubicBezTo>
                  <a:cubicBezTo>
                    <a:pt x="38" y="38"/>
                    <a:pt x="46" y="40"/>
                    <a:pt x="46" y="40"/>
                  </a:cubicBezTo>
                  <a:cubicBezTo>
                    <a:pt x="73" y="38"/>
                    <a:pt x="101" y="27"/>
                    <a:pt x="124" y="12"/>
                  </a:cubicBezTo>
                  <a:cubicBezTo>
                    <a:pt x="136" y="4"/>
                    <a:pt x="157" y="4"/>
                    <a:pt x="170" y="0"/>
                  </a:cubicBezTo>
                  <a:cubicBezTo>
                    <a:pt x="185" y="2"/>
                    <a:pt x="190" y="2"/>
                    <a:pt x="202" y="10"/>
                  </a:cubicBezTo>
                  <a:cubicBezTo>
                    <a:pt x="208" y="19"/>
                    <a:pt x="212" y="34"/>
                    <a:pt x="222" y="40"/>
                  </a:cubicBezTo>
                  <a:cubicBezTo>
                    <a:pt x="227" y="43"/>
                    <a:pt x="234" y="44"/>
                    <a:pt x="240" y="46"/>
                  </a:cubicBezTo>
                  <a:cubicBezTo>
                    <a:pt x="244" y="47"/>
                    <a:pt x="252" y="50"/>
                    <a:pt x="252" y="50"/>
                  </a:cubicBezTo>
                  <a:cubicBezTo>
                    <a:pt x="258" y="56"/>
                    <a:pt x="261" y="61"/>
                    <a:pt x="268" y="66"/>
                  </a:cubicBezTo>
                  <a:cubicBezTo>
                    <a:pt x="280" y="103"/>
                    <a:pt x="287" y="142"/>
                    <a:pt x="332" y="148"/>
                  </a:cubicBezTo>
                  <a:cubicBezTo>
                    <a:pt x="347" y="153"/>
                    <a:pt x="347" y="161"/>
                    <a:pt x="364" y="164"/>
                  </a:cubicBezTo>
                  <a:cubicBezTo>
                    <a:pt x="375" y="172"/>
                    <a:pt x="379" y="193"/>
                    <a:pt x="392" y="196"/>
                  </a:cubicBezTo>
                  <a:cubicBezTo>
                    <a:pt x="398" y="197"/>
                    <a:pt x="404" y="197"/>
                    <a:pt x="410" y="198"/>
                  </a:cubicBezTo>
                  <a:cubicBezTo>
                    <a:pt x="418" y="201"/>
                    <a:pt x="425" y="201"/>
                    <a:pt x="432" y="206"/>
                  </a:cubicBezTo>
                  <a:cubicBezTo>
                    <a:pt x="434" y="213"/>
                    <a:pt x="438" y="217"/>
                    <a:pt x="440" y="224"/>
                  </a:cubicBezTo>
                  <a:cubicBezTo>
                    <a:pt x="442" y="255"/>
                    <a:pt x="440" y="276"/>
                    <a:pt x="472" y="282"/>
                  </a:cubicBezTo>
                  <a:cubicBezTo>
                    <a:pt x="475" y="290"/>
                    <a:pt x="483" y="296"/>
                    <a:pt x="488" y="304"/>
                  </a:cubicBezTo>
                  <a:cubicBezTo>
                    <a:pt x="492" y="309"/>
                    <a:pt x="496" y="322"/>
                    <a:pt x="496" y="322"/>
                  </a:cubicBezTo>
                  <a:cubicBezTo>
                    <a:pt x="498" y="340"/>
                    <a:pt x="500" y="358"/>
                    <a:pt x="504" y="376"/>
                  </a:cubicBezTo>
                  <a:cubicBezTo>
                    <a:pt x="495" y="390"/>
                    <a:pt x="499" y="403"/>
                    <a:pt x="502" y="418"/>
                  </a:cubicBezTo>
                  <a:cubicBezTo>
                    <a:pt x="504" y="417"/>
                    <a:pt x="508" y="418"/>
                    <a:pt x="508" y="416"/>
                  </a:cubicBezTo>
                  <a:cubicBezTo>
                    <a:pt x="508" y="413"/>
                    <a:pt x="503" y="413"/>
                    <a:pt x="502" y="410"/>
                  </a:cubicBezTo>
                  <a:cubicBezTo>
                    <a:pt x="499" y="402"/>
                    <a:pt x="499" y="392"/>
                    <a:pt x="496" y="384"/>
                  </a:cubicBezTo>
                  <a:cubicBezTo>
                    <a:pt x="495" y="382"/>
                    <a:pt x="497" y="388"/>
                    <a:pt x="498" y="390"/>
                  </a:cubicBezTo>
                  <a:cubicBezTo>
                    <a:pt x="501" y="400"/>
                    <a:pt x="498" y="396"/>
                    <a:pt x="504" y="404"/>
                  </a:cubicBezTo>
                  <a:cubicBezTo>
                    <a:pt x="507" y="418"/>
                    <a:pt x="514" y="427"/>
                    <a:pt x="518" y="440"/>
                  </a:cubicBezTo>
                  <a:cubicBezTo>
                    <a:pt x="514" y="468"/>
                    <a:pt x="506" y="458"/>
                    <a:pt x="488" y="470"/>
                  </a:cubicBezTo>
                  <a:cubicBezTo>
                    <a:pt x="481" y="480"/>
                    <a:pt x="486" y="471"/>
                    <a:pt x="482" y="486"/>
                  </a:cubicBezTo>
                  <a:cubicBezTo>
                    <a:pt x="480" y="492"/>
                    <a:pt x="476" y="504"/>
                    <a:pt x="476" y="504"/>
                  </a:cubicBezTo>
                  <a:cubicBezTo>
                    <a:pt x="478" y="539"/>
                    <a:pt x="466" y="546"/>
                    <a:pt x="490" y="554"/>
                  </a:cubicBezTo>
                  <a:cubicBezTo>
                    <a:pt x="498" y="566"/>
                    <a:pt x="495" y="573"/>
                    <a:pt x="510" y="578"/>
                  </a:cubicBezTo>
                  <a:cubicBezTo>
                    <a:pt x="517" y="588"/>
                    <a:pt x="520" y="588"/>
                    <a:pt x="532" y="590"/>
                  </a:cubicBezTo>
                  <a:cubicBezTo>
                    <a:pt x="536" y="595"/>
                    <a:pt x="536" y="597"/>
                    <a:pt x="542" y="600"/>
                  </a:cubicBezTo>
                  <a:cubicBezTo>
                    <a:pt x="546" y="602"/>
                    <a:pt x="554" y="604"/>
                    <a:pt x="554" y="604"/>
                  </a:cubicBezTo>
                  <a:cubicBezTo>
                    <a:pt x="566" y="613"/>
                    <a:pt x="578" y="623"/>
                    <a:pt x="592" y="628"/>
                  </a:cubicBezTo>
                  <a:cubicBezTo>
                    <a:pt x="596" y="634"/>
                    <a:pt x="608" y="642"/>
                    <a:pt x="608" y="642"/>
                  </a:cubicBezTo>
                  <a:cubicBezTo>
                    <a:pt x="619" y="658"/>
                    <a:pt x="611" y="653"/>
                    <a:pt x="630" y="656"/>
                  </a:cubicBezTo>
                  <a:cubicBezTo>
                    <a:pt x="637" y="658"/>
                    <a:pt x="648" y="666"/>
                    <a:pt x="648" y="666"/>
                  </a:cubicBezTo>
                  <a:cubicBezTo>
                    <a:pt x="664" y="664"/>
                    <a:pt x="679" y="659"/>
                    <a:pt x="694" y="654"/>
                  </a:cubicBezTo>
                  <a:cubicBezTo>
                    <a:pt x="716" y="658"/>
                    <a:pt x="695" y="652"/>
                    <a:pt x="708" y="662"/>
                  </a:cubicBezTo>
                  <a:cubicBezTo>
                    <a:pt x="713" y="666"/>
                    <a:pt x="724" y="666"/>
                    <a:pt x="730" y="668"/>
                  </a:cubicBezTo>
                  <a:cubicBezTo>
                    <a:pt x="744" y="682"/>
                    <a:pt x="756" y="686"/>
                    <a:pt x="776" y="688"/>
                  </a:cubicBezTo>
                  <a:cubicBezTo>
                    <a:pt x="789" y="692"/>
                    <a:pt x="773" y="702"/>
                    <a:pt x="766" y="706"/>
                  </a:cubicBezTo>
                  <a:cubicBezTo>
                    <a:pt x="763" y="703"/>
                    <a:pt x="743" y="687"/>
                    <a:pt x="748" y="684"/>
                  </a:cubicBezTo>
                  <a:cubicBezTo>
                    <a:pt x="749" y="683"/>
                    <a:pt x="760" y="687"/>
                    <a:pt x="762" y="688"/>
                  </a:cubicBezTo>
                  <a:cubicBezTo>
                    <a:pt x="772" y="702"/>
                    <a:pt x="777" y="705"/>
                    <a:pt x="794" y="708"/>
                  </a:cubicBezTo>
                  <a:cubicBezTo>
                    <a:pt x="805" y="715"/>
                    <a:pt x="809" y="726"/>
                    <a:pt x="822" y="730"/>
                  </a:cubicBezTo>
                  <a:cubicBezTo>
                    <a:pt x="819" y="717"/>
                    <a:pt x="815" y="718"/>
                    <a:pt x="802" y="716"/>
                  </a:cubicBezTo>
                  <a:cubicBezTo>
                    <a:pt x="801" y="715"/>
                    <a:pt x="790" y="709"/>
                    <a:pt x="792" y="706"/>
                  </a:cubicBezTo>
                  <a:cubicBezTo>
                    <a:pt x="793" y="704"/>
                    <a:pt x="796" y="707"/>
                    <a:pt x="798" y="708"/>
                  </a:cubicBezTo>
                  <a:cubicBezTo>
                    <a:pt x="807" y="710"/>
                    <a:pt x="812" y="712"/>
                    <a:pt x="820" y="716"/>
                  </a:cubicBezTo>
                  <a:cubicBezTo>
                    <a:pt x="824" y="718"/>
                    <a:pt x="832" y="720"/>
                    <a:pt x="832" y="720"/>
                  </a:cubicBezTo>
                  <a:cubicBezTo>
                    <a:pt x="844" y="757"/>
                    <a:pt x="852" y="751"/>
                    <a:pt x="894" y="754"/>
                  </a:cubicBezTo>
                  <a:cubicBezTo>
                    <a:pt x="905" y="756"/>
                    <a:pt x="916" y="756"/>
                    <a:pt x="926" y="762"/>
                  </a:cubicBezTo>
                  <a:cubicBezTo>
                    <a:pt x="927" y="774"/>
                    <a:pt x="922" y="789"/>
                    <a:pt x="930" y="798"/>
                  </a:cubicBezTo>
                  <a:cubicBezTo>
                    <a:pt x="940" y="811"/>
                    <a:pt x="974" y="809"/>
                    <a:pt x="988" y="810"/>
                  </a:cubicBezTo>
                  <a:cubicBezTo>
                    <a:pt x="1001" y="814"/>
                    <a:pt x="1004" y="825"/>
                    <a:pt x="1014" y="832"/>
                  </a:cubicBezTo>
                  <a:cubicBezTo>
                    <a:pt x="1021" y="853"/>
                    <a:pt x="1046" y="854"/>
                    <a:pt x="1064" y="856"/>
                  </a:cubicBezTo>
                  <a:cubicBezTo>
                    <a:pt x="1102" y="869"/>
                    <a:pt x="1152" y="863"/>
                    <a:pt x="1192" y="864"/>
                  </a:cubicBezTo>
                  <a:cubicBezTo>
                    <a:pt x="1213" y="878"/>
                    <a:pt x="1196" y="874"/>
                    <a:pt x="1238" y="872"/>
                  </a:cubicBezTo>
                  <a:cubicBezTo>
                    <a:pt x="1247" y="866"/>
                    <a:pt x="1259" y="863"/>
                    <a:pt x="1270" y="860"/>
                  </a:cubicBezTo>
                  <a:cubicBezTo>
                    <a:pt x="1277" y="858"/>
                    <a:pt x="1292" y="854"/>
                    <a:pt x="1292" y="854"/>
                  </a:cubicBezTo>
                  <a:cubicBezTo>
                    <a:pt x="1334" y="868"/>
                    <a:pt x="1332" y="838"/>
                    <a:pt x="1366" y="838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dirty="0">
                <a:latin typeface="Times New Roman" panose="02020603050405020304" pitchFamily="18" charset="0"/>
              </a:endParaRPr>
            </a:p>
          </p:txBody>
        </p:sp>
        <p:sp>
          <p:nvSpPr>
            <p:cNvPr id="6161" name="Freeform 89"/>
            <p:cNvSpPr/>
            <p:nvPr/>
          </p:nvSpPr>
          <p:spPr>
            <a:xfrm>
              <a:off x="4766" y="1576"/>
              <a:ext cx="676" cy="872"/>
            </a:xfrm>
            <a:custGeom>
              <a:avLst/>
              <a:gdLst>
                <a:gd name="txL" fmla="*/ 0 w 676"/>
                <a:gd name="txT" fmla="*/ 0 h 872"/>
                <a:gd name="txR" fmla="*/ 676 w 676"/>
                <a:gd name="txB" fmla="*/ 872 h 872"/>
              </a:gdLst>
              <a:ahLst/>
              <a:cxnLst>
                <a:cxn ang="0">
                  <a:pos x="128" y="166"/>
                </a:cxn>
                <a:cxn ang="0">
                  <a:pos x="222" y="178"/>
                </a:cxn>
                <a:cxn ang="0">
                  <a:pos x="316" y="184"/>
                </a:cxn>
                <a:cxn ang="0">
                  <a:pos x="354" y="158"/>
                </a:cxn>
                <a:cxn ang="0">
                  <a:pos x="414" y="124"/>
                </a:cxn>
                <a:cxn ang="0">
                  <a:pos x="452" y="74"/>
                </a:cxn>
                <a:cxn ang="0">
                  <a:pos x="462" y="64"/>
                </a:cxn>
                <a:cxn ang="0">
                  <a:pos x="514" y="0"/>
                </a:cxn>
                <a:cxn ang="0">
                  <a:pos x="598" y="26"/>
                </a:cxn>
                <a:cxn ang="0">
                  <a:pos x="636" y="50"/>
                </a:cxn>
                <a:cxn ang="0">
                  <a:pos x="638" y="130"/>
                </a:cxn>
                <a:cxn ang="0">
                  <a:pos x="666" y="164"/>
                </a:cxn>
                <a:cxn ang="0">
                  <a:pos x="618" y="224"/>
                </a:cxn>
                <a:cxn ang="0">
                  <a:pos x="566" y="322"/>
                </a:cxn>
                <a:cxn ang="0">
                  <a:pos x="556" y="384"/>
                </a:cxn>
                <a:cxn ang="0">
                  <a:pos x="532" y="446"/>
                </a:cxn>
                <a:cxn ang="0">
                  <a:pos x="532" y="470"/>
                </a:cxn>
                <a:cxn ang="0">
                  <a:pos x="506" y="548"/>
                </a:cxn>
                <a:cxn ang="0">
                  <a:pos x="486" y="556"/>
                </a:cxn>
                <a:cxn ang="0">
                  <a:pos x="442" y="584"/>
                </a:cxn>
                <a:cxn ang="0">
                  <a:pos x="432" y="634"/>
                </a:cxn>
                <a:cxn ang="0">
                  <a:pos x="396" y="754"/>
                </a:cxn>
                <a:cxn ang="0">
                  <a:pos x="364" y="872"/>
                </a:cxn>
                <a:cxn ang="0">
                  <a:pos x="328" y="834"/>
                </a:cxn>
                <a:cxn ang="0">
                  <a:pos x="342" y="798"/>
                </a:cxn>
                <a:cxn ang="0">
                  <a:pos x="358" y="706"/>
                </a:cxn>
                <a:cxn ang="0">
                  <a:pos x="326" y="602"/>
                </a:cxn>
                <a:cxn ang="0">
                  <a:pos x="292" y="662"/>
                </a:cxn>
                <a:cxn ang="0">
                  <a:pos x="258" y="648"/>
                </a:cxn>
                <a:cxn ang="0">
                  <a:pos x="290" y="660"/>
                </a:cxn>
                <a:cxn ang="0">
                  <a:pos x="240" y="634"/>
                </a:cxn>
                <a:cxn ang="0">
                  <a:pos x="264" y="564"/>
                </a:cxn>
                <a:cxn ang="0">
                  <a:pos x="316" y="512"/>
                </a:cxn>
                <a:cxn ang="0">
                  <a:pos x="248" y="458"/>
                </a:cxn>
                <a:cxn ang="0">
                  <a:pos x="148" y="462"/>
                </a:cxn>
                <a:cxn ang="0">
                  <a:pos x="94" y="434"/>
                </a:cxn>
                <a:cxn ang="0">
                  <a:pos x="126" y="372"/>
                </a:cxn>
                <a:cxn ang="0">
                  <a:pos x="178" y="370"/>
                </a:cxn>
                <a:cxn ang="0">
                  <a:pos x="276" y="362"/>
                </a:cxn>
                <a:cxn ang="0">
                  <a:pos x="328" y="318"/>
                </a:cxn>
                <a:cxn ang="0">
                  <a:pos x="246" y="308"/>
                </a:cxn>
                <a:cxn ang="0">
                  <a:pos x="166" y="308"/>
                </a:cxn>
                <a:cxn ang="0">
                  <a:pos x="106" y="342"/>
                </a:cxn>
                <a:cxn ang="0">
                  <a:pos x="28" y="322"/>
                </a:cxn>
              </a:cxnLst>
              <a:rect l="txL" t="txT" r="txR" b="txB"/>
              <a:pathLst>
                <a:path w="676" h="872">
                  <a:moveTo>
                    <a:pt x="98" y="178"/>
                  </a:moveTo>
                  <a:cubicBezTo>
                    <a:pt x="104" y="169"/>
                    <a:pt x="117" y="169"/>
                    <a:pt x="128" y="166"/>
                  </a:cubicBezTo>
                  <a:cubicBezTo>
                    <a:pt x="155" y="167"/>
                    <a:pt x="169" y="166"/>
                    <a:pt x="190" y="180"/>
                  </a:cubicBezTo>
                  <a:cubicBezTo>
                    <a:pt x="201" y="179"/>
                    <a:pt x="211" y="180"/>
                    <a:pt x="222" y="178"/>
                  </a:cubicBezTo>
                  <a:cubicBezTo>
                    <a:pt x="228" y="177"/>
                    <a:pt x="240" y="170"/>
                    <a:pt x="240" y="170"/>
                  </a:cubicBezTo>
                  <a:cubicBezTo>
                    <a:pt x="278" y="172"/>
                    <a:pt x="287" y="174"/>
                    <a:pt x="316" y="184"/>
                  </a:cubicBezTo>
                  <a:cubicBezTo>
                    <a:pt x="331" y="180"/>
                    <a:pt x="320" y="171"/>
                    <a:pt x="332" y="164"/>
                  </a:cubicBezTo>
                  <a:cubicBezTo>
                    <a:pt x="337" y="161"/>
                    <a:pt x="348" y="159"/>
                    <a:pt x="354" y="158"/>
                  </a:cubicBezTo>
                  <a:cubicBezTo>
                    <a:pt x="365" y="147"/>
                    <a:pt x="380" y="147"/>
                    <a:pt x="396" y="146"/>
                  </a:cubicBezTo>
                  <a:cubicBezTo>
                    <a:pt x="404" y="138"/>
                    <a:pt x="410" y="135"/>
                    <a:pt x="414" y="124"/>
                  </a:cubicBezTo>
                  <a:cubicBezTo>
                    <a:pt x="415" y="113"/>
                    <a:pt x="414" y="102"/>
                    <a:pt x="416" y="92"/>
                  </a:cubicBezTo>
                  <a:cubicBezTo>
                    <a:pt x="417" y="86"/>
                    <a:pt x="445" y="76"/>
                    <a:pt x="452" y="74"/>
                  </a:cubicBezTo>
                  <a:cubicBezTo>
                    <a:pt x="453" y="72"/>
                    <a:pt x="454" y="70"/>
                    <a:pt x="456" y="68"/>
                  </a:cubicBezTo>
                  <a:cubicBezTo>
                    <a:pt x="458" y="66"/>
                    <a:pt x="460" y="66"/>
                    <a:pt x="462" y="64"/>
                  </a:cubicBezTo>
                  <a:cubicBezTo>
                    <a:pt x="470" y="54"/>
                    <a:pt x="464" y="42"/>
                    <a:pt x="476" y="34"/>
                  </a:cubicBezTo>
                  <a:cubicBezTo>
                    <a:pt x="486" y="19"/>
                    <a:pt x="502" y="12"/>
                    <a:pt x="514" y="0"/>
                  </a:cubicBezTo>
                  <a:cubicBezTo>
                    <a:pt x="524" y="2"/>
                    <a:pt x="527" y="7"/>
                    <a:pt x="536" y="10"/>
                  </a:cubicBezTo>
                  <a:cubicBezTo>
                    <a:pt x="558" y="32"/>
                    <a:pt x="554" y="24"/>
                    <a:pt x="598" y="26"/>
                  </a:cubicBezTo>
                  <a:cubicBezTo>
                    <a:pt x="606" y="29"/>
                    <a:pt x="611" y="32"/>
                    <a:pt x="620" y="34"/>
                  </a:cubicBezTo>
                  <a:cubicBezTo>
                    <a:pt x="627" y="39"/>
                    <a:pt x="631" y="43"/>
                    <a:pt x="636" y="50"/>
                  </a:cubicBezTo>
                  <a:cubicBezTo>
                    <a:pt x="639" y="68"/>
                    <a:pt x="650" y="94"/>
                    <a:pt x="632" y="106"/>
                  </a:cubicBezTo>
                  <a:cubicBezTo>
                    <a:pt x="634" y="113"/>
                    <a:pt x="634" y="124"/>
                    <a:pt x="638" y="130"/>
                  </a:cubicBezTo>
                  <a:cubicBezTo>
                    <a:pt x="641" y="134"/>
                    <a:pt x="650" y="142"/>
                    <a:pt x="650" y="142"/>
                  </a:cubicBezTo>
                  <a:cubicBezTo>
                    <a:pt x="653" y="150"/>
                    <a:pt x="659" y="159"/>
                    <a:pt x="666" y="164"/>
                  </a:cubicBezTo>
                  <a:cubicBezTo>
                    <a:pt x="669" y="172"/>
                    <a:pt x="674" y="175"/>
                    <a:pt x="676" y="184"/>
                  </a:cubicBezTo>
                  <a:cubicBezTo>
                    <a:pt x="672" y="219"/>
                    <a:pt x="648" y="221"/>
                    <a:pt x="618" y="224"/>
                  </a:cubicBezTo>
                  <a:cubicBezTo>
                    <a:pt x="607" y="240"/>
                    <a:pt x="611" y="273"/>
                    <a:pt x="590" y="280"/>
                  </a:cubicBezTo>
                  <a:cubicBezTo>
                    <a:pt x="581" y="294"/>
                    <a:pt x="575" y="309"/>
                    <a:pt x="566" y="322"/>
                  </a:cubicBezTo>
                  <a:cubicBezTo>
                    <a:pt x="565" y="339"/>
                    <a:pt x="567" y="356"/>
                    <a:pt x="564" y="372"/>
                  </a:cubicBezTo>
                  <a:cubicBezTo>
                    <a:pt x="563" y="377"/>
                    <a:pt x="558" y="379"/>
                    <a:pt x="556" y="384"/>
                  </a:cubicBezTo>
                  <a:cubicBezTo>
                    <a:pt x="551" y="400"/>
                    <a:pt x="547" y="418"/>
                    <a:pt x="540" y="434"/>
                  </a:cubicBezTo>
                  <a:cubicBezTo>
                    <a:pt x="538" y="438"/>
                    <a:pt x="534" y="441"/>
                    <a:pt x="532" y="446"/>
                  </a:cubicBezTo>
                  <a:cubicBezTo>
                    <a:pt x="531" y="448"/>
                    <a:pt x="531" y="450"/>
                    <a:pt x="530" y="452"/>
                  </a:cubicBezTo>
                  <a:cubicBezTo>
                    <a:pt x="531" y="458"/>
                    <a:pt x="532" y="464"/>
                    <a:pt x="532" y="470"/>
                  </a:cubicBezTo>
                  <a:cubicBezTo>
                    <a:pt x="532" y="474"/>
                    <a:pt x="528" y="482"/>
                    <a:pt x="528" y="482"/>
                  </a:cubicBezTo>
                  <a:cubicBezTo>
                    <a:pt x="527" y="503"/>
                    <a:pt x="526" y="535"/>
                    <a:pt x="506" y="548"/>
                  </a:cubicBezTo>
                  <a:cubicBezTo>
                    <a:pt x="505" y="550"/>
                    <a:pt x="504" y="553"/>
                    <a:pt x="502" y="554"/>
                  </a:cubicBezTo>
                  <a:cubicBezTo>
                    <a:pt x="497" y="556"/>
                    <a:pt x="491" y="555"/>
                    <a:pt x="486" y="556"/>
                  </a:cubicBezTo>
                  <a:cubicBezTo>
                    <a:pt x="474" y="558"/>
                    <a:pt x="467" y="564"/>
                    <a:pt x="456" y="568"/>
                  </a:cubicBezTo>
                  <a:cubicBezTo>
                    <a:pt x="450" y="574"/>
                    <a:pt x="445" y="576"/>
                    <a:pt x="442" y="584"/>
                  </a:cubicBezTo>
                  <a:cubicBezTo>
                    <a:pt x="440" y="614"/>
                    <a:pt x="443" y="602"/>
                    <a:pt x="436" y="622"/>
                  </a:cubicBezTo>
                  <a:cubicBezTo>
                    <a:pt x="435" y="626"/>
                    <a:pt x="432" y="634"/>
                    <a:pt x="432" y="634"/>
                  </a:cubicBezTo>
                  <a:cubicBezTo>
                    <a:pt x="437" y="649"/>
                    <a:pt x="415" y="661"/>
                    <a:pt x="410" y="676"/>
                  </a:cubicBezTo>
                  <a:cubicBezTo>
                    <a:pt x="412" y="705"/>
                    <a:pt x="423" y="736"/>
                    <a:pt x="396" y="754"/>
                  </a:cubicBezTo>
                  <a:cubicBezTo>
                    <a:pt x="389" y="776"/>
                    <a:pt x="374" y="791"/>
                    <a:pt x="370" y="814"/>
                  </a:cubicBezTo>
                  <a:cubicBezTo>
                    <a:pt x="375" y="829"/>
                    <a:pt x="372" y="860"/>
                    <a:pt x="364" y="872"/>
                  </a:cubicBezTo>
                  <a:cubicBezTo>
                    <a:pt x="351" y="868"/>
                    <a:pt x="344" y="856"/>
                    <a:pt x="336" y="846"/>
                  </a:cubicBezTo>
                  <a:cubicBezTo>
                    <a:pt x="333" y="842"/>
                    <a:pt x="331" y="838"/>
                    <a:pt x="328" y="834"/>
                  </a:cubicBezTo>
                  <a:cubicBezTo>
                    <a:pt x="326" y="830"/>
                    <a:pt x="324" y="822"/>
                    <a:pt x="324" y="822"/>
                  </a:cubicBezTo>
                  <a:cubicBezTo>
                    <a:pt x="327" y="798"/>
                    <a:pt x="325" y="806"/>
                    <a:pt x="342" y="798"/>
                  </a:cubicBezTo>
                  <a:cubicBezTo>
                    <a:pt x="352" y="783"/>
                    <a:pt x="349" y="791"/>
                    <a:pt x="352" y="776"/>
                  </a:cubicBezTo>
                  <a:cubicBezTo>
                    <a:pt x="353" y="751"/>
                    <a:pt x="356" y="730"/>
                    <a:pt x="358" y="706"/>
                  </a:cubicBezTo>
                  <a:cubicBezTo>
                    <a:pt x="357" y="682"/>
                    <a:pt x="356" y="655"/>
                    <a:pt x="342" y="634"/>
                  </a:cubicBezTo>
                  <a:cubicBezTo>
                    <a:pt x="340" y="608"/>
                    <a:pt x="344" y="611"/>
                    <a:pt x="326" y="602"/>
                  </a:cubicBezTo>
                  <a:cubicBezTo>
                    <a:pt x="311" y="606"/>
                    <a:pt x="316" y="613"/>
                    <a:pt x="318" y="628"/>
                  </a:cubicBezTo>
                  <a:cubicBezTo>
                    <a:pt x="314" y="643"/>
                    <a:pt x="308" y="657"/>
                    <a:pt x="292" y="662"/>
                  </a:cubicBezTo>
                  <a:cubicBezTo>
                    <a:pt x="284" y="657"/>
                    <a:pt x="276" y="652"/>
                    <a:pt x="268" y="646"/>
                  </a:cubicBezTo>
                  <a:cubicBezTo>
                    <a:pt x="265" y="647"/>
                    <a:pt x="257" y="645"/>
                    <a:pt x="258" y="648"/>
                  </a:cubicBezTo>
                  <a:cubicBezTo>
                    <a:pt x="259" y="652"/>
                    <a:pt x="270" y="652"/>
                    <a:pt x="270" y="652"/>
                  </a:cubicBezTo>
                  <a:cubicBezTo>
                    <a:pt x="274" y="664"/>
                    <a:pt x="278" y="662"/>
                    <a:pt x="290" y="660"/>
                  </a:cubicBezTo>
                  <a:cubicBezTo>
                    <a:pt x="279" y="656"/>
                    <a:pt x="267" y="660"/>
                    <a:pt x="258" y="652"/>
                  </a:cubicBezTo>
                  <a:cubicBezTo>
                    <a:pt x="252" y="646"/>
                    <a:pt x="240" y="634"/>
                    <a:pt x="240" y="634"/>
                  </a:cubicBezTo>
                  <a:cubicBezTo>
                    <a:pt x="237" y="625"/>
                    <a:pt x="240" y="619"/>
                    <a:pt x="242" y="610"/>
                  </a:cubicBezTo>
                  <a:cubicBezTo>
                    <a:pt x="245" y="577"/>
                    <a:pt x="248" y="588"/>
                    <a:pt x="264" y="564"/>
                  </a:cubicBezTo>
                  <a:cubicBezTo>
                    <a:pt x="268" y="558"/>
                    <a:pt x="282" y="550"/>
                    <a:pt x="282" y="550"/>
                  </a:cubicBezTo>
                  <a:cubicBezTo>
                    <a:pt x="290" y="538"/>
                    <a:pt x="303" y="520"/>
                    <a:pt x="316" y="512"/>
                  </a:cubicBezTo>
                  <a:cubicBezTo>
                    <a:pt x="320" y="501"/>
                    <a:pt x="321" y="491"/>
                    <a:pt x="322" y="480"/>
                  </a:cubicBezTo>
                  <a:cubicBezTo>
                    <a:pt x="317" y="441"/>
                    <a:pt x="299" y="460"/>
                    <a:pt x="248" y="458"/>
                  </a:cubicBezTo>
                  <a:cubicBezTo>
                    <a:pt x="241" y="456"/>
                    <a:pt x="237" y="452"/>
                    <a:pt x="230" y="450"/>
                  </a:cubicBezTo>
                  <a:cubicBezTo>
                    <a:pt x="201" y="452"/>
                    <a:pt x="176" y="458"/>
                    <a:pt x="148" y="462"/>
                  </a:cubicBezTo>
                  <a:cubicBezTo>
                    <a:pt x="122" y="459"/>
                    <a:pt x="130" y="455"/>
                    <a:pt x="110" y="448"/>
                  </a:cubicBezTo>
                  <a:cubicBezTo>
                    <a:pt x="106" y="442"/>
                    <a:pt x="94" y="434"/>
                    <a:pt x="94" y="434"/>
                  </a:cubicBezTo>
                  <a:cubicBezTo>
                    <a:pt x="89" y="420"/>
                    <a:pt x="93" y="404"/>
                    <a:pt x="88" y="390"/>
                  </a:cubicBezTo>
                  <a:cubicBezTo>
                    <a:pt x="91" y="373"/>
                    <a:pt x="110" y="374"/>
                    <a:pt x="126" y="372"/>
                  </a:cubicBezTo>
                  <a:cubicBezTo>
                    <a:pt x="145" y="375"/>
                    <a:pt x="150" y="376"/>
                    <a:pt x="172" y="374"/>
                  </a:cubicBezTo>
                  <a:cubicBezTo>
                    <a:pt x="174" y="373"/>
                    <a:pt x="176" y="372"/>
                    <a:pt x="178" y="370"/>
                  </a:cubicBezTo>
                  <a:cubicBezTo>
                    <a:pt x="180" y="368"/>
                    <a:pt x="180" y="364"/>
                    <a:pt x="182" y="364"/>
                  </a:cubicBezTo>
                  <a:cubicBezTo>
                    <a:pt x="213" y="361"/>
                    <a:pt x="245" y="363"/>
                    <a:pt x="276" y="362"/>
                  </a:cubicBezTo>
                  <a:cubicBezTo>
                    <a:pt x="289" y="352"/>
                    <a:pt x="303" y="345"/>
                    <a:pt x="316" y="336"/>
                  </a:cubicBezTo>
                  <a:cubicBezTo>
                    <a:pt x="321" y="329"/>
                    <a:pt x="322" y="324"/>
                    <a:pt x="328" y="318"/>
                  </a:cubicBezTo>
                  <a:cubicBezTo>
                    <a:pt x="337" y="292"/>
                    <a:pt x="301" y="299"/>
                    <a:pt x="286" y="298"/>
                  </a:cubicBezTo>
                  <a:cubicBezTo>
                    <a:pt x="270" y="299"/>
                    <a:pt x="259" y="299"/>
                    <a:pt x="246" y="308"/>
                  </a:cubicBezTo>
                  <a:cubicBezTo>
                    <a:pt x="239" y="318"/>
                    <a:pt x="232" y="313"/>
                    <a:pt x="222" y="310"/>
                  </a:cubicBezTo>
                  <a:cubicBezTo>
                    <a:pt x="203" y="312"/>
                    <a:pt x="185" y="312"/>
                    <a:pt x="166" y="308"/>
                  </a:cubicBezTo>
                  <a:cubicBezTo>
                    <a:pt x="152" y="310"/>
                    <a:pt x="141" y="310"/>
                    <a:pt x="130" y="318"/>
                  </a:cubicBezTo>
                  <a:cubicBezTo>
                    <a:pt x="126" y="329"/>
                    <a:pt x="117" y="338"/>
                    <a:pt x="106" y="342"/>
                  </a:cubicBezTo>
                  <a:cubicBezTo>
                    <a:pt x="80" y="339"/>
                    <a:pt x="87" y="334"/>
                    <a:pt x="68" y="328"/>
                  </a:cubicBezTo>
                  <a:cubicBezTo>
                    <a:pt x="54" y="323"/>
                    <a:pt x="44" y="323"/>
                    <a:pt x="28" y="322"/>
                  </a:cubicBezTo>
                  <a:cubicBezTo>
                    <a:pt x="17" y="314"/>
                    <a:pt x="15" y="314"/>
                    <a:pt x="0" y="314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5" name="Picture 94" descr="MT- thu">
            <a:hlinkClick r:id="" action="ppaction://noaction"/>
          </p:cNvPr>
          <p:cNvPicPr/>
          <p:nvPr/>
        </p:nvPicPr>
        <p:blipFill>
          <a:blip r:embed="rId2">
            <a:lum bright="-10001" contrast="10000"/>
          </a:blip>
          <a:stretch>
            <a:fillRect/>
          </a:stretch>
        </p:blipFill>
        <p:spPr>
          <a:xfrm>
            <a:off x="228600" y="152400"/>
            <a:ext cx="5562600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6" descr="MN-thu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lum bright="-16000" contrast="22000"/>
          </a:blip>
          <a:stretch>
            <a:fillRect/>
          </a:stretch>
        </p:blipFill>
        <p:spPr>
          <a:xfrm>
            <a:off x="152400" y="152400"/>
            <a:ext cx="5638800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5" descr="Picture3"/>
          <p:cNvPicPr>
            <a:picLocks noChangeAspect="1"/>
          </p:cNvPicPr>
          <p:nvPr/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152400" y="152400"/>
            <a:ext cx="5641975" cy="5780088"/>
          </a:xfrm>
          <a:prstGeom prst="rect">
            <a:avLst/>
          </a:prstGeom>
          <a:noFill/>
          <a:ln w="57150" cap="flat" cmpd="thickThin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charRg st="1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2050">
                                            <p:txEl>
                                              <p:charRg st="1" end="1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172" name="Picture 4" descr="NAM A8-DINH EVERE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114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7" descr="dong bang an 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0" y="42069"/>
            <a:ext cx="8454189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9" descr="con-song-que-huon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267200" cy="3124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4648200" y="6553200"/>
            <a:ext cx="3522345" cy="304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bằng Ấn-Hằng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308610" y="6553200"/>
            <a:ext cx="4111625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FF0000"/>
                </a:solidFill>
              </a:rPr>
              <a:t>Núi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Hi-ma-lay-a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308610" y="3276600"/>
            <a:ext cx="8454390" cy="39878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</a:rPr>
              <a:t>Ảnh </a:t>
            </a:r>
            <a:r>
              <a:rPr lang="en-US" altLang="en-US" sz="2000" b="1" dirty="0" err="1">
                <a:solidFill>
                  <a:srgbClr val="FF0000"/>
                </a:solidFill>
              </a:rPr>
              <a:t>vệ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tinh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chụp</a:t>
            </a:r>
            <a:r>
              <a:rPr lang="en-US" altLang="en-US" sz="2000" b="1" dirty="0">
                <a:solidFill>
                  <a:srgbClr val="FF0000"/>
                </a:solidFill>
              </a:rPr>
              <a:t> vùng </a:t>
            </a:r>
            <a:r>
              <a:rPr lang="en-US" altLang="en-US" sz="2000" b="1" dirty="0" err="1">
                <a:solidFill>
                  <a:srgbClr val="FF0000"/>
                </a:solidFill>
              </a:rPr>
              <a:t>núi</a:t>
            </a:r>
            <a:r>
              <a:rPr lang="en-US" altLang="en-US" sz="2000" b="1" dirty="0">
                <a:solidFill>
                  <a:srgbClr val="FF0000"/>
                </a:solidFill>
              </a:rPr>
              <a:t> Hi-ma-lay-a và 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đồng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bằng Ấn-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Hằng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" y="3345815"/>
            <a:ext cx="4680585" cy="3478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" y="76199"/>
            <a:ext cx="4616116" cy="31809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"/>
            <a:ext cx="4261795" cy="31963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58766" y="2858309"/>
            <a:ext cx="2438400" cy="3987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nguyên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Đê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-can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342" y="6371491"/>
            <a:ext cx="2438400" cy="39878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Dãy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Gát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Tây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2542" name="Picture 15" descr="day Ghat T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940" y="3336925"/>
            <a:ext cx="4208145" cy="343344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4853773" y="6368370"/>
            <a:ext cx="2438400" cy="39878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Dãy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Gát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Đông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1440" tIns="45720" rIns="91440" bIns="45720" anchor="t"/>
          <a:p>
            <a:endParaRPr dirty="0"/>
          </a:p>
        </p:txBody>
      </p:sp>
      <p:sp>
        <p:nvSpPr>
          <p:cNvPr id="186371" name="Rectangle 3"/>
          <p:cNvSpPr/>
          <p:nvPr/>
        </p:nvSpPr>
        <p:spPr>
          <a:xfrm>
            <a:off x="381000" y="652939"/>
            <a:ext cx="8305800" cy="1753235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marL="457200" indent="-457200" algn="ctr" defTabSz="914400">
              <a:buAutoNum type="arabicPeriod"/>
              <a:tabLst>
                <a:tab pos="457200" algn="l"/>
              </a:tabLst>
            </a:pPr>
            <a:endParaRPr sz="3600" b="1" dirty="0">
              <a:latin typeface="Times New Roman" panose="02020603050405020304" pitchFamily="18" charset="0"/>
            </a:endParaRPr>
          </a:p>
          <a:p>
            <a:pPr marL="457200" indent="-457200" algn="ctr" defTabSz="914400">
              <a:tabLst>
                <a:tab pos="457200" algn="l"/>
              </a:tabLst>
            </a:pPr>
            <a:r>
              <a:rPr sz="3600" b="1" dirty="0">
                <a:latin typeface="Times New Roman" panose="02020603050405020304" pitchFamily="18" charset="0"/>
              </a:rPr>
              <a:t>   Trình bày </a:t>
            </a:r>
            <a:r>
              <a:rPr lang="en-US" sz="3600" b="1" dirty="0">
                <a:latin typeface="Times New Roman" panose="02020603050405020304" pitchFamily="18" charset="0"/>
              </a:rPr>
              <a:t>vị trí và </a:t>
            </a:r>
            <a:r>
              <a:rPr sz="3600" b="1" dirty="0">
                <a:latin typeface="Times New Roman" panose="02020603050405020304" pitchFamily="18" charset="0"/>
              </a:rPr>
              <a:t>đặc điểm của 3 miền địa hình chính  của khu vực Nam Á.</a:t>
            </a:r>
            <a:endParaRPr sz="3600" b="1" dirty="0">
              <a:latin typeface="Times New Roman" panose="02020603050405020304" pitchFamily="18" charset="0"/>
            </a:endParaRPr>
          </a:p>
        </p:txBody>
      </p:sp>
      <p:sp>
        <p:nvSpPr>
          <p:cNvPr id="186373" name="Text Box 5"/>
          <p:cNvSpPr txBox="1"/>
          <p:nvPr/>
        </p:nvSpPr>
        <p:spPr>
          <a:xfrm>
            <a:off x="1130300" y="2895600"/>
            <a:ext cx="68459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CÁC NHÓM TRÌNH BÀY ( 3 PHÚT)</a:t>
            </a:r>
            <a:endParaRPr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charRg st="1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371">
                                            <p:txEl>
                                              <p:charRg st="1" end="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6"/>
          <p:cNvGrpSpPr/>
          <p:nvPr/>
        </p:nvGrpSpPr>
        <p:grpSpPr bwMode="auto">
          <a:xfrm>
            <a:off x="1219200" y="0"/>
            <a:ext cx="6629400" cy="6816725"/>
            <a:chOff x="2016" y="432"/>
            <a:chExt cx="3888" cy="3813"/>
          </a:xfrm>
        </p:grpSpPr>
        <p:pic>
          <p:nvPicPr>
            <p:cNvPr id="9219" name="Picture 4" descr="scan000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6250" r="4138" b="2499"/>
            <a:stretch>
              <a:fillRect/>
            </a:stretch>
          </p:blipFill>
          <p:spPr bwMode="auto">
            <a:xfrm>
              <a:off x="2016" y="432"/>
              <a:ext cx="3744" cy="350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0" name="Text Box 5"/>
            <p:cNvSpPr txBox="1">
              <a:spLocks noChangeArrowheads="1"/>
            </p:cNvSpPr>
            <p:nvPr/>
          </p:nvSpPr>
          <p:spPr bwMode="auto">
            <a:xfrm>
              <a:off x="2064" y="3984"/>
              <a:ext cx="3840" cy="2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10.1 : Lược đồ tự nhiên kh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vi-VN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vực Nam </a:t>
              </a: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endPara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2736</Words>
  <Application>WPS Presentation</Application>
  <PresentationFormat>On-screen Show (4:3)</PresentationFormat>
  <Paragraphs>202</Paragraphs>
  <Slides>30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Times New Roman</vt:lpstr>
      <vt:lpstr>Garamond</vt:lpstr>
      <vt:lpstr>Calibri</vt:lpstr>
      <vt:lpstr>Microsoft YaHei</vt:lpstr>
      <vt:lpstr>Arial Unicode MS</vt:lpstr>
      <vt:lpstr>.VnTime</vt:lpstr>
      <vt:lpstr>VNI-Times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Biểu đồ nhiệt độ và lượng mưa ở Hà Nội và Mum-bai (sgk địa lý 7).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VT DucMai</dc:creator>
  <cp:lastModifiedBy>ACER</cp:lastModifiedBy>
  <cp:revision>296</cp:revision>
  <dcterms:created xsi:type="dcterms:W3CDTF">2014-10-25T08:31:00Z</dcterms:created>
  <dcterms:modified xsi:type="dcterms:W3CDTF">2020-12-04T06:00:37Z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