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66" r:id="rId2"/>
    <p:sldId id="256" r:id="rId3"/>
    <p:sldId id="257" r:id="rId4"/>
    <p:sldId id="267" r:id="rId5"/>
    <p:sldId id="268" r:id="rId6"/>
    <p:sldId id="269" r:id="rId7"/>
    <p:sldId id="270" r:id="rId8"/>
    <p:sldId id="260" r:id="rId9"/>
    <p:sldId id="262" r:id="rId10"/>
    <p:sldId id="271" r:id="rId11"/>
    <p:sldId id="272" r:id="rId12"/>
    <p:sldId id="273" r:id="rId13"/>
    <p:sldId id="274" r:id="rId14"/>
    <p:sldId id="275" r:id="rId15"/>
    <p:sldId id="276" r:id="rId16"/>
    <p:sldId id="258" r:id="rId17"/>
    <p:sldId id="264" r:id="rId18"/>
    <p:sldId id="370" r:id="rId19"/>
    <p:sldId id="371" r:id="rId20"/>
    <p:sldId id="372" r:id="rId21"/>
    <p:sldId id="373" r:id="rId22"/>
    <p:sldId id="265" r:id="rId23"/>
    <p:sldId id="374" r:id="rId24"/>
    <p:sldId id="366" r:id="rId25"/>
    <p:sldId id="365" r:id="rId26"/>
    <p:sldId id="367" r:id="rId27"/>
    <p:sldId id="368" r:id="rId28"/>
    <p:sldId id="369" r:id="rId29"/>
  </p:sldIdLst>
  <p:sldSz cx="18288000" cy="10287000"/>
  <p:notesSz cx="6858000" cy="9144000"/>
  <p:embeddedFontLst>
    <p:embeddedFont>
      <p:font typeface="Londrina Solid" panose="020B0604020202020204" charset="0"/>
      <p:regular r:id="rId31"/>
    </p:embeddedFont>
    <p:embeddedFont>
      <p:font typeface="#9Slide05 SVNQuarzo" panose="04000000000000000000" pitchFamily="82" charset="0"/>
      <p:regular r:id="rId32"/>
    </p:embeddedFont>
    <p:embeddedFont>
      <p:font typeface="ไอติม" panose="020B0604020202020204" charset="-34"/>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4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434" autoAdjust="0"/>
  </p:normalViewPr>
  <p:slideViewPr>
    <p:cSldViewPr>
      <p:cViewPr varScale="1">
        <p:scale>
          <a:sx n="46" d="100"/>
          <a:sy n="46" d="100"/>
        </p:scale>
        <p:origin x="11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18807-EBCC-4771-9FE1-142FB928E649}" type="datetimeFigureOut">
              <a:rPr lang="en-US" smtClean="0"/>
              <a:t>7/29/2023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D7E28-E9C2-454A-B479-2EC1EB0ED14C}" type="slidenum">
              <a:rPr lang="en-US" smtClean="0"/>
              <a:t>‹#›</a:t>
            </a:fld>
            <a:endParaRPr lang="en-US"/>
          </a:p>
        </p:txBody>
      </p:sp>
    </p:spTree>
    <p:extLst>
      <p:ext uri="{BB962C8B-B14F-4D97-AF65-F5344CB8AC3E}">
        <p14:creationId xmlns:p14="http://schemas.microsoft.com/office/powerpoint/2010/main" val="127570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chia </a:t>
            </a:r>
            <a:r>
              <a:rPr lang="en-US" dirty="0" err="1"/>
              <a:t>lớp</a:t>
            </a:r>
            <a:r>
              <a:rPr lang="en-US" dirty="0"/>
              <a:t> </a:t>
            </a:r>
            <a:r>
              <a:rPr lang="en-US" dirty="0" err="1"/>
              <a:t>thành</a:t>
            </a:r>
            <a:r>
              <a:rPr lang="en-US" dirty="0"/>
              <a:t> 2 </a:t>
            </a:r>
            <a:r>
              <a:rPr lang="en-US" dirty="0" err="1"/>
              <a:t>nhóm</a:t>
            </a:r>
            <a:r>
              <a:rPr lang="en-US" dirty="0"/>
              <a:t>, </a:t>
            </a:r>
            <a:r>
              <a:rPr lang="en-US" dirty="0" err="1"/>
              <a:t>mỗi</a:t>
            </a:r>
            <a:r>
              <a:rPr lang="en-US" dirty="0"/>
              <a:t> </a:t>
            </a:r>
            <a:r>
              <a:rPr lang="en-US" dirty="0" err="1"/>
              <a:t>nhóm</a:t>
            </a:r>
            <a:r>
              <a:rPr lang="en-US" dirty="0"/>
              <a:t> </a:t>
            </a:r>
            <a:r>
              <a:rPr lang="en-US" dirty="0" err="1"/>
              <a:t>gồm</a:t>
            </a:r>
            <a:r>
              <a:rPr lang="en-US" dirty="0"/>
              <a:t> 4 </a:t>
            </a:r>
            <a:r>
              <a:rPr lang="en-US" dirty="0" err="1"/>
              <a:t>thành</a:t>
            </a:r>
            <a:r>
              <a:rPr lang="en-US" dirty="0"/>
              <a:t> </a:t>
            </a:r>
            <a:r>
              <a:rPr lang="en-US" dirty="0" err="1"/>
              <a:t>viên</a:t>
            </a:r>
            <a:r>
              <a:rPr lang="en-US" dirty="0"/>
              <a:t>.</a:t>
            </a:r>
            <a:br>
              <a:rPr lang="en-US" dirty="0"/>
            </a:br>
            <a:r>
              <a:rPr lang="en-US" dirty="0" err="1"/>
              <a:t>Mỗi</a:t>
            </a:r>
            <a:r>
              <a:rPr lang="en-US" dirty="0"/>
              <a:t> </a:t>
            </a:r>
            <a:r>
              <a:rPr lang="en-US" dirty="0" err="1"/>
              <a:t>nhóm</a:t>
            </a:r>
            <a:r>
              <a:rPr lang="en-US" dirty="0"/>
              <a:t> </a:t>
            </a:r>
            <a:r>
              <a:rPr lang="en-US" dirty="0" err="1"/>
              <a:t>sẽ</a:t>
            </a:r>
            <a:r>
              <a:rPr lang="en-US" dirty="0"/>
              <a:t> </a:t>
            </a:r>
            <a:r>
              <a:rPr lang="en-US" dirty="0" err="1"/>
              <a:t>bốc</a:t>
            </a:r>
            <a:r>
              <a:rPr lang="en-US" dirty="0"/>
              <a:t> </a:t>
            </a:r>
            <a:r>
              <a:rPr lang="en-US" dirty="0" err="1"/>
              <a:t>thăm</a:t>
            </a:r>
            <a:r>
              <a:rPr lang="en-US" dirty="0"/>
              <a:t> </a:t>
            </a:r>
            <a:r>
              <a:rPr lang="en-US" dirty="0" err="1"/>
              <a:t>gói</a:t>
            </a:r>
            <a:r>
              <a:rPr lang="en-US" dirty="0"/>
              <a:t> </a:t>
            </a:r>
            <a:r>
              <a:rPr lang="en-US" dirty="0" err="1"/>
              <a:t>câu</a:t>
            </a:r>
            <a:r>
              <a:rPr lang="en-US" dirty="0"/>
              <a:t> </a:t>
            </a:r>
            <a:r>
              <a:rPr lang="en-US" dirty="0" err="1"/>
              <a:t>hỏi</a:t>
            </a:r>
            <a:r>
              <a:rPr lang="en-US" dirty="0"/>
              <a:t> </a:t>
            </a:r>
            <a:r>
              <a:rPr lang="en-US" dirty="0" err="1"/>
              <a:t>đã</a:t>
            </a:r>
            <a:r>
              <a:rPr lang="en-US" dirty="0"/>
              <a:t> </a:t>
            </a:r>
            <a:r>
              <a:rPr lang="en-US" dirty="0" err="1"/>
              <a:t>được</a:t>
            </a:r>
            <a:r>
              <a:rPr lang="en-US" dirty="0"/>
              <a:t> </a:t>
            </a:r>
            <a:r>
              <a:rPr lang="en-US" dirty="0" err="1"/>
              <a:t>chuẩn</a:t>
            </a:r>
            <a:r>
              <a:rPr lang="en-US" dirty="0"/>
              <a:t> </a:t>
            </a:r>
            <a:r>
              <a:rPr lang="en-US" dirty="0" err="1"/>
              <a:t>bị</a:t>
            </a:r>
            <a:r>
              <a:rPr lang="en-US" dirty="0"/>
              <a:t> </a:t>
            </a:r>
            <a:r>
              <a:rPr lang="en-US" dirty="0" err="1"/>
              <a:t>trước</a:t>
            </a:r>
            <a:r>
              <a:rPr lang="en-US" dirty="0"/>
              <a:t> </a:t>
            </a:r>
            <a:r>
              <a:rPr lang="en-US" dirty="0" err="1"/>
              <a:t>về</a:t>
            </a:r>
            <a:r>
              <a:rPr lang="en-US" dirty="0"/>
              <a:t> </a:t>
            </a:r>
            <a:r>
              <a:rPr lang="en-US" dirty="0" err="1"/>
              <a:t>các</a:t>
            </a:r>
            <a:r>
              <a:rPr lang="en-US" dirty="0"/>
              <a:t> </a:t>
            </a:r>
            <a:r>
              <a:rPr lang="en-US" dirty="0" err="1"/>
              <a:t>hiện</a:t>
            </a:r>
            <a:r>
              <a:rPr lang="en-US" dirty="0"/>
              <a:t> </a:t>
            </a:r>
            <a:r>
              <a:rPr lang="en-US" dirty="0" err="1"/>
              <a:t>tượng</a:t>
            </a:r>
            <a:r>
              <a:rPr lang="en-US" dirty="0"/>
              <a:t> </a:t>
            </a:r>
            <a:r>
              <a:rPr lang="en-US" dirty="0" err="1"/>
              <a:t>tự</a:t>
            </a:r>
            <a:r>
              <a:rPr lang="en-US" dirty="0"/>
              <a:t> </a:t>
            </a:r>
            <a:r>
              <a:rPr lang="en-US" dirty="0" err="1"/>
              <a:t>nhiên</a:t>
            </a:r>
            <a:r>
              <a:rPr lang="en-US" dirty="0"/>
              <a:t>? Sau </a:t>
            </a:r>
            <a:r>
              <a:rPr lang="en-US" dirty="0" err="1"/>
              <a:t>đó</a:t>
            </a:r>
            <a:r>
              <a:rPr lang="en-US" dirty="0"/>
              <a:t>, </a:t>
            </a:r>
            <a:r>
              <a:rPr lang="en-US" dirty="0" err="1"/>
              <a:t>thuyết</a:t>
            </a:r>
            <a:r>
              <a:rPr lang="en-US" dirty="0"/>
              <a:t> </a:t>
            </a:r>
            <a:r>
              <a:rPr lang="en-US" dirty="0" err="1"/>
              <a:t>trình</a:t>
            </a:r>
            <a:r>
              <a:rPr lang="en-US" dirty="0"/>
              <a:t> </a:t>
            </a:r>
            <a:r>
              <a:rPr lang="en-US" dirty="0" err="1"/>
              <a:t>nhanh</a:t>
            </a:r>
            <a:r>
              <a:rPr lang="en-US" dirty="0"/>
              <a:t> </a:t>
            </a:r>
            <a:r>
              <a:rPr lang="en-US" dirty="0" err="1"/>
              <a:t>cho</a:t>
            </a:r>
            <a:r>
              <a:rPr lang="en-US" dirty="0"/>
              <a:t> </a:t>
            </a:r>
            <a:r>
              <a:rPr lang="en-US" dirty="0" err="1"/>
              <a:t>cả</a:t>
            </a:r>
            <a:r>
              <a:rPr lang="en-US" dirty="0"/>
              <a:t> </a:t>
            </a:r>
            <a:r>
              <a:rPr lang="en-US" dirty="0" err="1"/>
              <a:t>lớp</a:t>
            </a:r>
            <a:r>
              <a:rPr lang="en-US" dirty="0"/>
              <a:t> </a:t>
            </a:r>
            <a:r>
              <a:rPr lang="en-US" dirty="0" err="1"/>
              <a:t>hiểu</a:t>
            </a:r>
            <a:r>
              <a:rPr lang="en-US" dirty="0"/>
              <a:t> </a:t>
            </a:r>
            <a:r>
              <a:rPr lang="en-US" dirty="0" err="1"/>
              <a:t>về</a:t>
            </a:r>
            <a:r>
              <a:rPr lang="en-US" dirty="0"/>
              <a:t> </a:t>
            </a:r>
            <a:r>
              <a:rPr lang="en-US" dirty="0" err="1"/>
              <a:t>hiện</a:t>
            </a:r>
            <a:r>
              <a:rPr lang="en-US" dirty="0"/>
              <a:t> </a:t>
            </a:r>
            <a:r>
              <a:rPr lang="en-US" dirty="0" err="1"/>
              <a:t>tượng</a:t>
            </a:r>
            <a:r>
              <a:rPr lang="en-US" dirty="0"/>
              <a:t> </a:t>
            </a:r>
            <a:r>
              <a:rPr lang="en-US" dirty="0" err="1"/>
              <a:t>tự</a:t>
            </a:r>
            <a:r>
              <a:rPr lang="en-US" dirty="0"/>
              <a:t> </a:t>
            </a:r>
            <a:r>
              <a:rPr lang="en-US" dirty="0" err="1"/>
              <a:t>nhiên</a:t>
            </a:r>
            <a:r>
              <a:rPr lang="en-US" dirty="0"/>
              <a:t> </a:t>
            </a:r>
            <a:r>
              <a:rPr lang="en-US" dirty="0" err="1"/>
              <a:t>đó</a:t>
            </a:r>
            <a:r>
              <a:rPr lang="en-US" dirty="0"/>
              <a:t> </a:t>
            </a:r>
            <a:r>
              <a:rPr lang="en-US" dirty="0" err="1"/>
              <a:t>trong</a:t>
            </a:r>
            <a:r>
              <a:rPr lang="en-US" dirty="0"/>
              <a:t> </a:t>
            </a:r>
            <a:r>
              <a:rPr lang="en-US" dirty="0" err="1"/>
              <a:t>vòng</a:t>
            </a:r>
            <a:r>
              <a:rPr lang="en-US" dirty="0"/>
              <a:t> 30s. </a:t>
            </a:r>
            <a:r>
              <a:rPr lang="en-US" dirty="0" err="1"/>
              <a:t>Nhóm</a:t>
            </a:r>
            <a:r>
              <a:rPr lang="en-US" dirty="0"/>
              <a:t> </a:t>
            </a:r>
            <a:r>
              <a:rPr lang="en-US" dirty="0" err="1"/>
              <a:t>nào</a:t>
            </a:r>
            <a:r>
              <a:rPr lang="en-US" dirty="0"/>
              <a:t> </a:t>
            </a:r>
            <a:r>
              <a:rPr lang="en-US" dirty="0" err="1"/>
              <a:t>có</a:t>
            </a:r>
            <a:r>
              <a:rPr lang="en-US" dirty="0"/>
              <a:t> </a:t>
            </a:r>
            <a:r>
              <a:rPr lang="en-US" dirty="0" err="1"/>
              <a:t>nhiều</a:t>
            </a:r>
            <a:r>
              <a:rPr lang="en-US" dirty="0"/>
              <a:t> </a:t>
            </a:r>
            <a:r>
              <a:rPr lang="en-US" dirty="0" err="1"/>
              <a:t>thành</a:t>
            </a:r>
            <a:r>
              <a:rPr lang="en-US" dirty="0"/>
              <a:t> </a:t>
            </a:r>
            <a:r>
              <a:rPr lang="en-US" dirty="0" err="1"/>
              <a:t>viên</a:t>
            </a:r>
            <a:r>
              <a:rPr lang="en-US" dirty="0"/>
              <a:t> </a:t>
            </a:r>
            <a:r>
              <a:rPr lang="en-US" dirty="0" err="1"/>
              <a:t>được</a:t>
            </a:r>
            <a:r>
              <a:rPr lang="en-US" dirty="0"/>
              <a:t> </a:t>
            </a:r>
            <a:r>
              <a:rPr lang="en-US" dirty="0" err="1"/>
              <a:t>cả</a:t>
            </a:r>
            <a:r>
              <a:rPr lang="en-US" dirty="0"/>
              <a:t> </a:t>
            </a:r>
            <a:r>
              <a:rPr lang="en-US" dirty="0" err="1"/>
              <a:t>lớp</a:t>
            </a:r>
            <a:r>
              <a:rPr lang="en-US" dirty="0"/>
              <a:t> </a:t>
            </a:r>
            <a:r>
              <a:rPr lang="en-US" dirty="0" err="1"/>
              <a:t>đánh</a:t>
            </a:r>
            <a:r>
              <a:rPr lang="en-US" dirty="0"/>
              <a:t> </a:t>
            </a:r>
            <a:r>
              <a:rPr lang="en-US" dirty="0" err="1"/>
              <a:t>giá</a:t>
            </a:r>
            <a:r>
              <a:rPr lang="en-US" dirty="0"/>
              <a:t> </a:t>
            </a:r>
            <a:r>
              <a:rPr lang="en-US" dirty="0" err="1"/>
              <a:t>thuyết</a:t>
            </a:r>
            <a:r>
              <a:rPr lang="en-US" dirty="0"/>
              <a:t> </a:t>
            </a:r>
            <a:r>
              <a:rPr lang="en-US" dirty="0" err="1"/>
              <a:t>trình</a:t>
            </a:r>
            <a:r>
              <a:rPr lang="en-US" dirty="0"/>
              <a:t> </a:t>
            </a:r>
            <a:r>
              <a:rPr lang="en-US" dirty="0" err="1"/>
              <a:t>tốt</a:t>
            </a:r>
            <a:r>
              <a:rPr lang="en-US" dirty="0"/>
              <a:t> </a:t>
            </a:r>
            <a:r>
              <a:rPr lang="en-US" dirty="0" err="1"/>
              <a:t>hơn</a:t>
            </a:r>
            <a:r>
              <a:rPr lang="en-US" dirty="0"/>
              <a:t> </a:t>
            </a:r>
            <a:r>
              <a:rPr lang="en-US" dirty="0" err="1"/>
              <a:t>sẽ</a:t>
            </a:r>
            <a:r>
              <a:rPr lang="en-US" dirty="0"/>
              <a:t> </a:t>
            </a:r>
            <a:r>
              <a:rPr lang="en-US" dirty="0" err="1"/>
              <a:t>giành</a:t>
            </a:r>
            <a:r>
              <a:rPr lang="en-US" dirty="0"/>
              <a:t> </a:t>
            </a:r>
            <a:r>
              <a:rPr lang="en-US" dirty="0" err="1"/>
              <a:t>chiến</a:t>
            </a:r>
            <a:r>
              <a:rPr lang="en-US" dirty="0"/>
              <a:t> </a:t>
            </a:r>
            <a:r>
              <a:rPr lang="en-US" dirty="0" err="1"/>
              <a:t>thắng</a:t>
            </a:r>
            <a:r>
              <a:rPr lang="en-US" dirty="0"/>
              <a:t>.</a:t>
            </a:r>
          </a:p>
          <a:p>
            <a:r>
              <a:rPr lang="en-US" dirty="0" err="1"/>
              <a:t>Các</a:t>
            </a:r>
            <a:r>
              <a:rPr lang="en-US" dirty="0"/>
              <a:t> </a:t>
            </a:r>
            <a:r>
              <a:rPr lang="en-US" dirty="0" err="1"/>
              <a:t>câu</a:t>
            </a:r>
            <a:r>
              <a:rPr lang="en-US" dirty="0"/>
              <a:t> </a:t>
            </a:r>
            <a:r>
              <a:rPr lang="en-US" dirty="0" err="1"/>
              <a:t>hỏi</a:t>
            </a:r>
            <a:r>
              <a:rPr lang="en-US" dirty="0"/>
              <a:t> (</a:t>
            </a:r>
            <a:r>
              <a:rPr lang="en-US" dirty="0" err="1"/>
              <a:t>mỗi</a:t>
            </a:r>
            <a:r>
              <a:rPr lang="en-US" dirty="0"/>
              <a:t> </a:t>
            </a:r>
            <a:r>
              <a:rPr lang="en-US" dirty="0" err="1"/>
              <a:t>gói</a:t>
            </a:r>
            <a:r>
              <a:rPr lang="en-US" dirty="0"/>
              <a:t> 4 </a:t>
            </a:r>
            <a:r>
              <a:rPr lang="en-US" dirty="0" err="1"/>
              <a:t>câu</a:t>
            </a:r>
            <a:r>
              <a:rPr lang="en-US" dirty="0"/>
              <a:t>)</a:t>
            </a:r>
          </a:p>
          <a:p>
            <a:r>
              <a:rPr lang="en-US" dirty="0"/>
              <a:t>1. </a:t>
            </a:r>
            <a:r>
              <a:rPr lang="en-US" dirty="0" err="1"/>
              <a:t>Sấm</a:t>
            </a:r>
            <a:r>
              <a:rPr lang="en-US" dirty="0"/>
              <a:t> </a:t>
            </a:r>
            <a:r>
              <a:rPr lang="en-US" dirty="0" err="1"/>
              <a:t>sét</a:t>
            </a:r>
            <a:r>
              <a:rPr lang="en-US" dirty="0"/>
              <a:t> </a:t>
            </a:r>
            <a:r>
              <a:rPr lang="en-US" dirty="0" err="1"/>
              <a:t>là</a:t>
            </a:r>
            <a:r>
              <a:rPr lang="en-US" dirty="0"/>
              <a:t> </a:t>
            </a:r>
            <a:r>
              <a:rPr lang="en-US" dirty="0" err="1"/>
              <a:t>gì</a:t>
            </a:r>
            <a:r>
              <a:rPr lang="en-US" dirty="0"/>
              <a:t>?</a:t>
            </a:r>
          </a:p>
          <a:p>
            <a:r>
              <a:rPr lang="en-US" dirty="0"/>
              <a:t>2. </a:t>
            </a:r>
            <a:r>
              <a:rPr lang="en-US" dirty="0" err="1"/>
              <a:t>Sương</a:t>
            </a:r>
            <a:r>
              <a:rPr lang="en-US" dirty="0"/>
              <a:t> </a:t>
            </a:r>
            <a:r>
              <a:rPr lang="en-US" dirty="0" err="1"/>
              <a:t>mù</a:t>
            </a:r>
            <a:r>
              <a:rPr lang="en-US" dirty="0"/>
              <a:t> </a:t>
            </a:r>
            <a:r>
              <a:rPr lang="en-US" dirty="0" err="1"/>
              <a:t>là</a:t>
            </a:r>
            <a:r>
              <a:rPr lang="en-US" dirty="0"/>
              <a:t> </a:t>
            </a:r>
            <a:r>
              <a:rPr lang="en-US" dirty="0" err="1"/>
              <a:t>gì</a:t>
            </a:r>
            <a:r>
              <a:rPr lang="en-US" dirty="0"/>
              <a:t>?</a:t>
            </a:r>
          </a:p>
          <a:p>
            <a:r>
              <a:rPr lang="en-US" dirty="0"/>
              <a:t>3. </a:t>
            </a:r>
            <a:r>
              <a:rPr lang="en-US" dirty="0" err="1"/>
              <a:t>Mưa</a:t>
            </a:r>
            <a:r>
              <a:rPr lang="en-US" dirty="0"/>
              <a:t> </a:t>
            </a:r>
            <a:r>
              <a:rPr lang="en-US" dirty="0" err="1"/>
              <a:t>là</a:t>
            </a:r>
            <a:r>
              <a:rPr lang="en-US" dirty="0"/>
              <a:t> </a:t>
            </a:r>
            <a:r>
              <a:rPr lang="en-US" dirty="0" err="1"/>
              <a:t>gì</a:t>
            </a:r>
            <a:r>
              <a:rPr lang="en-US" dirty="0"/>
              <a:t>?</a:t>
            </a:r>
          </a:p>
          <a:p>
            <a:r>
              <a:rPr lang="en-US" dirty="0"/>
              <a:t>4. </a:t>
            </a:r>
            <a:r>
              <a:rPr lang="en-US" dirty="0" err="1"/>
              <a:t>Cầu</a:t>
            </a:r>
            <a:r>
              <a:rPr lang="en-US" dirty="0"/>
              <a:t> </a:t>
            </a:r>
            <a:r>
              <a:rPr lang="en-US" dirty="0" err="1"/>
              <a:t>vồng</a:t>
            </a:r>
            <a:r>
              <a:rPr lang="en-US" dirty="0"/>
              <a:t> </a:t>
            </a:r>
            <a:r>
              <a:rPr lang="en-US" dirty="0" err="1"/>
              <a:t>là</a:t>
            </a:r>
            <a:r>
              <a:rPr lang="en-US" dirty="0"/>
              <a:t> </a:t>
            </a:r>
            <a:r>
              <a:rPr lang="en-US" dirty="0" err="1"/>
              <a:t>gì</a:t>
            </a:r>
            <a:r>
              <a:rPr lang="en-US" dirty="0"/>
              <a:t>?</a:t>
            </a:r>
          </a:p>
          <a:p>
            <a:r>
              <a:rPr lang="en-US" dirty="0"/>
              <a:t>5. </a:t>
            </a:r>
            <a:r>
              <a:rPr lang="en-US" dirty="0" err="1"/>
              <a:t>Mây</a:t>
            </a:r>
            <a:r>
              <a:rPr lang="en-US" dirty="0"/>
              <a:t> </a:t>
            </a:r>
            <a:r>
              <a:rPr lang="en-US" dirty="0" err="1"/>
              <a:t>được</a:t>
            </a:r>
            <a:r>
              <a:rPr lang="en-US" dirty="0"/>
              <a:t> </a:t>
            </a:r>
            <a:r>
              <a:rPr lang="en-US" dirty="0" err="1"/>
              <a:t>hình</a:t>
            </a:r>
            <a:r>
              <a:rPr lang="en-US" dirty="0"/>
              <a:t> </a:t>
            </a:r>
            <a:r>
              <a:rPr lang="en-US" dirty="0" err="1"/>
              <a:t>thành</a:t>
            </a:r>
            <a:r>
              <a:rPr lang="en-US" dirty="0"/>
              <a:t> </a:t>
            </a:r>
            <a:r>
              <a:rPr lang="en-US" dirty="0" err="1"/>
              <a:t>như</a:t>
            </a:r>
            <a:r>
              <a:rPr lang="en-US" dirty="0"/>
              <a:t> </a:t>
            </a:r>
            <a:r>
              <a:rPr lang="en-US" dirty="0" err="1"/>
              <a:t>thế</a:t>
            </a:r>
            <a:r>
              <a:rPr lang="en-US" dirty="0"/>
              <a:t> </a:t>
            </a:r>
            <a:r>
              <a:rPr lang="en-US" dirty="0" err="1"/>
              <a:t>nào</a:t>
            </a:r>
            <a:r>
              <a:rPr lang="en-US" dirty="0"/>
              <a:t>?</a:t>
            </a:r>
          </a:p>
          <a:p>
            <a:r>
              <a:rPr lang="en-US" dirty="0"/>
              <a:t>6. </a:t>
            </a:r>
            <a:r>
              <a:rPr lang="en-US" dirty="0" err="1"/>
              <a:t>Nhật</a:t>
            </a:r>
            <a:r>
              <a:rPr lang="en-US" dirty="0"/>
              <a:t> </a:t>
            </a:r>
            <a:r>
              <a:rPr lang="en-US" dirty="0" err="1"/>
              <a:t>thực</a:t>
            </a:r>
            <a:r>
              <a:rPr lang="en-US" dirty="0"/>
              <a:t> </a:t>
            </a:r>
            <a:r>
              <a:rPr lang="en-US" dirty="0" err="1"/>
              <a:t>là</a:t>
            </a:r>
            <a:r>
              <a:rPr lang="en-US" dirty="0"/>
              <a:t> </a:t>
            </a:r>
            <a:r>
              <a:rPr lang="en-US" dirty="0" err="1"/>
              <a:t>gì</a:t>
            </a:r>
            <a:r>
              <a:rPr lang="en-US" dirty="0"/>
              <a:t>?</a:t>
            </a:r>
          </a:p>
          <a:p>
            <a:r>
              <a:rPr lang="en-US" dirty="0"/>
              <a:t>7. </a:t>
            </a:r>
            <a:r>
              <a:rPr lang="en-US" dirty="0" err="1"/>
              <a:t>Nguyệt</a:t>
            </a:r>
            <a:r>
              <a:rPr lang="en-US" dirty="0"/>
              <a:t> </a:t>
            </a:r>
            <a:r>
              <a:rPr lang="en-US" dirty="0" err="1"/>
              <a:t>thực</a:t>
            </a:r>
            <a:r>
              <a:rPr lang="en-US" dirty="0"/>
              <a:t> </a:t>
            </a:r>
            <a:r>
              <a:rPr lang="en-US" dirty="0" err="1"/>
              <a:t>là</a:t>
            </a:r>
            <a:r>
              <a:rPr lang="en-US" dirty="0"/>
              <a:t> </a:t>
            </a:r>
            <a:r>
              <a:rPr lang="en-US" dirty="0" err="1"/>
              <a:t>gì</a:t>
            </a:r>
            <a:r>
              <a:rPr lang="en-US" dirty="0"/>
              <a:t>?</a:t>
            </a:r>
          </a:p>
          <a:p>
            <a:r>
              <a:rPr lang="en-US" dirty="0"/>
              <a:t>8. Sao </a:t>
            </a:r>
            <a:r>
              <a:rPr lang="en-US" dirty="0" err="1"/>
              <a:t>băng</a:t>
            </a:r>
            <a:r>
              <a:rPr lang="en-US" dirty="0"/>
              <a:t> </a:t>
            </a:r>
            <a:r>
              <a:rPr lang="en-US" dirty="0" err="1"/>
              <a:t>là</a:t>
            </a:r>
            <a:r>
              <a:rPr lang="en-US" dirty="0"/>
              <a:t> </a:t>
            </a:r>
            <a:r>
              <a:rPr lang="en-US" dirty="0" err="1"/>
              <a:t>gì</a:t>
            </a:r>
            <a:r>
              <a:rPr lang="en-US" dirty="0"/>
              <a:t>?</a:t>
            </a:r>
          </a:p>
        </p:txBody>
      </p:sp>
      <p:sp>
        <p:nvSpPr>
          <p:cNvPr id="4" name="Slide Number Placeholder 3"/>
          <p:cNvSpPr>
            <a:spLocks noGrp="1"/>
          </p:cNvSpPr>
          <p:nvPr>
            <p:ph type="sldNum" sz="quarter" idx="5"/>
          </p:nvPr>
        </p:nvSpPr>
        <p:spPr/>
        <p:txBody>
          <a:bodyPr/>
          <a:lstStyle/>
          <a:p>
            <a:fld id="{089D7E28-E9C2-454A-B479-2EC1EB0ED14C}" type="slidenum">
              <a:rPr lang="en-US" smtClean="0"/>
              <a:t>1</a:t>
            </a:fld>
            <a:endParaRPr lang="en-US"/>
          </a:p>
        </p:txBody>
      </p:sp>
    </p:spTree>
    <p:extLst>
      <p:ext uri="{BB962C8B-B14F-4D97-AF65-F5344CB8AC3E}">
        <p14:creationId xmlns:p14="http://schemas.microsoft.com/office/powerpoint/2010/main" val="191090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10</a:t>
            </a:fld>
            <a:endParaRPr lang="en-US"/>
          </a:p>
        </p:txBody>
      </p:sp>
    </p:spTree>
    <p:extLst>
      <p:ext uri="{BB962C8B-B14F-4D97-AF65-F5344CB8AC3E}">
        <p14:creationId xmlns:p14="http://schemas.microsoft.com/office/powerpoint/2010/main" val="90564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11</a:t>
            </a:fld>
            <a:endParaRPr lang="en-US"/>
          </a:p>
        </p:txBody>
      </p:sp>
    </p:spTree>
    <p:extLst>
      <p:ext uri="{BB962C8B-B14F-4D97-AF65-F5344CB8AC3E}">
        <p14:creationId xmlns:p14="http://schemas.microsoft.com/office/powerpoint/2010/main" val="184397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12</a:t>
            </a:fld>
            <a:endParaRPr lang="en-US"/>
          </a:p>
        </p:txBody>
      </p:sp>
    </p:spTree>
    <p:extLst>
      <p:ext uri="{BB962C8B-B14F-4D97-AF65-F5344CB8AC3E}">
        <p14:creationId xmlns:p14="http://schemas.microsoft.com/office/powerpoint/2010/main" val="369876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13</a:t>
            </a:fld>
            <a:endParaRPr lang="en-US"/>
          </a:p>
        </p:txBody>
      </p:sp>
    </p:spTree>
    <p:extLst>
      <p:ext uri="{BB962C8B-B14F-4D97-AF65-F5344CB8AC3E}">
        <p14:creationId xmlns:p14="http://schemas.microsoft.com/office/powerpoint/2010/main" val="79386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14</a:t>
            </a:fld>
            <a:endParaRPr lang="en-US"/>
          </a:p>
        </p:txBody>
      </p:sp>
    </p:spTree>
    <p:extLst>
      <p:ext uri="{BB962C8B-B14F-4D97-AF65-F5344CB8AC3E}">
        <p14:creationId xmlns:p14="http://schemas.microsoft.com/office/powerpoint/2010/main" val="3059566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15</a:t>
            </a:fld>
            <a:endParaRPr lang="en-US"/>
          </a:p>
        </p:txBody>
      </p:sp>
    </p:spTree>
    <p:extLst>
      <p:ext uri="{BB962C8B-B14F-4D97-AF65-F5344CB8AC3E}">
        <p14:creationId xmlns:p14="http://schemas.microsoft.com/office/powerpoint/2010/main" val="71731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16</a:t>
            </a:fld>
            <a:endParaRPr lang="en-US"/>
          </a:p>
        </p:txBody>
      </p:sp>
    </p:spTree>
    <p:extLst>
      <p:ext uri="{BB962C8B-B14F-4D97-AF65-F5344CB8AC3E}">
        <p14:creationId xmlns:p14="http://schemas.microsoft.com/office/powerpoint/2010/main" val="787582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17</a:t>
            </a:fld>
            <a:endParaRPr lang="en-US"/>
          </a:p>
        </p:txBody>
      </p:sp>
    </p:spTree>
    <p:extLst>
      <p:ext uri="{BB962C8B-B14F-4D97-AF65-F5344CB8AC3E}">
        <p14:creationId xmlns:p14="http://schemas.microsoft.com/office/powerpoint/2010/main" val="2970772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18</a:t>
            </a:fld>
            <a:endParaRPr lang="en-US"/>
          </a:p>
        </p:txBody>
      </p:sp>
    </p:spTree>
    <p:extLst>
      <p:ext uri="{BB962C8B-B14F-4D97-AF65-F5344CB8AC3E}">
        <p14:creationId xmlns:p14="http://schemas.microsoft.com/office/powerpoint/2010/main" val="133613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19</a:t>
            </a:fld>
            <a:endParaRPr lang="en-US"/>
          </a:p>
        </p:txBody>
      </p:sp>
    </p:spTree>
    <p:extLst>
      <p:ext uri="{BB962C8B-B14F-4D97-AF65-F5344CB8AC3E}">
        <p14:creationId xmlns:p14="http://schemas.microsoft.com/office/powerpoint/2010/main" val="304291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a:t>
            </a:fld>
            <a:endParaRPr lang="en-US"/>
          </a:p>
        </p:txBody>
      </p:sp>
    </p:spTree>
    <p:extLst>
      <p:ext uri="{BB962C8B-B14F-4D97-AF65-F5344CB8AC3E}">
        <p14:creationId xmlns:p14="http://schemas.microsoft.com/office/powerpoint/2010/main" val="2264926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20</a:t>
            </a:fld>
            <a:endParaRPr lang="en-US"/>
          </a:p>
        </p:txBody>
      </p:sp>
    </p:spTree>
    <p:extLst>
      <p:ext uri="{BB962C8B-B14F-4D97-AF65-F5344CB8AC3E}">
        <p14:creationId xmlns:p14="http://schemas.microsoft.com/office/powerpoint/2010/main" val="126831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21</a:t>
            </a:fld>
            <a:endParaRPr lang="en-US"/>
          </a:p>
        </p:txBody>
      </p:sp>
    </p:spTree>
    <p:extLst>
      <p:ext uri="{BB962C8B-B14F-4D97-AF65-F5344CB8AC3E}">
        <p14:creationId xmlns:p14="http://schemas.microsoft.com/office/powerpoint/2010/main" val="619236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22</a:t>
            </a:fld>
            <a:endParaRPr lang="en-US"/>
          </a:p>
        </p:txBody>
      </p:sp>
    </p:spTree>
    <p:extLst>
      <p:ext uri="{BB962C8B-B14F-4D97-AF65-F5344CB8AC3E}">
        <p14:creationId xmlns:p14="http://schemas.microsoft.com/office/powerpoint/2010/main" val="2982332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23</a:t>
            </a:fld>
            <a:endParaRPr lang="en-US"/>
          </a:p>
        </p:txBody>
      </p:sp>
    </p:spTree>
    <p:extLst>
      <p:ext uri="{BB962C8B-B14F-4D97-AF65-F5344CB8AC3E}">
        <p14:creationId xmlns:p14="http://schemas.microsoft.com/office/powerpoint/2010/main" val="449468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24</a:t>
            </a:fld>
            <a:endParaRPr lang="en-US"/>
          </a:p>
        </p:txBody>
      </p:sp>
    </p:spTree>
    <p:extLst>
      <p:ext uri="{BB962C8B-B14F-4D97-AF65-F5344CB8AC3E}">
        <p14:creationId xmlns:p14="http://schemas.microsoft.com/office/powerpoint/2010/main" val="1088067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25</a:t>
            </a:fld>
            <a:endParaRPr lang="en-US"/>
          </a:p>
        </p:txBody>
      </p:sp>
    </p:spTree>
    <p:extLst>
      <p:ext uri="{BB962C8B-B14F-4D97-AF65-F5344CB8AC3E}">
        <p14:creationId xmlns:p14="http://schemas.microsoft.com/office/powerpoint/2010/main" val="190443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26</a:t>
            </a:fld>
            <a:endParaRPr lang="en-US"/>
          </a:p>
        </p:txBody>
      </p:sp>
    </p:spTree>
    <p:extLst>
      <p:ext uri="{BB962C8B-B14F-4D97-AF65-F5344CB8AC3E}">
        <p14:creationId xmlns:p14="http://schemas.microsoft.com/office/powerpoint/2010/main" val="287904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27</a:t>
            </a:fld>
            <a:endParaRPr lang="en-US"/>
          </a:p>
        </p:txBody>
      </p:sp>
    </p:spTree>
    <p:extLst>
      <p:ext uri="{BB962C8B-B14F-4D97-AF65-F5344CB8AC3E}">
        <p14:creationId xmlns:p14="http://schemas.microsoft.com/office/powerpoint/2010/main" val="1003310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28</a:t>
            </a:fld>
            <a:endParaRPr lang="en-US"/>
          </a:p>
        </p:txBody>
      </p:sp>
    </p:spTree>
    <p:extLst>
      <p:ext uri="{BB962C8B-B14F-4D97-AF65-F5344CB8AC3E}">
        <p14:creationId xmlns:p14="http://schemas.microsoft.com/office/powerpoint/2010/main" val="224505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3</a:t>
            </a:fld>
            <a:endParaRPr lang="en-US"/>
          </a:p>
        </p:txBody>
      </p:sp>
    </p:spTree>
    <p:extLst>
      <p:ext uri="{BB962C8B-B14F-4D97-AF65-F5344CB8AC3E}">
        <p14:creationId xmlns:p14="http://schemas.microsoft.com/office/powerpoint/2010/main" val="223531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4</a:t>
            </a:fld>
            <a:endParaRPr lang="en-US"/>
          </a:p>
        </p:txBody>
      </p:sp>
    </p:spTree>
    <p:extLst>
      <p:ext uri="{BB962C8B-B14F-4D97-AF65-F5344CB8AC3E}">
        <p14:creationId xmlns:p14="http://schemas.microsoft.com/office/powerpoint/2010/main" val="325749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5</a:t>
            </a:fld>
            <a:endParaRPr lang="en-US"/>
          </a:p>
        </p:txBody>
      </p:sp>
    </p:spTree>
    <p:extLst>
      <p:ext uri="{BB962C8B-B14F-4D97-AF65-F5344CB8AC3E}">
        <p14:creationId xmlns:p14="http://schemas.microsoft.com/office/powerpoint/2010/main" val="26563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6</a:t>
            </a:fld>
            <a:endParaRPr lang="en-US"/>
          </a:p>
        </p:txBody>
      </p:sp>
    </p:spTree>
    <p:extLst>
      <p:ext uri="{BB962C8B-B14F-4D97-AF65-F5344CB8AC3E}">
        <p14:creationId xmlns:p14="http://schemas.microsoft.com/office/powerpoint/2010/main" val="116090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7</a:t>
            </a:fld>
            <a:endParaRPr lang="en-US"/>
          </a:p>
        </p:txBody>
      </p:sp>
    </p:spTree>
    <p:extLst>
      <p:ext uri="{BB962C8B-B14F-4D97-AF65-F5344CB8AC3E}">
        <p14:creationId xmlns:p14="http://schemas.microsoft.com/office/powerpoint/2010/main" val="103429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8</a:t>
            </a:fld>
            <a:endParaRPr lang="en-US"/>
          </a:p>
        </p:txBody>
      </p:sp>
    </p:spTree>
    <p:extLst>
      <p:ext uri="{BB962C8B-B14F-4D97-AF65-F5344CB8AC3E}">
        <p14:creationId xmlns:p14="http://schemas.microsoft.com/office/powerpoint/2010/main" val="332604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89D7E28-E9C2-454A-B479-2EC1EB0ED14C}" type="slidenum">
              <a:rPr lang="en-US" smtClean="0"/>
              <a:t>9</a:t>
            </a:fld>
            <a:endParaRPr lang="en-US"/>
          </a:p>
        </p:txBody>
      </p:sp>
    </p:spTree>
    <p:extLst>
      <p:ext uri="{BB962C8B-B14F-4D97-AF65-F5344CB8AC3E}">
        <p14:creationId xmlns:p14="http://schemas.microsoft.com/office/powerpoint/2010/main" val="242644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25.png"/><Relationship Id="rId10" Type="http://schemas.openxmlformats.org/officeDocument/2006/relationships/image" Target="../media/image17.svg"/><Relationship Id="rId4" Type="http://schemas.openxmlformats.org/officeDocument/2006/relationships/image" Target="../media/image4.sv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40.sv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15.sv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image" Target="../media/image9.png"/><Relationship Id="rId10" Type="http://schemas.openxmlformats.org/officeDocument/2006/relationships/image" Target="../media/image11.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15.sv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1.png"/><Relationship Id="rId12" Type="http://schemas.openxmlformats.org/officeDocument/2006/relationships/image" Target="../media/image47.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40.svg"/><Relationship Id="rId4" Type="http://schemas.openxmlformats.org/officeDocument/2006/relationships/image" Target="../media/image4.sv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25.png"/><Relationship Id="rId10" Type="http://schemas.openxmlformats.org/officeDocument/2006/relationships/image" Target="../media/image17.svg"/><Relationship Id="rId4" Type="http://schemas.openxmlformats.org/officeDocument/2006/relationships/image" Target="../media/image4.sv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23.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3566531" y="-1987868"/>
            <a:ext cx="14262736" cy="14262736"/>
          </a:xfrm>
          <a:custGeom>
            <a:avLst/>
            <a:gdLst/>
            <a:ahLst/>
            <a:cxnLst/>
            <a:rect l="l" t="t" r="r" b="b"/>
            <a:pathLst>
              <a:path w="14262736" h="14262736">
                <a:moveTo>
                  <a:pt x="0" y="0"/>
                </a:moveTo>
                <a:lnTo>
                  <a:pt x="14262735" y="0"/>
                </a:lnTo>
                <a:lnTo>
                  <a:pt x="14262735" y="14262736"/>
                </a:lnTo>
                <a:lnTo>
                  <a:pt x="0" y="142627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2292921" y="2259440"/>
            <a:ext cx="13709192" cy="5563475"/>
            <a:chOff x="0" y="0"/>
            <a:chExt cx="5654104" cy="2294553"/>
          </a:xfrm>
        </p:grpSpPr>
        <p:sp>
          <p:nvSpPr>
            <p:cNvPr id="4" name="Freeform 4"/>
            <p:cNvSpPr/>
            <p:nvPr/>
          </p:nvSpPr>
          <p:spPr>
            <a:xfrm>
              <a:off x="-9098" y="-6509"/>
              <a:ext cx="5668435" cy="2326606"/>
            </a:xfrm>
            <a:custGeom>
              <a:avLst/>
              <a:gdLst/>
              <a:ahLst/>
              <a:cxnLst/>
              <a:rect l="l" t="t" r="r" b="b"/>
              <a:pathLst>
                <a:path w="5668435" h="2326606">
                  <a:moveTo>
                    <a:pt x="63030" y="1733053"/>
                  </a:moveTo>
                  <a:cubicBezTo>
                    <a:pt x="63030" y="1733053"/>
                    <a:pt x="0" y="1486489"/>
                    <a:pt x="10218" y="1214762"/>
                  </a:cubicBezTo>
                  <a:cubicBezTo>
                    <a:pt x="18651" y="990971"/>
                    <a:pt x="65033" y="645332"/>
                    <a:pt x="65033" y="645332"/>
                  </a:cubicBezTo>
                  <a:cubicBezTo>
                    <a:pt x="82233" y="502466"/>
                    <a:pt x="56685" y="337866"/>
                    <a:pt x="181385" y="223925"/>
                  </a:cubicBezTo>
                  <a:cubicBezTo>
                    <a:pt x="346794" y="72788"/>
                    <a:pt x="621643" y="0"/>
                    <a:pt x="4775362" y="6965"/>
                  </a:cubicBezTo>
                  <a:lnTo>
                    <a:pt x="4775363" y="6965"/>
                  </a:lnTo>
                  <a:cubicBezTo>
                    <a:pt x="4992110" y="16819"/>
                    <a:pt x="5196425" y="36481"/>
                    <a:pt x="5330613" y="101690"/>
                  </a:cubicBezTo>
                  <a:cubicBezTo>
                    <a:pt x="5586659" y="226120"/>
                    <a:pt x="5668434" y="459160"/>
                    <a:pt x="5662947" y="704684"/>
                  </a:cubicBezTo>
                  <a:cubicBezTo>
                    <a:pt x="5662947" y="704684"/>
                    <a:pt x="5619659" y="1013073"/>
                    <a:pt x="5627092" y="1248607"/>
                  </a:cubicBezTo>
                  <a:cubicBezTo>
                    <a:pt x="5634216" y="1474855"/>
                    <a:pt x="5641372" y="1670457"/>
                    <a:pt x="5641372" y="1670457"/>
                  </a:cubicBezTo>
                  <a:cubicBezTo>
                    <a:pt x="5624691" y="1886190"/>
                    <a:pt x="5510046" y="2096802"/>
                    <a:pt x="5313177" y="2208426"/>
                  </a:cubicBezTo>
                  <a:cubicBezTo>
                    <a:pt x="5162826" y="2293674"/>
                    <a:pt x="4964795" y="2308772"/>
                    <a:pt x="3941913" y="2298030"/>
                  </a:cubicBezTo>
                  <a:lnTo>
                    <a:pt x="3941862" y="2298030"/>
                  </a:lnTo>
                  <a:cubicBezTo>
                    <a:pt x="645952" y="2292754"/>
                    <a:pt x="384604" y="2326607"/>
                    <a:pt x="254278" y="2217449"/>
                  </a:cubicBezTo>
                  <a:cubicBezTo>
                    <a:pt x="145767" y="2126564"/>
                    <a:pt x="81795" y="1933252"/>
                    <a:pt x="63030" y="1733053"/>
                  </a:cubicBezTo>
                  <a:close/>
                </a:path>
              </a:pathLst>
            </a:custGeom>
            <a:solidFill>
              <a:srgbClr val="0E3352"/>
            </a:solidFill>
          </p:spPr>
        </p:sp>
      </p:grpSp>
      <p:grpSp>
        <p:nvGrpSpPr>
          <p:cNvPr id="5" name="Group 5"/>
          <p:cNvGrpSpPr/>
          <p:nvPr/>
        </p:nvGrpSpPr>
        <p:grpSpPr>
          <a:xfrm>
            <a:off x="2448991" y="2423771"/>
            <a:ext cx="13390019" cy="5200166"/>
            <a:chOff x="0" y="0"/>
            <a:chExt cx="5707320" cy="2216503"/>
          </a:xfrm>
        </p:grpSpPr>
        <p:sp>
          <p:nvSpPr>
            <p:cNvPr id="6" name="Freeform 6"/>
            <p:cNvSpPr/>
            <p:nvPr/>
          </p:nvSpPr>
          <p:spPr>
            <a:xfrm>
              <a:off x="-9098" y="-6509"/>
              <a:ext cx="5721651" cy="2248556"/>
            </a:xfrm>
            <a:custGeom>
              <a:avLst/>
              <a:gdLst/>
              <a:ahLst/>
              <a:cxnLst/>
              <a:rect l="l" t="t" r="r" b="b"/>
              <a:pathLst>
                <a:path w="5721651"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4828578" y="6965"/>
                  </a:cubicBezTo>
                  <a:lnTo>
                    <a:pt x="4828579" y="6965"/>
                  </a:lnTo>
                  <a:cubicBezTo>
                    <a:pt x="5045326" y="16819"/>
                    <a:pt x="5249641" y="36481"/>
                    <a:pt x="5383829" y="101690"/>
                  </a:cubicBezTo>
                  <a:cubicBezTo>
                    <a:pt x="5639875" y="226120"/>
                    <a:pt x="5721650" y="459160"/>
                    <a:pt x="5716163" y="704684"/>
                  </a:cubicBezTo>
                  <a:cubicBezTo>
                    <a:pt x="5716163" y="704684"/>
                    <a:pt x="5672875" y="1013073"/>
                    <a:pt x="5680308" y="1248607"/>
                  </a:cubicBezTo>
                  <a:cubicBezTo>
                    <a:pt x="5687432" y="1396804"/>
                    <a:pt x="5694588" y="1592407"/>
                    <a:pt x="5694588" y="1592407"/>
                  </a:cubicBezTo>
                  <a:cubicBezTo>
                    <a:pt x="5677907" y="1808139"/>
                    <a:pt x="5563262" y="2018751"/>
                    <a:pt x="5366393" y="2130375"/>
                  </a:cubicBezTo>
                  <a:cubicBezTo>
                    <a:pt x="5216042" y="2215624"/>
                    <a:pt x="5018011" y="2230722"/>
                    <a:pt x="3984294" y="2219980"/>
                  </a:cubicBezTo>
                  <a:lnTo>
                    <a:pt x="3984243" y="2219980"/>
                  </a:lnTo>
                  <a:cubicBezTo>
                    <a:pt x="645952" y="2214703"/>
                    <a:pt x="384604" y="2248556"/>
                    <a:pt x="254278" y="2139399"/>
                  </a:cubicBezTo>
                  <a:cubicBezTo>
                    <a:pt x="145767" y="2048514"/>
                    <a:pt x="81795" y="1855202"/>
                    <a:pt x="63030" y="1655003"/>
                  </a:cubicBezTo>
                  <a:close/>
                </a:path>
              </a:pathLst>
            </a:custGeom>
            <a:solidFill>
              <a:srgbClr val="FFFFFF"/>
            </a:solidFill>
          </p:spPr>
        </p:sp>
      </p:grpSp>
      <p:sp>
        <p:nvSpPr>
          <p:cNvPr id="9" name="Freeform 9"/>
          <p:cNvSpPr/>
          <p:nvPr/>
        </p:nvSpPr>
        <p:spPr>
          <a:xfrm>
            <a:off x="15438990" y="0"/>
            <a:ext cx="2016723" cy="2015689"/>
          </a:xfrm>
          <a:custGeom>
            <a:avLst/>
            <a:gdLst/>
            <a:ahLst/>
            <a:cxnLst/>
            <a:rect l="l" t="t" r="r" b="b"/>
            <a:pathLst>
              <a:path w="2016723" h="2015689">
                <a:moveTo>
                  <a:pt x="0" y="0"/>
                </a:moveTo>
                <a:lnTo>
                  <a:pt x="2016723" y="0"/>
                </a:lnTo>
                <a:lnTo>
                  <a:pt x="2016723" y="2015689"/>
                </a:lnTo>
                <a:lnTo>
                  <a:pt x="0" y="2015689"/>
                </a:lnTo>
                <a:lnTo>
                  <a:pt x="0" y="0"/>
                </a:lnTo>
                <a:close/>
              </a:path>
            </a:pathLst>
          </a:custGeom>
          <a:blipFill>
            <a:blip r:embed="rId5">
              <a:extLst>
                <a:ext uri="{96DAC541-7B7A-43D3-8B79-37D633B846F1}">
                  <asvg:svgBlip xmlns:asvg="http://schemas.microsoft.com/office/drawing/2016/SVG/main" xmlns="" r:embed="rId6"/>
                </a:ext>
              </a:extLst>
            </a:blip>
            <a:stretch>
              <a:fillRect l="-259002" t="-250057"/>
            </a:stretch>
          </a:blipFill>
        </p:spPr>
      </p:sp>
      <p:sp>
        <p:nvSpPr>
          <p:cNvPr id="10" name="Freeform 10"/>
          <p:cNvSpPr/>
          <p:nvPr/>
        </p:nvSpPr>
        <p:spPr>
          <a:xfrm>
            <a:off x="16250939" y="7623937"/>
            <a:ext cx="2016723" cy="2015689"/>
          </a:xfrm>
          <a:custGeom>
            <a:avLst/>
            <a:gdLst/>
            <a:ahLst/>
            <a:cxnLst/>
            <a:rect l="l" t="t" r="r" b="b"/>
            <a:pathLst>
              <a:path w="2016723" h="2015689">
                <a:moveTo>
                  <a:pt x="0" y="0"/>
                </a:moveTo>
                <a:lnTo>
                  <a:pt x="2016722" y="0"/>
                </a:lnTo>
                <a:lnTo>
                  <a:pt x="2016722" y="2015689"/>
                </a:lnTo>
                <a:lnTo>
                  <a:pt x="0" y="2015689"/>
                </a:lnTo>
                <a:lnTo>
                  <a:pt x="0" y="0"/>
                </a:lnTo>
                <a:close/>
              </a:path>
            </a:pathLst>
          </a:custGeom>
          <a:blipFill>
            <a:blip r:embed="rId5">
              <a:extLst>
                <a:ext uri="{96DAC541-7B7A-43D3-8B79-37D633B846F1}">
                  <asvg:svgBlip xmlns:asvg="http://schemas.microsoft.com/office/drawing/2016/SVG/main" xmlns="" r:embed="rId6"/>
                </a:ext>
              </a:extLst>
            </a:blip>
            <a:stretch>
              <a:fillRect l="-259002" t="-250057"/>
            </a:stretch>
          </a:blipFill>
        </p:spPr>
      </p:sp>
      <p:sp>
        <p:nvSpPr>
          <p:cNvPr id="11" name="Freeform 11"/>
          <p:cNvSpPr/>
          <p:nvPr/>
        </p:nvSpPr>
        <p:spPr>
          <a:xfrm rot="1754029">
            <a:off x="14235027" y="4989874"/>
            <a:ext cx="2407925" cy="4649588"/>
          </a:xfrm>
          <a:custGeom>
            <a:avLst/>
            <a:gdLst/>
            <a:ahLst/>
            <a:cxnLst/>
            <a:rect l="l" t="t" r="r" b="b"/>
            <a:pathLst>
              <a:path w="2407925" h="4649588">
                <a:moveTo>
                  <a:pt x="0" y="0"/>
                </a:moveTo>
                <a:lnTo>
                  <a:pt x="2407925" y="0"/>
                </a:lnTo>
                <a:lnTo>
                  <a:pt x="2407925" y="4649588"/>
                </a:lnTo>
                <a:lnTo>
                  <a:pt x="0" y="46495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1026" name="Picture 2" descr="10 sách khoa học tự nhiên hay mở rộng hiểu biết về thế giới xung quanh -  Vnwriter.net">
            <a:extLst>
              <a:ext uri="{FF2B5EF4-FFF2-40B4-BE49-F238E27FC236}">
                <a16:creationId xmlns:a16="http://schemas.microsoft.com/office/drawing/2014/main" xmlns="" id="{AA0CE1EC-CC78-910A-F2DE-B34BA352E81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456" r="6543" b="65546"/>
          <a:stretch/>
        </p:blipFill>
        <p:spPr bwMode="auto">
          <a:xfrm>
            <a:off x="10076737" y="7742698"/>
            <a:ext cx="4172938" cy="1944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2937734" y="3460858"/>
            <a:ext cx="12412532" cy="3365284"/>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862493" y="3241130"/>
            <a:ext cx="14563014" cy="6089988"/>
          </a:xfrm>
          <a:custGeom>
            <a:avLst/>
            <a:gdLst/>
            <a:ahLst/>
            <a:cxnLst/>
            <a:rect l="l" t="t" r="r" b="b"/>
            <a:pathLst>
              <a:path w="14563014" h="6089988">
                <a:moveTo>
                  <a:pt x="0" y="0"/>
                </a:moveTo>
                <a:lnTo>
                  <a:pt x="14563014" y="0"/>
                </a:lnTo>
                <a:lnTo>
                  <a:pt x="14563014" y="6089988"/>
                </a:lnTo>
                <a:lnTo>
                  <a:pt x="0" y="60899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5230926" y="1743880"/>
            <a:ext cx="7826148" cy="1036374"/>
          </a:xfrm>
          <a:prstGeom prst="rect">
            <a:avLst/>
          </a:prstGeom>
        </p:spPr>
        <p:txBody>
          <a:bodyPr lIns="0" tIns="0" rIns="0" bIns="0" rtlCol="0" anchor="t">
            <a:spAutoFit/>
          </a:bodyPr>
          <a:lstStyle/>
          <a:p>
            <a:pPr algn="ctr">
              <a:lnSpc>
                <a:spcPts val="8949"/>
              </a:lnSpc>
            </a:pPr>
            <a:r>
              <a:rPr lang="en-US" sz="4800" spc="575" dirty="0" err="1">
                <a:solidFill>
                  <a:srgbClr val="FFFFFF"/>
                </a:solidFill>
                <a:latin typeface="Times New Roman" panose="02020603050405020304" pitchFamily="18" charset="0"/>
                <a:cs typeface="Times New Roman" panose="02020603050405020304" pitchFamily="18" charset="0"/>
              </a:rPr>
              <a:t>Câu</a:t>
            </a:r>
            <a:r>
              <a:rPr lang="en-US" sz="4800" spc="575" dirty="0">
                <a:solidFill>
                  <a:srgbClr val="FFFFFF"/>
                </a:solidFill>
                <a:latin typeface="Times New Roman" panose="02020603050405020304" pitchFamily="18" charset="0"/>
                <a:cs typeface="Times New Roman" panose="02020603050405020304" pitchFamily="18" charset="0"/>
              </a:rPr>
              <a:t> 2:</a:t>
            </a:r>
          </a:p>
        </p:txBody>
      </p:sp>
      <p:sp>
        <p:nvSpPr>
          <p:cNvPr id="6" name="TextBox 6"/>
          <p:cNvSpPr txBox="1"/>
          <p:nvPr/>
        </p:nvSpPr>
        <p:spPr>
          <a:xfrm>
            <a:off x="3898648" y="4344358"/>
            <a:ext cx="10490704" cy="4062651"/>
          </a:xfrm>
          <a:prstGeom prst="rect">
            <a:avLst/>
          </a:prstGeom>
        </p:spPr>
        <p:txBody>
          <a:bodyPr wrap="square" lIns="0" tIns="0" rIns="0" bIns="0" rtlCol="0" anchor="t">
            <a:spAutoFit/>
          </a:bodyPr>
          <a:lstStyle/>
          <a:p>
            <a:pPr marR="30480" algn="just"/>
            <a:r>
              <a:rPr lang="vi-VN" sz="4400" dirty="0">
                <a:solidFill>
                  <a:srgbClr val="000000"/>
                </a:solidFill>
                <a:latin typeface="+mj-lt"/>
              </a:rPr>
              <a:t>- Các đề mục có mối liên hệ bổ sung chặt chẽ với nhan đề.</a:t>
            </a:r>
            <a:endParaRPr lang="vi-VN" sz="4400" dirty="0">
              <a:solidFill>
                <a:srgbClr val="222222"/>
              </a:solidFill>
              <a:latin typeface="+mj-lt"/>
            </a:endParaRPr>
          </a:p>
          <a:p>
            <a:pPr marR="30480" algn="just"/>
            <a:r>
              <a:rPr lang="vi-VN" sz="4400" dirty="0">
                <a:solidFill>
                  <a:srgbClr val="000000"/>
                </a:solidFill>
                <a:latin typeface="+mj-lt"/>
              </a:rPr>
              <a:t>-  Hình thức trình bày nhan đề và các đề mục: rõ ràng, dễ hiểu.</a:t>
            </a:r>
            <a:endParaRPr lang="vi-VN" sz="4400" dirty="0">
              <a:solidFill>
                <a:srgbClr val="222222"/>
              </a:solidFill>
              <a:latin typeface="+mj-lt"/>
            </a:endParaRPr>
          </a:p>
          <a:p>
            <a:pPr marR="30480" algn="just"/>
            <a:r>
              <a:rPr lang="en-US" sz="4400" dirty="0">
                <a:solidFill>
                  <a:srgbClr val="000000"/>
                </a:solidFill>
                <a:latin typeface="+mj-lt"/>
                <a:sym typeface="Wingdings" panose="05000000000000000000" pitchFamily="2" charset="2"/>
              </a:rPr>
              <a:t></a:t>
            </a:r>
            <a:r>
              <a:rPr lang="vi-VN" sz="4400" dirty="0">
                <a:solidFill>
                  <a:srgbClr val="000000"/>
                </a:solidFill>
                <a:latin typeface="+mj-lt"/>
              </a:rPr>
              <a:t> Tác dụng: giúp giải thích và diễn giải nội dung nhan đề muốn nhắc đến.</a:t>
            </a:r>
            <a:endParaRPr lang="vi-VN" sz="4400" dirty="0">
              <a:solidFill>
                <a:srgbClr val="222222"/>
              </a:solidFill>
              <a:latin typeface="+mj-lt"/>
            </a:endParaRPr>
          </a:p>
        </p:txBody>
      </p:sp>
      <p:sp>
        <p:nvSpPr>
          <p:cNvPr id="8" name="Freeform 8"/>
          <p:cNvSpPr/>
          <p:nvPr/>
        </p:nvSpPr>
        <p:spPr>
          <a:xfrm>
            <a:off x="13445125" y="-2540749"/>
            <a:ext cx="9030024" cy="6747891"/>
          </a:xfrm>
          <a:custGeom>
            <a:avLst/>
            <a:gdLst/>
            <a:ahLst/>
            <a:cxnLst/>
            <a:rect l="l" t="t" r="r" b="b"/>
            <a:pathLst>
              <a:path w="9030024" h="6747891">
                <a:moveTo>
                  <a:pt x="0" y="0"/>
                </a:moveTo>
                <a:lnTo>
                  <a:pt x="9030024" y="0"/>
                </a:lnTo>
                <a:lnTo>
                  <a:pt x="9030024" y="6747891"/>
                </a:lnTo>
                <a:lnTo>
                  <a:pt x="0" y="674789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3483182">
            <a:off x="-3480164" y="8645773"/>
            <a:ext cx="6754305" cy="5047308"/>
          </a:xfrm>
          <a:custGeom>
            <a:avLst/>
            <a:gdLst/>
            <a:ahLst/>
            <a:cxnLst/>
            <a:rect l="l" t="t" r="r" b="b"/>
            <a:pathLst>
              <a:path w="6754305" h="5047308">
                <a:moveTo>
                  <a:pt x="0" y="0"/>
                </a:moveTo>
                <a:lnTo>
                  <a:pt x="6754305" y="0"/>
                </a:lnTo>
                <a:lnTo>
                  <a:pt x="6754305" y="5047308"/>
                </a:lnTo>
                <a:lnTo>
                  <a:pt x="0" y="5047308"/>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676445" y="280183"/>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14" name="Picture 13">
            <a:extLst>
              <a:ext uri="{FF2B5EF4-FFF2-40B4-BE49-F238E27FC236}">
                <a16:creationId xmlns:a16="http://schemas.microsoft.com/office/drawing/2014/main" xmlns="" id="{0C2B7713-9EBE-46DF-9975-F9EFF265DD4A}"/>
              </a:ext>
            </a:extLst>
          </p:cNvPr>
          <p:cNvPicPr>
            <a:picLocks noChangeAspect="1"/>
          </p:cNvPicPr>
          <p:nvPr/>
        </p:nvPicPr>
        <p:blipFill>
          <a:blip r:embed="rId13"/>
          <a:stretch>
            <a:fillRect/>
          </a:stretch>
        </p:blipFill>
        <p:spPr>
          <a:xfrm>
            <a:off x="1862493" y="-603041"/>
            <a:ext cx="13040474" cy="2639797"/>
          </a:xfrm>
          <a:prstGeom prst="rect">
            <a:avLst/>
          </a:prstGeom>
        </p:spPr>
      </p:pic>
    </p:spTree>
    <p:extLst>
      <p:ext uri="{BB962C8B-B14F-4D97-AF65-F5344CB8AC3E}">
        <p14:creationId xmlns:p14="http://schemas.microsoft.com/office/powerpoint/2010/main" val="16864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862493" y="3241130"/>
            <a:ext cx="14563014" cy="6089988"/>
          </a:xfrm>
          <a:custGeom>
            <a:avLst/>
            <a:gdLst/>
            <a:ahLst/>
            <a:cxnLst/>
            <a:rect l="l" t="t" r="r" b="b"/>
            <a:pathLst>
              <a:path w="14563014" h="6089988">
                <a:moveTo>
                  <a:pt x="0" y="0"/>
                </a:moveTo>
                <a:lnTo>
                  <a:pt x="14563014" y="0"/>
                </a:lnTo>
                <a:lnTo>
                  <a:pt x="14563014" y="6089988"/>
                </a:lnTo>
                <a:lnTo>
                  <a:pt x="0" y="60899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5230926" y="1743880"/>
            <a:ext cx="7826148" cy="1036374"/>
          </a:xfrm>
          <a:prstGeom prst="rect">
            <a:avLst/>
          </a:prstGeom>
        </p:spPr>
        <p:txBody>
          <a:bodyPr lIns="0" tIns="0" rIns="0" bIns="0" rtlCol="0" anchor="t">
            <a:spAutoFit/>
          </a:bodyPr>
          <a:lstStyle/>
          <a:p>
            <a:pPr algn="ctr">
              <a:lnSpc>
                <a:spcPts val="8949"/>
              </a:lnSpc>
            </a:pPr>
            <a:r>
              <a:rPr lang="en-US" sz="4800" spc="575" dirty="0" err="1">
                <a:solidFill>
                  <a:srgbClr val="FFFFFF"/>
                </a:solidFill>
                <a:latin typeface="Times New Roman" panose="02020603050405020304" pitchFamily="18" charset="0"/>
                <a:cs typeface="Times New Roman" panose="02020603050405020304" pitchFamily="18" charset="0"/>
              </a:rPr>
              <a:t>Câu</a:t>
            </a:r>
            <a:r>
              <a:rPr lang="en-US" sz="4800" spc="575" dirty="0">
                <a:solidFill>
                  <a:srgbClr val="FFFFFF"/>
                </a:solidFill>
                <a:latin typeface="Times New Roman" panose="02020603050405020304" pitchFamily="18" charset="0"/>
                <a:cs typeface="Times New Roman" panose="02020603050405020304" pitchFamily="18" charset="0"/>
              </a:rPr>
              <a:t> 3:</a:t>
            </a:r>
          </a:p>
        </p:txBody>
      </p:sp>
      <p:sp>
        <p:nvSpPr>
          <p:cNvPr id="6" name="TextBox 6"/>
          <p:cNvSpPr txBox="1"/>
          <p:nvPr/>
        </p:nvSpPr>
        <p:spPr>
          <a:xfrm>
            <a:off x="3898648" y="4344358"/>
            <a:ext cx="10490704" cy="2954655"/>
          </a:xfrm>
          <a:prstGeom prst="rect">
            <a:avLst/>
          </a:prstGeom>
        </p:spPr>
        <p:txBody>
          <a:bodyPr wrap="square" lIns="0" tIns="0" rIns="0" bIns="0" rtlCol="0" anchor="t">
            <a:spAutoFit/>
          </a:bodyPr>
          <a:lstStyle/>
          <a:p>
            <a:pPr marR="30480" algn="just"/>
            <a:r>
              <a:rPr lang="vi-VN" sz="4800" dirty="0">
                <a:solidFill>
                  <a:srgbClr val="000000"/>
                </a:solidFill>
                <a:latin typeface="+mj-lt"/>
              </a:rPr>
              <a:t>- Tác giả in đậm những từ ngữ: “nhật thực”, “nguyệt thực”.</a:t>
            </a:r>
            <a:endParaRPr lang="vi-VN" sz="4800" dirty="0">
              <a:solidFill>
                <a:srgbClr val="222222"/>
              </a:solidFill>
              <a:latin typeface="+mj-lt"/>
            </a:endParaRPr>
          </a:p>
          <a:p>
            <a:pPr marR="30480" algn="just"/>
            <a:r>
              <a:rPr lang="en-US" sz="4800" dirty="0">
                <a:solidFill>
                  <a:srgbClr val="000000"/>
                </a:solidFill>
                <a:latin typeface="+mj-lt"/>
                <a:sym typeface="Wingdings" panose="05000000000000000000" pitchFamily="2" charset="2"/>
              </a:rPr>
              <a:t></a:t>
            </a:r>
            <a:r>
              <a:rPr lang="vi-VN" sz="4800" dirty="0">
                <a:solidFill>
                  <a:srgbClr val="000000"/>
                </a:solidFill>
                <a:latin typeface="+mj-lt"/>
              </a:rPr>
              <a:t> Mục đích: nhấn mạnh và làm nổi bật nội dung văn bản muốn đề cập.</a:t>
            </a:r>
            <a:endParaRPr lang="vi-VN" sz="4800" dirty="0">
              <a:solidFill>
                <a:srgbClr val="222222"/>
              </a:solidFill>
              <a:latin typeface="+mj-lt"/>
            </a:endParaRPr>
          </a:p>
        </p:txBody>
      </p:sp>
      <p:sp>
        <p:nvSpPr>
          <p:cNvPr id="8" name="Freeform 8"/>
          <p:cNvSpPr/>
          <p:nvPr/>
        </p:nvSpPr>
        <p:spPr>
          <a:xfrm>
            <a:off x="13445125" y="-2540749"/>
            <a:ext cx="9030024" cy="6747891"/>
          </a:xfrm>
          <a:custGeom>
            <a:avLst/>
            <a:gdLst/>
            <a:ahLst/>
            <a:cxnLst/>
            <a:rect l="l" t="t" r="r" b="b"/>
            <a:pathLst>
              <a:path w="9030024" h="6747891">
                <a:moveTo>
                  <a:pt x="0" y="0"/>
                </a:moveTo>
                <a:lnTo>
                  <a:pt x="9030024" y="0"/>
                </a:lnTo>
                <a:lnTo>
                  <a:pt x="9030024" y="6747891"/>
                </a:lnTo>
                <a:lnTo>
                  <a:pt x="0" y="674789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3483182">
            <a:off x="-3480164" y="8645773"/>
            <a:ext cx="6754305" cy="5047308"/>
          </a:xfrm>
          <a:custGeom>
            <a:avLst/>
            <a:gdLst/>
            <a:ahLst/>
            <a:cxnLst/>
            <a:rect l="l" t="t" r="r" b="b"/>
            <a:pathLst>
              <a:path w="6754305" h="5047308">
                <a:moveTo>
                  <a:pt x="0" y="0"/>
                </a:moveTo>
                <a:lnTo>
                  <a:pt x="6754305" y="0"/>
                </a:lnTo>
                <a:lnTo>
                  <a:pt x="6754305" y="5047308"/>
                </a:lnTo>
                <a:lnTo>
                  <a:pt x="0" y="5047308"/>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676445" y="280183"/>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14" name="Picture 13">
            <a:extLst>
              <a:ext uri="{FF2B5EF4-FFF2-40B4-BE49-F238E27FC236}">
                <a16:creationId xmlns:a16="http://schemas.microsoft.com/office/drawing/2014/main" xmlns="" id="{0C2B7713-9EBE-46DF-9975-F9EFF265DD4A}"/>
              </a:ext>
            </a:extLst>
          </p:cNvPr>
          <p:cNvPicPr>
            <a:picLocks noChangeAspect="1"/>
          </p:cNvPicPr>
          <p:nvPr/>
        </p:nvPicPr>
        <p:blipFill>
          <a:blip r:embed="rId13"/>
          <a:stretch>
            <a:fillRect/>
          </a:stretch>
        </p:blipFill>
        <p:spPr>
          <a:xfrm>
            <a:off x="1862493" y="-603041"/>
            <a:ext cx="13040474" cy="2639797"/>
          </a:xfrm>
          <a:prstGeom prst="rect">
            <a:avLst/>
          </a:prstGeom>
        </p:spPr>
      </p:pic>
    </p:spTree>
    <p:extLst>
      <p:ext uri="{BB962C8B-B14F-4D97-AF65-F5344CB8AC3E}">
        <p14:creationId xmlns:p14="http://schemas.microsoft.com/office/powerpoint/2010/main" val="40662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862493" y="3241130"/>
            <a:ext cx="14563014" cy="6089988"/>
          </a:xfrm>
          <a:custGeom>
            <a:avLst/>
            <a:gdLst/>
            <a:ahLst/>
            <a:cxnLst/>
            <a:rect l="l" t="t" r="r" b="b"/>
            <a:pathLst>
              <a:path w="14563014" h="6089988">
                <a:moveTo>
                  <a:pt x="0" y="0"/>
                </a:moveTo>
                <a:lnTo>
                  <a:pt x="14563014" y="0"/>
                </a:lnTo>
                <a:lnTo>
                  <a:pt x="14563014" y="6089988"/>
                </a:lnTo>
                <a:lnTo>
                  <a:pt x="0" y="60899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5230926" y="1743880"/>
            <a:ext cx="7826148" cy="1036374"/>
          </a:xfrm>
          <a:prstGeom prst="rect">
            <a:avLst/>
          </a:prstGeom>
        </p:spPr>
        <p:txBody>
          <a:bodyPr lIns="0" tIns="0" rIns="0" bIns="0" rtlCol="0" anchor="t">
            <a:spAutoFit/>
          </a:bodyPr>
          <a:lstStyle/>
          <a:p>
            <a:pPr algn="ctr">
              <a:lnSpc>
                <a:spcPts val="8949"/>
              </a:lnSpc>
            </a:pPr>
            <a:r>
              <a:rPr lang="en-US" sz="4800" spc="575" dirty="0" err="1">
                <a:solidFill>
                  <a:srgbClr val="FFFFFF"/>
                </a:solidFill>
                <a:latin typeface="Times New Roman" panose="02020603050405020304" pitchFamily="18" charset="0"/>
                <a:cs typeface="Times New Roman" panose="02020603050405020304" pitchFamily="18" charset="0"/>
              </a:rPr>
              <a:t>Câu</a:t>
            </a:r>
            <a:r>
              <a:rPr lang="en-US" sz="4800" spc="575" dirty="0">
                <a:solidFill>
                  <a:srgbClr val="FFFFFF"/>
                </a:solidFill>
                <a:latin typeface="Times New Roman" panose="02020603050405020304" pitchFamily="18" charset="0"/>
                <a:cs typeface="Times New Roman" panose="02020603050405020304" pitchFamily="18" charset="0"/>
              </a:rPr>
              <a:t> 4:</a:t>
            </a:r>
          </a:p>
        </p:txBody>
      </p:sp>
      <p:sp>
        <p:nvSpPr>
          <p:cNvPr id="6" name="TextBox 6"/>
          <p:cNvSpPr txBox="1"/>
          <p:nvPr/>
        </p:nvSpPr>
        <p:spPr>
          <a:xfrm>
            <a:off x="3532087" y="3974464"/>
            <a:ext cx="11370879" cy="4739759"/>
          </a:xfrm>
          <a:prstGeom prst="rect">
            <a:avLst/>
          </a:prstGeom>
        </p:spPr>
        <p:txBody>
          <a:bodyPr wrap="square" lIns="0" tIns="0" rIns="0" bIns="0" rtlCol="0" anchor="t">
            <a:spAutoFit/>
          </a:bodyPr>
          <a:lstStyle/>
          <a:p>
            <a:pPr marR="30480" algn="just"/>
            <a:r>
              <a:rPr lang="vi-VN" sz="4400" dirty="0">
                <a:solidFill>
                  <a:srgbClr val="000000"/>
                </a:solidFill>
                <a:latin typeface="Times New Roman" panose="02020603050405020304" pitchFamily="18" charset="0"/>
              </a:rPr>
              <a:t>- Tác giả chủ yếu chọn cách trình bày thông tin theo cấu trúc so sánh, đối chiếu.</a:t>
            </a:r>
            <a:endParaRPr lang="vi-VN" sz="4400" dirty="0">
              <a:solidFill>
                <a:srgbClr val="222222"/>
              </a:solidFill>
              <a:latin typeface="Times New Roman" panose="02020603050405020304" pitchFamily="18" charset="0"/>
            </a:endParaRPr>
          </a:p>
          <a:p>
            <a:pPr marR="30480" algn="just"/>
            <a:r>
              <a:rPr lang="vi-VN" sz="4400" dirty="0">
                <a:solidFill>
                  <a:srgbClr val="000000"/>
                </a:solidFill>
                <a:latin typeface="Times New Roman" panose="02020603050405020304" pitchFamily="18" charset="0"/>
              </a:rPr>
              <a:t>Dựa vào các từ ngữ: “Tuy nhiên”, “sự khác nhau”.</a:t>
            </a:r>
            <a:endParaRPr lang="vi-VN" sz="4400" dirty="0">
              <a:solidFill>
                <a:srgbClr val="222222"/>
              </a:solidFill>
              <a:latin typeface="Times New Roman" panose="02020603050405020304" pitchFamily="18" charset="0"/>
            </a:endParaRPr>
          </a:p>
          <a:p>
            <a:pPr marR="30480" algn="just"/>
            <a:r>
              <a:rPr lang="en-US" sz="4400" dirty="0">
                <a:solidFill>
                  <a:srgbClr val="000000"/>
                </a:solidFill>
                <a:latin typeface="Times New Roman" panose="02020603050405020304" pitchFamily="18" charset="0"/>
                <a:sym typeface="Wingdings" panose="05000000000000000000" pitchFamily="2" charset="2"/>
              </a:rPr>
              <a:t></a:t>
            </a:r>
            <a:r>
              <a:rPr lang="vi-VN" sz="4400" dirty="0">
                <a:solidFill>
                  <a:srgbClr val="000000"/>
                </a:solidFill>
                <a:latin typeface="Times New Roman" panose="02020603050405020304" pitchFamily="18" charset="0"/>
              </a:rPr>
              <a:t> Cách trình bày nhằm giúp cho người đọc, người nghe hiểu rõ và xác định chính xác đối tượng cần tìm hiểu, tránh sai lệch hiểu nhầm thông tin.</a:t>
            </a:r>
            <a:endParaRPr lang="vi-VN" sz="4400" dirty="0">
              <a:solidFill>
                <a:srgbClr val="222222"/>
              </a:solidFill>
              <a:latin typeface="Times New Roman" panose="02020603050405020304" pitchFamily="18" charset="0"/>
            </a:endParaRPr>
          </a:p>
        </p:txBody>
      </p:sp>
      <p:sp>
        <p:nvSpPr>
          <p:cNvPr id="8" name="Freeform 8"/>
          <p:cNvSpPr/>
          <p:nvPr/>
        </p:nvSpPr>
        <p:spPr>
          <a:xfrm>
            <a:off x="13445125" y="-2540749"/>
            <a:ext cx="9030024" cy="6747891"/>
          </a:xfrm>
          <a:custGeom>
            <a:avLst/>
            <a:gdLst/>
            <a:ahLst/>
            <a:cxnLst/>
            <a:rect l="l" t="t" r="r" b="b"/>
            <a:pathLst>
              <a:path w="9030024" h="6747891">
                <a:moveTo>
                  <a:pt x="0" y="0"/>
                </a:moveTo>
                <a:lnTo>
                  <a:pt x="9030024" y="0"/>
                </a:lnTo>
                <a:lnTo>
                  <a:pt x="9030024" y="6747891"/>
                </a:lnTo>
                <a:lnTo>
                  <a:pt x="0" y="674789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3483182">
            <a:off x="-3480164" y="8645773"/>
            <a:ext cx="6754305" cy="5047308"/>
          </a:xfrm>
          <a:custGeom>
            <a:avLst/>
            <a:gdLst/>
            <a:ahLst/>
            <a:cxnLst/>
            <a:rect l="l" t="t" r="r" b="b"/>
            <a:pathLst>
              <a:path w="6754305" h="5047308">
                <a:moveTo>
                  <a:pt x="0" y="0"/>
                </a:moveTo>
                <a:lnTo>
                  <a:pt x="6754305" y="0"/>
                </a:lnTo>
                <a:lnTo>
                  <a:pt x="6754305" y="5047308"/>
                </a:lnTo>
                <a:lnTo>
                  <a:pt x="0" y="5047308"/>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676445" y="280183"/>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14" name="Picture 13">
            <a:extLst>
              <a:ext uri="{FF2B5EF4-FFF2-40B4-BE49-F238E27FC236}">
                <a16:creationId xmlns:a16="http://schemas.microsoft.com/office/drawing/2014/main" xmlns="" id="{0C2B7713-9EBE-46DF-9975-F9EFF265DD4A}"/>
              </a:ext>
            </a:extLst>
          </p:cNvPr>
          <p:cNvPicPr>
            <a:picLocks noChangeAspect="1"/>
          </p:cNvPicPr>
          <p:nvPr/>
        </p:nvPicPr>
        <p:blipFill>
          <a:blip r:embed="rId13"/>
          <a:stretch>
            <a:fillRect/>
          </a:stretch>
        </p:blipFill>
        <p:spPr>
          <a:xfrm>
            <a:off x="1862493" y="-603041"/>
            <a:ext cx="13040474" cy="2639797"/>
          </a:xfrm>
          <a:prstGeom prst="rect">
            <a:avLst/>
          </a:prstGeom>
        </p:spPr>
      </p:pic>
    </p:spTree>
    <p:extLst>
      <p:ext uri="{BB962C8B-B14F-4D97-AF65-F5344CB8AC3E}">
        <p14:creationId xmlns:p14="http://schemas.microsoft.com/office/powerpoint/2010/main" val="250569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862493" y="3241130"/>
            <a:ext cx="14563014" cy="6089988"/>
          </a:xfrm>
          <a:custGeom>
            <a:avLst/>
            <a:gdLst/>
            <a:ahLst/>
            <a:cxnLst/>
            <a:rect l="l" t="t" r="r" b="b"/>
            <a:pathLst>
              <a:path w="14563014" h="6089988">
                <a:moveTo>
                  <a:pt x="0" y="0"/>
                </a:moveTo>
                <a:lnTo>
                  <a:pt x="14563014" y="0"/>
                </a:lnTo>
                <a:lnTo>
                  <a:pt x="14563014" y="6089988"/>
                </a:lnTo>
                <a:lnTo>
                  <a:pt x="0" y="60899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5230926" y="1743880"/>
            <a:ext cx="7826148" cy="1036374"/>
          </a:xfrm>
          <a:prstGeom prst="rect">
            <a:avLst/>
          </a:prstGeom>
        </p:spPr>
        <p:txBody>
          <a:bodyPr lIns="0" tIns="0" rIns="0" bIns="0" rtlCol="0" anchor="t">
            <a:spAutoFit/>
          </a:bodyPr>
          <a:lstStyle/>
          <a:p>
            <a:pPr algn="ctr">
              <a:lnSpc>
                <a:spcPts val="8949"/>
              </a:lnSpc>
            </a:pPr>
            <a:r>
              <a:rPr lang="en-US" sz="4800" spc="575" dirty="0" err="1">
                <a:solidFill>
                  <a:srgbClr val="FFFFFF"/>
                </a:solidFill>
                <a:latin typeface="Times New Roman" panose="02020603050405020304" pitchFamily="18" charset="0"/>
                <a:cs typeface="Times New Roman" panose="02020603050405020304" pitchFamily="18" charset="0"/>
              </a:rPr>
              <a:t>Câu</a:t>
            </a:r>
            <a:r>
              <a:rPr lang="en-US" sz="4800" spc="575" dirty="0">
                <a:solidFill>
                  <a:srgbClr val="FFFFFF"/>
                </a:solidFill>
                <a:latin typeface="Times New Roman" panose="02020603050405020304" pitchFamily="18" charset="0"/>
                <a:cs typeface="Times New Roman" panose="02020603050405020304" pitchFamily="18" charset="0"/>
              </a:rPr>
              <a:t> 5:</a:t>
            </a:r>
          </a:p>
        </p:txBody>
      </p:sp>
      <p:sp>
        <p:nvSpPr>
          <p:cNvPr id="6" name="TextBox 6"/>
          <p:cNvSpPr txBox="1"/>
          <p:nvPr/>
        </p:nvSpPr>
        <p:spPr>
          <a:xfrm>
            <a:off x="3898648" y="4344358"/>
            <a:ext cx="10490704" cy="2708434"/>
          </a:xfrm>
          <a:prstGeom prst="rect">
            <a:avLst/>
          </a:prstGeom>
        </p:spPr>
        <p:txBody>
          <a:bodyPr wrap="square" lIns="0" tIns="0" rIns="0" bIns="0" rtlCol="0" anchor="t">
            <a:spAutoFit/>
          </a:bodyPr>
          <a:lstStyle/>
          <a:p>
            <a:pPr marR="30480" algn="just"/>
            <a:r>
              <a:rPr lang="vi-VN" sz="4400" dirty="0">
                <a:solidFill>
                  <a:srgbClr val="000000"/>
                </a:solidFill>
                <a:latin typeface="Times New Roman" panose="02020603050405020304" pitchFamily="18" charset="0"/>
              </a:rPr>
              <a:t>- Từ ngữ được sử dụng trong bài viết thuộc các từ ngữ chuyên ngành môn thiên văn học, dễ nghe, dễ hiểu và gần gũi với đời sống thường ngày.</a:t>
            </a:r>
            <a:endParaRPr lang="vi-VN" sz="4400" dirty="0">
              <a:solidFill>
                <a:srgbClr val="222222"/>
              </a:solidFill>
              <a:latin typeface="Times New Roman" panose="02020603050405020304" pitchFamily="18" charset="0"/>
            </a:endParaRPr>
          </a:p>
        </p:txBody>
      </p:sp>
      <p:sp>
        <p:nvSpPr>
          <p:cNvPr id="8" name="Freeform 8"/>
          <p:cNvSpPr/>
          <p:nvPr/>
        </p:nvSpPr>
        <p:spPr>
          <a:xfrm>
            <a:off x="13445125" y="-2540749"/>
            <a:ext cx="9030024" cy="6747891"/>
          </a:xfrm>
          <a:custGeom>
            <a:avLst/>
            <a:gdLst/>
            <a:ahLst/>
            <a:cxnLst/>
            <a:rect l="l" t="t" r="r" b="b"/>
            <a:pathLst>
              <a:path w="9030024" h="6747891">
                <a:moveTo>
                  <a:pt x="0" y="0"/>
                </a:moveTo>
                <a:lnTo>
                  <a:pt x="9030024" y="0"/>
                </a:lnTo>
                <a:lnTo>
                  <a:pt x="9030024" y="6747891"/>
                </a:lnTo>
                <a:lnTo>
                  <a:pt x="0" y="674789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3483182">
            <a:off x="-3480164" y="8645773"/>
            <a:ext cx="6754305" cy="5047308"/>
          </a:xfrm>
          <a:custGeom>
            <a:avLst/>
            <a:gdLst/>
            <a:ahLst/>
            <a:cxnLst/>
            <a:rect l="l" t="t" r="r" b="b"/>
            <a:pathLst>
              <a:path w="6754305" h="5047308">
                <a:moveTo>
                  <a:pt x="0" y="0"/>
                </a:moveTo>
                <a:lnTo>
                  <a:pt x="6754305" y="0"/>
                </a:lnTo>
                <a:lnTo>
                  <a:pt x="6754305" y="5047308"/>
                </a:lnTo>
                <a:lnTo>
                  <a:pt x="0" y="5047308"/>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676445" y="280183"/>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14" name="Picture 13">
            <a:extLst>
              <a:ext uri="{FF2B5EF4-FFF2-40B4-BE49-F238E27FC236}">
                <a16:creationId xmlns:a16="http://schemas.microsoft.com/office/drawing/2014/main" xmlns="" id="{0C2B7713-9EBE-46DF-9975-F9EFF265DD4A}"/>
              </a:ext>
            </a:extLst>
          </p:cNvPr>
          <p:cNvPicPr>
            <a:picLocks noChangeAspect="1"/>
          </p:cNvPicPr>
          <p:nvPr/>
        </p:nvPicPr>
        <p:blipFill>
          <a:blip r:embed="rId13"/>
          <a:stretch>
            <a:fillRect/>
          </a:stretch>
        </p:blipFill>
        <p:spPr>
          <a:xfrm>
            <a:off x="1862493" y="-603041"/>
            <a:ext cx="13040474" cy="2639797"/>
          </a:xfrm>
          <a:prstGeom prst="rect">
            <a:avLst/>
          </a:prstGeom>
        </p:spPr>
      </p:pic>
    </p:spTree>
    <p:extLst>
      <p:ext uri="{BB962C8B-B14F-4D97-AF65-F5344CB8AC3E}">
        <p14:creationId xmlns:p14="http://schemas.microsoft.com/office/powerpoint/2010/main" val="151084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862493" y="3241130"/>
            <a:ext cx="14563014" cy="6089988"/>
          </a:xfrm>
          <a:custGeom>
            <a:avLst/>
            <a:gdLst/>
            <a:ahLst/>
            <a:cxnLst/>
            <a:rect l="l" t="t" r="r" b="b"/>
            <a:pathLst>
              <a:path w="14563014" h="6089988">
                <a:moveTo>
                  <a:pt x="0" y="0"/>
                </a:moveTo>
                <a:lnTo>
                  <a:pt x="14563014" y="0"/>
                </a:lnTo>
                <a:lnTo>
                  <a:pt x="14563014" y="6089988"/>
                </a:lnTo>
                <a:lnTo>
                  <a:pt x="0" y="60899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5230926" y="1743880"/>
            <a:ext cx="7826148" cy="1036374"/>
          </a:xfrm>
          <a:prstGeom prst="rect">
            <a:avLst/>
          </a:prstGeom>
        </p:spPr>
        <p:txBody>
          <a:bodyPr lIns="0" tIns="0" rIns="0" bIns="0" rtlCol="0" anchor="t">
            <a:spAutoFit/>
          </a:bodyPr>
          <a:lstStyle/>
          <a:p>
            <a:pPr algn="ctr">
              <a:lnSpc>
                <a:spcPts val="8949"/>
              </a:lnSpc>
            </a:pPr>
            <a:r>
              <a:rPr lang="en-US" sz="4800" spc="575" dirty="0" err="1">
                <a:solidFill>
                  <a:srgbClr val="FFFFFF"/>
                </a:solidFill>
                <a:latin typeface="Times New Roman" panose="02020603050405020304" pitchFamily="18" charset="0"/>
                <a:cs typeface="Times New Roman" panose="02020603050405020304" pitchFamily="18" charset="0"/>
              </a:rPr>
              <a:t>Câu</a:t>
            </a:r>
            <a:r>
              <a:rPr lang="en-US" sz="4800" spc="575" dirty="0">
                <a:solidFill>
                  <a:srgbClr val="FFFFFF"/>
                </a:solidFill>
                <a:latin typeface="Times New Roman" panose="02020603050405020304" pitchFamily="18" charset="0"/>
                <a:cs typeface="Times New Roman" panose="02020603050405020304" pitchFamily="18" charset="0"/>
              </a:rPr>
              <a:t> 6:</a:t>
            </a:r>
          </a:p>
        </p:txBody>
      </p:sp>
      <p:sp>
        <p:nvSpPr>
          <p:cNvPr id="6" name="TextBox 6"/>
          <p:cNvSpPr txBox="1"/>
          <p:nvPr/>
        </p:nvSpPr>
        <p:spPr>
          <a:xfrm>
            <a:off x="3898648" y="4344358"/>
            <a:ext cx="10490704" cy="3385542"/>
          </a:xfrm>
          <a:prstGeom prst="rect">
            <a:avLst/>
          </a:prstGeom>
        </p:spPr>
        <p:txBody>
          <a:bodyPr wrap="square" lIns="0" tIns="0" rIns="0" bIns="0" rtlCol="0" anchor="t">
            <a:spAutoFit/>
          </a:bodyPr>
          <a:lstStyle/>
          <a:p>
            <a:pPr marR="30480" algn="just"/>
            <a:r>
              <a:rPr lang="vi-VN" sz="4400" dirty="0">
                <a:solidFill>
                  <a:srgbClr val="000000"/>
                </a:solidFill>
                <a:latin typeface="Times New Roman" panose="02020603050405020304" pitchFamily="18" charset="0"/>
              </a:rPr>
              <a:t>Phương tiện phi ngôn ngữ được sử dụng: Hình ảnh</a:t>
            </a:r>
            <a:endParaRPr lang="vi-VN" sz="4400" dirty="0">
              <a:solidFill>
                <a:srgbClr val="222222"/>
              </a:solidFill>
              <a:latin typeface="Times New Roman" panose="02020603050405020304" pitchFamily="18" charset="0"/>
            </a:endParaRPr>
          </a:p>
          <a:p>
            <a:pPr marR="30480" algn="just"/>
            <a:r>
              <a:rPr lang="en-US" sz="4400" dirty="0">
                <a:solidFill>
                  <a:srgbClr val="000000"/>
                </a:solidFill>
                <a:latin typeface="Times New Roman" panose="02020603050405020304" pitchFamily="18" charset="0"/>
                <a:sym typeface="Wingdings" panose="05000000000000000000" pitchFamily="2" charset="2"/>
              </a:rPr>
              <a:t></a:t>
            </a:r>
            <a:r>
              <a:rPr lang="vi-VN" sz="4400" dirty="0">
                <a:solidFill>
                  <a:srgbClr val="000000"/>
                </a:solidFill>
                <a:latin typeface="Times New Roman" panose="02020603050405020304" pitchFamily="18" charset="0"/>
              </a:rPr>
              <a:t> Giúp cho người đọc dễ hình dung và phân biệt được hai hiện tượng nguyệt thực và nhật thực được nhắc đến trong bài.</a:t>
            </a:r>
            <a:endParaRPr lang="vi-VN" sz="4400" dirty="0">
              <a:solidFill>
                <a:srgbClr val="222222"/>
              </a:solidFill>
              <a:latin typeface="Times New Roman" panose="02020603050405020304" pitchFamily="18" charset="0"/>
            </a:endParaRPr>
          </a:p>
        </p:txBody>
      </p:sp>
      <p:sp>
        <p:nvSpPr>
          <p:cNvPr id="8" name="Freeform 8"/>
          <p:cNvSpPr/>
          <p:nvPr/>
        </p:nvSpPr>
        <p:spPr>
          <a:xfrm>
            <a:off x="13445125" y="-2540749"/>
            <a:ext cx="9030024" cy="6747891"/>
          </a:xfrm>
          <a:custGeom>
            <a:avLst/>
            <a:gdLst/>
            <a:ahLst/>
            <a:cxnLst/>
            <a:rect l="l" t="t" r="r" b="b"/>
            <a:pathLst>
              <a:path w="9030024" h="6747891">
                <a:moveTo>
                  <a:pt x="0" y="0"/>
                </a:moveTo>
                <a:lnTo>
                  <a:pt x="9030024" y="0"/>
                </a:lnTo>
                <a:lnTo>
                  <a:pt x="9030024" y="6747891"/>
                </a:lnTo>
                <a:lnTo>
                  <a:pt x="0" y="674789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3483182">
            <a:off x="-3480164" y="8645773"/>
            <a:ext cx="6754305" cy="5047308"/>
          </a:xfrm>
          <a:custGeom>
            <a:avLst/>
            <a:gdLst/>
            <a:ahLst/>
            <a:cxnLst/>
            <a:rect l="l" t="t" r="r" b="b"/>
            <a:pathLst>
              <a:path w="6754305" h="5047308">
                <a:moveTo>
                  <a:pt x="0" y="0"/>
                </a:moveTo>
                <a:lnTo>
                  <a:pt x="6754305" y="0"/>
                </a:lnTo>
                <a:lnTo>
                  <a:pt x="6754305" y="5047308"/>
                </a:lnTo>
                <a:lnTo>
                  <a:pt x="0" y="5047308"/>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676445" y="280183"/>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14" name="Picture 13">
            <a:extLst>
              <a:ext uri="{FF2B5EF4-FFF2-40B4-BE49-F238E27FC236}">
                <a16:creationId xmlns:a16="http://schemas.microsoft.com/office/drawing/2014/main" xmlns="" id="{0C2B7713-9EBE-46DF-9975-F9EFF265DD4A}"/>
              </a:ext>
            </a:extLst>
          </p:cNvPr>
          <p:cNvPicPr>
            <a:picLocks noChangeAspect="1"/>
          </p:cNvPicPr>
          <p:nvPr/>
        </p:nvPicPr>
        <p:blipFill>
          <a:blip r:embed="rId13"/>
          <a:stretch>
            <a:fillRect/>
          </a:stretch>
        </p:blipFill>
        <p:spPr>
          <a:xfrm>
            <a:off x="1862493" y="-603041"/>
            <a:ext cx="13040474" cy="2639797"/>
          </a:xfrm>
          <a:prstGeom prst="rect">
            <a:avLst/>
          </a:prstGeom>
        </p:spPr>
      </p:pic>
    </p:spTree>
    <p:extLst>
      <p:ext uri="{BB962C8B-B14F-4D97-AF65-F5344CB8AC3E}">
        <p14:creationId xmlns:p14="http://schemas.microsoft.com/office/powerpoint/2010/main" val="33343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grpSp>
        <p:nvGrpSpPr>
          <p:cNvPr id="2" name="Group 2"/>
          <p:cNvGrpSpPr/>
          <p:nvPr/>
        </p:nvGrpSpPr>
        <p:grpSpPr>
          <a:xfrm>
            <a:off x="1584607" y="2552700"/>
            <a:ext cx="8991600" cy="6409045"/>
            <a:chOff x="0" y="0"/>
            <a:chExt cx="9326274" cy="8679568"/>
          </a:xfrm>
        </p:grpSpPr>
        <p:sp>
          <p:nvSpPr>
            <p:cNvPr id="3" name="Freeform 3"/>
            <p:cNvSpPr/>
            <p:nvPr/>
          </p:nvSpPr>
          <p:spPr>
            <a:xfrm>
              <a:off x="-9098" y="-6509"/>
              <a:ext cx="9340605" cy="8711622"/>
            </a:xfrm>
            <a:custGeom>
              <a:avLst/>
              <a:gdLst/>
              <a:ahLst/>
              <a:cxnLst/>
              <a:rect l="l" t="t" r="r" b="b"/>
              <a:pathLst>
                <a:path w="9340605" h="8711622">
                  <a:moveTo>
                    <a:pt x="63030" y="8118068"/>
                  </a:moveTo>
                  <a:cubicBezTo>
                    <a:pt x="63030" y="8118068"/>
                    <a:pt x="0" y="7871504"/>
                    <a:pt x="10218" y="1214762"/>
                  </a:cubicBezTo>
                  <a:cubicBezTo>
                    <a:pt x="18651" y="990971"/>
                    <a:pt x="65033" y="645332"/>
                    <a:pt x="65033" y="645332"/>
                  </a:cubicBezTo>
                  <a:cubicBezTo>
                    <a:pt x="82233" y="502466"/>
                    <a:pt x="56685" y="337866"/>
                    <a:pt x="181385" y="223925"/>
                  </a:cubicBezTo>
                  <a:cubicBezTo>
                    <a:pt x="346794" y="72788"/>
                    <a:pt x="621643" y="0"/>
                    <a:pt x="8447532" y="6965"/>
                  </a:cubicBezTo>
                  <a:lnTo>
                    <a:pt x="8447533" y="6965"/>
                  </a:lnTo>
                  <a:cubicBezTo>
                    <a:pt x="8664281" y="16819"/>
                    <a:pt x="8868595" y="36481"/>
                    <a:pt x="9002784" y="101690"/>
                  </a:cubicBezTo>
                  <a:cubicBezTo>
                    <a:pt x="9258830" y="226120"/>
                    <a:pt x="9340605" y="459160"/>
                    <a:pt x="9335117" y="704684"/>
                  </a:cubicBezTo>
                  <a:cubicBezTo>
                    <a:pt x="9335117" y="704684"/>
                    <a:pt x="9291829" y="1013073"/>
                    <a:pt x="9299263" y="1248607"/>
                  </a:cubicBezTo>
                  <a:cubicBezTo>
                    <a:pt x="9306386" y="7859870"/>
                    <a:pt x="9313542" y="8055473"/>
                    <a:pt x="9313542" y="8055473"/>
                  </a:cubicBezTo>
                  <a:cubicBezTo>
                    <a:pt x="9296861" y="8271205"/>
                    <a:pt x="9182217" y="8481816"/>
                    <a:pt x="8985348" y="8593441"/>
                  </a:cubicBezTo>
                  <a:cubicBezTo>
                    <a:pt x="8834996" y="8678690"/>
                    <a:pt x="8636965" y="8693787"/>
                    <a:pt x="6866429" y="8683046"/>
                  </a:cubicBezTo>
                  <a:lnTo>
                    <a:pt x="6866331" y="8683046"/>
                  </a:lnTo>
                  <a:cubicBezTo>
                    <a:pt x="645952" y="8677769"/>
                    <a:pt x="384604" y="8711622"/>
                    <a:pt x="254278" y="8602464"/>
                  </a:cubicBezTo>
                  <a:cubicBezTo>
                    <a:pt x="145767" y="8511579"/>
                    <a:pt x="81795" y="8318268"/>
                    <a:pt x="63030" y="8118068"/>
                  </a:cubicBezTo>
                  <a:close/>
                </a:path>
              </a:pathLst>
            </a:custGeom>
            <a:solidFill>
              <a:srgbClr val="FFFFFF"/>
            </a:solidFill>
          </p:spPr>
        </p:sp>
      </p:grpSp>
      <p:sp>
        <p:nvSpPr>
          <p:cNvPr id="4" name="Freeform 4"/>
          <p:cNvSpPr/>
          <p:nvPr/>
        </p:nvSpPr>
        <p:spPr>
          <a:xfrm>
            <a:off x="11211697" y="3068728"/>
            <a:ext cx="10296077" cy="10296077"/>
          </a:xfrm>
          <a:custGeom>
            <a:avLst/>
            <a:gdLst/>
            <a:ahLst/>
            <a:cxnLst/>
            <a:rect l="l" t="t" r="r" b="b"/>
            <a:pathLst>
              <a:path w="10296077" h="10296077">
                <a:moveTo>
                  <a:pt x="0" y="0"/>
                </a:moveTo>
                <a:lnTo>
                  <a:pt x="10296077" y="0"/>
                </a:lnTo>
                <a:lnTo>
                  <a:pt x="10296077" y="10296076"/>
                </a:lnTo>
                <a:lnTo>
                  <a:pt x="0" y="1029607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2528630"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sp>
        <p:nvSpPr>
          <p:cNvPr id="6" name="Freeform 6"/>
          <p:cNvSpPr/>
          <p:nvPr/>
        </p:nvSpPr>
        <p:spPr>
          <a:xfrm>
            <a:off x="6458677"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sp>
        <p:nvSpPr>
          <p:cNvPr id="7" name="Freeform 7"/>
          <p:cNvSpPr/>
          <p:nvPr/>
        </p:nvSpPr>
        <p:spPr>
          <a:xfrm>
            <a:off x="392707" y="412445"/>
            <a:ext cx="5370645" cy="1740583"/>
          </a:xfrm>
          <a:custGeom>
            <a:avLst/>
            <a:gdLst/>
            <a:ahLst/>
            <a:cxnLst/>
            <a:rect l="l" t="t" r="r" b="b"/>
            <a:pathLst>
              <a:path w="5370645" h="1740583">
                <a:moveTo>
                  <a:pt x="0" y="0"/>
                </a:moveTo>
                <a:lnTo>
                  <a:pt x="5370645" y="0"/>
                </a:lnTo>
                <a:lnTo>
                  <a:pt x="5370645"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pic>
        <p:nvPicPr>
          <p:cNvPr id="9" name="Picture 8"/>
          <p:cNvPicPr>
            <a:picLocks noChangeAspect="1"/>
          </p:cNvPicPr>
          <p:nvPr/>
        </p:nvPicPr>
        <p:blipFill>
          <a:blip r:embed="rId7"/>
          <a:stretch>
            <a:fillRect/>
          </a:stretch>
        </p:blipFill>
        <p:spPr>
          <a:xfrm>
            <a:off x="2021303" y="2857500"/>
            <a:ext cx="8114479" cy="4767485"/>
          </a:xfrm>
          <a:prstGeom prst="rect">
            <a:avLst/>
          </a:prstGeom>
        </p:spPr>
      </p:pic>
    </p:spTree>
    <p:extLst>
      <p:ext uri="{BB962C8B-B14F-4D97-AF65-F5344CB8AC3E}">
        <p14:creationId xmlns:p14="http://schemas.microsoft.com/office/powerpoint/2010/main" val="252784297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2528630"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sp>
        <p:nvSpPr>
          <p:cNvPr id="3" name="Freeform 3"/>
          <p:cNvSpPr/>
          <p:nvPr/>
        </p:nvSpPr>
        <p:spPr>
          <a:xfrm>
            <a:off x="6458677"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sp>
        <p:nvSpPr>
          <p:cNvPr id="4" name="Freeform 4"/>
          <p:cNvSpPr/>
          <p:nvPr/>
        </p:nvSpPr>
        <p:spPr>
          <a:xfrm>
            <a:off x="392707" y="412445"/>
            <a:ext cx="5370645" cy="1740583"/>
          </a:xfrm>
          <a:custGeom>
            <a:avLst/>
            <a:gdLst/>
            <a:ahLst/>
            <a:cxnLst/>
            <a:rect l="l" t="t" r="r" b="b"/>
            <a:pathLst>
              <a:path w="5370645" h="1740583">
                <a:moveTo>
                  <a:pt x="0" y="0"/>
                </a:moveTo>
                <a:lnTo>
                  <a:pt x="5370645" y="0"/>
                </a:lnTo>
                <a:lnTo>
                  <a:pt x="5370645" y="1740584"/>
                </a:lnTo>
                <a:lnTo>
                  <a:pt x="0" y="1740584"/>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grpSp>
        <p:nvGrpSpPr>
          <p:cNvPr id="5" name="Group 5"/>
          <p:cNvGrpSpPr/>
          <p:nvPr/>
        </p:nvGrpSpPr>
        <p:grpSpPr>
          <a:xfrm>
            <a:off x="3886200" y="3287119"/>
            <a:ext cx="11353800" cy="5705412"/>
            <a:chOff x="0" y="0"/>
            <a:chExt cx="11120286" cy="7133007"/>
          </a:xfrm>
        </p:grpSpPr>
        <p:sp>
          <p:nvSpPr>
            <p:cNvPr id="6" name="Freeform 6"/>
            <p:cNvSpPr/>
            <p:nvPr/>
          </p:nvSpPr>
          <p:spPr>
            <a:xfrm>
              <a:off x="-9098" y="-6509"/>
              <a:ext cx="11134617" cy="7165060"/>
            </a:xfrm>
            <a:custGeom>
              <a:avLst/>
              <a:gdLst/>
              <a:ahLst/>
              <a:cxnLst/>
              <a:rect l="l" t="t" r="r" b="b"/>
              <a:pathLst>
                <a:path w="11134617" h="7165060">
                  <a:moveTo>
                    <a:pt x="63030" y="6571507"/>
                  </a:moveTo>
                  <a:cubicBezTo>
                    <a:pt x="63030" y="6571507"/>
                    <a:pt x="0" y="6324943"/>
                    <a:pt x="10218" y="1214762"/>
                  </a:cubicBezTo>
                  <a:cubicBezTo>
                    <a:pt x="18651" y="990971"/>
                    <a:pt x="65033" y="645332"/>
                    <a:pt x="65033" y="645332"/>
                  </a:cubicBezTo>
                  <a:cubicBezTo>
                    <a:pt x="82233" y="502466"/>
                    <a:pt x="56685" y="337866"/>
                    <a:pt x="181385" y="223925"/>
                  </a:cubicBezTo>
                  <a:cubicBezTo>
                    <a:pt x="346794" y="72788"/>
                    <a:pt x="621643" y="0"/>
                    <a:pt x="10241544" y="6965"/>
                  </a:cubicBezTo>
                  <a:lnTo>
                    <a:pt x="10241545" y="6965"/>
                  </a:lnTo>
                  <a:cubicBezTo>
                    <a:pt x="10458292" y="16819"/>
                    <a:pt x="10662607" y="36481"/>
                    <a:pt x="10796795" y="101690"/>
                  </a:cubicBezTo>
                  <a:cubicBezTo>
                    <a:pt x="11052841" y="226120"/>
                    <a:pt x="11134617" y="459160"/>
                    <a:pt x="11129129" y="704684"/>
                  </a:cubicBezTo>
                  <a:cubicBezTo>
                    <a:pt x="11129129" y="704684"/>
                    <a:pt x="11085840" y="1013073"/>
                    <a:pt x="11093274" y="1248607"/>
                  </a:cubicBezTo>
                  <a:cubicBezTo>
                    <a:pt x="11100398" y="6313308"/>
                    <a:pt x="11107554" y="6508911"/>
                    <a:pt x="11107554" y="6508911"/>
                  </a:cubicBezTo>
                  <a:cubicBezTo>
                    <a:pt x="11090873" y="6724643"/>
                    <a:pt x="10976229" y="6935255"/>
                    <a:pt x="10779359" y="7046879"/>
                  </a:cubicBezTo>
                  <a:cubicBezTo>
                    <a:pt x="10629008" y="7132128"/>
                    <a:pt x="10430977" y="7147226"/>
                    <a:pt x="8295180" y="7136484"/>
                  </a:cubicBezTo>
                  <a:lnTo>
                    <a:pt x="8295059" y="7136484"/>
                  </a:lnTo>
                  <a:cubicBezTo>
                    <a:pt x="645952" y="7131207"/>
                    <a:pt x="384604" y="7165060"/>
                    <a:pt x="254278" y="7055903"/>
                  </a:cubicBezTo>
                  <a:cubicBezTo>
                    <a:pt x="145767" y="6965018"/>
                    <a:pt x="81795" y="6771706"/>
                    <a:pt x="63030" y="6571507"/>
                  </a:cubicBezTo>
                  <a:close/>
                </a:path>
              </a:pathLst>
            </a:custGeom>
            <a:solidFill>
              <a:srgbClr val="FFFFFF"/>
            </a:solidFill>
          </p:spPr>
        </p:sp>
      </p:grpSp>
      <p:sp>
        <p:nvSpPr>
          <p:cNvPr id="7" name="TextBox 7"/>
          <p:cNvSpPr txBox="1"/>
          <p:nvPr/>
        </p:nvSpPr>
        <p:spPr>
          <a:xfrm>
            <a:off x="4613499" y="3848100"/>
            <a:ext cx="9502295" cy="4431983"/>
          </a:xfrm>
          <a:prstGeom prst="rect">
            <a:avLst/>
          </a:prstGeom>
        </p:spPr>
        <p:txBody>
          <a:bodyPr wrap="square" lIns="0" tIns="0" rIns="0" bIns="0" rtlCol="0" anchor="t">
            <a:spAutoFit/>
          </a:bodyPr>
          <a:lstStyle/>
          <a:p>
            <a:pPr algn="just"/>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Trường</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em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tổ</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chức</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tuần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lễ</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Nhà</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khoa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học</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tương</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lai</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để</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học</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sinh</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tìm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hiểu</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về</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những</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bí</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ẩn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của</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thế</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giới</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tự</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nhiên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Em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hãy</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viết</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bài</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văn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thuyết</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minh</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giải</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thích</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một</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hiện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tượng</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tự</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nhiên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mà</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bản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thân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quan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tâm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để</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tham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gia</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tuần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lễ</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này</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a:t>
            </a:r>
            <a:endParaRPr lang="en-US" sz="4400" u="none" spc="264" dirty="0">
              <a:solidFill>
                <a:srgbClr val="202F5A"/>
              </a:solidFill>
              <a:latin typeface="ไอติม"/>
            </a:endParaRPr>
          </a:p>
        </p:txBody>
      </p:sp>
      <p:sp>
        <p:nvSpPr>
          <p:cNvPr id="8" name="Freeform 8"/>
          <p:cNvSpPr/>
          <p:nvPr/>
        </p:nvSpPr>
        <p:spPr>
          <a:xfrm>
            <a:off x="13868400" y="6197260"/>
            <a:ext cx="3533661" cy="3488687"/>
          </a:xfrm>
          <a:custGeom>
            <a:avLst/>
            <a:gdLst/>
            <a:ahLst/>
            <a:cxnLst/>
            <a:rect l="l" t="t" r="r" b="b"/>
            <a:pathLst>
              <a:path w="3533661" h="3488687">
                <a:moveTo>
                  <a:pt x="0" y="0"/>
                </a:moveTo>
                <a:lnTo>
                  <a:pt x="3533661" y="0"/>
                </a:lnTo>
                <a:lnTo>
                  <a:pt x="3533661" y="3488688"/>
                </a:lnTo>
                <a:lnTo>
                  <a:pt x="0" y="34886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622425" y="1875139"/>
            <a:ext cx="3761356" cy="3761356"/>
          </a:xfrm>
          <a:custGeom>
            <a:avLst/>
            <a:gdLst/>
            <a:ahLst/>
            <a:cxnLst/>
            <a:rect l="l" t="t" r="r" b="b"/>
            <a:pathLst>
              <a:path w="3761356" h="3761356">
                <a:moveTo>
                  <a:pt x="0" y="0"/>
                </a:moveTo>
                <a:lnTo>
                  <a:pt x="3761356" y="0"/>
                </a:lnTo>
                <a:lnTo>
                  <a:pt x="3761356" y="3761356"/>
                </a:lnTo>
                <a:lnTo>
                  <a:pt x="0" y="37613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478604" y="8868499"/>
            <a:ext cx="1742623" cy="1634897"/>
          </a:xfrm>
          <a:custGeom>
            <a:avLst/>
            <a:gdLst/>
            <a:ahLst/>
            <a:cxnLst/>
            <a:rect l="l" t="t" r="r" b="b"/>
            <a:pathLst>
              <a:path w="1742623" h="1634897">
                <a:moveTo>
                  <a:pt x="0" y="0"/>
                </a:moveTo>
                <a:lnTo>
                  <a:pt x="1742623" y="0"/>
                </a:lnTo>
                <a:lnTo>
                  <a:pt x="1742623" y="1634897"/>
                </a:lnTo>
                <a:lnTo>
                  <a:pt x="0" y="163489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a:off x="5307259" y="1906613"/>
            <a:ext cx="7673482" cy="1380506"/>
          </a:xfrm>
          <a:prstGeom prst="rect">
            <a:avLst/>
          </a:prstGeom>
        </p:spPr>
        <p:txBody>
          <a:bodyPr lIns="0" tIns="0" rIns="0" bIns="0" rtlCol="0" anchor="t">
            <a:spAutoFit/>
          </a:bodyPr>
          <a:lstStyle/>
          <a:p>
            <a:pPr algn="ctr">
              <a:lnSpc>
                <a:spcPts val="11678"/>
              </a:lnSpc>
            </a:pPr>
            <a:r>
              <a:rPr lang="en-US" sz="8341" spc="383" dirty="0" err="1">
                <a:solidFill>
                  <a:srgbClr val="FFFFFF"/>
                </a:solidFill>
                <a:latin typeface="Times New Roman" panose="02020603050405020304" pitchFamily="18" charset="0"/>
                <a:cs typeface="Times New Roman" panose="02020603050405020304" pitchFamily="18" charset="0"/>
              </a:rPr>
              <a:t>Đề</a:t>
            </a:r>
            <a:r>
              <a:rPr lang="en-US" sz="8341" spc="383" dirty="0">
                <a:solidFill>
                  <a:srgbClr val="FFFFFF"/>
                </a:solidFill>
                <a:latin typeface="Times New Roman" panose="02020603050405020304" pitchFamily="18" charset="0"/>
                <a:cs typeface="Times New Roman" panose="02020603050405020304" pitchFamily="18" charset="0"/>
              </a:rPr>
              <a:t> </a:t>
            </a:r>
            <a:r>
              <a:rPr lang="en-US" sz="8341" spc="383" dirty="0" err="1">
                <a:solidFill>
                  <a:srgbClr val="FFFFFF"/>
                </a:solidFill>
                <a:latin typeface="Times New Roman" panose="02020603050405020304" pitchFamily="18" charset="0"/>
                <a:cs typeface="Times New Roman" panose="02020603050405020304" pitchFamily="18" charset="0"/>
              </a:rPr>
              <a:t>bài</a:t>
            </a:r>
            <a:endParaRPr lang="en-US" sz="8341" spc="383" dirty="0">
              <a:solidFill>
                <a:srgbClr val="FFFFFF"/>
              </a:solidFill>
              <a:latin typeface="Times New Roman" panose="02020603050405020304" pitchFamily="18" charset="0"/>
              <a:cs typeface="Times New Roman" panose="02020603050405020304" pitchFamily="18" charset="0"/>
            </a:endParaRPr>
          </a:p>
        </p:txBody>
      </p:sp>
      <p:sp>
        <p:nvSpPr>
          <p:cNvPr id="12" name="Freeform 12"/>
          <p:cNvSpPr/>
          <p:nvPr/>
        </p:nvSpPr>
        <p:spPr>
          <a:xfrm>
            <a:off x="16309698" y="3344555"/>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1567024" y="2813658"/>
            <a:ext cx="11384552" cy="9363794"/>
          </a:xfrm>
          <a:custGeom>
            <a:avLst/>
            <a:gdLst/>
            <a:ahLst/>
            <a:cxnLst/>
            <a:rect l="l" t="t" r="r" b="b"/>
            <a:pathLst>
              <a:path w="11384552" h="9363794">
                <a:moveTo>
                  <a:pt x="0" y="0"/>
                </a:moveTo>
                <a:lnTo>
                  <a:pt x="11384552" y="0"/>
                </a:lnTo>
                <a:lnTo>
                  <a:pt x="11384552" y="9363794"/>
                </a:lnTo>
                <a:lnTo>
                  <a:pt x="0" y="936379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5704161" y="2851758"/>
            <a:ext cx="7298925" cy="4759123"/>
          </a:xfrm>
          <a:prstGeom prst="rect">
            <a:avLst/>
          </a:prstGeom>
        </p:spPr>
        <p:txBody>
          <a:bodyPr lIns="0" tIns="0" rIns="0" bIns="0" rtlCol="0" anchor="t">
            <a:spAutoFit/>
          </a:bodyPr>
          <a:lstStyle/>
          <a:p>
            <a:pPr algn="ctr">
              <a:lnSpc>
                <a:spcPts val="12677"/>
              </a:lnSpc>
            </a:pPr>
            <a:r>
              <a:rPr lang="en-US" sz="9055" spc="814" dirty="0">
                <a:solidFill>
                  <a:srgbClr val="FFFFFF"/>
                </a:solidFill>
                <a:latin typeface="Londrina Solid"/>
              </a:rPr>
              <a:t>Think</a:t>
            </a:r>
          </a:p>
          <a:p>
            <a:pPr algn="ctr">
              <a:lnSpc>
                <a:spcPts val="12677"/>
              </a:lnSpc>
            </a:pPr>
            <a:r>
              <a:rPr lang="en-US" sz="9055" spc="814" dirty="0">
                <a:solidFill>
                  <a:srgbClr val="FFFFFF"/>
                </a:solidFill>
                <a:latin typeface="Londrina Solid"/>
              </a:rPr>
              <a:t>Pair</a:t>
            </a:r>
          </a:p>
          <a:p>
            <a:pPr algn="ctr">
              <a:lnSpc>
                <a:spcPts val="12677"/>
              </a:lnSpc>
            </a:pPr>
            <a:r>
              <a:rPr lang="en-US" sz="9055" spc="814" dirty="0">
                <a:solidFill>
                  <a:srgbClr val="FFFFFF"/>
                </a:solidFill>
                <a:latin typeface="Londrina Solid"/>
              </a:rPr>
              <a:t>Share</a:t>
            </a:r>
          </a:p>
        </p:txBody>
      </p:sp>
      <p:sp>
        <p:nvSpPr>
          <p:cNvPr id="13" name="Freeform 13"/>
          <p:cNvSpPr/>
          <p:nvPr/>
        </p:nvSpPr>
        <p:spPr>
          <a:xfrm>
            <a:off x="13173246" y="-4346912"/>
            <a:ext cx="7460227" cy="6910035"/>
          </a:xfrm>
          <a:custGeom>
            <a:avLst/>
            <a:gdLst/>
            <a:ahLst/>
            <a:cxnLst/>
            <a:rect l="l" t="t" r="r" b="b"/>
            <a:pathLst>
              <a:path w="7460227" h="6910035">
                <a:moveTo>
                  <a:pt x="0" y="0"/>
                </a:moveTo>
                <a:lnTo>
                  <a:pt x="7460227" y="0"/>
                </a:lnTo>
                <a:lnTo>
                  <a:pt x="7460227" y="6910035"/>
                </a:lnTo>
                <a:lnTo>
                  <a:pt x="0" y="69100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2923521" y="402334"/>
            <a:ext cx="5370645" cy="1740583"/>
          </a:xfrm>
          <a:custGeom>
            <a:avLst/>
            <a:gdLst/>
            <a:ahLst/>
            <a:cxnLst/>
            <a:rect l="l" t="t" r="r" b="b"/>
            <a:pathLst>
              <a:path w="5370645" h="1740583">
                <a:moveTo>
                  <a:pt x="0" y="0"/>
                </a:moveTo>
                <a:lnTo>
                  <a:pt x="5370645" y="0"/>
                </a:lnTo>
                <a:lnTo>
                  <a:pt x="5370645" y="1740583"/>
                </a:lnTo>
                <a:lnTo>
                  <a:pt x="0" y="1740583"/>
                </a:lnTo>
                <a:lnTo>
                  <a:pt x="0" y="0"/>
                </a:lnTo>
                <a:close/>
              </a:path>
            </a:pathLst>
          </a:custGeom>
          <a:blipFill>
            <a:blip r:embed="rId7">
              <a:extLst>
                <a:ext uri="{96DAC541-7B7A-43D3-8B79-37D633B846F1}">
                  <asvg:svgBlip xmlns:asvg="http://schemas.microsoft.com/office/drawing/2016/SVG/main" xmlns="" r:embed="rId8"/>
                </a:ext>
              </a:extLst>
            </a:blip>
            <a:stretch>
              <a:fillRect r="-1825" b="-206203"/>
            </a:stretch>
          </a:blipFill>
        </p:spPr>
      </p:sp>
      <p:sp>
        <p:nvSpPr>
          <p:cNvPr id="15" name="Freeform 15"/>
          <p:cNvSpPr/>
          <p:nvPr/>
        </p:nvSpPr>
        <p:spPr>
          <a:xfrm>
            <a:off x="15647703" y="402334"/>
            <a:ext cx="5370645" cy="1740583"/>
          </a:xfrm>
          <a:custGeom>
            <a:avLst/>
            <a:gdLst/>
            <a:ahLst/>
            <a:cxnLst/>
            <a:rect l="l" t="t" r="r" b="b"/>
            <a:pathLst>
              <a:path w="5370645" h="1740583">
                <a:moveTo>
                  <a:pt x="0" y="0"/>
                </a:moveTo>
                <a:lnTo>
                  <a:pt x="5370645" y="0"/>
                </a:lnTo>
                <a:lnTo>
                  <a:pt x="5370645" y="1740583"/>
                </a:lnTo>
                <a:lnTo>
                  <a:pt x="0" y="1740583"/>
                </a:lnTo>
                <a:lnTo>
                  <a:pt x="0" y="0"/>
                </a:lnTo>
                <a:close/>
              </a:path>
            </a:pathLst>
          </a:custGeom>
          <a:blipFill>
            <a:blip r:embed="rId7">
              <a:extLst>
                <a:ext uri="{96DAC541-7B7A-43D3-8B79-37D633B846F1}">
                  <asvg:svgBlip xmlns:asvg="http://schemas.microsoft.com/office/drawing/2016/SVG/main" xmlns="" r:embed="rId8"/>
                </a:ext>
              </a:extLst>
            </a:blip>
            <a:stretch>
              <a:fillRect r="-1825" b="-206203"/>
            </a:stretch>
          </a:blipFill>
        </p:spPr>
      </p:sp>
      <p:sp>
        <p:nvSpPr>
          <p:cNvPr id="16" name="Freeform 16"/>
          <p:cNvSpPr/>
          <p:nvPr/>
        </p:nvSpPr>
        <p:spPr>
          <a:xfrm>
            <a:off x="7632441" y="-858483"/>
            <a:ext cx="5370645" cy="1740583"/>
          </a:xfrm>
          <a:custGeom>
            <a:avLst/>
            <a:gdLst/>
            <a:ahLst/>
            <a:cxnLst/>
            <a:rect l="l" t="t" r="r" b="b"/>
            <a:pathLst>
              <a:path w="5370645" h="1740583">
                <a:moveTo>
                  <a:pt x="0" y="0"/>
                </a:moveTo>
                <a:lnTo>
                  <a:pt x="5370645" y="0"/>
                </a:lnTo>
                <a:lnTo>
                  <a:pt x="5370645" y="1740584"/>
                </a:lnTo>
                <a:lnTo>
                  <a:pt x="0" y="1740584"/>
                </a:lnTo>
                <a:lnTo>
                  <a:pt x="0" y="0"/>
                </a:lnTo>
                <a:close/>
              </a:path>
            </a:pathLst>
          </a:custGeom>
          <a:blipFill>
            <a:blip r:embed="rId7">
              <a:extLst>
                <a:ext uri="{96DAC541-7B7A-43D3-8B79-37D633B846F1}">
                  <asvg:svgBlip xmlns:asvg="http://schemas.microsoft.com/office/drawing/2016/SVG/main" xmlns="" r:embed="rId8"/>
                </a:ext>
              </a:extLst>
            </a:blip>
            <a:stretch>
              <a:fillRect r="-1825" b="-206203"/>
            </a:stretch>
          </a:blipFill>
        </p:spPr>
      </p:sp>
      <p:sp>
        <p:nvSpPr>
          <p:cNvPr id="17" name="Freeform 17"/>
          <p:cNvSpPr/>
          <p:nvPr/>
        </p:nvSpPr>
        <p:spPr>
          <a:xfrm>
            <a:off x="-3730114" y="7116454"/>
            <a:ext cx="7460227" cy="6910035"/>
          </a:xfrm>
          <a:custGeom>
            <a:avLst/>
            <a:gdLst/>
            <a:ahLst/>
            <a:cxnLst/>
            <a:rect l="l" t="t" r="r" b="b"/>
            <a:pathLst>
              <a:path w="7460227" h="6910035">
                <a:moveTo>
                  <a:pt x="0" y="0"/>
                </a:moveTo>
                <a:lnTo>
                  <a:pt x="7460228" y="0"/>
                </a:lnTo>
                <a:lnTo>
                  <a:pt x="7460228" y="6910035"/>
                </a:lnTo>
                <a:lnTo>
                  <a:pt x="0" y="69100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19" name="Picture 18">
            <a:extLst>
              <a:ext uri="{FF2B5EF4-FFF2-40B4-BE49-F238E27FC236}">
                <a16:creationId xmlns:a16="http://schemas.microsoft.com/office/drawing/2014/main" xmlns="" id="{3E25C737-617B-6CF2-44A0-4A080BA9347C}"/>
              </a:ext>
            </a:extLst>
          </p:cNvPr>
          <p:cNvPicPr>
            <a:picLocks noChangeAspect="1"/>
          </p:cNvPicPr>
          <p:nvPr/>
        </p:nvPicPr>
        <p:blipFill>
          <a:blip r:embed="rId9"/>
          <a:stretch>
            <a:fillRect/>
          </a:stretch>
        </p:blipFill>
        <p:spPr>
          <a:xfrm>
            <a:off x="1618534" y="1638300"/>
            <a:ext cx="5376902" cy="7615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3142369" y="-179550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754029">
            <a:off x="15813148" y="-21668"/>
            <a:ext cx="1031672" cy="1992110"/>
          </a:xfrm>
          <a:custGeom>
            <a:avLst/>
            <a:gdLst/>
            <a:ahLst/>
            <a:cxnLst/>
            <a:rect l="l" t="t" r="r" b="b"/>
            <a:pathLst>
              <a:path w="1031672" h="1992110">
                <a:moveTo>
                  <a:pt x="0" y="0"/>
                </a:moveTo>
                <a:lnTo>
                  <a:pt x="1031672" y="0"/>
                </a:lnTo>
                <a:lnTo>
                  <a:pt x="1031672" y="1992110"/>
                </a:lnTo>
                <a:lnTo>
                  <a:pt x="0" y="19921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431269" y="110716"/>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aphicFrame>
        <p:nvGraphicFramePr>
          <p:cNvPr id="2" name="Table 1">
            <a:extLst>
              <a:ext uri="{FF2B5EF4-FFF2-40B4-BE49-F238E27FC236}">
                <a16:creationId xmlns:a16="http://schemas.microsoft.com/office/drawing/2014/main" xmlns="" id="{A03ABB84-FF2F-72C5-CBAE-BEF8EEA1039A}"/>
              </a:ext>
            </a:extLst>
          </p:cNvPr>
          <p:cNvGraphicFramePr>
            <a:graphicFrameLocks noGrp="1"/>
          </p:cNvGraphicFramePr>
          <p:nvPr>
            <p:extLst>
              <p:ext uri="{D42A27DB-BD31-4B8C-83A1-F6EECF244321}">
                <p14:modId xmlns:p14="http://schemas.microsoft.com/office/powerpoint/2010/main" val="363490095"/>
              </p:ext>
            </p:extLst>
          </p:nvPr>
        </p:nvGraphicFramePr>
        <p:xfrm>
          <a:off x="826031" y="2095500"/>
          <a:ext cx="16192500" cy="4267200"/>
        </p:xfrm>
        <a:graphic>
          <a:graphicData uri="http://schemas.openxmlformats.org/drawingml/2006/table">
            <a:tbl>
              <a:tblPr firstRow="1" bandRow="1">
                <a:tableStyleId>{5C22544A-7EE6-4342-B048-85BDC9FD1C3A}</a:tableStyleId>
              </a:tblPr>
              <a:tblGrid>
                <a:gridCol w="1536169">
                  <a:extLst>
                    <a:ext uri="{9D8B030D-6E8A-4147-A177-3AD203B41FA5}">
                      <a16:colId xmlns:a16="http://schemas.microsoft.com/office/drawing/2014/main" xmlns="" val="2190733121"/>
                    </a:ext>
                  </a:extLst>
                </a:gridCol>
                <a:gridCol w="3886200">
                  <a:extLst>
                    <a:ext uri="{9D8B030D-6E8A-4147-A177-3AD203B41FA5}">
                      <a16:colId xmlns:a16="http://schemas.microsoft.com/office/drawing/2014/main" xmlns="" val="2191629333"/>
                    </a:ext>
                  </a:extLst>
                </a:gridCol>
                <a:gridCol w="10770131">
                  <a:extLst>
                    <a:ext uri="{9D8B030D-6E8A-4147-A177-3AD203B41FA5}">
                      <a16:colId xmlns:a16="http://schemas.microsoft.com/office/drawing/2014/main" xmlns="" val="20002"/>
                    </a:ext>
                  </a:extLst>
                </a:gridCol>
              </a:tblGrid>
              <a:tr h="457200">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Quy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trình</a:t>
                      </a:r>
                      <a:endParaRPr lang="en-US" sz="32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Thao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thực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hiện</a:t>
                      </a:r>
                      <a:endParaRPr lang="en-US" sz="32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Điều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cần</a:t>
                      </a:r>
                      <a:r>
                        <a:rPr lang="en-US" sz="3200" b="1" baseline="0" dirty="0">
                          <a:solidFill>
                            <a:schemeClr val="bg1"/>
                          </a:solidFill>
                          <a:latin typeface="Times New Roman" panose="02020603050405020304" pitchFamily="18" charset="0"/>
                          <a:cs typeface="Times New Roman" panose="02020603050405020304" pitchFamily="18" charset="0"/>
                        </a:rPr>
                        <a:t> </a:t>
                      </a:r>
                      <a:r>
                        <a:rPr lang="en-US" sz="3200" b="1" baseline="0" dirty="0" err="1">
                          <a:solidFill>
                            <a:schemeClr val="bg1"/>
                          </a:solidFill>
                          <a:latin typeface="Times New Roman" panose="02020603050405020304" pitchFamily="18" charset="0"/>
                          <a:cs typeface="Times New Roman" panose="02020603050405020304" pitchFamily="18" charset="0"/>
                        </a:rPr>
                        <a:t>lưu</a:t>
                      </a:r>
                      <a:r>
                        <a:rPr lang="en-US" sz="3200" b="1" baseline="0" dirty="0">
                          <a:solidFill>
                            <a:schemeClr val="bg1"/>
                          </a:solidFill>
                          <a:latin typeface="Times New Roman" panose="02020603050405020304" pitchFamily="18" charset="0"/>
                          <a:cs typeface="Times New Roman" panose="02020603050405020304" pitchFamily="18" charset="0"/>
                        </a:rPr>
                        <a:t> ý</a:t>
                      </a:r>
                      <a:endParaRPr lang="en-US" sz="32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7364974"/>
                  </a:ext>
                </a:extLst>
              </a:tr>
              <a:tr h="643658">
                <a:tc rowSpan="3">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b="1" dirty="0">
                          <a:solidFill>
                            <a:schemeClr val="tx1"/>
                          </a:solidFill>
                          <a:latin typeface="Times New Roman" panose="02020603050405020304" pitchFamily="18" charset="0"/>
                          <a:cs typeface="Times New Roman" panose="02020603050405020304" pitchFamily="18" charset="0"/>
                        </a:rPr>
                        <a:t>B1: </a:t>
                      </a:r>
                      <a:r>
                        <a:rPr lang="en-US" sz="3200" b="1" dirty="0" err="1">
                          <a:solidFill>
                            <a:schemeClr val="tx1"/>
                          </a:solidFill>
                          <a:latin typeface="Times New Roman" panose="02020603050405020304" pitchFamily="18" charset="0"/>
                          <a:cs typeface="Times New Roman" panose="02020603050405020304" pitchFamily="18" charset="0"/>
                        </a:rPr>
                        <a:t>Chuẩn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bị</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3200" b="0" dirty="0" err="1">
                          <a:solidFill>
                            <a:schemeClr val="tx1"/>
                          </a:solidFill>
                          <a:latin typeface="Times New Roman" panose="02020603050405020304" pitchFamily="18" charset="0"/>
                          <a:cs typeface="Times New Roman" panose="02020603050405020304" pitchFamily="18" charset="0"/>
                        </a:rPr>
                        <a:t>Xác</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định</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đ</a:t>
                      </a:r>
                      <a:r>
                        <a:rPr lang="en-US" sz="3200" b="0" dirty="0" err="1">
                          <a:solidFill>
                            <a:schemeClr val="tx1"/>
                          </a:solidFill>
                          <a:latin typeface="Times New Roman" panose="02020603050405020304" pitchFamily="18" charset="0"/>
                          <a:cs typeface="Times New Roman" panose="02020603050405020304" pitchFamily="18" charset="0"/>
                        </a:rPr>
                        <a:t>ề</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tài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kiểu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bài</a:t>
                      </a:r>
                      <a:r>
                        <a:rPr lang="en-US" sz="32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3200" b="0" dirty="0" err="1">
                          <a:solidFill>
                            <a:schemeClr val="tx1"/>
                          </a:solidFill>
                          <a:latin typeface="Times New Roman" panose="02020603050405020304" pitchFamily="18" charset="0"/>
                          <a:cs typeface="Times New Roman" panose="02020603050405020304" pitchFamily="18" charset="0"/>
                        </a:rPr>
                        <a:t>Thuyết</a:t>
                      </a:r>
                      <a:r>
                        <a:rPr lang="en-US" sz="3200" b="0" baseline="0" dirty="0">
                          <a:solidFill>
                            <a:schemeClr val="tx1"/>
                          </a:solidFill>
                          <a:latin typeface="Times New Roman" panose="02020603050405020304" pitchFamily="18" charset="0"/>
                          <a:cs typeface="Times New Roman" panose="02020603050405020304" pitchFamily="18" charset="0"/>
                        </a:rPr>
                        <a:t> minh, </a:t>
                      </a:r>
                      <a:r>
                        <a:rPr lang="en-US" sz="3200" b="0" baseline="0" dirty="0" err="1">
                          <a:solidFill>
                            <a:schemeClr val="tx1"/>
                          </a:solidFill>
                          <a:latin typeface="Times New Roman" panose="02020603050405020304" pitchFamily="18" charset="0"/>
                          <a:cs typeface="Times New Roman" panose="02020603050405020304" pitchFamily="18" charset="0"/>
                        </a:rPr>
                        <a:t>giải</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thích</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vè</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một</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hiện</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tượng</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tự</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nhiên</a:t>
                      </a: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9202265"/>
                  </a:ext>
                </a:extLst>
              </a:tr>
              <a:tr h="643658">
                <a:tc vMerge="1">
                  <a:txBody>
                    <a:bodyPr/>
                    <a:lstStyle/>
                    <a:p>
                      <a:endParaRPr lang="en-US"/>
                    </a:p>
                  </a:txBody>
                  <a:tcPr/>
                </a:tc>
                <a:tc>
                  <a:txBody>
                    <a:bodyPr/>
                    <a:lstStyle/>
                    <a:p>
                      <a:pPr algn="l"/>
                      <a:r>
                        <a:rPr lang="en-US" sz="3200" b="0" dirty="0" err="1">
                          <a:solidFill>
                            <a:schemeClr val="tx1"/>
                          </a:solidFill>
                          <a:latin typeface="Times New Roman" panose="02020603050405020304" pitchFamily="18" charset="0"/>
                          <a:cs typeface="Times New Roman" panose="02020603050405020304" pitchFamily="18" charset="0"/>
                        </a:rPr>
                        <a:t>Xác</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định</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err="1">
                          <a:solidFill>
                            <a:schemeClr val="tx1"/>
                          </a:solidFill>
                          <a:latin typeface="Times New Roman" panose="02020603050405020304" pitchFamily="18" charset="0"/>
                          <a:cs typeface="Times New Roman" panose="02020603050405020304" pitchFamily="18" charset="0"/>
                        </a:rPr>
                        <a:t>m</a:t>
                      </a:r>
                      <a:r>
                        <a:rPr lang="en-US" sz="3200" b="0" dirty="0" err="1">
                          <a:solidFill>
                            <a:schemeClr val="tx1"/>
                          </a:solidFill>
                          <a:latin typeface="Times New Roman" panose="02020603050405020304" pitchFamily="18" charset="0"/>
                          <a:cs typeface="Times New Roman" panose="02020603050405020304" pitchFamily="18" charset="0"/>
                        </a:rPr>
                        <a:t>ục</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đích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viết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người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đọc</a:t>
                      </a:r>
                      <a:r>
                        <a:rPr lang="en-US" sz="32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3200" b="0" dirty="0" err="1">
                          <a:solidFill>
                            <a:schemeClr val="tx1"/>
                          </a:solidFill>
                          <a:latin typeface="Times New Roman" panose="02020603050405020304" pitchFamily="18" charset="0"/>
                          <a:cs typeface="Times New Roman" panose="02020603050405020304" pitchFamily="18" charset="0"/>
                        </a:rPr>
                        <a:t>Giải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thích</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đọc</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nắm</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bắt</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thông</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tin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về</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hiện</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tự</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nhiên</a:t>
                      </a:r>
                      <a:r>
                        <a:rPr lang="en-US" sz="32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0"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đó</a:t>
                      </a: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1013012"/>
                  </a:ext>
                </a:extLst>
              </a:tr>
              <a:tr h="643658">
                <a:tc vMerge="1">
                  <a:txBody>
                    <a:bodyPr/>
                    <a:lstStyle/>
                    <a:p>
                      <a:pPr algn="ctr"/>
                      <a:endParaRPr lang="en-US" sz="3200" b="1">
                        <a:solidFill>
                          <a:srgbClr val="FF0000"/>
                        </a:solidFill>
                        <a:latin typeface="#9Slide03 Arima Madurai Bold" panose="00000800000000000000" pitchFamily="2" charset="-93"/>
                        <a:cs typeface="#9Slide03 Arima Madurai Bold" panose="00000800000000000000" pitchFamily="2" charset="-9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3200" b="0" dirty="0">
                          <a:solidFill>
                            <a:schemeClr val="tx1"/>
                          </a:solidFill>
                          <a:latin typeface="Times New Roman" panose="02020603050405020304" pitchFamily="18" charset="0"/>
                          <a:cs typeface="Times New Roman" panose="02020603050405020304" pitchFamily="18" charset="0"/>
                        </a:rPr>
                        <a:t>Thu </a:t>
                      </a:r>
                      <a:r>
                        <a:rPr lang="en-US" sz="3200" b="0" dirty="0" err="1">
                          <a:solidFill>
                            <a:schemeClr val="tx1"/>
                          </a:solidFill>
                          <a:latin typeface="Times New Roman" panose="02020603050405020304" pitchFamily="18" charset="0"/>
                          <a:cs typeface="Times New Roman" panose="02020603050405020304" pitchFamily="18" charset="0"/>
                        </a:rPr>
                        <a:t>thập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tư</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liệu</a:t>
                      </a:r>
                      <a:r>
                        <a:rPr lang="en-US" sz="32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kern="1200" dirty="0">
                          <a:solidFill>
                            <a:schemeClr val="tx1"/>
                          </a:solidFill>
                          <a:latin typeface="Times New Roman" panose="02020603050405020304" pitchFamily="18" charset="0"/>
                          <a:ea typeface="+mn-ea"/>
                          <a:cs typeface="Times New Roman" panose="02020603050405020304" pitchFamily="18" charset="0"/>
                        </a:rPr>
                        <a:t>Internet, tạp ch</a:t>
                      </a:r>
                      <a:r>
                        <a:rPr lang="en-US" sz="3200" kern="1200" dirty="0">
                          <a:solidFill>
                            <a:schemeClr val="tx1"/>
                          </a:solidFill>
                          <a:latin typeface="Times New Roman" panose="02020603050405020304" pitchFamily="18" charset="0"/>
                          <a:ea typeface="+mn-ea"/>
                          <a:cs typeface="Times New Roman" panose="02020603050405020304" pitchFamily="18" charset="0"/>
                        </a:rPr>
                        <a:t>í,</a:t>
                      </a:r>
                      <a:r>
                        <a:rPr lang="en-US" sz="3200" kern="1200" baseline="0" dirty="0">
                          <a:solidFill>
                            <a:schemeClr val="tx1"/>
                          </a:solidFill>
                          <a:latin typeface="Times New Roman" panose="02020603050405020304" pitchFamily="18" charset="0"/>
                          <a:ea typeface="+mn-ea"/>
                          <a:cs typeface="Times New Roman" panose="02020603050405020304" pitchFamily="18" charset="0"/>
                        </a:rPr>
                        <a:t> </a:t>
                      </a:r>
                      <a:r>
                        <a:rPr lang="vi-VN" sz="3200" kern="1200" dirty="0">
                          <a:solidFill>
                            <a:schemeClr val="tx1"/>
                          </a:solidFill>
                          <a:latin typeface="Times New Roman" panose="02020603050405020304" pitchFamily="18" charset="0"/>
                          <a:ea typeface="+mn-ea"/>
                          <a:cs typeface="Times New Roman" panose="02020603050405020304" pitchFamily="18" charset="0"/>
                        </a:rPr>
                        <a:t>ý kiến của các nhà nghiên cứu</a:t>
                      </a:r>
                      <a:r>
                        <a:rPr lang="en-US" sz="3200" kern="1200" dirty="0">
                          <a:solidFill>
                            <a:schemeClr val="tx1"/>
                          </a:solidFill>
                          <a:latin typeface="Times New Roman" panose="02020603050405020304" pitchFamily="18" charset="0"/>
                          <a:ea typeface="+mn-ea"/>
                          <a:cs typeface="Times New Roman" panose="02020603050405020304" pitchFamily="18" charset="0"/>
                        </a:rPr>
                        <a:t>,</a:t>
                      </a:r>
                      <a:r>
                        <a:rPr lang="en-US" sz="3200" kern="1200" baseline="0" dirty="0">
                          <a:solidFill>
                            <a:schemeClr val="tx1"/>
                          </a:solidFill>
                          <a:latin typeface="Times New Roman" panose="02020603050405020304" pitchFamily="18" charset="0"/>
                          <a:ea typeface="+mn-ea"/>
                          <a:cs typeface="Times New Roman" panose="02020603050405020304" pitchFamily="18" charset="0"/>
                        </a:rPr>
                        <a:t> </a:t>
                      </a:r>
                      <a:r>
                        <a:rPr lang="vi-VN" sz="3200" kern="1200" dirty="0">
                          <a:solidFill>
                            <a:schemeClr val="tx1"/>
                          </a:solidFill>
                          <a:latin typeface="Times New Roman" panose="02020603050405020304" pitchFamily="18" charset="0"/>
                          <a:ea typeface="+mn-ea"/>
                          <a:cs typeface="Times New Roman" panose="02020603050405020304" pitchFamily="18" charset="0"/>
                        </a:rPr>
                        <a:t>các cuộc thi, các tờ báo, trang web</a:t>
                      </a:r>
                      <a:r>
                        <a:rPr lang="en-US" sz="3200" kern="1200" dirty="0" smtClean="0">
                          <a:solidFill>
                            <a:schemeClr val="tx1"/>
                          </a:solidFill>
                          <a:latin typeface="Times New Roman" panose="02020603050405020304" pitchFamily="18" charset="0"/>
                          <a:ea typeface="+mn-ea"/>
                          <a:cs typeface="Times New Roman" panose="02020603050405020304" pitchFamily="18" charset="0"/>
                        </a:rPr>
                        <a:t>…</a:t>
                      </a:r>
                      <a:endParaRPr lang="vi-VN" sz="32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3818903"/>
                  </a:ext>
                </a:extLst>
              </a:tr>
            </a:tbl>
          </a:graphicData>
        </a:graphic>
      </p:graphicFrame>
      <p:sp>
        <p:nvSpPr>
          <p:cNvPr id="3" name="TextBox 2">
            <a:extLst>
              <a:ext uri="{FF2B5EF4-FFF2-40B4-BE49-F238E27FC236}">
                <a16:creationId xmlns:a16="http://schemas.microsoft.com/office/drawing/2014/main" xmlns="" id="{441EFF62-B1D0-608F-187F-F3E1C80813F8}"/>
              </a:ext>
            </a:extLst>
          </p:cNvPr>
          <p:cNvSpPr txBox="1"/>
          <p:nvPr/>
        </p:nvSpPr>
        <p:spPr>
          <a:xfrm>
            <a:off x="5029200" y="459561"/>
            <a:ext cx="8763000" cy="769441"/>
          </a:xfrm>
          <a:prstGeom prst="rect">
            <a:avLst/>
          </a:prstGeom>
          <a:noFill/>
        </p:spPr>
        <p:txBody>
          <a:bodyPr wrap="square" rtlCol="0">
            <a:spAutoFit/>
          </a:bodyPr>
          <a:lstStyle/>
          <a:p>
            <a:pPr algn="just"/>
            <a:r>
              <a:rPr lang="en-US" sz="4400" b="1" dirty="0" err="1">
                <a:solidFill>
                  <a:prstClr val="black"/>
                </a:solidFill>
                <a:latin typeface="Times New Roman" panose="02020603050405020304" pitchFamily="18" charset="0"/>
                <a:cs typeface="Times New Roman" panose="02020603050405020304" pitchFamily="18" charset="0"/>
              </a:rPr>
              <a:t>Bước</a:t>
            </a:r>
            <a:r>
              <a:rPr lang="en-US" sz="4400" b="1" dirty="0">
                <a:solidFill>
                  <a:prstClr val="black"/>
                </a:solidFill>
                <a:latin typeface="Times New Roman" panose="02020603050405020304" pitchFamily="18" charset="0"/>
                <a:cs typeface="Times New Roman" panose="02020603050405020304" pitchFamily="18" charset="0"/>
              </a:rPr>
              <a:t> 1: </a:t>
            </a:r>
            <a:r>
              <a:rPr lang="en-US" sz="4400" b="1" dirty="0" err="1">
                <a:solidFill>
                  <a:prstClr val="black"/>
                </a:solidFill>
                <a:latin typeface="Times New Roman" panose="02020603050405020304" pitchFamily="18" charset="0"/>
                <a:cs typeface="Times New Roman" panose="02020603050405020304" pitchFamily="18" charset="0"/>
              </a:rPr>
              <a:t>Chuẩn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bị</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trước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khi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viết</a:t>
            </a:r>
            <a:endParaRPr lang="en-US" sz="4400" b="1" dirty="0">
              <a:solidFill>
                <a:prstClr val="black"/>
              </a:solidFill>
              <a:latin typeface="Times New Roman" panose="02020603050405020304" pitchFamily="18" charset="0"/>
              <a:cs typeface="Times New Roman" panose="02020603050405020304" pitchFamily="18" charset="0"/>
            </a:endParaRPr>
          </a:p>
        </p:txBody>
      </p:sp>
      <p:grpSp>
        <p:nvGrpSpPr>
          <p:cNvPr id="4" name="Group 8">
            <a:extLst>
              <a:ext uri="{FF2B5EF4-FFF2-40B4-BE49-F238E27FC236}">
                <a16:creationId xmlns:a16="http://schemas.microsoft.com/office/drawing/2014/main" xmlns="" id="{33EFC904-B585-CD7B-3B65-2119FDCF1A8F}"/>
              </a:ext>
            </a:extLst>
          </p:cNvPr>
          <p:cNvGrpSpPr/>
          <p:nvPr/>
        </p:nvGrpSpPr>
        <p:grpSpPr>
          <a:xfrm>
            <a:off x="0" y="1229002"/>
            <a:ext cx="6934199" cy="174353"/>
            <a:chOff x="0" y="0"/>
            <a:chExt cx="6523881" cy="882838"/>
          </a:xfrm>
          <a:solidFill>
            <a:srgbClr val="27428B"/>
          </a:solidFill>
        </p:grpSpPr>
        <p:sp>
          <p:nvSpPr>
            <p:cNvPr id="6" name="Freeform 9">
              <a:extLst>
                <a:ext uri="{FF2B5EF4-FFF2-40B4-BE49-F238E27FC236}">
                  <a16:creationId xmlns:a16="http://schemas.microsoft.com/office/drawing/2014/main" xmlns="" id="{9CD8FA19-3DDD-E301-25D7-29A14AF20B49}"/>
                </a:ext>
              </a:extLst>
            </p:cNvPr>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grpFill/>
          </p:spPr>
        </p:sp>
      </p:grpSp>
      <p:pic>
        <p:nvPicPr>
          <p:cNvPr id="7" name="Picture 6">
            <a:extLst>
              <a:ext uri="{FF2B5EF4-FFF2-40B4-BE49-F238E27FC236}">
                <a16:creationId xmlns:a16="http://schemas.microsoft.com/office/drawing/2014/main" xmlns="" id="{B92CEC91-4C93-22B9-0611-0A58649061B0}"/>
              </a:ext>
            </a:extLst>
          </p:cNvPr>
          <p:cNvPicPr>
            <a:picLocks noChangeAspect="1"/>
          </p:cNvPicPr>
          <p:nvPr/>
        </p:nvPicPr>
        <p:blipFill rotWithShape="1">
          <a:blip r:embed="rId9"/>
          <a:srcRect l="23060" t="46875" r="22474" b="29167"/>
          <a:stretch/>
        </p:blipFill>
        <p:spPr>
          <a:xfrm>
            <a:off x="800631" y="6385560"/>
            <a:ext cx="16154401" cy="3962400"/>
          </a:xfrm>
          <a:prstGeom prst="rect">
            <a:avLst/>
          </a:prstGeom>
        </p:spPr>
      </p:pic>
    </p:spTree>
    <p:extLst>
      <p:ext uri="{BB962C8B-B14F-4D97-AF65-F5344CB8AC3E}">
        <p14:creationId xmlns:p14="http://schemas.microsoft.com/office/powerpoint/2010/main" val="34224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3142369" y="-179550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754029">
            <a:off x="15813148" y="-21668"/>
            <a:ext cx="1031672" cy="1992110"/>
          </a:xfrm>
          <a:custGeom>
            <a:avLst/>
            <a:gdLst/>
            <a:ahLst/>
            <a:cxnLst/>
            <a:rect l="l" t="t" r="r" b="b"/>
            <a:pathLst>
              <a:path w="1031672" h="1992110">
                <a:moveTo>
                  <a:pt x="0" y="0"/>
                </a:moveTo>
                <a:lnTo>
                  <a:pt x="1031672" y="0"/>
                </a:lnTo>
                <a:lnTo>
                  <a:pt x="1031672" y="1992110"/>
                </a:lnTo>
                <a:lnTo>
                  <a:pt x="0" y="19921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431269" y="110716"/>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4" name="Group 8">
            <a:extLst>
              <a:ext uri="{FF2B5EF4-FFF2-40B4-BE49-F238E27FC236}">
                <a16:creationId xmlns:a16="http://schemas.microsoft.com/office/drawing/2014/main" xmlns="" id="{33EFC904-B585-CD7B-3B65-2119FDCF1A8F}"/>
              </a:ext>
            </a:extLst>
          </p:cNvPr>
          <p:cNvGrpSpPr/>
          <p:nvPr/>
        </p:nvGrpSpPr>
        <p:grpSpPr>
          <a:xfrm>
            <a:off x="0" y="1229002"/>
            <a:ext cx="6934199" cy="174353"/>
            <a:chOff x="0" y="0"/>
            <a:chExt cx="6523881" cy="882838"/>
          </a:xfrm>
          <a:solidFill>
            <a:srgbClr val="27428B"/>
          </a:solidFill>
        </p:grpSpPr>
        <p:sp>
          <p:nvSpPr>
            <p:cNvPr id="6" name="Freeform 9">
              <a:extLst>
                <a:ext uri="{FF2B5EF4-FFF2-40B4-BE49-F238E27FC236}">
                  <a16:creationId xmlns:a16="http://schemas.microsoft.com/office/drawing/2014/main" xmlns="" id="{9CD8FA19-3DDD-E301-25D7-29A14AF20B49}"/>
                </a:ext>
              </a:extLst>
            </p:cNvPr>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grpFill/>
          </p:spPr>
        </p:sp>
      </p:grpSp>
      <p:graphicFrame>
        <p:nvGraphicFramePr>
          <p:cNvPr id="10" name="Table 6">
            <a:extLst>
              <a:ext uri="{FF2B5EF4-FFF2-40B4-BE49-F238E27FC236}">
                <a16:creationId xmlns:a16="http://schemas.microsoft.com/office/drawing/2014/main" xmlns="" id="{4C7FCEFA-5E90-DA2C-FFBE-F23BE80FA273}"/>
              </a:ext>
            </a:extLst>
          </p:cNvPr>
          <p:cNvGraphicFramePr>
            <a:graphicFrameLocks noGrp="1"/>
          </p:cNvGraphicFramePr>
          <p:nvPr>
            <p:extLst>
              <p:ext uri="{D42A27DB-BD31-4B8C-83A1-F6EECF244321}">
                <p14:modId xmlns:p14="http://schemas.microsoft.com/office/powerpoint/2010/main" val="1988489081"/>
              </p:ext>
            </p:extLst>
          </p:nvPr>
        </p:nvGraphicFramePr>
        <p:xfrm>
          <a:off x="304800" y="1638300"/>
          <a:ext cx="17373600" cy="84124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190733121"/>
                    </a:ext>
                  </a:extLst>
                </a:gridCol>
                <a:gridCol w="2057400">
                  <a:extLst>
                    <a:ext uri="{9D8B030D-6E8A-4147-A177-3AD203B41FA5}">
                      <a16:colId xmlns:a16="http://schemas.microsoft.com/office/drawing/2014/main" xmlns="" val="2191629333"/>
                    </a:ext>
                  </a:extLst>
                </a:gridCol>
                <a:gridCol w="13792200">
                  <a:extLst>
                    <a:ext uri="{9D8B030D-6E8A-4147-A177-3AD203B41FA5}">
                      <a16:colId xmlns:a16="http://schemas.microsoft.com/office/drawing/2014/main" xmlns="" val="20002"/>
                    </a:ext>
                  </a:extLst>
                </a:gridCol>
              </a:tblGrid>
              <a:tr h="1149471">
                <a:tc>
                  <a:txBody>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Quy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trình</a:t>
                      </a:r>
                      <a:endParaRPr lang="en-US" sz="36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Thao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thực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hiện</a:t>
                      </a:r>
                      <a:endParaRPr lang="en-US" sz="36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Điều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cần</a:t>
                      </a:r>
                      <a:r>
                        <a:rPr lang="en-US" sz="3600" b="1" baseline="0" dirty="0">
                          <a:solidFill>
                            <a:schemeClr val="bg1"/>
                          </a:solidFill>
                          <a:latin typeface="Times New Roman" panose="02020603050405020304" pitchFamily="18" charset="0"/>
                          <a:cs typeface="Times New Roman" panose="02020603050405020304" pitchFamily="18" charset="0"/>
                        </a:rPr>
                        <a:t> </a:t>
                      </a:r>
                      <a:r>
                        <a:rPr lang="en-US" sz="3600" b="1" baseline="0" dirty="0" err="1">
                          <a:solidFill>
                            <a:schemeClr val="bg1"/>
                          </a:solidFill>
                          <a:latin typeface="Times New Roman" panose="02020603050405020304" pitchFamily="18" charset="0"/>
                          <a:cs typeface="Times New Roman" panose="02020603050405020304" pitchFamily="18" charset="0"/>
                        </a:rPr>
                        <a:t>lưu</a:t>
                      </a:r>
                      <a:r>
                        <a:rPr lang="en-US" sz="3600" b="1" baseline="0" dirty="0">
                          <a:solidFill>
                            <a:schemeClr val="bg1"/>
                          </a:solidFill>
                          <a:latin typeface="Times New Roman" panose="02020603050405020304" pitchFamily="18" charset="0"/>
                          <a:cs typeface="Times New Roman" panose="02020603050405020304" pitchFamily="18" charset="0"/>
                        </a:rPr>
                        <a:t> ý</a:t>
                      </a:r>
                      <a:endParaRPr lang="en-US" sz="36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7364974"/>
                  </a:ext>
                </a:extLst>
              </a:tr>
              <a:tr h="718879">
                <a:tc rowSpan="2">
                  <a:txBody>
                    <a:bodyPr/>
                    <a:lstStyle/>
                    <a:p>
                      <a:pPr algn="ctr"/>
                      <a:endParaRPr lang="en-US" sz="3600" b="1" dirty="0">
                        <a:solidFill>
                          <a:srgbClr val="002060"/>
                        </a:solidFill>
                        <a:latin typeface="Times New Roman" panose="02020603050405020304" pitchFamily="18" charset="0"/>
                        <a:cs typeface="Times New Roman" panose="02020603050405020304" pitchFamily="18" charset="0"/>
                      </a:endParaRPr>
                    </a:p>
                    <a:p>
                      <a:pPr algn="ctr"/>
                      <a:endParaRPr lang="en-US" sz="3600" b="1" dirty="0">
                        <a:solidFill>
                          <a:srgbClr val="002060"/>
                        </a:solidFill>
                        <a:latin typeface="Times New Roman" panose="02020603050405020304" pitchFamily="18" charset="0"/>
                        <a:cs typeface="Times New Roman" panose="02020603050405020304" pitchFamily="18" charset="0"/>
                      </a:endParaRPr>
                    </a:p>
                    <a:p>
                      <a:pPr algn="ctr"/>
                      <a:r>
                        <a:rPr lang="en-US" sz="3600" b="1" dirty="0">
                          <a:solidFill>
                            <a:srgbClr val="002060"/>
                          </a:solidFill>
                          <a:latin typeface="Times New Roman" panose="02020603050405020304" pitchFamily="18" charset="0"/>
                          <a:cs typeface="Times New Roman" panose="02020603050405020304" pitchFamily="18" charset="0"/>
                        </a:rPr>
                        <a:t>B2: </a:t>
                      </a:r>
                      <a:r>
                        <a:rPr lang="en-US" sz="3600" b="1" dirty="0" err="1">
                          <a:solidFill>
                            <a:srgbClr val="002060"/>
                          </a:solidFill>
                          <a:latin typeface="Times New Roman" panose="02020603050405020304" pitchFamily="18" charset="0"/>
                          <a:cs typeface="Times New Roman" panose="02020603050405020304" pitchFamily="18" charset="0"/>
                        </a:rPr>
                        <a:t>Tìm</a:t>
                      </a:r>
                      <a:r>
                        <a:rPr lang="en-US" sz="3600" b="1" dirty="0">
                          <a:solidFill>
                            <a:srgbClr val="002060"/>
                          </a:solidFill>
                          <a:latin typeface="Times New Roman" panose="02020603050405020304" pitchFamily="18" charset="0"/>
                          <a:cs typeface="Times New Roman" panose="02020603050405020304" pitchFamily="18" charset="0"/>
                        </a:rPr>
                        <a:t> ý, </a:t>
                      </a:r>
                      <a:r>
                        <a:rPr lang="en-US" sz="3600" b="1" dirty="0" err="1">
                          <a:solidFill>
                            <a:srgbClr val="002060"/>
                          </a:solidFill>
                          <a:latin typeface="Times New Roman" panose="02020603050405020304" pitchFamily="18" charset="0"/>
                          <a:cs typeface="Times New Roman" panose="02020603050405020304" pitchFamily="18" charset="0"/>
                        </a:rPr>
                        <a:t>lập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dàn</a:t>
                      </a:r>
                      <a:r>
                        <a:rPr lang="en-US" sz="3600" b="1" dirty="0">
                          <a:solidFill>
                            <a:srgbClr val="002060"/>
                          </a:solidFill>
                          <a:latin typeface="Times New Roman" panose="02020603050405020304" pitchFamily="18" charset="0"/>
                          <a:cs typeface="Times New Roman" panose="02020603050405020304" pitchFamily="18" charset="0"/>
                        </a:rPr>
                        <a:t> 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kern="1200" dirty="0" err="1">
                          <a:solidFill>
                            <a:srgbClr val="002060"/>
                          </a:solidFill>
                          <a:effectLst/>
                          <a:latin typeface="Times New Roman" panose="02020603050405020304" pitchFamily="18" charset="0"/>
                          <a:ea typeface="+mn-ea"/>
                          <a:cs typeface="Times New Roman" panose="02020603050405020304" pitchFamily="18" charset="0"/>
                        </a:rPr>
                        <a:t>Tìm</a:t>
                      </a:r>
                      <a:r>
                        <a:rPr lang="en-US" sz="3600" b="0" kern="1200" dirty="0">
                          <a:solidFill>
                            <a:srgbClr val="002060"/>
                          </a:solidFill>
                          <a:effectLst/>
                          <a:latin typeface="Times New Roman" panose="02020603050405020304" pitchFamily="18" charset="0"/>
                          <a:ea typeface="+mn-ea"/>
                          <a:cs typeface="Times New Roman" panose="02020603050405020304" pitchFamily="18" charset="0"/>
                        </a:rPr>
                        <a:t> 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3300" dirty="0">
                          <a:solidFill>
                            <a:srgbClr val="222222"/>
                          </a:solidFill>
                          <a:latin typeface="Times New Roman" panose="02020603050405020304" pitchFamily="18" charset="0"/>
                          <a:cs typeface="Times New Roman" panose="02020603050405020304" pitchFamily="18" charset="0"/>
                        </a:rPr>
                        <a:t>- Đọc kĩ tư liệu về hiện tượng tự nhiên mà em sẽ giải thích, đánh dấu những thông tin quan trọng…</a:t>
                      </a:r>
                    </a:p>
                    <a:p>
                      <a:pPr algn="just"/>
                      <a:r>
                        <a:rPr lang="vi-VN" sz="3300" dirty="0">
                          <a:solidFill>
                            <a:srgbClr val="222222"/>
                          </a:solidFill>
                          <a:latin typeface="Times New Roman" panose="02020603050405020304" pitchFamily="18" charset="0"/>
                          <a:cs typeface="Times New Roman" panose="02020603050405020304" pitchFamily="18" charset="0"/>
                        </a:rPr>
                        <a:t>- Ghi chép thông tin về hiện tượng tự nhiên trong quá trình đọc:</a:t>
                      </a:r>
                    </a:p>
                    <a:p>
                      <a:pPr algn="just"/>
                      <a:r>
                        <a:rPr lang="vi-VN" sz="3300" dirty="0">
                          <a:solidFill>
                            <a:srgbClr val="222222"/>
                          </a:solidFill>
                          <a:latin typeface="Times New Roman" panose="02020603050405020304" pitchFamily="18" charset="0"/>
                          <a:cs typeface="Times New Roman" panose="02020603050405020304" pitchFamily="18" charset="0"/>
                        </a:rPr>
                        <a:t>+ Tên hiện tượng</a:t>
                      </a:r>
                    </a:p>
                    <a:p>
                      <a:pPr algn="just"/>
                      <a:r>
                        <a:rPr lang="vi-VN" sz="3300" dirty="0">
                          <a:solidFill>
                            <a:srgbClr val="222222"/>
                          </a:solidFill>
                          <a:latin typeface="Times New Roman" panose="02020603050405020304" pitchFamily="18" charset="0"/>
                          <a:cs typeface="Times New Roman" panose="02020603050405020304" pitchFamily="18" charset="0"/>
                        </a:rPr>
                        <a:t>+ Thông tin về hiện tượng</a:t>
                      </a:r>
                    </a:p>
                    <a:p>
                      <a:pPr algn="just"/>
                      <a:r>
                        <a:rPr lang="vi-VN" sz="3300" dirty="0">
                          <a:solidFill>
                            <a:srgbClr val="222222"/>
                          </a:solidFill>
                          <a:latin typeface="Times New Roman" panose="02020603050405020304" pitchFamily="18" charset="0"/>
                          <a:cs typeface="Times New Roman" panose="02020603050405020304" pitchFamily="18" charset="0"/>
                        </a:rPr>
                        <a:t>+ Kết quả của hiện tượng</a:t>
                      </a:r>
                    </a:p>
                    <a:p>
                      <a:pPr algn="just"/>
                      <a:r>
                        <a:rPr lang="vi-VN" sz="3300" dirty="0">
                          <a:solidFill>
                            <a:srgbClr val="222222"/>
                          </a:solidFill>
                          <a:latin typeface="Times New Roman" panose="02020603050405020304" pitchFamily="18" charset="0"/>
                          <a:cs typeface="Times New Roman" panose="02020603050405020304" pitchFamily="18" charset="0"/>
                        </a:rPr>
                        <a:t>- Dựa trên bố cục của bài thuyết minh giải thích một hiện tượng tự nhiên và phiếu ghi chép, lập sơ đồ dàn ý cho bài viết.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56744022"/>
                  </a:ext>
                </a:extLst>
              </a:tr>
              <a:tr h="1143000">
                <a:tc vMerge="1">
                  <a:txBody>
                    <a:bodyPr/>
                    <a:lstStyle/>
                    <a:p>
                      <a:pPr algn="ctr"/>
                      <a:endParaRPr lang="en-US" sz="3200" b="1">
                        <a:solidFill>
                          <a:srgbClr val="FF0000"/>
                        </a:solidFill>
                        <a:latin typeface="#9Slide03 Arima Madurai Bold" panose="00000800000000000000" pitchFamily="2" charset="-93"/>
                        <a:cs typeface="#9Slide03 Arima Madurai Bold" panose="00000800000000000000" pitchFamily="2" charset="-9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kern="1200" dirty="0" err="1">
                          <a:solidFill>
                            <a:srgbClr val="002060"/>
                          </a:solidFill>
                          <a:effectLst/>
                          <a:latin typeface="Times New Roman" panose="02020603050405020304" pitchFamily="18" charset="0"/>
                          <a:ea typeface="+mn-ea"/>
                          <a:cs typeface="Times New Roman" panose="02020603050405020304" pitchFamily="18" charset="0"/>
                        </a:rPr>
                        <a:t>Lập</a:t>
                      </a:r>
                      <a:r>
                        <a:rPr lang="en-US" sz="3600" b="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600" b="0" kern="1200" dirty="0" err="1">
                          <a:solidFill>
                            <a:srgbClr val="002060"/>
                          </a:solidFill>
                          <a:effectLst/>
                          <a:latin typeface="Times New Roman" panose="02020603050405020304" pitchFamily="18" charset="0"/>
                          <a:ea typeface="+mn-ea"/>
                          <a:cs typeface="Times New Roman" panose="02020603050405020304" pitchFamily="18" charset="0"/>
                        </a:rPr>
                        <a:t>dàn</a:t>
                      </a:r>
                      <a:r>
                        <a:rPr lang="en-US" sz="3600" b="0" kern="1200" dirty="0">
                          <a:solidFill>
                            <a:srgbClr val="002060"/>
                          </a:solidFill>
                          <a:effectLst/>
                          <a:latin typeface="Times New Roman" panose="02020603050405020304" pitchFamily="18" charset="0"/>
                          <a:ea typeface="+mn-ea"/>
                          <a:cs typeface="Times New Roman" panose="02020603050405020304" pitchFamily="18" charset="0"/>
                        </a:rPr>
                        <a:t> 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3300" dirty="0">
                          <a:solidFill>
                            <a:srgbClr val="222222"/>
                          </a:solidFill>
                          <a:latin typeface="Times New Roman" panose="02020603050405020304" pitchFamily="18" charset="0"/>
                          <a:cs typeface="Times New Roman" panose="02020603050405020304" pitchFamily="18" charset="0"/>
                        </a:rPr>
                        <a:t>+ Phần mở đầu: Nêu tên hiện tượng tự </a:t>
                      </a:r>
                      <a:r>
                        <a:rPr lang="vi-VN" sz="3300" dirty="0" smtClean="0">
                          <a:solidFill>
                            <a:srgbClr val="222222"/>
                          </a:solidFill>
                          <a:latin typeface="Times New Roman" panose="02020603050405020304" pitchFamily="18" charset="0"/>
                          <a:cs typeface="Times New Roman" panose="02020603050405020304" pitchFamily="18" charset="0"/>
                        </a:rPr>
                        <a:t>nhiên</a:t>
                      </a:r>
                      <a:r>
                        <a:rPr lang="en-US" sz="3300" dirty="0" smtClean="0">
                          <a:solidFill>
                            <a:srgbClr val="222222"/>
                          </a:solidFill>
                          <a:latin typeface="Times New Roman" panose="02020603050405020304" pitchFamily="18" charset="0"/>
                          <a:cs typeface="Times New Roman" panose="02020603050405020304" pitchFamily="18" charset="0"/>
                        </a:rPr>
                        <a:t>,</a:t>
                      </a:r>
                      <a:r>
                        <a:rPr lang="en-US" sz="3300" baseline="0" dirty="0" smtClean="0">
                          <a:solidFill>
                            <a:srgbClr val="222222"/>
                          </a:solidFill>
                          <a:latin typeface="Times New Roman" panose="02020603050405020304" pitchFamily="18" charset="0"/>
                          <a:cs typeface="Times New Roman" panose="02020603050405020304" pitchFamily="18" charset="0"/>
                        </a:rPr>
                        <a:t> g</a:t>
                      </a:r>
                      <a:r>
                        <a:rPr lang="vi-VN" sz="3300" dirty="0" smtClean="0">
                          <a:solidFill>
                            <a:srgbClr val="222222"/>
                          </a:solidFill>
                          <a:latin typeface="Times New Roman" panose="02020603050405020304" pitchFamily="18" charset="0"/>
                          <a:cs typeface="Times New Roman" panose="02020603050405020304" pitchFamily="18" charset="0"/>
                        </a:rPr>
                        <a:t>iới </a:t>
                      </a:r>
                      <a:r>
                        <a:rPr lang="vi-VN" sz="3300" dirty="0">
                          <a:solidFill>
                            <a:srgbClr val="222222"/>
                          </a:solidFill>
                          <a:latin typeface="Times New Roman" panose="02020603050405020304" pitchFamily="18" charset="0"/>
                          <a:cs typeface="Times New Roman" panose="02020603050405020304" pitchFamily="18" charset="0"/>
                        </a:rPr>
                        <a:t>thiệu khái quát về hiện tượng tự nhiên</a:t>
                      </a:r>
                    </a:p>
                    <a:p>
                      <a:pPr algn="just"/>
                      <a:r>
                        <a:rPr lang="vi-VN" sz="3300" dirty="0">
                          <a:solidFill>
                            <a:srgbClr val="222222"/>
                          </a:solidFill>
                          <a:latin typeface="Times New Roman" panose="02020603050405020304" pitchFamily="18" charset="0"/>
                          <a:cs typeface="Times New Roman" panose="02020603050405020304" pitchFamily="18" charset="0"/>
                        </a:rPr>
                        <a:t>+ Phần nội dung: Giải thích nguyên nhân xuất hiện và cách thức diễn ra của hiện tượng tự nhiên.</a:t>
                      </a:r>
                    </a:p>
                    <a:p>
                      <a:pPr algn="just"/>
                      <a:r>
                        <a:rPr lang="vi-VN" sz="3300" dirty="0">
                          <a:solidFill>
                            <a:srgbClr val="222222"/>
                          </a:solidFill>
                          <a:latin typeface="Times New Roman" panose="02020603050405020304" pitchFamily="18" charset="0"/>
                          <a:cs typeface="Times New Roman" panose="02020603050405020304" pitchFamily="18" charset="0"/>
                        </a:rPr>
                        <a:t>+ Phần kết thúc: trình bày sự việc cuối/ kết quả của hiện tượng tự nhiên hoặc tóm tắt nội dung đã giải thích.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83367642"/>
                  </a:ext>
                </a:extLst>
              </a:tr>
            </a:tbl>
          </a:graphicData>
        </a:graphic>
      </p:graphicFrame>
      <p:sp>
        <p:nvSpPr>
          <p:cNvPr id="11" name="TextBox 10">
            <a:extLst>
              <a:ext uri="{FF2B5EF4-FFF2-40B4-BE49-F238E27FC236}">
                <a16:creationId xmlns:a16="http://schemas.microsoft.com/office/drawing/2014/main" xmlns="" id="{750CC6EA-7E1D-57F8-A62F-E49CBEFCF7A0}"/>
              </a:ext>
            </a:extLst>
          </p:cNvPr>
          <p:cNvSpPr txBox="1"/>
          <p:nvPr/>
        </p:nvSpPr>
        <p:spPr>
          <a:xfrm>
            <a:off x="5105400" y="266700"/>
            <a:ext cx="8763000" cy="769441"/>
          </a:xfrm>
          <a:prstGeom prst="rect">
            <a:avLst/>
          </a:prstGeom>
          <a:noFill/>
        </p:spPr>
        <p:txBody>
          <a:bodyPr wrap="square" rtlCol="0">
            <a:spAutoFit/>
          </a:bodyPr>
          <a:lstStyle/>
          <a:p>
            <a:pPr algn="just"/>
            <a:r>
              <a:rPr lang="en-US" sz="4400" b="1" dirty="0" err="1">
                <a:solidFill>
                  <a:prstClr val="black"/>
                </a:solidFill>
                <a:latin typeface="Times New Roman" panose="02020603050405020304" pitchFamily="18" charset="0"/>
                <a:cs typeface="Times New Roman" panose="02020603050405020304" pitchFamily="18" charset="0"/>
              </a:rPr>
              <a:t>Bước</a:t>
            </a:r>
            <a:r>
              <a:rPr lang="en-US" sz="4400" b="1" dirty="0">
                <a:solidFill>
                  <a:prstClr val="black"/>
                </a:solidFill>
                <a:latin typeface="Times New Roman" panose="02020603050405020304" pitchFamily="18" charset="0"/>
                <a:cs typeface="Times New Roman" panose="02020603050405020304" pitchFamily="18" charset="0"/>
              </a:rPr>
              <a:t> 2: </a:t>
            </a:r>
            <a:r>
              <a:rPr lang="en-US" sz="4400" b="1" dirty="0" err="1">
                <a:solidFill>
                  <a:prstClr val="black"/>
                </a:solidFill>
                <a:latin typeface="Times New Roman" panose="02020603050405020304" pitchFamily="18" charset="0"/>
                <a:cs typeface="Times New Roman" panose="02020603050405020304" pitchFamily="18" charset="0"/>
              </a:rPr>
              <a:t>Tìm</a:t>
            </a:r>
            <a:r>
              <a:rPr lang="en-US" sz="4400" b="1" dirty="0">
                <a:solidFill>
                  <a:prstClr val="black"/>
                </a:solidFill>
                <a:latin typeface="Times New Roman" panose="02020603050405020304" pitchFamily="18" charset="0"/>
                <a:cs typeface="Times New Roman" panose="02020603050405020304" pitchFamily="18" charset="0"/>
              </a:rPr>
              <a:t> ý </a:t>
            </a:r>
            <a:r>
              <a:rPr lang="en-US" sz="4400" b="1" dirty="0" err="1">
                <a:solidFill>
                  <a:prstClr val="black"/>
                </a:solidFill>
                <a:latin typeface="Times New Roman" panose="02020603050405020304" pitchFamily="18" charset="0"/>
                <a:cs typeface="Times New Roman" panose="02020603050405020304" pitchFamily="18" charset="0"/>
              </a:rPr>
              <a:t>và</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lập</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dàn</a:t>
            </a:r>
            <a:r>
              <a:rPr lang="en-US" sz="4400" b="1" dirty="0">
                <a:solidFill>
                  <a:prstClr val="black"/>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9950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7845756" y="242316"/>
            <a:ext cx="5913376" cy="1916478"/>
          </a:xfrm>
          <a:custGeom>
            <a:avLst/>
            <a:gdLst/>
            <a:ahLst/>
            <a:cxnLst/>
            <a:rect l="l" t="t" r="r" b="b"/>
            <a:pathLst>
              <a:path w="5913376" h="1916478">
                <a:moveTo>
                  <a:pt x="0" y="0"/>
                </a:moveTo>
                <a:lnTo>
                  <a:pt x="5913376" y="0"/>
                </a:lnTo>
                <a:lnTo>
                  <a:pt x="5913376" y="1916478"/>
                </a:lnTo>
                <a:lnTo>
                  <a:pt x="0" y="1916478"/>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sp>
        <p:nvSpPr>
          <p:cNvPr id="3" name="Freeform 3"/>
          <p:cNvSpPr/>
          <p:nvPr/>
        </p:nvSpPr>
        <p:spPr>
          <a:xfrm>
            <a:off x="279064" y="470956"/>
            <a:ext cx="5913376" cy="1916478"/>
          </a:xfrm>
          <a:custGeom>
            <a:avLst/>
            <a:gdLst/>
            <a:ahLst/>
            <a:cxnLst/>
            <a:rect l="l" t="t" r="r" b="b"/>
            <a:pathLst>
              <a:path w="5913376" h="1916478">
                <a:moveTo>
                  <a:pt x="0" y="0"/>
                </a:moveTo>
                <a:lnTo>
                  <a:pt x="5913376" y="0"/>
                </a:lnTo>
                <a:lnTo>
                  <a:pt x="5913376" y="1916478"/>
                </a:lnTo>
                <a:lnTo>
                  <a:pt x="0" y="1916478"/>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grpSp>
        <p:nvGrpSpPr>
          <p:cNvPr id="4" name="Group 4"/>
          <p:cNvGrpSpPr/>
          <p:nvPr/>
        </p:nvGrpSpPr>
        <p:grpSpPr>
          <a:xfrm>
            <a:off x="2153187" y="1630639"/>
            <a:ext cx="13838222" cy="7100545"/>
            <a:chOff x="0" y="0"/>
            <a:chExt cx="5707320" cy="2928489"/>
          </a:xfrm>
        </p:grpSpPr>
        <p:sp>
          <p:nvSpPr>
            <p:cNvPr id="5" name="Freeform 5"/>
            <p:cNvSpPr/>
            <p:nvPr/>
          </p:nvSpPr>
          <p:spPr>
            <a:xfrm>
              <a:off x="-9098" y="-6509"/>
              <a:ext cx="5721651" cy="2960543"/>
            </a:xfrm>
            <a:custGeom>
              <a:avLst/>
              <a:gdLst/>
              <a:ahLst/>
              <a:cxnLst/>
              <a:rect l="l" t="t" r="r" b="b"/>
              <a:pathLst>
                <a:path w="5721651" h="2960543">
                  <a:moveTo>
                    <a:pt x="63030" y="2366989"/>
                  </a:moveTo>
                  <a:cubicBezTo>
                    <a:pt x="63030" y="2366989"/>
                    <a:pt x="0" y="2120425"/>
                    <a:pt x="10218" y="1214762"/>
                  </a:cubicBezTo>
                  <a:cubicBezTo>
                    <a:pt x="18651" y="990971"/>
                    <a:pt x="65033" y="645332"/>
                    <a:pt x="65033" y="645332"/>
                  </a:cubicBezTo>
                  <a:cubicBezTo>
                    <a:pt x="82233" y="502466"/>
                    <a:pt x="56685" y="337866"/>
                    <a:pt x="181385" y="223925"/>
                  </a:cubicBezTo>
                  <a:cubicBezTo>
                    <a:pt x="346794" y="72788"/>
                    <a:pt x="621643" y="0"/>
                    <a:pt x="4828578" y="6965"/>
                  </a:cubicBezTo>
                  <a:lnTo>
                    <a:pt x="4828579" y="6965"/>
                  </a:lnTo>
                  <a:cubicBezTo>
                    <a:pt x="5045326" y="16819"/>
                    <a:pt x="5249641" y="36481"/>
                    <a:pt x="5383829" y="101690"/>
                  </a:cubicBezTo>
                  <a:cubicBezTo>
                    <a:pt x="5639875" y="226120"/>
                    <a:pt x="5721650" y="459160"/>
                    <a:pt x="5716163" y="704684"/>
                  </a:cubicBezTo>
                  <a:cubicBezTo>
                    <a:pt x="5716163" y="704684"/>
                    <a:pt x="5672875" y="1013073"/>
                    <a:pt x="5680308" y="1248607"/>
                  </a:cubicBezTo>
                  <a:cubicBezTo>
                    <a:pt x="5687432" y="2108791"/>
                    <a:pt x="5694588" y="2304394"/>
                    <a:pt x="5694588" y="2304394"/>
                  </a:cubicBezTo>
                  <a:cubicBezTo>
                    <a:pt x="5677907" y="2520126"/>
                    <a:pt x="5563262" y="2730738"/>
                    <a:pt x="5366393" y="2842362"/>
                  </a:cubicBezTo>
                  <a:cubicBezTo>
                    <a:pt x="5216042" y="2927611"/>
                    <a:pt x="5018011" y="2942708"/>
                    <a:pt x="3984294" y="2931966"/>
                  </a:cubicBezTo>
                  <a:lnTo>
                    <a:pt x="3984243" y="2931966"/>
                  </a:lnTo>
                  <a:cubicBezTo>
                    <a:pt x="645952" y="2926690"/>
                    <a:pt x="384604" y="2960543"/>
                    <a:pt x="254278" y="2851385"/>
                  </a:cubicBezTo>
                  <a:cubicBezTo>
                    <a:pt x="145767" y="2760500"/>
                    <a:pt x="81795" y="2567188"/>
                    <a:pt x="63030" y="2366989"/>
                  </a:cubicBezTo>
                  <a:close/>
                </a:path>
              </a:pathLst>
            </a:custGeom>
            <a:solidFill>
              <a:srgbClr val="0E3352"/>
            </a:solidFill>
          </p:spPr>
        </p:sp>
      </p:grpSp>
      <p:grpSp>
        <p:nvGrpSpPr>
          <p:cNvPr id="6" name="Group 6"/>
          <p:cNvGrpSpPr/>
          <p:nvPr/>
        </p:nvGrpSpPr>
        <p:grpSpPr>
          <a:xfrm>
            <a:off x="2448991" y="1708217"/>
            <a:ext cx="13390019" cy="6870567"/>
            <a:chOff x="0" y="0"/>
            <a:chExt cx="5707320" cy="2928489"/>
          </a:xfrm>
        </p:grpSpPr>
        <p:sp>
          <p:nvSpPr>
            <p:cNvPr id="7" name="Freeform 7"/>
            <p:cNvSpPr/>
            <p:nvPr/>
          </p:nvSpPr>
          <p:spPr>
            <a:xfrm>
              <a:off x="-9098" y="-6509"/>
              <a:ext cx="5721651" cy="2960543"/>
            </a:xfrm>
            <a:custGeom>
              <a:avLst/>
              <a:gdLst/>
              <a:ahLst/>
              <a:cxnLst/>
              <a:rect l="l" t="t" r="r" b="b"/>
              <a:pathLst>
                <a:path w="5721651" h="2960543">
                  <a:moveTo>
                    <a:pt x="63030" y="2366989"/>
                  </a:moveTo>
                  <a:cubicBezTo>
                    <a:pt x="63030" y="2366989"/>
                    <a:pt x="0" y="2120425"/>
                    <a:pt x="10218" y="1214762"/>
                  </a:cubicBezTo>
                  <a:cubicBezTo>
                    <a:pt x="18651" y="990971"/>
                    <a:pt x="65033" y="645332"/>
                    <a:pt x="65033" y="645332"/>
                  </a:cubicBezTo>
                  <a:cubicBezTo>
                    <a:pt x="82233" y="502466"/>
                    <a:pt x="56685" y="337866"/>
                    <a:pt x="181385" y="223925"/>
                  </a:cubicBezTo>
                  <a:cubicBezTo>
                    <a:pt x="346794" y="72788"/>
                    <a:pt x="621643" y="0"/>
                    <a:pt x="4828578" y="6965"/>
                  </a:cubicBezTo>
                  <a:lnTo>
                    <a:pt x="4828579" y="6965"/>
                  </a:lnTo>
                  <a:cubicBezTo>
                    <a:pt x="5045326" y="16819"/>
                    <a:pt x="5249641" y="36481"/>
                    <a:pt x="5383829" y="101690"/>
                  </a:cubicBezTo>
                  <a:cubicBezTo>
                    <a:pt x="5639875" y="226120"/>
                    <a:pt x="5721650" y="459160"/>
                    <a:pt x="5716163" y="704684"/>
                  </a:cubicBezTo>
                  <a:cubicBezTo>
                    <a:pt x="5716163" y="704684"/>
                    <a:pt x="5672875" y="1013073"/>
                    <a:pt x="5680308" y="1248607"/>
                  </a:cubicBezTo>
                  <a:cubicBezTo>
                    <a:pt x="5687432" y="2108791"/>
                    <a:pt x="5694588" y="2304394"/>
                    <a:pt x="5694588" y="2304394"/>
                  </a:cubicBezTo>
                  <a:cubicBezTo>
                    <a:pt x="5677907" y="2520126"/>
                    <a:pt x="5563262" y="2730738"/>
                    <a:pt x="5366393" y="2842362"/>
                  </a:cubicBezTo>
                  <a:cubicBezTo>
                    <a:pt x="5216042" y="2927611"/>
                    <a:pt x="5018011" y="2942708"/>
                    <a:pt x="3984294" y="2931966"/>
                  </a:cubicBezTo>
                  <a:lnTo>
                    <a:pt x="3984243" y="2931966"/>
                  </a:lnTo>
                  <a:cubicBezTo>
                    <a:pt x="645952" y="2926690"/>
                    <a:pt x="384604" y="2960543"/>
                    <a:pt x="254278" y="2851385"/>
                  </a:cubicBezTo>
                  <a:cubicBezTo>
                    <a:pt x="145767" y="2760500"/>
                    <a:pt x="81795" y="2567188"/>
                    <a:pt x="63030" y="2366989"/>
                  </a:cubicBezTo>
                  <a:close/>
                </a:path>
              </a:pathLst>
            </a:custGeom>
            <a:solidFill>
              <a:srgbClr val="FFFFFF"/>
            </a:solidFill>
          </p:spPr>
        </p:sp>
      </p:grpSp>
      <p:sp>
        <p:nvSpPr>
          <p:cNvPr id="8" name="Freeform 8"/>
          <p:cNvSpPr/>
          <p:nvPr/>
        </p:nvSpPr>
        <p:spPr>
          <a:xfrm>
            <a:off x="12434173" y="5471090"/>
            <a:ext cx="5394162" cy="4158184"/>
          </a:xfrm>
          <a:custGeom>
            <a:avLst/>
            <a:gdLst/>
            <a:ahLst/>
            <a:cxnLst/>
            <a:rect l="l" t="t" r="r" b="b"/>
            <a:pathLst>
              <a:path w="5394162" h="4158184">
                <a:moveTo>
                  <a:pt x="0" y="0"/>
                </a:moveTo>
                <a:lnTo>
                  <a:pt x="5394163" y="0"/>
                </a:lnTo>
                <a:lnTo>
                  <a:pt x="5394163" y="4158184"/>
                </a:lnTo>
                <a:lnTo>
                  <a:pt x="0" y="415818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771131" y="470956"/>
            <a:ext cx="3875871" cy="3875871"/>
          </a:xfrm>
          <a:custGeom>
            <a:avLst/>
            <a:gdLst/>
            <a:ahLst/>
            <a:cxnLst/>
            <a:rect l="l" t="t" r="r" b="b"/>
            <a:pathLst>
              <a:path w="3875871" h="3875871">
                <a:moveTo>
                  <a:pt x="0" y="0"/>
                </a:moveTo>
                <a:lnTo>
                  <a:pt x="3875871" y="0"/>
                </a:lnTo>
                <a:lnTo>
                  <a:pt x="3875871" y="3875871"/>
                </a:lnTo>
                <a:lnTo>
                  <a:pt x="0" y="387587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14244137" y="242316"/>
            <a:ext cx="2766548" cy="2776645"/>
          </a:xfrm>
          <a:custGeom>
            <a:avLst/>
            <a:gdLst/>
            <a:ahLst/>
            <a:cxnLst/>
            <a:rect l="l" t="t" r="r" b="b"/>
            <a:pathLst>
              <a:path w="2766548" h="2776645">
                <a:moveTo>
                  <a:pt x="0" y="0"/>
                </a:moveTo>
                <a:lnTo>
                  <a:pt x="2766549" y="0"/>
                </a:lnTo>
                <a:lnTo>
                  <a:pt x="2766549" y="2776645"/>
                </a:lnTo>
                <a:lnTo>
                  <a:pt x="0" y="27766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1028700" y="6415324"/>
            <a:ext cx="5883931" cy="3089885"/>
          </a:xfrm>
          <a:custGeom>
            <a:avLst/>
            <a:gdLst/>
            <a:ahLst/>
            <a:cxnLst/>
            <a:rect l="l" t="t" r="r" b="b"/>
            <a:pathLst>
              <a:path w="5883931" h="3089885">
                <a:moveTo>
                  <a:pt x="0" y="0"/>
                </a:moveTo>
                <a:lnTo>
                  <a:pt x="5883931" y="0"/>
                </a:lnTo>
                <a:lnTo>
                  <a:pt x="5883931" y="3089885"/>
                </a:lnTo>
                <a:lnTo>
                  <a:pt x="0" y="308988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4" name="Freeform 14"/>
          <p:cNvSpPr/>
          <p:nvPr/>
        </p:nvSpPr>
        <p:spPr>
          <a:xfrm>
            <a:off x="15811613" y="2912494"/>
            <a:ext cx="2016723" cy="2015689"/>
          </a:xfrm>
          <a:custGeom>
            <a:avLst/>
            <a:gdLst/>
            <a:ahLst/>
            <a:cxnLst/>
            <a:rect l="l" t="t" r="r" b="b"/>
            <a:pathLst>
              <a:path w="2016723" h="2015689">
                <a:moveTo>
                  <a:pt x="0" y="0"/>
                </a:moveTo>
                <a:lnTo>
                  <a:pt x="2016723" y="0"/>
                </a:lnTo>
                <a:lnTo>
                  <a:pt x="2016723" y="2015690"/>
                </a:lnTo>
                <a:lnTo>
                  <a:pt x="0" y="2015690"/>
                </a:lnTo>
                <a:lnTo>
                  <a:pt x="0" y="0"/>
                </a:lnTo>
                <a:close/>
              </a:path>
            </a:pathLst>
          </a:custGeom>
          <a:blipFill>
            <a:blip r:embed="rId3">
              <a:extLst>
                <a:ext uri="{96DAC541-7B7A-43D3-8B79-37D633B846F1}">
                  <asvg:svgBlip xmlns:asvg="http://schemas.microsoft.com/office/drawing/2016/SVG/main" xmlns="" r:embed="rId4"/>
                </a:ext>
              </a:extLst>
            </a:blip>
            <a:stretch>
              <a:fillRect l="-259002" t="-250057"/>
            </a:stretch>
          </a:blipFill>
        </p:spPr>
      </p:sp>
      <p:sp>
        <p:nvSpPr>
          <p:cNvPr id="15" name="Freeform 15"/>
          <p:cNvSpPr/>
          <p:nvPr/>
        </p:nvSpPr>
        <p:spPr>
          <a:xfrm>
            <a:off x="-207428" y="7768277"/>
            <a:ext cx="2360615" cy="2359405"/>
          </a:xfrm>
          <a:custGeom>
            <a:avLst/>
            <a:gdLst/>
            <a:ahLst/>
            <a:cxnLst/>
            <a:rect l="l" t="t" r="r" b="b"/>
            <a:pathLst>
              <a:path w="2360615" h="2359405">
                <a:moveTo>
                  <a:pt x="0" y="0"/>
                </a:moveTo>
                <a:lnTo>
                  <a:pt x="2360615" y="0"/>
                </a:lnTo>
                <a:lnTo>
                  <a:pt x="2360615" y="2359405"/>
                </a:lnTo>
                <a:lnTo>
                  <a:pt x="0" y="2359405"/>
                </a:lnTo>
                <a:lnTo>
                  <a:pt x="0" y="0"/>
                </a:lnTo>
                <a:close/>
              </a:path>
            </a:pathLst>
          </a:custGeom>
          <a:blipFill>
            <a:blip r:embed="rId3">
              <a:extLst>
                <a:ext uri="{96DAC541-7B7A-43D3-8B79-37D633B846F1}">
                  <asvg:svgBlip xmlns:asvg="http://schemas.microsoft.com/office/drawing/2016/SVG/main" xmlns="" r:embed="rId4"/>
                </a:ext>
              </a:extLst>
            </a:blip>
            <a:stretch>
              <a:fillRect l="-259002" t="-250057"/>
            </a:stretch>
          </a:blipFill>
        </p:spPr>
      </p:sp>
      <p:sp>
        <p:nvSpPr>
          <p:cNvPr id="16" name="Freeform 16"/>
          <p:cNvSpPr/>
          <p:nvPr/>
        </p:nvSpPr>
        <p:spPr>
          <a:xfrm>
            <a:off x="6764052" y="8947979"/>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sp>
        <p:nvSpPr>
          <p:cNvPr id="18" name="Freeform 18"/>
          <p:cNvSpPr/>
          <p:nvPr/>
        </p:nvSpPr>
        <p:spPr>
          <a:xfrm rot="1754029">
            <a:off x="5620886" y="448158"/>
            <a:ext cx="1031672" cy="1992110"/>
          </a:xfrm>
          <a:custGeom>
            <a:avLst/>
            <a:gdLst/>
            <a:ahLst/>
            <a:cxnLst/>
            <a:rect l="l" t="t" r="r" b="b"/>
            <a:pathLst>
              <a:path w="1031672" h="1992110">
                <a:moveTo>
                  <a:pt x="0" y="0"/>
                </a:moveTo>
                <a:lnTo>
                  <a:pt x="1031672" y="0"/>
                </a:lnTo>
                <a:lnTo>
                  <a:pt x="1031672" y="1992110"/>
                </a:lnTo>
                <a:lnTo>
                  <a:pt x="0" y="199211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19" name="Picture 18"/>
          <p:cNvPicPr>
            <a:picLocks noChangeAspect="1"/>
          </p:cNvPicPr>
          <p:nvPr/>
        </p:nvPicPr>
        <p:blipFill>
          <a:blip r:embed="rId15"/>
          <a:stretch>
            <a:fillRect/>
          </a:stretch>
        </p:blipFill>
        <p:spPr>
          <a:xfrm>
            <a:off x="3000262" y="1913537"/>
            <a:ext cx="12278408" cy="5029636"/>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3142369" y="-179550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754029">
            <a:off x="15813148" y="-21668"/>
            <a:ext cx="1031672" cy="1992110"/>
          </a:xfrm>
          <a:custGeom>
            <a:avLst/>
            <a:gdLst/>
            <a:ahLst/>
            <a:cxnLst/>
            <a:rect l="l" t="t" r="r" b="b"/>
            <a:pathLst>
              <a:path w="1031672" h="1992110">
                <a:moveTo>
                  <a:pt x="0" y="0"/>
                </a:moveTo>
                <a:lnTo>
                  <a:pt x="1031672" y="0"/>
                </a:lnTo>
                <a:lnTo>
                  <a:pt x="1031672" y="1992110"/>
                </a:lnTo>
                <a:lnTo>
                  <a:pt x="0" y="19921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431269" y="110716"/>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4" name="Group 8">
            <a:extLst>
              <a:ext uri="{FF2B5EF4-FFF2-40B4-BE49-F238E27FC236}">
                <a16:creationId xmlns:a16="http://schemas.microsoft.com/office/drawing/2014/main" xmlns="" id="{33EFC904-B585-CD7B-3B65-2119FDCF1A8F}"/>
              </a:ext>
            </a:extLst>
          </p:cNvPr>
          <p:cNvGrpSpPr/>
          <p:nvPr/>
        </p:nvGrpSpPr>
        <p:grpSpPr>
          <a:xfrm>
            <a:off x="0" y="1229002"/>
            <a:ext cx="6934199" cy="174353"/>
            <a:chOff x="0" y="0"/>
            <a:chExt cx="6523881" cy="882838"/>
          </a:xfrm>
          <a:solidFill>
            <a:srgbClr val="27428B"/>
          </a:solidFill>
        </p:grpSpPr>
        <p:sp>
          <p:nvSpPr>
            <p:cNvPr id="6" name="Freeform 9">
              <a:extLst>
                <a:ext uri="{FF2B5EF4-FFF2-40B4-BE49-F238E27FC236}">
                  <a16:creationId xmlns:a16="http://schemas.microsoft.com/office/drawing/2014/main" xmlns="" id="{9CD8FA19-3DDD-E301-25D7-29A14AF20B49}"/>
                </a:ext>
              </a:extLst>
            </p:cNvPr>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grpFill/>
          </p:spPr>
        </p:sp>
      </p:grpSp>
      <p:sp>
        <p:nvSpPr>
          <p:cNvPr id="2" name="TextBox 1">
            <a:extLst>
              <a:ext uri="{FF2B5EF4-FFF2-40B4-BE49-F238E27FC236}">
                <a16:creationId xmlns:a16="http://schemas.microsoft.com/office/drawing/2014/main" xmlns="" id="{5DFCB551-96F7-8F2D-9A8E-351F401F3BB7}"/>
              </a:ext>
            </a:extLst>
          </p:cNvPr>
          <p:cNvSpPr txBox="1"/>
          <p:nvPr/>
        </p:nvSpPr>
        <p:spPr>
          <a:xfrm>
            <a:off x="5029200" y="459561"/>
            <a:ext cx="8763000" cy="769441"/>
          </a:xfrm>
          <a:prstGeom prst="rect">
            <a:avLst/>
          </a:prstGeom>
          <a:noFill/>
        </p:spPr>
        <p:txBody>
          <a:bodyPr wrap="square" rtlCol="0">
            <a:spAutoFit/>
          </a:bodyPr>
          <a:lstStyle/>
          <a:p>
            <a:pPr algn="just"/>
            <a:r>
              <a:rPr lang="en-US" sz="4400" b="1" dirty="0" err="1">
                <a:solidFill>
                  <a:prstClr val="black"/>
                </a:solidFill>
                <a:latin typeface="Times New Roman" panose="02020603050405020304" pitchFamily="18" charset="0"/>
                <a:cs typeface="Times New Roman" panose="02020603050405020304" pitchFamily="18" charset="0"/>
              </a:rPr>
              <a:t>Bước</a:t>
            </a:r>
            <a:r>
              <a:rPr lang="en-US" sz="4400" b="1" dirty="0">
                <a:solidFill>
                  <a:prstClr val="black"/>
                </a:solidFill>
                <a:latin typeface="Times New Roman" panose="02020603050405020304" pitchFamily="18" charset="0"/>
                <a:cs typeface="Times New Roman" panose="02020603050405020304" pitchFamily="18" charset="0"/>
              </a:rPr>
              <a:t> 3: </a:t>
            </a:r>
            <a:r>
              <a:rPr lang="en-US" sz="4400" b="1" dirty="0" err="1">
                <a:solidFill>
                  <a:prstClr val="black"/>
                </a:solidFill>
                <a:latin typeface="Times New Roman" panose="02020603050405020304" pitchFamily="18" charset="0"/>
                <a:cs typeface="Times New Roman" panose="02020603050405020304" pitchFamily="18" charset="0"/>
              </a:rPr>
              <a:t>Viết</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bài</a:t>
            </a:r>
            <a:endParaRPr lang="en-US" sz="4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Table 6">
            <a:extLst>
              <a:ext uri="{FF2B5EF4-FFF2-40B4-BE49-F238E27FC236}">
                <a16:creationId xmlns:a16="http://schemas.microsoft.com/office/drawing/2014/main" xmlns="" id="{FCB41C97-5696-684D-1D3E-CF2A2704AC97}"/>
              </a:ext>
            </a:extLst>
          </p:cNvPr>
          <p:cNvGraphicFramePr>
            <a:graphicFrameLocks noGrp="1"/>
          </p:cNvGraphicFramePr>
          <p:nvPr>
            <p:extLst>
              <p:ext uri="{D42A27DB-BD31-4B8C-83A1-F6EECF244321}">
                <p14:modId xmlns:p14="http://schemas.microsoft.com/office/powerpoint/2010/main" val="638025311"/>
              </p:ext>
            </p:extLst>
          </p:nvPr>
        </p:nvGraphicFramePr>
        <p:xfrm>
          <a:off x="838200" y="2095500"/>
          <a:ext cx="16687800" cy="74371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190733121"/>
                    </a:ext>
                  </a:extLst>
                </a:gridCol>
                <a:gridCol w="2819400">
                  <a:extLst>
                    <a:ext uri="{9D8B030D-6E8A-4147-A177-3AD203B41FA5}">
                      <a16:colId xmlns:a16="http://schemas.microsoft.com/office/drawing/2014/main" xmlns="" val="2191629333"/>
                    </a:ext>
                  </a:extLst>
                </a:gridCol>
                <a:gridCol w="12115800">
                  <a:extLst>
                    <a:ext uri="{9D8B030D-6E8A-4147-A177-3AD203B41FA5}">
                      <a16:colId xmlns:a16="http://schemas.microsoft.com/office/drawing/2014/main" xmlns="" val="20002"/>
                    </a:ext>
                  </a:extLst>
                </a:gridCol>
              </a:tblGrid>
              <a:tr h="457200">
                <a:tc>
                  <a:txBody>
                    <a:bodyPr/>
                    <a:lstStyle/>
                    <a:p>
                      <a:pPr algn="ctr"/>
                      <a:r>
                        <a:rPr lang="en-US" sz="4000" b="1" dirty="0" err="1">
                          <a:solidFill>
                            <a:schemeClr val="bg1"/>
                          </a:solidFill>
                          <a:latin typeface="Times New Roman" panose="02020603050405020304" pitchFamily="18" charset="0"/>
                          <a:cs typeface="Times New Roman" panose="02020603050405020304" pitchFamily="18" charset="0"/>
                        </a:rPr>
                        <a:t>Quy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trình</a:t>
                      </a:r>
                      <a:endParaRPr lang="en-US" sz="40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4000" b="1" dirty="0" err="1">
                          <a:solidFill>
                            <a:schemeClr val="bg1"/>
                          </a:solidFill>
                          <a:latin typeface="Times New Roman" panose="02020603050405020304" pitchFamily="18" charset="0"/>
                          <a:cs typeface="Times New Roman" panose="02020603050405020304" pitchFamily="18" charset="0"/>
                        </a:rPr>
                        <a:t>Thao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tác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thực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hiện</a:t>
                      </a:r>
                      <a:endParaRPr lang="en-US" sz="40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4000" b="1" dirty="0" err="1">
                          <a:solidFill>
                            <a:schemeClr val="bg1"/>
                          </a:solidFill>
                          <a:latin typeface="Times New Roman" panose="02020603050405020304" pitchFamily="18" charset="0"/>
                          <a:cs typeface="Times New Roman" panose="02020603050405020304" pitchFamily="18" charset="0"/>
                        </a:rPr>
                        <a:t>Điều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cần</a:t>
                      </a:r>
                      <a:r>
                        <a:rPr lang="en-US" sz="4000" b="1" baseline="0" dirty="0">
                          <a:solidFill>
                            <a:schemeClr val="bg1"/>
                          </a:solidFill>
                          <a:latin typeface="Times New Roman" panose="02020603050405020304" pitchFamily="18" charset="0"/>
                          <a:cs typeface="Times New Roman" panose="02020603050405020304" pitchFamily="18" charset="0"/>
                        </a:rPr>
                        <a:t> </a:t>
                      </a:r>
                      <a:r>
                        <a:rPr lang="en-US" sz="4000" b="1" baseline="0" dirty="0" err="1">
                          <a:solidFill>
                            <a:schemeClr val="bg1"/>
                          </a:solidFill>
                          <a:latin typeface="Times New Roman" panose="02020603050405020304" pitchFamily="18" charset="0"/>
                          <a:cs typeface="Times New Roman" panose="02020603050405020304" pitchFamily="18" charset="0"/>
                        </a:rPr>
                        <a:t>lưu</a:t>
                      </a:r>
                      <a:r>
                        <a:rPr lang="en-US" sz="4000" b="1" baseline="0" dirty="0">
                          <a:solidFill>
                            <a:schemeClr val="bg1"/>
                          </a:solidFill>
                          <a:latin typeface="Times New Roman" panose="02020603050405020304" pitchFamily="18" charset="0"/>
                          <a:cs typeface="Times New Roman" panose="02020603050405020304" pitchFamily="18" charset="0"/>
                        </a:rPr>
                        <a:t> ý</a:t>
                      </a:r>
                      <a:endParaRPr lang="en-US" sz="40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7364974"/>
                  </a:ext>
                </a:extLst>
              </a:tr>
              <a:tr h="1143000">
                <a:tc>
                  <a:txBody>
                    <a:bodyPr/>
                    <a:lstStyle/>
                    <a:p>
                      <a:pPr algn="ctr"/>
                      <a:endParaRPr lang="en-US" sz="3600" b="1" dirty="0">
                        <a:solidFill>
                          <a:srgbClr val="002060"/>
                        </a:solidFill>
                        <a:latin typeface="Times New Roman" panose="02020603050405020304" pitchFamily="18" charset="0"/>
                        <a:cs typeface="Times New Roman" panose="02020603050405020304" pitchFamily="18" charset="0"/>
                      </a:endParaRPr>
                    </a:p>
                    <a:p>
                      <a:pPr algn="ctr"/>
                      <a:r>
                        <a:rPr lang="en-US" sz="3600" b="1" dirty="0">
                          <a:solidFill>
                            <a:srgbClr val="002060"/>
                          </a:solidFill>
                          <a:latin typeface="Times New Roman" panose="02020603050405020304" pitchFamily="18" charset="0"/>
                          <a:cs typeface="Times New Roman" panose="02020603050405020304" pitchFamily="18" charset="0"/>
                        </a:rPr>
                        <a:t>B3: </a:t>
                      </a:r>
                      <a:r>
                        <a:rPr lang="en-US" sz="3600" b="1" dirty="0" err="1">
                          <a:solidFill>
                            <a:srgbClr val="002060"/>
                          </a:solidFill>
                          <a:latin typeface="Times New Roman" panose="02020603050405020304" pitchFamily="18" charset="0"/>
                          <a:cs typeface="Times New Roman" panose="02020603050405020304" pitchFamily="18" charset="0"/>
                        </a:rPr>
                        <a:t>Viết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bài</a:t>
                      </a:r>
                      <a:endParaRPr lang="en-US" sz="3600" b="1" dirty="0">
                        <a:solidFill>
                          <a:srgbClr val="002060"/>
                        </a:solidFill>
                        <a:latin typeface="Times New Roman" panose="02020603050405020304" pitchFamily="18" charset="0"/>
                        <a:cs typeface="Times New Roman" panose="02020603050405020304" pitchFamily="18" charset="0"/>
                      </a:endParaRPr>
                    </a:p>
                    <a:p>
                      <a:pPr algn="ctr"/>
                      <a:endParaRPr lang="en-US" sz="3600" b="1"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dirty="0" err="1">
                          <a:solidFill>
                            <a:srgbClr val="002060"/>
                          </a:solidFill>
                          <a:latin typeface="Times New Roman" panose="02020603050405020304" pitchFamily="18" charset="0"/>
                          <a:cs typeface="Times New Roman" panose="02020603050405020304" pitchFamily="18" charset="0"/>
                        </a:rPr>
                        <a:t>Thực</a:t>
                      </a:r>
                      <a:r>
                        <a:rPr lang="en-US" sz="3600" b="0" dirty="0">
                          <a:solidFill>
                            <a:srgbClr val="002060"/>
                          </a:solidFill>
                          <a:latin typeface="Times New Roman" panose="02020603050405020304" pitchFamily="18" charset="0"/>
                          <a:cs typeface="Times New Roman" panose="02020603050405020304" pitchFamily="18" charset="0"/>
                        </a:rPr>
                        <a:t> </a:t>
                      </a:r>
                      <a:r>
                        <a:rPr lang="en-US" sz="3600" b="0" dirty="0" err="1">
                          <a:solidFill>
                            <a:srgbClr val="002060"/>
                          </a:solidFill>
                          <a:latin typeface="Times New Roman" panose="02020603050405020304" pitchFamily="18" charset="0"/>
                          <a:cs typeface="Times New Roman" panose="02020603050405020304" pitchFamily="18" charset="0"/>
                        </a:rPr>
                        <a:t>hiện</a:t>
                      </a:r>
                      <a:r>
                        <a:rPr lang="en-US" sz="3600" b="0" baseline="0" dirty="0">
                          <a:solidFill>
                            <a:srgbClr val="002060"/>
                          </a:solidFill>
                          <a:latin typeface="Times New Roman" panose="02020603050405020304" pitchFamily="18" charset="0"/>
                          <a:cs typeface="Times New Roman" panose="02020603050405020304" pitchFamily="18" charset="0"/>
                        </a:rPr>
                        <a:t> </a:t>
                      </a:r>
                      <a:r>
                        <a:rPr lang="en-US" sz="3600" b="0" baseline="0" dirty="0" err="1">
                          <a:solidFill>
                            <a:srgbClr val="002060"/>
                          </a:solidFill>
                          <a:latin typeface="Times New Roman" panose="02020603050405020304" pitchFamily="18" charset="0"/>
                          <a:cs typeface="Times New Roman" panose="02020603050405020304" pitchFamily="18" charset="0"/>
                        </a:rPr>
                        <a:t>viết</a:t>
                      </a:r>
                      <a:r>
                        <a:rPr lang="en-US" sz="3600" b="0" baseline="0" dirty="0">
                          <a:solidFill>
                            <a:srgbClr val="002060"/>
                          </a:solidFill>
                          <a:latin typeface="Times New Roman" panose="02020603050405020304" pitchFamily="18" charset="0"/>
                          <a:cs typeface="Times New Roman" panose="02020603050405020304" pitchFamily="18" charset="0"/>
                        </a:rPr>
                        <a:t> </a:t>
                      </a:r>
                      <a:r>
                        <a:rPr lang="en-US" sz="3600" b="0" baseline="0" dirty="0" err="1">
                          <a:solidFill>
                            <a:srgbClr val="002060"/>
                          </a:solidFill>
                          <a:latin typeface="Times New Roman" panose="02020603050405020304" pitchFamily="18" charset="0"/>
                          <a:cs typeface="Times New Roman" panose="02020603050405020304" pitchFamily="18" charset="0"/>
                        </a:rPr>
                        <a:t>bài</a:t>
                      </a:r>
                      <a:endParaRPr lang="en-US" sz="3600" b="0" dirty="0">
                        <a:solidFill>
                          <a:srgbClr val="00206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3600" dirty="0">
                          <a:solidFill>
                            <a:srgbClr val="222222"/>
                          </a:solidFill>
                          <a:latin typeface="Times New Roman" panose="02020603050405020304" pitchFamily="18" charset="0"/>
                          <a:cs typeface="Times New Roman" panose="02020603050405020304" pitchFamily="18" charset="0"/>
                        </a:rPr>
                        <a:t>- Triển khai bài viết dựa trên dàn ý. Khi viết chú ý:</a:t>
                      </a:r>
                    </a:p>
                    <a:p>
                      <a:pPr algn="just"/>
                      <a:r>
                        <a:rPr lang="vi-VN" sz="3600" dirty="0">
                          <a:solidFill>
                            <a:srgbClr val="222222"/>
                          </a:solidFill>
                          <a:latin typeface="Times New Roman" panose="02020603050405020304" pitchFamily="18" charset="0"/>
                          <a:cs typeface="Times New Roman" panose="02020603050405020304" pitchFamily="18" charset="0"/>
                        </a:rPr>
                        <a:t>+ Đảm bảo cấu trúc ba phần của bài viết</a:t>
                      </a:r>
                    </a:p>
                    <a:p>
                      <a:pPr algn="just"/>
                      <a:r>
                        <a:rPr lang="vi-VN" sz="3600" dirty="0">
                          <a:solidFill>
                            <a:srgbClr val="222222"/>
                          </a:solidFill>
                          <a:latin typeface="Times New Roman" panose="02020603050405020304" pitchFamily="18" charset="0"/>
                          <a:cs typeface="Times New Roman" panose="02020603050405020304" pitchFamily="18" charset="0"/>
                        </a:rPr>
                        <a:t>+ Đặt nhan đề giới thiệu tên của hiện tượng tự nhiên thu hút sự chú ý của người đọc.</a:t>
                      </a:r>
                    </a:p>
                    <a:p>
                      <a:pPr algn="just"/>
                      <a:r>
                        <a:rPr lang="vi-VN" sz="3600" dirty="0">
                          <a:solidFill>
                            <a:srgbClr val="222222"/>
                          </a:solidFill>
                          <a:latin typeface="Times New Roman" panose="02020603050405020304" pitchFamily="18" charset="0"/>
                          <a:cs typeface="Times New Roman" panose="02020603050405020304" pitchFamily="18" charset="0"/>
                        </a:rPr>
                        <a:t>+ Tóm tắt thông tin quan trọng của từng đoạn/ phần bằng hệ thống các đề mục.</a:t>
                      </a:r>
                    </a:p>
                    <a:p>
                      <a:pPr algn="just"/>
                      <a:r>
                        <a:rPr lang="vi-VN" sz="3600" dirty="0">
                          <a:solidFill>
                            <a:srgbClr val="222222"/>
                          </a:solidFill>
                          <a:latin typeface="Times New Roman" panose="02020603050405020304" pitchFamily="18" charset="0"/>
                          <a:cs typeface="Times New Roman" panose="02020603050405020304" pitchFamily="18" charset="0"/>
                        </a:rPr>
                        <a:t>+ Có thể đặt một số câu hỏi ở phần mở đầu và trả lời cho những câu hỏi đó ở các phần tiếp theo của bài viết tạo sự mạch lạc thu hút người đọc.</a:t>
                      </a:r>
                    </a:p>
                    <a:p>
                      <a:pPr algn="just"/>
                      <a:r>
                        <a:rPr lang="vi-VN" sz="3600" dirty="0">
                          <a:solidFill>
                            <a:srgbClr val="222222"/>
                          </a:solidFill>
                          <a:latin typeface="Times New Roman" panose="02020603050405020304" pitchFamily="18" charset="0"/>
                          <a:cs typeface="Times New Roman" panose="02020603050405020304" pitchFamily="18" charset="0"/>
                        </a:rPr>
                        <a:t>+ Kết hợp các cách trình bày thông tin khác nhau: in đậm/ in nghiêng/ gạch chân… để làm nổi bật thông tin quan trọng.</a:t>
                      </a:r>
                      <a:endParaRPr lang="vi-VN" sz="3600" b="0" i="0" dirty="0">
                        <a:solidFill>
                          <a:srgbClr val="222222"/>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8266423"/>
                  </a:ext>
                </a:extLst>
              </a:tr>
            </a:tbl>
          </a:graphicData>
        </a:graphic>
      </p:graphicFrame>
    </p:spTree>
    <p:extLst>
      <p:ext uri="{BB962C8B-B14F-4D97-AF65-F5344CB8AC3E}">
        <p14:creationId xmlns:p14="http://schemas.microsoft.com/office/powerpoint/2010/main" val="40035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3335000" y="-1970592"/>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754029">
            <a:off x="15813148" y="-21668"/>
            <a:ext cx="1031672" cy="1992110"/>
          </a:xfrm>
          <a:custGeom>
            <a:avLst/>
            <a:gdLst/>
            <a:ahLst/>
            <a:cxnLst/>
            <a:rect l="l" t="t" r="r" b="b"/>
            <a:pathLst>
              <a:path w="1031672" h="1992110">
                <a:moveTo>
                  <a:pt x="0" y="0"/>
                </a:moveTo>
                <a:lnTo>
                  <a:pt x="1031672" y="0"/>
                </a:lnTo>
                <a:lnTo>
                  <a:pt x="1031672" y="1992110"/>
                </a:lnTo>
                <a:lnTo>
                  <a:pt x="0" y="19921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431269" y="110716"/>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4" name="Group 8">
            <a:extLst>
              <a:ext uri="{FF2B5EF4-FFF2-40B4-BE49-F238E27FC236}">
                <a16:creationId xmlns:a16="http://schemas.microsoft.com/office/drawing/2014/main" xmlns="" id="{33EFC904-B585-CD7B-3B65-2119FDCF1A8F}"/>
              </a:ext>
            </a:extLst>
          </p:cNvPr>
          <p:cNvGrpSpPr/>
          <p:nvPr/>
        </p:nvGrpSpPr>
        <p:grpSpPr>
          <a:xfrm>
            <a:off x="0" y="1229002"/>
            <a:ext cx="6934199" cy="174353"/>
            <a:chOff x="0" y="0"/>
            <a:chExt cx="6523881" cy="882838"/>
          </a:xfrm>
          <a:solidFill>
            <a:srgbClr val="27428B"/>
          </a:solidFill>
        </p:grpSpPr>
        <p:sp>
          <p:nvSpPr>
            <p:cNvPr id="6" name="Freeform 9">
              <a:extLst>
                <a:ext uri="{FF2B5EF4-FFF2-40B4-BE49-F238E27FC236}">
                  <a16:creationId xmlns:a16="http://schemas.microsoft.com/office/drawing/2014/main" xmlns="" id="{9CD8FA19-3DDD-E301-25D7-29A14AF20B49}"/>
                </a:ext>
              </a:extLst>
            </p:cNvPr>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grpFill/>
          </p:spPr>
        </p:sp>
      </p:grpSp>
      <p:sp>
        <p:nvSpPr>
          <p:cNvPr id="7" name="TextBox 6">
            <a:extLst>
              <a:ext uri="{FF2B5EF4-FFF2-40B4-BE49-F238E27FC236}">
                <a16:creationId xmlns:a16="http://schemas.microsoft.com/office/drawing/2014/main" xmlns="" id="{C74E932C-E613-39D2-DD20-633F14F1C0EF}"/>
              </a:ext>
            </a:extLst>
          </p:cNvPr>
          <p:cNvSpPr txBox="1"/>
          <p:nvPr/>
        </p:nvSpPr>
        <p:spPr>
          <a:xfrm>
            <a:off x="2209800" y="357794"/>
            <a:ext cx="12039600" cy="769441"/>
          </a:xfrm>
          <a:prstGeom prst="rect">
            <a:avLst/>
          </a:prstGeom>
          <a:noFill/>
        </p:spPr>
        <p:txBody>
          <a:bodyPr wrap="square" rtlCol="0">
            <a:spAutoFit/>
          </a:bodyPr>
          <a:lstStyle/>
          <a:p>
            <a:pPr algn="just"/>
            <a:r>
              <a:rPr lang="en-US" sz="4400" b="1" dirty="0" err="1">
                <a:solidFill>
                  <a:prstClr val="black"/>
                </a:solidFill>
                <a:latin typeface="Times New Roman" panose="02020603050405020304" pitchFamily="18" charset="0"/>
                <a:cs typeface="Times New Roman" panose="02020603050405020304" pitchFamily="18" charset="0"/>
              </a:rPr>
              <a:t>Bước</a:t>
            </a:r>
            <a:r>
              <a:rPr lang="en-US" sz="4400" b="1" dirty="0">
                <a:solidFill>
                  <a:prstClr val="black"/>
                </a:solidFill>
                <a:latin typeface="Times New Roman" panose="02020603050405020304" pitchFamily="18" charset="0"/>
                <a:cs typeface="Times New Roman" panose="02020603050405020304" pitchFamily="18" charset="0"/>
              </a:rPr>
              <a:t> 4: </a:t>
            </a:r>
            <a:r>
              <a:rPr lang="en-US" sz="4400" b="1" dirty="0" err="1">
                <a:solidFill>
                  <a:prstClr val="black"/>
                </a:solidFill>
                <a:latin typeface="Times New Roman" panose="02020603050405020304" pitchFamily="18" charset="0"/>
                <a:cs typeface="Times New Roman" panose="02020603050405020304" pitchFamily="18" charset="0"/>
              </a:rPr>
              <a:t>Xem</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lại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và</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chỉnh</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sửa</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rút</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kinh</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nghiệm</a:t>
            </a:r>
            <a:endParaRPr lang="en-US" sz="4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0" name="Table 6">
            <a:extLst>
              <a:ext uri="{FF2B5EF4-FFF2-40B4-BE49-F238E27FC236}">
                <a16:creationId xmlns:a16="http://schemas.microsoft.com/office/drawing/2014/main" xmlns="" id="{143C26A4-6A2F-8FB0-F42A-D551F033FD1C}"/>
              </a:ext>
            </a:extLst>
          </p:cNvPr>
          <p:cNvGraphicFramePr>
            <a:graphicFrameLocks noGrp="1"/>
          </p:cNvGraphicFramePr>
          <p:nvPr>
            <p:extLst>
              <p:ext uri="{D42A27DB-BD31-4B8C-83A1-F6EECF244321}">
                <p14:modId xmlns:p14="http://schemas.microsoft.com/office/powerpoint/2010/main" val="1461120286"/>
              </p:ext>
            </p:extLst>
          </p:nvPr>
        </p:nvGraphicFramePr>
        <p:xfrm>
          <a:off x="533400" y="1866900"/>
          <a:ext cx="7315199" cy="740664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190733121"/>
                    </a:ext>
                  </a:extLst>
                </a:gridCol>
                <a:gridCol w="1676400">
                  <a:extLst>
                    <a:ext uri="{9D8B030D-6E8A-4147-A177-3AD203B41FA5}">
                      <a16:colId xmlns:a16="http://schemas.microsoft.com/office/drawing/2014/main" xmlns="" val="2191629333"/>
                    </a:ext>
                  </a:extLst>
                </a:gridCol>
                <a:gridCol w="3962399">
                  <a:extLst>
                    <a:ext uri="{9D8B030D-6E8A-4147-A177-3AD203B41FA5}">
                      <a16:colId xmlns:a16="http://schemas.microsoft.com/office/drawing/2014/main" xmlns="" val="20002"/>
                    </a:ext>
                  </a:extLst>
                </a:gridCol>
              </a:tblGrid>
              <a:tr h="457200">
                <a:tc>
                  <a:txBody>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Quy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trình</a:t>
                      </a:r>
                      <a:endParaRPr lang="en-US" sz="36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28B"/>
                    </a:solidFill>
                  </a:tcPr>
                </a:tc>
                <a:tc>
                  <a:txBody>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Thao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thực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hiện</a:t>
                      </a:r>
                      <a:endParaRPr lang="en-US" sz="36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28B"/>
                    </a:solidFill>
                  </a:tcPr>
                </a:tc>
                <a:tc>
                  <a:txBody>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Điều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cần</a:t>
                      </a:r>
                      <a:r>
                        <a:rPr lang="en-US" sz="3600" b="1" baseline="0" dirty="0">
                          <a:solidFill>
                            <a:schemeClr val="bg1"/>
                          </a:solidFill>
                          <a:latin typeface="Times New Roman" panose="02020603050405020304" pitchFamily="18" charset="0"/>
                          <a:cs typeface="Times New Roman" panose="02020603050405020304" pitchFamily="18" charset="0"/>
                        </a:rPr>
                        <a:t> </a:t>
                      </a:r>
                      <a:r>
                        <a:rPr lang="en-US" sz="3600" b="1" baseline="0" dirty="0" err="1">
                          <a:solidFill>
                            <a:schemeClr val="bg1"/>
                          </a:solidFill>
                          <a:latin typeface="Times New Roman" panose="02020603050405020304" pitchFamily="18" charset="0"/>
                          <a:cs typeface="Times New Roman" panose="02020603050405020304" pitchFamily="18" charset="0"/>
                        </a:rPr>
                        <a:t>lưu</a:t>
                      </a:r>
                      <a:r>
                        <a:rPr lang="en-US" sz="3600" b="1" baseline="0" dirty="0">
                          <a:solidFill>
                            <a:schemeClr val="bg1"/>
                          </a:solidFill>
                          <a:latin typeface="Times New Roman" panose="02020603050405020304" pitchFamily="18" charset="0"/>
                          <a:cs typeface="Times New Roman" panose="02020603050405020304" pitchFamily="18" charset="0"/>
                        </a:rPr>
                        <a:t> ý</a:t>
                      </a:r>
                      <a:endParaRPr lang="en-US" sz="36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28B"/>
                    </a:solidFill>
                  </a:tcPr>
                </a:tc>
                <a:extLst>
                  <a:ext uri="{0D108BD9-81ED-4DB2-BD59-A6C34878D82A}">
                    <a16:rowId xmlns:a16="http://schemas.microsoft.com/office/drawing/2014/main" xmlns="" val="107364974"/>
                  </a:ext>
                </a:extLst>
              </a:tr>
              <a:tr h="800393">
                <a:tc rowSpan="2">
                  <a:txBody>
                    <a:bodyPr/>
                    <a:lstStyle/>
                    <a:p>
                      <a:pPr algn="ctr"/>
                      <a:r>
                        <a:rPr lang="en-US" sz="3600" b="1" dirty="0">
                          <a:solidFill>
                            <a:srgbClr val="002060"/>
                          </a:solidFill>
                          <a:latin typeface="Times New Roman" panose="02020603050405020304" pitchFamily="18" charset="0"/>
                          <a:cs typeface="Times New Roman" panose="02020603050405020304" pitchFamily="18" charset="0"/>
                        </a:rPr>
                        <a:t>B4: </a:t>
                      </a:r>
                      <a:r>
                        <a:rPr lang="en-US" sz="3600" b="1" dirty="0" err="1">
                          <a:solidFill>
                            <a:srgbClr val="002060"/>
                          </a:solidFill>
                          <a:latin typeface="Times New Roman" panose="02020603050405020304" pitchFamily="18" charset="0"/>
                          <a:cs typeface="Times New Roman" panose="02020603050405020304" pitchFamily="18" charset="0"/>
                        </a:rPr>
                        <a:t>Xem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chỉnh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sửa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rút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nghiệm</a:t>
                      </a:r>
                      <a:endParaRPr lang="en-US" sz="3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dirty="0" err="1">
                          <a:solidFill>
                            <a:srgbClr val="002060"/>
                          </a:solidFill>
                          <a:latin typeface="Times New Roman" panose="02020603050405020304" pitchFamily="18" charset="0"/>
                          <a:cs typeface="Times New Roman" panose="02020603050405020304" pitchFamily="18" charset="0"/>
                        </a:rPr>
                        <a:t>Xem</a:t>
                      </a:r>
                      <a:r>
                        <a:rPr lang="en-US" sz="3600" b="0" dirty="0">
                          <a:solidFill>
                            <a:srgbClr val="002060"/>
                          </a:solidFill>
                          <a:latin typeface="Times New Roman" panose="02020603050405020304" pitchFamily="18" charset="0"/>
                          <a:cs typeface="Times New Roman" panose="02020603050405020304" pitchFamily="18" charset="0"/>
                        </a:rPr>
                        <a:t> </a:t>
                      </a:r>
                      <a:r>
                        <a:rPr lang="en-US" sz="3600" b="0" dirty="0" err="1">
                          <a:solidFill>
                            <a:srgbClr val="002060"/>
                          </a:solidFill>
                          <a:latin typeface="Times New Roman" panose="02020603050405020304" pitchFamily="18" charset="0"/>
                          <a:cs typeface="Times New Roman" panose="02020603050405020304" pitchFamily="18" charset="0"/>
                        </a:rPr>
                        <a:t>lại</a:t>
                      </a:r>
                      <a:r>
                        <a:rPr lang="en-US" sz="3600" b="0" dirty="0">
                          <a:solidFill>
                            <a:srgbClr val="002060"/>
                          </a:solidFill>
                          <a:latin typeface="Times New Roman" panose="02020603050405020304" pitchFamily="18" charset="0"/>
                          <a:cs typeface="Times New Roman" panose="02020603050405020304" pitchFamily="18" charset="0"/>
                        </a:rPr>
                        <a:t> </a:t>
                      </a:r>
                      <a:r>
                        <a:rPr lang="en-US" sz="3600" b="0" dirty="0" err="1">
                          <a:solidFill>
                            <a:srgbClr val="002060"/>
                          </a:solidFill>
                          <a:latin typeface="Times New Roman" panose="02020603050405020304" pitchFamily="18" charset="0"/>
                          <a:cs typeface="Times New Roman" panose="02020603050405020304" pitchFamily="18" charset="0"/>
                        </a:rPr>
                        <a:t>và</a:t>
                      </a:r>
                      <a:r>
                        <a:rPr lang="en-US" sz="3600" b="0" dirty="0">
                          <a:solidFill>
                            <a:srgbClr val="002060"/>
                          </a:solidFill>
                          <a:latin typeface="Times New Roman" panose="02020603050405020304" pitchFamily="18" charset="0"/>
                          <a:cs typeface="Times New Roman" panose="02020603050405020304" pitchFamily="18" charset="0"/>
                        </a:rPr>
                        <a:t> </a:t>
                      </a:r>
                      <a:r>
                        <a:rPr lang="en-US" sz="3600" b="0" dirty="0" err="1">
                          <a:solidFill>
                            <a:srgbClr val="002060"/>
                          </a:solidFill>
                          <a:latin typeface="Times New Roman" panose="02020603050405020304" pitchFamily="18" charset="0"/>
                          <a:cs typeface="Times New Roman" panose="02020603050405020304" pitchFamily="18" charset="0"/>
                        </a:rPr>
                        <a:t>chỉnh</a:t>
                      </a:r>
                      <a:r>
                        <a:rPr lang="en-US" sz="3600" b="0" dirty="0">
                          <a:solidFill>
                            <a:srgbClr val="002060"/>
                          </a:solidFill>
                          <a:latin typeface="Times New Roman" panose="02020603050405020304" pitchFamily="18" charset="0"/>
                          <a:cs typeface="Times New Roman" panose="02020603050405020304" pitchFamily="18" charset="0"/>
                        </a:rPr>
                        <a:t> </a:t>
                      </a:r>
                      <a:r>
                        <a:rPr lang="en-US" sz="3600" b="0" dirty="0" err="1">
                          <a:solidFill>
                            <a:srgbClr val="002060"/>
                          </a:solidFill>
                          <a:latin typeface="Times New Roman" panose="02020603050405020304" pitchFamily="18" charset="0"/>
                          <a:cs typeface="Times New Roman" panose="02020603050405020304" pitchFamily="18" charset="0"/>
                        </a:rPr>
                        <a:t>sửa</a:t>
                      </a:r>
                      <a:r>
                        <a:rPr lang="en-US" sz="3600" b="0" dirty="0">
                          <a:solidFill>
                            <a:srgbClr val="00206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3600" b="0" i="0" kern="1200" dirty="0">
                          <a:solidFill>
                            <a:schemeClr val="tx1"/>
                          </a:solidFill>
                          <a:effectLst/>
                          <a:latin typeface="Times New Roman" panose="02020603050405020304" pitchFamily="18" charset="0"/>
                          <a:ea typeface="+mn-ea"/>
                          <a:cs typeface="Times New Roman" panose="02020603050405020304" pitchFamily="18" charset="0"/>
                        </a:rPr>
                        <a:t>- Dùng bảng kiểm bên dưới để kiểm tra chất lượng bài viết:</a:t>
                      </a: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26944756"/>
                  </a:ext>
                </a:extLst>
              </a:tr>
              <a:tr h="1056107">
                <a:tc vMerge="1">
                  <a:txBody>
                    <a:bodyPr/>
                    <a:lstStyle/>
                    <a:p>
                      <a:pPr algn="ctr"/>
                      <a:endParaRPr lang="en-US" sz="3200" b="1">
                        <a:solidFill>
                          <a:srgbClr val="FF0000"/>
                        </a:solidFill>
                        <a:latin typeface="#9Slide03 Arima Madurai Bold" panose="00000800000000000000" pitchFamily="2" charset="-93"/>
                        <a:cs typeface="#9Slide03 Arima Madurai Bold" panose="00000800000000000000" pitchFamily="2" charset="-9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dirty="0" err="1">
                          <a:solidFill>
                            <a:srgbClr val="002060"/>
                          </a:solidFill>
                          <a:latin typeface="Times New Roman" panose="02020603050405020304" pitchFamily="18" charset="0"/>
                          <a:cs typeface="Times New Roman" panose="02020603050405020304" pitchFamily="18" charset="0"/>
                        </a:rPr>
                        <a:t>Rút</a:t>
                      </a:r>
                      <a:r>
                        <a:rPr lang="en-US" sz="3600" b="0" dirty="0">
                          <a:solidFill>
                            <a:srgbClr val="002060"/>
                          </a:solidFill>
                          <a:latin typeface="Times New Roman" panose="02020603050405020304" pitchFamily="18" charset="0"/>
                          <a:cs typeface="Times New Roman" panose="02020603050405020304" pitchFamily="18" charset="0"/>
                        </a:rPr>
                        <a:t> </a:t>
                      </a:r>
                      <a:r>
                        <a:rPr lang="en-US" sz="3600" b="0" dirty="0" err="1">
                          <a:solidFill>
                            <a:srgbClr val="002060"/>
                          </a:solidFill>
                          <a:latin typeface="Times New Roman" panose="02020603050405020304" pitchFamily="18" charset="0"/>
                          <a:cs typeface="Times New Roman" panose="02020603050405020304" pitchFamily="18" charset="0"/>
                        </a:rPr>
                        <a:t>kinh</a:t>
                      </a:r>
                      <a:r>
                        <a:rPr lang="en-US" sz="3600" b="0" dirty="0">
                          <a:solidFill>
                            <a:srgbClr val="002060"/>
                          </a:solidFill>
                          <a:latin typeface="Times New Roman" panose="02020603050405020304" pitchFamily="18" charset="0"/>
                          <a:cs typeface="Times New Roman" panose="02020603050405020304" pitchFamily="18" charset="0"/>
                        </a:rPr>
                        <a:t> </a:t>
                      </a:r>
                      <a:r>
                        <a:rPr lang="en-US" sz="3600" b="0" dirty="0" err="1">
                          <a:solidFill>
                            <a:srgbClr val="002060"/>
                          </a:solidFill>
                          <a:latin typeface="Times New Roman" panose="02020603050405020304" pitchFamily="18" charset="0"/>
                          <a:cs typeface="Times New Roman" panose="02020603050405020304" pitchFamily="18" charset="0"/>
                        </a:rPr>
                        <a:t>nghiệm</a:t>
                      </a:r>
                      <a:endParaRPr lang="en-US" sz="3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0" dirty="0" err="1">
                          <a:solidFill>
                            <a:schemeClr val="tx1"/>
                          </a:solidFill>
                          <a:latin typeface="Times New Roman" panose="02020603050405020304" pitchFamily="18" charset="0"/>
                          <a:cs typeface="Times New Roman" panose="02020603050405020304" pitchFamily="18" charset="0"/>
                        </a:rPr>
                        <a:t>Sửa</a:t>
                      </a:r>
                      <a:r>
                        <a:rPr lang="en-US" sz="3600" b="0" dirty="0">
                          <a:solidFill>
                            <a:schemeClr val="tx1"/>
                          </a:solidFill>
                          <a:latin typeface="Times New Roman" panose="02020603050405020304" pitchFamily="18" charset="0"/>
                          <a:cs typeface="Times New Roman" panose="02020603050405020304" pitchFamily="18" charset="0"/>
                        </a:rPr>
                        <a:t> </a:t>
                      </a:r>
                      <a:r>
                        <a:rPr lang="en-US" sz="3600" b="0" dirty="0" err="1">
                          <a:solidFill>
                            <a:schemeClr val="tx1"/>
                          </a:solidFill>
                          <a:latin typeface="Times New Roman" panose="02020603050405020304" pitchFamily="18" charset="0"/>
                          <a:cs typeface="Times New Roman" panose="02020603050405020304" pitchFamily="18" charset="0"/>
                        </a:rPr>
                        <a:t>đổi</a:t>
                      </a:r>
                      <a:r>
                        <a:rPr lang="en-US" sz="3600" b="0" dirty="0">
                          <a:solidFill>
                            <a:schemeClr val="tx1"/>
                          </a:solidFill>
                          <a:latin typeface="Times New Roman" panose="02020603050405020304" pitchFamily="18" charset="0"/>
                          <a:cs typeface="Times New Roman" panose="02020603050405020304" pitchFamily="18" charset="0"/>
                        </a:rPr>
                        <a:t>,</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bổ</a:t>
                      </a:r>
                      <a:r>
                        <a:rPr lang="en-US" sz="3600" b="0" baseline="0" dirty="0">
                          <a:solidFill>
                            <a:schemeClr val="tx1"/>
                          </a:solidFill>
                          <a:latin typeface="Times New Roman" panose="02020603050405020304" pitchFamily="18" charset="0"/>
                          <a:cs typeface="Times New Roman" panose="02020603050405020304" pitchFamily="18" charset="0"/>
                        </a:rPr>
                        <a:t> sung </a:t>
                      </a:r>
                      <a:r>
                        <a:rPr lang="en-US" sz="3600" b="0" baseline="0" dirty="0" err="1">
                          <a:solidFill>
                            <a:schemeClr val="tx1"/>
                          </a:solidFill>
                          <a:latin typeface="Times New Roman" panose="02020603050405020304" pitchFamily="18" charset="0"/>
                          <a:cs typeface="Times New Roman" panose="02020603050405020304" pitchFamily="18" charset="0"/>
                        </a:rPr>
                        <a:t>những</a:t>
                      </a:r>
                      <a:r>
                        <a:rPr lang="en-US" sz="3600" b="0" baseline="0" dirty="0">
                          <a:solidFill>
                            <a:schemeClr val="tx1"/>
                          </a:solidFill>
                          <a:latin typeface="Times New Roman" panose="02020603050405020304" pitchFamily="18" charset="0"/>
                          <a:cs typeface="Times New Roman" panose="02020603050405020304" pitchFamily="18" charset="0"/>
                        </a:rPr>
                        <a:t> ý </a:t>
                      </a:r>
                      <a:r>
                        <a:rPr lang="en-US" sz="3600" b="0" baseline="0" dirty="0" err="1">
                          <a:solidFill>
                            <a:schemeClr val="tx1"/>
                          </a:solidFill>
                          <a:latin typeface="Times New Roman" panose="02020603050405020304" pitchFamily="18" charset="0"/>
                          <a:cs typeface="Times New Roman" panose="02020603050405020304" pitchFamily="18" charset="0"/>
                        </a:rPr>
                        <a:t>kiến</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góp</a:t>
                      </a:r>
                      <a:r>
                        <a:rPr lang="en-US" sz="3600" b="0" baseline="0" dirty="0">
                          <a:solidFill>
                            <a:schemeClr val="tx1"/>
                          </a:solidFill>
                          <a:latin typeface="Times New Roman" panose="02020603050405020304" pitchFamily="18" charset="0"/>
                          <a:cs typeface="Times New Roman" panose="02020603050405020304" pitchFamily="18" charset="0"/>
                        </a:rPr>
                        <a:t> ý </a:t>
                      </a:r>
                      <a:r>
                        <a:rPr lang="en-US" sz="3600" b="0" baseline="0" dirty="0" err="1">
                          <a:solidFill>
                            <a:schemeClr val="tx1"/>
                          </a:solidFill>
                          <a:latin typeface="Times New Roman" panose="02020603050405020304" pitchFamily="18" charset="0"/>
                          <a:cs typeface="Times New Roman" panose="02020603050405020304" pitchFamily="18" charset="0"/>
                        </a:rPr>
                        <a:t>từ</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các</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bạn</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và</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thầy</a:t>
                      </a:r>
                      <a:r>
                        <a:rPr lang="en-US" sz="3600" b="0" baseline="0" dirty="0">
                          <a:solidFill>
                            <a:schemeClr val="tx1"/>
                          </a:solidFill>
                          <a:latin typeface="Times New Roman" panose="02020603050405020304" pitchFamily="18" charset="0"/>
                          <a:cs typeface="Times New Roman" panose="02020603050405020304" pitchFamily="18" charset="0"/>
                        </a:rPr>
                        <a:t> </a:t>
                      </a:r>
                      <a:r>
                        <a:rPr lang="en-US" sz="3600" b="0" baseline="0" dirty="0" err="1">
                          <a:solidFill>
                            <a:schemeClr val="tx1"/>
                          </a:solidFill>
                          <a:latin typeface="Times New Roman" panose="02020603050405020304" pitchFamily="18" charset="0"/>
                          <a:cs typeface="Times New Roman" panose="02020603050405020304" pitchFamily="18" charset="0"/>
                        </a:rPr>
                        <a:t>cô</a:t>
                      </a:r>
                      <a:endParaRPr lang="en-US" sz="3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85912963"/>
                  </a:ext>
                </a:extLst>
              </a:tr>
            </a:tbl>
          </a:graphicData>
        </a:graphic>
      </p:graphicFrame>
      <p:pic>
        <p:nvPicPr>
          <p:cNvPr id="3" name="Picture 2">
            <a:extLst>
              <a:ext uri="{FF2B5EF4-FFF2-40B4-BE49-F238E27FC236}">
                <a16:creationId xmlns:a16="http://schemas.microsoft.com/office/drawing/2014/main" xmlns="" id="{CE690102-EF77-72A9-3330-3A056CCD2198}"/>
              </a:ext>
            </a:extLst>
          </p:cNvPr>
          <p:cNvPicPr>
            <a:picLocks noChangeAspect="1"/>
          </p:cNvPicPr>
          <p:nvPr/>
        </p:nvPicPr>
        <p:blipFill>
          <a:blip r:embed="rId9"/>
          <a:stretch>
            <a:fillRect/>
          </a:stretch>
        </p:blipFill>
        <p:spPr>
          <a:xfrm>
            <a:off x="9250056" y="1403354"/>
            <a:ext cx="5989943" cy="8484415"/>
          </a:xfrm>
          <a:prstGeom prst="rect">
            <a:avLst/>
          </a:prstGeom>
        </p:spPr>
      </p:pic>
    </p:spTree>
    <p:extLst>
      <p:ext uri="{BB962C8B-B14F-4D97-AF65-F5344CB8AC3E}">
        <p14:creationId xmlns:p14="http://schemas.microsoft.com/office/powerpoint/2010/main" val="407571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486652" y="158408"/>
            <a:ext cx="5370645" cy="1740583"/>
          </a:xfrm>
          <a:custGeom>
            <a:avLst/>
            <a:gdLst/>
            <a:ahLst/>
            <a:cxnLst/>
            <a:rect l="l" t="t" r="r" b="b"/>
            <a:pathLst>
              <a:path w="5370645" h="1740583">
                <a:moveTo>
                  <a:pt x="0" y="0"/>
                </a:moveTo>
                <a:lnTo>
                  <a:pt x="5370645" y="0"/>
                </a:lnTo>
                <a:lnTo>
                  <a:pt x="5370645" y="1740584"/>
                </a:lnTo>
                <a:lnTo>
                  <a:pt x="0" y="1740584"/>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sp>
        <p:nvSpPr>
          <p:cNvPr id="3" name="Freeform 3"/>
          <p:cNvSpPr/>
          <p:nvPr/>
        </p:nvSpPr>
        <p:spPr>
          <a:xfrm>
            <a:off x="3955617" y="834458"/>
            <a:ext cx="10376766" cy="9130441"/>
          </a:xfrm>
          <a:custGeom>
            <a:avLst/>
            <a:gdLst/>
            <a:ahLst/>
            <a:cxnLst/>
            <a:rect l="l" t="t" r="r" b="b"/>
            <a:pathLst>
              <a:path w="10376766" h="9130441">
                <a:moveTo>
                  <a:pt x="0" y="0"/>
                </a:moveTo>
                <a:lnTo>
                  <a:pt x="10376766" y="0"/>
                </a:lnTo>
                <a:lnTo>
                  <a:pt x="10376766" y="9130441"/>
                </a:lnTo>
                <a:lnTo>
                  <a:pt x="0" y="91304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778951" y="5627614"/>
            <a:ext cx="3875871" cy="3875871"/>
          </a:xfrm>
          <a:custGeom>
            <a:avLst/>
            <a:gdLst/>
            <a:ahLst/>
            <a:cxnLst/>
            <a:rect l="l" t="t" r="r" b="b"/>
            <a:pathLst>
              <a:path w="3875871" h="3875871">
                <a:moveTo>
                  <a:pt x="0" y="0"/>
                </a:moveTo>
                <a:lnTo>
                  <a:pt x="3875871" y="0"/>
                </a:lnTo>
                <a:lnTo>
                  <a:pt x="3875871" y="3875871"/>
                </a:lnTo>
                <a:lnTo>
                  <a:pt x="0" y="387587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1579856" y="1680847"/>
            <a:ext cx="4209913" cy="3462653"/>
          </a:xfrm>
          <a:custGeom>
            <a:avLst/>
            <a:gdLst/>
            <a:ahLst/>
            <a:cxnLst/>
            <a:rect l="l" t="t" r="r" b="b"/>
            <a:pathLst>
              <a:path w="4209913" h="3462653">
                <a:moveTo>
                  <a:pt x="0" y="0"/>
                </a:moveTo>
                <a:lnTo>
                  <a:pt x="4209913" y="0"/>
                </a:lnTo>
                <a:lnTo>
                  <a:pt x="4209913" y="3462653"/>
                </a:lnTo>
                <a:lnTo>
                  <a:pt x="0" y="346265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flipH="1">
            <a:off x="680454" y="414932"/>
            <a:ext cx="3036433" cy="3104160"/>
          </a:xfrm>
          <a:custGeom>
            <a:avLst/>
            <a:gdLst/>
            <a:ahLst/>
            <a:cxnLst/>
            <a:rect l="l" t="t" r="r" b="b"/>
            <a:pathLst>
              <a:path w="3036433" h="3104160">
                <a:moveTo>
                  <a:pt x="3036432" y="0"/>
                </a:moveTo>
                <a:lnTo>
                  <a:pt x="0" y="0"/>
                </a:lnTo>
                <a:lnTo>
                  <a:pt x="0" y="3104160"/>
                </a:lnTo>
                <a:lnTo>
                  <a:pt x="3036432" y="3104160"/>
                </a:lnTo>
                <a:lnTo>
                  <a:pt x="3036432"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a:off x="12174079" y="226429"/>
            <a:ext cx="5370645" cy="1740583"/>
          </a:xfrm>
          <a:custGeom>
            <a:avLst/>
            <a:gdLst/>
            <a:ahLst/>
            <a:cxnLst/>
            <a:rect l="l" t="t" r="r" b="b"/>
            <a:pathLst>
              <a:path w="5370645" h="1740583">
                <a:moveTo>
                  <a:pt x="0" y="0"/>
                </a:moveTo>
                <a:lnTo>
                  <a:pt x="5370645" y="0"/>
                </a:lnTo>
                <a:lnTo>
                  <a:pt x="5370645" y="1740583"/>
                </a:lnTo>
                <a:lnTo>
                  <a:pt x="0" y="1740583"/>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sp>
        <p:nvSpPr>
          <p:cNvPr id="10" name="Freeform 10"/>
          <p:cNvSpPr/>
          <p:nvPr/>
        </p:nvSpPr>
        <p:spPr>
          <a:xfrm>
            <a:off x="5471724" y="0"/>
            <a:ext cx="5370645" cy="1740583"/>
          </a:xfrm>
          <a:custGeom>
            <a:avLst/>
            <a:gdLst/>
            <a:ahLst/>
            <a:cxnLst/>
            <a:rect l="l" t="t" r="r" b="b"/>
            <a:pathLst>
              <a:path w="5370645" h="1740583">
                <a:moveTo>
                  <a:pt x="0" y="0"/>
                </a:moveTo>
                <a:lnTo>
                  <a:pt x="5370645" y="0"/>
                </a:lnTo>
                <a:lnTo>
                  <a:pt x="5370645" y="1740583"/>
                </a:lnTo>
                <a:lnTo>
                  <a:pt x="0" y="1740583"/>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pic>
        <p:nvPicPr>
          <p:cNvPr id="4" name="Picture 3"/>
          <p:cNvPicPr>
            <a:picLocks noChangeAspect="1"/>
          </p:cNvPicPr>
          <p:nvPr/>
        </p:nvPicPr>
        <p:blipFill>
          <a:blip r:embed="rId13"/>
          <a:stretch>
            <a:fillRect/>
          </a:stretch>
        </p:blipFill>
        <p:spPr>
          <a:xfrm>
            <a:off x="5089808" y="3680585"/>
            <a:ext cx="8108383" cy="3286029"/>
          </a:xfrm>
          <a:prstGeom prst="rect">
            <a:avLst/>
          </a:prstGeom>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2528630"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sp>
        <p:nvSpPr>
          <p:cNvPr id="3" name="Freeform 3"/>
          <p:cNvSpPr/>
          <p:nvPr/>
        </p:nvSpPr>
        <p:spPr>
          <a:xfrm>
            <a:off x="6458677"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sp>
        <p:nvSpPr>
          <p:cNvPr id="4" name="Freeform 4"/>
          <p:cNvSpPr/>
          <p:nvPr/>
        </p:nvSpPr>
        <p:spPr>
          <a:xfrm>
            <a:off x="392707" y="412445"/>
            <a:ext cx="5370645" cy="1740583"/>
          </a:xfrm>
          <a:custGeom>
            <a:avLst/>
            <a:gdLst/>
            <a:ahLst/>
            <a:cxnLst/>
            <a:rect l="l" t="t" r="r" b="b"/>
            <a:pathLst>
              <a:path w="5370645" h="1740583">
                <a:moveTo>
                  <a:pt x="0" y="0"/>
                </a:moveTo>
                <a:lnTo>
                  <a:pt x="5370645" y="0"/>
                </a:lnTo>
                <a:lnTo>
                  <a:pt x="5370645" y="1740584"/>
                </a:lnTo>
                <a:lnTo>
                  <a:pt x="0" y="1740584"/>
                </a:lnTo>
                <a:lnTo>
                  <a:pt x="0" y="0"/>
                </a:lnTo>
                <a:close/>
              </a:path>
            </a:pathLst>
          </a:custGeom>
          <a:blipFill>
            <a:blip r:embed="rId3">
              <a:extLst>
                <a:ext uri="{96DAC541-7B7A-43D3-8B79-37D633B846F1}">
                  <asvg:svgBlip xmlns:asvg="http://schemas.microsoft.com/office/drawing/2016/SVG/main" xmlns="" r:embed="rId4"/>
                </a:ext>
              </a:extLst>
            </a:blip>
            <a:stretch>
              <a:fillRect r="-1825" b="-206203"/>
            </a:stretch>
          </a:blipFill>
        </p:spPr>
      </p:sp>
      <p:grpSp>
        <p:nvGrpSpPr>
          <p:cNvPr id="5" name="Group 5"/>
          <p:cNvGrpSpPr/>
          <p:nvPr/>
        </p:nvGrpSpPr>
        <p:grpSpPr>
          <a:xfrm>
            <a:off x="3886200" y="3287119"/>
            <a:ext cx="11353800" cy="5705412"/>
            <a:chOff x="0" y="0"/>
            <a:chExt cx="11120286" cy="7133007"/>
          </a:xfrm>
        </p:grpSpPr>
        <p:sp>
          <p:nvSpPr>
            <p:cNvPr id="6" name="Freeform 6"/>
            <p:cNvSpPr/>
            <p:nvPr/>
          </p:nvSpPr>
          <p:spPr>
            <a:xfrm>
              <a:off x="-9098" y="-6509"/>
              <a:ext cx="11134617" cy="7165060"/>
            </a:xfrm>
            <a:custGeom>
              <a:avLst/>
              <a:gdLst/>
              <a:ahLst/>
              <a:cxnLst/>
              <a:rect l="l" t="t" r="r" b="b"/>
              <a:pathLst>
                <a:path w="11134617" h="7165060">
                  <a:moveTo>
                    <a:pt x="63030" y="6571507"/>
                  </a:moveTo>
                  <a:cubicBezTo>
                    <a:pt x="63030" y="6571507"/>
                    <a:pt x="0" y="6324943"/>
                    <a:pt x="10218" y="1214762"/>
                  </a:cubicBezTo>
                  <a:cubicBezTo>
                    <a:pt x="18651" y="990971"/>
                    <a:pt x="65033" y="645332"/>
                    <a:pt x="65033" y="645332"/>
                  </a:cubicBezTo>
                  <a:cubicBezTo>
                    <a:pt x="82233" y="502466"/>
                    <a:pt x="56685" y="337866"/>
                    <a:pt x="181385" y="223925"/>
                  </a:cubicBezTo>
                  <a:cubicBezTo>
                    <a:pt x="346794" y="72788"/>
                    <a:pt x="621643" y="0"/>
                    <a:pt x="10241544" y="6965"/>
                  </a:cubicBezTo>
                  <a:lnTo>
                    <a:pt x="10241545" y="6965"/>
                  </a:lnTo>
                  <a:cubicBezTo>
                    <a:pt x="10458292" y="16819"/>
                    <a:pt x="10662607" y="36481"/>
                    <a:pt x="10796795" y="101690"/>
                  </a:cubicBezTo>
                  <a:cubicBezTo>
                    <a:pt x="11052841" y="226120"/>
                    <a:pt x="11134617" y="459160"/>
                    <a:pt x="11129129" y="704684"/>
                  </a:cubicBezTo>
                  <a:cubicBezTo>
                    <a:pt x="11129129" y="704684"/>
                    <a:pt x="11085840" y="1013073"/>
                    <a:pt x="11093274" y="1248607"/>
                  </a:cubicBezTo>
                  <a:cubicBezTo>
                    <a:pt x="11100398" y="6313308"/>
                    <a:pt x="11107554" y="6508911"/>
                    <a:pt x="11107554" y="6508911"/>
                  </a:cubicBezTo>
                  <a:cubicBezTo>
                    <a:pt x="11090873" y="6724643"/>
                    <a:pt x="10976229" y="6935255"/>
                    <a:pt x="10779359" y="7046879"/>
                  </a:cubicBezTo>
                  <a:cubicBezTo>
                    <a:pt x="10629008" y="7132128"/>
                    <a:pt x="10430977" y="7147226"/>
                    <a:pt x="8295180" y="7136484"/>
                  </a:cubicBezTo>
                  <a:lnTo>
                    <a:pt x="8295059" y="7136484"/>
                  </a:lnTo>
                  <a:cubicBezTo>
                    <a:pt x="645952" y="7131207"/>
                    <a:pt x="384604" y="7165060"/>
                    <a:pt x="254278" y="7055903"/>
                  </a:cubicBezTo>
                  <a:cubicBezTo>
                    <a:pt x="145767" y="6965018"/>
                    <a:pt x="81795" y="6771706"/>
                    <a:pt x="63030" y="6571507"/>
                  </a:cubicBezTo>
                  <a:close/>
                </a:path>
              </a:pathLst>
            </a:custGeom>
            <a:solidFill>
              <a:srgbClr val="FFFFFF"/>
            </a:solidFill>
          </p:spPr>
        </p:sp>
      </p:grpSp>
      <p:sp>
        <p:nvSpPr>
          <p:cNvPr id="7" name="TextBox 7"/>
          <p:cNvSpPr txBox="1"/>
          <p:nvPr/>
        </p:nvSpPr>
        <p:spPr>
          <a:xfrm>
            <a:off x="4613499" y="3848100"/>
            <a:ext cx="9502295" cy="4431983"/>
          </a:xfrm>
          <a:prstGeom prst="rect">
            <a:avLst/>
          </a:prstGeom>
        </p:spPr>
        <p:txBody>
          <a:bodyPr wrap="square" lIns="0" tIns="0" rIns="0" bIns="0" rtlCol="0" anchor="t">
            <a:spAutoFit/>
          </a:bodyPr>
          <a:lstStyle/>
          <a:p>
            <a:pPr algn="just"/>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Trường</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em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tổ</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chức</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tuần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lễ</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Nhà</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khoa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học</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tương</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lai</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để</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học</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sinh</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tìm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hiểu</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về</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những</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bí</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ẩn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của</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thế</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giới</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tự</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nhiên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Em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hãy</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viết</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bài</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văn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thuyết</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minh</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giải</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thích</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một</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hiện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tượng</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tự</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nhiên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mà</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bản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thân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quan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tâm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để</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tham</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gia</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tuần</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lễ</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 </a:t>
            </a:r>
            <a:r>
              <a:rPr lang="en-US" sz="4800" dirty="0" err="1">
                <a:latin typeface="Times New Roman" panose="02020603050405020304" pitchFamily="18" charset="0"/>
                <a:ea typeface="#9Slide05 SVNQuarzo" panose="04000000000000000000" pitchFamily="82" charset="0"/>
                <a:cs typeface="Times New Roman" panose="02020603050405020304" pitchFamily="18" charset="0"/>
              </a:rPr>
              <a:t>này</a:t>
            </a:r>
            <a:r>
              <a:rPr lang="en-US" sz="4800" dirty="0">
                <a:latin typeface="Times New Roman" panose="02020603050405020304" pitchFamily="18" charset="0"/>
                <a:ea typeface="#9Slide05 SVNQuarzo" panose="04000000000000000000" pitchFamily="82" charset="0"/>
                <a:cs typeface="Times New Roman" panose="02020603050405020304" pitchFamily="18" charset="0"/>
              </a:rPr>
              <a:t>.</a:t>
            </a:r>
            <a:endParaRPr lang="en-US" sz="4400" u="none" spc="264" dirty="0">
              <a:solidFill>
                <a:srgbClr val="202F5A"/>
              </a:solidFill>
              <a:latin typeface="ไอติม"/>
            </a:endParaRPr>
          </a:p>
        </p:txBody>
      </p:sp>
      <p:sp>
        <p:nvSpPr>
          <p:cNvPr id="8" name="Freeform 8"/>
          <p:cNvSpPr/>
          <p:nvPr/>
        </p:nvSpPr>
        <p:spPr>
          <a:xfrm>
            <a:off x="13868400" y="6197260"/>
            <a:ext cx="3533661" cy="3488687"/>
          </a:xfrm>
          <a:custGeom>
            <a:avLst/>
            <a:gdLst/>
            <a:ahLst/>
            <a:cxnLst/>
            <a:rect l="l" t="t" r="r" b="b"/>
            <a:pathLst>
              <a:path w="3533661" h="3488687">
                <a:moveTo>
                  <a:pt x="0" y="0"/>
                </a:moveTo>
                <a:lnTo>
                  <a:pt x="3533661" y="0"/>
                </a:lnTo>
                <a:lnTo>
                  <a:pt x="3533661" y="3488688"/>
                </a:lnTo>
                <a:lnTo>
                  <a:pt x="0" y="34886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622425" y="1875139"/>
            <a:ext cx="3761356" cy="3761356"/>
          </a:xfrm>
          <a:custGeom>
            <a:avLst/>
            <a:gdLst/>
            <a:ahLst/>
            <a:cxnLst/>
            <a:rect l="l" t="t" r="r" b="b"/>
            <a:pathLst>
              <a:path w="3761356" h="3761356">
                <a:moveTo>
                  <a:pt x="0" y="0"/>
                </a:moveTo>
                <a:lnTo>
                  <a:pt x="3761356" y="0"/>
                </a:lnTo>
                <a:lnTo>
                  <a:pt x="3761356" y="3761356"/>
                </a:lnTo>
                <a:lnTo>
                  <a:pt x="0" y="37613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478604" y="8868499"/>
            <a:ext cx="1742623" cy="1634897"/>
          </a:xfrm>
          <a:custGeom>
            <a:avLst/>
            <a:gdLst/>
            <a:ahLst/>
            <a:cxnLst/>
            <a:rect l="l" t="t" r="r" b="b"/>
            <a:pathLst>
              <a:path w="1742623" h="1634897">
                <a:moveTo>
                  <a:pt x="0" y="0"/>
                </a:moveTo>
                <a:lnTo>
                  <a:pt x="1742623" y="0"/>
                </a:lnTo>
                <a:lnTo>
                  <a:pt x="1742623" y="1634897"/>
                </a:lnTo>
                <a:lnTo>
                  <a:pt x="0" y="163489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a:off x="5307259" y="1906613"/>
            <a:ext cx="7673482" cy="1380506"/>
          </a:xfrm>
          <a:prstGeom prst="rect">
            <a:avLst/>
          </a:prstGeom>
        </p:spPr>
        <p:txBody>
          <a:bodyPr lIns="0" tIns="0" rIns="0" bIns="0" rtlCol="0" anchor="t">
            <a:spAutoFit/>
          </a:bodyPr>
          <a:lstStyle/>
          <a:p>
            <a:pPr algn="ctr">
              <a:lnSpc>
                <a:spcPts val="11678"/>
              </a:lnSpc>
            </a:pPr>
            <a:r>
              <a:rPr lang="en-US" sz="8341" spc="383" dirty="0" err="1">
                <a:solidFill>
                  <a:srgbClr val="FFFFFF"/>
                </a:solidFill>
                <a:latin typeface="Times New Roman" panose="02020603050405020304" pitchFamily="18" charset="0"/>
                <a:cs typeface="Times New Roman" panose="02020603050405020304" pitchFamily="18" charset="0"/>
              </a:rPr>
              <a:t>Đề</a:t>
            </a:r>
            <a:r>
              <a:rPr lang="en-US" sz="8341" spc="383" dirty="0">
                <a:solidFill>
                  <a:srgbClr val="FFFFFF"/>
                </a:solidFill>
                <a:latin typeface="Times New Roman" panose="02020603050405020304" pitchFamily="18" charset="0"/>
                <a:cs typeface="Times New Roman" panose="02020603050405020304" pitchFamily="18" charset="0"/>
              </a:rPr>
              <a:t> </a:t>
            </a:r>
            <a:r>
              <a:rPr lang="en-US" sz="8341" spc="383" dirty="0" err="1">
                <a:solidFill>
                  <a:srgbClr val="FFFFFF"/>
                </a:solidFill>
                <a:latin typeface="Times New Roman" panose="02020603050405020304" pitchFamily="18" charset="0"/>
                <a:cs typeface="Times New Roman" panose="02020603050405020304" pitchFamily="18" charset="0"/>
              </a:rPr>
              <a:t>bài</a:t>
            </a:r>
            <a:endParaRPr lang="en-US" sz="8341" spc="383" dirty="0">
              <a:solidFill>
                <a:srgbClr val="FFFFFF"/>
              </a:solidFill>
              <a:latin typeface="Times New Roman" panose="02020603050405020304" pitchFamily="18" charset="0"/>
              <a:cs typeface="Times New Roman" panose="02020603050405020304" pitchFamily="18" charset="0"/>
            </a:endParaRPr>
          </a:p>
        </p:txBody>
      </p:sp>
      <p:sp>
        <p:nvSpPr>
          <p:cNvPr id="12" name="Freeform 12"/>
          <p:cNvSpPr/>
          <p:nvPr/>
        </p:nvSpPr>
        <p:spPr>
          <a:xfrm>
            <a:off x="16309698" y="3344555"/>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89493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5AB50FC-9D7A-9BC8-E2ED-142873E1A8B3}"/>
              </a:ext>
            </a:extLst>
          </p:cNvPr>
          <p:cNvPicPr>
            <a:picLocks noChangeAspect="1"/>
          </p:cNvPicPr>
          <p:nvPr/>
        </p:nvPicPr>
        <p:blipFill>
          <a:blip r:embed="rId3"/>
          <a:stretch>
            <a:fillRect/>
          </a:stretch>
        </p:blipFill>
        <p:spPr>
          <a:xfrm>
            <a:off x="10210800" y="511657"/>
            <a:ext cx="6477000" cy="9263685"/>
          </a:xfrm>
          <a:prstGeom prst="rect">
            <a:avLst/>
          </a:prstGeom>
        </p:spPr>
      </p:pic>
      <p:sp>
        <p:nvSpPr>
          <p:cNvPr id="2" name="Freeform 2">
            <a:extLst>
              <a:ext uri="{FF2B5EF4-FFF2-40B4-BE49-F238E27FC236}">
                <a16:creationId xmlns:a16="http://schemas.microsoft.com/office/drawing/2014/main" xmlns="" id="{4DA99EC3-8CEF-9E2B-4C99-EC91380E89E2}"/>
              </a:ext>
            </a:extLst>
          </p:cNvPr>
          <p:cNvSpPr/>
          <p:nvPr/>
        </p:nvSpPr>
        <p:spPr>
          <a:xfrm>
            <a:off x="-4953000" y="-1987869"/>
            <a:ext cx="14262736" cy="14262736"/>
          </a:xfrm>
          <a:custGeom>
            <a:avLst/>
            <a:gdLst/>
            <a:ahLst/>
            <a:cxnLst/>
            <a:rect l="l" t="t" r="r" b="b"/>
            <a:pathLst>
              <a:path w="14262736" h="14262736">
                <a:moveTo>
                  <a:pt x="0" y="0"/>
                </a:moveTo>
                <a:lnTo>
                  <a:pt x="14262735" y="0"/>
                </a:lnTo>
                <a:lnTo>
                  <a:pt x="14262735" y="14262736"/>
                </a:lnTo>
                <a:lnTo>
                  <a:pt x="0" y="142627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256397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D01C3FFE-0806-5F5A-1571-71875A9BEB66}"/>
              </a:ext>
            </a:extLst>
          </p:cNvPr>
          <p:cNvSpPr/>
          <p:nvPr/>
        </p:nvSpPr>
        <p:spPr>
          <a:xfrm rot="20687279">
            <a:off x="11809548" y="803878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5">
            <a:extLst>
              <a:ext uri="{FF2B5EF4-FFF2-40B4-BE49-F238E27FC236}">
                <a16:creationId xmlns:a16="http://schemas.microsoft.com/office/drawing/2014/main" xmlns="" id="{9E84D5E5-3AB9-ED17-9281-DC9273CCEFAC}"/>
              </a:ext>
            </a:extLst>
          </p:cNvPr>
          <p:cNvSpPr/>
          <p:nvPr/>
        </p:nvSpPr>
        <p:spPr>
          <a:xfrm>
            <a:off x="14478000" y="-3141735"/>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Rectangle 2"/>
          <p:cNvSpPr/>
          <p:nvPr/>
        </p:nvSpPr>
        <p:spPr>
          <a:xfrm>
            <a:off x="599660" y="571500"/>
            <a:ext cx="17221200" cy="8956298"/>
          </a:xfrm>
          <a:prstGeom prst="rect">
            <a:avLst/>
          </a:prstGeom>
        </p:spPr>
        <p:txBody>
          <a:bodyPr wrap="square">
            <a:spAutoFit/>
          </a:bodyPr>
          <a:lstStyle/>
          <a:p>
            <a:r>
              <a:rPr lang="vi-VN" sz="3600" b="1" dirty="0">
                <a:solidFill>
                  <a:srgbClr val="000000"/>
                </a:solidFill>
                <a:latin typeface="+mj-lt"/>
              </a:rPr>
              <a:t>1. Mở bài</a:t>
            </a:r>
            <a:endParaRPr lang="vi-VN" sz="3600" dirty="0">
              <a:solidFill>
                <a:srgbClr val="000000"/>
              </a:solidFill>
              <a:latin typeface="+mj-lt"/>
            </a:endParaRPr>
          </a:p>
          <a:p>
            <a:r>
              <a:rPr lang="vi-VN" sz="3600" dirty="0">
                <a:solidFill>
                  <a:srgbClr val="000000"/>
                </a:solidFill>
                <a:latin typeface="+mj-lt"/>
              </a:rPr>
              <a:t>- Dẫn dắt vấn đề: Cầu vồng còn được gọi là vòng cung rực rỡ là hiện tượng quang học thiên nhiên mà con người thường gặp sau mỗi trận mưa.</a:t>
            </a:r>
          </a:p>
          <a:p>
            <a:r>
              <a:rPr lang="vi-VN" sz="3600" dirty="0">
                <a:solidFill>
                  <a:srgbClr val="000000"/>
                </a:solidFill>
                <a:latin typeface="+mj-lt"/>
              </a:rPr>
              <a:t>- Vấn đề: Đây là chủ đề mà em muốn thuyết minh cho thầy cô và các bạn cùng tìm hiểu.</a:t>
            </a:r>
          </a:p>
          <a:p>
            <a:r>
              <a:rPr lang="vi-VN" sz="3600" b="1" dirty="0">
                <a:solidFill>
                  <a:srgbClr val="000000"/>
                </a:solidFill>
                <a:latin typeface="+mj-lt"/>
              </a:rPr>
              <a:t>2. Thân bài</a:t>
            </a:r>
            <a:endParaRPr lang="vi-VN" sz="3600" dirty="0">
              <a:solidFill>
                <a:srgbClr val="000000"/>
              </a:solidFill>
              <a:latin typeface="+mj-lt"/>
            </a:endParaRPr>
          </a:p>
          <a:p>
            <a:r>
              <a:rPr lang="vi-VN" sz="3600" dirty="0">
                <a:solidFill>
                  <a:srgbClr val="000000"/>
                </a:solidFill>
                <a:latin typeface="+mj-lt"/>
              </a:rPr>
              <a:t>- Lí giải sự xuất hiện của cầu vồng: hiện tượng tán sắc của các ánh sáng từ Mặt trời khi khúc xạ và phản xạ qua các giọt nước mưa.</a:t>
            </a:r>
          </a:p>
          <a:p>
            <a:r>
              <a:rPr lang="vi-VN" sz="3600" dirty="0">
                <a:solidFill>
                  <a:srgbClr val="000000"/>
                </a:solidFill>
                <a:latin typeface="+mj-lt"/>
              </a:rPr>
              <a:t>- Một số đặc điểm về cầu vồng:</a:t>
            </a:r>
          </a:p>
          <a:p>
            <a:r>
              <a:rPr lang="vi-VN" sz="3600" dirty="0">
                <a:solidFill>
                  <a:srgbClr val="000000"/>
                </a:solidFill>
                <a:latin typeface="+mj-lt"/>
              </a:rPr>
              <a:t>+ Cầu vồng có hình vòng cung với 7 màu sắc lần lượt là đỏ, cam, vàng, lục, lam, chàm, tím. </a:t>
            </a:r>
          </a:p>
          <a:p>
            <a:r>
              <a:rPr lang="vi-VN" sz="3600" dirty="0">
                <a:solidFill>
                  <a:srgbClr val="000000"/>
                </a:solidFill>
                <a:latin typeface="+mj-lt"/>
              </a:rPr>
              <a:t>+ Vào buổi trưa, cầu vồng hiếm khi xuất hiện.</a:t>
            </a:r>
          </a:p>
          <a:p>
            <a:r>
              <a:rPr lang="vi-VN" sz="3600" dirty="0">
                <a:solidFill>
                  <a:srgbClr val="000000"/>
                </a:solidFill>
                <a:latin typeface="+mj-lt"/>
              </a:rPr>
              <a:t>+ Cùng một góc nhìn song không thể cùng ngắm một cầu vồng theo đúng gam màu.</a:t>
            </a:r>
          </a:p>
          <a:p>
            <a:r>
              <a:rPr lang="vi-VN" sz="3600" dirty="0">
                <a:solidFill>
                  <a:srgbClr val="000000"/>
                </a:solidFill>
                <a:latin typeface="+mj-lt"/>
              </a:rPr>
              <a:t>+ Quan niệm cầu vồng xuất hiện báo hiệu cho sự may mắn.</a:t>
            </a:r>
          </a:p>
          <a:p>
            <a:r>
              <a:rPr lang="vi-VN" sz="3600" dirty="0">
                <a:solidFill>
                  <a:srgbClr val="000000"/>
                </a:solidFill>
                <a:latin typeface="+mj-lt"/>
              </a:rPr>
              <a:t>- Sự biến đổi của khí hậu khiến cầu vồng có thể sẽ xuất hiện nhiều hơn theo nghiên cứu của chuyên gia trường Đại học New York (Mỹ).</a:t>
            </a:r>
          </a:p>
          <a:p>
            <a:r>
              <a:rPr lang="vi-VN" sz="3600" b="1" dirty="0">
                <a:solidFill>
                  <a:srgbClr val="000000"/>
                </a:solidFill>
                <a:latin typeface="+mj-lt"/>
              </a:rPr>
              <a:t>3. Kết bài</a:t>
            </a:r>
            <a:endParaRPr lang="vi-VN" sz="3600" dirty="0">
              <a:solidFill>
                <a:srgbClr val="000000"/>
              </a:solidFill>
              <a:latin typeface="+mj-lt"/>
            </a:endParaRPr>
          </a:p>
          <a:p>
            <a:r>
              <a:rPr lang="vi-VN" sz="3600" dirty="0">
                <a:solidFill>
                  <a:srgbClr val="000000"/>
                </a:solidFill>
                <a:latin typeface="+mj-lt"/>
              </a:rPr>
              <a:t>- Tổng kết vấn đề.</a:t>
            </a:r>
            <a:endParaRPr lang="vi-VN" sz="3600" b="0" i="0" dirty="0">
              <a:solidFill>
                <a:srgbClr val="000000"/>
              </a:solidFill>
              <a:effectLst/>
              <a:latin typeface="+mj-lt"/>
            </a:endParaRPr>
          </a:p>
        </p:txBody>
      </p:sp>
      <p:sp>
        <p:nvSpPr>
          <p:cNvPr id="2" name="Freeform 9">
            <a:extLst>
              <a:ext uri="{FF2B5EF4-FFF2-40B4-BE49-F238E27FC236}">
                <a16:creationId xmlns:a16="http://schemas.microsoft.com/office/drawing/2014/main" xmlns="" id="{4BCFC743-ED37-7B1E-93BD-DF9A39B203F0}"/>
              </a:ext>
            </a:extLst>
          </p:cNvPr>
          <p:cNvSpPr/>
          <p:nvPr/>
        </p:nvSpPr>
        <p:spPr>
          <a:xfrm>
            <a:off x="16535400" y="-876300"/>
            <a:ext cx="2016723" cy="2015689"/>
          </a:xfrm>
          <a:custGeom>
            <a:avLst/>
            <a:gdLst/>
            <a:ahLst/>
            <a:cxnLst/>
            <a:rect l="l" t="t" r="r" b="b"/>
            <a:pathLst>
              <a:path w="2016723" h="2015689">
                <a:moveTo>
                  <a:pt x="0" y="0"/>
                </a:moveTo>
                <a:lnTo>
                  <a:pt x="2016723" y="0"/>
                </a:lnTo>
                <a:lnTo>
                  <a:pt x="2016723" y="2015689"/>
                </a:lnTo>
                <a:lnTo>
                  <a:pt x="0" y="2015689"/>
                </a:lnTo>
                <a:lnTo>
                  <a:pt x="0" y="0"/>
                </a:lnTo>
                <a:close/>
              </a:path>
            </a:pathLst>
          </a:custGeom>
          <a:blipFill>
            <a:blip r:embed="rId5">
              <a:extLst>
                <a:ext uri="{96DAC541-7B7A-43D3-8B79-37D633B846F1}">
                  <asvg:svgBlip xmlns:asvg="http://schemas.microsoft.com/office/drawing/2016/SVG/main" xmlns="" r:embed="rId6"/>
                </a:ext>
              </a:extLst>
            </a:blip>
            <a:stretch>
              <a:fillRect l="-259002" t="-250057"/>
            </a:stretch>
          </a:blipFill>
        </p:spPr>
      </p:sp>
      <p:sp>
        <p:nvSpPr>
          <p:cNvPr id="4" name="Freeform 10">
            <a:extLst>
              <a:ext uri="{FF2B5EF4-FFF2-40B4-BE49-F238E27FC236}">
                <a16:creationId xmlns:a16="http://schemas.microsoft.com/office/drawing/2014/main" xmlns="" id="{60C74D0F-86BF-7B30-E2FB-D0FBABC851A6}"/>
              </a:ext>
            </a:extLst>
          </p:cNvPr>
          <p:cNvSpPr/>
          <p:nvPr/>
        </p:nvSpPr>
        <p:spPr>
          <a:xfrm>
            <a:off x="15316200" y="8039100"/>
            <a:ext cx="2016723" cy="2015689"/>
          </a:xfrm>
          <a:custGeom>
            <a:avLst/>
            <a:gdLst/>
            <a:ahLst/>
            <a:cxnLst/>
            <a:rect l="l" t="t" r="r" b="b"/>
            <a:pathLst>
              <a:path w="2016723" h="2015689">
                <a:moveTo>
                  <a:pt x="0" y="0"/>
                </a:moveTo>
                <a:lnTo>
                  <a:pt x="2016722" y="0"/>
                </a:lnTo>
                <a:lnTo>
                  <a:pt x="2016722" y="2015689"/>
                </a:lnTo>
                <a:lnTo>
                  <a:pt x="0" y="2015689"/>
                </a:lnTo>
                <a:lnTo>
                  <a:pt x="0" y="0"/>
                </a:lnTo>
                <a:close/>
              </a:path>
            </a:pathLst>
          </a:custGeom>
          <a:blipFill>
            <a:blip r:embed="rId5">
              <a:extLst>
                <a:ext uri="{96DAC541-7B7A-43D3-8B79-37D633B846F1}">
                  <asvg:svgBlip xmlns:asvg="http://schemas.microsoft.com/office/drawing/2016/SVG/main" xmlns="" r:embed="rId6"/>
                </a:ext>
              </a:extLst>
            </a:blip>
            <a:stretch>
              <a:fillRect l="-259002" t="-250057"/>
            </a:stretch>
          </a:blipFill>
        </p:spPr>
      </p:sp>
    </p:spTree>
    <p:extLst>
      <p:ext uri="{BB962C8B-B14F-4D97-AF65-F5344CB8AC3E}">
        <p14:creationId xmlns:p14="http://schemas.microsoft.com/office/powerpoint/2010/main" val="1615689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79206A96-9B54-F706-96F3-95BF23113031}"/>
              </a:ext>
            </a:extLst>
          </p:cNvPr>
          <p:cNvSpPr/>
          <p:nvPr/>
        </p:nvSpPr>
        <p:spPr>
          <a:xfrm>
            <a:off x="9353388" y="-4686300"/>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AutoShape 2" descr="Trưởng em tổ chức tuần lễ “Nhà khoa học tương lai” để học sinh tìm hiểu về những bí ẩn của thế giới tự nhiên. Em hãy viết bài văn thuyết minh giải thích một hiện tượng tự nhiên mà bản thân quan tâm để tham gia tuần lễ này"/>
          <p:cNvSpPr>
            <a:spLocks noChangeAspect="1" noChangeArrowheads="1"/>
          </p:cNvSpPr>
          <p:nvPr/>
        </p:nvSpPr>
        <p:spPr bwMode="auto">
          <a:xfrm>
            <a:off x="155575"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53390" y="1409700"/>
            <a:ext cx="17446625" cy="7478970"/>
          </a:xfrm>
          <a:prstGeom prst="rect">
            <a:avLst/>
          </a:prstGeom>
        </p:spPr>
        <p:txBody>
          <a:bodyPr wrap="square">
            <a:spAutoFit/>
          </a:bodyPr>
          <a:lstStyle/>
          <a:p>
            <a:pPr lvl="0" algn="just" eaLnBrk="0" fontAlgn="base" hangingPunct="0">
              <a:spcBef>
                <a:spcPct val="0"/>
              </a:spcBef>
              <a:spcAft>
                <a:spcPct val="0"/>
              </a:spcAft>
            </a:pP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Cầu</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vồng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là</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gì</a:t>
            </a:r>
            <a:r>
              <a:rPr lang="en-US" sz="4000" b="1" dirty="0">
                <a:solidFill>
                  <a:srgbClr val="000000"/>
                </a:solidFill>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Cầu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vồng</a:t>
            </a:r>
            <a:r>
              <a:rPr lang="en-US" sz="4000" dirty="0">
                <a:solidFill>
                  <a:srgbClr val="000000"/>
                </a:solidFill>
                <a:latin typeface="Times New Roman" panose="02020603050405020304" pitchFamily="18" charset="0"/>
                <a:cs typeface="Times New Roman" panose="02020603050405020304" pitchFamily="18" charset="0"/>
              </a:rPr>
              <a:t> hay </a:t>
            </a:r>
            <a:r>
              <a:rPr lang="en-US" sz="4000" dirty="0" err="1">
                <a:solidFill>
                  <a:srgbClr val="000000"/>
                </a:solidFill>
                <a:latin typeface="Times New Roman" panose="02020603050405020304" pitchFamily="18" charset="0"/>
                <a:cs typeface="Times New Roman" panose="02020603050405020304" pitchFamily="18" charset="0"/>
              </a:rPr>
              <a:t>còn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gọi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vòng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cung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rực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rỡ</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tượng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quang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học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thiên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nhiên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mỗi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chúng</a:t>
            </a:r>
            <a:r>
              <a:rPr lang="en-US" sz="4000" dirty="0">
                <a:solidFill>
                  <a:srgbClr val="000000"/>
                </a:solidFill>
                <a:latin typeface="Times New Roman" panose="02020603050405020304" pitchFamily="18" charset="0"/>
                <a:cs typeface="Times New Roman" panose="02020603050405020304" pitchFamily="18" charset="0"/>
              </a:rPr>
              <a:t> ta </a:t>
            </a:r>
            <a:r>
              <a:rPr lang="en-US" sz="4000" dirty="0" err="1">
                <a:solidFill>
                  <a:srgbClr val="000000"/>
                </a:solidFill>
                <a:latin typeface="Times New Roman" panose="02020603050405020304" pitchFamily="18" charset="0"/>
                <a:cs typeface="Times New Roman" panose="02020603050405020304" pitchFamily="18" charset="0"/>
              </a:rPr>
              <a:t>nhìn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thấy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đều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không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khỏi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mồm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 a,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 o </a:t>
            </a:r>
            <a:r>
              <a:rPr lang="en-US" sz="4000" dirty="0" err="1">
                <a:solidFill>
                  <a:srgbClr val="000000"/>
                </a:solidFill>
                <a:latin typeface="Times New Roman" panose="02020603050405020304" pitchFamily="18" charset="0"/>
                <a:cs typeface="Times New Roman" panose="02020603050405020304" pitchFamily="18" charset="0"/>
              </a:rPr>
              <a:t>bởi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sắc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màu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đem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lại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người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rằng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gặp</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cầu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vồng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điều</a:t>
            </a:r>
            <a:r>
              <a:rPr lang="en-US" sz="4000" dirty="0">
                <a:solidFill>
                  <a:srgbClr val="000000"/>
                </a:solidFill>
                <a:latin typeface="Times New Roman" panose="02020603050405020304" pitchFamily="18" charset="0"/>
                <a:cs typeface="Times New Roman" panose="02020603050405020304" pitchFamily="18" charset="0"/>
              </a:rPr>
              <a:t> may </a:t>
            </a:r>
            <a:r>
              <a:rPr lang="en-US" sz="4000" dirty="0" err="1">
                <a:solidFill>
                  <a:srgbClr val="000000"/>
                </a:solidFill>
                <a:latin typeface="Times New Roman" panose="02020603050405020304" pitchFamily="18" charset="0"/>
                <a:cs typeface="Times New Roman" panose="02020603050405020304" pitchFamily="18" charset="0"/>
              </a:rPr>
              <a:t>mắn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Các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chuyên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thế</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giới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đã</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lời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giải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đáp</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tượng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tự</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nhiên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này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như</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thế</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nào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bây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giờ</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hãy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cùng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em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tìm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hiểu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nhé</a:t>
            </a:r>
            <a:r>
              <a:rPr lang="en-US" sz="4000" dirty="0">
                <a:solidFill>
                  <a:srgbClr val="000000"/>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Cầu</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vồng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thường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xuất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hiện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khi</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nào</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và</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một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số</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đặc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điểm</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của</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nó</a:t>
            </a:r>
            <a:r>
              <a:rPr lang="en-US" sz="4000" b="1" dirty="0">
                <a:solidFill>
                  <a:srgbClr val="000000"/>
                </a:solidFill>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Cầu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vồng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thường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xuất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sau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những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trận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mưa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lớn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cs typeface="Times New Roman" panose="02020603050405020304" pitchFamily="18" charset="0"/>
              </a:rPr>
              <a:t> ban </a:t>
            </a:r>
            <a:r>
              <a:rPr lang="en-US" sz="4000" dirty="0" err="1">
                <a:solidFill>
                  <a:srgbClr val="000000"/>
                </a:solidFill>
                <a:latin typeface="Times New Roman" panose="02020603050405020304" pitchFamily="18" charset="0"/>
                <a:cs typeface="Times New Roman" panose="02020603050405020304" pitchFamily="18" charset="0"/>
              </a:rPr>
              <a:t>ngày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Đây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tượng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tán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sắc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các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ánh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sáng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từ</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Mặt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trời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khúc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xạ</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phản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xạ</a:t>
            </a:r>
            <a:r>
              <a:rPr lang="en-US" sz="4000" dirty="0">
                <a:solidFill>
                  <a:srgbClr val="000000"/>
                </a:solidFill>
                <a:latin typeface="Times New Roman" panose="02020603050405020304" pitchFamily="18" charset="0"/>
                <a:cs typeface="Times New Roman" panose="02020603050405020304" pitchFamily="18" charset="0"/>
              </a:rPr>
              <a:t> qua </a:t>
            </a:r>
            <a:r>
              <a:rPr lang="en-US" sz="4000" dirty="0" err="1">
                <a:solidFill>
                  <a:srgbClr val="000000"/>
                </a:solidFill>
                <a:latin typeface="Times New Roman" panose="02020603050405020304" pitchFamily="18" charset="0"/>
                <a:cs typeface="Times New Roman" panose="02020603050405020304" pitchFamily="18" charset="0"/>
              </a:rPr>
              <a:t>các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giọt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nước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mưa</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Vì</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tượng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ảo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ảnh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cầu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vồng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sẽ</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không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điểm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kết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thúc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Cầu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vồng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hình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vòng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cung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với</a:t>
            </a:r>
            <a:r>
              <a:rPr lang="en-US" sz="4000" dirty="0">
                <a:solidFill>
                  <a:srgbClr val="000000"/>
                </a:solidFill>
                <a:latin typeface="Times New Roman" panose="02020603050405020304" pitchFamily="18" charset="0"/>
                <a:cs typeface="Times New Roman" panose="02020603050405020304" pitchFamily="18" charset="0"/>
              </a:rPr>
              <a:t> 7 </a:t>
            </a:r>
            <a:r>
              <a:rPr lang="en-US" sz="4000" dirty="0" err="1">
                <a:solidFill>
                  <a:srgbClr val="000000"/>
                </a:solidFill>
                <a:latin typeface="Times New Roman" panose="02020603050405020304" pitchFamily="18" charset="0"/>
                <a:cs typeface="Times New Roman" panose="02020603050405020304" pitchFamily="18" charset="0"/>
              </a:rPr>
              <a:t>màu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sắc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lần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lượt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đỏ</a:t>
            </a:r>
            <a:r>
              <a:rPr lang="en-US" sz="4000" dirty="0">
                <a:solidFill>
                  <a:srgbClr val="000000"/>
                </a:solidFill>
                <a:latin typeface="Times New Roman" panose="02020603050405020304" pitchFamily="18" charset="0"/>
                <a:cs typeface="Times New Roman" panose="02020603050405020304" pitchFamily="18" charset="0"/>
              </a:rPr>
              <a:t>, cam, </a:t>
            </a:r>
            <a:r>
              <a:rPr lang="en-US" sz="4000" dirty="0" err="1">
                <a:solidFill>
                  <a:srgbClr val="000000"/>
                </a:solidFill>
                <a:latin typeface="Times New Roman" panose="02020603050405020304" pitchFamily="18" charset="0"/>
                <a:cs typeface="Times New Roman" panose="02020603050405020304" pitchFamily="18" charset="0"/>
              </a:rPr>
              <a:t>vàng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lục</a:t>
            </a:r>
            <a:r>
              <a:rPr lang="en-US" sz="4000" dirty="0">
                <a:solidFill>
                  <a:srgbClr val="000000"/>
                </a:solidFill>
                <a:latin typeface="Times New Roman" panose="02020603050405020304" pitchFamily="18" charset="0"/>
                <a:cs typeface="Times New Roman" panose="02020603050405020304" pitchFamily="18" charset="0"/>
              </a:rPr>
              <a:t>, lam, </a:t>
            </a:r>
            <a:r>
              <a:rPr lang="en-US" sz="4000" dirty="0" err="1">
                <a:solidFill>
                  <a:srgbClr val="000000"/>
                </a:solidFill>
                <a:latin typeface="Times New Roman" panose="02020603050405020304" pitchFamily="18" charset="0"/>
                <a:cs typeface="Times New Roman" panose="02020603050405020304" pitchFamily="18" charset="0"/>
              </a:rPr>
              <a:t>chàm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tím</a:t>
            </a:r>
            <a:r>
              <a:rPr lang="en-US" sz="4000" dirty="0">
                <a:solidFill>
                  <a:srgbClr val="000000"/>
                </a:solidFill>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sz="4000" dirty="0">
                <a:solidFill>
                  <a:srgbClr val="000000"/>
                </a:solidFill>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4419600" y="223639"/>
            <a:ext cx="7364578" cy="923330"/>
          </a:xfrm>
          <a:prstGeom prst="rect">
            <a:avLst/>
          </a:prstGeom>
        </p:spPr>
        <p:txBody>
          <a:bodyPr wrap="square">
            <a:spAutoFit/>
          </a:bodyPr>
          <a:lstStyle/>
          <a:p>
            <a:pPr algn="ctr"/>
            <a:r>
              <a:rPr lang="en-US" sz="5400" b="1" dirty="0" err="1">
                <a:solidFill>
                  <a:prstClr val="black"/>
                </a:solidFill>
                <a:latin typeface="Times New Roman" panose="02020603050405020304" pitchFamily="18" charset="0"/>
                <a:cs typeface="Times New Roman" panose="02020603050405020304" pitchFamily="18" charset="0"/>
              </a:rPr>
              <a:t>Bài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viết</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tham</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khảo</a:t>
            </a:r>
            <a:endParaRPr lang="vi-VN" sz="4000" dirty="0">
              <a:solidFill>
                <a:prstClr val="black"/>
              </a:solidFill>
              <a:latin typeface="Times New Roman" panose="02020603050405020304" pitchFamily="18" charset="0"/>
              <a:cs typeface="Times New Roman" panose="02020603050405020304" pitchFamily="18" charset="0"/>
            </a:endParaRPr>
          </a:p>
        </p:txBody>
      </p:sp>
      <p:sp>
        <p:nvSpPr>
          <p:cNvPr id="2" name="Freeform 9">
            <a:extLst>
              <a:ext uri="{FF2B5EF4-FFF2-40B4-BE49-F238E27FC236}">
                <a16:creationId xmlns:a16="http://schemas.microsoft.com/office/drawing/2014/main" xmlns="" id="{83DA2CD2-E485-BCE0-788F-7D0E174B14EA}"/>
              </a:ext>
            </a:extLst>
          </p:cNvPr>
          <p:cNvSpPr/>
          <p:nvPr/>
        </p:nvSpPr>
        <p:spPr>
          <a:xfrm>
            <a:off x="16535400" y="-876300"/>
            <a:ext cx="2016723" cy="2015689"/>
          </a:xfrm>
          <a:custGeom>
            <a:avLst/>
            <a:gdLst/>
            <a:ahLst/>
            <a:cxnLst/>
            <a:rect l="l" t="t" r="r" b="b"/>
            <a:pathLst>
              <a:path w="2016723" h="2015689">
                <a:moveTo>
                  <a:pt x="0" y="0"/>
                </a:moveTo>
                <a:lnTo>
                  <a:pt x="2016723" y="0"/>
                </a:lnTo>
                <a:lnTo>
                  <a:pt x="2016723" y="2015689"/>
                </a:lnTo>
                <a:lnTo>
                  <a:pt x="0" y="2015689"/>
                </a:lnTo>
                <a:lnTo>
                  <a:pt x="0" y="0"/>
                </a:lnTo>
                <a:close/>
              </a:path>
            </a:pathLst>
          </a:custGeom>
          <a:blipFill>
            <a:blip r:embed="rId5">
              <a:extLst>
                <a:ext uri="{96DAC541-7B7A-43D3-8B79-37D633B846F1}">
                  <asvg:svgBlip xmlns:asvg="http://schemas.microsoft.com/office/drawing/2016/SVG/main" xmlns="" r:embed="rId6"/>
                </a:ext>
              </a:extLst>
            </a:blip>
            <a:stretch>
              <a:fillRect l="-259002" t="-250057"/>
            </a:stretch>
          </a:blipFill>
        </p:spPr>
      </p:sp>
      <p:sp>
        <p:nvSpPr>
          <p:cNvPr id="6" name="Freeform 10">
            <a:extLst>
              <a:ext uri="{FF2B5EF4-FFF2-40B4-BE49-F238E27FC236}">
                <a16:creationId xmlns:a16="http://schemas.microsoft.com/office/drawing/2014/main" xmlns="" id="{7D95C674-94E1-3518-1FD6-F72349148C0A}"/>
              </a:ext>
            </a:extLst>
          </p:cNvPr>
          <p:cNvSpPr/>
          <p:nvPr/>
        </p:nvSpPr>
        <p:spPr>
          <a:xfrm>
            <a:off x="15316200" y="8039100"/>
            <a:ext cx="2016723" cy="2015689"/>
          </a:xfrm>
          <a:custGeom>
            <a:avLst/>
            <a:gdLst/>
            <a:ahLst/>
            <a:cxnLst/>
            <a:rect l="l" t="t" r="r" b="b"/>
            <a:pathLst>
              <a:path w="2016723" h="2015689">
                <a:moveTo>
                  <a:pt x="0" y="0"/>
                </a:moveTo>
                <a:lnTo>
                  <a:pt x="2016722" y="0"/>
                </a:lnTo>
                <a:lnTo>
                  <a:pt x="2016722" y="2015689"/>
                </a:lnTo>
                <a:lnTo>
                  <a:pt x="0" y="2015689"/>
                </a:lnTo>
                <a:lnTo>
                  <a:pt x="0" y="0"/>
                </a:lnTo>
                <a:close/>
              </a:path>
            </a:pathLst>
          </a:custGeom>
          <a:blipFill>
            <a:blip r:embed="rId5">
              <a:extLst>
                <a:ext uri="{96DAC541-7B7A-43D3-8B79-37D633B846F1}">
                  <asvg:svgBlip xmlns:asvg="http://schemas.microsoft.com/office/drawing/2016/SVG/main" xmlns="" r:embed="rId6"/>
                </a:ext>
              </a:extLst>
            </a:blip>
            <a:stretch>
              <a:fillRect l="-259002" t="-250057"/>
            </a:stretch>
          </a:blipFill>
        </p:spPr>
      </p:sp>
      <p:sp>
        <p:nvSpPr>
          <p:cNvPr id="9" name="Freeform 5">
            <a:extLst>
              <a:ext uri="{FF2B5EF4-FFF2-40B4-BE49-F238E27FC236}">
                <a16:creationId xmlns:a16="http://schemas.microsoft.com/office/drawing/2014/main" xmlns="" id="{579208D5-8C5D-9AED-BF8A-1849FA0A08E5}"/>
              </a:ext>
            </a:extLst>
          </p:cNvPr>
          <p:cNvSpPr/>
          <p:nvPr/>
        </p:nvSpPr>
        <p:spPr>
          <a:xfrm rot="20687279">
            <a:off x="-5673704" y="910558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83284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C4D670EE-88F3-3A09-D3DF-E1298746F422}"/>
              </a:ext>
            </a:extLst>
          </p:cNvPr>
          <p:cNvSpPr/>
          <p:nvPr/>
        </p:nvSpPr>
        <p:spPr>
          <a:xfrm>
            <a:off x="9906000" y="-5338191"/>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AutoShape 2" descr="Trưởng em tổ chức tuần lễ “Nhà khoa học tương lai” để học sinh tìm hiểu về những bí ẩn của thế giới tự nhiên. Em hãy viết bài văn thuyết minh giải thích một hiện tượng tự nhiên mà bản thân quan tâm để tham gia tuần lễ này"/>
          <p:cNvSpPr>
            <a:spLocks noChangeAspect="1" noChangeArrowheads="1"/>
          </p:cNvSpPr>
          <p:nvPr/>
        </p:nvSpPr>
        <p:spPr bwMode="auto">
          <a:xfrm>
            <a:off x="155575"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Rectangle 3"/>
          <p:cNvSpPr/>
          <p:nvPr/>
        </p:nvSpPr>
        <p:spPr>
          <a:xfrm>
            <a:off x="453390" y="1409700"/>
            <a:ext cx="17446625" cy="8956298"/>
          </a:xfrm>
          <a:prstGeom prst="rect">
            <a:avLst/>
          </a:prstGeom>
        </p:spPr>
        <p:txBody>
          <a:bodyPr wrap="square">
            <a:spAutoFit/>
          </a:bodyPr>
          <a:lstStyle/>
          <a:p>
            <a:pPr algn="just" eaLnBrk="0" fontAlgn="base" hangingPunct="0">
              <a:spcBef>
                <a:spcPct val="0"/>
              </a:spcBef>
              <a:spcAft>
                <a:spcPct val="0"/>
              </a:spcAft>
            </a:pP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được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đắm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mình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sắc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đẹp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chúng</a:t>
            </a:r>
            <a:r>
              <a:rPr lang="en-US" sz="3600" dirty="0">
                <a:solidFill>
                  <a:srgbClr val="000000"/>
                </a:solidFill>
                <a:latin typeface="Times New Roman" panose="02020603050405020304" pitchFamily="18" charset="0"/>
                <a:cs typeface="Times New Roman" panose="02020603050405020304" pitchFamily="18" charset="0"/>
              </a:rPr>
              <a:t> ta </a:t>
            </a:r>
            <a:r>
              <a:rPr lang="en-US" sz="3600" dirty="0" err="1">
                <a:solidFill>
                  <a:srgbClr val="000000"/>
                </a:solidFill>
                <a:latin typeface="Times New Roman" panose="02020603050405020304" pitchFamily="18" charset="0"/>
                <a:cs typeface="Times New Roman" panose="02020603050405020304" pitchFamily="18" charset="0"/>
              </a:rPr>
              <a:t>cần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lưu</a:t>
            </a:r>
            <a:r>
              <a:rPr lang="en-US" sz="3600" dirty="0">
                <a:solidFill>
                  <a:srgbClr val="000000"/>
                </a:solidFill>
                <a:latin typeface="Times New Roman" panose="02020603050405020304" pitchFamily="18" charset="0"/>
                <a:cs typeface="Times New Roman" panose="02020603050405020304" pitchFamily="18" charset="0"/>
              </a:rPr>
              <a:t> ý </a:t>
            </a:r>
            <a:r>
              <a:rPr lang="en-US" sz="3600" dirty="0" err="1">
                <a:solidFill>
                  <a:srgbClr val="000000"/>
                </a:solidFill>
                <a:latin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quan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sát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nghiên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cứu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chuyên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thế</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giới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buổi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trưa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hiếm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xuất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ta </a:t>
            </a:r>
            <a:r>
              <a:rPr lang="en-US" sz="3600" dirty="0" err="1">
                <a:solidFill>
                  <a:srgbClr val="000000"/>
                </a:solidFill>
                <a:latin typeface="Times New Roman" panose="02020603050405020304" pitchFamily="18" charset="0"/>
                <a:cs typeface="Times New Roman" panose="02020603050405020304" pitchFamily="18" charset="0"/>
              </a:rPr>
              <a:t>đã</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lí</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giải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này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dựa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tượng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tán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sắc</a:t>
            </a:r>
            <a:r>
              <a:rPr lang="en-US" sz="3600" dirty="0">
                <a:solidFill>
                  <a:srgbClr val="000000"/>
                </a:solidFill>
                <a:latin typeface="Times New Roman" panose="02020603050405020304" pitchFamily="18" charset="0"/>
                <a:cs typeface="Times New Roman" panose="02020603050405020304" pitchFamily="18" charset="0"/>
              </a:rPr>
              <a:t> ở </a:t>
            </a:r>
            <a:r>
              <a:rPr lang="en-US" sz="3600" dirty="0" err="1">
                <a:solidFill>
                  <a:srgbClr val="000000"/>
                </a:solidFill>
                <a:latin typeface="Times New Roman" panose="02020603050405020304" pitchFamily="18" charset="0"/>
                <a:cs typeface="Times New Roman" panose="02020603050405020304" pitchFamily="18" charset="0"/>
              </a:rPr>
              <a:t>ánh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mặt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khúc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xạ</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phản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xạ</a:t>
            </a:r>
            <a:r>
              <a:rPr lang="en-US" sz="3600" dirty="0">
                <a:solidFill>
                  <a:srgbClr val="000000"/>
                </a:solidFill>
                <a:latin typeface="Times New Roman" panose="02020603050405020304" pitchFamily="18" charset="0"/>
                <a:cs typeface="Times New Roman" panose="02020603050405020304" pitchFamily="18" charset="0"/>
              </a:rPr>
              <a:t> qua </a:t>
            </a:r>
            <a:r>
              <a:rPr lang="en-US" sz="3600" dirty="0" err="1">
                <a:solidFill>
                  <a:srgbClr val="000000"/>
                </a:solidFill>
                <a:latin typeface="Times New Roman" panose="02020603050405020304" pitchFamily="18" charset="0"/>
                <a:cs typeface="Times New Roman" panose="02020603050405020304" pitchFamily="18" charset="0"/>
              </a:rPr>
              <a:t>các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giọt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nước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mưa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nhiệt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độ</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khoảng</a:t>
            </a:r>
            <a:r>
              <a:rPr lang="en-US" sz="3600" dirty="0">
                <a:solidFill>
                  <a:srgbClr val="000000"/>
                </a:solidFill>
                <a:latin typeface="Times New Roman" panose="02020603050405020304" pitchFamily="18" charset="0"/>
                <a:cs typeface="Times New Roman" panose="02020603050405020304" pitchFamily="18" charset="0"/>
              </a:rPr>
              <a:t> 42 </a:t>
            </a:r>
            <a:r>
              <a:rPr lang="en-US" sz="3600" dirty="0" err="1">
                <a:solidFill>
                  <a:srgbClr val="000000"/>
                </a:solidFill>
                <a:latin typeface="Times New Roman" panose="02020603050405020304" pitchFamily="18" charset="0"/>
                <a:cs typeface="Times New Roman" panose="02020603050405020304" pitchFamily="18" charset="0"/>
              </a:rPr>
              <a:t>độ</a:t>
            </a:r>
            <a:r>
              <a:rPr lang="en-US" sz="3600" dirty="0">
                <a:solidFill>
                  <a:srgbClr val="000000"/>
                </a:solidFill>
                <a:latin typeface="Times New Roman" panose="02020603050405020304" pitchFamily="18" charset="0"/>
                <a:cs typeface="Times New Roman" panose="02020603050405020304" pitchFamily="18" charset="0"/>
              </a:rPr>
              <a:t> C, </a:t>
            </a:r>
            <a:r>
              <a:rPr lang="en-US" sz="3600" dirty="0" err="1">
                <a:solidFill>
                  <a:srgbClr val="000000"/>
                </a:solidFill>
                <a:latin typeface="Times New Roman" panose="02020603050405020304" pitchFamily="18" charset="0"/>
                <a:cs typeface="Times New Roman" panose="02020603050405020304" pitchFamily="18" charset="0"/>
              </a:rPr>
              <a:t>trong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nhiệt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độ</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buổi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trưa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thường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hướng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tăng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cao</a:t>
            </a:r>
            <a:r>
              <a:rPr lang="en-US" sz="3600" dirty="0">
                <a:solidFill>
                  <a:srgbClr val="000000"/>
                </a:solidFill>
                <a:latin typeface="Times New Roman" panose="02020603050405020304" pitchFamily="18" charset="0"/>
                <a:cs typeface="Times New Roman" panose="02020603050405020304" pitchFamily="18" charset="0"/>
              </a:rPr>
              <a:t>, do </a:t>
            </a:r>
            <a:r>
              <a:rPr lang="en-US" sz="3600" dirty="0" err="1">
                <a:solidFill>
                  <a:srgbClr val="000000"/>
                </a:solidFill>
                <a:latin typeface="Times New Roman" panose="02020603050405020304" pitchFamily="18" charset="0"/>
                <a:cs typeface="Times New Roman" panose="02020603050405020304" pitchFamily="18" charset="0"/>
              </a:rPr>
              <a:t>đó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ít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xuất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loài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chiêm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ngưỡng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thú</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vị</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ngoài</a:t>
            </a:r>
            <a:r>
              <a:rPr lang="en-US" sz="3600" dirty="0">
                <a:solidFill>
                  <a:srgbClr val="000000"/>
                </a:solidFill>
                <a:latin typeface="Times New Roman" panose="02020603050405020304" pitchFamily="18" charset="0"/>
                <a:cs typeface="Times New Roman" panose="02020603050405020304" pitchFamily="18" charset="0"/>
              </a:rPr>
              <a:t> 7 gam </a:t>
            </a:r>
            <a:r>
              <a:rPr lang="en-US" sz="3600" dirty="0" err="1">
                <a:solidFill>
                  <a:srgbClr val="000000"/>
                </a:solidFill>
                <a:latin typeface="Times New Roman" panose="02020603050405020304" pitchFamily="18" charset="0"/>
                <a:cs typeface="Times New Roman" panose="02020603050405020304" pitchFamily="18" charset="0"/>
              </a:rPr>
              <a:t>màu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cơ</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bản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thì</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còn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những</a:t>
            </a:r>
            <a:r>
              <a:rPr lang="en-US" sz="3600" dirty="0">
                <a:solidFill>
                  <a:srgbClr val="000000"/>
                </a:solidFill>
                <a:latin typeface="Times New Roman" panose="02020603050405020304" pitchFamily="18" charset="0"/>
                <a:cs typeface="Times New Roman" panose="02020603050405020304" pitchFamily="18" charset="0"/>
              </a:rPr>
              <a:t> gam </a:t>
            </a:r>
            <a:r>
              <a:rPr lang="en-US" sz="3600" dirty="0" err="1">
                <a:solidFill>
                  <a:srgbClr val="000000"/>
                </a:solidFill>
                <a:latin typeface="Times New Roman" panose="02020603050405020304" pitchFamily="18" charset="0"/>
                <a:cs typeface="Times New Roman" panose="02020603050405020304" pitchFamily="18" charset="0"/>
              </a:rPr>
              <a:t>màu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mắt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thường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chúng</a:t>
            </a:r>
            <a:r>
              <a:rPr lang="en-US" sz="3600" dirty="0">
                <a:solidFill>
                  <a:srgbClr val="000000"/>
                </a:solidFill>
                <a:latin typeface="Times New Roman" panose="02020603050405020304" pitchFamily="18" charset="0"/>
                <a:cs typeface="Times New Roman" panose="02020603050405020304" pitchFamily="18" charset="0"/>
              </a:rPr>
              <a:t> ta </a:t>
            </a:r>
            <a:r>
              <a:rPr lang="en-US" sz="3600" dirty="0" err="1">
                <a:solidFill>
                  <a:srgbClr val="000000"/>
                </a:solidFill>
                <a:latin typeface="Times New Roman" panose="02020603050405020304" pitchFamily="18" charset="0"/>
                <a:cs typeface="Times New Roman" panose="02020603050405020304" pitchFamily="18" charset="0"/>
              </a:rPr>
              <a:t>không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trông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thấy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Chúng</a:t>
            </a:r>
            <a:r>
              <a:rPr lang="en-US" sz="3600" dirty="0">
                <a:solidFill>
                  <a:srgbClr val="000000"/>
                </a:solidFill>
                <a:latin typeface="Times New Roman" panose="02020603050405020304" pitchFamily="18" charset="0"/>
                <a:cs typeface="Times New Roman" panose="02020603050405020304" pitchFamily="18" charset="0"/>
              </a:rPr>
              <a:t> ta </a:t>
            </a:r>
            <a:r>
              <a:rPr lang="en-US" sz="3600" dirty="0" err="1">
                <a:solidFill>
                  <a:srgbClr val="000000"/>
                </a:solidFill>
                <a:latin typeface="Times New Roman" panose="02020603050405020304" pitchFamily="18" charset="0"/>
                <a:cs typeface="Times New Roman" panose="02020603050405020304" pitchFamily="18" charset="0"/>
              </a:rPr>
              <a:t>không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cùng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ngắm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theo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đúng</a:t>
            </a:r>
            <a:r>
              <a:rPr lang="en-US" sz="3600" dirty="0">
                <a:solidFill>
                  <a:srgbClr val="000000"/>
                </a:solidFill>
                <a:latin typeface="Times New Roman" panose="02020603050405020304" pitchFamily="18" charset="0"/>
                <a:cs typeface="Times New Roman" panose="02020603050405020304" pitchFamily="18" charset="0"/>
              </a:rPr>
              <a:t> gam </a:t>
            </a:r>
            <a:r>
              <a:rPr lang="en-US" sz="3600" dirty="0" err="1">
                <a:solidFill>
                  <a:srgbClr val="000000"/>
                </a:solidFill>
                <a:latin typeface="Times New Roman" panose="02020603050405020304" pitchFamily="18" charset="0"/>
                <a:cs typeface="Times New Roman" panose="02020603050405020304" pitchFamily="18" charset="0"/>
              </a:rPr>
              <a:t>màu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bởi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lẽ</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tia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sáng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mặt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khúc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xạ</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với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hạt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mưa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nhất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định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tạo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ra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hình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ảnh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tia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sáng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cùng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lúc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khúc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xạ</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với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hạt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mưa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theo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góc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trong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mắt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nhìn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Việc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hai</a:t>
            </a:r>
            <a:r>
              <a:rPr lang="en-US" sz="3600" dirty="0">
                <a:solidFill>
                  <a:srgbClr val="000000"/>
                </a:solidFill>
                <a:latin typeface="Times New Roman" panose="02020603050405020304" pitchFamily="18" charset="0"/>
                <a:cs typeface="Times New Roman" panose="02020603050405020304" pitchFamily="18" charset="0"/>
              </a:rPr>
              <a:t> hay </a:t>
            </a:r>
            <a:r>
              <a:rPr lang="en-US" sz="3600" dirty="0" err="1">
                <a:solidFill>
                  <a:srgbClr val="000000"/>
                </a:solidFill>
                <a:latin typeface="Times New Roman" panose="02020603050405020304" pitchFamily="18" charset="0"/>
                <a:cs typeface="Times New Roman" panose="02020603050405020304" pitchFamily="18" charset="0"/>
              </a:rPr>
              <a:t>nhiều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cùng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vị</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trí</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đứng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nhưng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lại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góc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máy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điểm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nhìn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màu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nhau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hoàn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toàn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dễ</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hiểu</a:t>
            </a:r>
            <a:r>
              <a:rPr lang="en-US" sz="3600" dirty="0">
                <a:solidFill>
                  <a:srgbClr val="000000"/>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cạnh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việc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lí</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giải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chuyên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nghiên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cứu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về</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tượng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thường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xuất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trong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sống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thì</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những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tâm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linh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rằng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xuất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báo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sự</a:t>
            </a:r>
            <a:r>
              <a:rPr lang="en-US" sz="3600" dirty="0">
                <a:solidFill>
                  <a:srgbClr val="000000"/>
                </a:solidFill>
                <a:latin typeface="Times New Roman" panose="02020603050405020304" pitchFamily="18" charset="0"/>
                <a:cs typeface="Times New Roman" panose="02020603050405020304" pitchFamily="18" charset="0"/>
              </a:rPr>
              <a:t> may </a:t>
            </a:r>
            <a:r>
              <a:rPr lang="en-US" sz="3600" dirty="0" err="1">
                <a:solidFill>
                  <a:srgbClr val="000000"/>
                </a:solidFill>
                <a:latin typeface="Times New Roman" panose="02020603050405020304" pitchFamily="18" charset="0"/>
                <a:cs typeface="Times New Roman" panose="02020603050405020304" pitchFamily="18" charset="0"/>
              </a:rPr>
              <a:t>mắn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Trông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thấy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ít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mang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lại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cảm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vui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vẻ</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thoải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mái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xem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như</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món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quà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tạo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hóa</a:t>
            </a:r>
            <a:r>
              <a:rPr lang="en-US" sz="3600" dirty="0">
                <a:solidFill>
                  <a:srgbClr val="000000"/>
                </a:solidFill>
                <a:latin typeface="Times New Roman" panose="02020603050405020304" pitchFamily="18" charset="0"/>
                <a:cs typeface="Times New Roman" panose="02020603050405020304" pitchFamily="18" charset="0"/>
              </a:rPr>
              <a:t> ban </a:t>
            </a:r>
            <a:r>
              <a:rPr lang="en-US" sz="3600" dirty="0" err="1">
                <a:solidFill>
                  <a:srgbClr val="000000"/>
                </a:solidFill>
                <a:latin typeface="Times New Roman" panose="02020603050405020304" pitchFamily="18" charset="0"/>
                <a:cs typeface="Times New Roman" panose="02020603050405020304" pitchFamily="18" charset="0"/>
              </a:rPr>
              <a:t>tặng</a:t>
            </a:r>
            <a:r>
              <a:rPr lang="en-US" sz="3600" dirty="0">
                <a:solidFill>
                  <a:srgbClr val="000000"/>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sz="3600" b="1" dirty="0">
                <a:solidFill>
                  <a:srgbClr val="000000"/>
                </a:solidFill>
                <a:latin typeface="Times New Roman" panose="02020603050405020304" pitchFamily="18" charset="0"/>
                <a:cs typeface="Times New Roman" panose="02020603050405020304" pitchFamily="18" charset="0"/>
              </a:rPr>
              <a:t>        </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4419600" y="223639"/>
            <a:ext cx="7364578" cy="923330"/>
          </a:xfrm>
          <a:prstGeom prst="rect">
            <a:avLst/>
          </a:prstGeom>
        </p:spPr>
        <p:txBody>
          <a:bodyPr wrap="square">
            <a:spAutoFit/>
          </a:bodyPr>
          <a:lstStyle/>
          <a:p>
            <a:pPr algn="ctr"/>
            <a:r>
              <a:rPr lang="en-US" sz="5400" b="1" dirty="0" err="1">
                <a:solidFill>
                  <a:prstClr val="black"/>
                </a:solidFill>
                <a:latin typeface="Times New Roman" panose="02020603050405020304" pitchFamily="18" charset="0"/>
                <a:cs typeface="Times New Roman" panose="02020603050405020304" pitchFamily="18" charset="0"/>
              </a:rPr>
              <a:t>Bài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viết</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tham</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khảo</a:t>
            </a:r>
            <a:endParaRPr lang="vi-VN" sz="4000" dirty="0">
              <a:solidFill>
                <a:prstClr val="black"/>
              </a:solidFill>
              <a:latin typeface="Times New Roman" panose="02020603050405020304" pitchFamily="18" charset="0"/>
              <a:cs typeface="Times New Roman" panose="02020603050405020304" pitchFamily="18" charset="0"/>
            </a:endParaRPr>
          </a:p>
        </p:txBody>
      </p:sp>
      <p:sp>
        <p:nvSpPr>
          <p:cNvPr id="2" name="Freeform 9">
            <a:extLst>
              <a:ext uri="{FF2B5EF4-FFF2-40B4-BE49-F238E27FC236}">
                <a16:creationId xmlns:a16="http://schemas.microsoft.com/office/drawing/2014/main" xmlns="" id="{5E653CA0-DC7E-1C21-D487-451C01D20191}"/>
              </a:ext>
            </a:extLst>
          </p:cNvPr>
          <p:cNvSpPr/>
          <p:nvPr/>
        </p:nvSpPr>
        <p:spPr>
          <a:xfrm>
            <a:off x="16535400" y="-876300"/>
            <a:ext cx="2016723" cy="2015689"/>
          </a:xfrm>
          <a:custGeom>
            <a:avLst/>
            <a:gdLst/>
            <a:ahLst/>
            <a:cxnLst/>
            <a:rect l="l" t="t" r="r" b="b"/>
            <a:pathLst>
              <a:path w="2016723" h="2015689">
                <a:moveTo>
                  <a:pt x="0" y="0"/>
                </a:moveTo>
                <a:lnTo>
                  <a:pt x="2016723" y="0"/>
                </a:lnTo>
                <a:lnTo>
                  <a:pt x="2016723" y="2015689"/>
                </a:lnTo>
                <a:lnTo>
                  <a:pt x="0" y="2015689"/>
                </a:lnTo>
                <a:lnTo>
                  <a:pt x="0" y="0"/>
                </a:lnTo>
                <a:close/>
              </a:path>
            </a:pathLst>
          </a:custGeom>
          <a:blipFill>
            <a:blip r:embed="rId5">
              <a:extLst>
                <a:ext uri="{96DAC541-7B7A-43D3-8B79-37D633B846F1}">
                  <asvg:svgBlip xmlns:asvg="http://schemas.microsoft.com/office/drawing/2016/SVG/main" xmlns="" r:embed="rId6"/>
                </a:ext>
              </a:extLst>
            </a:blip>
            <a:stretch>
              <a:fillRect l="-259002" t="-250057"/>
            </a:stretch>
          </a:blipFill>
        </p:spPr>
      </p:sp>
      <p:sp>
        <p:nvSpPr>
          <p:cNvPr id="6" name="Freeform 10">
            <a:extLst>
              <a:ext uri="{FF2B5EF4-FFF2-40B4-BE49-F238E27FC236}">
                <a16:creationId xmlns:a16="http://schemas.microsoft.com/office/drawing/2014/main" xmlns="" id="{B2CC6F3C-5B9D-88FA-F363-BD35781E188A}"/>
              </a:ext>
            </a:extLst>
          </p:cNvPr>
          <p:cNvSpPr/>
          <p:nvPr/>
        </p:nvSpPr>
        <p:spPr>
          <a:xfrm>
            <a:off x="-351500" y="-322541"/>
            <a:ext cx="2016723" cy="2015689"/>
          </a:xfrm>
          <a:custGeom>
            <a:avLst/>
            <a:gdLst/>
            <a:ahLst/>
            <a:cxnLst/>
            <a:rect l="l" t="t" r="r" b="b"/>
            <a:pathLst>
              <a:path w="2016723" h="2015689">
                <a:moveTo>
                  <a:pt x="0" y="0"/>
                </a:moveTo>
                <a:lnTo>
                  <a:pt x="2016722" y="0"/>
                </a:lnTo>
                <a:lnTo>
                  <a:pt x="2016722" y="2015689"/>
                </a:lnTo>
                <a:lnTo>
                  <a:pt x="0" y="2015689"/>
                </a:lnTo>
                <a:lnTo>
                  <a:pt x="0" y="0"/>
                </a:lnTo>
                <a:close/>
              </a:path>
            </a:pathLst>
          </a:custGeom>
          <a:blipFill>
            <a:blip r:embed="rId5">
              <a:extLst>
                <a:ext uri="{96DAC541-7B7A-43D3-8B79-37D633B846F1}">
                  <asvg:svgBlip xmlns:asvg="http://schemas.microsoft.com/office/drawing/2016/SVG/main" xmlns="" r:embed="rId6"/>
                </a:ext>
              </a:extLst>
            </a:blip>
            <a:stretch>
              <a:fillRect l="-259002" t="-250057"/>
            </a:stretch>
          </a:blipFill>
        </p:spPr>
      </p:sp>
      <p:sp>
        <p:nvSpPr>
          <p:cNvPr id="9" name="Freeform 5">
            <a:extLst>
              <a:ext uri="{FF2B5EF4-FFF2-40B4-BE49-F238E27FC236}">
                <a16:creationId xmlns:a16="http://schemas.microsoft.com/office/drawing/2014/main" xmlns="" id="{3C274723-DE54-D7BD-9C53-C8C3D10ADA06}"/>
              </a:ext>
            </a:extLst>
          </p:cNvPr>
          <p:cNvSpPr/>
          <p:nvPr/>
        </p:nvSpPr>
        <p:spPr>
          <a:xfrm rot="20687279">
            <a:off x="13223896" y="872429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873972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Trưởng em tổ chức tuần lễ “Nhà khoa học tương lai” để học sinh tìm hiểu về những bí ẩn của thế giới tự nhiên. Em hãy viết bài văn thuyết minh giải thích một hiện tượng tự nhiên mà bản thân quan tâm để tham gia tuần lễ này"/>
          <p:cNvSpPr>
            <a:spLocks noChangeAspect="1" noChangeArrowheads="1"/>
          </p:cNvSpPr>
          <p:nvPr/>
        </p:nvSpPr>
        <p:spPr bwMode="auto">
          <a:xfrm>
            <a:off x="155575"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Rectangle 3"/>
          <p:cNvSpPr/>
          <p:nvPr/>
        </p:nvSpPr>
        <p:spPr>
          <a:xfrm>
            <a:off x="453390" y="1409700"/>
            <a:ext cx="17446625" cy="6186309"/>
          </a:xfrm>
          <a:prstGeom prst="rect">
            <a:avLst/>
          </a:prstGeom>
        </p:spPr>
        <p:txBody>
          <a:bodyPr wrap="square">
            <a:spAutoFit/>
          </a:bodyPr>
          <a:lstStyle/>
          <a:p>
            <a:pPr algn="just" eaLnBrk="0" fontAlgn="base" hangingPunct="0">
              <a:spcBef>
                <a:spcPct val="0"/>
              </a:spcBef>
              <a:spcAft>
                <a:spcPct val="0"/>
              </a:spcAft>
            </a:pPr>
            <a:r>
              <a:rPr lang="en-US" sz="3600" b="1" dirty="0">
                <a:solidFill>
                  <a:srgbClr val="000000"/>
                </a:solidFill>
                <a:latin typeface="Times New Roman" panose="02020603050405020304" pitchFamily="18" charset="0"/>
                <a:cs typeface="Times New Roman" panose="02020603050405020304" pitchFamily="18" charset="0"/>
              </a:rPr>
              <a:t>        </a:t>
            </a:r>
            <a:r>
              <a:rPr lang="vi-VN" sz="3600" b="1" dirty="0">
                <a:solidFill>
                  <a:srgbClr val="000000"/>
                </a:solidFill>
                <a:latin typeface="Times New Roman" panose="02020603050405020304" pitchFamily="18" charset="0"/>
                <a:cs typeface="Times New Roman" panose="02020603050405020304" pitchFamily="18" charset="0"/>
              </a:rPr>
              <a:t>Sự biến đổi của khí hậu khiến cầu vồng có thể sẽ xuất hiện nhiều hơn theo nghiên cứu của chuyên gia trường Đại học New York (Mỹ).</a:t>
            </a:r>
            <a:endParaRPr lang="en-US" sz="3600" b="1"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Tuy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nhiên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các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nghiên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cứu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tại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Đại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học</a:t>
            </a:r>
            <a:r>
              <a:rPr lang="en-US" sz="3600" dirty="0">
                <a:solidFill>
                  <a:srgbClr val="000000"/>
                </a:solidFill>
                <a:latin typeface="Times New Roman" panose="02020603050405020304" pitchFamily="18" charset="0"/>
                <a:cs typeface="Times New Roman" panose="02020603050405020304" pitchFamily="18" charset="0"/>
              </a:rPr>
              <a:t> New York </a:t>
            </a:r>
            <a:r>
              <a:rPr lang="en-US" sz="3600" dirty="0" err="1">
                <a:solidFill>
                  <a:srgbClr val="000000"/>
                </a:solidFill>
                <a:latin typeface="Times New Roman" panose="02020603050405020304" pitchFamily="18" charset="0"/>
                <a:cs typeface="Times New Roman" panose="02020603050405020304" pitchFamily="18" charset="0"/>
              </a:rPr>
              <a:t>Mỹ</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gần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đây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vừa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bài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phát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biểu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tạp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chí</a:t>
            </a:r>
            <a:r>
              <a:rPr lang="en-US" sz="3600" dirty="0">
                <a:solidFill>
                  <a:srgbClr val="000000"/>
                </a:solidFill>
                <a:latin typeface="Times New Roman" panose="02020603050405020304" pitchFamily="18" charset="0"/>
                <a:cs typeface="Times New Roman" panose="02020603050405020304" pitchFamily="18" charset="0"/>
              </a:rPr>
              <a:t> “Global Environment Change” </a:t>
            </a:r>
            <a:r>
              <a:rPr lang="en-US" sz="3600" dirty="0" err="1">
                <a:solidFill>
                  <a:srgbClr val="000000"/>
                </a:solidFill>
                <a:latin typeface="Times New Roman" panose="02020603050405020304" pitchFamily="18" charset="0"/>
                <a:cs typeface="Times New Roman" panose="02020603050405020304" pitchFamily="18" charset="0"/>
              </a:rPr>
              <a:t>về</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tỉ</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lệ</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nhìn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thấy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tăng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từ</a:t>
            </a:r>
            <a:r>
              <a:rPr lang="en-US" sz="3600" dirty="0">
                <a:solidFill>
                  <a:srgbClr val="000000"/>
                </a:solidFill>
                <a:latin typeface="Times New Roman" panose="02020603050405020304" pitchFamily="18" charset="0"/>
                <a:cs typeface="Times New Roman" panose="02020603050405020304" pitchFamily="18" charset="0"/>
              </a:rPr>
              <a:t> 66 – 79% </a:t>
            </a:r>
            <a:r>
              <a:rPr lang="en-US" sz="3600" dirty="0" err="1">
                <a:solidFill>
                  <a:srgbClr val="000000"/>
                </a:solidFill>
                <a:latin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nhiệt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độ</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Trái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đất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ấm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này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nghĩa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với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sự</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biến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đổi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khí</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hậu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đang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ngày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một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tăng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ước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tính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năm</a:t>
            </a:r>
            <a:r>
              <a:rPr lang="en-US" sz="3600" dirty="0">
                <a:solidFill>
                  <a:srgbClr val="000000"/>
                </a:solidFill>
                <a:latin typeface="Times New Roman" panose="02020603050405020304" pitchFamily="18" charset="0"/>
                <a:cs typeface="Times New Roman" panose="02020603050405020304" pitchFamily="18" charset="0"/>
              </a:rPr>
              <a:t> 2100, </a:t>
            </a:r>
            <a:r>
              <a:rPr lang="en-US" sz="3600" dirty="0" err="1">
                <a:solidFill>
                  <a:srgbClr val="000000"/>
                </a:solidFill>
                <a:latin typeface="Times New Roman" panose="02020603050405020304" pitchFamily="18" charset="0"/>
                <a:cs typeface="Times New Roman" panose="02020603050405020304" pitchFamily="18" charset="0"/>
              </a:rPr>
              <a:t>sự</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tăng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tần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suất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toàn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đạt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khoảng</a:t>
            </a:r>
            <a:r>
              <a:rPr lang="en-US" sz="3600" dirty="0">
                <a:solidFill>
                  <a:srgbClr val="000000"/>
                </a:solidFill>
                <a:latin typeface="Times New Roman" panose="02020603050405020304" pitchFamily="18" charset="0"/>
                <a:cs typeface="Times New Roman" panose="02020603050405020304" pitchFamily="18" charset="0"/>
              </a:rPr>
              <a:t> 5%. </a:t>
            </a:r>
            <a:endParaRPr lang="en-US" sz="3600" dirty="0">
              <a:solidFill>
                <a:prstClr val="black"/>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tượng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em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vô</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cùng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thích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thú</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ao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ước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được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ngắm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nhìn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sau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mỗi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trận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mưa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Những</a:t>
            </a:r>
            <a:r>
              <a:rPr lang="en-US" sz="3600" dirty="0">
                <a:solidFill>
                  <a:srgbClr val="000000"/>
                </a:solidFill>
                <a:latin typeface="Times New Roman" panose="02020603050405020304" pitchFamily="18" charset="0"/>
                <a:cs typeface="Times New Roman" panose="02020603050405020304" pitchFamily="18" charset="0"/>
              </a:rPr>
              <a:t> gam </a:t>
            </a:r>
            <a:r>
              <a:rPr lang="en-US" sz="3600" dirty="0" err="1">
                <a:solidFill>
                  <a:srgbClr val="000000"/>
                </a:solidFill>
                <a:latin typeface="Times New Roman" panose="02020603050405020304" pitchFamily="18" charset="0"/>
                <a:cs typeface="Times New Roman" panose="02020603050405020304" pitchFamily="18" charset="0"/>
              </a:rPr>
              <a:t>màu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điểm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tô</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trên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nền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xanh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của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trời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khiến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em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luôn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muốn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nó</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tồn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tại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mãi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mãi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được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ngắm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nhìn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Tham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tuần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lễ</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khoa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học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tương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lai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em</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thật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sự</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phấn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khích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khi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được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giới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thiệu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thầy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cô</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bạn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bè</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về</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tượng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vồng</a:t>
            </a:r>
            <a:r>
              <a:rPr lang="en-US" sz="3600" dirty="0">
                <a:solidFill>
                  <a:srgbClr val="000000"/>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4419600" y="223639"/>
            <a:ext cx="7364578" cy="923330"/>
          </a:xfrm>
          <a:prstGeom prst="rect">
            <a:avLst/>
          </a:prstGeom>
        </p:spPr>
        <p:txBody>
          <a:bodyPr wrap="square">
            <a:spAutoFit/>
          </a:bodyPr>
          <a:lstStyle/>
          <a:p>
            <a:pPr algn="ctr"/>
            <a:r>
              <a:rPr lang="en-US" sz="5400" b="1" dirty="0" err="1">
                <a:solidFill>
                  <a:prstClr val="black"/>
                </a:solidFill>
                <a:latin typeface="Times New Roman" panose="02020603050405020304" pitchFamily="18" charset="0"/>
                <a:cs typeface="Times New Roman" panose="02020603050405020304" pitchFamily="18" charset="0"/>
              </a:rPr>
              <a:t>Bài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viết</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tham</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khảo</a:t>
            </a:r>
            <a:endParaRPr lang="vi-VN" sz="4000" dirty="0">
              <a:solidFill>
                <a:prstClr val="black"/>
              </a:solidFill>
              <a:latin typeface="Times New Roman" panose="02020603050405020304" pitchFamily="18" charset="0"/>
              <a:cs typeface="Times New Roman" panose="02020603050405020304" pitchFamily="18" charset="0"/>
            </a:endParaRPr>
          </a:p>
        </p:txBody>
      </p:sp>
      <p:sp>
        <p:nvSpPr>
          <p:cNvPr id="2" name="Freeform 9">
            <a:extLst>
              <a:ext uri="{FF2B5EF4-FFF2-40B4-BE49-F238E27FC236}">
                <a16:creationId xmlns:a16="http://schemas.microsoft.com/office/drawing/2014/main" xmlns="" id="{F3D57250-523D-782D-93AC-B2B509A96D91}"/>
              </a:ext>
            </a:extLst>
          </p:cNvPr>
          <p:cNvSpPr/>
          <p:nvPr/>
        </p:nvSpPr>
        <p:spPr>
          <a:xfrm>
            <a:off x="-304800" y="-605989"/>
            <a:ext cx="2016723" cy="2015689"/>
          </a:xfrm>
          <a:custGeom>
            <a:avLst/>
            <a:gdLst/>
            <a:ahLst/>
            <a:cxnLst/>
            <a:rect l="l" t="t" r="r" b="b"/>
            <a:pathLst>
              <a:path w="2016723" h="2015689">
                <a:moveTo>
                  <a:pt x="0" y="0"/>
                </a:moveTo>
                <a:lnTo>
                  <a:pt x="2016723" y="0"/>
                </a:lnTo>
                <a:lnTo>
                  <a:pt x="2016723" y="2015689"/>
                </a:lnTo>
                <a:lnTo>
                  <a:pt x="0" y="2015689"/>
                </a:lnTo>
                <a:lnTo>
                  <a:pt x="0" y="0"/>
                </a:lnTo>
                <a:close/>
              </a:path>
            </a:pathLst>
          </a:custGeom>
          <a:blipFill>
            <a:blip r:embed="rId3">
              <a:extLst>
                <a:ext uri="{96DAC541-7B7A-43D3-8B79-37D633B846F1}">
                  <asvg:svgBlip xmlns:asvg="http://schemas.microsoft.com/office/drawing/2016/SVG/main" xmlns="" r:embed="rId4"/>
                </a:ext>
              </a:extLst>
            </a:blip>
            <a:stretch>
              <a:fillRect l="-259002" t="-250057"/>
            </a:stretch>
          </a:blipFill>
        </p:spPr>
      </p:sp>
      <p:sp>
        <p:nvSpPr>
          <p:cNvPr id="6" name="Freeform 10">
            <a:extLst>
              <a:ext uri="{FF2B5EF4-FFF2-40B4-BE49-F238E27FC236}">
                <a16:creationId xmlns:a16="http://schemas.microsoft.com/office/drawing/2014/main" xmlns="" id="{9D18B161-1BF9-5408-1737-9C9679FEACA1}"/>
              </a:ext>
            </a:extLst>
          </p:cNvPr>
          <p:cNvSpPr/>
          <p:nvPr/>
        </p:nvSpPr>
        <p:spPr>
          <a:xfrm>
            <a:off x="15316200" y="8039100"/>
            <a:ext cx="2016723" cy="2015689"/>
          </a:xfrm>
          <a:custGeom>
            <a:avLst/>
            <a:gdLst/>
            <a:ahLst/>
            <a:cxnLst/>
            <a:rect l="l" t="t" r="r" b="b"/>
            <a:pathLst>
              <a:path w="2016723" h="2015689">
                <a:moveTo>
                  <a:pt x="0" y="0"/>
                </a:moveTo>
                <a:lnTo>
                  <a:pt x="2016722" y="0"/>
                </a:lnTo>
                <a:lnTo>
                  <a:pt x="2016722" y="2015689"/>
                </a:lnTo>
                <a:lnTo>
                  <a:pt x="0" y="2015689"/>
                </a:lnTo>
                <a:lnTo>
                  <a:pt x="0" y="0"/>
                </a:lnTo>
                <a:close/>
              </a:path>
            </a:pathLst>
          </a:custGeom>
          <a:blipFill>
            <a:blip r:embed="rId3">
              <a:extLst>
                <a:ext uri="{96DAC541-7B7A-43D3-8B79-37D633B846F1}">
                  <asvg:svgBlip xmlns:asvg="http://schemas.microsoft.com/office/drawing/2016/SVG/main" xmlns="" r:embed="rId4"/>
                </a:ext>
              </a:extLst>
            </a:blip>
            <a:stretch>
              <a:fillRect l="-259002" t="-250057"/>
            </a:stretch>
          </a:blipFill>
        </p:spPr>
      </p:sp>
      <p:sp>
        <p:nvSpPr>
          <p:cNvPr id="9" name="Freeform 5">
            <a:extLst>
              <a:ext uri="{FF2B5EF4-FFF2-40B4-BE49-F238E27FC236}">
                <a16:creationId xmlns:a16="http://schemas.microsoft.com/office/drawing/2014/main" xmlns="" id="{CAFEA307-E6F0-FBA4-A615-06F0F61BF067}"/>
              </a:ext>
            </a:extLst>
          </p:cNvPr>
          <p:cNvSpPr/>
          <p:nvPr/>
        </p:nvSpPr>
        <p:spPr>
          <a:xfrm rot="20687279">
            <a:off x="-4819813" y="8665032"/>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5">
            <a:extLst>
              <a:ext uri="{FF2B5EF4-FFF2-40B4-BE49-F238E27FC236}">
                <a16:creationId xmlns:a16="http://schemas.microsoft.com/office/drawing/2014/main" xmlns="" id="{A8E13BF9-F6E3-1298-196A-7634628BB443}"/>
              </a:ext>
            </a:extLst>
          </p:cNvPr>
          <p:cNvSpPr/>
          <p:nvPr/>
        </p:nvSpPr>
        <p:spPr>
          <a:xfrm>
            <a:off x="10515600" y="-5469557"/>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070428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grpSp>
        <p:nvGrpSpPr>
          <p:cNvPr id="2" name="Group 2"/>
          <p:cNvGrpSpPr/>
          <p:nvPr/>
        </p:nvGrpSpPr>
        <p:grpSpPr>
          <a:xfrm>
            <a:off x="2033492" y="2315855"/>
            <a:ext cx="7459720" cy="6942445"/>
            <a:chOff x="0" y="0"/>
            <a:chExt cx="9326274" cy="8679568"/>
          </a:xfrm>
        </p:grpSpPr>
        <p:sp>
          <p:nvSpPr>
            <p:cNvPr id="3" name="Freeform 3"/>
            <p:cNvSpPr/>
            <p:nvPr/>
          </p:nvSpPr>
          <p:spPr>
            <a:xfrm>
              <a:off x="-9098" y="-6509"/>
              <a:ext cx="9340605" cy="8711622"/>
            </a:xfrm>
            <a:custGeom>
              <a:avLst/>
              <a:gdLst/>
              <a:ahLst/>
              <a:cxnLst/>
              <a:rect l="l" t="t" r="r" b="b"/>
              <a:pathLst>
                <a:path w="9340605" h="8711622">
                  <a:moveTo>
                    <a:pt x="63030" y="8118068"/>
                  </a:moveTo>
                  <a:cubicBezTo>
                    <a:pt x="63030" y="8118068"/>
                    <a:pt x="0" y="7871504"/>
                    <a:pt x="10218" y="1214762"/>
                  </a:cubicBezTo>
                  <a:cubicBezTo>
                    <a:pt x="18651" y="990971"/>
                    <a:pt x="65033" y="645332"/>
                    <a:pt x="65033" y="645332"/>
                  </a:cubicBezTo>
                  <a:cubicBezTo>
                    <a:pt x="82233" y="502466"/>
                    <a:pt x="56685" y="337866"/>
                    <a:pt x="181385" y="223925"/>
                  </a:cubicBezTo>
                  <a:cubicBezTo>
                    <a:pt x="346794" y="72788"/>
                    <a:pt x="621643" y="0"/>
                    <a:pt x="8447532" y="6965"/>
                  </a:cubicBezTo>
                  <a:lnTo>
                    <a:pt x="8447533" y="6965"/>
                  </a:lnTo>
                  <a:cubicBezTo>
                    <a:pt x="8664281" y="16819"/>
                    <a:pt x="8868595" y="36481"/>
                    <a:pt x="9002784" y="101690"/>
                  </a:cubicBezTo>
                  <a:cubicBezTo>
                    <a:pt x="9258830" y="226120"/>
                    <a:pt x="9340605" y="459160"/>
                    <a:pt x="9335117" y="704684"/>
                  </a:cubicBezTo>
                  <a:cubicBezTo>
                    <a:pt x="9335117" y="704684"/>
                    <a:pt x="9291829" y="1013073"/>
                    <a:pt x="9299263" y="1248607"/>
                  </a:cubicBezTo>
                  <a:cubicBezTo>
                    <a:pt x="9306386" y="7859870"/>
                    <a:pt x="9313542" y="8055473"/>
                    <a:pt x="9313542" y="8055473"/>
                  </a:cubicBezTo>
                  <a:cubicBezTo>
                    <a:pt x="9296861" y="8271205"/>
                    <a:pt x="9182217" y="8481816"/>
                    <a:pt x="8985348" y="8593441"/>
                  </a:cubicBezTo>
                  <a:cubicBezTo>
                    <a:pt x="8834996" y="8678690"/>
                    <a:pt x="8636965" y="8693787"/>
                    <a:pt x="6866429" y="8683046"/>
                  </a:cubicBezTo>
                  <a:lnTo>
                    <a:pt x="6866331" y="8683046"/>
                  </a:lnTo>
                  <a:cubicBezTo>
                    <a:pt x="645952" y="8677769"/>
                    <a:pt x="384604" y="8711622"/>
                    <a:pt x="254278" y="8602464"/>
                  </a:cubicBezTo>
                  <a:cubicBezTo>
                    <a:pt x="145767" y="8511579"/>
                    <a:pt x="81795" y="8318268"/>
                    <a:pt x="63030" y="8118068"/>
                  </a:cubicBezTo>
                  <a:close/>
                </a:path>
              </a:pathLst>
            </a:custGeom>
            <a:solidFill>
              <a:srgbClr val="FFFFFF"/>
            </a:solidFill>
          </p:spPr>
        </p:sp>
      </p:grpSp>
      <p:sp>
        <p:nvSpPr>
          <p:cNvPr id="4" name="Freeform 4"/>
          <p:cNvSpPr/>
          <p:nvPr/>
        </p:nvSpPr>
        <p:spPr>
          <a:xfrm>
            <a:off x="11211697" y="3068728"/>
            <a:ext cx="10296077" cy="10296077"/>
          </a:xfrm>
          <a:custGeom>
            <a:avLst/>
            <a:gdLst/>
            <a:ahLst/>
            <a:cxnLst/>
            <a:rect l="l" t="t" r="r" b="b"/>
            <a:pathLst>
              <a:path w="10296077" h="10296077">
                <a:moveTo>
                  <a:pt x="0" y="0"/>
                </a:moveTo>
                <a:lnTo>
                  <a:pt x="10296077" y="0"/>
                </a:lnTo>
                <a:lnTo>
                  <a:pt x="10296077" y="10296076"/>
                </a:lnTo>
                <a:lnTo>
                  <a:pt x="0" y="1029607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2528630"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sp>
        <p:nvSpPr>
          <p:cNvPr id="6" name="Freeform 6"/>
          <p:cNvSpPr/>
          <p:nvPr/>
        </p:nvSpPr>
        <p:spPr>
          <a:xfrm>
            <a:off x="6458677"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sp>
        <p:nvSpPr>
          <p:cNvPr id="7" name="Freeform 7"/>
          <p:cNvSpPr/>
          <p:nvPr/>
        </p:nvSpPr>
        <p:spPr>
          <a:xfrm>
            <a:off x="392707" y="412445"/>
            <a:ext cx="5370645" cy="1740583"/>
          </a:xfrm>
          <a:custGeom>
            <a:avLst/>
            <a:gdLst/>
            <a:ahLst/>
            <a:cxnLst/>
            <a:rect l="l" t="t" r="r" b="b"/>
            <a:pathLst>
              <a:path w="5370645" h="1740583">
                <a:moveTo>
                  <a:pt x="0" y="0"/>
                </a:moveTo>
                <a:lnTo>
                  <a:pt x="5370645" y="0"/>
                </a:lnTo>
                <a:lnTo>
                  <a:pt x="5370645"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pic>
        <p:nvPicPr>
          <p:cNvPr id="9" name="Picture 8"/>
          <p:cNvPicPr>
            <a:picLocks noChangeAspect="1"/>
          </p:cNvPicPr>
          <p:nvPr/>
        </p:nvPicPr>
        <p:blipFill>
          <a:blip r:embed="rId7"/>
          <a:stretch>
            <a:fillRect/>
          </a:stretch>
        </p:blipFill>
        <p:spPr>
          <a:xfrm>
            <a:off x="2026215" y="2857500"/>
            <a:ext cx="7821846" cy="4895512"/>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3142369" y="-179550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4730551" y="1312915"/>
            <a:ext cx="1556481" cy="1460263"/>
          </a:xfrm>
          <a:custGeom>
            <a:avLst/>
            <a:gdLst/>
            <a:ahLst/>
            <a:cxnLst/>
            <a:rect l="l" t="t" r="r" b="b"/>
            <a:pathLst>
              <a:path w="1556481" h="1460263">
                <a:moveTo>
                  <a:pt x="0" y="0"/>
                </a:moveTo>
                <a:lnTo>
                  <a:pt x="1556481" y="0"/>
                </a:lnTo>
                <a:lnTo>
                  <a:pt x="1556481" y="1460263"/>
                </a:lnTo>
                <a:lnTo>
                  <a:pt x="0" y="146026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7717554">
            <a:off x="-4792908" y="-2345245"/>
            <a:ext cx="9030024" cy="6747891"/>
          </a:xfrm>
          <a:custGeom>
            <a:avLst/>
            <a:gdLst/>
            <a:ahLst/>
            <a:cxnLst/>
            <a:rect l="l" t="t" r="r" b="b"/>
            <a:pathLst>
              <a:path w="9030024" h="6747891">
                <a:moveTo>
                  <a:pt x="0" y="0"/>
                </a:moveTo>
                <a:lnTo>
                  <a:pt x="9030024" y="0"/>
                </a:lnTo>
                <a:lnTo>
                  <a:pt x="9030024" y="6747890"/>
                </a:lnTo>
                <a:lnTo>
                  <a:pt x="0" y="67478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754029">
            <a:off x="2217465" y="2134375"/>
            <a:ext cx="1031672" cy="1992110"/>
          </a:xfrm>
          <a:custGeom>
            <a:avLst/>
            <a:gdLst/>
            <a:ahLst/>
            <a:cxnLst/>
            <a:rect l="l" t="t" r="r" b="b"/>
            <a:pathLst>
              <a:path w="1031672" h="1992110">
                <a:moveTo>
                  <a:pt x="0" y="0"/>
                </a:moveTo>
                <a:lnTo>
                  <a:pt x="1031672" y="0"/>
                </a:lnTo>
                <a:lnTo>
                  <a:pt x="1031672" y="1992110"/>
                </a:lnTo>
                <a:lnTo>
                  <a:pt x="0" y="199211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742222" y="603281"/>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TextBox 10"/>
          <p:cNvSpPr txBox="1"/>
          <p:nvPr/>
        </p:nvSpPr>
        <p:spPr>
          <a:xfrm>
            <a:off x="3949782" y="-112150"/>
            <a:ext cx="9888874" cy="1323696"/>
          </a:xfrm>
          <a:prstGeom prst="rect">
            <a:avLst/>
          </a:prstGeom>
        </p:spPr>
        <p:txBody>
          <a:bodyPr lIns="0" tIns="0" rIns="0" bIns="0" rtlCol="0" anchor="t">
            <a:spAutoFit/>
          </a:bodyPr>
          <a:lstStyle/>
          <a:p>
            <a:pPr algn="ctr">
              <a:lnSpc>
                <a:spcPts val="11678"/>
              </a:lnSpc>
            </a:pPr>
            <a:r>
              <a:rPr lang="en-US" sz="5400" spc="383" dirty="0">
                <a:solidFill>
                  <a:srgbClr val="27428B"/>
                </a:solidFill>
                <a:latin typeface="Times New Roman" panose="02020603050405020304" pitchFamily="18" charset="0"/>
                <a:cs typeface="Times New Roman" panose="02020603050405020304" pitchFamily="18" charset="0"/>
              </a:rPr>
              <a:t>1. </a:t>
            </a:r>
            <a:r>
              <a:rPr lang="en-US" sz="5400" spc="383" dirty="0" err="1">
                <a:solidFill>
                  <a:srgbClr val="27428B"/>
                </a:solidFill>
                <a:latin typeface="Times New Roman" panose="02020603050405020304" pitchFamily="18" charset="0"/>
                <a:cs typeface="Times New Roman" panose="02020603050405020304" pitchFamily="18" charset="0"/>
              </a:rPr>
              <a:t>Khái</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niệm</a:t>
            </a:r>
            <a:endParaRPr lang="en-US" sz="5400" spc="383" dirty="0">
              <a:solidFill>
                <a:srgbClr val="27428B"/>
              </a:solidFill>
              <a:latin typeface="Times New Roman" panose="02020603050405020304" pitchFamily="18" charset="0"/>
              <a:cs typeface="Times New Roman" panose="02020603050405020304" pitchFamily="18" charset="0"/>
            </a:endParaRPr>
          </a:p>
        </p:txBody>
      </p:sp>
      <p:sp>
        <p:nvSpPr>
          <p:cNvPr id="17" name="Freeform 17"/>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8" name="Freeform 18"/>
          <p:cNvSpPr/>
          <p:nvPr/>
        </p:nvSpPr>
        <p:spPr>
          <a:xfrm>
            <a:off x="16426388" y="3572355"/>
            <a:ext cx="966125" cy="906401"/>
          </a:xfrm>
          <a:custGeom>
            <a:avLst/>
            <a:gdLst/>
            <a:ahLst/>
            <a:cxnLst/>
            <a:rect l="l" t="t" r="r" b="b"/>
            <a:pathLst>
              <a:path w="966125" h="906401">
                <a:moveTo>
                  <a:pt x="0" y="0"/>
                </a:moveTo>
                <a:lnTo>
                  <a:pt x="966126" y="0"/>
                </a:lnTo>
                <a:lnTo>
                  <a:pt x="966126" y="906401"/>
                </a:lnTo>
                <a:lnTo>
                  <a:pt x="0" y="90640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TextBox 19"/>
          <p:cNvSpPr txBox="1"/>
          <p:nvPr/>
        </p:nvSpPr>
        <p:spPr>
          <a:xfrm>
            <a:off x="3713652" y="3130430"/>
            <a:ext cx="10836026" cy="3693319"/>
          </a:xfrm>
          <a:prstGeom prst="rect">
            <a:avLst/>
          </a:prstGeom>
        </p:spPr>
        <p:txBody>
          <a:bodyPr wrap="square" lIns="0" tIns="0" rIns="0" bIns="0" rtlCol="0" anchor="t">
            <a:spAutoFit/>
          </a:bodyPr>
          <a:lstStyle/>
          <a:p>
            <a:pPr algn="just"/>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6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3142369" y="-179550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754029">
            <a:off x="15736949" y="1218351"/>
            <a:ext cx="1031672" cy="1992110"/>
          </a:xfrm>
          <a:custGeom>
            <a:avLst/>
            <a:gdLst/>
            <a:ahLst/>
            <a:cxnLst/>
            <a:rect l="l" t="t" r="r" b="b"/>
            <a:pathLst>
              <a:path w="1031672" h="1992110">
                <a:moveTo>
                  <a:pt x="0" y="0"/>
                </a:moveTo>
                <a:lnTo>
                  <a:pt x="1031672" y="0"/>
                </a:lnTo>
                <a:lnTo>
                  <a:pt x="1031672" y="1992110"/>
                </a:lnTo>
                <a:lnTo>
                  <a:pt x="0" y="19921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742222" y="603281"/>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1524000" y="-112150"/>
            <a:ext cx="12314656" cy="1287597"/>
          </a:xfrm>
          <a:prstGeom prst="rect">
            <a:avLst/>
          </a:prstGeom>
        </p:spPr>
        <p:txBody>
          <a:bodyPr wrap="square" lIns="0" tIns="0" rIns="0" bIns="0" rtlCol="0" anchor="t">
            <a:spAutoFit/>
          </a:bodyPr>
          <a:lstStyle/>
          <a:p>
            <a:pPr algn="ctr">
              <a:lnSpc>
                <a:spcPts val="11678"/>
              </a:lnSpc>
            </a:pPr>
            <a:r>
              <a:rPr lang="en-US" sz="5400" spc="383" dirty="0">
                <a:solidFill>
                  <a:srgbClr val="27428B"/>
                </a:solidFill>
                <a:latin typeface="Times New Roman" panose="02020603050405020304" pitchFamily="18" charset="0"/>
                <a:cs typeface="Times New Roman" panose="02020603050405020304" pitchFamily="18" charset="0"/>
              </a:rPr>
              <a:t>2. </a:t>
            </a:r>
            <a:r>
              <a:rPr lang="en-US" sz="5400" spc="383" dirty="0" err="1">
                <a:solidFill>
                  <a:srgbClr val="27428B"/>
                </a:solidFill>
                <a:latin typeface="Times New Roman" panose="02020603050405020304" pitchFamily="18" charset="0"/>
                <a:cs typeface="Times New Roman" panose="02020603050405020304" pitchFamily="18" charset="0"/>
              </a:rPr>
              <a:t>Yêu</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cầu</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đối</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với</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kiểu</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văn</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bản</a:t>
            </a:r>
            <a:endParaRPr lang="en-US" sz="5400" spc="383" dirty="0">
              <a:solidFill>
                <a:srgbClr val="27428B"/>
              </a:solidFill>
              <a:latin typeface="Times New Roman" panose="02020603050405020304" pitchFamily="18" charset="0"/>
              <a:cs typeface="Times New Roman" panose="02020603050405020304" pitchFamily="18" charset="0"/>
            </a:endParaRPr>
          </a:p>
        </p:txBody>
      </p:sp>
      <p:sp>
        <p:nvSpPr>
          <p:cNvPr id="17" name="Freeform 17"/>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2">
            <a:extLst>
              <a:ext uri="{FF2B5EF4-FFF2-40B4-BE49-F238E27FC236}">
                <a16:creationId xmlns:a16="http://schemas.microsoft.com/office/drawing/2014/main" xmlns="" id="{9FDD60B8-C4F2-4284-90D2-580AE85E3D58}"/>
              </a:ext>
            </a:extLst>
          </p:cNvPr>
          <p:cNvSpPr/>
          <p:nvPr/>
        </p:nvSpPr>
        <p:spPr>
          <a:xfrm>
            <a:off x="1796716" y="1865930"/>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TextBox 11">
            <a:extLst>
              <a:ext uri="{FF2B5EF4-FFF2-40B4-BE49-F238E27FC236}">
                <a16:creationId xmlns:a16="http://schemas.microsoft.com/office/drawing/2014/main" xmlns="" id="{D16F8D6B-3955-47F0-BF48-B193BB426549}"/>
              </a:ext>
            </a:extLst>
          </p:cNvPr>
          <p:cNvSpPr txBox="1"/>
          <p:nvPr/>
        </p:nvSpPr>
        <p:spPr>
          <a:xfrm>
            <a:off x="496767" y="2588955"/>
            <a:ext cx="3581400" cy="2554545"/>
          </a:xfrm>
          <a:prstGeom prst="rect">
            <a:avLst/>
          </a:prstGeom>
          <a:noFill/>
        </p:spPr>
        <p:txBody>
          <a:bodyPr wrap="square">
            <a:spAutoFit/>
          </a:bodyPr>
          <a:lstStyle/>
          <a:p>
            <a:pPr algn="just"/>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xmlns="" id="{DAFDADCD-4F20-402E-8181-B7EB8E89F085}"/>
              </a:ext>
            </a:extLst>
          </p:cNvPr>
          <p:cNvSpPr/>
          <p:nvPr/>
        </p:nvSpPr>
        <p:spPr>
          <a:xfrm>
            <a:off x="6014592" y="1709309"/>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TextBox 13">
            <a:extLst>
              <a:ext uri="{FF2B5EF4-FFF2-40B4-BE49-F238E27FC236}">
                <a16:creationId xmlns:a16="http://schemas.microsoft.com/office/drawing/2014/main" xmlns="" id="{E463C4B2-C3E5-418E-85FE-ADA314BC3E2F}"/>
              </a:ext>
            </a:extLst>
          </p:cNvPr>
          <p:cNvSpPr txBox="1"/>
          <p:nvPr/>
        </p:nvSpPr>
        <p:spPr>
          <a:xfrm>
            <a:off x="4480548" y="2432334"/>
            <a:ext cx="3825251" cy="3170099"/>
          </a:xfrm>
          <a:prstGeom prst="rect">
            <a:avLst/>
          </a:prstGeom>
          <a:noFill/>
        </p:spPr>
        <p:txBody>
          <a:bodyPr wrap="square">
            <a:spAutoFit/>
          </a:bodyPr>
          <a:lstStyle/>
          <a:p>
            <a:pPr algn="just"/>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Freeform 12">
            <a:extLst>
              <a:ext uri="{FF2B5EF4-FFF2-40B4-BE49-F238E27FC236}">
                <a16:creationId xmlns:a16="http://schemas.microsoft.com/office/drawing/2014/main" xmlns="" id="{E9FC3600-1877-432E-A6CB-F1481A3C950D}"/>
              </a:ext>
            </a:extLst>
          </p:cNvPr>
          <p:cNvSpPr/>
          <p:nvPr/>
        </p:nvSpPr>
        <p:spPr>
          <a:xfrm>
            <a:off x="11716828" y="1709309"/>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6" name="TextBox 15">
            <a:extLst>
              <a:ext uri="{FF2B5EF4-FFF2-40B4-BE49-F238E27FC236}">
                <a16:creationId xmlns:a16="http://schemas.microsoft.com/office/drawing/2014/main" xmlns="" id="{50167C24-8399-4C05-8B97-81FA03796271}"/>
              </a:ext>
            </a:extLst>
          </p:cNvPr>
          <p:cNvSpPr txBox="1"/>
          <p:nvPr/>
        </p:nvSpPr>
        <p:spPr>
          <a:xfrm>
            <a:off x="8766998" y="2432334"/>
            <a:ext cx="6656822" cy="3170099"/>
          </a:xfrm>
          <a:prstGeom prst="rect">
            <a:avLst/>
          </a:prstGeom>
          <a:noFill/>
        </p:spPr>
        <p:txBody>
          <a:bodyPr wrap="square">
            <a:spAutoFit/>
          </a:bodyPr>
          <a:lstStyle/>
          <a:p>
            <a:pPr algn="just"/>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trật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Freeform 12">
            <a:extLst>
              <a:ext uri="{FF2B5EF4-FFF2-40B4-BE49-F238E27FC236}">
                <a16:creationId xmlns:a16="http://schemas.microsoft.com/office/drawing/2014/main" xmlns="" id="{CE7A553F-0633-499F-B1D4-93CD9572A7AF}"/>
              </a:ext>
            </a:extLst>
          </p:cNvPr>
          <p:cNvSpPr/>
          <p:nvPr/>
        </p:nvSpPr>
        <p:spPr>
          <a:xfrm>
            <a:off x="3184501" y="5730877"/>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1" name="TextBox 20">
            <a:extLst>
              <a:ext uri="{FF2B5EF4-FFF2-40B4-BE49-F238E27FC236}">
                <a16:creationId xmlns:a16="http://schemas.microsoft.com/office/drawing/2014/main" xmlns="" id="{9CBB1E68-41C8-4650-BA11-26F325397568}"/>
              </a:ext>
            </a:extLst>
          </p:cNvPr>
          <p:cNvSpPr txBox="1"/>
          <p:nvPr/>
        </p:nvSpPr>
        <p:spPr>
          <a:xfrm>
            <a:off x="496766" y="6569677"/>
            <a:ext cx="6132633" cy="3170099"/>
          </a:xfrm>
          <a:prstGeom prst="rect">
            <a:avLst/>
          </a:prstGeom>
          <a:noFill/>
        </p:spPr>
        <p:txBody>
          <a:bodyPr wrap="square">
            <a:spAutoFit/>
          </a:bodyPr>
          <a:lstStyle/>
          <a:p>
            <a:pPr algn="just"/>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chi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đậm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nghiêng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Freeform 12">
            <a:extLst>
              <a:ext uri="{FF2B5EF4-FFF2-40B4-BE49-F238E27FC236}">
                <a16:creationId xmlns:a16="http://schemas.microsoft.com/office/drawing/2014/main" xmlns="" id="{CB565A28-49E9-47D8-B22B-4EE90A67F760}"/>
              </a:ext>
            </a:extLst>
          </p:cNvPr>
          <p:cNvSpPr/>
          <p:nvPr/>
        </p:nvSpPr>
        <p:spPr>
          <a:xfrm>
            <a:off x="9512292" y="5730877"/>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3" name="TextBox 22">
            <a:extLst>
              <a:ext uri="{FF2B5EF4-FFF2-40B4-BE49-F238E27FC236}">
                <a16:creationId xmlns:a16="http://schemas.microsoft.com/office/drawing/2014/main" xmlns="" id="{B2C68B19-E292-45AA-A490-C36DF26EE352}"/>
              </a:ext>
            </a:extLst>
          </p:cNvPr>
          <p:cNvSpPr txBox="1"/>
          <p:nvPr/>
        </p:nvSpPr>
        <p:spPr>
          <a:xfrm>
            <a:off x="6824557" y="6569677"/>
            <a:ext cx="6132633" cy="3170099"/>
          </a:xfrm>
          <a:prstGeom prst="rect">
            <a:avLst/>
          </a:prstGeom>
          <a:noFill/>
        </p:spPr>
        <p:txBody>
          <a:bodyPr wrap="square">
            <a:spAutoFit/>
          </a:bodyPr>
          <a:lstStyle/>
          <a:p>
            <a:pPr algn="just"/>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Freeform 12">
            <a:extLst>
              <a:ext uri="{FF2B5EF4-FFF2-40B4-BE49-F238E27FC236}">
                <a16:creationId xmlns:a16="http://schemas.microsoft.com/office/drawing/2014/main" xmlns="" id="{37776A62-BA4F-4A1F-B1FF-1F59FFF14761}"/>
              </a:ext>
            </a:extLst>
          </p:cNvPr>
          <p:cNvSpPr/>
          <p:nvPr/>
        </p:nvSpPr>
        <p:spPr>
          <a:xfrm>
            <a:off x="14937619" y="5854097"/>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5" name="TextBox 24">
            <a:extLst>
              <a:ext uri="{FF2B5EF4-FFF2-40B4-BE49-F238E27FC236}">
                <a16:creationId xmlns:a16="http://schemas.microsoft.com/office/drawing/2014/main" xmlns="" id="{610832EF-4170-4867-9103-F9A252D85ADA}"/>
              </a:ext>
            </a:extLst>
          </p:cNvPr>
          <p:cNvSpPr txBox="1"/>
          <p:nvPr/>
        </p:nvSpPr>
        <p:spPr>
          <a:xfrm>
            <a:off x="13238065" y="6639162"/>
            <a:ext cx="4553169" cy="2554545"/>
          </a:xfrm>
          <a:prstGeom prst="rect">
            <a:avLst/>
          </a:prstGeom>
          <a:noFill/>
        </p:spPr>
        <p:txBody>
          <a:bodyPr wrap="square">
            <a:spAutoFit/>
          </a:bodyPr>
          <a:lstStyle/>
          <a:p>
            <a:pPr algn="just"/>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8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1"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3142369" y="-1795503"/>
            <a:ext cx="9030024" cy="6747891"/>
          </a:xfrm>
          <a:custGeom>
            <a:avLst/>
            <a:gdLst/>
            <a:ahLst/>
            <a:cxnLst/>
            <a:rect l="l" t="t" r="r" b="b"/>
            <a:pathLst>
              <a:path w="9030024" h="6747891">
                <a:moveTo>
                  <a:pt x="0" y="0"/>
                </a:moveTo>
                <a:lnTo>
                  <a:pt x="9030023" y="0"/>
                </a:lnTo>
                <a:lnTo>
                  <a:pt x="9030023" y="6747891"/>
                </a:lnTo>
                <a:lnTo>
                  <a:pt x="0" y="67478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754029">
            <a:off x="15736949" y="1218351"/>
            <a:ext cx="1031672" cy="1992110"/>
          </a:xfrm>
          <a:custGeom>
            <a:avLst/>
            <a:gdLst/>
            <a:ahLst/>
            <a:cxnLst/>
            <a:rect l="l" t="t" r="r" b="b"/>
            <a:pathLst>
              <a:path w="1031672" h="1992110">
                <a:moveTo>
                  <a:pt x="0" y="0"/>
                </a:moveTo>
                <a:lnTo>
                  <a:pt x="1031672" y="0"/>
                </a:lnTo>
                <a:lnTo>
                  <a:pt x="1031672" y="1992110"/>
                </a:lnTo>
                <a:lnTo>
                  <a:pt x="0" y="19921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742222" y="603281"/>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1524000" y="-112150"/>
            <a:ext cx="12314656" cy="1287597"/>
          </a:xfrm>
          <a:prstGeom prst="rect">
            <a:avLst/>
          </a:prstGeom>
        </p:spPr>
        <p:txBody>
          <a:bodyPr wrap="square" lIns="0" tIns="0" rIns="0" bIns="0" rtlCol="0" anchor="t">
            <a:spAutoFit/>
          </a:bodyPr>
          <a:lstStyle/>
          <a:p>
            <a:pPr algn="ctr">
              <a:lnSpc>
                <a:spcPts val="11678"/>
              </a:lnSpc>
            </a:pPr>
            <a:r>
              <a:rPr lang="en-US" sz="5400" spc="383" dirty="0">
                <a:solidFill>
                  <a:srgbClr val="27428B"/>
                </a:solidFill>
                <a:latin typeface="Times New Roman" panose="02020603050405020304" pitchFamily="18" charset="0"/>
                <a:cs typeface="Times New Roman" panose="02020603050405020304" pitchFamily="18" charset="0"/>
              </a:rPr>
              <a:t>2. </a:t>
            </a:r>
            <a:r>
              <a:rPr lang="en-US" sz="5400" spc="383" dirty="0" err="1">
                <a:solidFill>
                  <a:srgbClr val="27428B"/>
                </a:solidFill>
                <a:latin typeface="Times New Roman" panose="02020603050405020304" pitchFamily="18" charset="0"/>
                <a:cs typeface="Times New Roman" panose="02020603050405020304" pitchFamily="18" charset="0"/>
              </a:rPr>
              <a:t>Yêu</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cầu</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đối</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với</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kiểu</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văn</a:t>
            </a:r>
            <a:r>
              <a:rPr lang="en-US" sz="5400" spc="383" dirty="0">
                <a:solidFill>
                  <a:srgbClr val="27428B"/>
                </a:solidFill>
                <a:latin typeface="Times New Roman" panose="02020603050405020304" pitchFamily="18" charset="0"/>
                <a:cs typeface="Times New Roman" panose="02020603050405020304" pitchFamily="18" charset="0"/>
              </a:rPr>
              <a:t> </a:t>
            </a:r>
            <a:r>
              <a:rPr lang="en-US" sz="5400" spc="383" dirty="0" err="1">
                <a:solidFill>
                  <a:srgbClr val="27428B"/>
                </a:solidFill>
                <a:latin typeface="Times New Roman" panose="02020603050405020304" pitchFamily="18" charset="0"/>
                <a:cs typeface="Times New Roman" panose="02020603050405020304" pitchFamily="18" charset="0"/>
              </a:rPr>
              <a:t>bản</a:t>
            </a:r>
            <a:endParaRPr lang="en-US" sz="5400" spc="383" dirty="0">
              <a:solidFill>
                <a:srgbClr val="27428B"/>
              </a:solidFill>
              <a:latin typeface="Times New Roman" panose="02020603050405020304" pitchFamily="18" charset="0"/>
              <a:cs typeface="Times New Roman" panose="02020603050405020304" pitchFamily="18" charset="0"/>
            </a:endParaRPr>
          </a:p>
        </p:txBody>
      </p:sp>
      <p:sp>
        <p:nvSpPr>
          <p:cNvPr id="17" name="Freeform 17"/>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2">
            <a:extLst>
              <a:ext uri="{FF2B5EF4-FFF2-40B4-BE49-F238E27FC236}">
                <a16:creationId xmlns:a16="http://schemas.microsoft.com/office/drawing/2014/main" xmlns="" id="{9FDD60B8-C4F2-4284-90D2-580AE85E3D58}"/>
              </a:ext>
            </a:extLst>
          </p:cNvPr>
          <p:cNvSpPr/>
          <p:nvPr/>
        </p:nvSpPr>
        <p:spPr>
          <a:xfrm>
            <a:off x="7402184" y="1504050"/>
            <a:ext cx="757162" cy="710356"/>
          </a:xfrm>
          <a:custGeom>
            <a:avLst/>
            <a:gdLst/>
            <a:ahLst/>
            <a:cxnLst/>
            <a:rect l="l" t="t" r="r" b="b"/>
            <a:pathLst>
              <a:path w="757162" h="710356">
                <a:moveTo>
                  <a:pt x="0" y="0"/>
                </a:moveTo>
                <a:lnTo>
                  <a:pt x="757162" y="0"/>
                </a:lnTo>
                <a:lnTo>
                  <a:pt x="757162" y="710355"/>
                </a:lnTo>
                <a:lnTo>
                  <a:pt x="0" y="7103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TextBox 18">
            <a:extLst>
              <a:ext uri="{FF2B5EF4-FFF2-40B4-BE49-F238E27FC236}">
                <a16:creationId xmlns:a16="http://schemas.microsoft.com/office/drawing/2014/main" xmlns="" id="{2C23E9DD-DED4-43F3-A591-A76888B0CCC9}"/>
              </a:ext>
            </a:extLst>
          </p:cNvPr>
          <p:cNvSpPr txBox="1"/>
          <p:nvPr/>
        </p:nvSpPr>
        <p:spPr>
          <a:xfrm>
            <a:off x="5474029" y="2356031"/>
            <a:ext cx="5370633" cy="830997"/>
          </a:xfrm>
          <a:prstGeom prst="rect">
            <a:avLst/>
          </a:prstGeom>
          <a:noFill/>
        </p:spPr>
        <p:txBody>
          <a:bodyPr wrap="square">
            <a:spAutoFit/>
          </a:bodyPr>
          <a:lstStyle/>
          <a:p>
            <a:pPr algn="just"/>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endPar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Freeform 2">
            <a:extLst>
              <a:ext uri="{FF2B5EF4-FFF2-40B4-BE49-F238E27FC236}">
                <a16:creationId xmlns:a16="http://schemas.microsoft.com/office/drawing/2014/main" xmlns="" id="{638E405A-EBDF-4EE0-ABD0-8FFF6EFDFA0F}"/>
              </a:ext>
            </a:extLst>
          </p:cNvPr>
          <p:cNvSpPr/>
          <p:nvPr/>
        </p:nvSpPr>
        <p:spPr>
          <a:xfrm>
            <a:off x="11792800" y="3606263"/>
            <a:ext cx="5988156" cy="5307053"/>
          </a:xfrm>
          <a:custGeom>
            <a:avLst/>
            <a:gdLst/>
            <a:ahLst/>
            <a:cxnLst/>
            <a:rect l="l" t="t" r="r" b="b"/>
            <a:pathLst>
              <a:path w="5282370" h="4892795">
                <a:moveTo>
                  <a:pt x="0" y="0"/>
                </a:moveTo>
                <a:lnTo>
                  <a:pt x="5282370" y="0"/>
                </a:lnTo>
                <a:lnTo>
                  <a:pt x="5282370" y="4892796"/>
                </a:lnTo>
                <a:lnTo>
                  <a:pt x="0" y="489279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7" name="Freeform 3">
            <a:extLst>
              <a:ext uri="{FF2B5EF4-FFF2-40B4-BE49-F238E27FC236}">
                <a16:creationId xmlns:a16="http://schemas.microsoft.com/office/drawing/2014/main" xmlns="" id="{F8004091-5DC7-41B0-BA04-F053BF0730BC}"/>
              </a:ext>
            </a:extLst>
          </p:cNvPr>
          <p:cNvSpPr/>
          <p:nvPr/>
        </p:nvSpPr>
        <p:spPr>
          <a:xfrm>
            <a:off x="6488050" y="3667760"/>
            <a:ext cx="5476514" cy="5071736"/>
          </a:xfrm>
          <a:custGeom>
            <a:avLst/>
            <a:gdLst/>
            <a:ahLst/>
            <a:cxnLst/>
            <a:rect l="l" t="t" r="r" b="b"/>
            <a:pathLst>
              <a:path w="5282370" h="4892795">
                <a:moveTo>
                  <a:pt x="0" y="0"/>
                </a:moveTo>
                <a:lnTo>
                  <a:pt x="5282370" y="0"/>
                </a:lnTo>
                <a:lnTo>
                  <a:pt x="5282370" y="4892796"/>
                </a:lnTo>
                <a:lnTo>
                  <a:pt x="0" y="489279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8" name="Freeform 4">
            <a:extLst>
              <a:ext uri="{FF2B5EF4-FFF2-40B4-BE49-F238E27FC236}">
                <a16:creationId xmlns:a16="http://schemas.microsoft.com/office/drawing/2014/main" xmlns="" id="{77809387-F04A-4A3D-A7F3-E38417497C28}"/>
              </a:ext>
            </a:extLst>
          </p:cNvPr>
          <p:cNvSpPr/>
          <p:nvPr/>
        </p:nvSpPr>
        <p:spPr>
          <a:xfrm>
            <a:off x="823712" y="3785170"/>
            <a:ext cx="5777670" cy="5071736"/>
          </a:xfrm>
          <a:custGeom>
            <a:avLst/>
            <a:gdLst/>
            <a:ahLst/>
            <a:cxnLst/>
            <a:rect l="l" t="t" r="r" b="b"/>
            <a:pathLst>
              <a:path w="5282370" h="4892795">
                <a:moveTo>
                  <a:pt x="0" y="0"/>
                </a:moveTo>
                <a:lnTo>
                  <a:pt x="5282370" y="0"/>
                </a:lnTo>
                <a:lnTo>
                  <a:pt x="5282370" y="4892796"/>
                </a:lnTo>
                <a:lnTo>
                  <a:pt x="0" y="489279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9" name="TextBox 11">
            <a:extLst>
              <a:ext uri="{FF2B5EF4-FFF2-40B4-BE49-F238E27FC236}">
                <a16:creationId xmlns:a16="http://schemas.microsoft.com/office/drawing/2014/main" xmlns="" id="{42CB2BFA-96E3-4BFF-9AE3-CBBB9F940BED}"/>
              </a:ext>
            </a:extLst>
          </p:cNvPr>
          <p:cNvSpPr txBox="1"/>
          <p:nvPr/>
        </p:nvSpPr>
        <p:spPr>
          <a:xfrm>
            <a:off x="1866409" y="5428550"/>
            <a:ext cx="3505329" cy="2462213"/>
          </a:xfrm>
          <a:prstGeom prst="rect">
            <a:avLst/>
          </a:prstGeom>
        </p:spPr>
        <p:txBody>
          <a:bodyPr lIns="0" tIns="0" rIns="0" bIns="0" rtlCol="0" anchor="t">
            <a:spAutoFit/>
          </a:bodyPr>
          <a:lstStyle/>
          <a:p>
            <a:pPr marL="0" lvl="1" indent="0" algn="ctr">
              <a:spcBef>
                <a:spcPct val="0"/>
              </a:spcBef>
            </a:pPr>
            <a:r>
              <a:rPr lang="en-US" sz="4000" dirty="0" err="1">
                <a:solidFill>
                  <a:schemeClr val="bg1"/>
                </a:solidFill>
                <a:latin typeface="Times New Roman" panose="02020603050405020304" pitchFamily="18" charset="0"/>
                <a:cs typeface="Times New Roman" panose="02020603050405020304" pitchFamily="18" charset="0"/>
              </a:rPr>
              <a:t>Giới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thiệu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khái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về</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hiện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tượng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tự</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nhiên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muốn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giải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thích</a:t>
            </a:r>
            <a:r>
              <a:rPr lang="en-US" sz="4000" dirty="0">
                <a:solidFill>
                  <a:schemeClr val="bg1"/>
                </a:solidFill>
                <a:latin typeface="Times New Roman" panose="02020603050405020304" pitchFamily="18" charset="0"/>
                <a:cs typeface="Times New Roman" panose="02020603050405020304" pitchFamily="18" charset="0"/>
              </a:rPr>
              <a:t>.</a:t>
            </a:r>
            <a:endParaRPr lang="en-US" sz="4000" u="none" spc="173" dirty="0">
              <a:solidFill>
                <a:schemeClr val="bg1"/>
              </a:solidFill>
              <a:latin typeface="Times New Roman" panose="02020603050405020304" pitchFamily="18" charset="0"/>
              <a:cs typeface="Times New Roman" panose="02020603050405020304" pitchFamily="18" charset="0"/>
            </a:endParaRPr>
          </a:p>
        </p:txBody>
      </p:sp>
      <p:sp>
        <p:nvSpPr>
          <p:cNvPr id="30" name="TextBox 12">
            <a:extLst>
              <a:ext uri="{FF2B5EF4-FFF2-40B4-BE49-F238E27FC236}">
                <a16:creationId xmlns:a16="http://schemas.microsoft.com/office/drawing/2014/main" xmlns="" id="{5023F544-B675-49BC-9B0F-92C208AF1AA0}"/>
              </a:ext>
            </a:extLst>
          </p:cNvPr>
          <p:cNvSpPr txBox="1"/>
          <p:nvPr/>
        </p:nvSpPr>
        <p:spPr>
          <a:xfrm>
            <a:off x="7135340" y="5272932"/>
            <a:ext cx="3891706" cy="3077766"/>
          </a:xfrm>
          <a:prstGeom prst="rect">
            <a:avLst/>
          </a:prstGeom>
        </p:spPr>
        <p:txBody>
          <a:bodyPr wrap="square" lIns="0" tIns="0" rIns="0" bIns="0" rtlCol="0" anchor="t">
            <a:spAutoFit/>
          </a:bodyPr>
          <a:lstStyle/>
          <a:p>
            <a:pPr marL="0" lvl="1" indent="0" algn="ctr">
              <a:spcBef>
                <a:spcPct val="0"/>
              </a:spcBef>
            </a:pPr>
            <a:r>
              <a:rPr lang="en-US" sz="4000" dirty="0" err="1">
                <a:solidFill>
                  <a:schemeClr val="bg1"/>
                </a:solidFill>
                <a:latin typeface="Times New Roman" panose="02020603050405020304" pitchFamily="18" charset="0"/>
                <a:cs typeface="Times New Roman" panose="02020603050405020304" pitchFamily="18" charset="0"/>
              </a:rPr>
              <a:t>G</a:t>
            </a:r>
            <a:r>
              <a:rPr lang="en-US" sz="4000" dirty="0" err="1" smtClean="0">
                <a:solidFill>
                  <a:schemeClr val="bg1"/>
                </a:solidFill>
                <a:latin typeface="Times New Roman" panose="02020603050405020304" pitchFamily="18" charset="0"/>
                <a:cs typeface="Times New Roman" panose="02020603050405020304" pitchFamily="18" charset="0"/>
              </a:rPr>
              <a:t>iải</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thích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nguyên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nhân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xuất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hiện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thức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diễn</a:t>
            </a:r>
            <a:r>
              <a:rPr lang="en-US" sz="4000" dirty="0">
                <a:solidFill>
                  <a:schemeClr val="bg1"/>
                </a:solidFill>
                <a:latin typeface="Times New Roman" panose="02020603050405020304" pitchFamily="18" charset="0"/>
                <a:cs typeface="Times New Roman" panose="02020603050405020304" pitchFamily="18" charset="0"/>
              </a:rPr>
              <a:t> ra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hiện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tượng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tự</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nhiên</a:t>
            </a:r>
            <a:r>
              <a:rPr lang="en-US" sz="4000" dirty="0">
                <a:solidFill>
                  <a:schemeClr val="bg1"/>
                </a:solidFill>
                <a:latin typeface="Times New Roman" panose="02020603050405020304" pitchFamily="18" charset="0"/>
                <a:cs typeface="Times New Roman" panose="02020603050405020304" pitchFamily="18" charset="0"/>
              </a:rPr>
              <a:t>.</a:t>
            </a:r>
            <a:endParaRPr lang="en-US" sz="4000" u="none" spc="173" dirty="0">
              <a:solidFill>
                <a:schemeClr val="bg1"/>
              </a:solidFill>
              <a:latin typeface="Times New Roman" panose="02020603050405020304" pitchFamily="18" charset="0"/>
              <a:cs typeface="Times New Roman" panose="02020603050405020304" pitchFamily="18" charset="0"/>
            </a:endParaRPr>
          </a:p>
        </p:txBody>
      </p:sp>
      <p:sp>
        <p:nvSpPr>
          <p:cNvPr id="31" name="TextBox 13">
            <a:extLst>
              <a:ext uri="{FF2B5EF4-FFF2-40B4-BE49-F238E27FC236}">
                <a16:creationId xmlns:a16="http://schemas.microsoft.com/office/drawing/2014/main" xmlns="" id="{F85838F1-6751-4923-B19C-13D15F1F412A}"/>
              </a:ext>
            </a:extLst>
          </p:cNvPr>
          <p:cNvSpPr txBox="1"/>
          <p:nvPr/>
        </p:nvSpPr>
        <p:spPr>
          <a:xfrm>
            <a:off x="12577078" y="5153838"/>
            <a:ext cx="4419600" cy="3077766"/>
          </a:xfrm>
          <a:prstGeom prst="rect">
            <a:avLst/>
          </a:prstGeom>
        </p:spPr>
        <p:txBody>
          <a:bodyPr wrap="square" lIns="0" tIns="0" rIns="0" bIns="0" rtlCol="0" anchor="t">
            <a:spAutoFit/>
          </a:bodyPr>
          <a:lstStyle/>
          <a:p>
            <a:pPr marL="0" lvl="1" indent="0" algn="ctr">
              <a:spcBef>
                <a:spcPct val="0"/>
              </a:spcBef>
            </a:pPr>
            <a:r>
              <a:rPr lang="en-US" sz="4000" dirty="0" err="1">
                <a:solidFill>
                  <a:schemeClr val="bg1"/>
                </a:solidFill>
                <a:latin typeface="Times New Roman" panose="02020603050405020304" pitchFamily="18" charset="0"/>
                <a:cs typeface="Times New Roman" panose="02020603050405020304" pitchFamily="18" charset="0"/>
              </a:rPr>
              <a:t>C</a:t>
            </a:r>
            <a:r>
              <a:rPr lang="en-US" sz="4000" dirty="0" err="1" smtClean="0">
                <a:solidFill>
                  <a:schemeClr val="bg1"/>
                </a:solidFill>
                <a:latin typeface="Times New Roman" panose="02020603050405020304" pitchFamily="18" charset="0"/>
                <a:cs typeface="Times New Roman" panose="02020603050405020304" pitchFamily="18" charset="0"/>
              </a:rPr>
              <a:t>ó</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thể</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bày</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sự</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việc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cuối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kết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quả</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hiện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tượng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tự</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nhiên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hoặc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tóm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tắt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nội</a:t>
            </a:r>
            <a:r>
              <a:rPr lang="en-US" sz="4000" dirty="0">
                <a:solidFill>
                  <a:schemeClr val="bg1"/>
                </a:solidFill>
                <a:latin typeface="Times New Roman" panose="02020603050405020304" pitchFamily="18" charset="0"/>
                <a:cs typeface="Times New Roman" panose="02020603050405020304" pitchFamily="18" charset="0"/>
              </a:rPr>
              <a:t> dung </a:t>
            </a:r>
            <a:r>
              <a:rPr lang="en-US" sz="4000" dirty="0" err="1">
                <a:solidFill>
                  <a:schemeClr val="bg1"/>
                </a:solidFill>
                <a:latin typeface="Times New Roman" panose="02020603050405020304" pitchFamily="18" charset="0"/>
                <a:cs typeface="Times New Roman" panose="02020603050405020304" pitchFamily="18" charset="0"/>
              </a:rPr>
              <a:t>giải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thích</a:t>
            </a:r>
            <a:r>
              <a:rPr lang="en-US" sz="4000" dirty="0">
                <a:solidFill>
                  <a:schemeClr val="bg1"/>
                </a:solidFill>
                <a:latin typeface="Times New Roman" panose="02020603050405020304" pitchFamily="18" charset="0"/>
                <a:cs typeface="Times New Roman" panose="02020603050405020304" pitchFamily="18" charset="0"/>
              </a:rPr>
              <a:t>.</a:t>
            </a:r>
            <a:endParaRPr lang="en-US" sz="4000" u="none" spc="173" dirty="0">
              <a:solidFill>
                <a:schemeClr val="bg1"/>
              </a:solidFill>
              <a:latin typeface="Times New Roman" panose="02020603050405020304" pitchFamily="18" charset="0"/>
              <a:cs typeface="Times New Roman" panose="02020603050405020304" pitchFamily="18" charset="0"/>
            </a:endParaRPr>
          </a:p>
        </p:txBody>
      </p:sp>
      <p:sp>
        <p:nvSpPr>
          <p:cNvPr id="32" name="TextBox 14">
            <a:extLst>
              <a:ext uri="{FF2B5EF4-FFF2-40B4-BE49-F238E27FC236}">
                <a16:creationId xmlns:a16="http://schemas.microsoft.com/office/drawing/2014/main" xmlns="" id="{6247A0A0-B858-43F0-A74A-D538C80BBBD3}"/>
              </a:ext>
            </a:extLst>
          </p:cNvPr>
          <p:cNvSpPr txBox="1"/>
          <p:nvPr/>
        </p:nvSpPr>
        <p:spPr>
          <a:xfrm>
            <a:off x="2764847" y="4551877"/>
            <a:ext cx="2041983" cy="615553"/>
          </a:xfrm>
          <a:prstGeom prst="rect">
            <a:avLst/>
          </a:prstGeom>
        </p:spPr>
        <p:txBody>
          <a:bodyPr wrap="square" lIns="0" tIns="0" rIns="0" bIns="0" rtlCol="0" anchor="t">
            <a:spAutoFit/>
          </a:bodyPr>
          <a:lstStyle/>
          <a:p>
            <a:pPr algn="ctr"/>
            <a:r>
              <a:rPr lang="en-US" sz="4000" b="1" spc="287" dirty="0" err="1">
                <a:solidFill>
                  <a:srgbClr val="FFFFFF"/>
                </a:solidFill>
                <a:latin typeface="Times New Roman" panose="02020603050405020304" pitchFamily="18" charset="0"/>
                <a:cs typeface="Times New Roman" panose="02020603050405020304" pitchFamily="18" charset="0"/>
              </a:rPr>
              <a:t>Mở</a:t>
            </a:r>
            <a:r>
              <a:rPr lang="en-US" sz="4000" b="1" spc="287" dirty="0">
                <a:solidFill>
                  <a:srgbClr val="FFFFFF"/>
                </a:solidFill>
                <a:latin typeface="Times New Roman" panose="02020603050405020304" pitchFamily="18" charset="0"/>
                <a:cs typeface="Times New Roman" panose="02020603050405020304" pitchFamily="18" charset="0"/>
              </a:rPr>
              <a:t> </a:t>
            </a:r>
            <a:r>
              <a:rPr lang="en-US" sz="4000" b="1" spc="287" dirty="0" err="1">
                <a:solidFill>
                  <a:srgbClr val="FFFFFF"/>
                </a:solidFill>
                <a:latin typeface="Times New Roman" panose="02020603050405020304" pitchFamily="18" charset="0"/>
                <a:cs typeface="Times New Roman" panose="02020603050405020304" pitchFamily="18" charset="0"/>
              </a:rPr>
              <a:t>đầu</a:t>
            </a:r>
            <a:endParaRPr lang="en-US" sz="4000" b="1" spc="287" dirty="0">
              <a:solidFill>
                <a:srgbClr val="FFFFFF"/>
              </a:solidFill>
              <a:latin typeface="Times New Roman" panose="02020603050405020304" pitchFamily="18" charset="0"/>
              <a:cs typeface="Times New Roman" panose="02020603050405020304" pitchFamily="18" charset="0"/>
            </a:endParaRPr>
          </a:p>
        </p:txBody>
      </p:sp>
      <p:sp>
        <p:nvSpPr>
          <p:cNvPr id="33" name="TextBox 15">
            <a:extLst>
              <a:ext uri="{FF2B5EF4-FFF2-40B4-BE49-F238E27FC236}">
                <a16:creationId xmlns:a16="http://schemas.microsoft.com/office/drawing/2014/main" xmlns="" id="{63B61E7B-B4D0-4D9F-B403-0C8FC33303FA}"/>
              </a:ext>
            </a:extLst>
          </p:cNvPr>
          <p:cNvSpPr txBox="1"/>
          <p:nvPr/>
        </p:nvSpPr>
        <p:spPr>
          <a:xfrm>
            <a:off x="7924800" y="4534267"/>
            <a:ext cx="2544582" cy="615553"/>
          </a:xfrm>
          <a:prstGeom prst="rect">
            <a:avLst/>
          </a:prstGeom>
        </p:spPr>
        <p:txBody>
          <a:bodyPr wrap="square" lIns="0" tIns="0" rIns="0" bIns="0" rtlCol="0" anchor="t">
            <a:spAutoFit/>
          </a:bodyPr>
          <a:lstStyle/>
          <a:p>
            <a:pPr algn="ctr"/>
            <a:r>
              <a:rPr lang="en-US" sz="4000" b="1" spc="287" dirty="0" err="1">
                <a:solidFill>
                  <a:srgbClr val="FFFFFF"/>
                </a:solidFill>
                <a:latin typeface="Times New Roman" panose="02020603050405020304" pitchFamily="18" charset="0"/>
                <a:cs typeface="Times New Roman" panose="02020603050405020304" pitchFamily="18" charset="0"/>
              </a:rPr>
              <a:t>Nội</a:t>
            </a:r>
            <a:r>
              <a:rPr lang="en-US" sz="4000" b="1" spc="287" dirty="0">
                <a:solidFill>
                  <a:srgbClr val="FFFFFF"/>
                </a:solidFill>
                <a:latin typeface="Times New Roman" panose="02020603050405020304" pitchFamily="18" charset="0"/>
                <a:cs typeface="Times New Roman" panose="02020603050405020304" pitchFamily="18" charset="0"/>
              </a:rPr>
              <a:t> dung</a:t>
            </a:r>
          </a:p>
        </p:txBody>
      </p:sp>
      <p:sp>
        <p:nvSpPr>
          <p:cNvPr id="34" name="TextBox 16">
            <a:extLst>
              <a:ext uri="{FF2B5EF4-FFF2-40B4-BE49-F238E27FC236}">
                <a16:creationId xmlns:a16="http://schemas.microsoft.com/office/drawing/2014/main" xmlns="" id="{CA3C49F3-03D1-4FB7-90BD-51DEA4EA70F8}"/>
              </a:ext>
            </a:extLst>
          </p:cNvPr>
          <p:cNvSpPr txBox="1"/>
          <p:nvPr/>
        </p:nvSpPr>
        <p:spPr>
          <a:xfrm>
            <a:off x="13639800" y="4488719"/>
            <a:ext cx="2173792" cy="615553"/>
          </a:xfrm>
          <a:prstGeom prst="rect">
            <a:avLst/>
          </a:prstGeom>
        </p:spPr>
        <p:txBody>
          <a:bodyPr wrap="square" lIns="0" tIns="0" rIns="0" bIns="0" rtlCol="0" anchor="t">
            <a:spAutoFit/>
          </a:bodyPr>
          <a:lstStyle/>
          <a:p>
            <a:pPr algn="ctr"/>
            <a:r>
              <a:rPr lang="en-US" sz="4000" b="1" spc="287" dirty="0" err="1">
                <a:solidFill>
                  <a:srgbClr val="FFFFFF"/>
                </a:solidFill>
                <a:latin typeface="Times New Roman" panose="02020603050405020304" pitchFamily="18" charset="0"/>
                <a:cs typeface="Times New Roman" panose="02020603050405020304" pitchFamily="18" charset="0"/>
              </a:rPr>
              <a:t>Kết</a:t>
            </a:r>
            <a:r>
              <a:rPr lang="en-US" sz="4000" b="1" spc="287" dirty="0">
                <a:solidFill>
                  <a:srgbClr val="FFFFFF"/>
                </a:solidFill>
                <a:latin typeface="Times New Roman" panose="02020603050405020304" pitchFamily="18" charset="0"/>
                <a:cs typeface="Times New Roman" panose="02020603050405020304" pitchFamily="18" charset="0"/>
              </a:rPr>
              <a:t> </a:t>
            </a:r>
            <a:r>
              <a:rPr lang="en-US" sz="4000" b="1" spc="287" dirty="0" err="1">
                <a:solidFill>
                  <a:srgbClr val="FFFFFF"/>
                </a:solidFill>
                <a:latin typeface="Times New Roman" panose="02020603050405020304" pitchFamily="18" charset="0"/>
                <a:cs typeface="Times New Roman" panose="02020603050405020304" pitchFamily="18" charset="0"/>
              </a:rPr>
              <a:t>thúc</a:t>
            </a:r>
            <a:endParaRPr lang="en-US" sz="4000" b="1" spc="287"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9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par>
                                <p:cTn id="35" presetID="16" presetClass="entr" presetSubtype="21"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0" grpId="0"/>
      <p:bldP spid="31"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grpSp>
        <p:nvGrpSpPr>
          <p:cNvPr id="2" name="Group 2"/>
          <p:cNvGrpSpPr/>
          <p:nvPr/>
        </p:nvGrpSpPr>
        <p:grpSpPr>
          <a:xfrm>
            <a:off x="1584607" y="2552700"/>
            <a:ext cx="8991600" cy="6409045"/>
            <a:chOff x="0" y="0"/>
            <a:chExt cx="9326274" cy="8679568"/>
          </a:xfrm>
        </p:grpSpPr>
        <p:sp>
          <p:nvSpPr>
            <p:cNvPr id="3" name="Freeform 3"/>
            <p:cNvSpPr/>
            <p:nvPr/>
          </p:nvSpPr>
          <p:spPr>
            <a:xfrm>
              <a:off x="-9098" y="-6509"/>
              <a:ext cx="9340605" cy="8711622"/>
            </a:xfrm>
            <a:custGeom>
              <a:avLst/>
              <a:gdLst/>
              <a:ahLst/>
              <a:cxnLst/>
              <a:rect l="l" t="t" r="r" b="b"/>
              <a:pathLst>
                <a:path w="9340605" h="8711622">
                  <a:moveTo>
                    <a:pt x="63030" y="8118068"/>
                  </a:moveTo>
                  <a:cubicBezTo>
                    <a:pt x="63030" y="8118068"/>
                    <a:pt x="0" y="7871504"/>
                    <a:pt x="10218" y="1214762"/>
                  </a:cubicBezTo>
                  <a:cubicBezTo>
                    <a:pt x="18651" y="990971"/>
                    <a:pt x="65033" y="645332"/>
                    <a:pt x="65033" y="645332"/>
                  </a:cubicBezTo>
                  <a:cubicBezTo>
                    <a:pt x="82233" y="502466"/>
                    <a:pt x="56685" y="337866"/>
                    <a:pt x="181385" y="223925"/>
                  </a:cubicBezTo>
                  <a:cubicBezTo>
                    <a:pt x="346794" y="72788"/>
                    <a:pt x="621643" y="0"/>
                    <a:pt x="8447532" y="6965"/>
                  </a:cubicBezTo>
                  <a:lnTo>
                    <a:pt x="8447533" y="6965"/>
                  </a:lnTo>
                  <a:cubicBezTo>
                    <a:pt x="8664281" y="16819"/>
                    <a:pt x="8868595" y="36481"/>
                    <a:pt x="9002784" y="101690"/>
                  </a:cubicBezTo>
                  <a:cubicBezTo>
                    <a:pt x="9258830" y="226120"/>
                    <a:pt x="9340605" y="459160"/>
                    <a:pt x="9335117" y="704684"/>
                  </a:cubicBezTo>
                  <a:cubicBezTo>
                    <a:pt x="9335117" y="704684"/>
                    <a:pt x="9291829" y="1013073"/>
                    <a:pt x="9299263" y="1248607"/>
                  </a:cubicBezTo>
                  <a:cubicBezTo>
                    <a:pt x="9306386" y="7859870"/>
                    <a:pt x="9313542" y="8055473"/>
                    <a:pt x="9313542" y="8055473"/>
                  </a:cubicBezTo>
                  <a:cubicBezTo>
                    <a:pt x="9296861" y="8271205"/>
                    <a:pt x="9182217" y="8481816"/>
                    <a:pt x="8985348" y="8593441"/>
                  </a:cubicBezTo>
                  <a:cubicBezTo>
                    <a:pt x="8834996" y="8678690"/>
                    <a:pt x="8636965" y="8693787"/>
                    <a:pt x="6866429" y="8683046"/>
                  </a:cubicBezTo>
                  <a:lnTo>
                    <a:pt x="6866331" y="8683046"/>
                  </a:lnTo>
                  <a:cubicBezTo>
                    <a:pt x="645952" y="8677769"/>
                    <a:pt x="384604" y="8711622"/>
                    <a:pt x="254278" y="8602464"/>
                  </a:cubicBezTo>
                  <a:cubicBezTo>
                    <a:pt x="145767" y="8511579"/>
                    <a:pt x="81795" y="8318268"/>
                    <a:pt x="63030" y="8118068"/>
                  </a:cubicBezTo>
                  <a:close/>
                </a:path>
              </a:pathLst>
            </a:custGeom>
            <a:solidFill>
              <a:srgbClr val="FFFFFF"/>
            </a:solidFill>
          </p:spPr>
        </p:sp>
      </p:grpSp>
      <p:sp>
        <p:nvSpPr>
          <p:cNvPr id="4" name="Freeform 4"/>
          <p:cNvSpPr/>
          <p:nvPr/>
        </p:nvSpPr>
        <p:spPr>
          <a:xfrm>
            <a:off x="11211697" y="3068728"/>
            <a:ext cx="10296077" cy="10296077"/>
          </a:xfrm>
          <a:custGeom>
            <a:avLst/>
            <a:gdLst/>
            <a:ahLst/>
            <a:cxnLst/>
            <a:rect l="l" t="t" r="r" b="b"/>
            <a:pathLst>
              <a:path w="10296077" h="10296077">
                <a:moveTo>
                  <a:pt x="0" y="0"/>
                </a:moveTo>
                <a:lnTo>
                  <a:pt x="10296077" y="0"/>
                </a:lnTo>
                <a:lnTo>
                  <a:pt x="10296077" y="10296076"/>
                </a:lnTo>
                <a:lnTo>
                  <a:pt x="0" y="1029607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2528630"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sp>
        <p:nvSpPr>
          <p:cNvPr id="6" name="Freeform 6"/>
          <p:cNvSpPr/>
          <p:nvPr/>
        </p:nvSpPr>
        <p:spPr>
          <a:xfrm>
            <a:off x="6458677" y="412445"/>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sp>
        <p:nvSpPr>
          <p:cNvPr id="7" name="Freeform 7"/>
          <p:cNvSpPr/>
          <p:nvPr/>
        </p:nvSpPr>
        <p:spPr>
          <a:xfrm>
            <a:off x="392707" y="412445"/>
            <a:ext cx="5370645" cy="1740583"/>
          </a:xfrm>
          <a:custGeom>
            <a:avLst/>
            <a:gdLst/>
            <a:ahLst/>
            <a:cxnLst/>
            <a:rect l="l" t="t" r="r" b="b"/>
            <a:pathLst>
              <a:path w="5370645" h="1740583">
                <a:moveTo>
                  <a:pt x="0" y="0"/>
                </a:moveTo>
                <a:lnTo>
                  <a:pt x="5370645" y="0"/>
                </a:lnTo>
                <a:lnTo>
                  <a:pt x="5370645" y="1740584"/>
                </a:lnTo>
                <a:lnTo>
                  <a:pt x="0" y="1740584"/>
                </a:lnTo>
                <a:lnTo>
                  <a:pt x="0" y="0"/>
                </a:lnTo>
                <a:close/>
              </a:path>
            </a:pathLst>
          </a:custGeom>
          <a:blipFill>
            <a:blip r:embed="rId5">
              <a:extLst>
                <a:ext uri="{96DAC541-7B7A-43D3-8B79-37D633B846F1}">
                  <asvg:svgBlip xmlns:asvg="http://schemas.microsoft.com/office/drawing/2016/SVG/main" xmlns="" r:embed="rId6"/>
                </a:ext>
              </a:extLst>
            </a:blip>
            <a:stretch>
              <a:fillRect r="-1825" b="-206203"/>
            </a:stretch>
          </a:blipFill>
        </p:spPr>
      </p:sp>
      <p:pic>
        <p:nvPicPr>
          <p:cNvPr id="9" name="Picture 8"/>
          <p:cNvPicPr>
            <a:picLocks noChangeAspect="1"/>
          </p:cNvPicPr>
          <p:nvPr/>
        </p:nvPicPr>
        <p:blipFill>
          <a:blip r:embed="rId7"/>
          <a:stretch>
            <a:fillRect/>
          </a:stretch>
        </p:blipFill>
        <p:spPr>
          <a:xfrm>
            <a:off x="2142335" y="3050948"/>
            <a:ext cx="8632684" cy="4767485"/>
          </a:xfrm>
          <a:prstGeom prst="rect">
            <a:avLst/>
          </a:prstGeom>
        </p:spPr>
      </p:pic>
    </p:spTree>
    <p:extLst>
      <p:ext uri="{BB962C8B-B14F-4D97-AF65-F5344CB8AC3E}">
        <p14:creationId xmlns:p14="http://schemas.microsoft.com/office/powerpoint/2010/main" val="231673033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775370" y="5295900"/>
            <a:ext cx="8954421" cy="8294033"/>
          </a:xfrm>
          <a:custGeom>
            <a:avLst/>
            <a:gdLst/>
            <a:ahLst/>
            <a:cxnLst/>
            <a:rect l="l" t="t" r="r" b="b"/>
            <a:pathLst>
              <a:path w="8954421" h="8294033">
                <a:moveTo>
                  <a:pt x="0" y="0"/>
                </a:moveTo>
                <a:lnTo>
                  <a:pt x="8954421" y="0"/>
                </a:lnTo>
                <a:lnTo>
                  <a:pt x="8954421" y="8294033"/>
                </a:lnTo>
                <a:lnTo>
                  <a:pt x="0" y="82940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4706600" y="465919"/>
            <a:ext cx="3743006" cy="3275130"/>
          </a:xfrm>
          <a:custGeom>
            <a:avLst/>
            <a:gdLst/>
            <a:ahLst/>
            <a:cxnLst/>
            <a:rect l="l" t="t" r="r" b="b"/>
            <a:pathLst>
              <a:path w="3743006" h="3275130">
                <a:moveTo>
                  <a:pt x="0" y="0"/>
                </a:moveTo>
                <a:lnTo>
                  <a:pt x="3743005" y="0"/>
                </a:lnTo>
                <a:lnTo>
                  <a:pt x="3743005" y="3275130"/>
                </a:lnTo>
                <a:lnTo>
                  <a:pt x="0" y="3275130"/>
                </a:lnTo>
                <a:lnTo>
                  <a:pt x="0" y="0"/>
                </a:lnTo>
                <a:close/>
              </a:path>
            </a:pathLst>
          </a:custGeom>
          <a:blipFill>
            <a:blip r:embed="rId5"/>
            <a:stretch>
              <a:fillRect/>
            </a:stretch>
          </a:blipFill>
        </p:spPr>
      </p:sp>
      <p:sp>
        <p:nvSpPr>
          <p:cNvPr id="4" name="Freeform 4"/>
          <p:cNvSpPr/>
          <p:nvPr/>
        </p:nvSpPr>
        <p:spPr>
          <a:xfrm>
            <a:off x="6781800" y="8942308"/>
            <a:ext cx="5370645" cy="1740583"/>
          </a:xfrm>
          <a:custGeom>
            <a:avLst/>
            <a:gdLst/>
            <a:ahLst/>
            <a:cxnLst/>
            <a:rect l="l" t="t" r="r" b="b"/>
            <a:pathLst>
              <a:path w="5370645" h="1740583">
                <a:moveTo>
                  <a:pt x="0" y="0"/>
                </a:moveTo>
                <a:lnTo>
                  <a:pt x="5370646" y="0"/>
                </a:lnTo>
                <a:lnTo>
                  <a:pt x="5370646" y="1740584"/>
                </a:lnTo>
                <a:lnTo>
                  <a:pt x="0" y="1740584"/>
                </a:lnTo>
                <a:lnTo>
                  <a:pt x="0" y="0"/>
                </a:lnTo>
                <a:close/>
              </a:path>
            </a:pathLst>
          </a:custGeom>
          <a:blipFill>
            <a:blip r:embed="rId6">
              <a:extLst>
                <a:ext uri="{96DAC541-7B7A-43D3-8B79-37D633B846F1}">
                  <asvg:svgBlip xmlns:asvg="http://schemas.microsoft.com/office/drawing/2016/SVG/main" xmlns="" r:embed="rId7"/>
                </a:ext>
              </a:extLst>
            </a:blip>
            <a:stretch>
              <a:fillRect r="-1825" b="-206203"/>
            </a:stretch>
          </a:blipFill>
        </p:spPr>
      </p:sp>
      <p:sp>
        <p:nvSpPr>
          <p:cNvPr id="9" name="Freeform 9"/>
          <p:cNvSpPr/>
          <p:nvPr/>
        </p:nvSpPr>
        <p:spPr>
          <a:xfrm>
            <a:off x="-2923521" y="402334"/>
            <a:ext cx="5370645" cy="1740583"/>
          </a:xfrm>
          <a:custGeom>
            <a:avLst/>
            <a:gdLst/>
            <a:ahLst/>
            <a:cxnLst/>
            <a:rect l="l" t="t" r="r" b="b"/>
            <a:pathLst>
              <a:path w="5370645" h="1740583">
                <a:moveTo>
                  <a:pt x="0" y="0"/>
                </a:moveTo>
                <a:lnTo>
                  <a:pt x="5370645" y="0"/>
                </a:lnTo>
                <a:lnTo>
                  <a:pt x="5370645" y="1740583"/>
                </a:lnTo>
                <a:lnTo>
                  <a:pt x="0" y="1740583"/>
                </a:lnTo>
                <a:lnTo>
                  <a:pt x="0" y="0"/>
                </a:lnTo>
                <a:close/>
              </a:path>
            </a:pathLst>
          </a:custGeom>
          <a:blipFill>
            <a:blip r:embed="rId6">
              <a:extLst>
                <a:ext uri="{96DAC541-7B7A-43D3-8B79-37D633B846F1}">
                  <asvg:svgBlip xmlns:asvg="http://schemas.microsoft.com/office/drawing/2016/SVG/main" xmlns="" r:embed="rId7"/>
                </a:ext>
              </a:extLst>
            </a:blip>
            <a:stretch>
              <a:fillRect r="-1825" b="-206203"/>
            </a:stretch>
          </a:blipFill>
        </p:spPr>
      </p:sp>
      <p:pic>
        <p:nvPicPr>
          <p:cNvPr id="10" name="Picture 9">
            <a:extLst>
              <a:ext uri="{FF2B5EF4-FFF2-40B4-BE49-F238E27FC236}">
                <a16:creationId xmlns:a16="http://schemas.microsoft.com/office/drawing/2014/main" xmlns="" id="{1EEE766A-CA01-437C-9475-5D5C73102C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600700"/>
            <a:ext cx="6220223" cy="5279572"/>
          </a:xfrm>
          <a:prstGeom prst="rect">
            <a:avLst/>
          </a:prstGeom>
        </p:spPr>
      </p:pic>
      <p:sp>
        <p:nvSpPr>
          <p:cNvPr id="11" name="Rectangle 10">
            <a:extLst>
              <a:ext uri="{FF2B5EF4-FFF2-40B4-BE49-F238E27FC236}">
                <a16:creationId xmlns:a16="http://schemas.microsoft.com/office/drawing/2014/main" xmlns="" id="{325EEE5F-91CD-406A-BD84-6E0EEBCF9A1A}"/>
              </a:ext>
            </a:extLst>
          </p:cNvPr>
          <p:cNvSpPr/>
          <p:nvPr/>
        </p:nvSpPr>
        <p:spPr>
          <a:xfrm>
            <a:off x="963176" y="3289651"/>
            <a:ext cx="7364578" cy="2492990"/>
          </a:xfrm>
          <a:prstGeom prst="rect">
            <a:avLst/>
          </a:prstGeom>
        </p:spPr>
        <p:txBody>
          <a:bodyPr wrap="square">
            <a:spAutoFit/>
          </a:bodyPr>
          <a:lstStyle/>
          <a:p>
            <a:pPr algn="ctr"/>
            <a:r>
              <a:rPr lang="en-US" sz="4800" b="1" dirty="0" err="1">
                <a:solidFill>
                  <a:schemeClr val="bg1"/>
                </a:solidFill>
                <a:latin typeface="Times New Roman" panose="02020603050405020304" pitchFamily="18" charset="0"/>
                <a:cs typeface="Times New Roman" panose="02020603050405020304" pitchFamily="18" charset="0"/>
              </a:rPr>
              <a:t>Hoạt</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động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nhóm</a:t>
            </a:r>
            <a:endParaRPr lang="en-US" sz="4800" b="1" dirty="0">
              <a:solidFill>
                <a:schemeClr val="bg1"/>
              </a:solidFill>
              <a:latin typeface="Times New Roman" panose="02020603050405020304" pitchFamily="18" charset="0"/>
              <a:cs typeface="Times New Roman" panose="02020603050405020304" pitchFamily="18" charset="0"/>
            </a:endParaRPr>
          </a:p>
          <a:p>
            <a:pPr algn="just"/>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Phiếu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học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tập</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phân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tích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kiểu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văn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bản</a:t>
            </a:r>
            <a:endParaRPr lang="en-US" sz="3600" dirty="0">
              <a:solidFill>
                <a:schemeClr val="bg1"/>
              </a:solidFill>
              <a:latin typeface="Times New Roman" panose="02020603050405020304" pitchFamily="18" charset="0"/>
              <a:cs typeface="Times New Roman" panose="02020603050405020304" pitchFamily="18" charset="0"/>
            </a:endParaRPr>
          </a:p>
          <a:p>
            <a:pPr algn="just"/>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Hình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thức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thảo</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luận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theo</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bàn</a:t>
            </a:r>
            <a:endParaRPr lang="en-US" sz="3600" dirty="0">
              <a:solidFill>
                <a:schemeClr val="bg1"/>
              </a:solidFill>
              <a:latin typeface="Times New Roman" panose="02020603050405020304" pitchFamily="18" charset="0"/>
              <a:cs typeface="Times New Roman" panose="02020603050405020304" pitchFamily="18" charset="0"/>
            </a:endParaRPr>
          </a:p>
          <a:p>
            <a:pPr algn="just"/>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Thời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gian</a:t>
            </a:r>
            <a:r>
              <a:rPr lang="en-US" sz="3600" dirty="0">
                <a:solidFill>
                  <a:schemeClr val="bg1"/>
                </a:solidFill>
                <a:latin typeface="Times New Roman" panose="02020603050405020304" pitchFamily="18" charset="0"/>
                <a:cs typeface="Times New Roman" panose="02020603050405020304" pitchFamily="18" charset="0"/>
              </a:rPr>
              <a:t>: 5 </a:t>
            </a:r>
            <a:r>
              <a:rPr lang="en-US" sz="3600" dirty="0" err="1">
                <a:solidFill>
                  <a:schemeClr val="bg1"/>
                </a:solidFill>
                <a:latin typeface="Times New Roman" panose="02020603050405020304" pitchFamily="18" charset="0"/>
                <a:cs typeface="Times New Roman" panose="02020603050405020304" pitchFamily="18" charset="0"/>
              </a:rPr>
              <a:t>phút</a:t>
            </a:r>
            <a:endParaRPr lang="vi-VN" sz="3600" dirty="0">
              <a:solidFill>
                <a:schemeClr val="bg1"/>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BA79A70A-BDBE-4ED6-8BA3-E5CA8CC02725}"/>
              </a:ext>
            </a:extLst>
          </p:cNvPr>
          <p:cNvPicPr>
            <a:picLocks noChangeAspect="1"/>
          </p:cNvPicPr>
          <p:nvPr/>
        </p:nvPicPr>
        <p:blipFill>
          <a:blip r:embed="rId9"/>
          <a:stretch>
            <a:fillRect/>
          </a:stretch>
        </p:blipFill>
        <p:spPr>
          <a:xfrm>
            <a:off x="8442095" y="2851846"/>
            <a:ext cx="4598632" cy="6482653"/>
          </a:xfrm>
          <a:prstGeom prst="rect">
            <a:avLst/>
          </a:prstGeom>
        </p:spPr>
      </p:pic>
      <p:pic>
        <p:nvPicPr>
          <p:cNvPr id="17" name="Picture 16">
            <a:extLst>
              <a:ext uri="{FF2B5EF4-FFF2-40B4-BE49-F238E27FC236}">
                <a16:creationId xmlns:a16="http://schemas.microsoft.com/office/drawing/2014/main" xmlns="" id="{866DB958-265A-4A7F-9CDC-23E6C1CCC598}"/>
              </a:ext>
            </a:extLst>
          </p:cNvPr>
          <p:cNvPicPr>
            <a:picLocks noChangeAspect="1"/>
          </p:cNvPicPr>
          <p:nvPr/>
        </p:nvPicPr>
        <p:blipFill>
          <a:blip r:embed="rId10"/>
          <a:stretch>
            <a:fillRect/>
          </a:stretch>
        </p:blipFill>
        <p:spPr>
          <a:xfrm>
            <a:off x="13295765" y="2851846"/>
            <a:ext cx="4678980" cy="6558854"/>
          </a:xfrm>
          <a:prstGeom prst="rect">
            <a:avLst/>
          </a:prstGeom>
        </p:spPr>
      </p:pic>
      <p:pic>
        <p:nvPicPr>
          <p:cNvPr id="18" name="Picture 17">
            <a:extLst>
              <a:ext uri="{FF2B5EF4-FFF2-40B4-BE49-F238E27FC236}">
                <a16:creationId xmlns:a16="http://schemas.microsoft.com/office/drawing/2014/main" xmlns="" id="{0A1031A2-4187-425D-9175-670AFBFD8375}"/>
              </a:ext>
            </a:extLst>
          </p:cNvPr>
          <p:cNvPicPr>
            <a:picLocks noChangeAspect="1"/>
          </p:cNvPicPr>
          <p:nvPr/>
        </p:nvPicPr>
        <p:blipFill>
          <a:blip r:embed="rId11"/>
          <a:stretch>
            <a:fillRect/>
          </a:stretch>
        </p:blipFill>
        <p:spPr>
          <a:xfrm>
            <a:off x="2209800" y="-307821"/>
            <a:ext cx="13040474" cy="2639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428B"/>
        </a:solidFill>
        <a:effectLst/>
      </p:bgPr>
    </p:bg>
    <p:spTree>
      <p:nvGrpSpPr>
        <p:cNvPr id="1" name=""/>
        <p:cNvGrpSpPr/>
        <p:nvPr/>
      </p:nvGrpSpPr>
      <p:grpSpPr>
        <a:xfrm>
          <a:off x="0" y="0"/>
          <a:ext cx="0" cy="0"/>
          <a:chOff x="0" y="0"/>
          <a:chExt cx="0" cy="0"/>
        </a:xfrm>
      </p:grpSpPr>
      <p:sp>
        <p:nvSpPr>
          <p:cNvPr id="2" name="Freeform 2"/>
          <p:cNvSpPr/>
          <p:nvPr/>
        </p:nvSpPr>
        <p:spPr>
          <a:xfrm>
            <a:off x="1862493" y="3241130"/>
            <a:ext cx="14563014" cy="6089988"/>
          </a:xfrm>
          <a:custGeom>
            <a:avLst/>
            <a:gdLst/>
            <a:ahLst/>
            <a:cxnLst/>
            <a:rect l="l" t="t" r="r" b="b"/>
            <a:pathLst>
              <a:path w="14563014" h="6089988">
                <a:moveTo>
                  <a:pt x="0" y="0"/>
                </a:moveTo>
                <a:lnTo>
                  <a:pt x="14563014" y="0"/>
                </a:lnTo>
                <a:lnTo>
                  <a:pt x="14563014" y="6089988"/>
                </a:lnTo>
                <a:lnTo>
                  <a:pt x="0" y="60899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5230926" y="1743880"/>
            <a:ext cx="7826148" cy="1036374"/>
          </a:xfrm>
          <a:prstGeom prst="rect">
            <a:avLst/>
          </a:prstGeom>
        </p:spPr>
        <p:txBody>
          <a:bodyPr lIns="0" tIns="0" rIns="0" bIns="0" rtlCol="0" anchor="t">
            <a:spAutoFit/>
          </a:bodyPr>
          <a:lstStyle/>
          <a:p>
            <a:pPr algn="ctr">
              <a:lnSpc>
                <a:spcPts val="8949"/>
              </a:lnSpc>
            </a:pPr>
            <a:r>
              <a:rPr lang="en-US" sz="4800" spc="575" dirty="0" err="1">
                <a:solidFill>
                  <a:srgbClr val="FFFFFF"/>
                </a:solidFill>
                <a:latin typeface="Times New Roman" panose="02020603050405020304" pitchFamily="18" charset="0"/>
                <a:cs typeface="Times New Roman" panose="02020603050405020304" pitchFamily="18" charset="0"/>
              </a:rPr>
              <a:t>Câu</a:t>
            </a:r>
            <a:r>
              <a:rPr lang="en-US" sz="4800" spc="575" dirty="0">
                <a:solidFill>
                  <a:srgbClr val="FFFFFF"/>
                </a:solidFill>
                <a:latin typeface="Times New Roman" panose="02020603050405020304" pitchFamily="18" charset="0"/>
                <a:cs typeface="Times New Roman" panose="02020603050405020304" pitchFamily="18" charset="0"/>
              </a:rPr>
              <a:t> 1:</a:t>
            </a:r>
          </a:p>
        </p:txBody>
      </p:sp>
      <p:sp>
        <p:nvSpPr>
          <p:cNvPr id="6" name="TextBox 6"/>
          <p:cNvSpPr txBox="1"/>
          <p:nvPr/>
        </p:nvSpPr>
        <p:spPr>
          <a:xfrm>
            <a:off x="3811090" y="4091666"/>
            <a:ext cx="10490704" cy="4062651"/>
          </a:xfrm>
          <a:prstGeom prst="rect">
            <a:avLst/>
          </a:prstGeom>
        </p:spPr>
        <p:txBody>
          <a:bodyPr wrap="square" lIns="0" tIns="0" rIns="0" bIns="0" rtlCol="0" anchor="t">
            <a:spAutoFit/>
          </a:bodyPr>
          <a:lstStyle/>
          <a:p>
            <a:pPr marR="30480" algn="just"/>
            <a:r>
              <a:rPr lang="vi-VN" sz="4400" dirty="0">
                <a:solidFill>
                  <a:srgbClr val="000000"/>
                </a:solidFill>
                <a:latin typeface="+mj-lt"/>
              </a:rPr>
              <a:t>- Bố cục 3 phần:</a:t>
            </a:r>
            <a:endParaRPr lang="vi-VN" sz="4400" dirty="0">
              <a:solidFill>
                <a:srgbClr val="222222"/>
              </a:solidFill>
              <a:latin typeface="+mj-lt"/>
            </a:endParaRPr>
          </a:p>
          <a:p>
            <a:pPr marR="30480" algn="just"/>
            <a:r>
              <a:rPr lang="vi-VN" sz="4400" dirty="0">
                <a:solidFill>
                  <a:srgbClr val="000000"/>
                </a:solidFill>
                <a:latin typeface="+mj-lt"/>
              </a:rPr>
              <a:t>+ Phần mở đầu: Giới thiệu chung về hiện tượng tự nhiên muốn giải quyết.</a:t>
            </a:r>
            <a:endParaRPr lang="vi-VN" sz="4400" dirty="0">
              <a:solidFill>
                <a:srgbClr val="222222"/>
              </a:solidFill>
              <a:latin typeface="+mj-lt"/>
            </a:endParaRPr>
          </a:p>
          <a:p>
            <a:pPr marR="30480" algn="just"/>
            <a:r>
              <a:rPr lang="vi-VN" sz="4400" dirty="0">
                <a:solidFill>
                  <a:srgbClr val="000000"/>
                </a:solidFill>
                <a:latin typeface="+mj-lt"/>
              </a:rPr>
              <a:t>+ Phần nội dung: Giải thích nguyên nhân và cách thức diễn ra của hiện tượng tự nhiên.</a:t>
            </a:r>
            <a:endParaRPr lang="vi-VN" sz="4400" dirty="0">
              <a:solidFill>
                <a:srgbClr val="222222"/>
              </a:solidFill>
              <a:latin typeface="+mj-lt"/>
            </a:endParaRPr>
          </a:p>
          <a:p>
            <a:pPr marR="30480" algn="just"/>
            <a:r>
              <a:rPr lang="vi-VN" sz="4400" dirty="0">
                <a:solidFill>
                  <a:srgbClr val="000000"/>
                </a:solidFill>
                <a:latin typeface="+mj-lt"/>
              </a:rPr>
              <a:t>+ Phần kết bài: Tóm tắt nội dung đã giải thích.</a:t>
            </a:r>
            <a:endParaRPr lang="vi-VN" sz="4400" dirty="0">
              <a:solidFill>
                <a:srgbClr val="222222"/>
              </a:solidFill>
              <a:latin typeface="+mj-lt"/>
            </a:endParaRPr>
          </a:p>
        </p:txBody>
      </p:sp>
      <p:sp>
        <p:nvSpPr>
          <p:cNvPr id="8" name="Freeform 8"/>
          <p:cNvSpPr/>
          <p:nvPr/>
        </p:nvSpPr>
        <p:spPr>
          <a:xfrm>
            <a:off x="13445125" y="-2540749"/>
            <a:ext cx="9030024" cy="6747891"/>
          </a:xfrm>
          <a:custGeom>
            <a:avLst/>
            <a:gdLst/>
            <a:ahLst/>
            <a:cxnLst/>
            <a:rect l="l" t="t" r="r" b="b"/>
            <a:pathLst>
              <a:path w="9030024" h="6747891">
                <a:moveTo>
                  <a:pt x="0" y="0"/>
                </a:moveTo>
                <a:lnTo>
                  <a:pt x="9030024" y="0"/>
                </a:lnTo>
                <a:lnTo>
                  <a:pt x="9030024" y="6747891"/>
                </a:lnTo>
                <a:lnTo>
                  <a:pt x="0" y="6747891"/>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3483182">
            <a:off x="-3480164" y="8645773"/>
            <a:ext cx="6754305" cy="5047308"/>
          </a:xfrm>
          <a:custGeom>
            <a:avLst/>
            <a:gdLst/>
            <a:ahLst/>
            <a:cxnLst/>
            <a:rect l="l" t="t" r="r" b="b"/>
            <a:pathLst>
              <a:path w="6754305" h="5047308">
                <a:moveTo>
                  <a:pt x="0" y="0"/>
                </a:moveTo>
                <a:lnTo>
                  <a:pt x="6754305" y="0"/>
                </a:lnTo>
                <a:lnTo>
                  <a:pt x="6754305" y="5047308"/>
                </a:lnTo>
                <a:lnTo>
                  <a:pt x="0" y="5047308"/>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7018531" y="759902"/>
            <a:ext cx="2538938" cy="1106028"/>
          </a:xfrm>
          <a:custGeom>
            <a:avLst/>
            <a:gdLst/>
            <a:ahLst/>
            <a:cxnLst/>
            <a:rect l="l" t="t" r="r" b="b"/>
            <a:pathLst>
              <a:path w="2538938" h="1106028">
                <a:moveTo>
                  <a:pt x="0" y="0"/>
                </a:moveTo>
                <a:lnTo>
                  <a:pt x="2538938" y="0"/>
                </a:lnTo>
                <a:lnTo>
                  <a:pt x="2538938" y="1106027"/>
                </a:lnTo>
                <a:lnTo>
                  <a:pt x="0" y="110602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676445" y="280183"/>
            <a:ext cx="2538938" cy="1106028"/>
          </a:xfrm>
          <a:custGeom>
            <a:avLst/>
            <a:gdLst/>
            <a:ahLst/>
            <a:cxnLst/>
            <a:rect l="l" t="t" r="r" b="b"/>
            <a:pathLst>
              <a:path w="2538938" h="1106028">
                <a:moveTo>
                  <a:pt x="0" y="0"/>
                </a:moveTo>
                <a:lnTo>
                  <a:pt x="2538938" y="0"/>
                </a:lnTo>
                <a:lnTo>
                  <a:pt x="2538938" y="1106028"/>
                </a:lnTo>
                <a:lnTo>
                  <a:pt x="0" y="11060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14" name="Picture 13">
            <a:extLst>
              <a:ext uri="{FF2B5EF4-FFF2-40B4-BE49-F238E27FC236}">
                <a16:creationId xmlns:a16="http://schemas.microsoft.com/office/drawing/2014/main" xmlns="" id="{0C2B7713-9EBE-46DF-9975-F9EFF265DD4A}"/>
              </a:ext>
            </a:extLst>
          </p:cNvPr>
          <p:cNvPicPr>
            <a:picLocks noChangeAspect="1"/>
          </p:cNvPicPr>
          <p:nvPr/>
        </p:nvPicPr>
        <p:blipFill>
          <a:blip r:embed="rId13"/>
          <a:stretch>
            <a:fillRect/>
          </a:stretch>
        </p:blipFill>
        <p:spPr>
          <a:xfrm>
            <a:off x="1862493" y="-603041"/>
            <a:ext cx="13040474" cy="2639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1695</Words>
  <Application>Microsoft Office PowerPoint</Application>
  <PresentationFormat>Custom</PresentationFormat>
  <Paragraphs>193</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Times New Roman</vt:lpstr>
      <vt:lpstr>Londrina Solid</vt:lpstr>
      <vt:lpstr>Wingdings</vt:lpstr>
      <vt:lpstr>Arial</vt:lpstr>
      <vt:lpstr>#9Slide05 SVNQuarzo</vt:lpstr>
      <vt:lpstr>ไอติม</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illustrative playful the solar system presentation</dc:title>
  <cp:lastModifiedBy>AutoBVT</cp:lastModifiedBy>
  <cp:revision>40</cp:revision>
  <dcterms:created xsi:type="dcterms:W3CDTF">2006-08-16T00:00:00Z</dcterms:created>
  <dcterms:modified xsi:type="dcterms:W3CDTF">2023-07-29T11:12:04Z</dcterms:modified>
  <dc:identifier>DAFpjjjJEGE</dc:identifier>
</cp:coreProperties>
</file>