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318" r:id="rId4"/>
    <p:sldId id="265" r:id="rId5"/>
    <p:sldId id="306" r:id="rId6"/>
    <p:sldId id="307" r:id="rId7"/>
    <p:sldId id="291" r:id="rId8"/>
    <p:sldId id="292" r:id="rId9"/>
    <p:sldId id="293" r:id="rId10"/>
    <p:sldId id="294" r:id="rId11"/>
    <p:sldId id="297" r:id="rId12"/>
    <p:sldId id="298" r:id="rId13"/>
    <p:sldId id="299" r:id="rId14"/>
    <p:sldId id="300" r:id="rId15"/>
    <p:sldId id="301" r:id="rId16"/>
    <p:sldId id="317" r:id="rId17"/>
    <p:sldId id="302" r:id="rId18"/>
    <p:sldId id="30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1"/>
    <a:srgbClr val="FCE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2887D-2C4C-4574-B41B-A6C7BC0469C3}"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5F2E2-A1AD-4F80-9546-6F05315F4F7E}" type="slidenum">
              <a:rPr lang="en-US" smtClean="0"/>
              <a:t>‹#›</a:t>
            </a:fld>
            <a:endParaRPr lang="en-US"/>
          </a:p>
        </p:txBody>
      </p:sp>
    </p:spTree>
    <p:extLst>
      <p:ext uri="{BB962C8B-B14F-4D97-AF65-F5344CB8AC3E}">
        <p14:creationId xmlns:p14="http://schemas.microsoft.com/office/powerpoint/2010/main" val="247498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D5F2E2-A1AD-4F80-9546-6F05315F4F7E}" type="slidenum">
              <a:rPr lang="en-US" smtClean="0"/>
              <a:t>6</a:t>
            </a:fld>
            <a:endParaRPr lang="en-US"/>
          </a:p>
        </p:txBody>
      </p:sp>
    </p:spTree>
    <p:extLst>
      <p:ext uri="{BB962C8B-B14F-4D97-AF65-F5344CB8AC3E}">
        <p14:creationId xmlns:p14="http://schemas.microsoft.com/office/powerpoint/2010/main" val="2731290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5.sv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39.svg"/><Relationship Id="rId5" Type="http://schemas.openxmlformats.org/officeDocument/2006/relationships/image" Target="../media/image31.png"/><Relationship Id="rId4" Type="http://schemas.openxmlformats.org/officeDocument/2006/relationships/image" Target="../media/image137.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34.png"/><Relationship Id="rId4" Type="http://schemas.openxmlformats.org/officeDocument/2006/relationships/image" Target="../media/image96.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41.png"/><Relationship Id="rId4" Type="http://schemas.openxmlformats.org/officeDocument/2006/relationships/image" Target="../media/image94.sv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5.sv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5.sv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5.sv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3.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3767196" y="0"/>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200882" y="1755075"/>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sp>
        <p:nvSpPr>
          <p:cNvPr id="17" name="Freeform 17"/>
          <p:cNvSpPr/>
          <p:nvPr/>
        </p:nvSpPr>
        <p:spPr>
          <a:xfrm rot="-1864390">
            <a:off x="-1223828" y="-412143"/>
            <a:ext cx="5816573" cy="3075513"/>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2"/>
            <a:stretch>
              <a:fillRect/>
            </a:stretch>
          </a:blipFill>
        </p:spPr>
      </p:sp>
      <p:sp>
        <p:nvSpPr>
          <p:cNvPr id="18" name="Freeform 18"/>
          <p:cNvSpPr/>
          <p:nvPr/>
        </p:nvSpPr>
        <p:spPr>
          <a:xfrm rot="836147">
            <a:off x="-375745" y="7803227"/>
            <a:ext cx="5369860" cy="3281589"/>
          </a:xfrm>
          <a:custGeom>
            <a:avLst/>
            <a:gdLst/>
            <a:ahLst/>
            <a:cxnLst/>
            <a:rect l="l" t="t" r="r" b="b"/>
            <a:pathLst>
              <a:path w="8426592" h="5614217">
                <a:moveTo>
                  <a:pt x="0" y="0"/>
                </a:moveTo>
                <a:lnTo>
                  <a:pt x="8426592" y="0"/>
                </a:lnTo>
                <a:lnTo>
                  <a:pt x="8426592" y="5614217"/>
                </a:lnTo>
                <a:lnTo>
                  <a:pt x="0" y="5614217"/>
                </a:lnTo>
                <a:lnTo>
                  <a:pt x="0" y="0"/>
                </a:lnTo>
                <a:close/>
              </a:path>
            </a:pathLst>
          </a:custGeom>
          <a:blipFill>
            <a:blip r:embed="rId3"/>
            <a:stretch>
              <a:fillRect/>
            </a:stretch>
          </a:blipFill>
        </p:spPr>
      </p:sp>
      <p:sp>
        <p:nvSpPr>
          <p:cNvPr id="20" name="Freeform 20"/>
          <p:cNvSpPr/>
          <p:nvPr/>
        </p:nvSpPr>
        <p:spPr>
          <a:xfrm>
            <a:off x="272988" y="7501722"/>
            <a:ext cx="3505200" cy="3207626"/>
          </a:xfrm>
          <a:custGeom>
            <a:avLst/>
            <a:gdLst/>
            <a:ahLst/>
            <a:cxnLst/>
            <a:rect l="l" t="t" r="r" b="b"/>
            <a:pathLst>
              <a:path w="4742861" h="4830412">
                <a:moveTo>
                  <a:pt x="0" y="0"/>
                </a:moveTo>
                <a:lnTo>
                  <a:pt x="4742861" y="0"/>
                </a:lnTo>
                <a:lnTo>
                  <a:pt x="4742861" y="4830412"/>
                </a:lnTo>
                <a:lnTo>
                  <a:pt x="0" y="4830412"/>
                </a:lnTo>
                <a:lnTo>
                  <a:pt x="0" y="0"/>
                </a:lnTo>
                <a:close/>
              </a:path>
            </a:pathLst>
          </a:custGeom>
          <a:blipFill>
            <a:blip r:embed="rId4"/>
            <a:stretch>
              <a:fillRect/>
            </a:stretch>
          </a:blipFill>
        </p:spPr>
      </p:sp>
      <p:sp>
        <p:nvSpPr>
          <p:cNvPr id="21" name="Freeform 21"/>
          <p:cNvSpPr/>
          <p:nvPr/>
        </p:nvSpPr>
        <p:spPr>
          <a:xfrm rot="3200859">
            <a:off x="15453349" y="7299318"/>
            <a:ext cx="1618121" cy="3632517"/>
          </a:xfrm>
          <a:custGeom>
            <a:avLst/>
            <a:gdLst/>
            <a:ahLst/>
            <a:cxnLst/>
            <a:rect l="l" t="t" r="r" b="b"/>
            <a:pathLst>
              <a:path w="1618121" h="3632517">
                <a:moveTo>
                  <a:pt x="0" y="0"/>
                </a:moveTo>
                <a:lnTo>
                  <a:pt x="1618122" y="0"/>
                </a:lnTo>
                <a:lnTo>
                  <a:pt x="1618122" y="3632517"/>
                </a:lnTo>
                <a:lnTo>
                  <a:pt x="0" y="36325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TextBox 12">
            <a:extLst>
              <a:ext uri="{FF2B5EF4-FFF2-40B4-BE49-F238E27FC236}">
                <a16:creationId xmlns:a16="http://schemas.microsoft.com/office/drawing/2014/main" id="{F496D59B-D5A9-1407-3B73-ADB56F38EDEF}"/>
              </a:ext>
            </a:extLst>
          </p:cNvPr>
          <p:cNvSpPr txBox="1"/>
          <p:nvPr/>
        </p:nvSpPr>
        <p:spPr>
          <a:xfrm>
            <a:off x="697090" y="3047638"/>
            <a:ext cx="17018657" cy="5539978"/>
          </a:xfrm>
          <a:prstGeom prst="rect">
            <a:avLst/>
          </a:prstGeom>
        </p:spPr>
        <p:txBody>
          <a:bodyPr wrap="square" lIns="0" tIns="0" rIns="0" bIns="0" rtlCol="0" anchor="t">
            <a:spAutoFit/>
          </a:bodyPr>
          <a:lstStyle/>
          <a:p>
            <a:pPr algn="ctr">
              <a:lnSpc>
                <a:spcPct val="150000"/>
              </a:lnSpc>
            </a:pPr>
            <a:r>
              <a:rPr lang="en-US" sz="8000" b="1" dirty="0">
                <a:solidFill>
                  <a:schemeClr val="accent6">
                    <a:lumMod val="75000"/>
                  </a:schemeClr>
                </a:solidFill>
                <a:latin typeface="Arial" panose="020B0604020202020204" pitchFamily="34" charset="0"/>
                <a:cs typeface="Arial" panose="020B0604020202020204" pitchFamily="34" charset="0"/>
              </a:rPr>
              <a:t>CHÀO </a:t>
            </a:r>
            <a:r>
              <a:rPr lang="en-US" sz="8000" b="1" dirty="0" smtClean="0">
                <a:solidFill>
                  <a:schemeClr val="accent6">
                    <a:lumMod val="75000"/>
                  </a:schemeClr>
                </a:solidFill>
                <a:latin typeface="Arial" panose="020B0604020202020204" pitchFamily="34" charset="0"/>
                <a:cs typeface="Arial" panose="020B0604020202020204" pitchFamily="34" charset="0"/>
              </a:rPr>
              <a:t>MỪNG QUÝ THẦY CÔ </a:t>
            </a:r>
            <a:r>
              <a:rPr lang="en-US" sz="8000" b="1" dirty="0">
                <a:solidFill>
                  <a:schemeClr val="accent6">
                    <a:lumMod val="75000"/>
                  </a:schemeClr>
                </a:solidFill>
                <a:latin typeface="Arial" panose="020B0604020202020204" pitchFamily="34" charset="0"/>
                <a:cs typeface="Arial" panose="020B0604020202020204" pitchFamily="34" charset="0"/>
              </a:rPr>
              <a:t>TỚI </a:t>
            </a:r>
            <a:r>
              <a:rPr lang="en-US" sz="8000" b="1" dirty="0" smtClean="0">
                <a:solidFill>
                  <a:schemeClr val="accent6">
                    <a:lumMod val="75000"/>
                  </a:schemeClr>
                </a:solidFill>
                <a:latin typeface="Arial" panose="020B0604020202020204" pitchFamily="34" charset="0"/>
                <a:cs typeface="Arial" panose="020B0604020202020204" pitchFamily="34" charset="0"/>
              </a:rPr>
              <a:t>DỰ GIỜ TIẾT </a:t>
            </a:r>
            <a:r>
              <a:rPr lang="en-US" sz="8000" b="1" dirty="0">
                <a:solidFill>
                  <a:schemeClr val="accent6">
                    <a:lumMod val="75000"/>
                  </a:schemeClr>
                </a:solidFill>
                <a:latin typeface="Arial" panose="020B0604020202020204" pitchFamily="34" charset="0"/>
                <a:cs typeface="Arial" panose="020B0604020202020204" pitchFamily="34" charset="0"/>
              </a:rPr>
              <a:t>HỌC MÔN ĐẠO ĐỨC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9999DF-6C98-213D-CFC6-9C11288908A8}"/>
              </a:ext>
            </a:extLst>
          </p:cNvPr>
          <p:cNvGrpSpPr/>
          <p:nvPr/>
        </p:nvGrpSpPr>
        <p:grpSpPr>
          <a:xfrm>
            <a:off x="-1836280" y="274640"/>
            <a:ext cx="12804469" cy="1728807"/>
            <a:chOff x="3467284" y="49480"/>
            <a:chExt cx="12804469" cy="1728807"/>
          </a:xfrm>
        </p:grpSpPr>
        <p:grpSp>
          <p:nvGrpSpPr>
            <p:cNvPr id="28" name="Group 18">
              <a:extLst>
                <a:ext uri="{FF2B5EF4-FFF2-40B4-BE49-F238E27FC236}">
                  <a16:creationId xmlns:a16="http://schemas.microsoft.com/office/drawing/2014/main" id="{CD37CDDF-21B4-76E2-53C4-21C1C496EB7A}"/>
                </a:ext>
              </a:extLst>
            </p:cNvPr>
            <p:cNvGrpSpPr/>
            <p:nvPr/>
          </p:nvGrpSpPr>
          <p:grpSpPr>
            <a:xfrm>
              <a:off x="3467284" y="49480"/>
              <a:ext cx="12804469" cy="1728807"/>
              <a:chOff x="0" y="-108803"/>
              <a:chExt cx="3494427" cy="515203"/>
            </a:xfrm>
          </p:grpSpPr>
          <p:sp>
            <p:nvSpPr>
              <p:cNvPr id="31" name="Freeform 19">
                <a:extLst>
                  <a:ext uri="{FF2B5EF4-FFF2-40B4-BE49-F238E27FC236}">
                    <a16:creationId xmlns:a16="http://schemas.microsoft.com/office/drawing/2014/main" id="{C9A3E529-CCEA-5A28-6E63-FC884CE32E52}"/>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sp>
          <p:sp>
            <p:nvSpPr>
              <p:cNvPr id="33" name="TextBox 20">
                <a:extLst>
                  <a:ext uri="{FF2B5EF4-FFF2-40B4-BE49-F238E27FC236}">
                    <a16:creationId xmlns:a16="http://schemas.microsoft.com/office/drawing/2014/main" id="{D3D87D3A-98D0-DE39-D8CC-B2FB4C11ED2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8">
              <a:extLst>
                <a:ext uri="{FF2B5EF4-FFF2-40B4-BE49-F238E27FC236}">
                  <a16:creationId xmlns:a16="http://schemas.microsoft.com/office/drawing/2014/main" id="{E2827F4C-4B73-DA9B-E5BA-2D66F84549DA}"/>
                </a:ext>
              </a:extLst>
            </p:cNvPr>
            <p:cNvSpPr txBox="1"/>
            <p:nvPr/>
          </p:nvSpPr>
          <p:spPr>
            <a:xfrm>
              <a:off x="6075532" y="379664"/>
              <a:ext cx="7917353"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Bài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tập</a:t>
              </a:r>
              <a:r>
                <a:rPr lang="en-US" sz="4800" b="1" dirty="0">
                  <a:solidFill>
                    <a:schemeClr val="bg1"/>
                  </a:solidFill>
                  <a:latin typeface="Arial" panose="020B0604020202020204" pitchFamily="34" charset="0"/>
                  <a:cs typeface="Arial" panose="020B0604020202020204" pitchFamily="34" charset="0"/>
                </a:rPr>
                <a:t> 3: </a:t>
              </a:r>
              <a:r>
                <a:rPr lang="en-US" sz="4800" b="1" dirty="0" err="1">
                  <a:solidFill>
                    <a:schemeClr val="bg1"/>
                  </a:solidFill>
                  <a:latin typeface="Arial" panose="020B0604020202020204" pitchFamily="34" charset="0"/>
                  <a:cs typeface="Arial" panose="020B0604020202020204" pitchFamily="34" charset="0"/>
                </a:rPr>
                <a:t>Xử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lí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C7E84679-A9CC-3568-933F-77AB632BB85C}"/>
              </a:ext>
            </a:extLst>
          </p:cNvPr>
          <p:cNvGrpSpPr/>
          <p:nvPr/>
        </p:nvGrpSpPr>
        <p:grpSpPr>
          <a:xfrm>
            <a:off x="729215" y="2032568"/>
            <a:ext cx="10105203" cy="7775359"/>
            <a:chOff x="1014921" y="1787741"/>
            <a:chExt cx="9823944" cy="7775359"/>
          </a:xfrm>
        </p:grpSpPr>
        <p:grpSp>
          <p:nvGrpSpPr>
            <p:cNvPr id="40" name="Group 3">
              <a:extLst>
                <a:ext uri="{FF2B5EF4-FFF2-40B4-BE49-F238E27FC236}">
                  <a16:creationId xmlns:a16="http://schemas.microsoft.com/office/drawing/2014/main" id="{77423155-F5F7-A7C9-240D-E9F289D3C3C1}"/>
                </a:ext>
              </a:extLst>
            </p:cNvPr>
            <p:cNvGrpSpPr/>
            <p:nvPr/>
          </p:nvGrpSpPr>
          <p:grpSpPr>
            <a:xfrm>
              <a:off x="1014921" y="1910325"/>
              <a:ext cx="9630284" cy="7652775"/>
              <a:chOff x="-76914" y="-47625"/>
              <a:chExt cx="2644263" cy="2015546"/>
            </a:xfrm>
          </p:grpSpPr>
          <p:sp>
            <p:nvSpPr>
              <p:cNvPr id="42" name="Freeform 4">
                <a:extLst>
                  <a:ext uri="{FF2B5EF4-FFF2-40B4-BE49-F238E27FC236}">
                    <a16:creationId xmlns:a16="http://schemas.microsoft.com/office/drawing/2014/main" id="{EAC88DA9-B8F5-2677-1789-4E16E97FE36E}"/>
                  </a:ext>
                </a:extLst>
              </p:cNvPr>
              <p:cNvSpPr/>
              <p:nvPr/>
            </p:nvSpPr>
            <p:spPr>
              <a:xfrm>
                <a:off x="-76914" y="0"/>
                <a:ext cx="2644263" cy="1967921"/>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sp>
          <p:sp>
            <p:nvSpPr>
              <p:cNvPr id="43" name="TextBox 5">
                <a:extLst>
                  <a:ext uri="{FF2B5EF4-FFF2-40B4-BE49-F238E27FC236}">
                    <a16:creationId xmlns:a16="http://schemas.microsoft.com/office/drawing/2014/main" id="{475ABFD5-378C-25AA-3D23-A28F292CA1A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41" name="Picture 13">
              <a:extLst>
                <a:ext uri="{FF2B5EF4-FFF2-40B4-BE49-F238E27FC236}">
                  <a16:creationId xmlns:a16="http://schemas.microsoft.com/office/drawing/2014/main" id="{46E7460C-9E1C-8C69-0DF5-B71B3E1773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20741" y="1787741"/>
              <a:ext cx="1518124" cy="1491557"/>
            </a:xfrm>
            <a:prstGeom prst="rect">
              <a:avLst/>
            </a:prstGeom>
          </p:spPr>
        </p:pic>
      </p:grpSp>
      <p:sp>
        <p:nvSpPr>
          <p:cNvPr id="44" name="TextBox 43">
            <a:extLst>
              <a:ext uri="{FF2B5EF4-FFF2-40B4-BE49-F238E27FC236}">
                <a16:creationId xmlns:a16="http://schemas.microsoft.com/office/drawing/2014/main" id="{3F50BCA7-CD47-719D-11CA-E94DEF5F6B28}"/>
              </a:ext>
            </a:extLst>
          </p:cNvPr>
          <p:cNvSpPr txBox="1"/>
          <p:nvPr/>
        </p:nvSpPr>
        <p:spPr>
          <a:xfrm>
            <a:off x="1142026" y="2355476"/>
            <a:ext cx="9213629" cy="4755148"/>
          </a:xfrm>
          <a:prstGeom prst="rect">
            <a:avLst/>
          </a:prstGeom>
          <a:noFill/>
        </p:spPr>
        <p:txBody>
          <a:bodyPr wrap="square">
            <a:spAutoFit/>
          </a:bodyPr>
          <a:lstStyle/>
          <a:p>
            <a:pPr algn="ctr">
              <a:lnSpc>
                <a:spcPct val="150000"/>
              </a:lnSpc>
            </a:pPr>
            <a:r>
              <a:rPr lang="en-US" sz="4200" b="1" dirty="0" smtClean="0">
                <a:latin typeface="Arial" panose="020B0604020202020204" pitchFamily="34" charset="0"/>
                <a:ea typeface="Calibri" panose="020F0502020204030204" pitchFamily="34" charset="0"/>
                <a:cs typeface="Arial" panose="020B0604020202020204" pitchFamily="34" charset="0"/>
              </a:rPr>
              <a:t>TÌNH HUỐNG 4</a:t>
            </a:r>
            <a:r>
              <a:rPr lang="en-US" sz="4200" b="1"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Bác nông dẫn đang cẩn thận chăm sóc khu vườn nhưng hai bạn nhỏ chạy vào nhặt bóng nên giẫm lên rau. </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b="1" i="1" dirty="0" err="1">
                <a:solidFill>
                  <a:srgbClr val="FF0000"/>
                </a:solidFill>
                <a:latin typeface="Arial" panose="020B0604020202020204" pitchFamily="34" charset="0"/>
                <a:cs typeface="Arial" panose="020B0604020202020204" pitchFamily="34" charset="0"/>
              </a:rPr>
              <a:t>Em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sẽ</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khuyên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các</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bạn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thế</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nào</a:t>
            </a:r>
            <a:r>
              <a:rPr lang="en-US" sz="4000" b="1" i="1" dirty="0">
                <a:solidFill>
                  <a:srgbClr val="FF0000"/>
                </a:solidFill>
                <a:latin typeface="Arial" panose="020B0604020202020204" pitchFamily="34" charset="0"/>
                <a:cs typeface="Arial" panose="020B0604020202020204" pitchFamily="34" charset="0"/>
              </a:rPr>
              <a:t>?</a:t>
            </a:r>
          </a:p>
        </p:txBody>
      </p:sp>
      <p:sp>
        <p:nvSpPr>
          <p:cNvPr id="60" name="Freeform 9">
            <a:extLst>
              <a:ext uri="{FF2B5EF4-FFF2-40B4-BE49-F238E27FC236}">
                <a16:creationId xmlns:a16="http://schemas.microsoft.com/office/drawing/2014/main" id="{E6763CEE-57B9-EF52-AE62-74B4BF225DAE}"/>
              </a:ext>
            </a:extLst>
          </p:cNvPr>
          <p:cNvSpPr/>
          <p:nvPr/>
        </p:nvSpPr>
        <p:spPr>
          <a:xfrm rot="-1922635" flipH="1">
            <a:off x="16498671" y="-888027"/>
            <a:ext cx="2213631" cy="364520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4"/>
            <a:stretch>
              <a:fillRect/>
            </a:stretch>
          </a:blipFill>
        </p:spPr>
      </p:sp>
      <p:pic>
        <p:nvPicPr>
          <p:cNvPr id="2" name="Picture 12">
            <a:extLst>
              <a:ext uri="{FF2B5EF4-FFF2-40B4-BE49-F238E27FC236}">
                <a16:creationId xmlns:a16="http://schemas.microsoft.com/office/drawing/2014/main" id="{4E4BFB06-BC8C-8FEF-EA03-4E33C0DF2E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776457" y="7684304"/>
            <a:ext cx="5811512" cy="2123623"/>
          </a:xfrm>
          <a:prstGeom prst="rect">
            <a:avLst/>
          </a:prstGeom>
        </p:spPr>
      </p:pic>
      <p:grpSp>
        <p:nvGrpSpPr>
          <p:cNvPr id="5" name="Group 4">
            <a:extLst>
              <a:ext uri="{FF2B5EF4-FFF2-40B4-BE49-F238E27FC236}">
                <a16:creationId xmlns:a16="http://schemas.microsoft.com/office/drawing/2014/main" id="{138EE611-D81C-706D-4A3E-221AD2330419}"/>
              </a:ext>
            </a:extLst>
          </p:cNvPr>
          <p:cNvGrpSpPr/>
          <p:nvPr/>
        </p:nvGrpSpPr>
        <p:grpSpPr>
          <a:xfrm>
            <a:off x="10943671" y="274640"/>
            <a:ext cx="6785637" cy="9906000"/>
            <a:chOff x="11384388" y="2547601"/>
            <a:chExt cx="6324600" cy="7048702"/>
          </a:xfrm>
        </p:grpSpPr>
        <p:sp>
          <p:nvSpPr>
            <p:cNvPr id="46" name="Freeform 7">
              <a:extLst>
                <a:ext uri="{FF2B5EF4-FFF2-40B4-BE49-F238E27FC236}">
                  <a16:creationId xmlns:a16="http://schemas.microsoft.com/office/drawing/2014/main" id="{1C63F9FC-628A-F17D-CB58-E1C328F33838}"/>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sp>
        <p:grpSp>
          <p:nvGrpSpPr>
            <p:cNvPr id="47" name="Group 46">
              <a:extLst>
                <a:ext uri="{FF2B5EF4-FFF2-40B4-BE49-F238E27FC236}">
                  <a16:creationId xmlns:a16="http://schemas.microsoft.com/office/drawing/2014/main" id="{21D6AADF-9834-B669-2091-2DC1B9BCB9D1}"/>
                </a:ext>
              </a:extLst>
            </p:cNvPr>
            <p:cNvGrpSpPr/>
            <p:nvPr/>
          </p:nvGrpSpPr>
          <p:grpSpPr>
            <a:xfrm>
              <a:off x="11640009" y="2971130"/>
              <a:ext cx="5989988" cy="1867726"/>
              <a:chOff x="1426698" y="3199063"/>
              <a:chExt cx="5989988" cy="1867726"/>
            </a:xfrm>
          </p:grpSpPr>
          <p:sp>
            <p:nvSpPr>
              <p:cNvPr id="51" name="Freeform 10">
                <a:extLst>
                  <a:ext uri="{FF2B5EF4-FFF2-40B4-BE49-F238E27FC236}">
                    <a16:creationId xmlns:a16="http://schemas.microsoft.com/office/drawing/2014/main" id="{7AACDBD4-8CDF-FFC7-BE95-275FE2D84EFA}"/>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sp>
          <p:sp>
            <p:nvSpPr>
              <p:cNvPr id="52" name="TextBox 51">
                <a:extLst>
                  <a:ext uri="{FF2B5EF4-FFF2-40B4-BE49-F238E27FC236}">
                    <a16:creationId xmlns:a16="http://schemas.microsoft.com/office/drawing/2014/main" id="{AC2101A0-C907-DD97-A88E-44631244EA31}"/>
                  </a:ext>
                </a:extLst>
              </p:cNvPr>
              <p:cNvSpPr txBox="1"/>
              <p:nvPr/>
            </p:nvSpPr>
            <p:spPr>
              <a:xfrm>
                <a:off x="1589946" y="3295098"/>
                <a:ext cx="5826740" cy="1360180"/>
              </a:xfrm>
              <a:prstGeom prst="rect">
                <a:avLst/>
              </a:prstGeom>
              <a:noFill/>
            </p:spPr>
            <p:txBody>
              <a:bodyPr wrap="square" rtlCol="0">
                <a:spAutoFit/>
              </a:bodyPr>
              <a:lstStyle/>
              <a:p>
                <a:pPr algn="ctr">
                  <a:lnSpc>
                    <a:spcPct val="150000"/>
                  </a:lnSpc>
                </a:pPr>
                <a:r>
                  <a:rPr lang="en-US" sz="4200" b="1" dirty="0">
                    <a:solidFill>
                      <a:srgbClr val="FF0000"/>
                    </a:solidFill>
                    <a:latin typeface="Arial" panose="020B0604020202020204" pitchFamily="34" charset="0"/>
                    <a:cs typeface="Arial" panose="020B0604020202020204" pitchFamily="34" charset="0"/>
                  </a:rPr>
                  <a:t>Đọc </a:t>
                </a:r>
                <a:r>
                  <a:rPr lang="en-US" sz="4200" b="1" dirty="0" err="1">
                    <a:solidFill>
                      <a:srgbClr val="FF0000"/>
                    </a:solidFill>
                    <a:latin typeface="Arial" panose="020B0604020202020204" pitchFamily="34" charset="0"/>
                    <a:cs typeface="Arial" panose="020B0604020202020204" pitchFamily="34" charset="0"/>
                  </a:rPr>
                  <a:t>và</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xử</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lí</a:t>
                </a:r>
                <a:r>
                  <a:rPr lang="en-US" sz="4200" b="1" dirty="0">
                    <a:solidFill>
                      <a:srgbClr val="FF0000"/>
                    </a:solidFill>
                    <a:latin typeface="Arial" panose="020B0604020202020204" pitchFamily="34" charset="0"/>
                    <a:cs typeface="Arial" panose="020B0604020202020204" pitchFamily="34" charset="0"/>
                  </a:rPr>
                  <a:t> </a:t>
                </a:r>
                <a:endParaRPr lang="en-US" sz="4200" b="1" dirty="0" smtClean="0">
                  <a:solidFill>
                    <a:srgbClr val="FF0000"/>
                  </a:solidFill>
                  <a:latin typeface="Arial" panose="020B0604020202020204" pitchFamily="34" charset="0"/>
                  <a:cs typeface="Arial" panose="020B0604020202020204" pitchFamily="34" charset="0"/>
                </a:endParaRPr>
              </a:p>
              <a:p>
                <a:pPr algn="ctr">
                  <a:lnSpc>
                    <a:spcPct val="150000"/>
                  </a:lnSpc>
                </a:pPr>
                <a:r>
                  <a:rPr lang="en-US" sz="4200" b="1" dirty="0" err="1" smtClean="0">
                    <a:solidFill>
                      <a:srgbClr val="FF0000"/>
                    </a:solidFill>
                    <a:latin typeface="Arial" panose="020B0604020202020204" pitchFamily="34" charset="0"/>
                    <a:cs typeface="Arial" panose="020B0604020202020204" pitchFamily="34" charset="0"/>
                  </a:rPr>
                  <a:t>tình</a:t>
                </a:r>
                <a:r>
                  <a:rPr lang="en-US" sz="4200" b="1" dirty="0" smtClean="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huống</a:t>
                </a:r>
                <a:r>
                  <a:rPr lang="en-US" sz="4200" b="1" dirty="0">
                    <a:solidFill>
                      <a:srgbClr val="FF0000"/>
                    </a:solidFill>
                    <a:latin typeface="Arial" panose="020B0604020202020204" pitchFamily="34" charset="0"/>
                    <a:cs typeface="Arial" panose="020B0604020202020204" pitchFamily="34" charset="0"/>
                  </a:rPr>
                  <a:t> 4</a:t>
                </a:r>
              </a:p>
            </p:txBody>
          </p:sp>
        </p:grpSp>
        <p:pic>
          <p:nvPicPr>
            <p:cNvPr id="4" name="Picture 3">
              <a:extLst>
                <a:ext uri="{FF2B5EF4-FFF2-40B4-BE49-F238E27FC236}">
                  <a16:creationId xmlns:a16="http://schemas.microsoft.com/office/drawing/2014/main" id="{15F8AAE1-98F7-AE61-CB98-DD659E70C88F}"/>
                </a:ext>
              </a:extLst>
            </p:cNvPr>
            <p:cNvPicPr>
              <a:picLocks noChangeAspect="1"/>
            </p:cNvPicPr>
            <p:nvPr/>
          </p:nvPicPr>
          <p:blipFill>
            <a:blip r:embed="rId7"/>
            <a:stretch>
              <a:fillRect/>
            </a:stretch>
          </p:blipFill>
          <p:spPr>
            <a:xfrm>
              <a:off x="11871750" y="5313464"/>
              <a:ext cx="5363257" cy="380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2" descr="Push pin ">
              <a:extLst>
                <a:ext uri="{FF2B5EF4-FFF2-40B4-BE49-F238E27FC236}">
                  <a16:creationId xmlns:a16="http://schemas.microsoft.com/office/drawing/2014/main" id="{1B5D2954-40FC-74A6-A826-5CA6810B8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39550" y="4925542"/>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614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righ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Ừ 2021, CHUYỂN NGƯỜI LAO ĐỘNG LÀM CÔNG VIỆC KHÁC SO VỚI HỢP ĐỒNG LAO ĐỘNG  VẪN PHẢI TRẢ LƯƠNG - Pháp luật Doanh nghiệp">
            <a:extLst>
              <a:ext uri="{FF2B5EF4-FFF2-40B4-BE49-F238E27FC236}">
                <a16:creationId xmlns:a16="http://schemas.microsoft.com/office/drawing/2014/main" id="{8319D19C-55E8-4C16-0AD6-B563DB5BD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1" r="5103"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12">
            <a:extLst>
              <a:ext uri="{FF2B5EF4-FFF2-40B4-BE49-F238E27FC236}">
                <a16:creationId xmlns:a16="http://schemas.microsoft.com/office/drawing/2014/main" id="{F21FCC91-2870-8D63-AE47-A610687193A1}"/>
              </a:ext>
            </a:extLst>
          </p:cNvPr>
          <p:cNvSpPr/>
          <p:nvPr/>
        </p:nvSpPr>
        <p:spPr>
          <a:xfrm>
            <a:off x="0" y="3950943"/>
            <a:ext cx="6174486" cy="17526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Arial" panose="020B0604020202020204" pitchFamily="34" charset="0"/>
                <a:cs typeface="Arial" panose="020B0604020202020204" pitchFamily="34" charset="0"/>
              </a:rPr>
              <a:t>KẾT LUẬN</a:t>
            </a:r>
          </a:p>
        </p:txBody>
      </p:sp>
      <p:grpSp>
        <p:nvGrpSpPr>
          <p:cNvPr id="16" name="Group 15">
            <a:extLst>
              <a:ext uri="{FF2B5EF4-FFF2-40B4-BE49-F238E27FC236}">
                <a16:creationId xmlns:a16="http://schemas.microsoft.com/office/drawing/2014/main" id="{F73CB20C-7BE4-10F9-06F2-F8BFAD1B1006}"/>
              </a:ext>
            </a:extLst>
          </p:cNvPr>
          <p:cNvGrpSpPr/>
          <p:nvPr/>
        </p:nvGrpSpPr>
        <p:grpSpPr>
          <a:xfrm>
            <a:off x="7848601" y="952500"/>
            <a:ext cx="10418500" cy="3200399"/>
            <a:chOff x="7848601" y="952500"/>
            <a:chExt cx="10418500" cy="3200399"/>
          </a:xfrm>
        </p:grpSpPr>
        <p:sp>
          <p:nvSpPr>
            <p:cNvPr id="17" name="Round Same Side Corner Rectangle 3">
              <a:extLst>
                <a:ext uri="{FF2B5EF4-FFF2-40B4-BE49-F238E27FC236}">
                  <a16:creationId xmlns:a16="http://schemas.microsoft.com/office/drawing/2014/main" id="{2F42266A-91B6-D744-E2D3-A3778885DAB6}"/>
                </a:ext>
              </a:extLst>
            </p:cNvPr>
            <p:cNvSpPr/>
            <p:nvPr/>
          </p:nvSpPr>
          <p:spPr>
            <a:xfrm rot="16200000">
              <a:off x="11457651" y="-2656550"/>
              <a:ext cx="3200399" cy="10418500"/>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C7F2C16-9FDA-A399-668D-6203F3B191F7}"/>
                </a:ext>
              </a:extLst>
            </p:cNvPr>
            <p:cNvSpPr txBox="1"/>
            <p:nvPr/>
          </p:nvSpPr>
          <p:spPr>
            <a:xfrm>
              <a:off x="8525211" y="1091450"/>
              <a:ext cx="9065275" cy="2748253"/>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Chúng ta phải biết ơn người lao động và nhắc nhở bạn bè, người thân biết ơn người lao động. </a:t>
              </a:r>
              <a:endParaRPr lang="en-US" sz="40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30610F3-1EED-9A42-5501-E271FA0A637A}"/>
              </a:ext>
            </a:extLst>
          </p:cNvPr>
          <p:cNvGrpSpPr/>
          <p:nvPr/>
        </p:nvGrpSpPr>
        <p:grpSpPr>
          <a:xfrm>
            <a:off x="7848600" y="4686300"/>
            <a:ext cx="10418500" cy="4876800"/>
            <a:chOff x="7848601" y="503308"/>
            <a:chExt cx="10418500" cy="4876800"/>
          </a:xfrm>
        </p:grpSpPr>
        <p:sp>
          <p:nvSpPr>
            <p:cNvPr id="21" name="Round Same Side Corner Rectangle 3">
              <a:extLst>
                <a:ext uri="{FF2B5EF4-FFF2-40B4-BE49-F238E27FC236}">
                  <a16:creationId xmlns:a16="http://schemas.microsoft.com/office/drawing/2014/main" id="{0E6545E3-EC54-38F1-CF22-D7192530DE46}"/>
                </a:ext>
              </a:extLst>
            </p:cNvPr>
            <p:cNvSpPr/>
            <p:nvPr/>
          </p:nvSpPr>
          <p:spPr>
            <a:xfrm rot="16200000">
              <a:off x="10619451" y="-2267542"/>
              <a:ext cx="4876800" cy="10418500"/>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083CC29-4A44-AA10-2B10-5D0EC9CE1235}"/>
                </a:ext>
              </a:extLst>
            </p:cNvPr>
            <p:cNvSpPr txBox="1"/>
            <p:nvPr/>
          </p:nvSpPr>
          <p:spPr>
            <a:xfrm>
              <a:off x="8192175" y="644251"/>
              <a:ext cx="9731351" cy="459491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Khi thực hiện lời nói</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việc làm cụ thể </a:t>
              </a:r>
              <a:r>
                <a:rPr lang="vi-VN" sz="4000" dirty="0" err="1">
                  <a:latin typeface="Arial" panose="020B0604020202020204" pitchFamily="34" charset="0"/>
                  <a:cs typeface="Arial" panose="020B0604020202020204" pitchFamily="34" charset="0"/>
                </a:rPr>
                <a:t>thể</a:t>
              </a:r>
              <a:r>
                <a:rPr lang="vi-VN" sz="4000" dirty="0">
                  <a:latin typeface="Arial" panose="020B0604020202020204" pitchFamily="34" charset="0"/>
                  <a:cs typeface="Arial" panose="020B0604020202020204" pitchFamily="34" charset="0"/>
                </a:rPr>
                <a:t> hiện lòng biết ơn người lao động hay nhắc nhở mọi người biết ơn người lao động, cần chú ý ngữ điệu, nét mặt và cử chỉ phù hợp, chân thành.</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244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15" name="Freeform 15"/>
          <p:cNvSpPr/>
          <p:nvPr/>
        </p:nvSpPr>
        <p:spPr>
          <a:xfrm rot="-3729585" flipH="1">
            <a:off x="15776743" y="-1300017"/>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2"/>
            <a:stretch>
              <a:fillRect/>
            </a:stretch>
          </a:blipFill>
        </p:spPr>
      </p:sp>
      <p:grpSp>
        <p:nvGrpSpPr>
          <p:cNvPr id="25" name="Group 24">
            <a:extLst>
              <a:ext uri="{FF2B5EF4-FFF2-40B4-BE49-F238E27FC236}">
                <a16:creationId xmlns:a16="http://schemas.microsoft.com/office/drawing/2014/main" id="{CB681CF8-4B19-4386-E47F-F0C6F814A60C}"/>
              </a:ext>
            </a:extLst>
          </p:cNvPr>
          <p:cNvGrpSpPr/>
          <p:nvPr/>
        </p:nvGrpSpPr>
        <p:grpSpPr>
          <a:xfrm>
            <a:off x="-2104262" y="800102"/>
            <a:ext cx="12849605" cy="1988616"/>
            <a:chOff x="3467284" y="-113866"/>
            <a:chExt cx="12849605" cy="1988616"/>
          </a:xfrm>
        </p:grpSpPr>
        <p:grpSp>
          <p:nvGrpSpPr>
            <p:cNvPr id="26" name="Group 18">
              <a:extLst>
                <a:ext uri="{FF2B5EF4-FFF2-40B4-BE49-F238E27FC236}">
                  <a16:creationId xmlns:a16="http://schemas.microsoft.com/office/drawing/2014/main" id="{E9C8DA9C-38CD-6FFC-C905-92165191C1C5}"/>
                </a:ext>
              </a:extLst>
            </p:cNvPr>
            <p:cNvGrpSpPr/>
            <p:nvPr/>
          </p:nvGrpSpPr>
          <p:grpSpPr>
            <a:xfrm>
              <a:off x="3467284" y="-113866"/>
              <a:ext cx="12849605" cy="1988616"/>
              <a:chOff x="0" y="-157482"/>
              <a:chExt cx="3506745" cy="592629"/>
            </a:xfrm>
          </p:grpSpPr>
          <p:sp>
            <p:nvSpPr>
              <p:cNvPr id="28" name="Freeform 19">
                <a:extLst>
                  <a:ext uri="{FF2B5EF4-FFF2-40B4-BE49-F238E27FC236}">
                    <a16:creationId xmlns:a16="http://schemas.microsoft.com/office/drawing/2014/main" id="{94BCC614-F702-A07F-1877-62DE396A4AD4}"/>
                  </a:ext>
                </a:extLst>
              </p:cNvPr>
              <p:cNvSpPr/>
              <p:nvPr/>
            </p:nvSpPr>
            <p:spPr>
              <a:xfrm>
                <a:off x="203200" y="-157482"/>
                <a:ext cx="3303545"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sp>
          <p:sp>
            <p:nvSpPr>
              <p:cNvPr id="29" name="TextBox 20">
                <a:extLst>
                  <a:ext uri="{FF2B5EF4-FFF2-40B4-BE49-F238E27FC236}">
                    <a16:creationId xmlns:a16="http://schemas.microsoft.com/office/drawing/2014/main" id="{17F24CA3-5C7B-C151-E567-8C8AF554EF7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6">
              <a:extLst>
                <a:ext uri="{FF2B5EF4-FFF2-40B4-BE49-F238E27FC236}">
                  <a16:creationId xmlns:a16="http://schemas.microsoft.com/office/drawing/2014/main" id="{F0E47BBF-E9E9-EB82-3F9E-B673CDA4570C}"/>
                </a:ext>
              </a:extLst>
            </p:cNvPr>
            <p:cNvSpPr txBox="1"/>
            <p:nvPr/>
          </p:nvSpPr>
          <p:spPr>
            <a:xfrm>
              <a:off x="6104946" y="417545"/>
              <a:ext cx="7917353"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VẬN DỤNG</a:t>
              </a:r>
            </a:p>
          </p:txBody>
        </p:sp>
      </p:grpSp>
      <p:grpSp>
        <p:nvGrpSpPr>
          <p:cNvPr id="12" name="Group 11">
            <a:extLst>
              <a:ext uri="{FF2B5EF4-FFF2-40B4-BE49-F238E27FC236}">
                <a16:creationId xmlns:a16="http://schemas.microsoft.com/office/drawing/2014/main" id="{70CAB437-1A04-CE3C-D658-321094CE314D}"/>
              </a:ext>
            </a:extLst>
          </p:cNvPr>
          <p:cNvGrpSpPr/>
          <p:nvPr/>
        </p:nvGrpSpPr>
        <p:grpSpPr>
          <a:xfrm>
            <a:off x="261980" y="3564111"/>
            <a:ext cx="5681619" cy="6075188"/>
            <a:chOff x="1311714" y="3445192"/>
            <a:chExt cx="5681619" cy="6075188"/>
          </a:xfrm>
        </p:grpSpPr>
        <p:grpSp>
          <p:nvGrpSpPr>
            <p:cNvPr id="13" name="Group 8">
              <a:extLst>
                <a:ext uri="{FF2B5EF4-FFF2-40B4-BE49-F238E27FC236}">
                  <a16:creationId xmlns:a16="http://schemas.microsoft.com/office/drawing/2014/main" id="{99A8EF06-3613-9F55-D51A-31D5C40F6D14}"/>
                </a:ext>
              </a:extLst>
            </p:cNvPr>
            <p:cNvGrpSpPr/>
            <p:nvPr/>
          </p:nvGrpSpPr>
          <p:grpSpPr>
            <a:xfrm>
              <a:off x="1371601" y="3445192"/>
              <a:ext cx="5621732" cy="6075188"/>
              <a:chOff x="-350311" y="-95250"/>
              <a:chExt cx="1700683" cy="1837862"/>
            </a:xfrm>
          </p:grpSpPr>
          <p:sp>
            <p:nvSpPr>
              <p:cNvPr id="20" name="Freeform 9">
                <a:extLst>
                  <a:ext uri="{FF2B5EF4-FFF2-40B4-BE49-F238E27FC236}">
                    <a16:creationId xmlns:a16="http://schemas.microsoft.com/office/drawing/2014/main" id="{412F6221-6CB5-BE74-13EA-49460724F8DC}"/>
                  </a:ext>
                </a:extLst>
              </p:cNvPr>
              <p:cNvSpPr/>
              <p:nvPr/>
            </p:nvSpPr>
            <p:spPr>
              <a:xfrm>
                <a:off x="-350311" y="0"/>
                <a:ext cx="1700683" cy="1742612"/>
              </a:xfrm>
              <a:custGeom>
                <a:avLst/>
                <a:gdLst/>
                <a:ahLst/>
                <a:cxnLst/>
                <a:rect l="l" t="t" r="r" b="b"/>
                <a:pathLst>
                  <a:path w="1504394" h="1571721">
                    <a:moveTo>
                      <a:pt x="0" y="0"/>
                    </a:moveTo>
                    <a:lnTo>
                      <a:pt x="1504394" y="0"/>
                    </a:lnTo>
                    <a:lnTo>
                      <a:pt x="1504394" y="1571721"/>
                    </a:lnTo>
                    <a:lnTo>
                      <a:pt x="0" y="1571721"/>
                    </a:lnTo>
                    <a:close/>
                  </a:path>
                </a:pathLst>
              </a:custGeom>
              <a:solidFill>
                <a:schemeClr val="accent2">
                  <a:lumMod val="20000"/>
                  <a:lumOff val="80000"/>
                </a:schemeClr>
              </a:solidFill>
            </p:spPr>
          </p:sp>
          <p:sp>
            <p:nvSpPr>
              <p:cNvPr id="21" name="TextBox 10">
                <a:extLst>
                  <a:ext uri="{FF2B5EF4-FFF2-40B4-BE49-F238E27FC236}">
                    <a16:creationId xmlns:a16="http://schemas.microsoft.com/office/drawing/2014/main" id="{97CC9104-F2C6-E81B-E08B-6B76FEC5C824}"/>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4" name="Group 13">
              <a:extLst>
                <a:ext uri="{FF2B5EF4-FFF2-40B4-BE49-F238E27FC236}">
                  <a16:creationId xmlns:a16="http://schemas.microsoft.com/office/drawing/2014/main" id="{DAB9EA3B-D4D0-0EEA-273D-1FA2C7B672AB}"/>
                </a:ext>
              </a:extLst>
            </p:cNvPr>
            <p:cNvGrpSpPr/>
            <p:nvPr/>
          </p:nvGrpSpPr>
          <p:grpSpPr>
            <a:xfrm>
              <a:off x="1311714" y="3564942"/>
              <a:ext cx="2561251" cy="1258215"/>
              <a:chOff x="6593834" y="4041090"/>
              <a:chExt cx="2561251" cy="1258215"/>
            </a:xfrm>
          </p:grpSpPr>
          <p:sp>
            <p:nvSpPr>
              <p:cNvPr id="18" name="Freeform 11">
                <a:extLst>
                  <a:ext uri="{FF2B5EF4-FFF2-40B4-BE49-F238E27FC236}">
                    <a16:creationId xmlns:a16="http://schemas.microsoft.com/office/drawing/2014/main" id="{99F18F92-5F98-B7BB-7049-63B9C8D34401}"/>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9" name="TextBox 16">
                <a:extLst>
                  <a:ext uri="{FF2B5EF4-FFF2-40B4-BE49-F238E27FC236}">
                    <a16:creationId xmlns:a16="http://schemas.microsoft.com/office/drawing/2014/main" id="{7EA57949-AAB6-C950-56AE-EE107E73095D}"/>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01</a:t>
                </a:r>
              </a:p>
            </p:txBody>
          </p:sp>
        </p:grpSp>
        <p:sp>
          <p:nvSpPr>
            <p:cNvPr id="17" name="TextBox 16">
              <a:extLst>
                <a:ext uri="{FF2B5EF4-FFF2-40B4-BE49-F238E27FC236}">
                  <a16:creationId xmlns:a16="http://schemas.microsoft.com/office/drawing/2014/main" id="{979A69BE-1B59-7A94-E0BD-E06C4B1CA717}"/>
                </a:ext>
              </a:extLst>
            </p:cNvPr>
            <p:cNvSpPr txBox="1"/>
            <p:nvPr/>
          </p:nvSpPr>
          <p:spPr>
            <a:xfrm>
              <a:off x="1778823" y="5007507"/>
              <a:ext cx="4868866" cy="3671583"/>
            </a:xfrm>
            <a:prstGeom prst="rect">
              <a:avLst/>
            </a:prstGeom>
            <a:noFill/>
          </p:spPr>
          <p:txBody>
            <a:bodyPr wrap="square">
              <a:spAutoFit/>
            </a:bodyPr>
            <a:lstStyle/>
            <a:p>
              <a:pPr marR="0" algn="just">
                <a:lnSpc>
                  <a:spcPct val="150000"/>
                </a:lnSpc>
                <a:spcBef>
                  <a:spcPts val="0"/>
                </a:spcBef>
                <a:spcAft>
                  <a:spcPts val="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Chia sẻ những lời nói, việc làm thể hiện lòng biết ơn người lao động.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10964E00-3B19-9AEE-0D94-B365943AD856}"/>
              </a:ext>
            </a:extLst>
          </p:cNvPr>
          <p:cNvGrpSpPr/>
          <p:nvPr/>
        </p:nvGrpSpPr>
        <p:grpSpPr>
          <a:xfrm>
            <a:off x="6303190" y="3564111"/>
            <a:ext cx="5681619" cy="6075188"/>
            <a:chOff x="1311714" y="3445192"/>
            <a:chExt cx="5681619" cy="6075188"/>
          </a:xfrm>
        </p:grpSpPr>
        <p:grpSp>
          <p:nvGrpSpPr>
            <p:cNvPr id="38" name="Group 8">
              <a:extLst>
                <a:ext uri="{FF2B5EF4-FFF2-40B4-BE49-F238E27FC236}">
                  <a16:creationId xmlns:a16="http://schemas.microsoft.com/office/drawing/2014/main" id="{B09EFD33-F83F-23B1-AA31-C1589EB208BE}"/>
                </a:ext>
              </a:extLst>
            </p:cNvPr>
            <p:cNvGrpSpPr/>
            <p:nvPr/>
          </p:nvGrpSpPr>
          <p:grpSpPr>
            <a:xfrm>
              <a:off x="1371601" y="3445192"/>
              <a:ext cx="5621732" cy="6075188"/>
              <a:chOff x="-350311" y="-95250"/>
              <a:chExt cx="1700683" cy="1837862"/>
            </a:xfrm>
          </p:grpSpPr>
          <p:sp>
            <p:nvSpPr>
              <p:cNvPr id="43" name="Freeform 9">
                <a:extLst>
                  <a:ext uri="{FF2B5EF4-FFF2-40B4-BE49-F238E27FC236}">
                    <a16:creationId xmlns:a16="http://schemas.microsoft.com/office/drawing/2014/main" id="{B3134567-A7DF-5A01-67D3-2AE248F30C36}"/>
                  </a:ext>
                </a:extLst>
              </p:cNvPr>
              <p:cNvSpPr/>
              <p:nvPr/>
            </p:nvSpPr>
            <p:spPr>
              <a:xfrm>
                <a:off x="-350311" y="0"/>
                <a:ext cx="1700683" cy="1742612"/>
              </a:xfrm>
              <a:custGeom>
                <a:avLst/>
                <a:gdLst/>
                <a:ahLst/>
                <a:cxnLst/>
                <a:rect l="l" t="t" r="r" b="b"/>
                <a:pathLst>
                  <a:path w="1504394" h="1571721">
                    <a:moveTo>
                      <a:pt x="0" y="0"/>
                    </a:moveTo>
                    <a:lnTo>
                      <a:pt x="1504394" y="0"/>
                    </a:lnTo>
                    <a:lnTo>
                      <a:pt x="1504394" y="1571721"/>
                    </a:lnTo>
                    <a:lnTo>
                      <a:pt x="0" y="1571721"/>
                    </a:lnTo>
                    <a:close/>
                  </a:path>
                </a:pathLst>
              </a:custGeom>
              <a:solidFill>
                <a:schemeClr val="accent4">
                  <a:lumMod val="20000"/>
                  <a:lumOff val="80000"/>
                </a:schemeClr>
              </a:solidFill>
            </p:spPr>
          </p:sp>
          <p:sp>
            <p:nvSpPr>
              <p:cNvPr id="44" name="TextBox 10">
                <a:extLst>
                  <a:ext uri="{FF2B5EF4-FFF2-40B4-BE49-F238E27FC236}">
                    <a16:creationId xmlns:a16="http://schemas.microsoft.com/office/drawing/2014/main" id="{02506227-6C48-F7C2-3D4F-B3871BF6FCDC}"/>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39" name="Group 38">
              <a:extLst>
                <a:ext uri="{FF2B5EF4-FFF2-40B4-BE49-F238E27FC236}">
                  <a16:creationId xmlns:a16="http://schemas.microsoft.com/office/drawing/2014/main" id="{E76E8CAA-BCD1-027B-FAE0-A1FFB1110970}"/>
                </a:ext>
              </a:extLst>
            </p:cNvPr>
            <p:cNvGrpSpPr/>
            <p:nvPr/>
          </p:nvGrpSpPr>
          <p:grpSpPr>
            <a:xfrm>
              <a:off x="1311714" y="3564942"/>
              <a:ext cx="2561251" cy="1258215"/>
              <a:chOff x="6593834" y="4041090"/>
              <a:chExt cx="2561251" cy="1258215"/>
            </a:xfrm>
          </p:grpSpPr>
          <p:sp>
            <p:nvSpPr>
              <p:cNvPr id="41" name="Freeform 11">
                <a:extLst>
                  <a:ext uri="{FF2B5EF4-FFF2-40B4-BE49-F238E27FC236}">
                    <a16:creationId xmlns:a16="http://schemas.microsoft.com/office/drawing/2014/main" id="{00EC7E8B-A8D5-7042-C1F3-6535A55D08D0}"/>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42" name="TextBox 16">
                <a:extLst>
                  <a:ext uri="{FF2B5EF4-FFF2-40B4-BE49-F238E27FC236}">
                    <a16:creationId xmlns:a16="http://schemas.microsoft.com/office/drawing/2014/main" id="{A856B7BC-3478-FE81-C59B-C2189B46BEB8}"/>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02</a:t>
                </a:r>
              </a:p>
            </p:txBody>
          </p:sp>
        </p:grpSp>
        <p:sp>
          <p:nvSpPr>
            <p:cNvPr id="40" name="TextBox 39">
              <a:extLst>
                <a:ext uri="{FF2B5EF4-FFF2-40B4-BE49-F238E27FC236}">
                  <a16:creationId xmlns:a16="http://schemas.microsoft.com/office/drawing/2014/main" id="{3DCB3B71-BECB-8A61-9906-F64EDB3B4ACB}"/>
                </a:ext>
              </a:extLst>
            </p:cNvPr>
            <p:cNvSpPr txBox="1"/>
            <p:nvPr/>
          </p:nvSpPr>
          <p:spPr>
            <a:xfrm>
              <a:off x="1587673" y="4764639"/>
              <a:ext cx="5189587" cy="4594912"/>
            </a:xfrm>
            <a:prstGeom prst="rect">
              <a:avLst/>
            </a:prstGeom>
            <a:noFill/>
          </p:spPr>
          <p:txBody>
            <a:bodyPr wrap="square">
              <a:spAutoFit/>
            </a:bodyPr>
            <a:lstStyle/>
            <a:p>
              <a:pPr marR="0" algn="just">
                <a:lnSpc>
                  <a:spcPct val="150000"/>
                </a:lnSpc>
                <a:spcBef>
                  <a:spcPts val="0"/>
                </a:spcBef>
                <a:spcAft>
                  <a:spcPts val="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những lời nói, việc làm và nhắc nhở bạn bè, người thân </a:t>
              </a:r>
              <a:r>
                <a:rPr lang="vi-VN" sz="4000" dirty="0" err="1">
                  <a:solidFill>
                    <a:srgbClr val="000000"/>
                  </a:solidFill>
                  <a:latin typeface="Arial" panose="020B0604020202020204" pitchFamily="34" charset="0"/>
                  <a:ea typeface="Calibri" panose="020F0502020204030204" pitchFamily="34" charset="0"/>
                  <a:cs typeface="Arial" panose="020B0604020202020204" pitchFamily="34" charset="0"/>
                </a:rPr>
                <a:t>th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ể</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hiện lòng biết ơn người lao 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457389DB-7D5B-D319-24B5-140A5496F11F}"/>
              </a:ext>
            </a:extLst>
          </p:cNvPr>
          <p:cNvGrpSpPr/>
          <p:nvPr/>
        </p:nvGrpSpPr>
        <p:grpSpPr>
          <a:xfrm>
            <a:off x="12268200" y="3528143"/>
            <a:ext cx="5681619" cy="6075188"/>
            <a:chOff x="1311714" y="3445192"/>
            <a:chExt cx="5681619" cy="6075188"/>
          </a:xfrm>
        </p:grpSpPr>
        <p:grpSp>
          <p:nvGrpSpPr>
            <p:cNvPr id="49" name="Group 8">
              <a:extLst>
                <a:ext uri="{FF2B5EF4-FFF2-40B4-BE49-F238E27FC236}">
                  <a16:creationId xmlns:a16="http://schemas.microsoft.com/office/drawing/2014/main" id="{5483C800-CC10-7788-645E-45CAD5849E17}"/>
                </a:ext>
              </a:extLst>
            </p:cNvPr>
            <p:cNvGrpSpPr/>
            <p:nvPr/>
          </p:nvGrpSpPr>
          <p:grpSpPr>
            <a:xfrm>
              <a:off x="1371601" y="3445192"/>
              <a:ext cx="5621732" cy="6075188"/>
              <a:chOff x="-350311" y="-95250"/>
              <a:chExt cx="1700683" cy="1837862"/>
            </a:xfrm>
          </p:grpSpPr>
          <p:sp>
            <p:nvSpPr>
              <p:cNvPr id="54" name="Freeform 9">
                <a:extLst>
                  <a:ext uri="{FF2B5EF4-FFF2-40B4-BE49-F238E27FC236}">
                    <a16:creationId xmlns:a16="http://schemas.microsoft.com/office/drawing/2014/main" id="{623136D2-42A6-0F53-367F-B9D89E91C37D}"/>
                  </a:ext>
                </a:extLst>
              </p:cNvPr>
              <p:cNvSpPr/>
              <p:nvPr/>
            </p:nvSpPr>
            <p:spPr>
              <a:xfrm>
                <a:off x="-350311" y="0"/>
                <a:ext cx="1700683" cy="1742612"/>
              </a:xfrm>
              <a:custGeom>
                <a:avLst/>
                <a:gdLst/>
                <a:ahLst/>
                <a:cxnLst/>
                <a:rect l="l" t="t" r="r" b="b"/>
                <a:pathLst>
                  <a:path w="1504394" h="1571721">
                    <a:moveTo>
                      <a:pt x="0" y="0"/>
                    </a:moveTo>
                    <a:lnTo>
                      <a:pt x="1504394" y="0"/>
                    </a:lnTo>
                    <a:lnTo>
                      <a:pt x="1504394" y="1571721"/>
                    </a:lnTo>
                    <a:lnTo>
                      <a:pt x="0" y="1571721"/>
                    </a:lnTo>
                    <a:close/>
                  </a:path>
                </a:pathLst>
              </a:custGeom>
              <a:solidFill>
                <a:schemeClr val="accent5">
                  <a:lumMod val="20000"/>
                  <a:lumOff val="80000"/>
                </a:schemeClr>
              </a:solidFill>
            </p:spPr>
          </p:sp>
          <p:sp>
            <p:nvSpPr>
              <p:cNvPr id="55" name="TextBox 10">
                <a:extLst>
                  <a:ext uri="{FF2B5EF4-FFF2-40B4-BE49-F238E27FC236}">
                    <a16:creationId xmlns:a16="http://schemas.microsoft.com/office/drawing/2014/main" id="{013B8F0A-1890-1639-ED33-EDAC315D6863}"/>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50" name="Group 49">
              <a:extLst>
                <a:ext uri="{FF2B5EF4-FFF2-40B4-BE49-F238E27FC236}">
                  <a16:creationId xmlns:a16="http://schemas.microsoft.com/office/drawing/2014/main" id="{C1F2FCF6-F185-6EBD-6B15-54C49E5E45D3}"/>
                </a:ext>
              </a:extLst>
            </p:cNvPr>
            <p:cNvGrpSpPr/>
            <p:nvPr/>
          </p:nvGrpSpPr>
          <p:grpSpPr>
            <a:xfrm>
              <a:off x="1311714" y="3564942"/>
              <a:ext cx="2561251" cy="1258215"/>
              <a:chOff x="6593834" y="4041090"/>
              <a:chExt cx="2561251" cy="1258215"/>
            </a:xfrm>
          </p:grpSpPr>
          <p:sp>
            <p:nvSpPr>
              <p:cNvPr id="52" name="Freeform 11">
                <a:extLst>
                  <a:ext uri="{FF2B5EF4-FFF2-40B4-BE49-F238E27FC236}">
                    <a16:creationId xmlns:a16="http://schemas.microsoft.com/office/drawing/2014/main" id="{04CE4516-08BA-3E6D-BFCC-F544679E7C9C}"/>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53" name="TextBox 16">
                <a:extLst>
                  <a:ext uri="{FF2B5EF4-FFF2-40B4-BE49-F238E27FC236}">
                    <a16:creationId xmlns:a16="http://schemas.microsoft.com/office/drawing/2014/main" id="{C27C1424-5A14-D475-2155-E0F1CFD3808E}"/>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03</a:t>
                </a:r>
              </a:p>
            </p:txBody>
          </p:sp>
        </p:grpSp>
        <p:sp>
          <p:nvSpPr>
            <p:cNvPr id="51" name="TextBox 50">
              <a:extLst>
                <a:ext uri="{FF2B5EF4-FFF2-40B4-BE49-F238E27FC236}">
                  <a16:creationId xmlns:a16="http://schemas.microsoft.com/office/drawing/2014/main" id="{D6A1D361-9010-F909-84A7-079E85ACCB55}"/>
                </a:ext>
              </a:extLst>
            </p:cNvPr>
            <p:cNvSpPr txBox="1"/>
            <p:nvPr/>
          </p:nvSpPr>
          <p:spPr>
            <a:xfrm>
              <a:off x="1912465" y="4991178"/>
              <a:ext cx="4395847" cy="3671583"/>
            </a:xfrm>
            <a:prstGeom prst="rect">
              <a:avLst/>
            </a:prstGeom>
            <a:noFill/>
          </p:spPr>
          <p:txBody>
            <a:bodyPr wrap="square">
              <a:spAutoFit/>
            </a:bodyPr>
            <a:lstStyle/>
            <a:p>
              <a:pPr marR="0" algn="just">
                <a:lnSpc>
                  <a:spcPct val="150000"/>
                </a:lnSpc>
                <a:spcBef>
                  <a:spcPts val="0"/>
                </a:spcBef>
                <a:spcAft>
                  <a:spcPts val="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Sưu tầm những câu ca dao, tục ngữ về biết ơn người lao 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509729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BBB68-0310-E2A2-E194-D804D12451FC}"/>
              </a:ext>
            </a:extLst>
          </p:cNvPr>
          <p:cNvGrpSpPr/>
          <p:nvPr/>
        </p:nvGrpSpPr>
        <p:grpSpPr>
          <a:xfrm>
            <a:off x="796976" y="2068440"/>
            <a:ext cx="16948261" cy="8404128"/>
            <a:chOff x="658475" y="2211484"/>
            <a:chExt cx="16948261" cy="8404128"/>
          </a:xfrm>
        </p:grpSpPr>
        <p:grpSp>
          <p:nvGrpSpPr>
            <p:cNvPr id="6" name="Group 2">
              <a:extLst>
                <a:ext uri="{FF2B5EF4-FFF2-40B4-BE49-F238E27FC236}">
                  <a16:creationId xmlns:a16="http://schemas.microsoft.com/office/drawing/2014/main" id="{3D579C75-C05F-1F75-F77C-C7FD93997E1B}"/>
                </a:ext>
              </a:extLst>
            </p:cNvPr>
            <p:cNvGrpSpPr/>
            <p:nvPr/>
          </p:nvGrpSpPr>
          <p:grpSpPr>
            <a:xfrm>
              <a:off x="1028700" y="2615230"/>
              <a:ext cx="16230600" cy="7243314"/>
              <a:chOff x="0" y="-38100"/>
              <a:chExt cx="4274726" cy="1907704"/>
            </a:xfrm>
          </p:grpSpPr>
          <p:sp>
            <p:nvSpPr>
              <p:cNvPr id="15" name="Freeform 3">
                <a:extLst>
                  <a:ext uri="{FF2B5EF4-FFF2-40B4-BE49-F238E27FC236}">
                    <a16:creationId xmlns:a16="http://schemas.microsoft.com/office/drawing/2014/main" id="{25266C25-2111-F008-5E48-0BA7FDB87531}"/>
                  </a:ext>
                </a:extLst>
              </p:cNvPr>
              <p:cNvSpPr/>
              <p:nvPr/>
            </p:nvSpPr>
            <p:spPr>
              <a:xfrm>
                <a:off x="0" y="0"/>
                <a:ext cx="4274726" cy="1869604"/>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chemeClr val="accent5">
                  <a:lumMod val="20000"/>
                  <a:lumOff val="80000"/>
                </a:schemeClr>
              </a:solidFill>
            </p:spPr>
          </p:sp>
          <p:sp>
            <p:nvSpPr>
              <p:cNvPr id="17" name="TextBox 4">
                <a:extLst>
                  <a:ext uri="{FF2B5EF4-FFF2-40B4-BE49-F238E27FC236}">
                    <a16:creationId xmlns:a16="http://schemas.microsoft.com/office/drawing/2014/main" id="{0430051A-1124-6722-8873-A175864EB47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5">
              <a:extLst>
                <a:ext uri="{FF2B5EF4-FFF2-40B4-BE49-F238E27FC236}">
                  <a16:creationId xmlns:a16="http://schemas.microsoft.com/office/drawing/2014/main" id="{16FD3A85-1867-44FF-3FA7-E1C98BD60867}"/>
                </a:ext>
              </a:extLst>
            </p:cNvPr>
            <p:cNvPicPr>
              <a:picLocks noChangeAspect="1"/>
            </p:cNvPicPr>
            <p:nvPr/>
          </p:nvPicPr>
          <p:blipFill>
            <a:blip r:embed="rId2"/>
            <a:srcRect/>
            <a:stretch>
              <a:fillRect/>
            </a:stretch>
          </p:blipFill>
          <p:spPr>
            <a:xfrm rot="3067879">
              <a:off x="856698" y="8903250"/>
              <a:ext cx="1514139" cy="1910586"/>
            </a:xfrm>
            <a:prstGeom prst="rect">
              <a:avLst/>
            </a:prstGeom>
          </p:spPr>
        </p:pic>
        <p:pic>
          <p:nvPicPr>
            <p:cNvPr id="13" name="Picture 6">
              <a:extLst>
                <a:ext uri="{FF2B5EF4-FFF2-40B4-BE49-F238E27FC236}">
                  <a16:creationId xmlns:a16="http://schemas.microsoft.com/office/drawing/2014/main" id="{198C4502-4AAD-7373-AA87-DB1E71BF53BB}"/>
                </a:ext>
              </a:extLst>
            </p:cNvPr>
            <p:cNvPicPr>
              <a:picLocks noChangeAspect="1"/>
            </p:cNvPicPr>
            <p:nvPr/>
          </p:nvPicPr>
          <p:blipFill>
            <a:blip r:embed="rId3"/>
            <a:srcRect/>
            <a:stretch>
              <a:fillRect/>
            </a:stretch>
          </p:blipFill>
          <p:spPr>
            <a:xfrm rot="17536225">
              <a:off x="16360142" y="2168776"/>
              <a:ext cx="1203886" cy="1289302"/>
            </a:xfrm>
            <a:prstGeom prst="rect">
              <a:avLst/>
            </a:prstGeom>
          </p:spPr>
        </p:pic>
      </p:grpSp>
      <p:sp>
        <p:nvSpPr>
          <p:cNvPr id="18" name="AutoShape 24">
            <a:extLst>
              <a:ext uri="{FF2B5EF4-FFF2-40B4-BE49-F238E27FC236}">
                <a16:creationId xmlns:a16="http://schemas.microsoft.com/office/drawing/2014/main" id="{0F8EBFAF-243F-6E88-115F-4B96C4356E74}"/>
              </a:ext>
            </a:extLst>
          </p:cNvPr>
          <p:cNvSpPr/>
          <p:nvPr/>
        </p:nvSpPr>
        <p:spPr>
          <a:xfrm>
            <a:off x="-1981200" y="452444"/>
            <a:ext cx="22250400" cy="1451535"/>
          </a:xfrm>
          <a:prstGeom prst="rect">
            <a:avLst/>
          </a:prstGeom>
          <a:solidFill>
            <a:srgbClr val="FBF5E1"/>
          </a:solidFill>
        </p:spPr>
      </p:sp>
      <p:sp>
        <p:nvSpPr>
          <p:cNvPr id="19" name="TextBox 18">
            <a:extLst>
              <a:ext uri="{FF2B5EF4-FFF2-40B4-BE49-F238E27FC236}">
                <a16:creationId xmlns:a16="http://schemas.microsoft.com/office/drawing/2014/main" id="{9639A877-EED7-52E3-3784-2E0698859C0F}"/>
              </a:ext>
            </a:extLst>
          </p:cNvPr>
          <p:cNvSpPr txBox="1"/>
          <p:nvPr/>
        </p:nvSpPr>
        <p:spPr>
          <a:xfrm>
            <a:off x="3084721" y="716547"/>
            <a:ext cx="12805988" cy="923330"/>
          </a:xfrm>
          <a:prstGeom prst="rect">
            <a:avLst/>
          </a:prstGeom>
          <a:noFill/>
        </p:spPr>
        <p:txBody>
          <a:bodyPr wrap="square">
            <a:spAutoFit/>
          </a:bodyPr>
          <a:lstStyle/>
          <a:p>
            <a:pPr marL="0" marR="0" algn="ctr">
              <a:spcBef>
                <a:spcPts val="0"/>
              </a:spcBef>
              <a:spcAft>
                <a:spcPts val="0"/>
              </a:spcAft>
            </a:pP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Gợi</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Nhiệm</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vụ</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1</a:t>
            </a:r>
            <a:endParaRPr lang="en-US" sz="5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BDB60B5C-1321-81AC-2F7C-D30E8148E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01602"/>
            <a:ext cx="1593623" cy="1903979"/>
          </a:xfrm>
          <a:prstGeom prst="rect">
            <a:avLst/>
          </a:prstGeom>
        </p:spPr>
      </p:pic>
      <p:pic>
        <p:nvPicPr>
          <p:cNvPr id="21" name="Picture 20" descr="Icon&#10;&#10;Description automatically generated">
            <a:extLst>
              <a:ext uri="{FF2B5EF4-FFF2-40B4-BE49-F238E27FC236}">
                <a16:creationId xmlns:a16="http://schemas.microsoft.com/office/drawing/2014/main" id="{5F8A78CF-B52E-41BD-E5C9-2B060939E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4376" y="97321"/>
            <a:ext cx="1593623" cy="1903979"/>
          </a:xfrm>
          <a:prstGeom prst="rect">
            <a:avLst/>
          </a:prstGeom>
        </p:spPr>
      </p:pic>
      <p:sp>
        <p:nvSpPr>
          <p:cNvPr id="22" name="TextBox 21">
            <a:extLst>
              <a:ext uri="{FF2B5EF4-FFF2-40B4-BE49-F238E27FC236}">
                <a16:creationId xmlns:a16="http://schemas.microsoft.com/office/drawing/2014/main" id="{D2564BF0-6452-ABF7-A2B0-D0955604A1DD}"/>
              </a:ext>
            </a:extLst>
          </p:cNvPr>
          <p:cNvSpPr txBox="1"/>
          <p:nvPr/>
        </p:nvSpPr>
        <p:spPr>
          <a:xfrm>
            <a:off x="1581244" y="2945387"/>
            <a:ext cx="10215753" cy="6441572"/>
          </a:xfrm>
          <a:prstGeom prst="rect">
            <a:avLst/>
          </a:prstGeom>
          <a:noFill/>
        </p:spPr>
        <p:txBody>
          <a:bodyPr wrap="square">
            <a:spAutoFit/>
          </a:bodyPr>
          <a:lstStyle/>
          <a:p>
            <a:pPr algn="ctr">
              <a:lnSpc>
                <a:spcPct val="150000"/>
              </a:lnSpc>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Những lời nói, việc làm thể hiện lòng biết ơn người lao động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ea typeface="Calibri" panose="020F0502020204030204" pitchFamily="34" charset="0"/>
                <a:cs typeface="Arial" panose="020B0604020202020204" pitchFamily="34" charset="0"/>
              </a:rPr>
              <a:t>Chào hỏi lễ phép những người lao động.</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ea typeface="Calibri" panose="020F0502020204030204" pitchFamily="34" charset="0"/>
                <a:cs typeface="Arial" panose="020B0604020202020204" pitchFamily="34" charset="0"/>
              </a:rPr>
              <a:t>Tiết kiệm sách vở, đồ dùng, đồ chơi.</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ea typeface="Calibri" panose="020F0502020204030204" pitchFamily="34" charset="0"/>
                <a:cs typeface="Arial" panose="020B0604020202020204" pitchFamily="34" charset="0"/>
              </a:rPr>
              <a:t>Quý trọng sản phẩm, thành quả lao động.</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ea typeface="Calibri" panose="020F0502020204030204" pitchFamily="34" charset="0"/>
                <a:cs typeface="Arial" panose="020B0604020202020204" pitchFamily="34" charset="0"/>
              </a:rPr>
              <a:t>Giúp đỡ người lao động những việc phù hợp với khả năng.</a:t>
            </a:r>
            <a:endParaRPr lang="en-US" sz="38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7">
            <a:extLst>
              <a:ext uri="{FF2B5EF4-FFF2-40B4-BE49-F238E27FC236}">
                <a16:creationId xmlns:a16="http://schemas.microsoft.com/office/drawing/2014/main" id="{E238AE1B-2382-9EA9-06CB-51AA8CE442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167498" y="3848100"/>
            <a:ext cx="5156822" cy="4969887"/>
          </a:xfrm>
          <a:prstGeom prst="rect">
            <a:avLst/>
          </a:prstGeom>
        </p:spPr>
      </p:pic>
    </p:spTree>
    <p:extLst>
      <p:ext uri="{BB962C8B-B14F-4D97-AF65-F5344CB8AC3E}">
        <p14:creationId xmlns:p14="http://schemas.microsoft.com/office/powerpoint/2010/main" val="339560529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out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outVertic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barn(outVertic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barn(outVertical)">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barn(outVertical)">
                                      <p:cBhvr>
                                        <p:cTn id="32"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18" name="AutoShape 24">
            <a:extLst>
              <a:ext uri="{FF2B5EF4-FFF2-40B4-BE49-F238E27FC236}">
                <a16:creationId xmlns:a16="http://schemas.microsoft.com/office/drawing/2014/main" id="{0F8EBFAF-243F-6E88-115F-4B96C4356E74}"/>
              </a:ext>
            </a:extLst>
          </p:cNvPr>
          <p:cNvSpPr/>
          <p:nvPr/>
        </p:nvSpPr>
        <p:spPr>
          <a:xfrm>
            <a:off x="-1981200" y="452444"/>
            <a:ext cx="22250400" cy="1451535"/>
          </a:xfrm>
          <a:prstGeom prst="rect">
            <a:avLst/>
          </a:prstGeom>
          <a:solidFill>
            <a:srgbClr val="FBF5E1"/>
          </a:solidFill>
        </p:spPr>
      </p:sp>
      <p:sp>
        <p:nvSpPr>
          <p:cNvPr id="19" name="TextBox 18">
            <a:extLst>
              <a:ext uri="{FF2B5EF4-FFF2-40B4-BE49-F238E27FC236}">
                <a16:creationId xmlns:a16="http://schemas.microsoft.com/office/drawing/2014/main" id="{9639A877-EED7-52E3-3784-2E0698859C0F}"/>
              </a:ext>
            </a:extLst>
          </p:cNvPr>
          <p:cNvSpPr txBox="1"/>
          <p:nvPr/>
        </p:nvSpPr>
        <p:spPr>
          <a:xfrm>
            <a:off x="3084721" y="716547"/>
            <a:ext cx="12805988" cy="923330"/>
          </a:xfrm>
          <a:prstGeom prst="rect">
            <a:avLst/>
          </a:prstGeom>
          <a:noFill/>
        </p:spPr>
        <p:txBody>
          <a:bodyPr wrap="square">
            <a:spAutoFit/>
          </a:bodyPr>
          <a:lstStyle/>
          <a:p>
            <a:pPr marL="0" marR="0" algn="ctr">
              <a:spcBef>
                <a:spcPts val="0"/>
              </a:spcBef>
              <a:spcAft>
                <a:spcPts val="0"/>
              </a:spcAft>
            </a:pP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Gợi</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Nhiệm</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FF0000"/>
                </a:solidFill>
                <a:latin typeface="Arial" panose="020B0604020202020204" pitchFamily="34" charset="0"/>
                <a:ea typeface="Calibri" panose="020F0502020204030204" pitchFamily="34" charset="0"/>
                <a:cs typeface="Arial" panose="020B0604020202020204" pitchFamily="34" charset="0"/>
              </a:rPr>
              <a:t>vụ</a:t>
            </a: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 2</a:t>
            </a:r>
            <a:endParaRPr lang="en-US" sz="5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BDB60B5C-1321-81AC-2F7C-D30E8148E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01602"/>
            <a:ext cx="1593623" cy="1903979"/>
          </a:xfrm>
          <a:prstGeom prst="rect">
            <a:avLst/>
          </a:prstGeom>
        </p:spPr>
      </p:pic>
      <p:pic>
        <p:nvPicPr>
          <p:cNvPr id="21" name="Picture 20" descr="Icon&#10;&#10;Description automatically generated">
            <a:extLst>
              <a:ext uri="{FF2B5EF4-FFF2-40B4-BE49-F238E27FC236}">
                <a16:creationId xmlns:a16="http://schemas.microsoft.com/office/drawing/2014/main" id="{5F8A78CF-B52E-41BD-E5C9-2B060939E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4376" y="97321"/>
            <a:ext cx="1593623" cy="1903979"/>
          </a:xfrm>
          <a:prstGeom prst="rect">
            <a:avLst/>
          </a:prstGeom>
        </p:spPr>
      </p:pic>
      <p:grpSp>
        <p:nvGrpSpPr>
          <p:cNvPr id="2" name="Group 1">
            <a:extLst>
              <a:ext uri="{FF2B5EF4-FFF2-40B4-BE49-F238E27FC236}">
                <a16:creationId xmlns:a16="http://schemas.microsoft.com/office/drawing/2014/main" id="{3F1478C3-D6F8-D566-D438-33AE90FAB65A}"/>
              </a:ext>
            </a:extLst>
          </p:cNvPr>
          <p:cNvGrpSpPr/>
          <p:nvPr/>
        </p:nvGrpSpPr>
        <p:grpSpPr>
          <a:xfrm>
            <a:off x="1028700" y="4487908"/>
            <a:ext cx="4767105" cy="4974885"/>
            <a:chOff x="1028700" y="4487908"/>
            <a:chExt cx="4767105" cy="4974885"/>
          </a:xfrm>
        </p:grpSpPr>
        <p:grpSp>
          <p:nvGrpSpPr>
            <p:cNvPr id="3" name="Group 4">
              <a:extLst>
                <a:ext uri="{FF2B5EF4-FFF2-40B4-BE49-F238E27FC236}">
                  <a16:creationId xmlns:a16="http://schemas.microsoft.com/office/drawing/2014/main" id="{93C1F658-226C-F84D-4D50-F469B1A24E13}"/>
                </a:ext>
              </a:extLst>
            </p:cNvPr>
            <p:cNvGrpSpPr/>
            <p:nvPr/>
          </p:nvGrpSpPr>
          <p:grpSpPr>
            <a:xfrm>
              <a:off x="1028700" y="4948314"/>
              <a:ext cx="4478540" cy="4165968"/>
              <a:chOff x="0" y="0"/>
              <a:chExt cx="3505746" cy="3261068"/>
            </a:xfrm>
          </p:grpSpPr>
          <p:sp>
            <p:nvSpPr>
              <p:cNvPr id="14" name="Freeform 5">
                <a:extLst>
                  <a:ext uri="{FF2B5EF4-FFF2-40B4-BE49-F238E27FC236}">
                    <a16:creationId xmlns:a16="http://schemas.microsoft.com/office/drawing/2014/main" id="{295C1280-DD77-A245-1C73-C0CB9E136693}"/>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FFBFB"/>
              </a:solidFill>
              <a:ln w="66675">
                <a:solidFill>
                  <a:srgbClr val="000000"/>
                </a:solidFill>
              </a:ln>
            </p:spPr>
          </p:sp>
          <p:sp>
            <p:nvSpPr>
              <p:cNvPr id="16" name="TextBox 6">
                <a:extLst>
                  <a:ext uri="{FF2B5EF4-FFF2-40B4-BE49-F238E27FC236}">
                    <a16:creationId xmlns:a16="http://schemas.microsoft.com/office/drawing/2014/main" id="{F336C42A-5932-4557-F49C-8A3DF6553A6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 name="Group 7">
              <a:extLst>
                <a:ext uri="{FF2B5EF4-FFF2-40B4-BE49-F238E27FC236}">
                  <a16:creationId xmlns:a16="http://schemas.microsoft.com/office/drawing/2014/main" id="{20226189-E851-10B0-2232-B9176F6BEFEF}"/>
                </a:ext>
              </a:extLst>
            </p:cNvPr>
            <p:cNvGrpSpPr/>
            <p:nvPr/>
          </p:nvGrpSpPr>
          <p:grpSpPr>
            <a:xfrm>
              <a:off x="2169192" y="4487908"/>
              <a:ext cx="2197556" cy="920812"/>
              <a:chOff x="0" y="0"/>
              <a:chExt cx="7782673" cy="3261068"/>
            </a:xfrm>
          </p:grpSpPr>
          <p:sp>
            <p:nvSpPr>
              <p:cNvPr id="11" name="Freeform 8">
                <a:extLst>
                  <a:ext uri="{FF2B5EF4-FFF2-40B4-BE49-F238E27FC236}">
                    <a16:creationId xmlns:a16="http://schemas.microsoft.com/office/drawing/2014/main" id="{301990A1-56A6-5748-010C-67410FB03F33}"/>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sp>
          <p:sp>
            <p:nvSpPr>
              <p:cNvPr id="12" name="TextBox 9">
                <a:extLst>
                  <a:ext uri="{FF2B5EF4-FFF2-40B4-BE49-F238E27FC236}">
                    <a16:creationId xmlns:a16="http://schemas.microsoft.com/office/drawing/2014/main" id="{78334BD3-A0F9-3819-3204-2BFE70A9693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17">
              <a:extLst>
                <a:ext uri="{FF2B5EF4-FFF2-40B4-BE49-F238E27FC236}">
                  <a16:creationId xmlns:a16="http://schemas.microsoft.com/office/drawing/2014/main" id="{EAAFE524-3865-F290-7707-F2C3A65D30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120538" y="8296198"/>
              <a:ext cx="1675267" cy="1166595"/>
            </a:xfrm>
            <a:prstGeom prst="rect">
              <a:avLst/>
            </a:prstGeom>
          </p:spPr>
        </p:pic>
        <p:sp>
          <p:nvSpPr>
            <p:cNvPr id="9" name="TextBox 32">
              <a:extLst>
                <a:ext uri="{FF2B5EF4-FFF2-40B4-BE49-F238E27FC236}">
                  <a16:creationId xmlns:a16="http://schemas.microsoft.com/office/drawing/2014/main" id="{90E84AE8-18EB-2F97-6FDD-E7E602CA5BE0}"/>
                </a:ext>
              </a:extLst>
            </p:cNvPr>
            <p:cNvSpPr txBox="1"/>
            <p:nvPr/>
          </p:nvSpPr>
          <p:spPr>
            <a:xfrm>
              <a:off x="2371002" y="4640536"/>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01</a:t>
              </a:r>
            </a:p>
          </p:txBody>
        </p:sp>
        <p:sp>
          <p:nvSpPr>
            <p:cNvPr id="10" name="TextBox 9">
              <a:extLst>
                <a:ext uri="{FF2B5EF4-FFF2-40B4-BE49-F238E27FC236}">
                  <a16:creationId xmlns:a16="http://schemas.microsoft.com/office/drawing/2014/main" id="{D4267B9A-A6DC-2C7A-846F-50B855DE3E57}"/>
                </a:ext>
              </a:extLst>
            </p:cNvPr>
            <p:cNvSpPr txBox="1"/>
            <p:nvPr/>
          </p:nvSpPr>
          <p:spPr>
            <a:xfrm>
              <a:off x="1123383" y="6163441"/>
              <a:ext cx="4383857" cy="1824923"/>
            </a:xfrm>
            <a:prstGeom prst="rect">
              <a:avLst/>
            </a:prstGeom>
            <a:noFill/>
          </p:spPr>
          <p:txBody>
            <a:bodyPr wrap="square">
              <a:spAutoFit/>
            </a:bodyPr>
            <a:lstStyle/>
            <a:p>
              <a:pPr marL="0" marR="0" algn="ctr">
                <a:lnSpc>
                  <a:spcPct val="150000"/>
                </a:lnSpc>
                <a:spcBef>
                  <a:spcPts val="0"/>
                </a:spcBef>
                <a:spcAft>
                  <a:spcPts val="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6224B6D1-CD56-6B70-85CC-E284E3E85C74}"/>
              </a:ext>
            </a:extLst>
          </p:cNvPr>
          <p:cNvGrpSpPr/>
          <p:nvPr/>
        </p:nvGrpSpPr>
        <p:grpSpPr>
          <a:xfrm>
            <a:off x="6467000" y="2528481"/>
            <a:ext cx="4802859" cy="4839662"/>
            <a:chOff x="6580411" y="4274620"/>
            <a:chExt cx="4802859" cy="4839662"/>
          </a:xfrm>
        </p:grpSpPr>
        <p:grpSp>
          <p:nvGrpSpPr>
            <p:cNvPr id="24" name="Group 10">
              <a:extLst>
                <a:ext uri="{FF2B5EF4-FFF2-40B4-BE49-F238E27FC236}">
                  <a16:creationId xmlns:a16="http://schemas.microsoft.com/office/drawing/2014/main" id="{12FD5233-6C5E-C33E-E85C-EA2FAF405660}"/>
                </a:ext>
              </a:extLst>
            </p:cNvPr>
            <p:cNvGrpSpPr/>
            <p:nvPr/>
          </p:nvGrpSpPr>
          <p:grpSpPr>
            <a:xfrm>
              <a:off x="6904730" y="4948314"/>
              <a:ext cx="4478540" cy="4165968"/>
              <a:chOff x="0" y="0"/>
              <a:chExt cx="3505746" cy="3261068"/>
            </a:xfrm>
          </p:grpSpPr>
          <p:sp>
            <p:nvSpPr>
              <p:cNvPr id="32" name="Freeform 11">
                <a:extLst>
                  <a:ext uri="{FF2B5EF4-FFF2-40B4-BE49-F238E27FC236}">
                    <a16:creationId xmlns:a16="http://schemas.microsoft.com/office/drawing/2014/main" id="{06A09EF7-EE80-9896-FB9B-BA5F5489BC9E}"/>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rgbClr val="FEE2E7"/>
              </a:solidFill>
              <a:ln w="66675">
                <a:solidFill>
                  <a:srgbClr val="000000"/>
                </a:solidFill>
              </a:ln>
            </p:spPr>
          </p:sp>
          <p:sp>
            <p:nvSpPr>
              <p:cNvPr id="33" name="TextBox 12">
                <a:extLst>
                  <a:ext uri="{FF2B5EF4-FFF2-40B4-BE49-F238E27FC236}">
                    <a16:creationId xmlns:a16="http://schemas.microsoft.com/office/drawing/2014/main" id="{91943891-57B9-37F4-939E-FD67AB6DA9D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18">
              <a:extLst>
                <a:ext uri="{FF2B5EF4-FFF2-40B4-BE49-F238E27FC236}">
                  <a16:creationId xmlns:a16="http://schemas.microsoft.com/office/drawing/2014/main" id="{6F86448F-05B8-F611-D33A-0BF458134A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580411" y="4274620"/>
              <a:ext cx="970973" cy="1737759"/>
            </a:xfrm>
            <a:prstGeom prst="rect">
              <a:avLst/>
            </a:prstGeom>
          </p:spPr>
        </p:pic>
        <p:grpSp>
          <p:nvGrpSpPr>
            <p:cNvPr id="27" name="Group 19">
              <a:extLst>
                <a:ext uri="{FF2B5EF4-FFF2-40B4-BE49-F238E27FC236}">
                  <a16:creationId xmlns:a16="http://schemas.microsoft.com/office/drawing/2014/main" id="{7B40C485-4B81-E096-F797-0807FB82A94C}"/>
                </a:ext>
              </a:extLst>
            </p:cNvPr>
            <p:cNvGrpSpPr/>
            <p:nvPr/>
          </p:nvGrpSpPr>
          <p:grpSpPr>
            <a:xfrm>
              <a:off x="8045222" y="4487908"/>
              <a:ext cx="2197556" cy="920812"/>
              <a:chOff x="0" y="0"/>
              <a:chExt cx="7782673" cy="3261068"/>
            </a:xfrm>
          </p:grpSpPr>
          <p:sp>
            <p:nvSpPr>
              <p:cNvPr id="30" name="Freeform 20">
                <a:extLst>
                  <a:ext uri="{FF2B5EF4-FFF2-40B4-BE49-F238E27FC236}">
                    <a16:creationId xmlns:a16="http://schemas.microsoft.com/office/drawing/2014/main" id="{D5982D1D-0585-5F49-3F68-35739AEDC8E8}"/>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sp>
          <p:sp>
            <p:nvSpPr>
              <p:cNvPr id="31" name="TextBox 21">
                <a:extLst>
                  <a:ext uri="{FF2B5EF4-FFF2-40B4-BE49-F238E27FC236}">
                    <a16:creationId xmlns:a16="http://schemas.microsoft.com/office/drawing/2014/main" id="{85C7C7CF-24F2-E01E-C100-05DE7FDDE6C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32">
              <a:extLst>
                <a:ext uri="{FF2B5EF4-FFF2-40B4-BE49-F238E27FC236}">
                  <a16:creationId xmlns:a16="http://schemas.microsoft.com/office/drawing/2014/main" id="{2E8A6497-111F-F855-0420-0EE902B3E0A5}"/>
                </a:ext>
              </a:extLst>
            </p:cNvPr>
            <p:cNvSpPr txBox="1"/>
            <p:nvPr/>
          </p:nvSpPr>
          <p:spPr>
            <a:xfrm>
              <a:off x="8271252" y="4640536"/>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02</a:t>
              </a:r>
            </a:p>
          </p:txBody>
        </p:sp>
        <p:sp>
          <p:nvSpPr>
            <p:cNvPr id="29" name="TextBox 28">
              <a:extLst>
                <a:ext uri="{FF2B5EF4-FFF2-40B4-BE49-F238E27FC236}">
                  <a16:creationId xmlns:a16="http://schemas.microsoft.com/office/drawing/2014/main" id="{75BB5051-4DAD-0400-A378-4384E6676253}"/>
                </a:ext>
              </a:extLst>
            </p:cNvPr>
            <p:cNvSpPr txBox="1"/>
            <p:nvPr/>
          </p:nvSpPr>
          <p:spPr>
            <a:xfrm>
              <a:off x="7166720" y="5783819"/>
              <a:ext cx="4081726" cy="2748253"/>
            </a:xfrm>
            <a:prstGeom prst="rect">
              <a:avLst/>
            </a:prstGeom>
            <a:noFill/>
          </p:spPr>
          <p:txBody>
            <a:bodyPr wrap="square">
              <a:spAutoFit/>
            </a:bodyPr>
            <a:lstStyle/>
            <a:p>
              <a:pPr marL="0" marR="0" algn="just">
                <a:lnSpc>
                  <a:spcPct val="150000"/>
                </a:lnSpc>
                <a:spcBef>
                  <a:spcPts val="0"/>
                </a:spcBef>
                <a:spcAft>
                  <a:spcPts val="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ai? 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1577ECD1-5E37-4F9A-6E4F-EA7784E784D0}"/>
              </a:ext>
            </a:extLst>
          </p:cNvPr>
          <p:cNvGrpSpPr/>
          <p:nvPr/>
        </p:nvGrpSpPr>
        <p:grpSpPr>
          <a:xfrm>
            <a:off x="12783445" y="4487908"/>
            <a:ext cx="5155726" cy="5119436"/>
            <a:chOff x="12783445" y="4487908"/>
            <a:chExt cx="5155726" cy="5119436"/>
          </a:xfrm>
        </p:grpSpPr>
        <p:grpSp>
          <p:nvGrpSpPr>
            <p:cNvPr id="35" name="Group 13">
              <a:extLst>
                <a:ext uri="{FF2B5EF4-FFF2-40B4-BE49-F238E27FC236}">
                  <a16:creationId xmlns:a16="http://schemas.microsoft.com/office/drawing/2014/main" id="{07DC45BE-021D-A20A-8B00-EFB62A722AB5}"/>
                </a:ext>
              </a:extLst>
            </p:cNvPr>
            <p:cNvGrpSpPr/>
            <p:nvPr/>
          </p:nvGrpSpPr>
          <p:grpSpPr>
            <a:xfrm>
              <a:off x="12783445" y="4948314"/>
              <a:ext cx="4478540" cy="4165968"/>
              <a:chOff x="0" y="0"/>
              <a:chExt cx="3505746" cy="3261068"/>
            </a:xfrm>
          </p:grpSpPr>
          <p:sp>
            <p:nvSpPr>
              <p:cNvPr id="42" name="Freeform 14">
                <a:extLst>
                  <a:ext uri="{FF2B5EF4-FFF2-40B4-BE49-F238E27FC236}">
                    <a16:creationId xmlns:a16="http://schemas.microsoft.com/office/drawing/2014/main" id="{D5EC3B3E-C328-3CB7-ACB2-CF70406533EF}"/>
                  </a:ext>
                </a:extLst>
              </p:cNvPr>
              <p:cNvSpPr/>
              <p:nvPr/>
            </p:nvSpPr>
            <p:spPr>
              <a:xfrm>
                <a:off x="0" y="0"/>
                <a:ext cx="3505746" cy="3261068"/>
              </a:xfrm>
              <a:custGeom>
                <a:avLst/>
                <a:gdLst/>
                <a:ahLst/>
                <a:cxnLst/>
                <a:rect l="l" t="t" r="r" b="b"/>
                <a:pathLst>
                  <a:path w="3505746" h="3261068">
                    <a:moveTo>
                      <a:pt x="172867" y="0"/>
                    </a:moveTo>
                    <a:lnTo>
                      <a:pt x="3332879" y="0"/>
                    </a:lnTo>
                    <a:cubicBezTo>
                      <a:pt x="3378726" y="0"/>
                      <a:pt x="3422695" y="18213"/>
                      <a:pt x="3455114" y="50632"/>
                    </a:cubicBezTo>
                    <a:cubicBezTo>
                      <a:pt x="3487533" y="83050"/>
                      <a:pt x="3505746" y="127020"/>
                      <a:pt x="3505746" y="172867"/>
                    </a:cubicBezTo>
                    <a:lnTo>
                      <a:pt x="3505746" y="3088201"/>
                    </a:lnTo>
                    <a:cubicBezTo>
                      <a:pt x="3505746" y="3134048"/>
                      <a:pt x="3487533" y="3178018"/>
                      <a:pt x="3455114" y="3210436"/>
                    </a:cubicBezTo>
                    <a:cubicBezTo>
                      <a:pt x="3422695" y="3242855"/>
                      <a:pt x="3378726" y="3261068"/>
                      <a:pt x="3332879" y="3261068"/>
                    </a:cubicBezTo>
                    <a:lnTo>
                      <a:pt x="172867" y="3261068"/>
                    </a:lnTo>
                    <a:cubicBezTo>
                      <a:pt x="127020" y="3261068"/>
                      <a:pt x="83050" y="3242855"/>
                      <a:pt x="50632" y="3210436"/>
                    </a:cubicBezTo>
                    <a:cubicBezTo>
                      <a:pt x="18213" y="3178018"/>
                      <a:pt x="0" y="3134048"/>
                      <a:pt x="0" y="3088201"/>
                    </a:cubicBezTo>
                    <a:lnTo>
                      <a:pt x="0" y="172867"/>
                    </a:lnTo>
                    <a:cubicBezTo>
                      <a:pt x="0" y="127020"/>
                      <a:pt x="18213" y="83050"/>
                      <a:pt x="50632" y="50632"/>
                    </a:cubicBezTo>
                    <a:cubicBezTo>
                      <a:pt x="83050" y="18213"/>
                      <a:pt x="127020" y="0"/>
                      <a:pt x="172867" y="0"/>
                    </a:cubicBezTo>
                    <a:close/>
                  </a:path>
                </a:pathLst>
              </a:custGeom>
              <a:solidFill>
                <a:schemeClr val="accent5">
                  <a:lumMod val="20000"/>
                  <a:lumOff val="80000"/>
                </a:schemeClr>
              </a:solidFill>
              <a:ln w="66675">
                <a:solidFill>
                  <a:srgbClr val="000000"/>
                </a:solidFill>
              </a:ln>
            </p:spPr>
          </p:sp>
          <p:sp>
            <p:nvSpPr>
              <p:cNvPr id="43" name="TextBox 15">
                <a:extLst>
                  <a:ext uri="{FF2B5EF4-FFF2-40B4-BE49-F238E27FC236}">
                    <a16:creationId xmlns:a16="http://schemas.microsoft.com/office/drawing/2014/main" id="{D015C88E-25FB-4540-085C-76B8C175A2C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22">
              <a:extLst>
                <a:ext uri="{FF2B5EF4-FFF2-40B4-BE49-F238E27FC236}">
                  <a16:creationId xmlns:a16="http://schemas.microsoft.com/office/drawing/2014/main" id="{58032B40-F73B-1BC9-5844-591AD5965B76}"/>
                </a:ext>
              </a:extLst>
            </p:cNvPr>
            <p:cNvGrpSpPr/>
            <p:nvPr/>
          </p:nvGrpSpPr>
          <p:grpSpPr>
            <a:xfrm>
              <a:off x="13923937" y="4487908"/>
              <a:ext cx="2197556" cy="920812"/>
              <a:chOff x="0" y="0"/>
              <a:chExt cx="7782673" cy="3261068"/>
            </a:xfrm>
          </p:grpSpPr>
          <p:sp>
            <p:nvSpPr>
              <p:cNvPr id="40" name="Freeform 23">
                <a:extLst>
                  <a:ext uri="{FF2B5EF4-FFF2-40B4-BE49-F238E27FC236}">
                    <a16:creationId xmlns:a16="http://schemas.microsoft.com/office/drawing/2014/main" id="{4FF99E57-4027-EF2C-F583-765BC9923BB8}"/>
                  </a:ext>
                </a:extLst>
              </p:cNvPr>
              <p:cNvSpPr/>
              <p:nvPr/>
            </p:nvSpPr>
            <p:spPr>
              <a:xfrm>
                <a:off x="0" y="0"/>
                <a:ext cx="7782673" cy="3261068"/>
              </a:xfrm>
              <a:custGeom>
                <a:avLst/>
                <a:gdLst/>
                <a:ahLst/>
                <a:cxnLst/>
                <a:rect l="l" t="t" r="r" b="b"/>
                <a:pathLst>
                  <a:path w="7782673" h="3261068">
                    <a:moveTo>
                      <a:pt x="352297" y="0"/>
                    </a:moveTo>
                    <a:lnTo>
                      <a:pt x="7430376" y="0"/>
                    </a:lnTo>
                    <a:cubicBezTo>
                      <a:pt x="7523811" y="0"/>
                      <a:pt x="7613419" y="37117"/>
                      <a:pt x="7679488" y="103185"/>
                    </a:cubicBezTo>
                    <a:cubicBezTo>
                      <a:pt x="7745556" y="169254"/>
                      <a:pt x="7782673" y="258862"/>
                      <a:pt x="7782673" y="352297"/>
                    </a:cubicBezTo>
                    <a:lnTo>
                      <a:pt x="7782673" y="2908771"/>
                    </a:lnTo>
                    <a:cubicBezTo>
                      <a:pt x="7782673" y="3002206"/>
                      <a:pt x="7745556" y="3091814"/>
                      <a:pt x="7679488" y="3157883"/>
                    </a:cubicBezTo>
                    <a:cubicBezTo>
                      <a:pt x="7613419" y="3223951"/>
                      <a:pt x="7523811" y="3261068"/>
                      <a:pt x="7430376" y="3261068"/>
                    </a:cubicBezTo>
                    <a:lnTo>
                      <a:pt x="352297" y="3261068"/>
                    </a:lnTo>
                    <a:cubicBezTo>
                      <a:pt x="258862" y="3261068"/>
                      <a:pt x="169254" y="3223951"/>
                      <a:pt x="103185" y="3157883"/>
                    </a:cubicBezTo>
                    <a:cubicBezTo>
                      <a:pt x="37117" y="3091814"/>
                      <a:pt x="0" y="3002206"/>
                      <a:pt x="0" y="2908771"/>
                    </a:cubicBezTo>
                    <a:lnTo>
                      <a:pt x="0" y="352297"/>
                    </a:lnTo>
                    <a:cubicBezTo>
                      <a:pt x="0" y="258862"/>
                      <a:pt x="37117" y="169254"/>
                      <a:pt x="103185" y="103185"/>
                    </a:cubicBezTo>
                    <a:cubicBezTo>
                      <a:pt x="169254" y="37117"/>
                      <a:pt x="258862" y="0"/>
                      <a:pt x="352297" y="0"/>
                    </a:cubicBezTo>
                    <a:close/>
                  </a:path>
                </a:pathLst>
              </a:custGeom>
              <a:solidFill>
                <a:srgbClr val="FFFBFB"/>
              </a:solidFill>
              <a:ln w="66675">
                <a:solidFill>
                  <a:srgbClr val="000000"/>
                </a:solidFill>
              </a:ln>
            </p:spPr>
          </p:sp>
          <p:sp>
            <p:nvSpPr>
              <p:cNvPr id="41" name="TextBox 24">
                <a:extLst>
                  <a:ext uri="{FF2B5EF4-FFF2-40B4-BE49-F238E27FC236}">
                    <a16:creationId xmlns:a16="http://schemas.microsoft.com/office/drawing/2014/main" id="{BA4F3D25-7DB0-478A-2142-06E0E95F7F5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31">
              <a:extLst>
                <a:ext uri="{FF2B5EF4-FFF2-40B4-BE49-F238E27FC236}">
                  <a16:creationId xmlns:a16="http://schemas.microsoft.com/office/drawing/2014/main" id="{2A54BD1B-D458-2A59-8BE5-9FC6828E038A}"/>
                </a:ext>
              </a:extLst>
            </p:cNvPr>
            <p:cNvPicPr>
              <a:picLocks noChangeAspect="1"/>
            </p:cNvPicPr>
            <p:nvPr/>
          </p:nvPicPr>
          <p:blipFill>
            <a:blip r:embed="rId7"/>
            <a:srcRect/>
            <a:stretch>
              <a:fillRect/>
            </a:stretch>
          </p:blipFill>
          <p:spPr>
            <a:xfrm>
              <a:off x="16502785" y="8177045"/>
              <a:ext cx="1436386" cy="1430299"/>
            </a:xfrm>
            <a:prstGeom prst="rect">
              <a:avLst/>
            </a:prstGeom>
          </p:spPr>
        </p:pic>
        <p:sp>
          <p:nvSpPr>
            <p:cNvPr id="38" name="TextBox 32">
              <a:extLst>
                <a:ext uri="{FF2B5EF4-FFF2-40B4-BE49-F238E27FC236}">
                  <a16:creationId xmlns:a16="http://schemas.microsoft.com/office/drawing/2014/main" id="{E1460FE6-31BE-13B3-1F01-64B39F94F706}"/>
                </a:ext>
              </a:extLst>
            </p:cNvPr>
            <p:cNvSpPr txBox="1"/>
            <p:nvPr/>
          </p:nvSpPr>
          <p:spPr>
            <a:xfrm>
              <a:off x="14170146" y="4644232"/>
              <a:ext cx="1705137" cy="615553"/>
            </a:xfrm>
            <a:prstGeom prst="rect">
              <a:avLst/>
            </a:prstGeom>
          </p:spPr>
          <p:txBody>
            <a:bodyPr lIns="0" tIns="0" rIns="0" bIns="0" rtlCol="0" anchor="t">
              <a:spAutoFit/>
            </a:bodyPr>
            <a:lstStyle/>
            <a:p>
              <a:pPr algn="ctr"/>
              <a:r>
                <a:rPr lang="en-US" sz="4000" b="1" dirty="0">
                  <a:solidFill>
                    <a:srgbClr val="000000"/>
                  </a:solidFill>
                  <a:latin typeface="Arial" panose="020B0604020202020204" pitchFamily="34" charset="0"/>
                  <a:cs typeface="Arial" panose="020B0604020202020204" pitchFamily="34" charset="0"/>
                </a:rPr>
                <a:t>03</a:t>
              </a:r>
            </a:p>
          </p:txBody>
        </p:sp>
        <p:sp>
          <p:nvSpPr>
            <p:cNvPr id="39" name="TextBox 38">
              <a:extLst>
                <a:ext uri="{FF2B5EF4-FFF2-40B4-BE49-F238E27FC236}">
                  <a16:creationId xmlns:a16="http://schemas.microsoft.com/office/drawing/2014/main" id="{878EE641-BC58-1333-4995-04A08530ECFF}"/>
                </a:ext>
              </a:extLst>
            </p:cNvPr>
            <p:cNvSpPr txBox="1"/>
            <p:nvPr/>
          </p:nvSpPr>
          <p:spPr>
            <a:xfrm>
              <a:off x="13020774" y="6118835"/>
              <a:ext cx="4003880" cy="1824923"/>
            </a:xfrm>
            <a:prstGeom prst="rect">
              <a:avLst/>
            </a:prstGeom>
            <a:noFill/>
          </p:spPr>
          <p:txBody>
            <a:bodyPr wrap="square">
              <a:spAutoFit/>
            </a:bodyPr>
            <a:lstStyle/>
            <a:p>
              <a:pPr marL="0" marR="0" algn="ctr">
                <a:lnSpc>
                  <a:spcPct val="150000"/>
                </a:lnSpc>
                <a:spcBef>
                  <a:spcPts val="0"/>
                </a:spcBef>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4806731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ppt_x"/>
                                          </p:val>
                                        </p:tav>
                                        <p:tav tm="100000">
                                          <p:val>
                                            <p:strVal val="#ppt_x"/>
                                          </p:val>
                                        </p:tav>
                                      </p:tavLst>
                                    </p:anim>
                                    <p:anim calcmode="lin" valueType="num">
                                      <p:cBhvr additive="base">
                                        <p:cTn id="2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15" name="Freeform 15"/>
          <p:cNvSpPr/>
          <p:nvPr/>
        </p:nvSpPr>
        <p:spPr>
          <a:xfrm rot="-3729585" flipH="1">
            <a:off x="15671027" y="-2106207"/>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2"/>
            <a:stretch>
              <a:fillRect/>
            </a:stretch>
          </a:blipFill>
        </p:spPr>
      </p:sp>
      <p:sp>
        <p:nvSpPr>
          <p:cNvPr id="7" name="Rounded Rectangular Callout 13">
            <a:extLst>
              <a:ext uri="{FF2B5EF4-FFF2-40B4-BE49-F238E27FC236}">
                <a16:creationId xmlns:a16="http://schemas.microsoft.com/office/drawing/2014/main" id="{2E9E8C39-3C4C-D585-CE5F-60CD5D92F61B}"/>
              </a:ext>
            </a:extLst>
          </p:cNvPr>
          <p:cNvSpPr/>
          <p:nvPr/>
        </p:nvSpPr>
        <p:spPr>
          <a:xfrm>
            <a:off x="807037" y="1028700"/>
            <a:ext cx="6436178" cy="2362200"/>
          </a:xfrm>
          <a:prstGeom prst="wedgeRoundRectCallout">
            <a:avLst>
              <a:gd name="adj1" fmla="val -7872"/>
              <a:gd name="adj2" fmla="val 95872"/>
              <a:gd name="adj3" fmla="val 16667"/>
            </a:avLst>
          </a:prstGeom>
          <a:solidFill>
            <a:schemeClr val="bg1"/>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chemeClr val="accent2">
                    <a:lumMod val="50000"/>
                  </a:schemeClr>
                </a:solidFill>
                <a:latin typeface="Arial" panose="020B0604020202020204" pitchFamily="34" charset="0"/>
                <a:cs typeface="Arial" panose="020B0604020202020204" pitchFamily="34" charset="0"/>
              </a:rPr>
              <a:t>Gợi</a:t>
            </a:r>
            <a:r>
              <a:rPr lang="en-US" sz="5000" b="1" dirty="0">
                <a:solidFill>
                  <a:schemeClr val="accent2">
                    <a:lumMod val="50000"/>
                  </a:schemeClr>
                </a:solidFill>
                <a:latin typeface="Arial" panose="020B0604020202020204" pitchFamily="34" charset="0"/>
                <a:cs typeface="Arial" panose="020B0604020202020204" pitchFamily="34" charset="0"/>
              </a:rPr>
              <a:t> ý </a:t>
            </a:r>
            <a:r>
              <a:rPr lang="en-US" sz="5000" b="1" dirty="0" err="1">
                <a:solidFill>
                  <a:schemeClr val="accent2">
                    <a:lumMod val="50000"/>
                  </a:schemeClr>
                </a:solidFill>
                <a:latin typeface="Arial" panose="020B0604020202020204" pitchFamily="34" charset="0"/>
                <a:cs typeface="Arial" panose="020B0604020202020204" pitchFamily="34" charset="0"/>
              </a:rPr>
              <a:t>Nhiệm</a:t>
            </a:r>
            <a:r>
              <a:rPr lang="en-US" sz="5000" b="1" dirty="0">
                <a:solidFill>
                  <a:schemeClr val="accent2">
                    <a:lumMod val="50000"/>
                  </a:schemeClr>
                </a:solidFill>
                <a:latin typeface="Arial" panose="020B0604020202020204" pitchFamily="34" charset="0"/>
                <a:cs typeface="Arial" panose="020B0604020202020204" pitchFamily="34" charset="0"/>
              </a:rPr>
              <a:t> </a:t>
            </a:r>
            <a:r>
              <a:rPr lang="en-US" sz="5000" b="1" dirty="0" err="1">
                <a:solidFill>
                  <a:schemeClr val="accent2">
                    <a:lumMod val="50000"/>
                  </a:schemeClr>
                </a:solidFill>
                <a:latin typeface="Arial" panose="020B0604020202020204" pitchFamily="34" charset="0"/>
                <a:cs typeface="Arial" panose="020B0604020202020204" pitchFamily="34" charset="0"/>
              </a:rPr>
              <a:t>vụ</a:t>
            </a:r>
            <a:r>
              <a:rPr lang="en-US" sz="5000" b="1" dirty="0">
                <a:solidFill>
                  <a:schemeClr val="accent2">
                    <a:lumMod val="50000"/>
                  </a:schemeClr>
                </a:solidFill>
                <a:latin typeface="Arial" panose="020B0604020202020204" pitchFamily="34" charset="0"/>
                <a:cs typeface="Arial" panose="020B0604020202020204" pitchFamily="34" charset="0"/>
              </a:rPr>
              <a:t> 3</a:t>
            </a:r>
          </a:p>
        </p:txBody>
      </p:sp>
      <p:pic>
        <p:nvPicPr>
          <p:cNvPr id="8" name="Picture 4">
            <a:extLst>
              <a:ext uri="{FF2B5EF4-FFF2-40B4-BE49-F238E27FC236}">
                <a16:creationId xmlns:a16="http://schemas.microsoft.com/office/drawing/2014/main" id="{6840DBC3-966B-88F6-4D2A-7350036F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3210" y="8958190"/>
            <a:ext cx="1678934" cy="600219"/>
          </a:xfrm>
          <a:prstGeom prst="rect">
            <a:avLst/>
          </a:prstGeom>
        </p:spPr>
      </p:pic>
      <p:grpSp>
        <p:nvGrpSpPr>
          <p:cNvPr id="10" name="Group 9">
            <a:extLst>
              <a:ext uri="{FF2B5EF4-FFF2-40B4-BE49-F238E27FC236}">
                <a16:creationId xmlns:a16="http://schemas.microsoft.com/office/drawing/2014/main" id="{FC44E38E-30B6-6DFA-0EDC-C23F5B9507ED}"/>
              </a:ext>
            </a:extLst>
          </p:cNvPr>
          <p:cNvGrpSpPr/>
          <p:nvPr/>
        </p:nvGrpSpPr>
        <p:grpSpPr>
          <a:xfrm>
            <a:off x="8229600" y="723900"/>
            <a:ext cx="9372600" cy="8234290"/>
            <a:chOff x="8305800" y="965944"/>
            <a:chExt cx="9372600" cy="7682757"/>
          </a:xfrm>
        </p:grpSpPr>
        <p:grpSp>
          <p:nvGrpSpPr>
            <p:cNvPr id="11" name="Group 10">
              <a:extLst>
                <a:ext uri="{FF2B5EF4-FFF2-40B4-BE49-F238E27FC236}">
                  <a16:creationId xmlns:a16="http://schemas.microsoft.com/office/drawing/2014/main" id="{9FDFD199-A0DB-EEF7-5369-CEA89B2480B8}"/>
                </a:ext>
              </a:extLst>
            </p:cNvPr>
            <p:cNvGrpSpPr/>
            <p:nvPr/>
          </p:nvGrpSpPr>
          <p:grpSpPr>
            <a:xfrm>
              <a:off x="8305800" y="2035551"/>
              <a:ext cx="9372600" cy="6613150"/>
              <a:chOff x="702894" y="3376974"/>
              <a:chExt cx="16350489" cy="5252191"/>
            </a:xfrm>
          </p:grpSpPr>
          <p:sp>
            <p:nvSpPr>
              <p:cNvPr id="30" name="Rectangle: Rounded Corners 29">
                <a:extLst>
                  <a:ext uri="{FF2B5EF4-FFF2-40B4-BE49-F238E27FC236}">
                    <a16:creationId xmlns:a16="http://schemas.microsoft.com/office/drawing/2014/main" id="{7FB03BD0-7F9B-0263-9EB7-F80ACC511B52}"/>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86EEBDA4-33A1-C77C-8D5B-A7C6CEE897BC}"/>
                  </a:ext>
                </a:extLst>
              </p:cNvPr>
              <p:cNvSpPr/>
              <p:nvPr/>
            </p:nvSpPr>
            <p:spPr>
              <a:xfrm>
                <a:off x="1442789"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64285CE3-E51C-D4DE-A0D4-0A483A6F9E74}"/>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115800" y="965944"/>
              <a:ext cx="1406996" cy="1337106"/>
            </a:xfrm>
            <a:prstGeom prst="rect">
              <a:avLst/>
            </a:prstGeom>
          </p:spPr>
        </p:pic>
      </p:grpSp>
      <p:pic>
        <p:nvPicPr>
          <p:cNvPr id="2" name="Picture 1" descr="A picture containing text&#10;&#10;Description automatically generated">
            <a:extLst>
              <a:ext uri="{FF2B5EF4-FFF2-40B4-BE49-F238E27FC236}">
                <a16:creationId xmlns:a16="http://schemas.microsoft.com/office/drawing/2014/main" id="{334D9AE9-BD80-AF42-112A-7A43B0B75F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565" y="3850821"/>
            <a:ext cx="6436179" cy="6436179"/>
          </a:xfrm>
          <a:prstGeom prst="rect">
            <a:avLst/>
          </a:prstGeom>
        </p:spPr>
      </p:pic>
      <p:sp>
        <p:nvSpPr>
          <p:cNvPr id="12" name="TextBox 11">
            <a:extLst>
              <a:ext uri="{FF2B5EF4-FFF2-40B4-BE49-F238E27FC236}">
                <a16:creationId xmlns:a16="http://schemas.microsoft.com/office/drawing/2014/main" id="{D6A1D361-9010-F909-84A7-079E85ACCB55}"/>
              </a:ext>
            </a:extLst>
          </p:cNvPr>
          <p:cNvSpPr txBox="1"/>
          <p:nvPr/>
        </p:nvSpPr>
        <p:spPr>
          <a:xfrm>
            <a:off x="9202517" y="3390900"/>
            <a:ext cx="7576870" cy="3677866"/>
          </a:xfrm>
          <a:prstGeom prst="rect">
            <a:avLst/>
          </a:prstGeom>
          <a:noFill/>
        </p:spPr>
        <p:txBody>
          <a:bodyPr wrap="square">
            <a:spAutoFit/>
          </a:bodyPr>
          <a:lstStyle/>
          <a:p>
            <a:pPr marR="0" algn="just">
              <a:lnSpc>
                <a:spcPct val="150000"/>
              </a:lnSpc>
              <a:spcBef>
                <a:spcPts val="0"/>
              </a:spcBef>
              <a:spcAft>
                <a:spcPts val="0"/>
              </a:spcAft>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Sưu tầm những câu ca dao, tục ngữ về biết ơn người lao động</a:t>
            </a:r>
            <a:r>
              <a:rPr lang="en-US"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908607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411" y="419100"/>
            <a:ext cx="5224725" cy="8041321"/>
          </a:xfrm>
          <a:prstGeom prst="rect">
            <a:avLst/>
          </a:prstGeom>
        </p:spPr>
      </p:pic>
      <p:pic>
        <p:nvPicPr>
          <p:cNvPr id="3" name="Picture 2"/>
          <p:cNvPicPr>
            <a:picLocks noChangeAspect="1"/>
          </p:cNvPicPr>
          <p:nvPr/>
        </p:nvPicPr>
        <p:blipFill>
          <a:blip r:embed="rId3"/>
          <a:stretch>
            <a:fillRect/>
          </a:stretch>
        </p:blipFill>
        <p:spPr>
          <a:xfrm>
            <a:off x="457200" y="6591300"/>
            <a:ext cx="6169687" cy="3383573"/>
          </a:xfrm>
          <a:prstGeom prst="rect">
            <a:avLst/>
          </a:prstGeom>
        </p:spPr>
      </p:pic>
      <p:pic>
        <p:nvPicPr>
          <p:cNvPr id="4" name="Picture 3"/>
          <p:cNvPicPr>
            <a:picLocks noChangeAspect="1"/>
          </p:cNvPicPr>
          <p:nvPr/>
        </p:nvPicPr>
        <p:blipFill>
          <a:blip r:embed="rId4"/>
          <a:stretch>
            <a:fillRect/>
          </a:stretch>
        </p:blipFill>
        <p:spPr>
          <a:xfrm>
            <a:off x="1981200" y="2324100"/>
            <a:ext cx="2725148" cy="2725148"/>
          </a:xfrm>
          <a:prstGeom prst="rect">
            <a:avLst/>
          </a:prstGeom>
        </p:spPr>
      </p:pic>
      <p:sp>
        <p:nvSpPr>
          <p:cNvPr id="5" name="Rectangle 4"/>
          <p:cNvSpPr/>
          <p:nvPr/>
        </p:nvSpPr>
        <p:spPr>
          <a:xfrm>
            <a:off x="6901098" y="2251650"/>
            <a:ext cx="10363200" cy="7171194"/>
          </a:xfrm>
          <a:prstGeom prst="rect">
            <a:avLst/>
          </a:prstGeom>
        </p:spPr>
        <p:txBody>
          <a:bodyPr wrap="square">
            <a:spAutoFit/>
          </a:bodyPr>
          <a:lstStyle/>
          <a:p>
            <a:pPr marL="30480" marR="30480" algn="ctr">
              <a:lnSpc>
                <a:spcPct val="115000"/>
              </a:lnSpc>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Ơn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gốc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bễ</a:t>
            </a:r>
            <a:endParaRPr lang="en-US" sz="4000" b="1" dirty="0">
              <a:latin typeface=".VnTime"/>
              <a:ea typeface="Times New Roman" panose="02020603050405020304" pitchFamily="18" charset="0"/>
              <a:cs typeface="Times New Roman" panose="02020603050405020304" pitchFamily="18" charset="0"/>
            </a:endParaRPr>
          </a:p>
          <a:p>
            <a:pPr marL="30480" marR="30480" algn="ctr">
              <a:lnSpc>
                <a:spcPct val="115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gánh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vác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a:t>
            </a:r>
          </a:p>
          <a:p>
            <a:pPr marL="30480" marR="30480" algn="ctr">
              <a:lnSpc>
                <a:spcPct val="115000"/>
              </a:lnSpc>
              <a:spcAft>
                <a:spcPts val="0"/>
              </a:spcAft>
            </a:pPr>
            <a:endParaRPr lang="en-US" sz="4000" b="1" dirty="0" smtClean="0">
              <a:latin typeface=".VnTime"/>
              <a:ea typeface="Times New Roman" panose="02020603050405020304" pitchFamily="18" charset="0"/>
              <a:cs typeface="Times New Roman" panose="02020603050405020304" pitchFamily="18" charset="0"/>
            </a:endParaRPr>
          </a:p>
          <a:p>
            <a:pPr marL="30480" marR="30480" algn="ctr">
              <a:lnSpc>
                <a:spcPct val="115000"/>
              </a:lnSpc>
              <a:spcAft>
                <a:spcPts val="0"/>
              </a:spcAft>
            </a:pPr>
            <a:endParaRPr lang="en-US" sz="4000" b="1" dirty="0">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Cày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4000" b="1" dirty="0">
                <a:latin typeface="Times New Roman" panose="02020603050405020304" pitchFamily="18" charset="0"/>
                <a:ea typeface="Calibri" panose="020F0502020204030204" pitchFamily="34" charset="0"/>
                <a:cs typeface="Times New Roman" panose="02020603050405020304" pitchFamily="18" charset="0"/>
              </a:rPr>
              <a:t> ban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trưa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Mồ</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hôi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thánh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thót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mưa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ruộng</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cày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endParaRPr lang="en-US" sz="40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4000" b="1" dirty="0">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“Ai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bưng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bát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cơm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latin typeface=".VnTime"/>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Dẻo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cơm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hạt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đắng</a:t>
            </a:r>
            <a:r>
              <a:rPr lang="en-US" sz="4000" b="1" dirty="0">
                <a:latin typeface="Times New Roman" panose="02020603050405020304" pitchFamily="18" charset="0"/>
                <a:ea typeface="Calibri" panose="020F0502020204030204" pitchFamily="34" charset="0"/>
                <a:cs typeface="Times New Roman" panose="02020603050405020304" pitchFamily="18" charset="0"/>
              </a:rPr>
              <a:t> cay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muôn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8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barn(inVertical)">
                                      <p:cBhvr>
                                        <p:cTn id="15" dur="500"/>
                                        <p:tgtEl>
                                          <p:spTgt spid="5">
                                            <p:txEl>
                                              <p:pRg st="4" end="4"/>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barn(inVertical)">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barn(inVertical)">
                                      <p:cBhvr>
                                        <p:cTn id="23" dur="500"/>
                                        <p:tgtEl>
                                          <p:spTgt spid="5">
                                            <p:txEl>
                                              <p:pRg st="8" end="8"/>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arn(inVertical)">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4" name="Freeform 4"/>
          <p:cNvSpPr/>
          <p:nvPr/>
        </p:nvSpPr>
        <p:spPr>
          <a:xfrm flipH="1">
            <a:off x="-838200" y="-291982"/>
            <a:ext cx="4862156" cy="1707839"/>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2"/>
            <a:stretch>
              <a:fillRect/>
            </a:stretch>
          </a:blipFill>
        </p:spPr>
      </p:sp>
      <p:sp>
        <p:nvSpPr>
          <p:cNvPr id="2" name="Freeform 3">
            <a:extLst>
              <a:ext uri="{FF2B5EF4-FFF2-40B4-BE49-F238E27FC236}">
                <a16:creationId xmlns:a16="http://schemas.microsoft.com/office/drawing/2014/main" id="{65446D88-8AB7-CD62-6B3A-E731C6505EE7}"/>
              </a:ext>
            </a:extLst>
          </p:cNvPr>
          <p:cNvSpPr/>
          <p:nvPr/>
        </p:nvSpPr>
        <p:spPr>
          <a:xfrm>
            <a:off x="807119" y="2050498"/>
            <a:ext cx="13213681" cy="766500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sp>
      <p:grpSp>
        <p:nvGrpSpPr>
          <p:cNvPr id="8" name="Group 7">
            <a:extLst>
              <a:ext uri="{FF2B5EF4-FFF2-40B4-BE49-F238E27FC236}">
                <a16:creationId xmlns:a16="http://schemas.microsoft.com/office/drawing/2014/main" id="{24932ECA-C778-C8D9-552A-B179FDD1E743}"/>
              </a:ext>
            </a:extLst>
          </p:cNvPr>
          <p:cNvGrpSpPr/>
          <p:nvPr/>
        </p:nvGrpSpPr>
        <p:grpSpPr>
          <a:xfrm>
            <a:off x="2279304" y="1209620"/>
            <a:ext cx="10269310" cy="1632943"/>
            <a:chOff x="4157711" y="578015"/>
            <a:chExt cx="10269310" cy="1632943"/>
          </a:xfrm>
        </p:grpSpPr>
        <p:pic>
          <p:nvPicPr>
            <p:cNvPr id="9" name="Picture 9">
              <a:extLst>
                <a:ext uri="{FF2B5EF4-FFF2-40B4-BE49-F238E27FC236}">
                  <a16:creationId xmlns:a16="http://schemas.microsoft.com/office/drawing/2014/main" id="{F700E737-D84A-DF84-B37D-86772F262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157711" y="578015"/>
              <a:ext cx="10269310" cy="1632943"/>
            </a:xfrm>
            <a:prstGeom prst="rect">
              <a:avLst/>
            </a:prstGeom>
          </p:spPr>
        </p:pic>
        <p:sp>
          <p:nvSpPr>
            <p:cNvPr id="10" name="TextBox 9">
              <a:extLst>
                <a:ext uri="{FF2B5EF4-FFF2-40B4-BE49-F238E27FC236}">
                  <a16:creationId xmlns:a16="http://schemas.microsoft.com/office/drawing/2014/main" id="{6DE645A2-0016-41A4-ADBB-622B6322CC9F}"/>
                </a:ext>
              </a:extLst>
            </p:cNvPr>
            <p:cNvSpPr txBox="1"/>
            <p:nvPr/>
          </p:nvSpPr>
          <p:spPr>
            <a:xfrm>
              <a:off x="4482659" y="840488"/>
              <a:ext cx="9742645"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HƯỚNG DẪN VỀ NHÀ</a:t>
              </a:r>
            </a:p>
          </p:txBody>
        </p:sp>
      </p:grpSp>
      <p:sp>
        <p:nvSpPr>
          <p:cNvPr id="11" name="TextBox 10">
            <a:extLst>
              <a:ext uri="{FF2B5EF4-FFF2-40B4-BE49-F238E27FC236}">
                <a16:creationId xmlns:a16="http://schemas.microsoft.com/office/drawing/2014/main" id="{C7C824DF-521C-E77B-72F3-89B0A4A9D9BB}"/>
              </a:ext>
            </a:extLst>
          </p:cNvPr>
          <p:cNvSpPr txBox="1"/>
          <p:nvPr/>
        </p:nvSpPr>
        <p:spPr>
          <a:xfrm>
            <a:off x="1211005" y="2926101"/>
            <a:ext cx="11894709" cy="6441572"/>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Đọc lại bài </a:t>
            </a:r>
            <a:r>
              <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rPr>
              <a:t>Em biết ơn người lao động.</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Thể hiện được lòng biết ơn người lao động bằng lời nói, việc làm cụ thể phù hợp với lứa tuổi. </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Nhắc nhở bạn bè, người thân có thái độ, hành vi biết ơn những người lao động.</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rPr>
              <a:t>Bài 3 – Em cảm thông, giúp đỡ người khó khăn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(SHS</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 tr.16</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7" name="Freeform 7"/>
          <p:cNvSpPr/>
          <p:nvPr/>
        </p:nvSpPr>
        <p:spPr>
          <a:xfrm rot="630917" flipH="1">
            <a:off x="12451188" y="746547"/>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4" name="Picture 11">
            <a:extLst>
              <a:ext uri="{FF2B5EF4-FFF2-40B4-BE49-F238E27FC236}">
                <a16:creationId xmlns:a16="http://schemas.microsoft.com/office/drawing/2014/main" id="{FE8A1B48-F0EB-634B-7874-4FAF43EBE8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105714" y="5426745"/>
            <a:ext cx="4283393" cy="4288754"/>
          </a:xfrm>
          <a:prstGeom prst="rect">
            <a:avLst/>
          </a:prstGeom>
        </p:spPr>
      </p:pic>
    </p:spTree>
    <p:extLst>
      <p:ext uri="{BB962C8B-B14F-4D97-AF65-F5344CB8AC3E}">
        <p14:creationId xmlns:p14="http://schemas.microsoft.com/office/powerpoint/2010/main" val="147990295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out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out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out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outVertic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3767196" y="0"/>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200882" y="1755075"/>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sp>
        <p:nvSpPr>
          <p:cNvPr id="17" name="Freeform 17"/>
          <p:cNvSpPr/>
          <p:nvPr/>
        </p:nvSpPr>
        <p:spPr>
          <a:xfrm rot="-1864390">
            <a:off x="-1223828" y="-412143"/>
            <a:ext cx="5816573" cy="3075513"/>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2"/>
            <a:stretch>
              <a:fillRect/>
            </a:stretch>
          </a:blipFill>
        </p:spPr>
      </p:sp>
      <p:sp>
        <p:nvSpPr>
          <p:cNvPr id="18" name="Freeform 18"/>
          <p:cNvSpPr/>
          <p:nvPr/>
        </p:nvSpPr>
        <p:spPr>
          <a:xfrm rot="836147">
            <a:off x="-375745" y="7803227"/>
            <a:ext cx="5369860" cy="3281589"/>
          </a:xfrm>
          <a:custGeom>
            <a:avLst/>
            <a:gdLst/>
            <a:ahLst/>
            <a:cxnLst/>
            <a:rect l="l" t="t" r="r" b="b"/>
            <a:pathLst>
              <a:path w="8426592" h="5614217">
                <a:moveTo>
                  <a:pt x="0" y="0"/>
                </a:moveTo>
                <a:lnTo>
                  <a:pt x="8426592" y="0"/>
                </a:lnTo>
                <a:lnTo>
                  <a:pt x="8426592" y="5614217"/>
                </a:lnTo>
                <a:lnTo>
                  <a:pt x="0" y="5614217"/>
                </a:lnTo>
                <a:lnTo>
                  <a:pt x="0" y="0"/>
                </a:lnTo>
                <a:close/>
              </a:path>
            </a:pathLst>
          </a:custGeom>
          <a:blipFill>
            <a:blip r:embed="rId3"/>
            <a:stretch>
              <a:fillRect/>
            </a:stretch>
          </a:blipFill>
        </p:spPr>
      </p:sp>
      <p:sp>
        <p:nvSpPr>
          <p:cNvPr id="20" name="Freeform 20"/>
          <p:cNvSpPr/>
          <p:nvPr/>
        </p:nvSpPr>
        <p:spPr>
          <a:xfrm>
            <a:off x="272988" y="7501722"/>
            <a:ext cx="3505200" cy="3207626"/>
          </a:xfrm>
          <a:custGeom>
            <a:avLst/>
            <a:gdLst/>
            <a:ahLst/>
            <a:cxnLst/>
            <a:rect l="l" t="t" r="r" b="b"/>
            <a:pathLst>
              <a:path w="4742861" h="4830412">
                <a:moveTo>
                  <a:pt x="0" y="0"/>
                </a:moveTo>
                <a:lnTo>
                  <a:pt x="4742861" y="0"/>
                </a:lnTo>
                <a:lnTo>
                  <a:pt x="4742861" y="4830412"/>
                </a:lnTo>
                <a:lnTo>
                  <a:pt x="0" y="4830412"/>
                </a:lnTo>
                <a:lnTo>
                  <a:pt x="0" y="0"/>
                </a:lnTo>
                <a:close/>
              </a:path>
            </a:pathLst>
          </a:custGeom>
          <a:blipFill>
            <a:blip r:embed="rId4"/>
            <a:stretch>
              <a:fillRect/>
            </a:stretch>
          </a:blipFill>
        </p:spPr>
      </p:sp>
      <p:sp>
        <p:nvSpPr>
          <p:cNvPr id="21" name="Freeform 21"/>
          <p:cNvSpPr/>
          <p:nvPr/>
        </p:nvSpPr>
        <p:spPr>
          <a:xfrm rot="3200859">
            <a:off x="15453349" y="7299318"/>
            <a:ext cx="1618121" cy="3632517"/>
          </a:xfrm>
          <a:custGeom>
            <a:avLst/>
            <a:gdLst/>
            <a:ahLst/>
            <a:cxnLst/>
            <a:rect l="l" t="t" r="r" b="b"/>
            <a:pathLst>
              <a:path w="1618121" h="3632517">
                <a:moveTo>
                  <a:pt x="0" y="0"/>
                </a:moveTo>
                <a:lnTo>
                  <a:pt x="1618122" y="0"/>
                </a:lnTo>
                <a:lnTo>
                  <a:pt x="1618122" y="3632517"/>
                </a:lnTo>
                <a:lnTo>
                  <a:pt x="0" y="36325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TextBox 12">
            <a:extLst>
              <a:ext uri="{FF2B5EF4-FFF2-40B4-BE49-F238E27FC236}">
                <a16:creationId xmlns:a16="http://schemas.microsoft.com/office/drawing/2014/main" id="{F496D59B-D5A9-1407-3B73-ADB56F38EDEF}"/>
              </a:ext>
            </a:extLst>
          </p:cNvPr>
          <p:cNvSpPr txBox="1"/>
          <p:nvPr/>
        </p:nvSpPr>
        <p:spPr>
          <a:xfrm>
            <a:off x="812635" y="3341614"/>
            <a:ext cx="16662729" cy="369331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HỌC KẾT THÚC, CẢM ƠN </a:t>
            </a:r>
            <a:r>
              <a:rPr lang="en-US" sz="8000" b="1" dirty="0" smtClean="0">
                <a:solidFill>
                  <a:schemeClr val="accent6">
                    <a:lumMod val="75000"/>
                  </a:schemeClr>
                </a:solidFill>
                <a:latin typeface="Arial" panose="020B0604020202020204" pitchFamily="34" charset="0"/>
                <a:cs typeface="Arial" panose="020B0604020202020204" pitchFamily="34" charset="0"/>
              </a:rPr>
              <a:t>QUÝ THẦY CÔ</a:t>
            </a:r>
            <a:r>
              <a:rPr lang="vi-VN" sz="8000" b="1" dirty="0" smtClean="0">
                <a:solidFill>
                  <a:schemeClr val="accent6">
                    <a:lumMod val="75000"/>
                  </a:schemeClr>
                </a:solidFill>
                <a:latin typeface="Arial" panose="020B0604020202020204" pitchFamily="34" charset="0"/>
                <a:cs typeface="Arial" panose="020B0604020202020204" pitchFamily="34" charset="0"/>
              </a:rPr>
              <a:t> </a:t>
            </a:r>
            <a:r>
              <a:rPr lang="vi-VN" sz="8000" b="1" dirty="0">
                <a:solidFill>
                  <a:schemeClr val="accent6">
                    <a:lumMod val="75000"/>
                  </a:schemeClr>
                </a:solidFill>
                <a:latin typeface="Arial" panose="020B0604020202020204" pitchFamily="34" charset="0"/>
                <a:cs typeface="Arial" panose="020B0604020202020204" pitchFamily="34" charset="0"/>
              </a:rPr>
              <a:t>ĐÃ LẮNG NGHE</a:t>
            </a:r>
            <a:r>
              <a:rPr lang="en-US" sz="8000" b="1"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0820950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5" name="Freeform 5"/>
          <p:cNvSpPr/>
          <p:nvPr/>
        </p:nvSpPr>
        <p:spPr>
          <a:xfrm>
            <a:off x="-414128" y="-571389"/>
            <a:ext cx="1832956" cy="4114800"/>
          </a:xfrm>
          <a:custGeom>
            <a:avLst/>
            <a:gdLst/>
            <a:ahLst/>
            <a:cxnLst/>
            <a:rect l="l" t="t" r="r" b="b"/>
            <a:pathLst>
              <a:path w="1832956" h="4114800">
                <a:moveTo>
                  <a:pt x="0" y="0"/>
                </a:moveTo>
                <a:lnTo>
                  <a:pt x="1832957" y="0"/>
                </a:lnTo>
                <a:lnTo>
                  <a:pt x="1832957" y="4114800"/>
                </a:lnTo>
                <a:lnTo>
                  <a:pt x="0" y="4114800"/>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grpSp>
        <p:nvGrpSpPr>
          <p:cNvPr id="19" name="Group 18">
            <a:extLst>
              <a:ext uri="{FF2B5EF4-FFF2-40B4-BE49-F238E27FC236}">
                <a16:creationId xmlns:a16="http://schemas.microsoft.com/office/drawing/2014/main" id="{EEA5706E-4E72-7081-61CC-8AA82C53AA6B}"/>
              </a:ext>
            </a:extLst>
          </p:cNvPr>
          <p:cNvGrpSpPr/>
          <p:nvPr/>
        </p:nvGrpSpPr>
        <p:grpSpPr>
          <a:xfrm>
            <a:off x="5981700" y="0"/>
            <a:ext cx="6324600" cy="1592284"/>
            <a:chOff x="5715000" y="-28512"/>
            <a:chExt cx="6324600" cy="1592284"/>
          </a:xfrm>
        </p:grpSpPr>
        <p:sp>
          <p:nvSpPr>
            <p:cNvPr id="20" name="Round Same Side Corner Rectangle 11">
              <a:extLst>
                <a:ext uri="{FF2B5EF4-FFF2-40B4-BE49-F238E27FC236}">
                  <a16:creationId xmlns:a16="http://schemas.microsoft.com/office/drawing/2014/main" id="{6BE60230-9BB2-7032-9F0F-8997BFBB2BA4}"/>
                </a:ext>
              </a:extLst>
            </p:cNvPr>
            <p:cNvSpPr/>
            <p:nvPr/>
          </p:nvSpPr>
          <p:spPr>
            <a:xfrm flipV="1">
              <a:off x="5715000" y="-28512"/>
              <a:ext cx="6324600" cy="1592284"/>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1" name="TextBox 20">
              <a:extLst>
                <a:ext uri="{FF2B5EF4-FFF2-40B4-BE49-F238E27FC236}">
                  <a16:creationId xmlns:a16="http://schemas.microsoft.com/office/drawing/2014/main" id="{6B2E4D79-2278-C020-8AE7-9DE4B2B615B2}"/>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4" name="Title 3"/>
          <p:cNvSpPr>
            <a:spLocks noGrp="1"/>
          </p:cNvSpPr>
          <p:nvPr>
            <p:ph type="ctrTitle"/>
          </p:nvPr>
        </p:nvSpPr>
        <p:spPr>
          <a:xfrm>
            <a:off x="1828800" y="5034161"/>
            <a:ext cx="15985629" cy="1890504"/>
          </a:xfrm>
        </p:spPr>
        <p:txBody>
          <a:bodyPr>
            <a:noAutofit/>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hay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nói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đây</a:t>
            </a:r>
            <a:r>
              <a:rPr lang="en-US" dirty="0" smtClean="0">
                <a:latin typeface="Times New Roman" panose="02020603050405020304" pitchFamily="18" charset="0"/>
                <a:cs typeface="Times New Roman" panose="02020603050405020304" pitchFamily="18" charset="0"/>
              </a:rPr>
              <a: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HS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vi-VN" dirty="0">
                <a:cs typeface="Times New Roman" panose="02020603050405020304" pitchFamily="18" charset="0"/>
              </a:rPr>
              <a:t> và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Châu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 Chi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13" name="Freeform 2"/>
          <p:cNvSpPr/>
          <p:nvPr/>
        </p:nvSpPr>
        <p:spPr>
          <a:xfrm>
            <a:off x="14716838" y="-1007107"/>
            <a:ext cx="4173960" cy="2666117"/>
          </a:xfrm>
          <a:custGeom>
            <a:avLst/>
            <a:gdLst/>
            <a:ahLst/>
            <a:cxnLst/>
            <a:rect l="l" t="t" r="r" b="b"/>
            <a:pathLst>
              <a:path w="4173960" h="2666117">
                <a:moveTo>
                  <a:pt x="0" y="0"/>
                </a:moveTo>
                <a:lnTo>
                  <a:pt x="4173959" y="0"/>
                </a:lnTo>
                <a:lnTo>
                  <a:pt x="4173959" y="2666117"/>
                </a:lnTo>
                <a:lnTo>
                  <a:pt x="0" y="2666117"/>
                </a:lnTo>
                <a:lnTo>
                  <a:pt x="0" y="0"/>
                </a:lnTo>
                <a:close/>
              </a:path>
            </a:pathLst>
          </a:custGeom>
          <a:blipFill>
            <a:blip r:embed="rId7"/>
            <a:stretch>
              <a:fillRect/>
            </a:stretch>
          </a:blipFill>
        </p:spPr>
      </p:sp>
      <p:pic>
        <p:nvPicPr>
          <p:cNvPr id="9" name="Picture 8"/>
          <p:cNvPicPr>
            <a:picLocks noChangeAspect="1"/>
          </p:cNvPicPr>
          <p:nvPr/>
        </p:nvPicPr>
        <p:blipFill>
          <a:blip r:embed="rId8"/>
          <a:stretch>
            <a:fillRect/>
          </a:stretch>
        </p:blipFill>
        <p:spPr>
          <a:xfrm>
            <a:off x="14097000" y="7429500"/>
            <a:ext cx="5413636" cy="477248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400" y="6591557"/>
            <a:ext cx="4191000" cy="3695443"/>
          </a:xfrm>
          <a:prstGeom prst="rect">
            <a:avLst/>
          </a:prstGeom>
        </p:spPr>
      </p:pic>
      <p:pic>
        <p:nvPicPr>
          <p:cNvPr id="5" name="Picture 4"/>
          <p:cNvPicPr>
            <a:picLocks noChangeAspect="1"/>
          </p:cNvPicPr>
          <p:nvPr/>
        </p:nvPicPr>
        <p:blipFill>
          <a:blip r:embed="rId3"/>
          <a:stretch>
            <a:fillRect/>
          </a:stretch>
        </p:blipFill>
        <p:spPr>
          <a:xfrm>
            <a:off x="381000" y="9105900"/>
            <a:ext cx="15491279" cy="36579"/>
          </a:xfrm>
          <a:prstGeom prst="rect">
            <a:avLst/>
          </a:prstGeom>
        </p:spPr>
      </p:pic>
      <p:sp>
        <p:nvSpPr>
          <p:cNvPr id="9" name="Rounded Rectangle 8"/>
          <p:cNvSpPr/>
          <p:nvPr/>
        </p:nvSpPr>
        <p:spPr>
          <a:xfrm>
            <a:off x="9448800" y="167640"/>
            <a:ext cx="8001000" cy="4071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-&gt;</a:t>
            </a:r>
            <a:r>
              <a:rPr lang="vi-VN" sz="3600" i="1" dirty="0">
                <a:latin typeface="Times New Roman" panose="02020603050405020304" pitchFamily="18" charset="0"/>
                <a:cs typeface="Times New Roman" panose="02020603050405020304" pitchFamily="18" charset="0"/>
              </a:rPr>
              <a:t>Đồng tình vì Thanh đã có lời nói, việc làm thể hiện sự biết ơn đối với chú công nhân sửa điện cho nhà mình</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9448800" y="4338317"/>
            <a:ext cx="7962900" cy="4488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d) Chi </a:t>
            </a:r>
            <a:r>
              <a:rPr lang="en-US" sz="4000" dirty="0" err="1">
                <a:solidFill>
                  <a:schemeClr val="bg1"/>
                </a:solidFill>
                <a:latin typeface="Times New Roman" panose="02020603050405020304" pitchFamily="18" charset="0"/>
                <a:cs typeface="Times New Roman" panose="02020603050405020304" pitchFamily="18" charset="0"/>
              </a:rPr>
              <a:t>yêu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giúp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việc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như</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người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nhà</a:t>
            </a:r>
            <a:r>
              <a:rPr lang="en-US" sz="4000" dirty="0">
                <a:solidFill>
                  <a:schemeClr val="bg1"/>
                </a:solidFill>
                <a:latin typeface="Times New Roman" panose="02020603050405020304" pitchFamily="18" charset="0"/>
                <a:cs typeface="Times New Roman" panose="02020603050405020304" pitchFamily="18" charset="0"/>
              </a:rPr>
              <a:t>.</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-&gt;</a:t>
            </a:r>
            <a:r>
              <a:rPr lang="vi-VN" sz="4000" i="1" dirty="0">
                <a:solidFill>
                  <a:schemeClr val="bg1"/>
                </a:solidFill>
                <a:latin typeface="Times New Roman" panose="02020603050405020304" pitchFamily="18" charset="0"/>
                <a:cs typeface="Times New Roman" panose="02020603050405020304" pitchFamily="18" charset="0"/>
              </a:rPr>
              <a:t>Đồng tình vì Chi đã không phân biệt đối xử mà yêu quý bác giúp việc như người nhà</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838200" y="0"/>
            <a:ext cx="8305800" cy="433831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-&gt;</a:t>
            </a:r>
            <a:r>
              <a:rPr lang="vi-VN" sz="4000" i="1" dirty="0">
                <a:latin typeface="Times New Roman" panose="02020603050405020304" pitchFamily="18" charset="0"/>
                <a:cs typeface="Times New Roman" panose="02020603050405020304" pitchFamily="18" charset="0"/>
              </a:rPr>
              <a:t>Không đồng tình vì Lê không thể hiện thái độ tôn trọng người lao động</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685800" y="4417059"/>
            <a:ext cx="8458200" cy="4409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b) </a:t>
            </a:r>
            <a:r>
              <a:rPr lang="en-US" sz="4000" dirty="0" err="1">
                <a:solidFill>
                  <a:schemeClr val="bg1"/>
                </a:solidFill>
                <a:latin typeface="Times New Roman" panose="02020603050405020304" pitchFamily="18" charset="0"/>
                <a:cs typeface="Times New Roman" panose="02020603050405020304" pitchFamily="18" charset="0"/>
              </a:rPr>
              <a:t>Châu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muốn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sau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lớn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trở</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thành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giáo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viên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như</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bố</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mình</a:t>
            </a:r>
            <a:r>
              <a:rPr lang="en-US" sz="4000" dirty="0">
                <a:solidFill>
                  <a:schemeClr val="bg1"/>
                </a:solidFill>
                <a:latin typeface="Times New Roman" panose="02020603050405020304" pitchFamily="18" charset="0"/>
                <a:cs typeface="Times New Roman" panose="02020603050405020304" pitchFamily="18" charset="0"/>
              </a:rPr>
              <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-&gt;</a:t>
            </a:r>
            <a:r>
              <a:rPr lang="vi-VN" sz="4000" i="1" dirty="0">
                <a:solidFill>
                  <a:schemeClr val="bg1"/>
                </a:solidFill>
                <a:latin typeface="Times New Roman" panose="02020603050405020304" pitchFamily="18" charset="0"/>
                <a:cs typeface="Times New Roman" panose="02020603050405020304" pitchFamily="18" charset="0"/>
              </a:rPr>
              <a:t>Đồng tình vì Châu đã thể hiện tình yêu, thái độ tôn trọng đối với công việc của bố mình.</a:t>
            </a:r>
            <a:endParaRPr lang="en-US" sz="4000" dirty="0">
              <a:solidFill>
                <a:schemeClr val="bg1"/>
              </a:solidFill>
            </a:endParaRPr>
          </a:p>
        </p:txBody>
      </p:sp>
    </p:spTree>
    <p:extLst>
      <p:ext uri="{BB962C8B-B14F-4D97-AF65-F5344CB8AC3E}">
        <p14:creationId xmlns:p14="http://schemas.microsoft.com/office/powerpoint/2010/main" val="23348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4144520" y="0"/>
            <a:ext cx="4173960" cy="2666117"/>
          </a:xfrm>
          <a:custGeom>
            <a:avLst/>
            <a:gdLst/>
            <a:ahLst/>
            <a:cxnLst/>
            <a:rect l="l" t="t" r="r" b="b"/>
            <a:pathLst>
              <a:path w="4173960" h="2666117">
                <a:moveTo>
                  <a:pt x="0" y="0"/>
                </a:moveTo>
                <a:lnTo>
                  <a:pt x="4173959" y="0"/>
                </a:lnTo>
                <a:lnTo>
                  <a:pt x="4173959" y="2666117"/>
                </a:lnTo>
                <a:lnTo>
                  <a:pt x="0" y="2666117"/>
                </a:lnTo>
                <a:lnTo>
                  <a:pt x="0" y="0"/>
                </a:lnTo>
                <a:close/>
              </a:path>
            </a:pathLst>
          </a:custGeom>
          <a:blipFill>
            <a:blip r:embed="rId2"/>
            <a:stretch>
              <a:fillRect/>
            </a:stretch>
          </a:blipFill>
        </p:spPr>
      </p:sp>
      <p:sp>
        <p:nvSpPr>
          <p:cNvPr id="3" name="Freeform 3"/>
          <p:cNvSpPr/>
          <p:nvPr/>
        </p:nvSpPr>
        <p:spPr>
          <a:xfrm>
            <a:off x="-1828800" y="7571429"/>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4" name="Freeform 4"/>
          <p:cNvSpPr/>
          <p:nvPr/>
        </p:nvSpPr>
        <p:spPr>
          <a:xfrm flipH="1">
            <a:off x="16002000" y="5656676"/>
            <a:ext cx="2965114" cy="6997319"/>
          </a:xfrm>
          <a:custGeom>
            <a:avLst/>
            <a:gdLst/>
            <a:ahLst/>
            <a:cxnLst/>
            <a:rect l="l" t="t" r="r" b="b"/>
            <a:pathLst>
              <a:path w="2965114" h="6997319">
                <a:moveTo>
                  <a:pt x="2965114" y="0"/>
                </a:moveTo>
                <a:lnTo>
                  <a:pt x="0" y="0"/>
                </a:lnTo>
                <a:lnTo>
                  <a:pt x="0" y="6997318"/>
                </a:lnTo>
                <a:lnTo>
                  <a:pt x="2965114" y="6997318"/>
                </a:lnTo>
                <a:lnTo>
                  <a:pt x="2965114" y="0"/>
                </a:lnTo>
                <a:close/>
              </a:path>
            </a:pathLst>
          </a:custGeom>
          <a:blipFill>
            <a:blip r:embed="rId3"/>
            <a:stretch>
              <a:fillRect/>
            </a:stretch>
          </a:blipFill>
        </p:spPr>
      </p:sp>
      <p:sp>
        <p:nvSpPr>
          <p:cNvPr id="5" name="Freeform 5"/>
          <p:cNvSpPr/>
          <p:nvPr/>
        </p:nvSpPr>
        <p:spPr>
          <a:xfrm>
            <a:off x="-1828800" y="-1790700"/>
            <a:ext cx="7315200" cy="3910307"/>
          </a:xfrm>
          <a:custGeom>
            <a:avLst/>
            <a:gdLst/>
            <a:ahLst/>
            <a:cxnLst/>
            <a:rect l="l" t="t" r="r" b="b"/>
            <a:pathLst>
              <a:path w="7315200" h="3910307">
                <a:moveTo>
                  <a:pt x="0" y="0"/>
                </a:moveTo>
                <a:lnTo>
                  <a:pt x="7315200" y="0"/>
                </a:lnTo>
                <a:lnTo>
                  <a:pt x="7315200" y="3910307"/>
                </a:lnTo>
                <a:lnTo>
                  <a:pt x="0" y="39103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6">
            <a:extLst>
              <a:ext uri="{FF2B5EF4-FFF2-40B4-BE49-F238E27FC236}">
                <a16:creationId xmlns:a16="http://schemas.microsoft.com/office/drawing/2014/main" id="{E51B8795-6B34-02A7-3354-906ADC44F2CF}"/>
              </a:ext>
            </a:extLst>
          </p:cNvPr>
          <p:cNvSpPr txBox="1"/>
          <p:nvPr/>
        </p:nvSpPr>
        <p:spPr>
          <a:xfrm>
            <a:off x="1408520" y="1077843"/>
            <a:ext cx="15888880" cy="8309967"/>
          </a:xfrm>
          <a:prstGeom prst="rect">
            <a:avLst/>
          </a:prstGeom>
        </p:spPr>
        <p:txBody>
          <a:bodyPr wrap="square" lIns="0" tIns="0" rIns="0" bIns="0" rtlCol="0" anchor="t">
            <a:spAutoFit/>
          </a:bodyPr>
          <a:lstStyle/>
          <a:p>
            <a:pPr algn="ctr">
              <a:lnSpc>
                <a:spcPct val="150000"/>
              </a:lnSpc>
            </a:pPr>
            <a:r>
              <a:rPr lang="en-US" sz="7200" b="1" dirty="0" err="1" smtClean="0">
                <a:latin typeface="Times New Roman" panose="02020603050405020304" pitchFamily="18" charset="0"/>
                <a:cs typeface="Times New Roman" panose="02020603050405020304" pitchFamily="18" charset="0"/>
              </a:rPr>
              <a:t>Thứ</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năm</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ngày</a:t>
            </a:r>
            <a:r>
              <a:rPr lang="en-US" sz="7200" b="1" dirty="0" smtClean="0">
                <a:latin typeface="Times New Roman" panose="02020603050405020304" pitchFamily="18" charset="0"/>
                <a:cs typeface="Times New Roman" panose="02020603050405020304" pitchFamily="18" charset="0"/>
              </a:rPr>
              <a:t> 11 </a:t>
            </a:r>
            <a:r>
              <a:rPr lang="en-US" sz="7200" b="1" dirty="0" err="1" smtClean="0">
                <a:latin typeface="Times New Roman" panose="02020603050405020304" pitchFamily="18" charset="0"/>
                <a:cs typeface="Times New Roman" panose="02020603050405020304" pitchFamily="18" charset="0"/>
              </a:rPr>
              <a:t>tháng</a:t>
            </a:r>
            <a:r>
              <a:rPr lang="en-US" sz="7200" b="1" dirty="0" smtClean="0">
                <a:latin typeface="Times New Roman" panose="02020603050405020304" pitchFamily="18" charset="0"/>
                <a:cs typeface="Times New Roman" panose="02020603050405020304" pitchFamily="18" charset="0"/>
              </a:rPr>
              <a:t> 9 </a:t>
            </a:r>
            <a:r>
              <a:rPr lang="en-US" sz="7200" b="1" dirty="0" err="1" smtClean="0">
                <a:latin typeface="Times New Roman" panose="02020603050405020304" pitchFamily="18" charset="0"/>
                <a:cs typeface="Times New Roman" panose="02020603050405020304" pitchFamily="18" charset="0"/>
              </a:rPr>
              <a:t>năm</a:t>
            </a:r>
            <a:r>
              <a:rPr lang="en-US" sz="7200" b="1" dirty="0" smtClean="0">
                <a:latin typeface="Times New Roman" panose="02020603050405020304" pitchFamily="18" charset="0"/>
                <a:cs typeface="Times New Roman" panose="02020603050405020304" pitchFamily="18" charset="0"/>
              </a:rPr>
              <a:t> 2024</a:t>
            </a:r>
          </a:p>
          <a:p>
            <a:pPr algn="ctr">
              <a:lnSpc>
                <a:spcPct val="150000"/>
              </a:lnSpc>
            </a:pPr>
            <a:r>
              <a:rPr lang="en-US" sz="7200" b="1" u="sng" dirty="0" err="1" smtClean="0">
                <a:latin typeface="Times New Roman" panose="02020603050405020304" pitchFamily="18" charset="0"/>
                <a:cs typeface="Times New Roman" panose="02020603050405020304" pitchFamily="18" charset="0"/>
              </a:rPr>
              <a:t>Môn</a:t>
            </a:r>
            <a:r>
              <a:rPr lang="en-US" sz="7200" b="1" u="sng" dirty="0" smtClean="0">
                <a:latin typeface="Times New Roman" panose="02020603050405020304" pitchFamily="18" charset="0"/>
                <a:cs typeface="Times New Roman" panose="02020603050405020304" pitchFamily="18" charset="0"/>
              </a:rPr>
              <a:t> </a:t>
            </a:r>
            <a:r>
              <a:rPr lang="en-US" sz="7200" b="1" dirty="0" smtClean="0">
                <a:latin typeface="Times New Roman" panose="02020603050405020304" pitchFamily="18" charset="0"/>
                <a:cs typeface="Times New Roman" panose="02020603050405020304" pitchFamily="18" charset="0"/>
              </a:rPr>
              <a:t>:</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Đạo</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đức</a:t>
            </a:r>
            <a:endParaRPr lang="en-US" sz="7200" b="1" dirty="0" smtClean="0">
              <a:solidFill>
                <a:srgbClr val="C00000"/>
              </a:solidFill>
              <a:latin typeface="Times New Roman" panose="02020603050405020304" pitchFamily="18" charset="0"/>
              <a:cs typeface="Times New Roman" panose="02020603050405020304" pitchFamily="18" charset="0"/>
            </a:endParaRPr>
          </a:p>
          <a:p>
            <a:pPr algn="ctr">
              <a:lnSpc>
                <a:spcPct val="150000"/>
              </a:lnSpc>
            </a:pPr>
            <a:r>
              <a:rPr lang="en-US" sz="7200" b="1" u="sng" dirty="0" err="1" smtClean="0">
                <a:latin typeface="Times New Roman" panose="02020603050405020304" pitchFamily="18" charset="0"/>
                <a:cs typeface="Times New Roman" panose="02020603050405020304" pitchFamily="18" charset="0"/>
              </a:rPr>
              <a:t>Chủ</a:t>
            </a:r>
            <a:r>
              <a:rPr lang="en-US" sz="7200" b="1" u="sng" dirty="0" smtClean="0">
                <a:latin typeface="Times New Roman" panose="02020603050405020304" pitchFamily="18" charset="0"/>
                <a:cs typeface="Times New Roman" panose="02020603050405020304" pitchFamily="18" charset="0"/>
              </a:rPr>
              <a:t> </a:t>
            </a:r>
            <a:r>
              <a:rPr lang="en-US" sz="7200" b="1" u="sng" dirty="0" err="1" smtClean="0">
                <a:latin typeface="Times New Roman" panose="02020603050405020304" pitchFamily="18" charset="0"/>
                <a:cs typeface="Times New Roman" panose="02020603050405020304" pitchFamily="18" charset="0"/>
              </a:rPr>
              <a:t>đề</a:t>
            </a:r>
            <a:r>
              <a:rPr lang="en-US" sz="7200" b="1" dirty="0" smtClean="0">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Biết</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ơn</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người</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lao</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động</a:t>
            </a:r>
            <a:endParaRPr lang="en-US" sz="7200" b="1" dirty="0" smtClean="0">
              <a:solidFill>
                <a:srgbClr val="C00000"/>
              </a:solidFill>
              <a:latin typeface="Times New Roman" panose="02020603050405020304" pitchFamily="18" charset="0"/>
              <a:cs typeface="Times New Roman" panose="02020603050405020304" pitchFamily="18" charset="0"/>
            </a:endParaRPr>
          </a:p>
          <a:p>
            <a:pPr algn="ctr">
              <a:lnSpc>
                <a:spcPct val="150000"/>
              </a:lnSpc>
            </a:pPr>
            <a:r>
              <a:rPr lang="en-US" sz="7200" b="1" u="sng" dirty="0" err="1" smtClean="0">
                <a:latin typeface="Times New Roman" panose="02020603050405020304" pitchFamily="18" charset="0"/>
                <a:cs typeface="Times New Roman" panose="02020603050405020304" pitchFamily="18" charset="0"/>
              </a:rPr>
              <a:t>Bài</a:t>
            </a:r>
            <a:r>
              <a:rPr lang="en-US" sz="7200" b="1" u="sng" dirty="0">
                <a:latin typeface="Times New Roman" panose="02020603050405020304" pitchFamily="18" charset="0"/>
                <a:cs typeface="Times New Roman" panose="02020603050405020304" pitchFamily="18" charset="0"/>
              </a:rPr>
              <a:t> </a:t>
            </a:r>
            <a:r>
              <a:rPr lang="en-US" sz="7200" b="1" u="sng" dirty="0" smtClean="0">
                <a:latin typeface="Times New Roman" panose="02020603050405020304" pitchFamily="18" charset="0"/>
                <a:cs typeface="Times New Roman" panose="02020603050405020304" pitchFamily="18" charset="0"/>
              </a:rPr>
              <a:t>2</a:t>
            </a:r>
            <a:r>
              <a:rPr lang="en-US" sz="7200" b="1" dirty="0" smtClean="0">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Em</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biết</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ơn</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người</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lao</a:t>
            </a: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động</a:t>
            </a:r>
            <a:r>
              <a:rPr lang="en-US" sz="7200" b="1" dirty="0">
                <a:solidFill>
                  <a:srgbClr val="C00000"/>
                </a:solidFill>
                <a:latin typeface="Times New Roman" panose="02020603050405020304" pitchFamily="18" charset="0"/>
                <a:cs typeface="Times New Roman" panose="02020603050405020304" pitchFamily="18" charset="0"/>
              </a:rPr>
              <a:t> </a:t>
            </a:r>
            <a:endParaRPr lang="en-US" sz="7200" b="1" dirty="0" smtClean="0">
              <a:solidFill>
                <a:srgbClr val="C00000"/>
              </a:solidFill>
              <a:latin typeface="Times New Roman" panose="02020603050405020304" pitchFamily="18" charset="0"/>
              <a:cs typeface="Times New Roman" panose="02020603050405020304" pitchFamily="18" charset="0"/>
            </a:endParaRPr>
          </a:p>
          <a:p>
            <a:pPr algn="ctr">
              <a:lnSpc>
                <a:spcPct val="150000"/>
              </a:lnSpc>
            </a:pPr>
            <a:r>
              <a:rPr lang="en-US" sz="7200" b="1" dirty="0" smtClean="0">
                <a:solidFill>
                  <a:srgbClr val="C00000"/>
                </a:solidFill>
                <a:latin typeface="Times New Roman" panose="02020603050405020304" pitchFamily="18" charset="0"/>
                <a:cs typeface="Times New Roman" panose="02020603050405020304" pitchFamily="18" charset="0"/>
              </a:rPr>
              <a:t>( </a:t>
            </a:r>
            <a:r>
              <a:rPr lang="en-US" sz="7200" b="1" dirty="0" err="1" smtClean="0">
                <a:solidFill>
                  <a:srgbClr val="C00000"/>
                </a:solidFill>
                <a:latin typeface="Times New Roman" panose="02020603050405020304" pitchFamily="18" charset="0"/>
                <a:cs typeface="Times New Roman" panose="02020603050405020304" pitchFamily="18" charset="0"/>
              </a:rPr>
              <a:t>Tiết</a:t>
            </a:r>
            <a:r>
              <a:rPr lang="en-US" sz="7200" b="1" dirty="0" smtClean="0">
                <a:solidFill>
                  <a:srgbClr val="C00000"/>
                </a:solidFill>
                <a:latin typeface="Times New Roman" panose="02020603050405020304" pitchFamily="18" charset="0"/>
                <a:cs typeface="Times New Roman" panose="02020603050405020304" pitchFamily="18" charset="0"/>
              </a:rPr>
              <a:t> 3)</a:t>
            </a:r>
            <a:endParaRPr lang="en-US" sz="7200" b="1" dirty="0">
              <a:solidFill>
                <a:srgbClr val="C00000"/>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D5EB0895-D341-E433-29CD-2248AFD06E4A}"/>
              </a:ext>
            </a:extLst>
          </p:cNvPr>
          <p:cNvCxnSpPr>
            <a:cxnSpLocks/>
          </p:cNvCxnSpPr>
          <p:nvPr/>
        </p:nvCxnSpPr>
        <p:spPr>
          <a:xfrm>
            <a:off x="2133600" y="9410700"/>
            <a:ext cx="15468600" cy="0"/>
          </a:xfrm>
          <a:prstGeom prst="line">
            <a:avLst/>
          </a:prstGeom>
          <a:ln w="38100">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circle(in)">
                                      <p:cBhvr>
                                        <p:cTn id="15" dur="2000"/>
                                        <p:tgtEl>
                                          <p:spTgt spid="11">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circle(in)">
                                      <p:cBhvr>
                                        <p:cTn id="18" dur="2000"/>
                                        <p:tgtEl>
                                          <p:spTgt spid="11">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circle(in)">
                                      <p:cBhvr>
                                        <p:cTn id="21" dur="2000"/>
                                        <p:tgtEl>
                                          <p:spTgt spid="11">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circle(in)">
                                      <p:cBhvr>
                                        <p:cTn id="27" dur="2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067800" cy="10287000"/>
          </a:xfrm>
          <a:prstGeom prst="rect">
            <a:avLst/>
          </a:prstGeom>
        </p:spPr>
      </p:pic>
      <p:pic>
        <p:nvPicPr>
          <p:cNvPr id="5" name="Picture 4">
            <a:extLst>
              <a:ext uri="{FF2B5EF4-FFF2-40B4-BE49-F238E27FC236}">
                <a16:creationId xmlns:a16="http://schemas.microsoft.com/office/drawing/2014/main" id="{DC731A12-D592-D302-6338-9FEC9D1BFE14}"/>
              </a:ext>
            </a:extLst>
          </p:cNvPr>
          <p:cNvPicPr>
            <a:picLocks noChangeAspect="1"/>
          </p:cNvPicPr>
          <p:nvPr/>
        </p:nvPicPr>
        <p:blipFill>
          <a:blip r:embed="rId3"/>
          <a:stretch>
            <a:fillRect/>
          </a:stretch>
        </p:blipFill>
        <p:spPr>
          <a:xfrm>
            <a:off x="9067800" y="0"/>
            <a:ext cx="9220199" cy="10286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60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67800" y="0"/>
            <a:ext cx="9220200" cy="10287000"/>
          </a:xfrm>
          <a:prstGeom prst="rect">
            <a:avLst/>
          </a:prstGeom>
        </p:spPr>
      </p:pic>
      <p:pic>
        <p:nvPicPr>
          <p:cNvPr id="6" name="Picture 5"/>
          <p:cNvPicPr>
            <a:picLocks noChangeAspect="1"/>
          </p:cNvPicPr>
          <p:nvPr/>
        </p:nvPicPr>
        <p:blipFill>
          <a:blip r:embed="rId4"/>
          <a:stretch>
            <a:fillRect/>
          </a:stretch>
        </p:blipFill>
        <p:spPr>
          <a:xfrm>
            <a:off x="0" y="0"/>
            <a:ext cx="9067800" cy="10287000"/>
          </a:xfrm>
          <a:prstGeom prst="rect">
            <a:avLst/>
          </a:prstGeom>
        </p:spPr>
      </p:pic>
    </p:spTree>
    <p:extLst>
      <p:ext uri="{BB962C8B-B14F-4D97-AF65-F5344CB8AC3E}">
        <p14:creationId xmlns:p14="http://schemas.microsoft.com/office/powerpoint/2010/main" val="254330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9999DF-6C98-213D-CFC6-9C11288908A8}"/>
              </a:ext>
            </a:extLst>
          </p:cNvPr>
          <p:cNvGrpSpPr/>
          <p:nvPr/>
        </p:nvGrpSpPr>
        <p:grpSpPr>
          <a:xfrm>
            <a:off x="-2131155" y="359090"/>
            <a:ext cx="12804469" cy="1728807"/>
            <a:chOff x="3467284" y="49480"/>
            <a:chExt cx="12804469" cy="1728807"/>
          </a:xfrm>
        </p:grpSpPr>
        <p:grpSp>
          <p:nvGrpSpPr>
            <p:cNvPr id="28" name="Group 18">
              <a:extLst>
                <a:ext uri="{FF2B5EF4-FFF2-40B4-BE49-F238E27FC236}">
                  <a16:creationId xmlns:a16="http://schemas.microsoft.com/office/drawing/2014/main" id="{CD37CDDF-21B4-76E2-53C4-21C1C496EB7A}"/>
                </a:ext>
              </a:extLst>
            </p:cNvPr>
            <p:cNvGrpSpPr/>
            <p:nvPr/>
          </p:nvGrpSpPr>
          <p:grpSpPr>
            <a:xfrm>
              <a:off x="3467284" y="49480"/>
              <a:ext cx="12804469" cy="1728807"/>
              <a:chOff x="0" y="-108803"/>
              <a:chExt cx="3494427" cy="515203"/>
            </a:xfrm>
          </p:grpSpPr>
          <p:sp>
            <p:nvSpPr>
              <p:cNvPr id="31" name="Freeform 19">
                <a:extLst>
                  <a:ext uri="{FF2B5EF4-FFF2-40B4-BE49-F238E27FC236}">
                    <a16:creationId xmlns:a16="http://schemas.microsoft.com/office/drawing/2014/main" id="{C9A3E529-CCEA-5A28-6E63-FC884CE32E52}"/>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sp>
          <p:sp>
            <p:nvSpPr>
              <p:cNvPr id="33" name="TextBox 20">
                <a:extLst>
                  <a:ext uri="{FF2B5EF4-FFF2-40B4-BE49-F238E27FC236}">
                    <a16:creationId xmlns:a16="http://schemas.microsoft.com/office/drawing/2014/main" id="{D3D87D3A-98D0-DE39-D8CC-B2FB4C11ED2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8">
              <a:extLst>
                <a:ext uri="{FF2B5EF4-FFF2-40B4-BE49-F238E27FC236}">
                  <a16:creationId xmlns:a16="http://schemas.microsoft.com/office/drawing/2014/main" id="{E2827F4C-4B73-DA9B-E5BA-2D66F84549DA}"/>
                </a:ext>
              </a:extLst>
            </p:cNvPr>
            <p:cNvSpPr txBox="1"/>
            <p:nvPr/>
          </p:nvSpPr>
          <p:spPr>
            <a:xfrm>
              <a:off x="6075532" y="379664"/>
              <a:ext cx="7917353"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Bài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tập</a:t>
              </a:r>
              <a:r>
                <a:rPr lang="en-US" sz="4800" b="1" dirty="0">
                  <a:solidFill>
                    <a:schemeClr val="bg1"/>
                  </a:solidFill>
                  <a:latin typeface="Arial" panose="020B0604020202020204" pitchFamily="34" charset="0"/>
                  <a:cs typeface="Arial" panose="020B0604020202020204" pitchFamily="34" charset="0"/>
                </a:rPr>
                <a:t> 3: </a:t>
              </a:r>
              <a:r>
                <a:rPr lang="en-US" sz="4800" b="1" dirty="0" err="1">
                  <a:solidFill>
                    <a:schemeClr val="bg1"/>
                  </a:solidFill>
                  <a:latin typeface="Arial" panose="020B0604020202020204" pitchFamily="34" charset="0"/>
                  <a:cs typeface="Arial" panose="020B0604020202020204" pitchFamily="34" charset="0"/>
                </a:rPr>
                <a:t>Xử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lí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C7E84679-A9CC-3568-933F-77AB632BB85C}"/>
              </a:ext>
            </a:extLst>
          </p:cNvPr>
          <p:cNvGrpSpPr/>
          <p:nvPr/>
        </p:nvGrpSpPr>
        <p:grpSpPr>
          <a:xfrm>
            <a:off x="729215" y="2032568"/>
            <a:ext cx="10105203" cy="7775359"/>
            <a:chOff x="1014921" y="1787741"/>
            <a:chExt cx="9823944" cy="7775359"/>
          </a:xfrm>
        </p:grpSpPr>
        <p:grpSp>
          <p:nvGrpSpPr>
            <p:cNvPr id="40" name="Group 3">
              <a:extLst>
                <a:ext uri="{FF2B5EF4-FFF2-40B4-BE49-F238E27FC236}">
                  <a16:creationId xmlns:a16="http://schemas.microsoft.com/office/drawing/2014/main" id="{77423155-F5F7-A7C9-240D-E9F289D3C3C1}"/>
                </a:ext>
              </a:extLst>
            </p:cNvPr>
            <p:cNvGrpSpPr/>
            <p:nvPr/>
          </p:nvGrpSpPr>
          <p:grpSpPr>
            <a:xfrm>
              <a:off x="1014921" y="1910325"/>
              <a:ext cx="9630284" cy="7652775"/>
              <a:chOff x="-76914" y="-47625"/>
              <a:chExt cx="2644263" cy="2015546"/>
            </a:xfrm>
          </p:grpSpPr>
          <p:sp>
            <p:nvSpPr>
              <p:cNvPr id="42" name="Freeform 4">
                <a:extLst>
                  <a:ext uri="{FF2B5EF4-FFF2-40B4-BE49-F238E27FC236}">
                    <a16:creationId xmlns:a16="http://schemas.microsoft.com/office/drawing/2014/main" id="{EAC88DA9-B8F5-2677-1789-4E16E97FE36E}"/>
                  </a:ext>
                </a:extLst>
              </p:cNvPr>
              <p:cNvSpPr/>
              <p:nvPr/>
            </p:nvSpPr>
            <p:spPr>
              <a:xfrm>
                <a:off x="-76914" y="0"/>
                <a:ext cx="2644263" cy="1967921"/>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sp>
          <p:sp>
            <p:nvSpPr>
              <p:cNvPr id="43" name="TextBox 5">
                <a:extLst>
                  <a:ext uri="{FF2B5EF4-FFF2-40B4-BE49-F238E27FC236}">
                    <a16:creationId xmlns:a16="http://schemas.microsoft.com/office/drawing/2014/main" id="{475ABFD5-378C-25AA-3D23-A28F292CA1A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41" name="Picture 13">
              <a:extLst>
                <a:ext uri="{FF2B5EF4-FFF2-40B4-BE49-F238E27FC236}">
                  <a16:creationId xmlns:a16="http://schemas.microsoft.com/office/drawing/2014/main" id="{46E7460C-9E1C-8C69-0DF5-B71B3E1773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20741" y="1787741"/>
              <a:ext cx="1518124" cy="1491557"/>
            </a:xfrm>
            <a:prstGeom prst="rect">
              <a:avLst/>
            </a:prstGeom>
          </p:spPr>
        </p:pic>
      </p:grpSp>
      <p:sp>
        <p:nvSpPr>
          <p:cNvPr id="44" name="TextBox 43">
            <a:extLst>
              <a:ext uri="{FF2B5EF4-FFF2-40B4-BE49-F238E27FC236}">
                <a16:creationId xmlns:a16="http://schemas.microsoft.com/office/drawing/2014/main" id="{3F50BCA7-CD47-719D-11CA-E94DEF5F6B28}"/>
              </a:ext>
            </a:extLst>
          </p:cNvPr>
          <p:cNvSpPr txBox="1"/>
          <p:nvPr/>
        </p:nvSpPr>
        <p:spPr>
          <a:xfrm>
            <a:off x="1075399" y="2470487"/>
            <a:ext cx="9213629" cy="4755148"/>
          </a:xfrm>
          <a:prstGeom prst="rect">
            <a:avLst/>
          </a:prstGeom>
          <a:noFill/>
        </p:spPr>
        <p:txBody>
          <a:bodyPr wrap="square">
            <a:spAutoFit/>
          </a:bodyPr>
          <a:lstStyle/>
          <a:p>
            <a:pPr algn="ctr">
              <a:lnSpc>
                <a:spcPct val="150000"/>
              </a:lnSpc>
            </a:pPr>
            <a:r>
              <a:rPr lang="en-US" sz="4200" b="1" dirty="0" smtClean="0">
                <a:latin typeface="Arial" panose="020B0604020202020204" pitchFamily="34" charset="0"/>
                <a:ea typeface="Calibri" panose="020F0502020204030204" pitchFamily="34" charset="0"/>
                <a:cs typeface="Arial" panose="020B0604020202020204" pitchFamily="34" charset="0"/>
              </a:rPr>
              <a:t>TÌNH HUỐNG 1:</a:t>
            </a:r>
            <a:endParaRPr lang="en-US" sz="4200" b="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Chủ nhật, mẹ bận nấu ăn nên Bin nhận hàng giúp mẹ. Cậu nhìn thấy chú giao hàng rất mệt mỏi, mồ hôi nhễ nhại.</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i="1" dirty="0">
                <a:solidFill>
                  <a:srgbClr val="FF0000"/>
                </a:solidFill>
                <a:cs typeface="Arial" panose="020B0604020202020204" pitchFamily="34" charset="0"/>
              </a:rPr>
              <a:t>Nếu là </a:t>
            </a:r>
            <a:r>
              <a:rPr lang="en-US" sz="4000" b="1" i="1" dirty="0">
                <a:solidFill>
                  <a:srgbClr val="FF0000"/>
                </a:solidFill>
                <a:latin typeface="Arial" panose="020B0604020202020204" pitchFamily="34" charset="0"/>
                <a:cs typeface="Arial" panose="020B0604020202020204" pitchFamily="34" charset="0"/>
              </a:rPr>
              <a:t>Bin</a:t>
            </a:r>
            <a:r>
              <a:rPr lang="vi-VN" sz="4000" b="1" i="1" dirty="0">
                <a:solidFill>
                  <a:srgbClr val="FF0000"/>
                </a:solidFill>
                <a:cs typeface="Arial" panose="020B0604020202020204" pitchFamily="34" charset="0"/>
              </a:rPr>
              <a:t>, em sẽ </a:t>
            </a:r>
            <a:r>
              <a:rPr lang="en-US" sz="4000" b="1" i="1" dirty="0" err="1">
                <a:solidFill>
                  <a:srgbClr val="FF0000"/>
                </a:solidFill>
                <a:latin typeface="Arial" panose="020B0604020202020204" pitchFamily="34" charset="0"/>
                <a:cs typeface="Arial" panose="020B0604020202020204" pitchFamily="34" charset="0"/>
              </a:rPr>
              <a:t>làm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gì</a:t>
            </a:r>
            <a:r>
              <a:rPr lang="en-US" sz="4000" b="1" i="1" dirty="0">
                <a:solidFill>
                  <a:srgbClr val="FF0000"/>
                </a:solidFill>
                <a:latin typeface="Arial" panose="020B0604020202020204" pitchFamily="34" charset="0"/>
                <a:cs typeface="Arial" panose="020B0604020202020204" pitchFamily="34" charset="0"/>
              </a:rPr>
              <a:t>?</a:t>
            </a:r>
          </a:p>
        </p:txBody>
      </p:sp>
      <p:pic>
        <p:nvPicPr>
          <p:cNvPr id="56" name="Picture 5">
            <a:extLst>
              <a:ext uri="{FF2B5EF4-FFF2-40B4-BE49-F238E27FC236}">
                <a16:creationId xmlns:a16="http://schemas.microsoft.com/office/drawing/2014/main" id="{C4EA9E6E-498E-4421-23E7-56EA12B5B7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5732" y="7679871"/>
            <a:ext cx="8472961" cy="2308882"/>
          </a:xfrm>
          <a:prstGeom prst="rect">
            <a:avLst/>
          </a:prstGeom>
        </p:spPr>
      </p:pic>
      <p:grpSp>
        <p:nvGrpSpPr>
          <p:cNvPr id="59" name="Group 58">
            <a:extLst>
              <a:ext uri="{FF2B5EF4-FFF2-40B4-BE49-F238E27FC236}">
                <a16:creationId xmlns:a16="http://schemas.microsoft.com/office/drawing/2014/main" id="{EDFFFF78-6588-C935-04C8-47428D768B37}"/>
              </a:ext>
            </a:extLst>
          </p:cNvPr>
          <p:cNvGrpSpPr/>
          <p:nvPr/>
        </p:nvGrpSpPr>
        <p:grpSpPr>
          <a:xfrm>
            <a:off x="10635210" y="359090"/>
            <a:ext cx="7500390" cy="10194610"/>
            <a:chOff x="11384388" y="2547601"/>
            <a:chExt cx="6324600" cy="7048702"/>
          </a:xfrm>
        </p:grpSpPr>
        <p:sp>
          <p:nvSpPr>
            <p:cNvPr id="46" name="Freeform 7">
              <a:extLst>
                <a:ext uri="{FF2B5EF4-FFF2-40B4-BE49-F238E27FC236}">
                  <a16:creationId xmlns:a16="http://schemas.microsoft.com/office/drawing/2014/main" id="{1C63F9FC-628A-F17D-CB58-E1C328F33838}"/>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sp>
        <p:grpSp>
          <p:nvGrpSpPr>
            <p:cNvPr id="47" name="Group 46">
              <a:extLst>
                <a:ext uri="{FF2B5EF4-FFF2-40B4-BE49-F238E27FC236}">
                  <a16:creationId xmlns:a16="http://schemas.microsoft.com/office/drawing/2014/main" id="{21D6AADF-9834-B669-2091-2DC1B9BCB9D1}"/>
                </a:ext>
              </a:extLst>
            </p:cNvPr>
            <p:cNvGrpSpPr/>
            <p:nvPr/>
          </p:nvGrpSpPr>
          <p:grpSpPr>
            <a:xfrm>
              <a:off x="11640009" y="2971130"/>
              <a:ext cx="5858867" cy="1867726"/>
              <a:chOff x="1426698" y="3199063"/>
              <a:chExt cx="5858867" cy="1867726"/>
            </a:xfrm>
          </p:grpSpPr>
          <p:sp>
            <p:nvSpPr>
              <p:cNvPr id="51" name="Freeform 10">
                <a:extLst>
                  <a:ext uri="{FF2B5EF4-FFF2-40B4-BE49-F238E27FC236}">
                    <a16:creationId xmlns:a16="http://schemas.microsoft.com/office/drawing/2014/main" id="{7AACDBD4-8CDF-FFC7-BE95-275FE2D84EFA}"/>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sp>
          <p:sp>
            <p:nvSpPr>
              <p:cNvPr id="52" name="TextBox 51">
                <a:extLst>
                  <a:ext uri="{FF2B5EF4-FFF2-40B4-BE49-F238E27FC236}">
                    <a16:creationId xmlns:a16="http://schemas.microsoft.com/office/drawing/2014/main" id="{AC2101A0-C907-DD97-A88E-44631244EA31}"/>
                  </a:ext>
                </a:extLst>
              </p:cNvPr>
              <p:cNvSpPr txBox="1"/>
              <p:nvPr/>
            </p:nvSpPr>
            <p:spPr>
              <a:xfrm>
                <a:off x="1458825" y="3330422"/>
                <a:ext cx="5826740" cy="1353164"/>
              </a:xfrm>
              <a:prstGeom prst="rect">
                <a:avLst/>
              </a:prstGeom>
              <a:noFill/>
            </p:spPr>
            <p:txBody>
              <a:bodyPr wrap="square" rtlCol="0">
                <a:spAutoFit/>
              </a:bodyPr>
              <a:lstStyle/>
              <a:p>
                <a:pPr algn="ctr">
                  <a:lnSpc>
                    <a:spcPct val="150000"/>
                  </a:lnSpc>
                </a:pPr>
                <a:r>
                  <a:rPr lang="en-US" sz="4200" b="1" dirty="0" err="1" smtClean="0">
                    <a:solidFill>
                      <a:srgbClr val="FF0000"/>
                    </a:solidFill>
                    <a:latin typeface="Arial" panose="020B0604020202020204" pitchFamily="34" charset="0"/>
                    <a:cs typeface="Arial" panose="020B0604020202020204" pitchFamily="34" charset="0"/>
                  </a:rPr>
                  <a:t>Đọc</a:t>
                </a:r>
                <a:r>
                  <a:rPr lang="en-US" sz="4200" b="1" dirty="0" smtClean="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và</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xử</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lí</a:t>
                </a:r>
                <a:r>
                  <a:rPr lang="en-US" sz="4200" b="1" dirty="0">
                    <a:solidFill>
                      <a:srgbClr val="FF0000"/>
                    </a:solidFill>
                    <a:latin typeface="Arial" panose="020B0604020202020204" pitchFamily="34" charset="0"/>
                    <a:cs typeface="Arial" panose="020B0604020202020204" pitchFamily="34" charset="0"/>
                  </a:rPr>
                  <a:t> </a:t>
                </a:r>
                <a:endParaRPr lang="en-US" sz="4200" b="1" dirty="0" smtClean="0">
                  <a:solidFill>
                    <a:srgbClr val="FF0000"/>
                  </a:solidFill>
                  <a:latin typeface="Arial" panose="020B0604020202020204" pitchFamily="34" charset="0"/>
                  <a:cs typeface="Arial" panose="020B0604020202020204" pitchFamily="34" charset="0"/>
                </a:endParaRPr>
              </a:p>
              <a:p>
                <a:pPr algn="ctr">
                  <a:lnSpc>
                    <a:spcPct val="150000"/>
                  </a:lnSpc>
                </a:pPr>
                <a:r>
                  <a:rPr lang="en-US" sz="4200" b="1" dirty="0" err="1" smtClean="0">
                    <a:solidFill>
                      <a:srgbClr val="FF0000"/>
                    </a:solidFill>
                    <a:latin typeface="Arial" panose="020B0604020202020204" pitchFamily="34" charset="0"/>
                    <a:cs typeface="Arial" panose="020B0604020202020204" pitchFamily="34" charset="0"/>
                  </a:rPr>
                  <a:t>tình</a:t>
                </a:r>
                <a:r>
                  <a:rPr lang="en-US" sz="4200" b="1" dirty="0" smtClean="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huống</a:t>
                </a:r>
                <a:r>
                  <a:rPr lang="en-US" sz="4200" b="1" dirty="0">
                    <a:solidFill>
                      <a:srgbClr val="FF0000"/>
                    </a:solidFill>
                    <a:latin typeface="Arial" panose="020B0604020202020204" pitchFamily="34" charset="0"/>
                    <a:cs typeface="Arial" panose="020B0604020202020204" pitchFamily="34" charset="0"/>
                  </a:rPr>
                  <a:t> 1</a:t>
                </a:r>
              </a:p>
            </p:txBody>
          </p:sp>
        </p:grpSp>
        <p:pic>
          <p:nvPicPr>
            <p:cNvPr id="58" name="Picture 57">
              <a:extLst>
                <a:ext uri="{FF2B5EF4-FFF2-40B4-BE49-F238E27FC236}">
                  <a16:creationId xmlns:a16="http://schemas.microsoft.com/office/drawing/2014/main" id="{9CE8944D-2619-174B-E8FA-618F6C63B237}"/>
                </a:ext>
              </a:extLst>
            </p:cNvPr>
            <p:cNvPicPr>
              <a:picLocks noChangeAspect="1"/>
            </p:cNvPicPr>
            <p:nvPr/>
          </p:nvPicPr>
          <p:blipFill>
            <a:blip r:embed="rId6"/>
            <a:stretch>
              <a:fillRect/>
            </a:stretch>
          </p:blipFill>
          <p:spPr>
            <a:xfrm>
              <a:off x="11898101" y="5328718"/>
              <a:ext cx="5297174" cy="3777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2" descr="Push pin ">
              <a:extLst>
                <a:ext uri="{FF2B5EF4-FFF2-40B4-BE49-F238E27FC236}">
                  <a16:creationId xmlns:a16="http://schemas.microsoft.com/office/drawing/2014/main" id="{1B5D2954-40FC-74A6-A826-5CA6810B8A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46116" y="5069070"/>
              <a:ext cx="706015" cy="70601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Freeform 9">
            <a:extLst>
              <a:ext uri="{FF2B5EF4-FFF2-40B4-BE49-F238E27FC236}">
                <a16:creationId xmlns:a16="http://schemas.microsoft.com/office/drawing/2014/main" id="{E6763CEE-57B9-EF52-AE62-74B4BF225DAE}"/>
              </a:ext>
            </a:extLst>
          </p:cNvPr>
          <p:cNvSpPr/>
          <p:nvPr/>
        </p:nvSpPr>
        <p:spPr>
          <a:xfrm rot="-1922635" flipH="1">
            <a:off x="16498671" y="-888027"/>
            <a:ext cx="2213631" cy="364520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8"/>
            <a:stretch>
              <a:fillRect/>
            </a:stretch>
          </a:blipFill>
        </p:spPr>
      </p:sp>
    </p:spTree>
    <p:extLst>
      <p:ext uri="{BB962C8B-B14F-4D97-AF65-F5344CB8AC3E}">
        <p14:creationId xmlns:p14="http://schemas.microsoft.com/office/powerpoint/2010/main" val="316787439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9999DF-6C98-213D-CFC6-9C11288908A8}"/>
              </a:ext>
            </a:extLst>
          </p:cNvPr>
          <p:cNvGrpSpPr/>
          <p:nvPr/>
        </p:nvGrpSpPr>
        <p:grpSpPr>
          <a:xfrm>
            <a:off x="-2131155" y="359090"/>
            <a:ext cx="12804469" cy="1728807"/>
            <a:chOff x="3467284" y="49480"/>
            <a:chExt cx="12804469" cy="1728807"/>
          </a:xfrm>
        </p:grpSpPr>
        <p:grpSp>
          <p:nvGrpSpPr>
            <p:cNvPr id="28" name="Group 18">
              <a:extLst>
                <a:ext uri="{FF2B5EF4-FFF2-40B4-BE49-F238E27FC236}">
                  <a16:creationId xmlns:a16="http://schemas.microsoft.com/office/drawing/2014/main" id="{CD37CDDF-21B4-76E2-53C4-21C1C496EB7A}"/>
                </a:ext>
              </a:extLst>
            </p:cNvPr>
            <p:cNvGrpSpPr/>
            <p:nvPr/>
          </p:nvGrpSpPr>
          <p:grpSpPr>
            <a:xfrm>
              <a:off x="3467284" y="49480"/>
              <a:ext cx="12804469" cy="1728807"/>
              <a:chOff x="0" y="-108803"/>
              <a:chExt cx="3494427" cy="515203"/>
            </a:xfrm>
          </p:grpSpPr>
          <p:sp>
            <p:nvSpPr>
              <p:cNvPr id="31" name="Freeform 19">
                <a:extLst>
                  <a:ext uri="{FF2B5EF4-FFF2-40B4-BE49-F238E27FC236}">
                    <a16:creationId xmlns:a16="http://schemas.microsoft.com/office/drawing/2014/main" id="{C9A3E529-CCEA-5A28-6E63-FC884CE32E52}"/>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sp>
          <p:sp>
            <p:nvSpPr>
              <p:cNvPr id="33" name="TextBox 20">
                <a:extLst>
                  <a:ext uri="{FF2B5EF4-FFF2-40B4-BE49-F238E27FC236}">
                    <a16:creationId xmlns:a16="http://schemas.microsoft.com/office/drawing/2014/main" id="{D3D87D3A-98D0-DE39-D8CC-B2FB4C11ED2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8">
              <a:extLst>
                <a:ext uri="{FF2B5EF4-FFF2-40B4-BE49-F238E27FC236}">
                  <a16:creationId xmlns:a16="http://schemas.microsoft.com/office/drawing/2014/main" id="{E2827F4C-4B73-DA9B-E5BA-2D66F84549DA}"/>
                </a:ext>
              </a:extLst>
            </p:cNvPr>
            <p:cNvSpPr txBox="1"/>
            <p:nvPr/>
          </p:nvSpPr>
          <p:spPr>
            <a:xfrm>
              <a:off x="6075532" y="379664"/>
              <a:ext cx="7917353"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Bài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tập</a:t>
              </a:r>
              <a:r>
                <a:rPr lang="en-US" sz="4800" b="1" dirty="0">
                  <a:solidFill>
                    <a:schemeClr val="bg1"/>
                  </a:solidFill>
                  <a:latin typeface="Arial" panose="020B0604020202020204" pitchFamily="34" charset="0"/>
                  <a:cs typeface="Arial" panose="020B0604020202020204" pitchFamily="34" charset="0"/>
                </a:rPr>
                <a:t> 3: </a:t>
              </a:r>
              <a:r>
                <a:rPr lang="en-US" sz="4800" b="1" dirty="0" err="1">
                  <a:solidFill>
                    <a:schemeClr val="bg1"/>
                  </a:solidFill>
                  <a:latin typeface="Arial" panose="020B0604020202020204" pitchFamily="34" charset="0"/>
                  <a:cs typeface="Arial" panose="020B0604020202020204" pitchFamily="34" charset="0"/>
                </a:rPr>
                <a:t>Xử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lí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C7E84679-A9CC-3568-933F-77AB632BB85C}"/>
              </a:ext>
            </a:extLst>
          </p:cNvPr>
          <p:cNvGrpSpPr/>
          <p:nvPr/>
        </p:nvGrpSpPr>
        <p:grpSpPr>
          <a:xfrm>
            <a:off x="729215" y="2032568"/>
            <a:ext cx="10105203" cy="7775359"/>
            <a:chOff x="1014921" y="1787741"/>
            <a:chExt cx="9823944" cy="7775359"/>
          </a:xfrm>
        </p:grpSpPr>
        <p:grpSp>
          <p:nvGrpSpPr>
            <p:cNvPr id="40" name="Group 3">
              <a:extLst>
                <a:ext uri="{FF2B5EF4-FFF2-40B4-BE49-F238E27FC236}">
                  <a16:creationId xmlns:a16="http://schemas.microsoft.com/office/drawing/2014/main" id="{77423155-F5F7-A7C9-240D-E9F289D3C3C1}"/>
                </a:ext>
              </a:extLst>
            </p:cNvPr>
            <p:cNvGrpSpPr/>
            <p:nvPr/>
          </p:nvGrpSpPr>
          <p:grpSpPr>
            <a:xfrm>
              <a:off x="1014921" y="1910325"/>
              <a:ext cx="9630284" cy="7652775"/>
              <a:chOff x="-76914" y="-47625"/>
              <a:chExt cx="2644263" cy="2015546"/>
            </a:xfrm>
          </p:grpSpPr>
          <p:sp>
            <p:nvSpPr>
              <p:cNvPr id="42" name="Freeform 4">
                <a:extLst>
                  <a:ext uri="{FF2B5EF4-FFF2-40B4-BE49-F238E27FC236}">
                    <a16:creationId xmlns:a16="http://schemas.microsoft.com/office/drawing/2014/main" id="{EAC88DA9-B8F5-2677-1789-4E16E97FE36E}"/>
                  </a:ext>
                </a:extLst>
              </p:cNvPr>
              <p:cNvSpPr/>
              <p:nvPr/>
            </p:nvSpPr>
            <p:spPr>
              <a:xfrm>
                <a:off x="-76914" y="0"/>
                <a:ext cx="2644263" cy="1967921"/>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sp>
          <p:sp>
            <p:nvSpPr>
              <p:cNvPr id="43" name="TextBox 5">
                <a:extLst>
                  <a:ext uri="{FF2B5EF4-FFF2-40B4-BE49-F238E27FC236}">
                    <a16:creationId xmlns:a16="http://schemas.microsoft.com/office/drawing/2014/main" id="{475ABFD5-378C-25AA-3D23-A28F292CA1A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41" name="Picture 13">
              <a:extLst>
                <a:ext uri="{FF2B5EF4-FFF2-40B4-BE49-F238E27FC236}">
                  <a16:creationId xmlns:a16="http://schemas.microsoft.com/office/drawing/2014/main" id="{46E7460C-9E1C-8C69-0DF5-B71B3E1773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20741" y="1787741"/>
              <a:ext cx="1518124" cy="1491557"/>
            </a:xfrm>
            <a:prstGeom prst="rect">
              <a:avLst/>
            </a:prstGeom>
          </p:spPr>
        </p:pic>
      </p:grpSp>
      <p:sp>
        <p:nvSpPr>
          <p:cNvPr id="44" name="TextBox 43">
            <a:extLst>
              <a:ext uri="{FF2B5EF4-FFF2-40B4-BE49-F238E27FC236}">
                <a16:creationId xmlns:a16="http://schemas.microsoft.com/office/drawing/2014/main" id="{3F50BCA7-CD47-719D-11CA-E94DEF5F6B28}"/>
              </a:ext>
            </a:extLst>
          </p:cNvPr>
          <p:cNvSpPr txBox="1"/>
          <p:nvPr/>
        </p:nvSpPr>
        <p:spPr>
          <a:xfrm>
            <a:off x="1210329" y="2457062"/>
            <a:ext cx="8843294" cy="4755148"/>
          </a:xfrm>
          <a:prstGeom prst="rect">
            <a:avLst/>
          </a:prstGeom>
          <a:noFill/>
        </p:spPr>
        <p:txBody>
          <a:bodyPr wrap="square">
            <a:spAutoFit/>
          </a:bodyPr>
          <a:lstStyle/>
          <a:p>
            <a:pPr algn="ctr">
              <a:lnSpc>
                <a:spcPct val="150000"/>
              </a:lnSpc>
            </a:pPr>
            <a:r>
              <a:rPr lang="en-US" sz="4200" b="1" dirty="0" smtClean="0">
                <a:latin typeface="Arial" panose="020B0604020202020204" pitchFamily="34" charset="0"/>
                <a:ea typeface="Calibri" panose="020F0502020204030204" pitchFamily="34" charset="0"/>
                <a:cs typeface="Arial" panose="020B0604020202020204" pitchFamily="34" charset="0"/>
              </a:rPr>
              <a:t>TÌNH HUỐNG 2:</a:t>
            </a:r>
            <a:endParaRPr lang="en-US" sz="4200" b="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Vừa đến trường, Cốm nhìn thấy cô lao công bị ngã ở hành lang khi đang lau sàn.</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i="1" dirty="0">
                <a:solidFill>
                  <a:srgbClr val="FF0000"/>
                </a:solidFill>
                <a:latin typeface="Arial" panose="020B0604020202020204" pitchFamily="34" charset="0"/>
                <a:cs typeface="Arial" panose="020B0604020202020204" pitchFamily="34" charset="0"/>
              </a:rPr>
              <a:t>Nếu là </a:t>
            </a:r>
            <a:r>
              <a:rPr lang="en-US" sz="4000" b="1" i="1" dirty="0" err="1">
                <a:solidFill>
                  <a:srgbClr val="FF0000"/>
                </a:solidFill>
                <a:latin typeface="Arial" panose="020B0604020202020204" pitchFamily="34" charset="0"/>
                <a:cs typeface="Arial" panose="020B0604020202020204" pitchFamily="34" charset="0"/>
              </a:rPr>
              <a:t>Cốm</a:t>
            </a:r>
            <a:r>
              <a:rPr lang="vi-VN" sz="4000" b="1" i="1" dirty="0">
                <a:solidFill>
                  <a:srgbClr val="FF0000"/>
                </a:solidFill>
                <a:latin typeface="Arial" panose="020B0604020202020204" pitchFamily="34" charset="0"/>
                <a:cs typeface="Arial" panose="020B0604020202020204" pitchFamily="34" charset="0"/>
              </a:rPr>
              <a:t>, em sẽ </a:t>
            </a:r>
            <a:r>
              <a:rPr lang="en-US" sz="4000" b="1" i="1" dirty="0" err="1">
                <a:solidFill>
                  <a:srgbClr val="FF0000"/>
                </a:solidFill>
                <a:latin typeface="Arial" panose="020B0604020202020204" pitchFamily="34" charset="0"/>
                <a:cs typeface="Arial" panose="020B0604020202020204" pitchFamily="34" charset="0"/>
              </a:rPr>
              <a:t>làm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gì</a:t>
            </a:r>
            <a:r>
              <a:rPr lang="en-US" sz="4000" b="1" i="1" dirty="0">
                <a:solidFill>
                  <a:srgbClr val="FF0000"/>
                </a:solidFill>
                <a:latin typeface="Arial" panose="020B0604020202020204" pitchFamily="34" charset="0"/>
                <a:cs typeface="Arial" panose="020B0604020202020204" pitchFamily="34" charset="0"/>
              </a:rPr>
              <a:t>?</a:t>
            </a:r>
          </a:p>
        </p:txBody>
      </p:sp>
      <p:sp>
        <p:nvSpPr>
          <p:cNvPr id="60" name="Freeform 9">
            <a:extLst>
              <a:ext uri="{FF2B5EF4-FFF2-40B4-BE49-F238E27FC236}">
                <a16:creationId xmlns:a16="http://schemas.microsoft.com/office/drawing/2014/main" id="{E6763CEE-57B9-EF52-AE62-74B4BF225DAE}"/>
              </a:ext>
            </a:extLst>
          </p:cNvPr>
          <p:cNvSpPr/>
          <p:nvPr/>
        </p:nvSpPr>
        <p:spPr>
          <a:xfrm rot="-1922635" flipH="1">
            <a:off x="16498671" y="-888027"/>
            <a:ext cx="2213631" cy="364520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4"/>
            <a:stretch>
              <a:fillRect/>
            </a:stretch>
          </a:blipFill>
        </p:spPr>
      </p:sp>
      <p:pic>
        <p:nvPicPr>
          <p:cNvPr id="2" name="Picture 16">
            <a:extLst>
              <a:ext uri="{FF2B5EF4-FFF2-40B4-BE49-F238E27FC236}">
                <a16:creationId xmlns:a16="http://schemas.microsoft.com/office/drawing/2014/main" id="{66D1F8CA-D4DA-0CA0-1FEE-B0C2310CC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65470" y="7340904"/>
            <a:ext cx="6733013" cy="2566961"/>
          </a:xfrm>
          <a:prstGeom prst="rect">
            <a:avLst/>
          </a:prstGeom>
        </p:spPr>
      </p:pic>
      <p:grpSp>
        <p:nvGrpSpPr>
          <p:cNvPr id="5" name="Group 4">
            <a:extLst>
              <a:ext uri="{FF2B5EF4-FFF2-40B4-BE49-F238E27FC236}">
                <a16:creationId xmlns:a16="http://schemas.microsoft.com/office/drawing/2014/main" id="{F5863496-5AE4-126A-2F56-491924E9091E}"/>
              </a:ext>
            </a:extLst>
          </p:cNvPr>
          <p:cNvGrpSpPr/>
          <p:nvPr/>
        </p:nvGrpSpPr>
        <p:grpSpPr>
          <a:xfrm>
            <a:off x="10828191" y="458123"/>
            <a:ext cx="6880797" cy="9927910"/>
            <a:chOff x="11384388" y="2617913"/>
            <a:chExt cx="6324600" cy="7048702"/>
          </a:xfrm>
        </p:grpSpPr>
        <p:sp>
          <p:nvSpPr>
            <p:cNvPr id="46" name="Freeform 7">
              <a:extLst>
                <a:ext uri="{FF2B5EF4-FFF2-40B4-BE49-F238E27FC236}">
                  <a16:creationId xmlns:a16="http://schemas.microsoft.com/office/drawing/2014/main" id="{1C63F9FC-628A-F17D-CB58-E1C328F33838}"/>
                </a:ext>
              </a:extLst>
            </p:cNvPr>
            <p:cNvSpPr/>
            <p:nvPr/>
          </p:nvSpPr>
          <p:spPr>
            <a:xfrm>
              <a:off x="11384388" y="2617913"/>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sp>
        <p:grpSp>
          <p:nvGrpSpPr>
            <p:cNvPr id="47" name="Group 46">
              <a:extLst>
                <a:ext uri="{FF2B5EF4-FFF2-40B4-BE49-F238E27FC236}">
                  <a16:creationId xmlns:a16="http://schemas.microsoft.com/office/drawing/2014/main" id="{21D6AADF-9834-B669-2091-2DC1B9BCB9D1}"/>
                </a:ext>
              </a:extLst>
            </p:cNvPr>
            <p:cNvGrpSpPr/>
            <p:nvPr/>
          </p:nvGrpSpPr>
          <p:grpSpPr>
            <a:xfrm>
              <a:off x="11640009" y="2971130"/>
              <a:ext cx="6004118" cy="1867726"/>
              <a:chOff x="1426698" y="3199063"/>
              <a:chExt cx="6004118" cy="1867726"/>
            </a:xfrm>
          </p:grpSpPr>
          <p:sp>
            <p:nvSpPr>
              <p:cNvPr id="51" name="Freeform 10">
                <a:extLst>
                  <a:ext uri="{FF2B5EF4-FFF2-40B4-BE49-F238E27FC236}">
                    <a16:creationId xmlns:a16="http://schemas.microsoft.com/office/drawing/2014/main" id="{7AACDBD4-8CDF-FFC7-BE95-275FE2D84EFA}"/>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sp>
          <p:sp>
            <p:nvSpPr>
              <p:cNvPr id="52" name="TextBox 51">
                <a:extLst>
                  <a:ext uri="{FF2B5EF4-FFF2-40B4-BE49-F238E27FC236}">
                    <a16:creationId xmlns:a16="http://schemas.microsoft.com/office/drawing/2014/main" id="{AC2101A0-C907-DD97-A88E-44631244EA31}"/>
                  </a:ext>
                </a:extLst>
              </p:cNvPr>
              <p:cNvSpPr txBox="1"/>
              <p:nvPr/>
            </p:nvSpPr>
            <p:spPr>
              <a:xfrm>
                <a:off x="1604076" y="3389128"/>
                <a:ext cx="5826740" cy="1357178"/>
              </a:xfrm>
              <a:prstGeom prst="rect">
                <a:avLst/>
              </a:prstGeom>
              <a:noFill/>
            </p:spPr>
            <p:txBody>
              <a:bodyPr wrap="square" rtlCol="0">
                <a:spAutoFit/>
              </a:bodyPr>
              <a:lstStyle/>
              <a:p>
                <a:pPr algn="ctr">
                  <a:lnSpc>
                    <a:spcPct val="150000"/>
                  </a:lnSpc>
                </a:pPr>
                <a:r>
                  <a:rPr lang="en-US" sz="4200" b="1" dirty="0">
                    <a:solidFill>
                      <a:srgbClr val="FF0000"/>
                    </a:solidFill>
                    <a:latin typeface="Arial" panose="020B0604020202020204" pitchFamily="34" charset="0"/>
                    <a:cs typeface="Arial" panose="020B0604020202020204" pitchFamily="34" charset="0"/>
                  </a:rPr>
                  <a:t>Đọc </a:t>
                </a:r>
                <a:r>
                  <a:rPr lang="en-US" sz="4200" b="1" dirty="0" err="1">
                    <a:solidFill>
                      <a:srgbClr val="FF0000"/>
                    </a:solidFill>
                    <a:latin typeface="Arial" panose="020B0604020202020204" pitchFamily="34" charset="0"/>
                    <a:cs typeface="Arial" panose="020B0604020202020204" pitchFamily="34" charset="0"/>
                  </a:rPr>
                  <a:t>và</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xử</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lí</a:t>
                </a:r>
                <a:r>
                  <a:rPr lang="en-US" sz="4200" b="1" dirty="0">
                    <a:solidFill>
                      <a:srgbClr val="FF0000"/>
                    </a:solidFill>
                    <a:latin typeface="Arial" panose="020B0604020202020204" pitchFamily="34" charset="0"/>
                    <a:cs typeface="Arial" panose="020B0604020202020204" pitchFamily="34" charset="0"/>
                  </a:rPr>
                  <a:t> </a:t>
                </a:r>
                <a:endParaRPr lang="en-US" sz="4200" b="1" dirty="0" smtClean="0">
                  <a:solidFill>
                    <a:srgbClr val="FF0000"/>
                  </a:solidFill>
                  <a:latin typeface="Arial" panose="020B0604020202020204" pitchFamily="34" charset="0"/>
                  <a:cs typeface="Arial" panose="020B0604020202020204" pitchFamily="34" charset="0"/>
                </a:endParaRPr>
              </a:p>
              <a:p>
                <a:pPr algn="ctr">
                  <a:lnSpc>
                    <a:spcPct val="150000"/>
                  </a:lnSpc>
                </a:pPr>
                <a:r>
                  <a:rPr lang="en-US" sz="4200" b="1" dirty="0" err="1" smtClean="0">
                    <a:solidFill>
                      <a:srgbClr val="FF0000"/>
                    </a:solidFill>
                    <a:latin typeface="Arial" panose="020B0604020202020204" pitchFamily="34" charset="0"/>
                    <a:cs typeface="Arial" panose="020B0604020202020204" pitchFamily="34" charset="0"/>
                  </a:rPr>
                  <a:t>tình</a:t>
                </a:r>
                <a:r>
                  <a:rPr lang="en-US" sz="4200" b="1" dirty="0" smtClean="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huống</a:t>
                </a:r>
                <a:r>
                  <a:rPr lang="en-US" sz="4200" b="1" dirty="0">
                    <a:solidFill>
                      <a:srgbClr val="FF0000"/>
                    </a:solidFill>
                    <a:latin typeface="Arial" panose="020B0604020202020204" pitchFamily="34" charset="0"/>
                    <a:cs typeface="Arial" panose="020B0604020202020204" pitchFamily="34" charset="0"/>
                  </a:rPr>
                  <a:t> 2</a:t>
                </a:r>
              </a:p>
            </p:txBody>
          </p:sp>
        </p:grpSp>
        <p:pic>
          <p:nvPicPr>
            <p:cNvPr id="4" name="Picture 3">
              <a:extLst>
                <a:ext uri="{FF2B5EF4-FFF2-40B4-BE49-F238E27FC236}">
                  <a16:creationId xmlns:a16="http://schemas.microsoft.com/office/drawing/2014/main" id="{DC731A12-D592-D302-6338-9FEC9D1BFE14}"/>
                </a:ext>
              </a:extLst>
            </p:cNvPr>
            <p:cNvPicPr>
              <a:picLocks noChangeAspect="1"/>
            </p:cNvPicPr>
            <p:nvPr/>
          </p:nvPicPr>
          <p:blipFill>
            <a:blip r:embed="rId7"/>
            <a:stretch>
              <a:fillRect/>
            </a:stretch>
          </p:blipFill>
          <p:spPr>
            <a:xfrm>
              <a:off x="11880311" y="5213197"/>
              <a:ext cx="5332753" cy="3769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2" descr="Push pin ">
              <a:extLst>
                <a:ext uri="{FF2B5EF4-FFF2-40B4-BE49-F238E27FC236}">
                  <a16:creationId xmlns:a16="http://schemas.microsoft.com/office/drawing/2014/main" id="{1B5D2954-40FC-74A6-A826-5CA6810B8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0734" y="4935607"/>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346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righ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9999DF-6C98-213D-CFC6-9C11288908A8}"/>
              </a:ext>
            </a:extLst>
          </p:cNvPr>
          <p:cNvGrpSpPr/>
          <p:nvPr/>
        </p:nvGrpSpPr>
        <p:grpSpPr>
          <a:xfrm>
            <a:off x="-2131155" y="359090"/>
            <a:ext cx="12804469" cy="1728807"/>
            <a:chOff x="3467284" y="49480"/>
            <a:chExt cx="12804469" cy="1728807"/>
          </a:xfrm>
        </p:grpSpPr>
        <p:grpSp>
          <p:nvGrpSpPr>
            <p:cNvPr id="28" name="Group 18">
              <a:extLst>
                <a:ext uri="{FF2B5EF4-FFF2-40B4-BE49-F238E27FC236}">
                  <a16:creationId xmlns:a16="http://schemas.microsoft.com/office/drawing/2014/main" id="{CD37CDDF-21B4-76E2-53C4-21C1C496EB7A}"/>
                </a:ext>
              </a:extLst>
            </p:cNvPr>
            <p:cNvGrpSpPr/>
            <p:nvPr/>
          </p:nvGrpSpPr>
          <p:grpSpPr>
            <a:xfrm>
              <a:off x="3467284" y="49480"/>
              <a:ext cx="12804469" cy="1728807"/>
              <a:chOff x="0" y="-108803"/>
              <a:chExt cx="3494427" cy="515203"/>
            </a:xfrm>
          </p:grpSpPr>
          <p:sp>
            <p:nvSpPr>
              <p:cNvPr id="31" name="Freeform 19">
                <a:extLst>
                  <a:ext uri="{FF2B5EF4-FFF2-40B4-BE49-F238E27FC236}">
                    <a16:creationId xmlns:a16="http://schemas.microsoft.com/office/drawing/2014/main" id="{C9A3E529-CCEA-5A28-6E63-FC884CE32E52}"/>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sp>
          <p:sp>
            <p:nvSpPr>
              <p:cNvPr id="33" name="TextBox 20">
                <a:extLst>
                  <a:ext uri="{FF2B5EF4-FFF2-40B4-BE49-F238E27FC236}">
                    <a16:creationId xmlns:a16="http://schemas.microsoft.com/office/drawing/2014/main" id="{D3D87D3A-98D0-DE39-D8CC-B2FB4C11ED2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8">
              <a:extLst>
                <a:ext uri="{FF2B5EF4-FFF2-40B4-BE49-F238E27FC236}">
                  <a16:creationId xmlns:a16="http://schemas.microsoft.com/office/drawing/2014/main" id="{E2827F4C-4B73-DA9B-E5BA-2D66F84549DA}"/>
                </a:ext>
              </a:extLst>
            </p:cNvPr>
            <p:cNvSpPr txBox="1"/>
            <p:nvPr/>
          </p:nvSpPr>
          <p:spPr>
            <a:xfrm>
              <a:off x="6075532" y="379664"/>
              <a:ext cx="7917353"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Bài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tập</a:t>
              </a:r>
              <a:r>
                <a:rPr lang="en-US" sz="4800" b="1" dirty="0">
                  <a:solidFill>
                    <a:schemeClr val="bg1"/>
                  </a:solidFill>
                  <a:latin typeface="Arial" panose="020B0604020202020204" pitchFamily="34" charset="0"/>
                  <a:cs typeface="Arial" panose="020B0604020202020204" pitchFamily="34" charset="0"/>
                </a:rPr>
                <a:t> 3: </a:t>
              </a:r>
              <a:r>
                <a:rPr lang="en-US" sz="4800" b="1" dirty="0" err="1">
                  <a:solidFill>
                    <a:schemeClr val="bg1"/>
                  </a:solidFill>
                  <a:latin typeface="Arial" panose="020B0604020202020204" pitchFamily="34" charset="0"/>
                  <a:cs typeface="Arial" panose="020B0604020202020204" pitchFamily="34" charset="0"/>
                </a:rPr>
                <a:t>Xử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lí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C7E84679-A9CC-3568-933F-77AB632BB85C}"/>
              </a:ext>
            </a:extLst>
          </p:cNvPr>
          <p:cNvGrpSpPr/>
          <p:nvPr/>
        </p:nvGrpSpPr>
        <p:grpSpPr>
          <a:xfrm>
            <a:off x="729215" y="2032568"/>
            <a:ext cx="10105203" cy="7775359"/>
            <a:chOff x="1014921" y="1787741"/>
            <a:chExt cx="9823944" cy="7775359"/>
          </a:xfrm>
        </p:grpSpPr>
        <p:grpSp>
          <p:nvGrpSpPr>
            <p:cNvPr id="40" name="Group 3">
              <a:extLst>
                <a:ext uri="{FF2B5EF4-FFF2-40B4-BE49-F238E27FC236}">
                  <a16:creationId xmlns:a16="http://schemas.microsoft.com/office/drawing/2014/main" id="{77423155-F5F7-A7C9-240D-E9F289D3C3C1}"/>
                </a:ext>
              </a:extLst>
            </p:cNvPr>
            <p:cNvGrpSpPr/>
            <p:nvPr/>
          </p:nvGrpSpPr>
          <p:grpSpPr>
            <a:xfrm>
              <a:off x="1014921" y="1910325"/>
              <a:ext cx="9630284" cy="7652775"/>
              <a:chOff x="-76914" y="-47625"/>
              <a:chExt cx="2644263" cy="2015546"/>
            </a:xfrm>
          </p:grpSpPr>
          <p:sp>
            <p:nvSpPr>
              <p:cNvPr id="42" name="Freeform 4">
                <a:extLst>
                  <a:ext uri="{FF2B5EF4-FFF2-40B4-BE49-F238E27FC236}">
                    <a16:creationId xmlns:a16="http://schemas.microsoft.com/office/drawing/2014/main" id="{EAC88DA9-B8F5-2677-1789-4E16E97FE36E}"/>
                  </a:ext>
                </a:extLst>
              </p:cNvPr>
              <p:cNvSpPr/>
              <p:nvPr/>
            </p:nvSpPr>
            <p:spPr>
              <a:xfrm>
                <a:off x="-76914" y="0"/>
                <a:ext cx="2644263" cy="1967921"/>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sp>
          <p:sp>
            <p:nvSpPr>
              <p:cNvPr id="43" name="TextBox 5">
                <a:extLst>
                  <a:ext uri="{FF2B5EF4-FFF2-40B4-BE49-F238E27FC236}">
                    <a16:creationId xmlns:a16="http://schemas.microsoft.com/office/drawing/2014/main" id="{475ABFD5-378C-25AA-3D23-A28F292CA1A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41" name="Picture 13">
              <a:extLst>
                <a:ext uri="{FF2B5EF4-FFF2-40B4-BE49-F238E27FC236}">
                  <a16:creationId xmlns:a16="http://schemas.microsoft.com/office/drawing/2014/main" id="{46E7460C-9E1C-8C69-0DF5-B71B3E1773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20741" y="1787741"/>
              <a:ext cx="1518124" cy="1491557"/>
            </a:xfrm>
            <a:prstGeom prst="rect">
              <a:avLst/>
            </a:prstGeom>
          </p:spPr>
        </p:pic>
      </p:grpSp>
      <p:sp>
        <p:nvSpPr>
          <p:cNvPr id="44" name="TextBox 43">
            <a:extLst>
              <a:ext uri="{FF2B5EF4-FFF2-40B4-BE49-F238E27FC236}">
                <a16:creationId xmlns:a16="http://schemas.microsoft.com/office/drawing/2014/main" id="{3F50BCA7-CD47-719D-11CA-E94DEF5F6B28}"/>
              </a:ext>
            </a:extLst>
          </p:cNvPr>
          <p:cNvSpPr txBox="1"/>
          <p:nvPr/>
        </p:nvSpPr>
        <p:spPr>
          <a:xfrm>
            <a:off x="1110505" y="2417849"/>
            <a:ext cx="9059201" cy="5678478"/>
          </a:xfrm>
          <a:prstGeom prst="rect">
            <a:avLst/>
          </a:prstGeom>
          <a:noFill/>
        </p:spPr>
        <p:txBody>
          <a:bodyPr wrap="square">
            <a:spAutoFit/>
          </a:bodyPr>
          <a:lstStyle/>
          <a:p>
            <a:pPr algn="ctr">
              <a:lnSpc>
                <a:spcPct val="150000"/>
              </a:lnSpc>
            </a:pPr>
            <a:r>
              <a:rPr lang="en-US" sz="4200" b="1" dirty="0" smtClean="0">
                <a:latin typeface="Arial" panose="020B0604020202020204" pitchFamily="34" charset="0"/>
                <a:ea typeface="Calibri" panose="020F0502020204030204" pitchFamily="34" charset="0"/>
                <a:cs typeface="Arial" panose="020B0604020202020204" pitchFamily="34" charset="0"/>
              </a:rPr>
              <a:t>TÌNH HUỐNG 3</a:t>
            </a:r>
            <a:r>
              <a:rPr lang="en-US" sz="4200" b="1"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Chủ nhật, Na và Cốm đi công viên. Nghe thấy cô bán đồ chơi rao hàng, Cốm rủ Na: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“Na ơi! Mình bắt chước tiếng rao hàng để trêu cô ấy đi.” </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i="1" dirty="0">
                <a:solidFill>
                  <a:srgbClr val="FF0000"/>
                </a:solidFill>
                <a:latin typeface="Arial" panose="020B0604020202020204" pitchFamily="34" charset="0"/>
                <a:cs typeface="Arial" panose="020B0604020202020204" pitchFamily="34" charset="0"/>
              </a:rPr>
              <a:t>Nếu là </a:t>
            </a:r>
            <a:r>
              <a:rPr lang="en-US" sz="4000" b="1" i="1" dirty="0">
                <a:solidFill>
                  <a:srgbClr val="FF0000"/>
                </a:solidFill>
                <a:latin typeface="Arial" panose="020B0604020202020204" pitchFamily="34" charset="0"/>
                <a:cs typeface="Arial" panose="020B0604020202020204" pitchFamily="34" charset="0"/>
              </a:rPr>
              <a:t>Na</a:t>
            </a:r>
            <a:r>
              <a:rPr lang="vi-VN" sz="4000" b="1" i="1" dirty="0">
                <a:solidFill>
                  <a:srgbClr val="FF0000"/>
                </a:solidFill>
                <a:latin typeface="Arial" panose="020B0604020202020204" pitchFamily="34" charset="0"/>
                <a:cs typeface="Arial" panose="020B0604020202020204" pitchFamily="34" charset="0"/>
              </a:rPr>
              <a:t>, em sẽ </a:t>
            </a:r>
            <a:r>
              <a:rPr lang="en-US" sz="4000" b="1" i="1" dirty="0" err="1">
                <a:solidFill>
                  <a:srgbClr val="FF0000"/>
                </a:solidFill>
                <a:latin typeface="Arial" panose="020B0604020202020204" pitchFamily="34" charset="0"/>
                <a:cs typeface="Arial" panose="020B0604020202020204" pitchFamily="34" charset="0"/>
              </a:rPr>
              <a:t>làm</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gì</a:t>
            </a:r>
            <a:r>
              <a:rPr lang="en-US" sz="4000" b="1" i="1" dirty="0">
                <a:solidFill>
                  <a:srgbClr val="FF0000"/>
                </a:solidFill>
                <a:latin typeface="Arial" panose="020B0604020202020204" pitchFamily="34" charset="0"/>
                <a:cs typeface="Arial" panose="020B0604020202020204" pitchFamily="34" charset="0"/>
              </a:rPr>
              <a:t>?</a:t>
            </a:r>
          </a:p>
        </p:txBody>
      </p:sp>
      <p:pic>
        <p:nvPicPr>
          <p:cNvPr id="2" name="Picture 9">
            <a:extLst>
              <a:ext uri="{FF2B5EF4-FFF2-40B4-BE49-F238E27FC236}">
                <a16:creationId xmlns:a16="http://schemas.microsoft.com/office/drawing/2014/main" id="{07CB51F1-8DE7-62D4-F877-26FC228F70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075137" y="6875980"/>
            <a:ext cx="2609433" cy="2931947"/>
          </a:xfrm>
          <a:prstGeom prst="rect">
            <a:avLst/>
          </a:prstGeom>
        </p:spPr>
      </p:pic>
      <p:grpSp>
        <p:nvGrpSpPr>
          <p:cNvPr id="5" name="Group 4">
            <a:extLst>
              <a:ext uri="{FF2B5EF4-FFF2-40B4-BE49-F238E27FC236}">
                <a16:creationId xmlns:a16="http://schemas.microsoft.com/office/drawing/2014/main" id="{4948E9EF-CE4E-C71D-3551-D36E503C1C14}"/>
              </a:ext>
            </a:extLst>
          </p:cNvPr>
          <p:cNvGrpSpPr/>
          <p:nvPr/>
        </p:nvGrpSpPr>
        <p:grpSpPr>
          <a:xfrm>
            <a:off x="10766467" y="359090"/>
            <a:ext cx="7264025" cy="9448837"/>
            <a:chOff x="11384388" y="2547601"/>
            <a:chExt cx="6324600" cy="7048702"/>
          </a:xfrm>
        </p:grpSpPr>
        <p:sp>
          <p:nvSpPr>
            <p:cNvPr id="46" name="Freeform 7">
              <a:extLst>
                <a:ext uri="{FF2B5EF4-FFF2-40B4-BE49-F238E27FC236}">
                  <a16:creationId xmlns:a16="http://schemas.microsoft.com/office/drawing/2014/main" id="{1C63F9FC-628A-F17D-CB58-E1C328F33838}"/>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sp>
        <p:grpSp>
          <p:nvGrpSpPr>
            <p:cNvPr id="47" name="Group 46">
              <a:extLst>
                <a:ext uri="{FF2B5EF4-FFF2-40B4-BE49-F238E27FC236}">
                  <a16:creationId xmlns:a16="http://schemas.microsoft.com/office/drawing/2014/main" id="{21D6AADF-9834-B669-2091-2DC1B9BCB9D1}"/>
                </a:ext>
              </a:extLst>
            </p:cNvPr>
            <p:cNvGrpSpPr/>
            <p:nvPr/>
          </p:nvGrpSpPr>
          <p:grpSpPr>
            <a:xfrm>
              <a:off x="11640009" y="2971130"/>
              <a:ext cx="5849630" cy="1867726"/>
              <a:chOff x="1426698" y="3199063"/>
              <a:chExt cx="5849630" cy="1867726"/>
            </a:xfrm>
          </p:grpSpPr>
          <p:sp>
            <p:nvSpPr>
              <p:cNvPr id="51" name="Freeform 10">
                <a:extLst>
                  <a:ext uri="{FF2B5EF4-FFF2-40B4-BE49-F238E27FC236}">
                    <a16:creationId xmlns:a16="http://schemas.microsoft.com/office/drawing/2014/main" id="{7AACDBD4-8CDF-FFC7-BE95-275FE2D84EFA}"/>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sp>
          <p:sp>
            <p:nvSpPr>
              <p:cNvPr id="52" name="TextBox 51">
                <a:extLst>
                  <a:ext uri="{FF2B5EF4-FFF2-40B4-BE49-F238E27FC236}">
                    <a16:creationId xmlns:a16="http://schemas.microsoft.com/office/drawing/2014/main" id="{AC2101A0-C907-DD97-A88E-44631244EA31}"/>
                  </a:ext>
                </a:extLst>
              </p:cNvPr>
              <p:cNvSpPr txBox="1"/>
              <p:nvPr/>
            </p:nvSpPr>
            <p:spPr>
              <a:xfrm>
                <a:off x="1449588" y="3352205"/>
                <a:ext cx="5826740" cy="1425989"/>
              </a:xfrm>
              <a:prstGeom prst="rect">
                <a:avLst/>
              </a:prstGeom>
              <a:noFill/>
            </p:spPr>
            <p:txBody>
              <a:bodyPr wrap="square" rtlCol="0">
                <a:spAutoFit/>
              </a:bodyPr>
              <a:lstStyle/>
              <a:p>
                <a:pPr algn="ctr">
                  <a:lnSpc>
                    <a:spcPct val="150000"/>
                  </a:lnSpc>
                </a:pPr>
                <a:r>
                  <a:rPr lang="en-US" sz="4200" b="1" dirty="0">
                    <a:solidFill>
                      <a:srgbClr val="FF0000"/>
                    </a:solidFill>
                    <a:latin typeface="Arial" panose="020B0604020202020204" pitchFamily="34" charset="0"/>
                    <a:cs typeface="Arial" panose="020B0604020202020204" pitchFamily="34" charset="0"/>
                  </a:rPr>
                  <a:t>Đọc </a:t>
                </a:r>
                <a:r>
                  <a:rPr lang="en-US" sz="4200" b="1" dirty="0" err="1">
                    <a:solidFill>
                      <a:srgbClr val="FF0000"/>
                    </a:solidFill>
                    <a:latin typeface="Arial" panose="020B0604020202020204" pitchFamily="34" charset="0"/>
                    <a:cs typeface="Arial" panose="020B0604020202020204" pitchFamily="34" charset="0"/>
                  </a:rPr>
                  <a:t>và</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xử</a:t>
                </a:r>
                <a:r>
                  <a:rPr lang="en-US" sz="4200" b="1" dirty="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lí</a:t>
                </a:r>
                <a:r>
                  <a:rPr lang="en-US" sz="4200" b="1" dirty="0">
                    <a:solidFill>
                      <a:srgbClr val="FF0000"/>
                    </a:solidFill>
                    <a:latin typeface="Arial" panose="020B0604020202020204" pitchFamily="34" charset="0"/>
                    <a:cs typeface="Arial" panose="020B0604020202020204" pitchFamily="34" charset="0"/>
                  </a:rPr>
                  <a:t> </a:t>
                </a:r>
                <a:endParaRPr lang="en-US" sz="4200" b="1" dirty="0" smtClean="0">
                  <a:solidFill>
                    <a:srgbClr val="FF0000"/>
                  </a:solidFill>
                  <a:latin typeface="Arial" panose="020B0604020202020204" pitchFamily="34" charset="0"/>
                  <a:cs typeface="Arial" panose="020B0604020202020204" pitchFamily="34" charset="0"/>
                </a:endParaRPr>
              </a:p>
              <a:p>
                <a:pPr algn="ctr">
                  <a:lnSpc>
                    <a:spcPct val="150000"/>
                  </a:lnSpc>
                </a:pPr>
                <a:r>
                  <a:rPr lang="en-US" sz="4200" b="1" dirty="0" err="1" smtClean="0">
                    <a:solidFill>
                      <a:srgbClr val="FF0000"/>
                    </a:solidFill>
                    <a:latin typeface="Arial" panose="020B0604020202020204" pitchFamily="34" charset="0"/>
                    <a:cs typeface="Arial" panose="020B0604020202020204" pitchFamily="34" charset="0"/>
                  </a:rPr>
                  <a:t>tình</a:t>
                </a:r>
                <a:r>
                  <a:rPr lang="en-US" sz="4200" b="1" dirty="0" smtClean="0">
                    <a:solidFill>
                      <a:srgbClr val="FF0000"/>
                    </a:solidFill>
                    <a:latin typeface="Arial" panose="020B0604020202020204" pitchFamily="34" charset="0"/>
                    <a:cs typeface="Arial" panose="020B0604020202020204" pitchFamily="34" charset="0"/>
                  </a:rPr>
                  <a:t> </a:t>
                </a:r>
                <a:r>
                  <a:rPr lang="en-US" sz="4200" b="1" dirty="0" err="1">
                    <a:solidFill>
                      <a:srgbClr val="FF0000"/>
                    </a:solidFill>
                    <a:latin typeface="Arial" panose="020B0604020202020204" pitchFamily="34" charset="0"/>
                    <a:cs typeface="Arial" panose="020B0604020202020204" pitchFamily="34" charset="0"/>
                  </a:rPr>
                  <a:t>huống</a:t>
                </a:r>
                <a:r>
                  <a:rPr lang="en-US" sz="4200" b="1" dirty="0">
                    <a:solidFill>
                      <a:srgbClr val="FF0000"/>
                    </a:solidFill>
                    <a:latin typeface="Arial" panose="020B0604020202020204" pitchFamily="34" charset="0"/>
                    <a:cs typeface="Arial" panose="020B0604020202020204" pitchFamily="34" charset="0"/>
                  </a:rPr>
                  <a:t> 3</a:t>
                </a:r>
              </a:p>
            </p:txBody>
          </p:sp>
        </p:grpSp>
        <p:pic>
          <p:nvPicPr>
            <p:cNvPr id="4" name="Picture 3">
              <a:extLst>
                <a:ext uri="{FF2B5EF4-FFF2-40B4-BE49-F238E27FC236}">
                  <a16:creationId xmlns:a16="http://schemas.microsoft.com/office/drawing/2014/main" id="{EFA6A7AE-B6AA-3108-9C4B-578D18B685CD}"/>
                </a:ext>
              </a:extLst>
            </p:cNvPr>
            <p:cNvPicPr>
              <a:picLocks noChangeAspect="1"/>
            </p:cNvPicPr>
            <p:nvPr/>
          </p:nvPicPr>
          <p:blipFill>
            <a:blip r:embed="rId7"/>
            <a:stretch>
              <a:fillRect/>
            </a:stretch>
          </p:blipFill>
          <p:spPr>
            <a:xfrm>
              <a:off x="11848803" y="5200053"/>
              <a:ext cx="5395770" cy="385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2" descr="Push pin ">
              <a:extLst>
                <a:ext uri="{FF2B5EF4-FFF2-40B4-BE49-F238E27FC236}">
                  <a16:creationId xmlns:a16="http://schemas.microsoft.com/office/drawing/2014/main" id="{1B5D2954-40FC-74A6-A826-5CA6810B8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70765" y="4935607"/>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00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735</Words>
  <Application>Microsoft Office PowerPoint</Application>
  <PresentationFormat>Custom</PresentationFormat>
  <Paragraphs>78</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Wingdings</vt:lpstr>
      <vt:lpstr>Calibri</vt:lpstr>
      <vt:lpstr>Times New Roman</vt:lpstr>
      <vt:lpstr>Courier New</vt:lpstr>
      <vt:lpstr>.VnTime</vt:lpstr>
      <vt:lpstr>Office Theme</vt:lpstr>
      <vt:lpstr>PowerPoint Presentation</vt:lpstr>
      <vt:lpstr>*Em đồng tình hay không đồng tình với lời nói, việc làm nào sau đây? HS đọc các ý kiến và sử dụng thẻ xanh, vàng để thể hiện thái độ: + Thẻ xanh: Đồng tình. + Thẻ vàng: Không đồng tình.  a) Mỗi lần nghe thấy tiếng rao của cô bán hàng rong, Lê lại nhại theo giọng của cô b) Châu muốn sau này lớn lên sẽ trở thành giáo viên như bố mình c) Thành lấy nước mời chú thợ điện và cảm ơn chú đã sửa điện cho con nhà mình. d) Chi yêu quý bác giúp việc như người nhà.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 Pastel Cute Colorful Group Project Presentation</dc:title>
  <dc:creator>Admin</dc:creator>
  <cp:lastModifiedBy>Admin</cp:lastModifiedBy>
  <cp:revision>39</cp:revision>
  <dcterms:created xsi:type="dcterms:W3CDTF">2006-08-16T00:00:00Z</dcterms:created>
  <dcterms:modified xsi:type="dcterms:W3CDTF">2024-10-10T09:18:13Z</dcterms:modified>
  <dc:identifier>DAFl4tgiY4A</dc:identifier>
</cp:coreProperties>
</file>