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465" r:id="rId2"/>
    <p:sldId id="291" r:id="rId3"/>
    <p:sldId id="284" r:id="rId4"/>
    <p:sldId id="295" r:id="rId5"/>
    <p:sldId id="293" r:id="rId6"/>
    <p:sldId id="296" r:id="rId7"/>
    <p:sldId id="288" r:id="rId8"/>
    <p:sldId id="298" r:id="rId9"/>
    <p:sldId id="304" r:id="rId10"/>
    <p:sldId id="300" r:id="rId11"/>
    <p:sldId id="301" r:id="rId12"/>
    <p:sldId id="302" r:id="rId13"/>
    <p:sldId id="303" r:id="rId14"/>
    <p:sldId id="297" r:id="rId15"/>
    <p:sldId id="294" r:id="rId16"/>
    <p:sldId id="270" r:id="rId17"/>
    <p:sldId id="31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58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8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3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6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19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120978-7883-4BF6-87CC-AD0B93883DA2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6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61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49" r:id="rId9"/>
    <p:sldLayoutId id="2147483650" r:id="rId10"/>
    <p:sldLayoutId id="2147483652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39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39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39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39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23.png"/><Relationship Id="rId26" Type="http://schemas.microsoft.com/office/2007/relationships/hdphoto" Target="../media/hdphoto14.wdp"/><Relationship Id="rId39" Type="http://schemas.openxmlformats.org/officeDocument/2006/relationships/slide" Target="slide11.xml"/><Relationship Id="rId21" Type="http://schemas.microsoft.com/office/2007/relationships/hdphoto" Target="../media/hdphoto12.wdp"/><Relationship Id="rId34" Type="http://schemas.openxmlformats.org/officeDocument/2006/relationships/image" Target="../media/image32.png"/><Relationship Id="rId42" Type="http://schemas.openxmlformats.org/officeDocument/2006/relationships/slide" Target="slide12.xml"/><Relationship Id="rId47" Type="http://schemas.microsoft.com/office/2007/relationships/hdphoto" Target="../media/hdphoto22.wdp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microsoft.com/office/2007/relationships/hdphoto" Target="../media/hdphoto7.wdp"/><Relationship Id="rId24" Type="http://schemas.openxmlformats.org/officeDocument/2006/relationships/image" Target="../media/image26.png"/><Relationship Id="rId32" Type="http://schemas.microsoft.com/office/2007/relationships/hdphoto" Target="../media/hdphoto17.wdp"/><Relationship Id="rId37" Type="http://schemas.openxmlformats.org/officeDocument/2006/relationships/image" Target="../media/image33.png"/><Relationship Id="rId40" Type="http://schemas.openxmlformats.org/officeDocument/2006/relationships/image" Target="../media/image34.png"/><Relationship Id="rId45" Type="http://schemas.openxmlformats.org/officeDocument/2006/relationships/slide" Target="slide13.xml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slide" Target="slide10.xml"/><Relationship Id="rId10" Type="http://schemas.openxmlformats.org/officeDocument/2006/relationships/image" Target="../media/image19.png"/><Relationship Id="rId19" Type="http://schemas.microsoft.com/office/2007/relationships/hdphoto" Target="../media/hdphoto11.wdp"/><Relationship Id="rId31" Type="http://schemas.openxmlformats.org/officeDocument/2006/relationships/image" Target="../media/image30.png"/><Relationship Id="rId44" Type="http://schemas.microsoft.com/office/2007/relationships/hdphoto" Target="../media/hdphoto21.wdp"/><Relationship Id="rId4" Type="http://schemas.openxmlformats.org/officeDocument/2006/relationships/image" Target="../media/image16.png"/><Relationship Id="rId9" Type="http://schemas.microsoft.com/office/2007/relationships/hdphoto" Target="../media/hdphoto6.wdp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image" Target="../media/image28.png"/><Relationship Id="rId30" Type="http://schemas.microsoft.com/office/2007/relationships/hdphoto" Target="../media/hdphoto16.wdp"/><Relationship Id="rId35" Type="http://schemas.microsoft.com/office/2007/relationships/hdphoto" Target="../media/hdphoto18.wdp"/><Relationship Id="rId43" Type="http://schemas.openxmlformats.org/officeDocument/2006/relationships/image" Target="../media/image35.png"/><Relationship Id="rId48" Type="http://schemas.openxmlformats.org/officeDocument/2006/relationships/slide" Target="slide14.xml"/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12" Type="http://schemas.openxmlformats.org/officeDocument/2006/relationships/image" Target="../media/image20.png"/><Relationship Id="rId17" Type="http://schemas.microsoft.com/office/2007/relationships/hdphoto" Target="../media/hdphoto10.wdp"/><Relationship Id="rId25" Type="http://schemas.openxmlformats.org/officeDocument/2006/relationships/image" Target="../media/image27.png"/><Relationship Id="rId33" Type="http://schemas.openxmlformats.org/officeDocument/2006/relationships/image" Target="../media/image31.png"/><Relationship Id="rId38" Type="http://schemas.microsoft.com/office/2007/relationships/hdphoto" Target="../media/hdphoto19.wdp"/><Relationship Id="rId46" Type="http://schemas.openxmlformats.org/officeDocument/2006/relationships/image" Target="../media/image36.png"/><Relationship Id="rId20" Type="http://schemas.openxmlformats.org/officeDocument/2006/relationships/image" Target="../media/image24.png"/><Relationship Id="rId41" Type="http://schemas.microsoft.com/office/2007/relationships/hdphoto" Target="../media/hdphoto2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90588" y="115120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74519" y="1621876"/>
            <a:ext cx="11038318" cy="315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600" b="1" dirty="0" err="1">
                <a:solidFill>
                  <a:srgbClr val="002060"/>
                </a:solidFill>
              </a:rPr>
              <a:t>Tuần</a:t>
            </a:r>
            <a:r>
              <a:rPr lang="en-US" sz="5600" b="1" dirty="0">
                <a:solidFill>
                  <a:srgbClr val="002060"/>
                </a:solidFill>
              </a:rPr>
              <a:t> 13:</a:t>
            </a:r>
            <a:endParaRPr sz="56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</a:rPr>
              <a:t>Bài</a:t>
            </a:r>
            <a:r>
              <a:rPr lang="en-US" sz="5200" b="1" dirty="0">
                <a:solidFill>
                  <a:srgbClr val="FF0000"/>
                </a:solidFill>
              </a:rPr>
              <a:t> 29: </a:t>
            </a:r>
            <a:r>
              <a:rPr lang="en-US" sz="5200" b="1" dirty="0" err="1">
                <a:solidFill>
                  <a:srgbClr val="FF0000"/>
                </a:solidFill>
              </a:rPr>
              <a:t>Phép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trừ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trong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phạm</a:t>
            </a:r>
            <a:r>
              <a:rPr lang="en-US" sz="5200" b="1" dirty="0">
                <a:solidFill>
                  <a:srgbClr val="FF0000"/>
                </a:solidFill>
              </a:rPr>
              <a:t> vi 10 – </a:t>
            </a:r>
            <a:r>
              <a:rPr lang="en-US" sz="5200" b="1" dirty="0" err="1">
                <a:solidFill>
                  <a:srgbClr val="FF0000"/>
                </a:solidFill>
              </a:rPr>
              <a:t>Tiết</a:t>
            </a:r>
            <a:r>
              <a:rPr lang="en-US" sz="5200" b="1" dirty="0">
                <a:solidFill>
                  <a:srgbClr val="FF0000"/>
                </a:solidFill>
              </a:rPr>
              <a:t> 1</a:t>
            </a:r>
            <a:endParaRPr sz="5200" dirty="0"/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567" y="-115752"/>
            <a:ext cx="12679044" cy="7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9618" y="1600200"/>
            <a:ext cx="20986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7 - 3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0971" y="3651494"/>
            <a:ext cx="35060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6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3 = 4</a:t>
            </a:r>
            <a:endParaRPr lang="vi-VN" altLang="en-US" sz="6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641" y="33147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30" y="-104503"/>
            <a:ext cx="12743724" cy="7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4391" y="1600200"/>
            <a:ext cx="19291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8 - 4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5912" y="3499804"/>
            <a:ext cx="35060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6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4 = 4</a:t>
            </a:r>
            <a:endParaRPr lang="vi-VN" altLang="en-US" sz="6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386" y="399415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10" y="-108222"/>
            <a:ext cx="12698730" cy="71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765175"/>
            <a:ext cx="113792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3110" y="1600200"/>
            <a:ext cx="209169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10 - 5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2843" y="3516698"/>
            <a:ext cx="3626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6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5 = 5</a:t>
            </a:r>
            <a:endParaRPr lang="vi-VN" altLang="en-US" sz="6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89" y="-116523"/>
            <a:ext cx="12683490" cy="71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7908" y="1600200"/>
            <a:ext cx="1802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</a:t>
            </a: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2955" y="3532366"/>
            <a:ext cx="35060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6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7 = 2</a:t>
            </a:r>
            <a:endParaRPr lang="vi-VN" altLang="en-US" sz="6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25146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1587" y="722691"/>
            <a:ext cx="11137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981575" y="3921125"/>
            <a:ext cx="7210425" cy="582613"/>
          </a:xfrm>
        </p:spPr>
        <p:txBody>
          <a:bodyPr/>
          <a:lstStyle/>
          <a:p>
            <a:pPr algn="ctr"/>
            <a:r>
              <a:rPr lang="vi-VN" altLang="en-US" sz="6000" b="1">
                <a:solidFill>
                  <a:srgbClr val="FFC000"/>
                </a:solidFill>
              </a:rPr>
              <a:t>VẬN DỤNG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7497763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2"/>
          <a:srcRect l="21548" t="9761" r="18127" b="2928"/>
          <a:stretch>
            <a:fillRect/>
          </a:stretch>
        </p:blipFill>
        <p:spPr>
          <a:xfrm>
            <a:off x="9718675" y="3454400"/>
            <a:ext cx="2473325" cy="340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1228725" y="773430"/>
            <a:ext cx="6277610" cy="4486275"/>
          </a:xfrm>
          <a:prstGeom prst="cloudCallout">
            <a:avLst>
              <a:gd name="adj1" fmla="val 92231"/>
              <a:gd name="adj2" fmla="val 52505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Các em hãy kể các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tình huống trong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thực tế về phép trừ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trong phạm vi 10</a:t>
            </a: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5424805"/>
            <a:ext cx="1116965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5" y="5944609"/>
            <a:ext cx="523875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292611" y="5464766"/>
            <a:ext cx="762000" cy="13525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661" y="1923454"/>
            <a:ext cx="723398" cy="8118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2090057" y="914401"/>
            <a:ext cx="9144000" cy="4928460"/>
          </a:xfrm>
        </p:spPr>
        <p:txBody>
          <a:bodyPr>
            <a:normAutofit fontScale="90000"/>
          </a:bodyPr>
          <a:lstStyle/>
          <a:p>
            <a:r>
              <a:rPr lang="en-US" sz="4800" b="1" u="sng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dò:</a:t>
            </a:r>
            <a:br>
              <a:rPr lang="en-US" sz="4800" b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b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Xem lại các phép tính trừ trong phạm vi 10</a:t>
            </a:r>
            <a:br>
              <a:rPr lang="en-US" sz="4800" b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Tim thêm các tình huống thực tế  về phép trừ trong phạm vi 10</a:t>
            </a:r>
            <a:br>
              <a:rPr lang="en-US" sz="4800" b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Xem trước bài 2, 3 /65</a:t>
            </a:r>
            <a:endParaRPr 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740" y="3213735"/>
            <a:ext cx="2780665" cy="221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3676119" y="853440"/>
            <a:ext cx="4839787" cy="667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3735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tạm biệt các em</a:t>
            </a:r>
            <a:endParaRPr lang="vi-VN" altLang="en-US" sz="3735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4100" y="744538"/>
            <a:ext cx="11137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651910" y="4109132"/>
            <a:ext cx="5540375" cy="582613"/>
          </a:xfrm>
        </p:spPr>
        <p:txBody>
          <a:bodyPr/>
          <a:lstStyle/>
          <a:p>
            <a:r>
              <a:rPr lang="vi-VN" altLang="en-US" sz="6600" b="1" dirty="0">
                <a:solidFill>
                  <a:srgbClr val="FFC000"/>
                </a:solidFill>
              </a:rPr>
              <a:t>KHỞI ĐỘNG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68239" y="21993"/>
            <a:ext cx="12328478" cy="6999592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2CB4617-5AF8-4B53-918E-4CBEAD72E151}"/>
              </a:ext>
            </a:extLst>
          </p:cNvPr>
          <p:cNvSpPr/>
          <p:nvPr/>
        </p:nvSpPr>
        <p:spPr bwMode="auto">
          <a:xfrm>
            <a:off x="7713260" y="-340963"/>
            <a:ext cx="2904699" cy="376996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64ADAAF-E9D8-4326-BD67-41FFA05E9328}"/>
              </a:ext>
            </a:extLst>
          </p:cNvPr>
          <p:cNvSpPr/>
          <p:nvPr/>
        </p:nvSpPr>
        <p:spPr bwMode="auto">
          <a:xfrm>
            <a:off x="68239" y="2127142"/>
            <a:ext cx="12192000" cy="3886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99AEF-AFA5-40C2-9A45-52D68CDD18B7}"/>
              </a:ext>
            </a:extLst>
          </p:cNvPr>
          <p:cNvSpPr/>
          <p:nvPr/>
        </p:nvSpPr>
        <p:spPr bwMode="auto">
          <a:xfrm>
            <a:off x="2784530" y="4011240"/>
            <a:ext cx="6700433" cy="249522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730C68-2F3A-4738-9836-5AAFA814F99A}"/>
              </a:ext>
            </a:extLst>
          </p:cNvPr>
          <p:cNvSpPr/>
          <p:nvPr/>
        </p:nvSpPr>
        <p:spPr bwMode="auto">
          <a:xfrm rot="3015231">
            <a:off x="7244436" y="4136299"/>
            <a:ext cx="937646" cy="270938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8144AF-64F8-4914-AC33-F99F776CFC9A}"/>
              </a:ext>
            </a:extLst>
          </p:cNvPr>
          <p:cNvSpPr/>
          <p:nvPr/>
        </p:nvSpPr>
        <p:spPr bwMode="auto">
          <a:xfrm rot="3015231">
            <a:off x="3438336" y="5211162"/>
            <a:ext cx="937646" cy="9658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B7F984-2651-44DD-B92E-4574FE4ADA5C}"/>
              </a:ext>
            </a:extLst>
          </p:cNvPr>
          <p:cNvSpPr/>
          <p:nvPr/>
        </p:nvSpPr>
        <p:spPr bwMode="auto">
          <a:xfrm rot="3015231">
            <a:off x="3370097" y="4541929"/>
            <a:ext cx="937646" cy="9658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31B4F6-FF09-4497-806D-6DEA5F7052FE}"/>
              </a:ext>
            </a:extLst>
          </p:cNvPr>
          <p:cNvSpPr/>
          <p:nvPr/>
        </p:nvSpPr>
        <p:spPr bwMode="auto">
          <a:xfrm rot="3015231">
            <a:off x="4711190" y="4330424"/>
            <a:ext cx="937646" cy="9658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2C0A26-C97A-4F0C-9A3C-22C572E912E2}"/>
              </a:ext>
            </a:extLst>
          </p:cNvPr>
          <p:cNvSpPr/>
          <p:nvPr/>
        </p:nvSpPr>
        <p:spPr bwMode="auto">
          <a:xfrm rot="3015231">
            <a:off x="6723338" y="4197571"/>
            <a:ext cx="937646" cy="9658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B3F5AF-184E-412F-A4E1-F472675B9DA2}"/>
              </a:ext>
            </a:extLst>
          </p:cNvPr>
          <p:cNvSpPr/>
          <p:nvPr/>
        </p:nvSpPr>
        <p:spPr bwMode="auto">
          <a:xfrm rot="3015231">
            <a:off x="8410721" y="5144036"/>
            <a:ext cx="937646" cy="9658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DA4B6C-9169-4AEB-B286-20BB364D2113}"/>
              </a:ext>
            </a:extLst>
          </p:cNvPr>
          <p:cNvSpPr/>
          <p:nvPr/>
        </p:nvSpPr>
        <p:spPr bwMode="auto">
          <a:xfrm rot="163092">
            <a:off x="4668524" y="4824990"/>
            <a:ext cx="3186164" cy="133314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17B7F2-971D-43D5-9ED3-4B7F28076664}"/>
              </a:ext>
            </a:extLst>
          </p:cNvPr>
          <p:cNvSpPr/>
          <p:nvPr/>
        </p:nvSpPr>
        <p:spPr bwMode="auto">
          <a:xfrm rot="3015231">
            <a:off x="5591981" y="5321483"/>
            <a:ext cx="707906" cy="654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4100" y="744538"/>
            <a:ext cx="11137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993741" y="4177499"/>
            <a:ext cx="5540375" cy="582613"/>
          </a:xfrm>
        </p:spPr>
        <p:txBody>
          <a:bodyPr/>
          <a:lstStyle/>
          <a:p>
            <a:r>
              <a:rPr lang="vi-VN" altLang="en-US" sz="6600" b="1" dirty="0">
                <a:solidFill>
                  <a:srgbClr val="FFC000"/>
                </a:solidFill>
              </a:rPr>
              <a:t>KHÁM PHÁ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7060" y="1475105"/>
            <a:ext cx="4604385" cy="668020"/>
            <a:chOff x="1770" y="2425"/>
            <a:chExt cx="8218" cy="123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1" name="Straight Connector 20"/>
          <p:cNvCxnSpPr/>
          <p:nvPr/>
        </p:nvCxnSpPr>
        <p:spPr>
          <a:xfrm>
            <a:off x="4659630" y="14249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" name="Group 25"/>
          <p:cNvGrpSpPr/>
          <p:nvPr/>
        </p:nvGrpSpPr>
        <p:grpSpPr>
          <a:xfrm>
            <a:off x="6978015" y="1534795"/>
            <a:ext cx="4604385" cy="668020"/>
            <a:chOff x="1770" y="2425"/>
            <a:chExt cx="8218" cy="1239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4" name="Straight Connector 33"/>
          <p:cNvCxnSpPr/>
          <p:nvPr/>
        </p:nvCxnSpPr>
        <p:spPr>
          <a:xfrm>
            <a:off x="11063605" y="14757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Straight Connector 34"/>
          <p:cNvCxnSpPr/>
          <p:nvPr/>
        </p:nvCxnSpPr>
        <p:spPr>
          <a:xfrm>
            <a:off x="10390505" y="147510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" name="Group 46"/>
          <p:cNvGrpSpPr/>
          <p:nvPr/>
        </p:nvGrpSpPr>
        <p:grpSpPr>
          <a:xfrm>
            <a:off x="543560" y="4636135"/>
            <a:ext cx="4533265" cy="668655"/>
            <a:chOff x="1791" y="7302"/>
            <a:chExt cx="8309" cy="1053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5852160" y="4635500"/>
            <a:ext cx="5959475" cy="668655"/>
            <a:chOff x="9216" y="7302"/>
            <a:chExt cx="9385" cy="1053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7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1" name="Straight Connector 60"/>
          <p:cNvCxnSpPr/>
          <p:nvPr/>
        </p:nvCxnSpPr>
        <p:spPr>
          <a:xfrm>
            <a:off x="4573905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traight Connector 61"/>
          <p:cNvCxnSpPr/>
          <p:nvPr/>
        </p:nvCxnSpPr>
        <p:spPr>
          <a:xfrm>
            <a:off x="11309350" y="457771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Straight Connector 62"/>
          <p:cNvCxnSpPr/>
          <p:nvPr/>
        </p:nvCxnSpPr>
        <p:spPr>
          <a:xfrm>
            <a:off x="10636250" y="457708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Straight Connector 63"/>
          <p:cNvCxnSpPr/>
          <p:nvPr/>
        </p:nvCxnSpPr>
        <p:spPr>
          <a:xfrm>
            <a:off x="10003790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Straight Connector 64"/>
          <p:cNvCxnSpPr/>
          <p:nvPr/>
        </p:nvCxnSpPr>
        <p:spPr>
          <a:xfrm>
            <a:off x="9330690" y="457517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Straight Connector 65"/>
          <p:cNvCxnSpPr/>
          <p:nvPr/>
        </p:nvCxnSpPr>
        <p:spPr>
          <a:xfrm>
            <a:off x="8695055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Straight Connector 66"/>
          <p:cNvCxnSpPr/>
          <p:nvPr/>
        </p:nvCxnSpPr>
        <p:spPr>
          <a:xfrm>
            <a:off x="8021955" y="457517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2264320-E9A5-4A10-B539-30AC817BF1D2}"/>
              </a:ext>
            </a:extLst>
          </p:cNvPr>
          <p:cNvSpPr/>
          <p:nvPr/>
        </p:nvSpPr>
        <p:spPr bwMode="auto">
          <a:xfrm>
            <a:off x="1571604" y="2636407"/>
            <a:ext cx="639840" cy="79259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7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B14BA75-79E6-4180-BB14-A0ACE581BDB5}"/>
              </a:ext>
            </a:extLst>
          </p:cNvPr>
          <p:cNvSpPr/>
          <p:nvPr/>
        </p:nvSpPr>
        <p:spPr bwMode="auto">
          <a:xfrm>
            <a:off x="7903987" y="2671284"/>
            <a:ext cx="2619872" cy="82708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7 – 2 = 5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5D268BA-604C-42B8-95EF-4BA3C4F58D37}"/>
              </a:ext>
            </a:extLst>
          </p:cNvPr>
          <p:cNvSpPr/>
          <p:nvPr/>
        </p:nvSpPr>
        <p:spPr bwMode="auto">
          <a:xfrm>
            <a:off x="1484707" y="5649705"/>
            <a:ext cx="2619872" cy="82708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4800" b="1">
                <a:latin typeface="Arial" panose="020B0604020202020204" pitchFamily="34" charset="0"/>
                <a:ea typeface="SimSun" panose="02010600030101010101" pitchFamily="2" charset="-122"/>
              </a:rPr>
              <a:t>8</a:t>
            </a:r>
            <a:r>
              <a:rPr kumimoji="0" lang="en-US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– 1 = 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DDE9195-C69A-4AE2-8FCD-A84BD29D7D2D}"/>
              </a:ext>
            </a:extLst>
          </p:cNvPr>
          <p:cNvSpPr/>
          <p:nvPr/>
        </p:nvSpPr>
        <p:spPr bwMode="auto">
          <a:xfrm>
            <a:off x="7882026" y="5649704"/>
            <a:ext cx="2619872" cy="82708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4800" b="1">
                <a:latin typeface="Arial" panose="020B0604020202020204" pitchFamily="34" charset="0"/>
                <a:ea typeface="SimSun" panose="02010600030101010101" pitchFamily="2" charset="-122"/>
              </a:rPr>
              <a:t>9</a:t>
            </a:r>
            <a:r>
              <a:rPr kumimoji="0" lang="en-US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– 6 = 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AEF2A9D-3916-42AC-8E1C-7CD872044931}"/>
              </a:ext>
            </a:extLst>
          </p:cNvPr>
          <p:cNvSpPr/>
          <p:nvPr/>
        </p:nvSpPr>
        <p:spPr bwMode="auto">
          <a:xfrm>
            <a:off x="2201931" y="2636407"/>
            <a:ext cx="639840" cy="79259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4800" b="1">
                <a:latin typeface="Arial" panose="020B0604020202020204" pitchFamily="34" charset="0"/>
                <a:ea typeface="SimSun" panose="02010600030101010101" pitchFamily="2" charset="-122"/>
              </a:rPr>
              <a:t>-</a:t>
            </a:r>
            <a:r>
              <a:rPr kumimoji="0" lang="en-US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66291F-07E2-40D9-B52D-19C64BBB9C88}"/>
              </a:ext>
            </a:extLst>
          </p:cNvPr>
          <p:cNvSpPr/>
          <p:nvPr/>
        </p:nvSpPr>
        <p:spPr bwMode="auto">
          <a:xfrm>
            <a:off x="2842278" y="2636407"/>
            <a:ext cx="639840" cy="79259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4800" b="1">
                <a:latin typeface="Arial" panose="020B0604020202020204" pitchFamily="34" charset="0"/>
                <a:ea typeface="SimSun" panose="02010600030101010101" pitchFamily="2" charset="-122"/>
              </a:rPr>
              <a:t>1</a:t>
            </a:r>
            <a:r>
              <a:rPr kumimoji="0" lang="en-US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6A3988A-06D5-4BF2-8101-5000FF0BCF2D}"/>
              </a:ext>
            </a:extLst>
          </p:cNvPr>
          <p:cNvSpPr/>
          <p:nvPr/>
        </p:nvSpPr>
        <p:spPr bwMode="auto">
          <a:xfrm>
            <a:off x="3462618" y="2636407"/>
            <a:ext cx="639840" cy="79259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4800" b="1">
                <a:latin typeface="Arial" panose="020B0604020202020204" pitchFamily="34" charset="0"/>
                <a:ea typeface="SimSun" panose="02010600030101010101" pitchFamily="2" charset="-122"/>
              </a:rPr>
              <a:t>=</a:t>
            </a:r>
            <a:r>
              <a:rPr kumimoji="0" lang="en-US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279C07D-EE17-4A93-B5F4-19262E25F73C}"/>
              </a:ext>
            </a:extLst>
          </p:cNvPr>
          <p:cNvSpPr/>
          <p:nvPr/>
        </p:nvSpPr>
        <p:spPr bwMode="auto">
          <a:xfrm>
            <a:off x="4102695" y="2627517"/>
            <a:ext cx="639840" cy="79259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4800" b="1">
                <a:latin typeface="Arial" panose="020B0604020202020204" pitchFamily="34" charset="0"/>
                <a:ea typeface="SimSun" panose="02010600030101010101" pitchFamily="2" charset="-122"/>
              </a:rPr>
              <a:t>6</a:t>
            </a:r>
            <a:r>
              <a:rPr kumimoji="0" lang="en-US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  <p:bldP spid="69" grpId="0" animBg="1"/>
      <p:bldP spid="70" grpId="0" animBg="1"/>
      <p:bldP spid="60" grpId="0" animBg="1"/>
      <p:bldP spid="71" grpId="0" animBg="1"/>
      <p:bldP spid="72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7050" y="729040"/>
            <a:ext cx="11137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44984" y="4126224"/>
            <a:ext cx="7210425" cy="582613"/>
          </a:xfrm>
        </p:spPr>
        <p:txBody>
          <a:bodyPr/>
          <a:lstStyle/>
          <a:p>
            <a:r>
              <a:rPr lang="vi-VN" altLang="en-US" sz="4000" b="1" dirty="0">
                <a:solidFill>
                  <a:srgbClr val="FFC000"/>
                </a:solidFill>
              </a:rPr>
              <a:t>THỰC HÀNH - LUYỆN TẬP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43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E360FF-0711-4507-802A-6A188420AD19}"/>
              </a:ext>
            </a:extLst>
          </p:cNvPr>
          <p:cNvSpPr txBox="1"/>
          <p:nvPr/>
        </p:nvSpPr>
        <p:spPr>
          <a:xfrm>
            <a:off x="3254644" y="2991173"/>
            <a:ext cx="5114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7A480-862D-4268-BE1D-64F1FD2BDA20}"/>
              </a:ext>
            </a:extLst>
          </p:cNvPr>
          <p:cNvSpPr txBox="1"/>
          <p:nvPr/>
        </p:nvSpPr>
        <p:spPr>
          <a:xfrm>
            <a:off x="3254644" y="5514814"/>
            <a:ext cx="5114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AE74F-CF1C-4AD6-A93B-7AB661F4D2BC}"/>
              </a:ext>
            </a:extLst>
          </p:cNvPr>
          <p:cNvSpPr txBox="1"/>
          <p:nvPr/>
        </p:nvSpPr>
        <p:spPr>
          <a:xfrm>
            <a:off x="9869837" y="2991172"/>
            <a:ext cx="5114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1CD67-F063-42C0-BCC0-571C037ADB15}"/>
              </a:ext>
            </a:extLst>
          </p:cNvPr>
          <p:cNvSpPr txBox="1"/>
          <p:nvPr/>
        </p:nvSpPr>
        <p:spPr>
          <a:xfrm>
            <a:off x="9869837" y="5514814"/>
            <a:ext cx="5114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49" y="-56371"/>
            <a:ext cx="12706668" cy="740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3792" y="5257800"/>
            <a:ext cx="3022600" cy="124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5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3735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60499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02" y="-121186"/>
            <a:ext cx="12762352" cy="71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15" y="422832"/>
            <a:ext cx="1827985" cy="19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92" y="-234333"/>
            <a:ext cx="2032011" cy="23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870" y="229235"/>
            <a:ext cx="2106930" cy="18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1942649"/>
            <a:ext cx="2142740" cy="189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28" y="2796582"/>
            <a:ext cx="2122749" cy="15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4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19455"/>
            <a:ext cx="4095750" cy="28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05" y="2353502"/>
            <a:ext cx="3510340" cy="25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35610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61296" y="2792164"/>
            <a:ext cx="906951" cy="7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9759818" y="3034408"/>
            <a:ext cx="4472673" cy="29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4" y="43561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0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114681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181035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6" y="111134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1164770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>
            <a:hlinkClick r:id="rId48" action="ppaction://hlinksldjump"/>
          </p:cNvPr>
          <p:cNvSpPr/>
          <p:nvPr/>
        </p:nvSpPr>
        <p:spPr>
          <a:xfrm>
            <a:off x="1238250" y="5857875"/>
            <a:ext cx="1461407" cy="1067435"/>
          </a:xfrm>
          <a:prstGeom prst="notch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tiếp theo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1.15351 -0.0169 " pathEditMode="relative" rAng="0" ptsTypes="AA">
                                      <p:cBhvr>
                                        <p:cTn id="27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1.21093 0.04815 " pathEditMode="relative" rAng="0" ptsTypes="AA">
                                      <p:cBhvr>
                                        <p:cTn id="82" dur="1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2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169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UTM Azuki</vt:lpstr>
      <vt:lpstr>UTM Avo</vt:lpstr>
      <vt:lpstr>Calibri</vt:lpstr>
      <vt:lpstr>Green Color</vt:lpstr>
      <vt:lpstr>Tuần 13: Bài 29: Phép trừ trong phạm vi 10 – Tiết 1</vt:lpstr>
      <vt:lpstr>KHỞI ĐỘNG</vt:lpstr>
      <vt:lpstr>PowerPoint Presentation</vt:lpstr>
      <vt:lpstr>KHÁM PHÁ</vt:lpstr>
      <vt:lpstr>PowerPoint Presentation</vt:lpstr>
      <vt:lpstr>THỰC HÀNH -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Dặn dò:  - Xem lại các phép tính trừ trong phạm vi 10 - Tim thêm các tình huống thực tế  về phép trừ trong phạm vi 10 - Xem trước bài 2, 3 /65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 Thi Phi Nga</cp:lastModifiedBy>
  <cp:revision>50</cp:revision>
  <dcterms:created xsi:type="dcterms:W3CDTF">2021-11-01T08:16:00Z</dcterms:created>
  <dcterms:modified xsi:type="dcterms:W3CDTF">2021-12-11T02:28:00Z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114A61979FDB423F99834CB7B2CF44D1</vt:lpwstr>
  </property>
  <property fmtid="{D5CDD505-2E9C-101B-9397-08002B2CF9AE}" pid="3" name="KSOProductBuildVer">
    <vt:lpwstr>1033-11.2.0.10351</vt:lpwstr>
  </property>
</Properties>
</file>