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274" r:id="rId2"/>
    <p:sldId id="259" r:id="rId3"/>
    <p:sldId id="277" r:id="rId4"/>
    <p:sldId id="256" r:id="rId5"/>
    <p:sldId id="257" r:id="rId6"/>
    <p:sldId id="273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493" r:id="rId20"/>
    <p:sldId id="288" r:id="rId21"/>
    <p:sldId id="297" r:id="rId22"/>
    <p:sldId id="289" r:id="rId23"/>
    <p:sldId id="290" r:id="rId24"/>
    <p:sldId id="292" r:id="rId25"/>
    <p:sldId id="294" r:id="rId26"/>
    <p:sldId id="295" r:id="rId27"/>
    <p:sldId id="271" r:id="rId28"/>
    <p:sldId id="298" r:id="rId29"/>
    <p:sldId id="299" r:id="rId30"/>
    <p:sldId id="300" r:id="rId31"/>
    <p:sldId id="301" r:id="rId32"/>
    <p:sldId id="327" r:id="rId33"/>
    <p:sldId id="467" r:id="rId34"/>
    <p:sldId id="328" r:id="rId35"/>
    <p:sldId id="468" r:id="rId36"/>
    <p:sldId id="469" r:id="rId37"/>
    <p:sldId id="489" r:id="rId38"/>
    <p:sldId id="483" r:id="rId39"/>
    <p:sldId id="484" r:id="rId40"/>
    <p:sldId id="485" r:id="rId41"/>
    <p:sldId id="486" r:id="rId42"/>
    <p:sldId id="487" r:id="rId43"/>
    <p:sldId id="488" r:id="rId44"/>
    <p:sldId id="470" r:id="rId45"/>
    <p:sldId id="471" r:id="rId46"/>
    <p:sldId id="472" r:id="rId47"/>
    <p:sldId id="473" r:id="rId48"/>
    <p:sldId id="475" r:id="rId49"/>
    <p:sldId id="474" r:id="rId50"/>
    <p:sldId id="476" r:id="rId51"/>
    <p:sldId id="477" r:id="rId52"/>
    <p:sldId id="325" r:id="rId53"/>
    <p:sldId id="332" r:id="rId54"/>
    <p:sldId id="333" r:id="rId55"/>
    <p:sldId id="490" r:id="rId56"/>
    <p:sldId id="335" r:id="rId57"/>
    <p:sldId id="308" r:id="rId58"/>
    <p:sldId id="309" r:id="rId59"/>
    <p:sldId id="310" r:id="rId60"/>
    <p:sldId id="311" r:id="rId61"/>
    <p:sldId id="491" r:id="rId62"/>
    <p:sldId id="260" r:id="rId63"/>
    <p:sldId id="268" r:id="rId64"/>
  </p:sldIdLst>
  <p:sldSz cx="18288000" cy="10287000"/>
  <p:notesSz cx="6858000" cy="9144000"/>
  <p:embeddedFontLst>
    <p:embeddedFont>
      <p:font typeface="Calibri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" initials="M" lastIdx="1" clrIdx="0">
    <p:extLst>
      <p:ext uri="{19B8F6BF-5375-455C-9EA6-DF929625EA0E}">
        <p15:presenceInfo xmlns:p15="http://schemas.microsoft.com/office/powerpoint/2012/main" xmlns="" userId="M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7E1E"/>
    <a:srgbClr val="6DA13E"/>
    <a:srgbClr val="E7E8FF"/>
    <a:srgbClr val="6F131E"/>
    <a:srgbClr val="D0C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290" autoAdjust="0"/>
  </p:normalViewPr>
  <p:slideViewPr>
    <p:cSldViewPr>
      <p:cViewPr>
        <p:scale>
          <a:sx n="45" d="100"/>
          <a:sy n="45" d="100"/>
        </p:scale>
        <p:origin x="-73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97B94-F282-457C-96FA-3B2CDEA49A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C8486-B4B6-40E4-9A90-B8B03C8D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Nhấn vào các ô đánh các chữ cái A-P để mở ra các câu hỏi. </a:t>
            </a:r>
          </a:p>
          <a:p>
            <a:pPr marL="171450" indent="-171450">
              <a:buFontTx/>
              <a:buChar char="-"/>
            </a:pPr>
            <a:r>
              <a:rPr lang="en-US"/>
              <a:t>Nhấn vào các hàng để mở ra đáp án cho từng câu hỏi.</a:t>
            </a:r>
          </a:p>
          <a:p>
            <a:pPr marL="171450" indent="-171450">
              <a:buFontTx/>
              <a:buChar char="-"/>
            </a:pPr>
            <a:r>
              <a:rPr lang="en-US"/>
              <a:t>Nhấn vào bảng câu hỏi để làm câu hỏi biến mất.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7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7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0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6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9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C8486-B4B6-40E4-9A90-B8B03C8D71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4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55.svg"/><Relationship Id="rId4" Type="http://schemas.openxmlformats.org/officeDocument/2006/relationships/image" Target="../media/image3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60.sv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9.png"/><Relationship Id="rId1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7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66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sv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62.svg"/><Relationship Id="rId4" Type="http://schemas.openxmlformats.org/officeDocument/2006/relationships/image" Target="../media/image3.svg"/><Relationship Id="rId9" Type="http://schemas.openxmlformats.org/officeDocument/2006/relationships/image" Target="../media/image39.png"/><Relationship Id="rId1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37.svg"/><Relationship Id="rId17" Type="http://schemas.openxmlformats.org/officeDocument/2006/relationships/image" Target="../media/image50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35.svg"/><Relationship Id="rId17" Type="http://schemas.openxmlformats.org/officeDocument/2006/relationships/image" Target="../media/image52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7.svg"/><Relationship Id="rId4" Type="http://schemas.openxmlformats.org/officeDocument/2006/relationships/image" Target="../media/image3.svg"/><Relationship Id="rId9" Type="http://schemas.openxmlformats.org/officeDocument/2006/relationships/image" Target="../media/image21.png"/><Relationship Id="rId1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4.jp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1.jpe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9.jpeg"/><Relationship Id="rId4" Type="http://schemas.openxmlformats.org/officeDocument/2006/relationships/image" Target="../media/image3.sv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sv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17" Type="http://schemas.openxmlformats.org/officeDocument/2006/relationships/image" Target="../media/image72.png"/><Relationship Id="rId2" Type="http://schemas.openxmlformats.org/officeDocument/2006/relationships/image" Target="../media/image2.png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39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5.svg"/><Relationship Id="rId1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73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75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76.jp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5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82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17" Type="http://schemas.openxmlformats.org/officeDocument/2006/relationships/image" Target="../media/image8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jp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svg"/><Relationship Id="rId5" Type="http://schemas.openxmlformats.org/officeDocument/2006/relationships/image" Target="../media/image3.svg"/><Relationship Id="rId15" Type="http://schemas.openxmlformats.org/officeDocument/2006/relationships/image" Target="../media/image9.svg"/><Relationship Id="rId10" Type="http://schemas.openxmlformats.org/officeDocument/2006/relationships/image" Target="../media/image19.png"/><Relationship Id="rId19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svg"/><Relationship Id="rId5" Type="http://schemas.openxmlformats.org/officeDocument/2006/relationships/image" Target="../media/image3.svg"/><Relationship Id="rId1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89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17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svg"/><Relationship Id="rId5" Type="http://schemas.openxmlformats.org/officeDocument/2006/relationships/image" Target="../media/image3.svg"/><Relationship Id="rId1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5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0.png"/><Relationship Id="rId18" Type="http://schemas.openxmlformats.org/officeDocument/2006/relationships/image" Target="../media/image28.sv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6.svg"/><Relationship Id="rId2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7" Type="http://schemas.openxmlformats.org/officeDocument/2006/relationships/image" Target="../media/image102.jf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105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svg"/><Relationship Id="rId5" Type="http://schemas.openxmlformats.org/officeDocument/2006/relationships/image" Target="../media/image3.svg"/><Relationship Id="rId15" Type="http://schemas.openxmlformats.org/officeDocument/2006/relationships/image" Target="../media/image9.svg"/><Relationship Id="rId10" Type="http://schemas.openxmlformats.org/officeDocument/2006/relationships/image" Target="../media/image19.png"/><Relationship Id="rId19" Type="http://schemas.openxmlformats.org/officeDocument/2006/relationships/image" Target="../media/image106.jp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109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108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19" Type="http://schemas.openxmlformats.org/officeDocument/2006/relationships/image" Target="../media/image110.jpe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1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111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113.jfif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115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114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9.png"/><Relationship Id="rId18" Type="http://schemas.openxmlformats.org/officeDocument/2006/relationships/image" Target="../media/image37.svg"/><Relationship Id="rId26" Type="http://schemas.openxmlformats.org/officeDocument/2006/relationships/image" Target="../media/image43.svg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33.svg"/><Relationship Id="rId17" Type="http://schemas.openxmlformats.org/officeDocument/2006/relationships/image" Target="../media/image21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9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24" Type="http://schemas.openxmlformats.org/officeDocument/2006/relationships/image" Target="../media/image41.svg"/><Relationship Id="rId5" Type="http://schemas.openxmlformats.org/officeDocument/2006/relationships/image" Target="../media/image3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28" Type="http://schemas.openxmlformats.org/officeDocument/2006/relationships/image" Target="../media/image45.svg"/><Relationship Id="rId10" Type="http://schemas.openxmlformats.org/officeDocument/2006/relationships/image" Target="../media/image11.svg"/><Relationship Id="rId19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35.svg"/><Relationship Id="rId22" Type="http://schemas.openxmlformats.org/officeDocument/2006/relationships/image" Target="../media/image39.svg"/><Relationship Id="rId27" Type="http://schemas.openxmlformats.org/officeDocument/2006/relationships/image" Target="../media/image25.png"/><Relationship Id="rId30" Type="http://schemas.openxmlformats.org/officeDocument/2006/relationships/image" Target="../media/image4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image" Target="../media/image121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17" Type="http://schemas.openxmlformats.org/officeDocument/2006/relationships/image" Target="../media/image120.jpe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5" Type="http://schemas.openxmlformats.org/officeDocument/2006/relationships/image" Target="../media/image124.png"/><Relationship Id="rId4" Type="http://schemas.openxmlformats.org/officeDocument/2006/relationships/image" Target="../media/image15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51.sv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74.svg"/><Relationship Id="rId4" Type="http://schemas.openxmlformats.org/officeDocument/2006/relationships/image" Target="../media/image3.svg"/><Relationship Id="rId9" Type="http://schemas.openxmlformats.org/officeDocument/2006/relationships/image" Target="../media/image1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276107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7BD981CF-8F94-26DC-B7CA-008FBF6A24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439908" cy="1507757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9094EBB9-EA54-3D6E-14F2-F3D93B4754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8092" y="8731136"/>
            <a:ext cx="1439908" cy="150775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54102337-9886-87B5-5C9A-89325E933EE1}"/>
              </a:ext>
            </a:extLst>
          </p:cNvPr>
          <p:cNvSpPr txBox="1"/>
          <p:nvPr/>
        </p:nvSpPr>
        <p:spPr>
          <a:xfrm>
            <a:off x="5753752" y="1381708"/>
            <a:ext cx="6780496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1A3FB4-1130-90B7-A9CC-963A9AAF1DAC}"/>
              </a:ext>
            </a:extLst>
          </p:cNvPr>
          <p:cNvSpPr txBox="1"/>
          <p:nvPr/>
        </p:nvSpPr>
        <p:spPr>
          <a:xfrm>
            <a:off x="1181893" y="2262297"/>
            <a:ext cx="15924213" cy="680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5" algn="ctr" defTabSz="60963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tabLst>
                <a:tab pos="211677" algn="l"/>
              </a:tabLst>
            </a:pP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381019" marR="95255" indent="-381019" algn="just" defTabSz="60963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677" algn="l"/>
              </a:tabLst>
            </a:pPr>
            <a:r>
              <a:rPr lang="en-US" sz="44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381019" marR="95255" indent="-381019" algn="just" defTabSz="60963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677" algn="l"/>
              </a:tabLs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marR="95255" indent="-381019" algn="just" defTabSz="60963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677" algn="l"/>
              </a:tabLs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kì.</a:t>
            </a:r>
          </a:p>
          <a:p>
            <a:pPr marL="381019" marR="95255" indent="-381019" algn="just" defTabSz="60963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677" algn="l"/>
              </a:tabLst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khi lật hết các từ hàng ngang, em hãy đọc cụm từ ở hàng dọc mà em đã tìm được.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37FC47-CE6F-6985-5390-EF18E67D6843}"/>
              </a:ext>
            </a:extLst>
          </p:cNvPr>
          <p:cNvSpPr txBox="1"/>
          <p:nvPr/>
        </p:nvSpPr>
        <p:spPr>
          <a:xfrm>
            <a:off x="0" y="723900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6F1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CHÍNH TRỊ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7073B3-E209-BC49-16B3-3B414408F2D3}"/>
              </a:ext>
            </a:extLst>
          </p:cNvPr>
          <p:cNvSpPr/>
          <p:nvPr/>
        </p:nvSpPr>
        <p:spPr>
          <a:xfrm>
            <a:off x="1962428" y="3628473"/>
            <a:ext cx="5029200" cy="1236637"/>
          </a:xfrm>
          <a:prstGeom prst="roundRect">
            <a:avLst/>
          </a:prstGeom>
          <a:solidFill>
            <a:srgbClr val="E7E8FF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216EAFC-BCE7-B168-4118-7B343F92775E}"/>
              </a:ext>
            </a:extLst>
          </p:cNvPr>
          <p:cNvGrpSpPr/>
          <p:nvPr/>
        </p:nvGrpSpPr>
        <p:grpSpPr>
          <a:xfrm>
            <a:off x="8530427" y="2881681"/>
            <a:ext cx="8925515" cy="6601939"/>
            <a:chOff x="8676684" y="2499385"/>
            <a:chExt cx="8925515" cy="66019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46A703B-F82F-8E17-736F-2EE4683E4527}"/>
                </a:ext>
              </a:extLst>
            </p:cNvPr>
            <p:cNvSpPr txBox="1"/>
            <p:nvPr/>
          </p:nvSpPr>
          <p:spPr>
            <a:xfrm>
              <a:off x="8676684" y="4515742"/>
              <a:ext cx="8925515" cy="458558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khai thác tư liệu 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SGK tr.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Nêu và phân tích vai trò của luật phát đối với sự phát triển của nền văn minh Đại Việt.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xmlns="" id="{C5E87947-BF74-E678-79A0-DE75E8C8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76779" y="2499385"/>
              <a:ext cx="2346035" cy="229031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2A8180-CDE0-1A17-164C-FDDC3F071110}"/>
              </a:ext>
            </a:extLst>
          </p:cNvPr>
          <p:cNvSpPr txBox="1"/>
          <p:nvPr/>
        </p:nvSpPr>
        <p:spPr>
          <a:xfrm>
            <a:off x="699582" y="1786969"/>
            <a:ext cx="92747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Luật pháp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40DEF852-5031-4A84-A93A-1C572E1F5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58134" y="4898038"/>
            <a:ext cx="7141161" cy="50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4864" y="456585"/>
            <a:ext cx="1767050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6875" y="7740080"/>
            <a:ext cx="3042986" cy="3042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910394" y="-592442"/>
            <a:ext cx="2750971" cy="275097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770207" y="2158529"/>
            <a:ext cx="6886818" cy="4308779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6F131E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8189361" y="9121984"/>
            <a:ext cx="2972300" cy="2533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0220" y="-187240"/>
            <a:ext cx="2345769" cy="2345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ABCCD3-D0E8-472D-8E7D-CDA1D27771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1958179"/>
            <a:ext cx="9829630" cy="3428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F4A86E-EEBA-4402-A764-C8EB740B87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861" y="5651736"/>
            <a:ext cx="9829630" cy="3428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53A1500-6D14-4607-9032-6A27FC9E5B87}"/>
              </a:ext>
            </a:extLst>
          </p:cNvPr>
          <p:cNvSpPr txBox="1"/>
          <p:nvPr/>
        </p:nvSpPr>
        <p:spPr>
          <a:xfrm>
            <a:off x="10839279" y="2810654"/>
            <a:ext cx="670333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nl-NL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tổ chức bộ máy nhà nước thời Lý, Trần với thời Lê sơ.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5EBF154-9A4C-4924-9C66-0D109A48904A}"/>
              </a:ext>
            </a:extLst>
          </p:cNvPr>
          <p:cNvSpPr txBox="1"/>
          <p:nvPr/>
        </p:nvSpPr>
        <p:spPr>
          <a:xfrm>
            <a:off x="10953688" y="4510783"/>
            <a:ext cx="670333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 chung của các bộ luật thời Lý, Trần, Lê sơ, Nguyễn là gì?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7">
            <a:extLst>
              <a:ext uri="{FF2B5EF4-FFF2-40B4-BE49-F238E27FC236}">
                <a16:creationId xmlns:a16="http://schemas.microsoft.com/office/drawing/2014/main" xmlns="" id="{6957622D-210B-4B52-B592-E6AA56685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882148" y="951510"/>
            <a:ext cx="3018622" cy="2080333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8802399F-FA16-4570-BD23-79A65AC0A7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585672" y="7059750"/>
            <a:ext cx="3652462" cy="27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4827" y="450981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03078" y="3503207"/>
            <a:ext cx="3057148" cy="3057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68599" y="7734299"/>
            <a:ext cx="1988945" cy="20543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240600">
            <a:off x="16510301" y="7579747"/>
            <a:ext cx="2352694" cy="2061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101038">
            <a:off x="-399310" y="4290676"/>
            <a:ext cx="2986140" cy="1482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72247" y="5454546"/>
            <a:ext cx="2902652" cy="4083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279549">
            <a:off x="854322" y="255677"/>
            <a:ext cx="1390255" cy="11851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67482">
            <a:off x="15766230" y="-240702"/>
            <a:ext cx="2986140" cy="1482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464302">
            <a:off x="214609" y="-257310"/>
            <a:ext cx="500966" cy="2728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B3CD110-D33F-4692-BC0A-7C72234A7399}"/>
              </a:ext>
            </a:extLst>
          </p:cNvPr>
          <p:cNvSpPr txBox="1"/>
          <p:nvPr/>
        </p:nvSpPr>
        <p:spPr>
          <a:xfrm>
            <a:off x="1900821" y="1759368"/>
            <a:ext cx="1553083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bộ máy nhà nước thời Lý, Trần với thời Lê sơ: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 lực ngày càng tập trung vào tay </a:t>
            </a:r>
            <a:r>
              <a:rPr lang="vi-VN" sz="4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nước quân chủ điến hình.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579A7C-A942-4648-99E0-3EF73ED71028}"/>
              </a:ext>
            </a:extLst>
          </p:cNvPr>
          <p:cNvSpPr txBox="1"/>
          <p:nvPr/>
        </p:nvSpPr>
        <p:spPr>
          <a:xfrm>
            <a:off x="3420798" y="5334330"/>
            <a:ext cx="11746098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 chung của các bộ luật thời Lý, Trần, Lê sơ, Nguyễn:</a:t>
            </a:r>
            <a:r>
              <a:rPr lang="vi-VN" sz="44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quyền lợi của giai cấp thống trị, bảo vệ an ninh đất nước. 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C62CE463-D458-4813-BD6B-C12ABCF14367}"/>
              </a:ext>
            </a:extLst>
          </p:cNvPr>
          <p:cNvSpPr/>
          <p:nvPr/>
        </p:nvSpPr>
        <p:spPr>
          <a:xfrm>
            <a:off x="8386908" y="231182"/>
            <a:ext cx="1219200" cy="146536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13584" y="-927978"/>
            <a:ext cx="2435595" cy="24355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37500">
            <a:off x="16259075" y="388002"/>
            <a:ext cx="1771224" cy="26117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644138" y="-131803"/>
            <a:ext cx="2765893" cy="16394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36287" y="469075"/>
            <a:ext cx="2054960" cy="26719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055696" y="4553070"/>
            <a:ext cx="2332476" cy="2332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15869421" y="8840022"/>
            <a:ext cx="2779759" cy="16476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06A64A-1BFC-4628-802B-773F55EABEB0}"/>
              </a:ext>
            </a:extLst>
          </p:cNvPr>
          <p:cNvSpPr txBox="1"/>
          <p:nvPr/>
        </p:nvSpPr>
        <p:spPr>
          <a:xfrm>
            <a:off x="2459005" y="1059217"/>
            <a:ext cx="13648473" cy="277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nước tăng cường quản lí xã hội thông qua luật pháp.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chủ yếu của luật pháp qua các triều đại phong kiến Đại Việt: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20BD41-C568-41C1-85C8-E1EDC80476E0}"/>
              </a:ext>
            </a:extLst>
          </p:cNvPr>
          <p:cNvSpPr txBox="1"/>
          <p:nvPr/>
        </p:nvSpPr>
        <p:spPr>
          <a:xfrm>
            <a:off x="3370064" y="4419178"/>
            <a:ext cx="11907020" cy="4659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cao tính dân tộc và chủ quyền quốc gia.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quyền lực của vua, quý tộc, quan lại.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sức kéo trong nông nghiệp.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quyền lợi của nhân dân, trong đó có quyền lợi của phụ nữ.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xmlns="" id="{843382FA-B017-4C7B-BCF6-671479ED75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704513" y="3816789"/>
            <a:ext cx="1567146" cy="296196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2C2DF0DC-A33D-4567-85CD-D1D8201362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8371" y="7513100"/>
            <a:ext cx="2659477" cy="27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495300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37FC47-CE6F-6985-5390-EF18E67D6843}"/>
              </a:ext>
            </a:extLst>
          </p:cNvPr>
          <p:cNvSpPr txBox="1"/>
          <p:nvPr/>
        </p:nvSpPr>
        <p:spPr>
          <a:xfrm>
            <a:off x="6443450" y="1024915"/>
            <a:ext cx="5573456" cy="86177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 TẾ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7073B3-E209-BC49-16B3-3B414408F2D3}"/>
              </a:ext>
            </a:extLst>
          </p:cNvPr>
          <p:cNvSpPr/>
          <p:nvPr/>
        </p:nvSpPr>
        <p:spPr>
          <a:xfrm>
            <a:off x="777772" y="3543300"/>
            <a:ext cx="7909027" cy="5246342"/>
          </a:xfrm>
          <a:prstGeom prst="roundRect">
            <a:avLst/>
          </a:prstGeom>
          <a:solidFill>
            <a:srgbClr val="E7E8FF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nhóm: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thông tin mục 2.1, 2.2, 2.3, kết hợp khai thác các hình 15.2, 15.3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các tư liệu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tr.101 – 103, thảo luận và thực hiện các nhiệm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2A8180-CDE0-1A17-164C-FDDC3F071110}"/>
              </a:ext>
            </a:extLst>
          </p:cNvPr>
          <p:cNvSpPr txBox="1"/>
          <p:nvPr/>
        </p:nvSpPr>
        <p:spPr>
          <a:xfrm>
            <a:off x="866271" y="2293240"/>
            <a:ext cx="92747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Nông nghiệp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8C563D-8D12-44E2-9BDC-CA1A96219D98}"/>
              </a:ext>
            </a:extLst>
          </p:cNvPr>
          <p:cNvSpPr txBox="1"/>
          <p:nvPr/>
        </p:nvSpPr>
        <p:spPr>
          <a:xfrm>
            <a:off x="8918009" y="3199453"/>
            <a:ext cx="8356710" cy="556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FDFA29-2F5A-4EF6-83CB-69D23A8B7E56}"/>
              </a:ext>
            </a:extLst>
          </p:cNvPr>
          <p:cNvCxnSpPr>
            <a:cxnSpLocks/>
          </p:cNvCxnSpPr>
          <p:nvPr/>
        </p:nvCxnSpPr>
        <p:spPr>
          <a:xfrm>
            <a:off x="8908968" y="2837340"/>
            <a:ext cx="0" cy="629376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0">
            <a:extLst>
              <a:ext uri="{FF2B5EF4-FFF2-40B4-BE49-F238E27FC236}">
                <a16:creationId xmlns:a16="http://schemas.microsoft.com/office/drawing/2014/main" xmlns="" id="{7EA13CC6-2301-4A78-B1FA-4BAC6164A4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547656" y="1036327"/>
            <a:ext cx="2874073" cy="21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2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-14849" y="2415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591" y="483970"/>
            <a:ext cx="17357816" cy="9700475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 flipH="1" flipV="1">
            <a:off x="8043499" y="1208816"/>
            <a:ext cx="66290" cy="3851660"/>
          </a:xfrm>
          <a:prstGeom prst="line">
            <a:avLst/>
          </a:prstGeom>
          <a:ln w="19050" cap="rnd">
            <a:solidFill>
              <a:srgbClr val="22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7937877" y="2918495"/>
            <a:ext cx="290874" cy="29087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824526" y="8662952"/>
            <a:ext cx="3042986" cy="304298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15816883" y="8668922"/>
            <a:ext cx="3212148" cy="27383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61085" y="-1518955"/>
            <a:ext cx="3157253" cy="31572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-457450" y="-894451"/>
            <a:ext cx="2972300" cy="2533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E0F8C1-B66A-44FF-A5EB-CF93FEDD92D5}"/>
              </a:ext>
            </a:extLst>
          </p:cNvPr>
          <p:cNvSpPr txBox="1"/>
          <p:nvPr/>
        </p:nvSpPr>
        <p:spPr>
          <a:xfrm>
            <a:off x="8635645" y="974222"/>
            <a:ext cx="8653277" cy="422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2.1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nghiệp: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động;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nước;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7665383-D18F-421B-98B3-B011A1F578B9}"/>
              </a:ext>
            </a:extLst>
          </p:cNvPr>
          <p:cNvSpPr txBox="1"/>
          <p:nvPr/>
        </p:nvSpPr>
        <p:spPr>
          <a:xfrm>
            <a:off x="2324310" y="1343869"/>
            <a:ext cx="4150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 2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FBD7B1D-71E1-4364-B357-362300ED59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5416780"/>
            <a:ext cx="9359841" cy="27067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BF7D33B-D8B7-4330-A7AA-7E5CA18031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4303" y="7859129"/>
            <a:ext cx="9257690" cy="2163651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:a16="http://schemas.microsoft.com/office/drawing/2014/main" xmlns="" id="{2CAABE35-0457-4F83-83DE-7EF93709AA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951387" y="2397000"/>
            <a:ext cx="3176676" cy="2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607434"/>
            <a:ext cx="17357816" cy="9220200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74B2DEE-5091-4BF4-8775-CB1CD339B9CB}"/>
              </a:ext>
            </a:extLst>
          </p:cNvPr>
          <p:cNvGrpSpPr/>
          <p:nvPr/>
        </p:nvGrpSpPr>
        <p:grpSpPr>
          <a:xfrm>
            <a:off x="11496190" y="1089202"/>
            <a:ext cx="467210" cy="4282897"/>
            <a:chOff x="2737181" y="6667498"/>
            <a:chExt cx="290874" cy="2943754"/>
          </a:xfrm>
        </p:grpSpPr>
        <p:sp>
          <p:nvSpPr>
            <p:cNvPr id="6" name="AutoShape 6"/>
            <p:cNvSpPr/>
            <p:nvPr/>
          </p:nvSpPr>
          <p:spPr>
            <a:xfrm flipH="1" flipV="1">
              <a:off x="2865849" y="6667498"/>
              <a:ext cx="43244" cy="2943754"/>
            </a:xfrm>
            <a:prstGeom prst="line">
              <a:avLst/>
            </a:prstGeom>
            <a:ln w="19050" cap="rnd">
              <a:solidFill>
                <a:srgbClr val="222222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" name="Group 9"/>
            <p:cNvGrpSpPr/>
            <p:nvPr/>
          </p:nvGrpSpPr>
          <p:grpSpPr>
            <a:xfrm>
              <a:off x="2737181" y="7945556"/>
              <a:ext cx="290874" cy="29087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824526" y="8662952"/>
            <a:ext cx="3042986" cy="304298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15816883" y="8668922"/>
            <a:ext cx="3212148" cy="27383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02786" y="-971192"/>
            <a:ext cx="3157253" cy="31572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-457450" y="-894451"/>
            <a:ext cx="2972300" cy="25338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2F9ADA9-38CE-4429-829A-A712EB0E0F26}"/>
              </a:ext>
            </a:extLst>
          </p:cNvPr>
          <p:cNvSpPr txBox="1"/>
          <p:nvPr/>
        </p:nvSpPr>
        <p:spPr>
          <a:xfrm>
            <a:off x="1888052" y="1002987"/>
            <a:ext cx="9089020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2.2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15.2,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2C0ADFC-8316-4C35-B87D-6FC67623BD50}"/>
              </a:ext>
            </a:extLst>
          </p:cNvPr>
          <p:cNvSpPr txBox="1"/>
          <p:nvPr/>
        </p:nvSpPr>
        <p:spPr>
          <a:xfrm>
            <a:off x="12413677" y="1607116"/>
            <a:ext cx="4150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 4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AB80F9A-0770-4E9D-831A-C1DABDA24A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1493" y="5755082"/>
            <a:ext cx="6315653" cy="36271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C29E6F4-A7AE-46B3-A466-7D30736B0C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9202" y="6014724"/>
            <a:ext cx="9563755" cy="3249257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xmlns="" id="{8542DA13-2BEB-4F20-8CE9-F9743F0E3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178361" y="2879705"/>
            <a:ext cx="2984209" cy="2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-1" y="0"/>
            <a:ext cx="1834678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7196" y="533400"/>
            <a:ext cx="17413607" cy="9220200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824527" y="8662952"/>
            <a:ext cx="3052767" cy="304298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15821052" y="8665930"/>
            <a:ext cx="3212148" cy="274715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50810" y="-1713832"/>
            <a:ext cx="3167401" cy="31572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9549">
            <a:off x="-453593" y="-897220"/>
            <a:ext cx="2972300" cy="254203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F191973-6234-45E8-982E-20688BBBBFE4}"/>
              </a:ext>
            </a:extLst>
          </p:cNvPr>
          <p:cNvSpPr txBox="1"/>
          <p:nvPr/>
        </p:nvSpPr>
        <p:spPr>
          <a:xfrm>
            <a:off x="5354699" y="791199"/>
            <a:ext cx="11479076" cy="3364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2.3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vi-VN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7BD994-DEA2-4A12-86E8-A3D91005C876}"/>
              </a:ext>
            </a:extLst>
          </p:cNvPr>
          <p:cNvSpPr txBox="1"/>
          <p:nvPr/>
        </p:nvSpPr>
        <p:spPr>
          <a:xfrm>
            <a:off x="12951712" y="2539414"/>
            <a:ext cx="363432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ịa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vi-VN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742A3AD-EF41-4AED-9B40-45317BE6AD7E}"/>
              </a:ext>
            </a:extLst>
          </p:cNvPr>
          <p:cNvGrpSpPr/>
          <p:nvPr/>
        </p:nvGrpSpPr>
        <p:grpSpPr>
          <a:xfrm>
            <a:off x="4726629" y="1152565"/>
            <a:ext cx="291809" cy="2943754"/>
            <a:chOff x="2737181" y="6667498"/>
            <a:chExt cx="290874" cy="2943754"/>
          </a:xfrm>
        </p:grpSpPr>
        <p:sp>
          <p:nvSpPr>
            <p:cNvPr id="22" name="AutoShape 6">
              <a:extLst>
                <a:ext uri="{FF2B5EF4-FFF2-40B4-BE49-F238E27FC236}">
                  <a16:creationId xmlns:a16="http://schemas.microsoft.com/office/drawing/2014/main" xmlns="" id="{CBA21AEB-6D15-43C6-86A4-B6B9214B6628}"/>
                </a:ext>
              </a:extLst>
            </p:cNvPr>
            <p:cNvSpPr/>
            <p:nvPr/>
          </p:nvSpPr>
          <p:spPr>
            <a:xfrm flipH="1" flipV="1">
              <a:off x="2865849" y="6667498"/>
              <a:ext cx="43244" cy="2943754"/>
            </a:xfrm>
            <a:prstGeom prst="line">
              <a:avLst/>
            </a:prstGeom>
            <a:ln w="19050" cap="rnd">
              <a:solidFill>
                <a:srgbClr val="222222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xmlns="" id="{3217F4ED-AB5A-4F29-B724-41F06DB3D92E}"/>
                </a:ext>
              </a:extLst>
            </p:cNvPr>
            <p:cNvGrpSpPr/>
            <p:nvPr/>
          </p:nvGrpSpPr>
          <p:grpSpPr>
            <a:xfrm>
              <a:off x="2737181" y="7932749"/>
              <a:ext cx="290874" cy="290874"/>
              <a:chOff x="0" y="0"/>
              <a:chExt cx="6350000" cy="63500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xmlns="" id="{9880777D-D12A-45F8-A275-E9F33BE4E7F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6E27A1D-8A0E-48D4-98F8-16246DC807DC}"/>
              </a:ext>
            </a:extLst>
          </p:cNvPr>
          <p:cNvSpPr txBox="1"/>
          <p:nvPr/>
        </p:nvSpPr>
        <p:spPr>
          <a:xfrm>
            <a:off x="519510" y="1489483"/>
            <a:ext cx="4150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 6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EF8897-A960-43E5-AFDA-9A76676C76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4367" y="4765157"/>
            <a:ext cx="9778384" cy="4609705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xmlns="" id="{B8079419-EBE6-4DEB-AFEE-C666FC386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69951" y="2661091"/>
            <a:ext cx="2595799" cy="22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0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6411" y="440864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92151" y="8254700"/>
            <a:ext cx="2118254" cy="21182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464370" y="4784396"/>
            <a:ext cx="2986140" cy="1482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47017">
            <a:off x="-958546" y="7446930"/>
            <a:ext cx="1880002" cy="26445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67482">
            <a:off x="15972855" y="171579"/>
            <a:ext cx="2986140" cy="1482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8531" y="246427"/>
            <a:ext cx="1800337" cy="1850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E1F9FCB-4C74-4765-B493-542C82E1D9CF}"/>
              </a:ext>
            </a:extLst>
          </p:cNvPr>
          <p:cNvSpPr txBox="1"/>
          <p:nvPr/>
        </p:nvSpPr>
        <p:spPr>
          <a:xfrm>
            <a:off x="6297044" y="768526"/>
            <a:ext cx="5912566" cy="9015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Nông nghiệp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266176-A346-4173-A6E5-6C5F5949427C}"/>
              </a:ext>
            </a:extLst>
          </p:cNvPr>
          <p:cNvSpPr txBox="1"/>
          <p:nvPr/>
        </p:nvSpPr>
        <p:spPr>
          <a:xfrm>
            <a:off x="1721616" y="2351337"/>
            <a:ext cx="15439088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nhiều chính sách chăm lo phát triển nông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đắp đê, tổ chức khai hoang, “quân điền”,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3A1061-FB19-44BD-BAB8-75D2C1155184}"/>
              </a:ext>
            </a:extLst>
          </p:cNvPr>
          <p:cNvSpPr txBox="1"/>
          <p:nvPr/>
        </p:nvSpPr>
        <p:spPr>
          <a:xfrm>
            <a:off x="1548136" y="4240964"/>
            <a:ext cx="10281026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thành những chức quan quản lí, giám sát và khuyến khích sản xuất nông nghiệp: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đê sứ, Khuyến nông sứ, Đồn điền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sứ,...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0D3917-621E-4A74-BD45-FFF47A7FF910}"/>
              </a:ext>
            </a:extLst>
          </p:cNvPr>
          <p:cNvSpPr txBox="1"/>
          <p:nvPr/>
        </p:nvSpPr>
        <p:spPr>
          <a:xfrm>
            <a:off x="7205660" y="7578373"/>
            <a:ext cx="9777951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Ngành kinh tế chủ đạo với cây trồng chính là lúa nước.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212. 🌟 Lịch sử phát triển nông nghiệp ở Việt Nam cổ đại – Lược Sử Tộc Việt">
            <a:extLst>
              <a:ext uri="{FF2B5EF4-FFF2-40B4-BE49-F238E27FC236}">
                <a16:creationId xmlns:a16="http://schemas.microsoft.com/office/drawing/2014/main" xmlns="" id="{05B634E3-A49C-4641-850F-E099893F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07" y="7142020"/>
            <a:ext cx="5523958" cy="27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ở rộng, phát triển nông nghiệp | SGK Lịch sử lớp 10">
            <a:extLst>
              <a:ext uri="{FF2B5EF4-FFF2-40B4-BE49-F238E27FC236}">
                <a16:creationId xmlns:a16="http://schemas.microsoft.com/office/drawing/2014/main" xmlns="" id="{7FF8C318-745E-4906-AFD5-D6D81DB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673" y="3490861"/>
            <a:ext cx="4109969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498557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92151" y="8254700"/>
            <a:ext cx="2118254" cy="21182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47017">
            <a:off x="-958546" y="7446930"/>
            <a:ext cx="1880002" cy="26445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67482">
            <a:off x="15972855" y="171579"/>
            <a:ext cx="2986140" cy="1482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8531" y="246427"/>
            <a:ext cx="1800337" cy="1850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E1F9FCB-4C74-4765-B493-542C82E1D9CF}"/>
              </a:ext>
            </a:extLst>
          </p:cNvPr>
          <p:cNvSpPr txBox="1"/>
          <p:nvPr/>
        </p:nvSpPr>
        <p:spPr>
          <a:xfrm>
            <a:off x="6297044" y="768526"/>
            <a:ext cx="5912566" cy="9015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Nông nghiệp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EE8E83C-B24D-4733-87D3-7215CB525056}"/>
              </a:ext>
            </a:extLst>
          </p:cNvPr>
          <p:cNvSpPr txBox="1"/>
          <p:nvPr/>
        </p:nvSpPr>
        <p:spPr>
          <a:xfrm>
            <a:off x="7848600" y="3156080"/>
            <a:ext cx="9144000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thức và kĩ thuật canh tác có những bước tiến mới.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20109AC-EA99-48CB-9F97-13A2AB362EF4}"/>
              </a:ext>
            </a:extLst>
          </p:cNvPr>
          <p:cNvSpPr txBox="1"/>
          <p:nvPr/>
        </p:nvSpPr>
        <p:spPr>
          <a:xfrm>
            <a:off x="821176" y="6557802"/>
            <a:ext cx="11388434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ăng cường vận động nhân dân tham gia đắp đê phòng lụt trên quy mô lớn, hình thành hệ thống đê điều, thuỷ lợi hoàn chỉnh trong cả nước.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267. 🌟 Phát triển trồng lúa nước thời đại Hùng Vương – Lược Sử Tộc Việt">
            <a:extLst>
              <a:ext uri="{FF2B5EF4-FFF2-40B4-BE49-F238E27FC236}">
                <a16:creationId xmlns:a16="http://schemas.microsoft.com/office/drawing/2014/main" xmlns="" id="{07C4E8F3-7DAB-4608-A284-17BAF290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28" y="2097241"/>
            <a:ext cx="6351072" cy="406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Những dấu ấn quan trọng về kinh tế - xã hội qua 75 năm thành lập và phát  triển đất nước">
            <a:extLst>
              <a:ext uri="{FF2B5EF4-FFF2-40B4-BE49-F238E27FC236}">
                <a16:creationId xmlns:a16="http://schemas.microsoft.com/office/drawing/2014/main" xmlns="" id="{094AD739-2961-4F5D-9F4D-C3C891020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183" y="6053667"/>
            <a:ext cx="5108641" cy="351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32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7BD981CF-8F94-26DC-B7CA-008FBF6A24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908727" y="0"/>
            <a:ext cx="1439908" cy="1507757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9094EBB9-EA54-3D6E-14F2-F3D93B4754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11712" y="8835567"/>
            <a:ext cx="1439908" cy="1507757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21205099-E072-1E5B-3BC7-555C5587C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396071"/>
              </p:ext>
            </p:extLst>
          </p:nvPr>
        </p:nvGraphicFramePr>
        <p:xfrm>
          <a:off x="9989841" y="592254"/>
          <a:ext cx="65341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BC6FAEE1-DE2F-68E5-3C12-D9AA968DE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99399"/>
              </p:ext>
            </p:extLst>
          </p:nvPr>
        </p:nvGraphicFramePr>
        <p:xfrm>
          <a:off x="4389141" y="1258578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1F344CF1-630C-0BA8-D25C-EE27DFD74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14306"/>
              </p:ext>
            </p:extLst>
          </p:nvPr>
        </p:nvGraphicFramePr>
        <p:xfrm>
          <a:off x="3463666" y="1924902"/>
          <a:ext cx="102679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11865560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11CDAFE4-F67F-9129-4A86-DF746BA6C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40966"/>
              </p:ext>
            </p:extLst>
          </p:nvPr>
        </p:nvGraphicFramePr>
        <p:xfrm>
          <a:off x="1593340" y="2591226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EA4033CE-E34A-8355-2B84-743211C0A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035473"/>
              </p:ext>
            </p:extLst>
          </p:nvPr>
        </p:nvGraphicFramePr>
        <p:xfrm>
          <a:off x="2526790" y="3257550"/>
          <a:ext cx="84010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2CC396C7-E6E6-675B-D14C-162E40A0A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94843"/>
              </p:ext>
            </p:extLst>
          </p:nvPr>
        </p:nvGraphicFramePr>
        <p:xfrm>
          <a:off x="4397116" y="3923874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BD6BD777-91AB-F5FD-F188-09EDA8DDE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96863"/>
              </p:ext>
            </p:extLst>
          </p:nvPr>
        </p:nvGraphicFramePr>
        <p:xfrm>
          <a:off x="9056391" y="4574969"/>
          <a:ext cx="84010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C04B0757-856C-2F08-2765-859A2AE26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930275"/>
              </p:ext>
            </p:extLst>
          </p:nvPr>
        </p:nvGraphicFramePr>
        <p:xfrm>
          <a:off x="1596766" y="5241293"/>
          <a:ext cx="121348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1186556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3733437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665545140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443477BA-B13C-BCA2-63D9-A0FF8806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15446"/>
              </p:ext>
            </p:extLst>
          </p:nvPr>
        </p:nvGraphicFramePr>
        <p:xfrm>
          <a:off x="6256041" y="5892388"/>
          <a:ext cx="56007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5F4AE4C2-A1B4-1B4F-E5BD-B02D0959B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712288"/>
              </p:ext>
            </p:extLst>
          </p:nvPr>
        </p:nvGraphicFramePr>
        <p:xfrm>
          <a:off x="6250290" y="6558712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FD0DF3A1-4251-CE71-F8A3-53272D358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778182"/>
              </p:ext>
            </p:extLst>
          </p:nvPr>
        </p:nvGraphicFramePr>
        <p:xfrm>
          <a:off x="7194040" y="7236864"/>
          <a:ext cx="7467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xmlns="" id="{6147BB55-C844-8BDE-E538-6FD610B4C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87897"/>
              </p:ext>
            </p:extLst>
          </p:nvPr>
        </p:nvGraphicFramePr>
        <p:xfrm>
          <a:off x="6260590" y="7903188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913DEB60-90D5-8DAF-9BB3-B605B11A6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39197"/>
              </p:ext>
            </p:extLst>
          </p:nvPr>
        </p:nvGraphicFramePr>
        <p:xfrm>
          <a:off x="9064366" y="8582429"/>
          <a:ext cx="7467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xmlns="" id="{0A149047-C81E-A048-0B90-AD6202043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0559"/>
              </p:ext>
            </p:extLst>
          </p:nvPr>
        </p:nvGraphicFramePr>
        <p:xfrm>
          <a:off x="7197466" y="9248753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8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xmlns="" id="{E00388E7-8661-7C5E-3244-7389E4408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89733"/>
              </p:ext>
            </p:extLst>
          </p:nvPr>
        </p:nvGraphicFramePr>
        <p:xfrm>
          <a:off x="9989841" y="592254"/>
          <a:ext cx="65341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xmlns="" id="{86C18049-8F04-3F59-9237-C573C23B1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006240"/>
              </p:ext>
            </p:extLst>
          </p:nvPr>
        </p:nvGraphicFramePr>
        <p:xfrm>
          <a:off x="4389141" y="1258578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xmlns="" id="{AA12708D-9A55-8478-10C4-19C3F666A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07871"/>
              </p:ext>
            </p:extLst>
          </p:nvPr>
        </p:nvGraphicFramePr>
        <p:xfrm>
          <a:off x="3463666" y="1924902"/>
          <a:ext cx="102679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11865560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xmlns="" id="{653051DB-7C7B-14EA-5928-8B7BFE225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964027"/>
              </p:ext>
            </p:extLst>
          </p:nvPr>
        </p:nvGraphicFramePr>
        <p:xfrm>
          <a:off x="1593340" y="2591226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xmlns="" id="{5B76F719-FCC3-E53E-C91C-615CA56D5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068934"/>
              </p:ext>
            </p:extLst>
          </p:nvPr>
        </p:nvGraphicFramePr>
        <p:xfrm>
          <a:off x="2526790" y="3257550"/>
          <a:ext cx="84010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xmlns="" id="{83830D2A-33AC-7B8C-9AF1-8B0D08BF3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4861"/>
              </p:ext>
            </p:extLst>
          </p:nvPr>
        </p:nvGraphicFramePr>
        <p:xfrm>
          <a:off x="4397116" y="3923874"/>
          <a:ext cx="933450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xmlns="" id="{43DA3A69-2760-7054-BA64-79AF83A2E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18563"/>
              </p:ext>
            </p:extLst>
          </p:nvPr>
        </p:nvGraphicFramePr>
        <p:xfrm>
          <a:off x="9056391" y="4574969"/>
          <a:ext cx="8401050" cy="66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14B97888-1FD4-35C9-CB5E-7711B0287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93553"/>
              </p:ext>
            </p:extLst>
          </p:nvPr>
        </p:nvGraphicFramePr>
        <p:xfrm>
          <a:off x="1596766" y="5254210"/>
          <a:ext cx="121348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80246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0736691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1186556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13733437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665545140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85FB8088-AB22-8CEC-E7DC-CFBCFD2AB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39918"/>
              </p:ext>
            </p:extLst>
          </p:nvPr>
        </p:nvGraphicFramePr>
        <p:xfrm>
          <a:off x="6256041" y="5892388"/>
          <a:ext cx="56007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D53B2ABD-F67F-4951-C436-7FD71F581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2598"/>
              </p:ext>
            </p:extLst>
          </p:nvPr>
        </p:nvGraphicFramePr>
        <p:xfrm>
          <a:off x="6250290" y="6558712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6B5B9D35-AF0D-7072-2E8D-A3FDA849C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714683"/>
              </p:ext>
            </p:extLst>
          </p:nvPr>
        </p:nvGraphicFramePr>
        <p:xfrm>
          <a:off x="7194040" y="7236864"/>
          <a:ext cx="7467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5CCE4C28-B7A6-0287-5AC8-082357EDB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578108"/>
              </p:ext>
            </p:extLst>
          </p:nvPr>
        </p:nvGraphicFramePr>
        <p:xfrm>
          <a:off x="6260590" y="7903188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6D16860-636A-5E22-B3F1-6FA46B5DB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65294"/>
              </p:ext>
            </p:extLst>
          </p:nvPr>
        </p:nvGraphicFramePr>
        <p:xfrm>
          <a:off x="9064366" y="8582429"/>
          <a:ext cx="7467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632276107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1F024864-BBA4-AC35-73D8-D6CAB29D7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05768"/>
              </p:ext>
            </p:extLst>
          </p:nvPr>
        </p:nvGraphicFramePr>
        <p:xfrm>
          <a:off x="7197466" y="9248753"/>
          <a:ext cx="65341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54267785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0878856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85536823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94113515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75140811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123881865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403414389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13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385948"/>
                  </a:ext>
                </a:extLst>
              </a:tr>
            </a:tbl>
          </a:graphicData>
        </a:graphic>
      </p:graphicFrame>
      <p:sp>
        <p:nvSpPr>
          <p:cNvPr id="82" name="Câu A">
            <a:extLst>
              <a:ext uri="{FF2B5EF4-FFF2-40B4-BE49-F238E27FC236}">
                <a16:creationId xmlns:a16="http://schemas.microsoft.com/office/drawing/2014/main" xmlns="" id="{C1E216F5-2D7D-9267-665B-59517F340590}"/>
              </a:ext>
            </a:extLst>
          </p:cNvPr>
          <p:cNvSpPr/>
          <p:nvPr/>
        </p:nvSpPr>
        <p:spPr>
          <a:xfrm>
            <a:off x="8136752" y="590261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3" name="Câu B">
            <a:extLst>
              <a:ext uri="{FF2B5EF4-FFF2-40B4-BE49-F238E27FC236}">
                <a16:creationId xmlns:a16="http://schemas.microsoft.com/office/drawing/2014/main" xmlns="" id="{90FCE774-E05C-77DF-D483-9AF6DCFA2A29}"/>
              </a:ext>
            </a:extLst>
          </p:cNvPr>
          <p:cNvSpPr/>
          <p:nvPr/>
        </p:nvSpPr>
        <p:spPr>
          <a:xfrm>
            <a:off x="2773546" y="1217395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4" name="Câu C">
            <a:extLst>
              <a:ext uri="{FF2B5EF4-FFF2-40B4-BE49-F238E27FC236}">
                <a16:creationId xmlns:a16="http://schemas.microsoft.com/office/drawing/2014/main" xmlns="" id="{0503CD43-65B1-9816-28B0-0620989C8FE1}"/>
              </a:ext>
            </a:extLst>
          </p:cNvPr>
          <p:cNvSpPr/>
          <p:nvPr/>
        </p:nvSpPr>
        <p:spPr>
          <a:xfrm>
            <a:off x="1643946" y="1924264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5" name="Câu D">
            <a:extLst>
              <a:ext uri="{FF2B5EF4-FFF2-40B4-BE49-F238E27FC236}">
                <a16:creationId xmlns:a16="http://schemas.microsoft.com/office/drawing/2014/main" xmlns="" id="{2C95627D-3E41-A953-FB89-0CB0A223E566}"/>
              </a:ext>
            </a:extLst>
          </p:cNvPr>
          <p:cNvSpPr/>
          <p:nvPr/>
        </p:nvSpPr>
        <p:spPr>
          <a:xfrm>
            <a:off x="325230" y="2628563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6" name="Câu E">
            <a:extLst>
              <a:ext uri="{FF2B5EF4-FFF2-40B4-BE49-F238E27FC236}">
                <a16:creationId xmlns:a16="http://schemas.microsoft.com/office/drawing/2014/main" xmlns="" id="{51A05B74-F3F2-FB69-85C3-A23589B45C59}"/>
              </a:ext>
            </a:extLst>
          </p:cNvPr>
          <p:cNvSpPr/>
          <p:nvPr/>
        </p:nvSpPr>
        <p:spPr>
          <a:xfrm>
            <a:off x="1053663" y="3332862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7" name="Câu G">
            <a:extLst>
              <a:ext uri="{FF2B5EF4-FFF2-40B4-BE49-F238E27FC236}">
                <a16:creationId xmlns:a16="http://schemas.microsoft.com/office/drawing/2014/main" xmlns="" id="{BDE28099-4E14-9782-B6DA-C817CFB6F61C}"/>
              </a:ext>
            </a:extLst>
          </p:cNvPr>
          <p:cNvSpPr/>
          <p:nvPr/>
        </p:nvSpPr>
        <p:spPr>
          <a:xfrm>
            <a:off x="2845491" y="4000541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8" name="Câu H">
            <a:extLst>
              <a:ext uri="{FF2B5EF4-FFF2-40B4-BE49-F238E27FC236}">
                <a16:creationId xmlns:a16="http://schemas.microsoft.com/office/drawing/2014/main" xmlns="" id="{1770521E-7B7E-DD3B-913E-C7BF5E3A49F8}"/>
              </a:ext>
            </a:extLst>
          </p:cNvPr>
          <p:cNvSpPr/>
          <p:nvPr/>
        </p:nvSpPr>
        <p:spPr>
          <a:xfrm>
            <a:off x="7068750" y="4627877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9" name="Câu I">
            <a:extLst>
              <a:ext uri="{FF2B5EF4-FFF2-40B4-BE49-F238E27FC236}">
                <a16:creationId xmlns:a16="http://schemas.microsoft.com/office/drawing/2014/main" xmlns="" id="{E63E862E-5323-8E1D-B61C-A7234257C31E}"/>
              </a:ext>
            </a:extLst>
          </p:cNvPr>
          <p:cNvSpPr/>
          <p:nvPr/>
        </p:nvSpPr>
        <p:spPr>
          <a:xfrm>
            <a:off x="232546" y="5329954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0" name="Câu K">
            <a:extLst>
              <a:ext uri="{FF2B5EF4-FFF2-40B4-BE49-F238E27FC236}">
                <a16:creationId xmlns:a16="http://schemas.microsoft.com/office/drawing/2014/main" xmlns="" id="{52C5605A-252F-FC30-D7F9-5E8B3B5F60AA}"/>
              </a:ext>
            </a:extLst>
          </p:cNvPr>
          <p:cNvSpPr/>
          <p:nvPr/>
        </p:nvSpPr>
        <p:spPr>
          <a:xfrm>
            <a:off x="5122226" y="5995535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91" name="Câu L">
            <a:extLst>
              <a:ext uri="{FF2B5EF4-FFF2-40B4-BE49-F238E27FC236}">
                <a16:creationId xmlns:a16="http://schemas.microsoft.com/office/drawing/2014/main" xmlns="" id="{1C63B2D5-DF7F-0149-490C-21AC68171F13}"/>
              </a:ext>
            </a:extLst>
          </p:cNvPr>
          <p:cNvSpPr/>
          <p:nvPr/>
        </p:nvSpPr>
        <p:spPr>
          <a:xfrm>
            <a:off x="5118868" y="6677678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92" name="Câu M">
            <a:extLst>
              <a:ext uri="{FF2B5EF4-FFF2-40B4-BE49-F238E27FC236}">
                <a16:creationId xmlns:a16="http://schemas.microsoft.com/office/drawing/2014/main" xmlns="" id="{D579935F-C5A6-225A-36CF-E9D88C0569C8}"/>
              </a:ext>
            </a:extLst>
          </p:cNvPr>
          <p:cNvSpPr/>
          <p:nvPr/>
        </p:nvSpPr>
        <p:spPr>
          <a:xfrm>
            <a:off x="5902195" y="7261907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3" name="Câu N">
            <a:extLst>
              <a:ext uri="{FF2B5EF4-FFF2-40B4-BE49-F238E27FC236}">
                <a16:creationId xmlns:a16="http://schemas.microsoft.com/office/drawing/2014/main" xmlns="" id="{644A7D3C-B800-4273-C492-14C015C103A5}"/>
              </a:ext>
            </a:extLst>
          </p:cNvPr>
          <p:cNvSpPr/>
          <p:nvPr/>
        </p:nvSpPr>
        <p:spPr>
          <a:xfrm>
            <a:off x="5058786" y="7940525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52" name="Câu O">
            <a:extLst>
              <a:ext uri="{FF2B5EF4-FFF2-40B4-BE49-F238E27FC236}">
                <a16:creationId xmlns:a16="http://schemas.microsoft.com/office/drawing/2014/main" xmlns="" id="{5E431B02-9B38-3E07-8BC7-8D5A62DA8BE7}"/>
              </a:ext>
            </a:extLst>
          </p:cNvPr>
          <p:cNvSpPr/>
          <p:nvPr/>
        </p:nvSpPr>
        <p:spPr>
          <a:xfrm>
            <a:off x="7412329" y="8629688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4" name="Câu P">
            <a:extLst>
              <a:ext uri="{FF2B5EF4-FFF2-40B4-BE49-F238E27FC236}">
                <a16:creationId xmlns:a16="http://schemas.microsoft.com/office/drawing/2014/main" xmlns="" id="{58ACF53A-ACA5-5624-F8A2-624E520B8016}"/>
              </a:ext>
            </a:extLst>
          </p:cNvPr>
          <p:cNvSpPr/>
          <p:nvPr/>
        </p:nvSpPr>
        <p:spPr>
          <a:xfrm>
            <a:off x="5757044" y="9323143"/>
            <a:ext cx="884557" cy="5916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99" name="Câu hỏi A">
            <a:extLst>
              <a:ext uri="{FF2B5EF4-FFF2-40B4-BE49-F238E27FC236}">
                <a16:creationId xmlns:a16="http://schemas.microsoft.com/office/drawing/2014/main" xmlns="" id="{4DBD369C-841E-D25E-6492-F3B82257E78B}"/>
              </a:ext>
            </a:extLst>
          </p:cNvPr>
          <p:cNvGrpSpPr/>
          <p:nvPr/>
        </p:nvGrpSpPr>
        <p:grpSpPr>
          <a:xfrm>
            <a:off x="1313255" y="5875091"/>
            <a:ext cx="15621000" cy="4038600"/>
            <a:chOff x="1333500" y="2171700"/>
            <a:chExt cx="15621000" cy="403860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xmlns="" id="{1BA147BC-2017-037C-5CAD-5B987C6B95BE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row: Pentagon 100">
              <a:extLst>
                <a:ext uri="{FF2B5EF4-FFF2-40B4-BE49-F238E27FC236}">
                  <a16:creationId xmlns:a16="http://schemas.microsoft.com/office/drawing/2014/main" xmlns="" id="{55F7A524-8AF2-CAC1-43E3-88027DDE21DE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A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D630D710-AC09-7F1C-D9E8-32EC3924546D}"/>
                </a:ext>
              </a:extLst>
            </p:cNvPr>
            <p:cNvSpPr txBox="1"/>
            <p:nvPr/>
          </p:nvSpPr>
          <p:spPr>
            <a:xfrm>
              <a:off x="2209800" y="3695700"/>
              <a:ext cx="138684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 trình được vua Lý Thánh Tông cho dựng vào năm 1070 để thờ Khổng Tử.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Câu hỏi B">
            <a:extLst>
              <a:ext uri="{FF2B5EF4-FFF2-40B4-BE49-F238E27FC236}">
                <a16:creationId xmlns:a16="http://schemas.microsoft.com/office/drawing/2014/main" xmlns="" id="{DABC2E59-82BC-6093-8ED0-A2013053C507}"/>
              </a:ext>
            </a:extLst>
          </p:cNvPr>
          <p:cNvGrpSpPr/>
          <p:nvPr/>
        </p:nvGrpSpPr>
        <p:grpSpPr>
          <a:xfrm>
            <a:off x="1342349" y="5857946"/>
            <a:ext cx="15621000" cy="4038600"/>
            <a:chOff x="1333500" y="2171700"/>
            <a:chExt cx="15621000" cy="403860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xmlns="" id="{F7CD96D8-C681-F753-3F4E-3FC0B84D7E01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row: Pentagon 104">
              <a:extLst>
                <a:ext uri="{FF2B5EF4-FFF2-40B4-BE49-F238E27FC236}">
                  <a16:creationId xmlns:a16="http://schemas.microsoft.com/office/drawing/2014/main" xmlns="" id="{B48F67F6-812E-F344-8301-E5CD5833EB8C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B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CB812444-0EAF-5664-5EA6-DAB41AAFD92C}"/>
                </a:ext>
              </a:extLst>
            </p:cNvPr>
            <p:cNvSpPr txBox="1"/>
            <p:nvPr/>
          </p:nvSpPr>
          <p:spPr>
            <a:xfrm>
              <a:off x="2209800" y="3695700"/>
              <a:ext cx="138684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 trình kiến trúc được xây dựng dưới thời Nguyễn trở thành biểu tượng của thủ đô Hà Nội.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Câu hỏi C">
            <a:extLst>
              <a:ext uri="{FF2B5EF4-FFF2-40B4-BE49-F238E27FC236}">
                <a16:creationId xmlns:a16="http://schemas.microsoft.com/office/drawing/2014/main" xmlns="" id="{E6D41A33-F38C-1D23-F526-CCB52FC2C8FF}"/>
              </a:ext>
            </a:extLst>
          </p:cNvPr>
          <p:cNvGrpSpPr/>
          <p:nvPr/>
        </p:nvGrpSpPr>
        <p:grpSpPr>
          <a:xfrm>
            <a:off x="1328985" y="5856162"/>
            <a:ext cx="15621000" cy="4038600"/>
            <a:chOff x="1333500" y="2171700"/>
            <a:chExt cx="15621000" cy="4038600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xmlns="" id="{0B9AA8C6-53CF-249D-5533-FCC95569E79D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row: Pentagon 108">
              <a:extLst>
                <a:ext uri="{FF2B5EF4-FFF2-40B4-BE49-F238E27FC236}">
                  <a16:creationId xmlns:a16="http://schemas.microsoft.com/office/drawing/2014/main" xmlns="" id="{7B99098E-7EBA-CA0C-89BD-3BC6C2329474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C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CE13DED7-8660-4005-9689-7FC3764BD65E}"/>
                </a:ext>
              </a:extLst>
            </p:cNvPr>
            <p:cNvSpPr txBox="1"/>
            <p:nvPr/>
          </p:nvSpPr>
          <p:spPr>
            <a:xfrm>
              <a:off x="1905000" y="3383610"/>
              <a:ext cx="14744700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 phẩm của Trần Hưng Đạo sáng tác nhằm cổ vũ tinh thần chiến đấu của quân sĩ trong cuộc kháng chiến chống quân Mông - Nguyên.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Câu hỏi D">
            <a:extLst>
              <a:ext uri="{FF2B5EF4-FFF2-40B4-BE49-F238E27FC236}">
                <a16:creationId xmlns:a16="http://schemas.microsoft.com/office/drawing/2014/main" xmlns="" id="{043EC5CB-95E4-BB68-19BB-34ABF47200D6}"/>
              </a:ext>
            </a:extLst>
          </p:cNvPr>
          <p:cNvGrpSpPr/>
          <p:nvPr/>
        </p:nvGrpSpPr>
        <p:grpSpPr>
          <a:xfrm>
            <a:off x="1351802" y="5914085"/>
            <a:ext cx="18059400" cy="4038600"/>
            <a:chOff x="1333500" y="2171700"/>
            <a:chExt cx="18059400" cy="4038600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xmlns="" id="{305BDC67-0C8B-5405-C79E-619A95B0237B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row: Pentagon 112">
              <a:extLst>
                <a:ext uri="{FF2B5EF4-FFF2-40B4-BE49-F238E27FC236}">
                  <a16:creationId xmlns:a16="http://schemas.microsoft.com/office/drawing/2014/main" xmlns="" id="{2845DF58-06E2-2ACF-6F5A-75A36774305E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D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F879063F-8D0F-45D3-45B8-55161AC290F4}"/>
                </a:ext>
              </a:extLst>
            </p:cNvPr>
            <p:cNvSpPr txBox="1"/>
            <p:nvPr/>
          </p:nvSpPr>
          <p:spPr>
            <a:xfrm>
              <a:off x="4648200" y="4006903"/>
              <a:ext cx="147447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Trường đại học đầu tiên của Việt Nam.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Câu hỏi E">
            <a:extLst>
              <a:ext uri="{FF2B5EF4-FFF2-40B4-BE49-F238E27FC236}">
                <a16:creationId xmlns:a16="http://schemas.microsoft.com/office/drawing/2014/main" xmlns="" id="{12DF47A7-E388-33DD-5D14-28399A85CC02}"/>
              </a:ext>
            </a:extLst>
          </p:cNvPr>
          <p:cNvGrpSpPr/>
          <p:nvPr/>
        </p:nvGrpSpPr>
        <p:grpSpPr>
          <a:xfrm>
            <a:off x="1336093" y="5940087"/>
            <a:ext cx="15621000" cy="4038600"/>
            <a:chOff x="1333500" y="2171700"/>
            <a:chExt cx="15621000" cy="4038600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xmlns="" id="{F9E5A5C3-F77A-6EDF-5D04-2593165380F6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Arrow: Pentagon 116">
              <a:extLst>
                <a:ext uri="{FF2B5EF4-FFF2-40B4-BE49-F238E27FC236}">
                  <a16:creationId xmlns:a16="http://schemas.microsoft.com/office/drawing/2014/main" xmlns="" id="{796C675A-8714-ED44-6C66-9DA0A4FC4A16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E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2C69BBFF-3B55-D945-CABB-539AB49B970F}"/>
                </a:ext>
              </a:extLst>
            </p:cNvPr>
            <p:cNvSpPr txBox="1"/>
            <p:nvPr/>
          </p:nvSpPr>
          <p:spPr>
            <a:xfrm>
              <a:off x="2362200" y="3545238"/>
              <a:ext cx="140208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 trình được xây dựng vào thời Lê sơ nhằm mục đích vinh danh người tài.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Câu hỏi G">
            <a:extLst>
              <a:ext uri="{FF2B5EF4-FFF2-40B4-BE49-F238E27FC236}">
                <a16:creationId xmlns:a16="http://schemas.microsoft.com/office/drawing/2014/main" xmlns="" id="{8FE39627-E443-4425-4CE8-CBDE2EA3C170}"/>
              </a:ext>
            </a:extLst>
          </p:cNvPr>
          <p:cNvGrpSpPr/>
          <p:nvPr/>
        </p:nvGrpSpPr>
        <p:grpSpPr>
          <a:xfrm>
            <a:off x="1336093" y="5887408"/>
            <a:ext cx="15621000" cy="4038600"/>
            <a:chOff x="1333500" y="2171700"/>
            <a:chExt cx="15621000" cy="4038600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xmlns="" id="{F793FDCB-02ED-14C6-FF2A-7D4A72395CF4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row: Pentagon 120">
              <a:extLst>
                <a:ext uri="{FF2B5EF4-FFF2-40B4-BE49-F238E27FC236}">
                  <a16:creationId xmlns:a16="http://schemas.microsoft.com/office/drawing/2014/main" xmlns="" id="{C5F17EA0-ADD1-C602-B4B5-941561545460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G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BCC99B53-ED1C-E05F-C066-E0407D686693}"/>
                </a:ext>
              </a:extLst>
            </p:cNvPr>
            <p:cNvSpPr txBox="1"/>
            <p:nvPr/>
          </p:nvSpPr>
          <p:spPr>
            <a:xfrm>
              <a:off x="2362200" y="3860906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 hình nghệ thuật biểu diễn đặc sắc phát triển từ thời Lý.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Câu hỏi H">
            <a:extLst>
              <a:ext uri="{FF2B5EF4-FFF2-40B4-BE49-F238E27FC236}">
                <a16:creationId xmlns:a16="http://schemas.microsoft.com/office/drawing/2014/main" xmlns="" id="{4C4ADB37-AEF3-3054-3E06-6F2B9CE48378}"/>
              </a:ext>
            </a:extLst>
          </p:cNvPr>
          <p:cNvGrpSpPr/>
          <p:nvPr/>
        </p:nvGrpSpPr>
        <p:grpSpPr>
          <a:xfrm>
            <a:off x="1321876" y="5890976"/>
            <a:ext cx="18021300" cy="4038600"/>
            <a:chOff x="1333500" y="2171700"/>
            <a:chExt cx="18021300" cy="4038600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C3DC788E-3F88-F9E8-3379-47F0406AFDEC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Arrow: Pentagon 124">
              <a:extLst>
                <a:ext uri="{FF2B5EF4-FFF2-40B4-BE49-F238E27FC236}">
                  <a16:creationId xmlns:a16="http://schemas.microsoft.com/office/drawing/2014/main" xmlns="" id="{670E7546-29A2-CBAA-AA99-8F16DC054977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C9F14483-6D9F-36FB-1910-3AAF6AD3D535}"/>
                </a:ext>
              </a:extLst>
            </p:cNvPr>
            <p:cNvSpPr txBox="1"/>
            <p:nvPr/>
          </p:nvSpPr>
          <p:spPr>
            <a:xfrm>
              <a:off x="5334000" y="3848100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 gọi thành Đại La vào thời Lý.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Câu hỏi I">
            <a:extLst>
              <a:ext uri="{FF2B5EF4-FFF2-40B4-BE49-F238E27FC236}">
                <a16:creationId xmlns:a16="http://schemas.microsoft.com/office/drawing/2014/main" xmlns="" id="{17C82643-1DBB-C16B-5483-66DF3A0FFA8D}"/>
              </a:ext>
            </a:extLst>
          </p:cNvPr>
          <p:cNvGrpSpPr/>
          <p:nvPr/>
        </p:nvGrpSpPr>
        <p:grpSpPr>
          <a:xfrm>
            <a:off x="1373657" y="804787"/>
            <a:ext cx="16573500" cy="4038600"/>
            <a:chOff x="1333500" y="2171700"/>
            <a:chExt cx="16573500" cy="4038600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xmlns="" id="{513F2585-9CAD-63F0-595D-1A7E632D9899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Arrow: Pentagon 128">
              <a:extLst>
                <a:ext uri="{FF2B5EF4-FFF2-40B4-BE49-F238E27FC236}">
                  <a16:creationId xmlns:a16="http://schemas.microsoft.com/office/drawing/2014/main" xmlns="" id="{99C4FFDE-18A1-95D4-A3A5-E8D2B4A31064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I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324656AA-05D7-DBB3-56B4-AEB42E68CC41}"/>
                </a:ext>
              </a:extLst>
            </p:cNvPr>
            <p:cNvSpPr txBox="1"/>
            <p:nvPr/>
          </p:nvSpPr>
          <p:spPr>
            <a:xfrm>
              <a:off x="3886200" y="3824287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trong “An Nam tứ đại khí” gắn liền với tứ linh.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1" name="Câu hỏi K">
            <a:extLst>
              <a:ext uri="{FF2B5EF4-FFF2-40B4-BE49-F238E27FC236}">
                <a16:creationId xmlns:a16="http://schemas.microsoft.com/office/drawing/2014/main" xmlns="" id="{92185A13-BF31-8100-F830-6F012E73056A}"/>
              </a:ext>
            </a:extLst>
          </p:cNvPr>
          <p:cNvGrpSpPr/>
          <p:nvPr/>
        </p:nvGrpSpPr>
        <p:grpSpPr>
          <a:xfrm>
            <a:off x="1316755" y="781280"/>
            <a:ext cx="16268700" cy="4038600"/>
            <a:chOff x="1333500" y="2171700"/>
            <a:chExt cx="16268700" cy="4038600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5F270A66-4FBF-8A17-B018-78C2E92ECFB8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Pentagon 132">
              <a:extLst>
                <a:ext uri="{FF2B5EF4-FFF2-40B4-BE49-F238E27FC236}">
                  <a16:creationId xmlns:a16="http://schemas.microsoft.com/office/drawing/2014/main" xmlns="" id="{E09ACC93-E7D1-EADF-1D3B-09BA5F0ED6AE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K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39672E8B-8179-E886-D4BE-14E4CF765BA3}"/>
                </a:ext>
              </a:extLst>
            </p:cNvPr>
            <p:cNvSpPr txBox="1"/>
            <p:nvPr/>
          </p:nvSpPr>
          <p:spPr>
            <a:xfrm>
              <a:off x="3581400" y="4006903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Dòng văn học phát triển mạnh ở thế kỉ X - XV.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Câu hỏi L">
            <a:extLst>
              <a:ext uri="{FF2B5EF4-FFF2-40B4-BE49-F238E27FC236}">
                <a16:creationId xmlns:a16="http://schemas.microsoft.com/office/drawing/2014/main" xmlns="" id="{C8604603-B5DF-FB8A-5BF0-746AD931058B}"/>
              </a:ext>
            </a:extLst>
          </p:cNvPr>
          <p:cNvGrpSpPr/>
          <p:nvPr/>
        </p:nvGrpSpPr>
        <p:grpSpPr>
          <a:xfrm>
            <a:off x="1313255" y="753211"/>
            <a:ext cx="16268700" cy="4038600"/>
            <a:chOff x="1333500" y="2171700"/>
            <a:chExt cx="16268700" cy="4038600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FE5E8A4-9BA1-5FE6-727D-C1E1FF0F63E8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row: Pentagon 136">
              <a:extLst>
                <a:ext uri="{FF2B5EF4-FFF2-40B4-BE49-F238E27FC236}">
                  <a16:creationId xmlns:a16="http://schemas.microsoft.com/office/drawing/2014/main" xmlns="" id="{D6D66A03-F78A-8901-A8A5-A852E62B7E6B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L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86AB911D-745A-1FC6-278A-8034150DE108}"/>
                </a:ext>
              </a:extLst>
            </p:cNvPr>
            <p:cNvSpPr txBox="1"/>
            <p:nvPr/>
          </p:nvSpPr>
          <p:spPr>
            <a:xfrm>
              <a:off x="3581400" y="4006903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Hệ tư tưởng giữ vị trí độc tôn vào thời Lê Sơ.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9" name="Câu hỏi M">
            <a:extLst>
              <a:ext uri="{FF2B5EF4-FFF2-40B4-BE49-F238E27FC236}">
                <a16:creationId xmlns:a16="http://schemas.microsoft.com/office/drawing/2014/main" xmlns="" id="{2B5CF7C7-2A35-E69A-4E72-9F2428A3BD17}"/>
              </a:ext>
            </a:extLst>
          </p:cNvPr>
          <p:cNvGrpSpPr/>
          <p:nvPr/>
        </p:nvGrpSpPr>
        <p:grpSpPr>
          <a:xfrm>
            <a:off x="1292206" y="725858"/>
            <a:ext cx="16268700" cy="4038600"/>
            <a:chOff x="1333500" y="2171700"/>
            <a:chExt cx="16268700" cy="4038600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201462A3-882D-F36B-90D3-52853E1BE0FE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row: Pentagon 140">
              <a:extLst>
                <a:ext uri="{FF2B5EF4-FFF2-40B4-BE49-F238E27FC236}">
                  <a16:creationId xmlns:a16="http://schemas.microsoft.com/office/drawing/2014/main" xmlns="" id="{08904112-01CE-1E62-BC29-99583676890D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M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67DEFD3C-B766-7163-622C-B0E5FC9E502F}"/>
                </a:ext>
              </a:extLst>
            </p:cNvPr>
            <p:cNvSpPr txBox="1"/>
            <p:nvPr/>
          </p:nvSpPr>
          <p:spPr>
            <a:xfrm>
              <a:off x="3581400" y="4006903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 giáo nổi tiếng thời Trần đã dâng Thất trảm sớ.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Câu hỏi N">
            <a:extLst>
              <a:ext uri="{FF2B5EF4-FFF2-40B4-BE49-F238E27FC236}">
                <a16:creationId xmlns:a16="http://schemas.microsoft.com/office/drawing/2014/main" xmlns="" id="{9D1CB07C-2CCC-E5C3-1A10-C392B6F92756}"/>
              </a:ext>
            </a:extLst>
          </p:cNvPr>
          <p:cNvGrpSpPr/>
          <p:nvPr/>
        </p:nvGrpSpPr>
        <p:grpSpPr>
          <a:xfrm>
            <a:off x="1246785" y="698683"/>
            <a:ext cx="17335500" cy="4038600"/>
            <a:chOff x="1333500" y="2171700"/>
            <a:chExt cx="17335500" cy="4038600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351834C9-AAFD-C676-8D4E-4231C5AB98C7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row: Pentagon 144">
              <a:extLst>
                <a:ext uri="{FF2B5EF4-FFF2-40B4-BE49-F238E27FC236}">
                  <a16:creationId xmlns:a16="http://schemas.microsoft.com/office/drawing/2014/main" xmlns="" id="{047B3F52-01DF-4F69-0501-10ED9386DEB9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N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A69AEC28-5044-0DE2-3672-DF73EF05F6ED}"/>
                </a:ext>
              </a:extLst>
            </p:cNvPr>
            <p:cNvSpPr txBox="1"/>
            <p:nvPr/>
          </p:nvSpPr>
          <p:spPr>
            <a:xfrm>
              <a:off x="4648200" y="3848100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tổ nghề thuốc nam của Việt Nam.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Câu hỏi O">
            <a:extLst>
              <a:ext uri="{FF2B5EF4-FFF2-40B4-BE49-F238E27FC236}">
                <a16:creationId xmlns:a16="http://schemas.microsoft.com/office/drawing/2014/main" xmlns="" id="{A2C641BE-27FB-F134-620E-D33C52313F52}"/>
              </a:ext>
            </a:extLst>
          </p:cNvPr>
          <p:cNvGrpSpPr/>
          <p:nvPr/>
        </p:nvGrpSpPr>
        <p:grpSpPr>
          <a:xfrm>
            <a:off x="1246785" y="725286"/>
            <a:ext cx="17564100" cy="4038600"/>
            <a:chOff x="1333500" y="2171700"/>
            <a:chExt cx="17564100" cy="4038600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017516C3-7681-38B1-218F-8B106A257AD6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Arrow: Pentagon 154">
              <a:extLst>
                <a:ext uri="{FF2B5EF4-FFF2-40B4-BE49-F238E27FC236}">
                  <a16:creationId xmlns:a16="http://schemas.microsoft.com/office/drawing/2014/main" xmlns="" id="{97B5C881-ED25-7F95-D465-AABFEA9B7263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O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1E4476FA-8136-18E5-BDCE-9003C9D58D16}"/>
                </a:ext>
              </a:extLst>
            </p:cNvPr>
            <p:cNvSpPr txBox="1"/>
            <p:nvPr/>
          </p:nvSpPr>
          <p:spPr>
            <a:xfrm>
              <a:off x="4876800" y="3771900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là chủ biên bộ Đại Việt sử ký.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7" name="Câu hỏi P">
            <a:extLst>
              <a:ext uri="{FF2B5EF4-FFF2-40B4-BE49-F238E27FC236}">
                <a16:creationId xmlns:a16="http://schemas.microsoft.com/office/drawing/2014/main" xmlns="" id="{7F0F7940-9F25-42C7-A216-55B1EF338CF9}"/>
              </a:ext>
            </a:extLst>
          </p:cNvPr>
          <p:cNvGrpSpPr/>
          <p:nvPr/>
        </p:nvGrpSpPr>
        <p:grpSpPr>
          <a:xfrm>
            <a:off x="1229766" y="656646"/>
            <a:ext cx="17564100" cy="4038600"/>
            <a:chOff x="1333500" y="2171700"/>
            <a:chExt cx="17564100" cy="4038600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xmlns="" id="{D6C07D86-9450-DE29-9C38-94A97A4836E2}"/>
                </a:ext>
              </a:extLst>
            </p:cNvPr>
            <p:cNvSpPr/>
            <p:nvPr/>
          </p:nvSpPr>
          <p:spPr>
            <a:xfrm>
              <a:off x="1333500" y="2705100"/>
              <a:ext cx="15621000" cy="3505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Arrow: Pentagon 158">
              <a:extLst>
                <a:ext uri="{FF2B5EF4-FFF2-40B4-BE49-F238E27FC236}">
                  <a16:creationId xmlns:a16="http://schemas.microsoft.com/office/drawing/2014/main" xmlns="" id="{2F82AC5E-64DA-E3A5-9FA8-BB734707E54E}"/>
                </a:ext>
              </a:extLst>
            </p:cNvPr>
            <p:cNvSpPr/>
            <p:nvPr/>
          </p:nvSpPr>
          <p:spPr>
            <a:xfrm>
              <a:off x="1334637" y="2171700"/>
              <a:ext cx="3124200" cy="1143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P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C24EB458-806F-B987-C353-68769150443B}"/>
                </a:ext>
              </a:extLst>
            </p:cNvPr>
            <p:cNvSpPr txBox="1"/>
            <p:nvPr/>
          </p:nvSpPr>
          <p:spPr>
            <a:xfrm>
              <a:off x="4876800" y="3771900"/>
              <a:ext cx="14020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 gọi khác của Luỹ Trường Dục.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063" y="407159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4272613" y="815503"/>
            <a:ext cx="7980149" cy="890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2.2. Thủ công nghiệp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279549">
            <a:off x="-120809" y="8773943"/>
            <a:ext cx="1819314" cy="15509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6688" y="-469406"/>
            <a:ext cx="2345769" cy="23457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5C43C7-457E-4A7D-AEF6-5DEBEA8FC8CB}"/>
              </a:ext>
            </a:extLst>
          </p:cNvPr>
          <p:cNvSpPr txBox="1"/>
          <p:nvPr/>
        </p:nvSpPr>
        <p:spPr>
          <a:xfrm>
            <a:off x="290358" y="2581408"/>
            <a:ext cx="8407512" cy="5857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 và phát triển: dệt lụa, làm đồ gốm, đồ trang sức,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</a:p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nghề khác xuất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tranh sơn mài, làm giấy, khắc bản in,...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hiều làng nghề thủ công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tiếng cả nước: dệt La Khê, gốm Bát Tràng (Hà Nội); gốm Chu Đậu (Hải Dương),...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A733866-B4CE-4241-8CAA-BB8396D67C7D}"/>
              </a:ext>
            </a:extLst>
          </p:cNvPr>
          <p:cNvGrpSpPr/>
          <p:nvPr/>
        </p:nvGrpSpPr>
        <p:grpSpPr>
          <a:xfrm>
            <a:off x="13063883" y="543683"/>
            <a:ext cx="4228273" cy="4657309"/>
            <a:chOff x="10948289" y="3758636"/>
            <a:chExt cx="4359691" cy="525711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E03A282-F34D-4DE4-9370-A0F358CD7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" t="14481" r="10021" b="7067"/>
            <a:stretch/>
          </p:blipFill>
          <p:spPr>
            <a:xfrm>
              <a:off x="10948289" y="3758636"/>
              <a:ext cx="4359691" cy="4202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15A9E15-8755-4BE1-9F32-3DA55A98EA0C}"/>
                </a:ext>
              </a:extLst>
            </p:cNvPr>
            <p:cNvSpPr txBox="1"/>
            <p:nvPr/>
          </p:nvSpPr>
          <p:spPr>
            <a:xfrm>
              <a:off x="11313801" y="7537335"/>
              <a:ext cx="3628666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Nắp gốm hoa nâu thời Lý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F5B0CD5-D7E2-4BE3-9373-2839A683F4AD}"/>
              </a:ext>
            </a:extLst>
          </p:cNvPr>
          <p:cNvGrpSpPr/>
          <p:nvPr/>
        </p:nvGrpSpPr>
        <p:grpSpPr>
          <a:xfrm>
            <a:off x="8440714" y="3568021"/>
            <a:ext cx="5699764" cy="4320713"/>
            <a:chOff x="6687593" y="5655588"/>
            <a:chExt cx="5975704" cy="4438350"/>
          </a:xfrm>
        </p:grpSpPr>
        <p:pic>
          <p:nvPicPr>
            <p:cNvPr id="28" name="Picture 27" descr="A picture containing jar, vessel, plant, ceramic ware&#10;&#10;Description automatically generated">
              <a:extLst>
                <a:ext uri="{FF2B5EF4-FFF2-40B4-BE49-F238E27FC236}">
                  <a16:creationId xmlns:a16="http://schemas.microsoft.com/office/drawing/2014/main" xmlns="" id="{5AEA1950-A3DA-4AC0-965A-2781A816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593" y="5655588"/>
              <a:ext cx="5975704" cy="3364699"/>
            </a:xfrm>
            <a:prstGeom prst="rect">
              <a:avLst/>
            </a:prstGeom>
          </p:spPr>
        </p:pic>
        <p:sp>
          <p:nvSpPr>
            <p:cNvPr id="29" name="TextBox 3">
              <a:extLst>
                <a:ext uri="{FF2B5EF4-FFF2-40B4-BE49-F238E27FC236}">
                  <a16:creationId xmlns:a16="http://schemas.microsoft.com/office/drawing/2014/main" xmlns="" id="{B6F5B769-F116-4E73-B473-1E0D75801D99}"/>
                </a:ext>
              </a:extLst>
            </p:cNvPr>
            <p:cNvSpPr txBox="1"/>
            <p:nvPr/>
          </p:nvSpPr>
          <p:spPr>
            <a:xfrm>
              <a:off x="7416666" y="8707853"/>
              <a:ext cx="3860706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200" u="none">
                  <a:latin typeface="Arial" panose="020B0604020202020204" pitchFamily="34" charset="0"/>
                  <a:cs typeface="Arial" panose="020B0604020202020204" pitchFamily="34" charset="0"/>
                </a:rPr>
                <a:t>Thống gốm hoa nâu thời Trần</a:t>
              </a:r>
              <a:endParaRPr lang="en-US" sz="3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3B009E9-B7F8-4152-9A69-0DC9B6853FED}"/>
              </a:ext>
            </a:extLst>
          </p:cNvPr>
          <p:cNvGrpSpPr/>
          <p:nvPr/>
        </p:nvGrpSpPr>
        <p:grpSpPr>
          <a:xfrm>
            <a:off x="12731051" y="5661233"/>
            <a:ext cx="4715810" cy="4088111"/>
            <a:chOff x="6217684" y="5255824"/>
            <a:chExt cx="6205537" cy="490361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00FC833B-16DE-454D-860A-7019ED6FA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635" y="5255824"/>
              <a:ext cx="4537636" cy="3764464"/>
            </a:xfrm>
            <a:prstGeom prst="rect">
              <a:avLst/>
            </a:prstGeom>
          </p:spPr>
        </p:pic>
        <p:sp>
          <p:nvSpPr>
            <p:cNvPr id="32" name="TextBox 3">
              <a:extLst>
                <a:ext uri="{FF2B5EF4-FFF2-40B4-BE49-F238E27FC236}">
                  <a16:creationId xmlns:a16="http://schemas.microsoft.com/office/drawing/2014/main" xmlns="" id="{34C26F53-0475-4277-8277-70DCBFB1683D}"/>
                </a:ext>
              </a:extLst>
            </p:cNvPr>
            <p:cNvSpPr txBox="1"/>
            <p:nvPr/>
          </p:nvSpPr>
          <p:spPr>
            <a:xfrm>
              <a:off x="6217684" y="8978090"/>
              <a:ext cx="6205537" cy="11813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Bát</a:t>
              </a: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sứ</a:t>
              </a: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thấu</a:t>
              </a: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 sz="3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>
                <a:spcBef>
                  <a:spcPct val="0"/>
                </a:spcBef>
              </a:pPr>
              <a:r>
                <a:rPr lang="en-US" sz="3200" u="none" dirty="0">
                  <a:latin typeface="Arial" panose="020B0604020202020204" pitchFamily="34" charset="0"/>
                  <a:cs typeface="Arial" panose="020B0604020202020204" pitchFamily="34" charset="0"/>
                </a:rPr>
                <a:t>Lê </a:t>
              </a:r>
              <a:r>
                <a:rPr lang="en-US" sz="3200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endParaRPr lang="en-US" sz="3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3845" y="341784"/>
            <a:ext cx="17398481" cy="9555313"/>
            <a:chOff x="51699" y="0"/>
            <a:chExt cx="23197973" cy="1274041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51699" y="17729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818398" y="0"/>
              <a:ext cx="7431274" cy="12722688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5189430" y="734782"/>
            <a:ext cx="7709098" cy="890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2.2. Thủ công nghiệp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279549">
            <a:off x="-120809" y="8773943"/>
            <a:ext cx="1819314" cy="15509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6688" y="-469406"/>
            <a:ext cx="2345769" cy="2345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26039B-7540-49C3-B4AD-4D97C210B9A7}"/>
              </a:ext>
            </a:extLst>
          </p:cNvPr>
          <p:cNvSpPr txBox="1"/>
          <p:nvPr/>
        </p:nvSpPr>
        <p:spPr>
          <a:xfrm>
            <a:off x="770509" y="2135903"/>
            <a:ext cx="12125425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 công nghiệp nhà nước do triều đình trực tiếp quản lí được chú </a:t>
            </a:r>
            <a:r>
              <a:rPr lang="vi-VN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trọng, </a:t>
            </a:r>
            <a:r>
              <a:rPr lang="nl-NL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</a:t>
            </a:r>
            <a:r>
              <a:rPr lang="vi-VN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yếu: </a:t>
            </a:r>
            <a:r>
              <a:rPr lang="nl-NL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đúc </a:t>
            </a:r>
            <a:r>
              <a:rPr lang="vi-VN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</a:t>
            </a:r>
            <a:r>
              <a:rPr lang="nl-NL" sz="3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kim loại, đóng thuyền lớn, sản xuất vũ khí cho quân đội...</a:t>
            </a:r>
            <a:endParaRPr lang="en-US" sz="38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28403F9-DCF8-4A59-A159-A9875C4BF494}"/>
              </a:ext>
            </a:extLst>
          </p:cNvPr>
          <p:cNvGrpSpPr/>
          <p:nvPr/>
        </p:nvGrpSpPr>
        <p:grpSpPr>
          <a:xfrm>
            <a:off x="1066164" y="5106444"/>
            <a:ext cx="5727721" cy="4596483"/>
            <a:chOff x="5430006" y="3847906"/>
            <a:chExt cx="6096093" cy="588164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1899289E-F1D3-4752-8216-E79D90A51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9240" y="3847906"/>
              <a:ext cx="3833708" cy="2577681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4BD79388-422D-4880-9A61-93F535031B06}"/>
                </a:ext>
              </a:extLst>
            </p:cNvPr>
            <p:cNvGrpSpPr/>
            <p:nvPr/>
          </p:nvGrpSpPr>
          <p:grpSpPr>
            <a:xfrm>
              <a:off x="5430006" y="6375933"/>
              <a:ext cx="6096093" cy="3353614"/>
              <a:chOff x="5510874" y="3017729"/>
              <a:chExt cx="6096093" cy="335361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8CA21370-CE5A-4128-908A-CC0D44E13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66433" y="3017729"/>
                <a:ext cx="3819046" cy="2547100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8FBE75E9-3C2E-4AD5-ACDD-61930456176A}"/>
                  </a:ext>
                </a:extLst>
              </p:cNvPr>
              <p:cNvSpPr txBox="1"/>
              <p:nvPr/>
            </p:nvSpPr>
            <p:spPr>
              <a:xfrm>
                <a:off x="5510874" y="5515173"/>
                <a:ext cx="6096093" cy="856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cảng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Vân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xưa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nay</a:t>
                </a:r>
                <a:endParaRPr lang="en-US" sz="2800" i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10C04D4-52B1-42F0-BD9F-52B09C318740}"/>
              </a:ext>
            </a:extLst>
          </p:cNvPr>
          <p:cNvSpPr txBox="1"/>
          <p:nvPr/>
        </p:nvSpPr>
        <p:spPr>
          <a:xfrm>
            <a:off x="6536255" y="6724571"/>
            <a:ext cx="10671735" cy="2648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 hiện </a:t>
            </a:r>
            <a:r>
              <a:rPr lang="vi-VN" sz="3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3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hững mặt hàng trao đổi với thương nhân nước ngoài</a:t>
            </a:r>
            <a:r>
              <a:rPr lang="vi-VN" sz="3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=&gt; </a:t>
            </a:r>
            <a:r>
              <a:rPr lang="nl-NL" sz="3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 đẩy sự hưng thịnh của các đô thị và cảng thị.</a:t>
            </a:r>
            <a:endParaRPr lang="en-US" sz="38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5315788-242E-409D-ABE6-E63857F83BA9}"/>
              </a:ext>
            </a:extLst>
          </p:cNvPr>
          <p:cNvGrpSpPr/>
          <p:nvPr/>
        </p:nvGrpSpPr>
        <p:grpSpPr>
          <a:xfrm>
            <a:off x="12973677" y="3895422"/>
            <a:ext cx="4080681" cy="2733764"/>
            <a:chOff x="4924457" y="7297448"/>
            <a:chExt cx="4080681" cy="273376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0180D00-EE8B-403B-B1E5-5E99D79E0025}"/>
                </a:ext>
              </a:extLst>
            </p:cNvPr>
            <p:cNvSpPr txBox="1"/>
            <p:nvPr/>
          </p:nvSpPr>
          <p:spPr>
            <a:xfrm>
              <a:off x="4924457" y="8726047"/>
              <a:ext cx="4080681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Đồng tiền </a:t>
              </a:r>
              <a:r>
                <a:rPr lang="en-US" sz="2800" b="1" i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Gia Long thông bảo </a:t>
              </a:r>
              <a:r>
                <a:rPr lang="en-US" sz="280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thời Tiền Lê.</a:t>
              </a:r>
              <a:endParaRPr lang="vi-VN" sz="280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endParaRPr>
            </a:p>
          </p:txBody>
        </p:sp>
        <p:pic>
          <p:nvPicPr>
            <p:cNvPr id="45" name="Picture 44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xmlns="" id="{99A60CFB-5C95-4641-A514-704D6D9F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693" y="7297448"/>
              <a:ext cx="3041154" cy="156202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DD575DB-9FDF-4341-B83D-8B1D40D1E699}"/>
              </a:ext>
            </a:extLst>
          </p:cNvPr>
          <p:cNvGrpSpPr/>
          <p:nvPr/>
        </p:nvGrpSpPr>
        <p:grpSpPr>
          <a:xfrm>
            <a:off x="13141156" y="899911"/>
            <a:ext cx="4080681" cy="2781422"/>
            <a:chOff x="207329" y="5404029"/>
            <a:chExt cx="4080681" cy="278142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D7ABEC2-75E0-4836-B46F-A80F718E959D}"/>
                </a:ext>
              </a:extLst>
            </p:cNvPr>
            <p:cNvSpPr txBox="1"/>
            <p:nvPr/>
          </p:nvSpPr>
          <p:spPr>
            <a:xfrm>
              <a:off x="207329" y="6880286"/>
              <a:ext cx="4080681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tiền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Thiên</a:t>
              </a: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Phúc</a:t>
              </a: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trấn</a:t>
              </a: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bảo</a:t>
              </a: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Tiền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rPr>
                <a:t> Lê.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95AC1226-8959-43E6-8D59-FF2BAEA1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314" y="5404029"/>
              <a:ext cx="3058082" cy="1651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4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1" y="50467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5852163" y="1190002"/>
            <a:ext cx="6807859" cy="89018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Thương nghiệp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279549">
            <a:off x="-120809" y="8773943"/>
            <a:ext cx="1819314" cy="15509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6688" y="-469406"/>
            <a:ext cx="2345769" cy="2345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F3F5AE-C02E-475A-BF95-DAB3F90CD5ED}"/>
              </a:ext>
            </a:extLst>
          </p:cNvPr>
          <p:cNvSpPr txBox="1"/>
          <p:nvPr/>
        </p:nvSpPr>
        <p:spPr>
          <a:xfrm>
            <a:off x="859034" y="2476500"/>
            <a:ext cx="10515600" cy="617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 làng, chợ huyện được hình thành và phát triển mạnh, hoạt động buôn bán</a:t>
            </a:r>
            <a:r>
              <a:rPr lang="vi-VN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nước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ra nhộn nhịp.</a:t>
            </a:r>
            <a:endParaRPr lang="vi-VN" sz="3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đô Thăng Long với trở thành trung tâm buôn bán sâm uất dưới thời Lý, Trần, Lê sơ.</a:t>
            </a:r>
            <a:endParaRPr lang="vi-VN" sz="3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trao đổi, buôn bán với nước ngoài  phát triển với nhiều mặt hàng phong  phú. 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hợ xưa - vietnamngaymai.com">
            <a:extLst>
              <a:ext uri="{FF2B5EF4-FFF2-40B4-BE49-F238E27FC236}">
                <a16:creationId xmlns:a16="http://schemas.microsoft.com/office/drawing/2014/main" xmlns="" id="{A55B4720-70BB-4503-9499-78785A60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577" y="3047513"/>
            <a:ext cx="5692370" cy="42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43952A-6B1E-47DA-B579-454E845CF3AE}"/>
              </a:ext>
            </a:extLst>
          </p:cNvPr>
          <p:cNvSpPr txBox="1"/>
          <p:nvPr/>
        </p:nvSpPr>
        <p:spPr>
          <a:xfrm>
            <a:off x="13299727" y="7666253"/>
            <a:ext cx="254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 xưa</a:t>
            </a:r>
            <a:endParaRPr 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build="p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37FC47-CE6F-6985-5390-EF18E67D6843}"/>
              </a:ext>
            </a:extLst>
          </p:cNvPr>
          <p:cNvSpPr txBox="1"/>
          <p:nvPr/>
        </p:nvSpPr>
        <p:spPr>
          <a:xfrm>
            <a:off x="0" y="848087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VĂN HÓA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6A703B-F82F-8E17-736F-2EE4683E4527}"/>
              </a:ext>
            </a:extLst>
          </p:cNvPr>
          <p:cNvSpPr txBox="1"/>
          <p:nvPr/>
        </p:nvSpPr>
        <p:spPr>
          <a:xfrm>
            <a:off x="-76200" y="3314700"/>
            <a:ext cx="4445000" cy="90159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2A8180-CDE0-1A17-164C-FDDC3F071110}"/>
              </a:ext>
            </a:extLst>
          </p:cNvPr>
          <p:cNvSpPr txBox="1"/>
          <p:nvPr/>
        </p:nvSpPr>
        <p:spPr>
          <a:xfrm>
            <a:off x="938860" y="2026232"/>
            <a:ext cx="11084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Tư tưởng, tôn giáo, tín ngưỡng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F18ECA-1E7E-4503-A4D4-320D76172BD2}"/>
              </a:ext>
            </a:extLst>
          </p:cNvPr>
          <p:cNvSpPr txBox="1"/>
          <p:nvPr/>
        </p:nvSpPr>
        <p:spPr>
          <a:xfrm>
            <a:off x="1029882" y="4588785"/>
            <a:ext cx="9196930" cy="436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tin,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3.1, 3.2,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15.4, 15.5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3354B5-E0D5-4F57-9A8F-5CE6B93E3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3638" y="2335313"/>
            <a:ext cx="5448618" cy="3532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5883B24-9CC4-46E3-A1EB-B9B81DA18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904" y="6141019"/>
            <a:ext cx="5573456" cy="35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animBg="1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6A703B-F82F-8E17-736F-2EE4683E4527}"/>
              </a:ext>
            </a:extLst>
          </p:cNvPr>
          <p:cNvSpPr txBox="1"/>
          <p:nvPr/>
        </p:nvSpPr>
        <p:spPr>
          <a:xfrm>
            <a:off x="-47104" y="950717"/>
            <a:ext cx="6085653" cy="90159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F18ECA-1E7E-4503-A4D4-320D76172BD2}"/>
              </a:ext>
            </a:extLst>
          </p:cNvPr>
          <p:cNvSpPr txBox="1"/>
          <p:nvPr/>
        </p:nvSpPr>
        <p:spPr>
          <a:xfrm>
            <a:off x="1055692" y="2226283"/>
            <a:ext cx="7591781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fr-FR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3.3,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74DBAC-A178-4DDE-AE1F-D50173F137D1}"/>
              </a:ext>
            </a:extLst>
          </p:cNvPr>
          <p:cNvSpPr txBox="1"/>
          <p:nvPr/>
        </p:nvSpPr>
        <p:spPr>
          <a:xfrm>
            <a:off x="9516290" y="2026245"/>
            <a:ext cx="7716016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3.4,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E7C6EBD-52D7-4E19-88AE-02AAC76A43C5}"/>
              </a:ext>
            </a:extLst>
          </p:cNvPr>
          <p:cNvCxnSpPr>
            <a:cxnSpLocks/>
          </p:cNvCxnSpPr>
          <p:nvPr/>
        </p:nvCxnSpPr>
        <p:spPr>
          <a:xfrm>
            <a:off x="9085943" y="2226283"/>
            <a:ext cx="0" cy="462056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B243B5-8F62-4166-A92F-27EDA7EF76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75408" y="6939858"/>
            <a:ext cx="4998400" cy="32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1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6A703B-F82F-8E17-736F-2EE4683E4527}"/>
              </a:ext>
            </a:extLst>
          </p:cNvPr>
          <p:cNvSpPr txBox="1"/>
          <p:nvPr/>
        </p:nvSpPr>
        <p:spPr>
          <a:xfrm>
            <a:off x="0" y="757499"/>
            <a:ext cx="5687291" cy="90159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F1F61-AA4F-4D59-99AA-CF074DB16963}"/>
              </a:ext>
            </a:extLst>
          </p:cNvPr>
          <p:cNvSpPr txBox="1"/>
          <p:nvPr/>
        </p:nvSpPr>
        <p:spPr>
          <a:xfrm>
            <a:off x="1110218" y="1995608"/>
            <a:ext cx="1606756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</a:t>
            </a:r>
            <a:r>
              <a:rPr lang="fr-FR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3.5,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15.6,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6B256C-BDD7-42A2-A488-5CEA0AA43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716" y="4522617"/>
            <a:ext cx="8007770" cy="4724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DE89EA-8EA5-4441-BBA9-69DE1F0207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920" y="4611787"/>
            <a:ext cx="7200704" cy="46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1471" y="76358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6A703B-F82F-8E17-736F-2EE4683E4527}"/>
              </a:ext>
            </a:extLst>
          </p:cNvPr>
          <p:cNvSpPr txBox="1"/>
          <p:nvPr/>
        </p:nvSpPr>
        <p:spPr>
          <a:xfrm>
            <a:off x="14514" y="1956312"/>
            <a:ext cx="4462758" cy="82067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F1F61-AA4F-4D59-99AA-CF074DB16963}"/>
              </a:ext>
            </a:extLst>
          </p:cNvPr>
          <p:cNvSpPr txBox="1"/>
          <p:nvPr/>
        </p:nvSpPr>
        <p:spPr>
          <a:xfrm>
            <a:off x="4876800" y="1028700"/>
            <a:ext cx="1223891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3.5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ED8EA9-3E91-4617-B487-A1FC2746D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01" y="4790390"/>
            <a:ext cx="3524250" cy="3631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93BB90-9665-4A45-8BB8-B8495C5499CD}"/>
              </a:ext>
            </a:extLst>
          </p:cNvPr>
          <p:cNvSpPr txBox="1"/>
          <p:nvPr/>
        </p:nvSpPr>
        <p:spPr>
          <a:xfrm>
            <a:off x="753115" y="8528014"/>
            <a:ext cx="3524250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phật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chùa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Lâm</a:t>
            </a:r>
            <a:endParaRPr lang="en-US" sz="28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16185AB-1DEF-4918-99B3-4ABAF0E00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867" y="4156419"/>
            <a:ext cx="3869028" cy="34849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E167C40-97B5-4BEE-A90A-C46AE37E30A4}"/>
              </a:ext>
            </a:extLst>
          </p:cNvPr>
          <p:cNvSpPr txBox="1"/>
          <p:nvPr/>
        </p:nvSpPr>
        <p:spPr>
          <a:xfrm>
            <a:off x="4681581" y="7763534"/>
            <a:ext cx="37416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tháp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endParaRPr lang="en-US" sz="28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A90F87-9C0D-48C0-BB68-7D7EDAD4A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0379" y="5644410"/>
            <a:ext cx="4765780" cy="26481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C5AA94-5148-41FE-8975-88AB1E26FA1E}"/>
              </a:ext>
            </a:extLst>
          </p:cNvPr>
          <p:cNvSpPr txBox="1"/>
          <p:nvPr/>
        </p:nvSpPr>
        <p:spPr>
          <a:xfrm>
            <a:off x="8530917" y="8422369"/>
            <a:ext cx="5673063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Chuông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endParaRPr lang="en-US" sz="28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ạc Phổ Minh tại chùa Tam Chúc">
            <a:extLst>
              <a:ext uri="{FF2B5EF4-FFF2-40B4-BE49-F238E27FC236}">
                <a16:creationId xmlns:a16="http://schemas.microsoft.com/office/drawing/2014/main" xmlns="" id="{D79BC2DD-9FA6-4E3C-9D58-8982B72833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822" y="4196801"/>
            <a:ext cx="3063802" cy="359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8B2116-B838-4EFA-B953-37E5946E1981}"/>
              </a:ext>
            </a:extLst>
          </p:cNvPr>
          <p:cNvSpPr txBox="1"/>
          <p:nvPr/>
        </p:nvSpPr>
        <p:spPr>
          <a:xfrm>
            <a:off x="14566320" y="7887777"/>
            <a:ext cx="254939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588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2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474061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105399" y="936492"/>
            <a:ext cx="8828989" cy="1540008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76538" y="1028700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706505" y="1330094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tưởng, tôn giáo, tín ngưỡng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CB86C20-A2F0-4A77-B9CA-0B359E8594F7}"/>
              </a:ext>
            </a:extLst>
          </p:cNvPr>
          <p:cNvSpPr txBox="1"/>
          <p:nvPr/>
        </p:nvSpPr>
        <p:spPr>
          <a:xfrm>
            <a:off x="498584" y="4302381"/>
            <a:ext cx="10771030" cy="5272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 yêu nước, thương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chuẩn đạo đức cao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nhất,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cội nguồn của tư tưởng “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dân làm gốc”.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Nho giáo phát triển gắn liền với hoạt động học tập, thi cử. Đến thời Lê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 thành hệ tư tưởng chính thống của nhà nước quân chủ.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34386" y="3245343"/>
            <a:ext cx="3528031" cy="901593"/>
          </a:xfrm>
          <a:prstGeom prst="homePlate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</a:t>
            </a:r>
            <a:endParaRPr lang="en-US" sz="4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1F8DF651-34AC-44F0-83C5-6AC97C9A20EF}"/>
              </a:ext>
            </a:extLst>
          </p:cNvPr>
          <p:cNvGrpSpPr/>
          <p:nvPr/>
        </p:nvGrpSpPr>
        <p:grpSpPr>
          <a:xfrm>
            <a:off x="11490526" y="4469254"/>
            <a:ext cx="6045916" cy="5110463"/>
            <a:chOff x="9819281" y="2508250"/>
            <a:chExt cx="7905750" cy="7009480"/>
          </a:xfrm>
        </p:grpSpPr>
        <p:pic>
          <p:nvPicPr>
            <p:cNvPr id="56" name="Picture 55" descr="A picture containing tree, grass, outdoor, path&#10;&#10;Description automatically generated">
              <a:extLst>
                <a:ext uri="{FF2B5EF4-FFF2-40B4-BE49-F238E27FC236}">
                  <a16:creationId xmlns:a16="http://schemas.microsoft.com/office/drawing/2014/main" xmlns="" id="{E46811F9-3856-420A-9FFF-6CF250BDE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9281" y="2508250"/>
              <a:ext cx="7905750" cy="52705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5619D19E-47C2-4A6F-8B1C-76E7ABE2B126}"/>
                </a:ext>
              </a:extLst>
            </p:cNvPr>
            <p:cNvSpPr txBox="1"/>
            <p:nvPr/>
          </p:nvSpPr>
          <p:spPr>
            <a:xfrm>
              <a:off x="10841807" y="7805478"/>
              <a:ext cx="5869509" cy="1712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04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build="p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4593" y="171340"/>
            <a:ext cx="19049999" cy="10032082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029079" y="429708"/>
            <a:ext cx="8828989" cy="1403784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36830" y="107318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608931" y="700373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tưởng, tôn giáo, tín ngưỡng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0" y="2557109"/>
            <a:ext cx="3472672" cy="98251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 giáo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0CB9CE-8271-49A9-AB7D-9732ADEF0941}"/>
              </a:ext>
            </a:extLst>
          </p:cNvPr>
          <p:cNvSpPr txBox="1"/>
          <p:nvPr/>
        </p:nvSpPr>
        <p:spPr>
          <a:xfrm>
            <a:off x="638177" y="3917770"/>
            <a:ext cx="9825259" cy="554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Phật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giáo: </a:t>
            </a:r>
            <a:r>
              <a:rPr lang="nl-NL" sz="4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triển mạnh trong buổi đầu độc lập và trở thành quốc giáo thời Lý, Trần. </a:t>
            </a:r>
            <a:endParaRPr lang="en-US" sz="40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 </a:t>
            </a:r>
            <a:r>
              <a:rPr lang="vi-VN" sz="4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giáo: </a:t>
            </a:r>
            <a:r>
              <a:rPr lang="nl-NL" sz="4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duy trì, phát triển trong dân gian, được các triều đại phong kiến coi trọng.</a:t>
            </a:r>
            <a:endParaRPr lang="en-US" sz="40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E2471E2-1B3B-4647-B739-74AFB010AB37}"/>
              </a:ext>
            </a:extLst>
          </p:cNvPr>
          <p:cNvGrpSpPr/>
          <p:nvPr/>
        </p:nvGrpSpPr>
        <p:grpSpPr>
          <a:xfrm>
            <a:off x="10245377" y="6343994"/>
            <a:ext cx="7656509" cy="3783864"/>
            <a:chOff x="8085390" y="3229411"/>
            <a:chExt cx="12854043" cy="72405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EF6D1C5-B356-4481-8A53-83504133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62698" y="3229411"/>
              <a:ext cx="7905750" cy="494109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9A4CEBC-EB8D-4333-9CB2-0E3E3D9748C9}"/>
                </a:ext>
              </a:extLst>
            </p:cNvPr>
            <p:cNvSpPr txBox="1"/>
            <p:nvPr/>
          </p:nvSpPr>
          <p:spPr>
            <a:xfrm>
              <a:off x="8085390" y="8138221"/>
              <a:ext cx="12854043" cy="2331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–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Tông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Đạo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endParaRPr lang="en-US" sz="2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62DEB9-DEA6-48FE-B351-3D789575B0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90352" y="2643800"/>
            <a:ext cx="4592857" cy="28682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159600C-97B5-4969-AE2C-EB9DB961AEA4}"/>
              </a:ext>
            </a:extLst>
          </p:cNvPr>
          <p:cNvSpPr txBox="1"/>
          <p:nvPr/>
        </p:nvSpPr>
        <p:spPr>
          <a:xfrm>
            <a:off x="12115800" y="5509533"/>
            <a:ext cx="6449606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 Hoa Yên, Yên Tử (Quảng Ninh)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0" grpId="0" build="p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512130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105399" y="936492"/>
            <a:ext cx="8828989" cy="1540008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77560" y="226732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706505" y="1330094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tưởng, tôn giáo, tín ngưỡng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34386" y="2969634"/>
            <a:ext cx="3528031" cy="820674"/>
          </a:xfrm>
          <a:prstGeom prst="homePlate">
            <a:avLst/>
          </a:prstGeom>
          <a:solidFill>
            <a:srgbClr val="C000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 ngưỡng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DE362F-D35F-4945-A853-A58654AEC77D}"/>
              </a:ext>
            </a:extLst>
          </p:cNvPr>
          <p:cNvSpPr txBox="1"/>
          <p:nvPr/>
        </p:nvSpPr>
        <p:spPr>
          <a:xfrm>
            <a:off x="915232" y="3835801"/>
            <a:ext cx="9905168" cy="512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 ngưỡng thờ cúng tổ tiên được duy trì.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 ngưỡng thờ Thành hoàng </a:t>
            </a:r>
            <a:r>
              <a:rPr lang="nl-NL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</a:t>
            </a:r>
            <a:r>
              <a:rPr lang="nl-NL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 biến ở các làng xã.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 ngưỡng thờ Mẫu, thờ các anh hùng, tổ nghề tạo nên truyền thống văn hoá tốt đẹp trong cộng đồng.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4F45E4E-199E-40F3-B843-0FA9C0E30EB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520"/>
          <a:stretch/>
        </p:blipFill>
        <p:spPr>
          <a:xfrm>
            <a:off x="11826693" y="2811726"/>
            <a:ext cx="4595314" cy="30923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8B9A74-369A-4728-9B44-3DB479A502C8}"/>
              </a:ext>
            </a:extLst>
          </p:cNvPr>
          <p:cNvSpPr txBox="1"/>
          <p:nvPr/>
        </p:nvSpPr>
        <p:spPr>
          <a:xfrm>
            <a:off x="11285248" y="5889326"/>
            <a:ext cx="581374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6E3417C-E478-4955-82C2-7E856244F61F}"/>
              </a:ext>
            </a:extLst>
          </p:cNvPr>
          <p:cNvGrpSpPr/>
          <p:nvPr/>
        </p:nvGrpSpPr>
        <p:grpSpPr>
          <a:xfrm>
            <a:off x="10256233" y="7310018"/>
            <a:ext cx="7048996" cy="2486745"/>
            <a:chOff x="3501647" y="7627214"/>
            <a:chExt cx="6628877" cy="2317115"/>
          </a:xfrm>
        </p:grpSpPr>
        <p:pic>
          <p:nvPicPr>
            <p:cNvPr id="29" name="Picture 28" descr="A group of people sitting in a room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6661EF0-2050-49ED-B59D-71EA3FF9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794" y="7627214"/>
              <a:ext cx="3448730" cy="231711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B3F302A-8848-4113-B82D-A226C962EA7D}"/>
                </a:ext>
              </a:extLst>
            </p:cNvPr>
            <p:cNvSpPr txBox="1"/>
            <p:nvPr/>
          </p:nvSpPr>
          <p:spPr>
            <a:xfrm>
              <a:off x="3501647" y="9221568"/>
              <a:ext cx="3200400" cy="613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cúng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5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4" grpId="0" build="p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39E677D-88B5-6810-6FED-DBB3672EF411}"/>
              </a:ext>
            </a:extLst>
          </p:cNvPr>
          <p:cNvGrpSpPr/>
          <p:nvPr/>
        </p:nvGrpSpPr>
        <p:grpSpPr>
          <a:xfrm>
            <a:off x="1327825" y="952500"/>
            <a:ext cx="7954706" cy="5719430"/>
            <a:chOff x="1327825" y="952500"/>
            <a:chExt cx="7954706" cy="5719430"/>
          </a:xfrm>
        </p:grpSpPr>
        <p:pic>
          <p:nvPicPr>
            <p:cNvPr id="1026" name="Picture 2" descr="Chùa Một Cột ở đâu? - Đóa hoa sen giữa lòng thủ đô">
              <a:extLst>
                <a:ext uri="{FF2B5EF4-FFF2-40B4-BE49-F238E27FC236}">
                  <a16:creationId xmlns:a16="http://schemas.microsoft.com/office/drawing/2014/main" xmlns="" id="{17F4BAD9-F6DD-352E-86E7-E43F4C569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"/>
            <a:stretch/>
          </p:blipFill>
          <p:spPr bwMode="auto">
            <a:xfrm>
              <a:off x="1327825" y="952500"/>
              <a:ext cx="7954706" cy="485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474D4A6-56D0-A5ED-BDEE-F3AEAE85ACE3}"/>
                </a:ext>
              </a:extLst>
            </p:cNvPr>
            <p:cNvSpPr txBox="1"/>
            <p:nvPr/>
          </p:nvSpPr>
          <p:spPr>
            <a:xfrm>
              <a:off x="2667000" y="6025599"/>
              <a:ext cx="426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FEE7A7-AAF9-8681-262D-279ED1A08D4F}"/>
              </a:ext>
            </a:extLst>
          </p:cNvPr>
          <p:cNvGrpSpPr/>
          <p:nvPr/>
        </p:nvGrpSpPr>
        <p:grpSpPr>
          <a:xfrm>
            <a:off x="9620543" y="3394991"/>
            <a:ext cx="7457773" cy="5958358"/>
            <a:chOff x="9620543" y="3394991"/>
            <a:chExt cx="7457773" cy="5958358"/>
          </a:xfrm>
        </p:grpSpPr>
        <p:pic>
          <p:nvPicPr>
            <p:cNvPr id="1028" name="Picture 4" descr="Văn Miếu Quốc Tử Giám – Hành trình khám phá văn hóa và lịch sử tại Thủ đô">
              <a:extLst>
                <a:ext uri="{FF2B5EF4-FFF2-40B4-BE49-F238E27FC236}">
                  <a16:creationId xmlns:a16="http://schemas.microsoft.com/office/drawing/2014/main" xmlns="" id="{8CF2E8DA-8D6B-4084-4106-1C891B532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543" y="4381500"/>
              <a:ext cx="7457773" cy="497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E08F723-1451-F443-DADE-5A8435CBC940}"/>
                </a:ext>
              </a:extLst>
            </p:cNvPr>
            <p:cNvSpPr txBox="1"/>
            <p:nvPr/>
          </p:nvSpPr>
          <p:spPr>
            <a:xfrm>
              <a:off x="10668000" y="3394991"/>
              <a:ext cx="577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B1A52A5D-0FD4-3EC9-B12E-633B2F414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7946951"/>
            <a:ext cx="2273305" cy="238042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1AE8EA9-1372-F0E6-81B6-1C2FE23583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91822" y="-237712"/>
            <a:ext cx="2273305" cy="2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408396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568864" y="800364"/>
            <a:ext cx="5839773" cy="1384156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0696" y="667146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724400" y="1104900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 dục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68805B-621F-49CC-88AB-815FD6F49846}"/>
              </a:ext>
            </a:extLst>
          </p:cNvPr>
          <p:cNvSpPr txBox="1"/>
          <p:nvPr/>
        </p:nvSpPr>
        <p:spPr>
          <a:xfrm>
            <a:off x="7553348" y="2583543"/>
            <a:ext cx="9907338" cy="707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thống giáo dục mở rộng, đào tạo đội ngũ quan lại cho bộ máy chính quyền.  </a:t>
            </a:r>
            <a:endParaRPr lang="en-US" sz="3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1075: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thi đầu tiên </a:t>
            </a:r>
            <a:endParaRPr lang="vi-VN" sz="3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1076: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 Quốc Tử Giám để dạy học cho hoàng tử, công chúa.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nước tăng cường khuyến khích nhân dân học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tập;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quy hoá việc thi cử để tuyển chọn người tài.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ắng nghe “Bia đá kể chuyện” về các bậc hiền tài">
            <a:extLst>
              <a:ext uri="{FF2B5EF4-FFF2-40B4-BE49-F238E27FC236}">
                <a16:creationId xmlns:a16="http://schemas.microsoft.com/office/drawing/2014/main" xmlns="" id="{9EAEDBF4-E038-476C-A96D-1C7C9F65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9" y="2978889"/>
            <a:ext cx="6435592" cy="48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D3AC3A4-1F1B-4AF3-BAE2-3A787C17BBB4}"/>
              </a:ext>
            </a:extLst>
          </p:cNvPr>
          <p:cNvSpPr txBox="1"/>
          <p:nvPr/>
        </p:nvSpPr>
        <p:spPr>
          <a:xfrm>
            <a:off x="1010990" y="8076743"/>
            <a:ext cx="6228217" cy="14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i="1" dirty="0">
                <a:solidFill>
                  <a:srgbClr val="C00000"/>
                </a:solidFill>
              </a:rPr>
              <a:t>Bia Tiến sĩ tại Văn Miếu – Quốc Tử Giám (Hà Nội)</a:t>
            </a:r>
            <a:endParaRPr lang="en-US" sz="3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0" grpId="0" build="p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399706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908791" y="713887"/>
            <a:ext cx="7052375" cy="1420746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717677" y="1005568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viết và văn học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4514" y="2771312"/>
            <a:ext cx="3528031" cy="90159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chữ viết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617D65-2A9F-4128-B905-7D47E5CC459D}"/>
              </a:ext>
            </a:extLst>
          </p:cNvPr>
          <p:cNvSpPr txBox="1"/>
          <p:nvPr/>
        </p:nvSpPr>
        <p:spPr>
          <a:xfrm>
            <a:off x="754743" y="3847068"/>
            <a:ext cx="9937206" cy="5298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 thu chữ Hán của người Trung Hoa, sáng tạo ra chữ Nôm </a:t>
            </a:r>
            <a:endParaRPr lang="vi-VN" sz="3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triều đại có những chính sách khuyến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khích,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đề cao chữ Nôm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 kỉ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XVII: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Quốc ngữ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đời và 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 thành chữ viết chính thức của người Việt.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31ADC26-2A7C-4B0A-81F7-2BAF619B28FE}"/>
              </a:ext>
            </a:extLst>
          </p:cNvPr>
          <p:cNvGrpSpPr/>
          <p:nvPr/>
        </p:nvGrpSpPr>
        <p:grpSpPr>
          <a:xfrm>
            <a:off x="11406042" y="2870102"/>
            <a:ext cx="6127215" cy="6885914"/>
            <a:chOff x="8872233" y="3083759"/>
            <a:chExt cx="9249363" cy="976594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7446450-B787-4477-A66C-416D9FC8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2233" y="3083759"/>
              <a:ext cx="9029699" cy="60103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DE07A1F-5E74-42B8-AC1F-71FD21452060}"/>
                </a:ext>
              </a:extLst>
            </p:cNvPr>
            <p:cNvSpPr txBox="1"/>
            <p:nvPr/>
          </p:nvSpPr>
          <p:spPr>
            <a:xfrm>
              <a:off x="8953703" y="9165338"/>
              <a:ext cx="9167893" cy="3684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Francisco de Pina (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Alexandre de Rhodes (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–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4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 animBg="1"/>
      <p:bldP spid="2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2F8C05-F23D-598F-157A-13393C0B63D3}"/>
              </a:ext>
            </a:extLst>
          </p:cNvPr>
          <p:cNvGrpSpPr/>
          <p:nvPr/>
        </p:nvGrpSpPr>
        <p:grpSpPr>
          <a:xfrm>
            <a:off x="308911" y="382694"/>
            <a:ext cx="8377889" cy="9546658"/>
            <a:chOff x="523505" y="382694"/>
            <a:chExt cx="8377889" cy="9546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C396E6A-D8F0-09F6-37FA-DD5206C6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3706" y="382694"/>
              <a:ext cx="5603548" cy="84263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6B9859D-00BB-2208-6465-B6EF2173FA9E}"/>
                </a:ext>
              </a:extLst>
            </p:cNvPr>
            <p:cNvSpPr txBox="1"/>
            <p:nvPr/>
          </p:nvSpPr>
          <p:spPr>
            <a:xfrm>
              <a:off x="523505" y="8624187"/>
              <a:ext cx="8377889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thánh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Nôm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Nho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6F3A72-0E2D-63FA-981E-DC3B17840A81}"/>
              </a:ext>
            </a:extLst>
          </p:cNvPr>
          <p:cNvGrpSpPr/>
          <p:nvPr/>
        </p:nvGrpSpPr>
        <p:grpSpPr>
          <a:xfrm>
            <a:off x="8919874" y="382694"/>
            <a:ext cx="8530657" cy="9546658"/>
            <a:chOff x="9427156" y="297120"/>
            <a:chExt cx="8064500" cy="90666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8ECCD06-D43F-FC3A-1693-D0D8D091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3111" y="297120"/>
              <a:ext cx="5732592" cy="78329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48805E-1396-F356-9219-EC39119F4ED3}"/>
                </a:ext>
              </a:extLst>
            </p:cNvPr>
            <p:cNvSpPr txBox="1"/>
            <p:nvPr/>
          </p:nvSpPr>
          <p:spPr>
            <a:xfrm>
              <a:off x="9427156" y="8124201"/>
              <a:ext cx="8064500" cy="1239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Tự điển in năm 1651 bằng ba thứ tiếng Việt-Bồ-La của giáo sĩ Alexandre de Rhodes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4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22012" y="545010"/>
            <a:ext cx="7116550" cy="8854184"/>
          </a:xfrm>
          <a:prstGeom prst="rect">
            <a:avLst/>
          </a:prstGeom>
        </p:spPr>
      </p:pic>
      <p:grpSp>
        <p:nvGrpSpPr>
          <p:cNvPr id="41" name="Group 3">
            <a:extLst>
              <a:ext uri="{FF2B5EF4-FFF2-40B4-BE49-F238E27FC236}">
                <a16:creationId xmlns:a16="http://schemas.microsoft.com/office/drawing/2014/main" xmlns="" id="{E1CE8889-E992-4867-9EC9-F5125918D93F}"/>
              </a:ext>
            </a:extLst>
          </p:cNvPr>
          <p:cNvGrpSpPr/>
          <p:nvPr/>
        </p:nvGrpSpPr>
        <p:grpSpPr>
          <a:xfrm>
            <a:off x="647700" y="861596"/>
            <a:ext cx="16992600" cy="8854184"/>
            <a:chOff x="0" y="0"/>
            <a:chExt cx="23143754" cy="12722688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xmlns="" id="{2819CBB9-40ED-432E-AF49-7DB285C0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xmlns="" id="{A1BA7E12-8F8D-4317-B397-A4515FDC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D2C5757-7981-9DA3-823B-CDCA265481FD}"/>
              </a:ext>
            </a:extLst>
          </p:cNvPr>
          <p:cNvGrpSpPr/>
          <p:nvPr/>
        </p:nvGrpSpPr>
        <p:grpSpPr>
          <a:xfrm>
            <a:off x="5058800" y="5315610"/>
            <a:ext cx="8704721" cy="1122246"/>
            <a:chOff x="4438738" y="2364484"/>
            <a:chExt cx="9296402" cy="11811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D2698F3-7F4F-AC33-0EBD-56CD9FA9158C}"/>
                </a:ext>
              </a:extLst>
            </p:cNvPr>
            <p:cNvCxnSpPr>
              <a:cxnSpLocks/>
            </p:cNvCxnSpPr>
            <p:nvPr/>
          </p:nvCxnSpPr>
          <p:spPr>
            <a:xfrm>
              <a:off x="8789322" y="2364484"/>
              <a:ext cx="0" cy="11811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4AD194B-9A79-BA4E-75B8-A6DF56B95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10CA412-4487-2150-75DC-977F11628628}"/>
                </a:ext>
              </a:extLst>
            </p:cNvPr>
            <p:cNvCxnSpPr>
              <a:cxnSpLocks/>
            </p:cNvCxnSpPr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4F804428-F70A-E36C-7852-017ADE7F78DB}"/>
                </a:ext>
              </a:extLst>
            </p:cNvPr>
            <p:cNvCxnSpPr>
              <a:cxnSpLocks/>
            </p:cNvCxnSpPr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6B7188D-1079-A451-80A0-5262F3578D03}"/>
              </a:ext>
            </a:extLst>
          </p:cNvPr>
          <p:cNvSpPr/>
          <p:nvPr/>
        </p:nvSpPr>
        <p:spPr>
          <a:xfrm>
            <a:off x="6735200" y="4144003"/>
            <a:ext cx="4817601" cy="115639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Về văn học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C56994D-8FA4-D145-C3C4-C33A5D5A2660}"/>
              </a:ext>
            </a:extLst>
          </p:cNvPr>
          <p:cNvSpPr/>
          <p:nvPr/>
        </p:nvSpPr>
        <p:spPr>
          <a:xfrm>
            <a:off x="2374479" y="6438050"/>
            <a:ext cx="4505339" cy="2164888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chữ Hán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0211F2C-5449-131C-E79A-369946A5B28F}"/>
              </a:ext>
            </a:extLst>
          </p:cNvPr>
          <p:cNvSpPr/>
          <p:nvPr/>
        </p:nvSpPr>
        <p:spPr>
          <a:xfrm>
            <a:off x="7407163" y="6422138"/>
            <a:ext cx="4145638" cy="2101778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chữ Nôm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FB33FBC-CB36-9191-42BA-D69BE8C06455}"/>
              </a:ext>
            </a:extLst>
          </p:cNvPr>
          <p:cNvSpPr/>
          <p:nvPr/>
        </p:nvSpPr>
        <p:spPr>
          <a:xfrm>
            <a:off x="12032638" y="6419255"/>
            <a:ext cx="4190998" cy="2139720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dân gian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xmlns="" id="{D01EE002-F673-4D6D-93E2-F80F563A49F4}"/>
              </a:ext>
            </a:extLst>
          </p:cNvPr>
          <p:cNvGrpSpPr/>
          <p:nvPr/>
        </p:nvGrpSpPr>
        <p:grpSpPr>
          <a:xfrm>
            <a:off x="5689600" y="1516635"/>
            <a:ext cx="6908800" cy="1307730"/>
            <a:chOff x="0" y="0"/>
            <a:chExt cx="3133810" cy="3288083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184BCC0F-9E65-4054-A250-BCD66B968F5B}"/>
                </a:ext>
              </a:extLst>
            </p:cNvPr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6DF4F81-788B-446B-B15F-212AD54C6BB5}"/>
              </a:ext>
            </a:extLst>
          </p:cNvPr>
          <p:cNvSpPr txBox="1"/>
          <p:nvPr/>
        </p:nvSpPr>
        <p:spPr>
          <a:xfrm>
            <a:off x="4274736" y="1757942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viết và văn học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0732" y="512802"/>
            <a:ext cx="17436268" cy="926139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A8F3B2F-260F-4DFE-AB41-06EC267133FC}"/>
              </a:ext>
            </a:extLst>
          </p:cNvPr>
          <p:cNvSpPr txBox="1"/>
          <p:nvPr/>
        </p:nvSpPr>
        <p:spPr>
          <a:xfrm>
            <a:off x="5930647" y="878850"/>
            <a:ext cx="7408868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vi-VN" sz="4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chữ Hán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A6A509-F796-41F9-AAC6-36ADEF3929D7}"/>
              </a:ext>
            </a:extLst>
          </p:cNvPr>
          <p:cNvSpPr txBox="1"/>
          <p:nvPr/>
        </p:nvSpPr>
        <p:spPr>
          <a:xfrm>
            <a:off x="4749189" y="7474690"/>
            <a:ext cx="9376228" cy="18505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hể hiện tinh thần yêu nước, 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 tự hào dân tộc.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C479E3C-082F-4E8E-B930-009753C7B36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0"/>
          <a:stretch/>
        </p:blipFill>
        <p:spPr>
          <a:xfrm>
            <a:off x="912339" y="2547135"/>
            <a:ext cx="5543615" cy="2938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DB91F8D-7489-48C7-87B4-C852542742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036" y="4130751"/>
            <a:ext cx="5304534" cy="3087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Phân tích bài thơ Nam quốc sơn hà của Lý Thường Kiệt [TOP">
            <a:extLst>
              <a:ext uri="{FF2B5EF4-FFF2-40B4-BE49-F238E27FC236}">
                <a16:creationId xmlns:a16="http://schemas.microsoft.com/office/drawing/2014/main" xmlns="" id="{C1C54C9E-DFA1-4F7A-86F6-624F58BF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841" y="2707920"/>
            <a:ext cx="5144326" cy="296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xmlns="" id="{07E499A4-DB44-40F7-9259-CA6BF847E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637143">
            <a:off x="2243805" y="6813596"/>
            <a:ext cx="2245557" cy="20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0732" y="512802"/>
            <a:ext cx="17436268" cy="926139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A8F3B2F-260F-4DFE-AB41-06EC267133FC}"/>
              </a:ext>
            </a:extLst>
          </p:cNvPr>
          <p:cNvSpPr txBox="1"/>
          <p:nvPr/>
        </p:nvSpPr>
        <p:spPr>
          <a:xfrm>
            <a:off x="5742235" y="563176"/>
            <a:ext cx="7415918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chữ </a:t>
            </a: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Nôm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A6A509-F796-41F9-AAC6-36ADEF3929D7}"/>
              </a:ext>
            </a:extLst>
          </p:cNvPr>
          <p:cNvSpPr txBox="1"/>
          <p:nvPr/>
        </p:nvSpPr>
        <p:spPr>
          <a:xfrm>
            <a:off x="10467507" y="2890452"/>
            <a:ext cx="6959899" cy="58579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ngợi tình yêu quê hương, đất nước, con người; 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hê phán một bộ phận quan lại, cường hào; 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hản ánh những bất công trong xã hội và đề cao vẻ đẹp con người.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Text, whiteboard&#10;&#10;Description automatically generated">
            <a:extLst>
              <a:ext uri="{FF2B5EF4-FFF2-40B4-BE49-F238E27FC236}">
                <a16:creationId xmlns:a16="http://schemas.microsoft.com/office/drawing/2014/main" xmlns="" id="{6C06C4B1-5989-4914-80A9-07E5DF9503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11" y="1883044"/>
            <a:ext cx="2754180" cy="4206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Tâm sự của Nguyễn Trãi trong Quốc âm thi tập - Chuyên trang Sao Pháp Luật -  Báo Pháp Luật Việt Nam">
            <a:extLst>
              <a:ext uri="{FF2B5EF4-FFF2-40B4-BE49-F238E27FC236}">
                <a16:creationId xmlns:a16="http://schemas.microsoft.com/office/drawing/2014/main" xmlns="" id="{24013D25-41BF-4F14-8C87-22CF778D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48" y="6626734"/>
            <a:ext cx="4802021" cy="2746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Bạch Vân Quốc Ngữ Thi Tập – Trạng Trình Nguyễn Bỉnh Khiêm - Tủ Sách Tâm Linh">
            <a:extLst>
              <a:ext uri="{FF2B5EF4-FFF2-40B4-BE49-F238E27FC236}">
                <a16:creationId xmlns:a16="http://schemas.microsoft.com/office/drawing/2014/main" xmlns="" id="{6889D280-49E5-459B-AB86-E4221FF1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09" y="2853078"/>
            <a:ext cx="3512145" cy="50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79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5866" y="625898"/>
            <a:ext cx="17436268" cy="926139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A8F3B2F-260F-4DFE-AB41-06EC267133FC}"/>
              </a:ext>
            </a:extLst>
          </p:cNvPr>
          <p:cNvSpPr txBox="1"/>
          <p:nvPr/>
        </p:nvSpPr>
        <p:spPr>
          <a:xfrm>
            <a:off x="2336930" y="1397315"/>
            <a:ext cx="7415918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học dân gian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B3E29BF-AB5B-438C-9A14-E9BA7AD08B12}"/>
              </a:ext>
            </a:extLst>
          </p:cNvPr>
          <p:cNvSpPr txBox="1"/>
          <p:nvPr/>
        </p:nvSpPr>
        <p:spPr>
          <a:xfrm>
            <a:off x="892629" y="3314700"/>
            <a:ext cx="9220201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vi-VN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loại: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 phú (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 ca, tục ngữ, hò vè, hát, truyện cổ tích,...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nl-NL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</a:t>
            </a:r>
            <a:r>
              <a:rPr lang="vi-VN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dung: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 ánh tâm tư, tình cảm của con người, tình yêu quê hương, đất nước.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ruyện cổ tích: Tấm Cám">
            <a:extLst>
              <a:ext uri="{FF2B5EF4-FFF2-40B4-BE49-F238E27FC236}">
                <a16:creationId xmlns:a16="http://schemas.microsoft.com/office/drawing/2014/main" xmlns="" id="{E443E3DF-EB36-4A4A-820E-03492DDE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81" y="6198804"/>
            <a:ext cx="3269937" cy="3269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ây tre trăm đốt – Wikipedia tiếng Việt">
            <a:extLst>
              <a:ext uri="{FF2B5EF4-FFF2-40B4-BE49-F238E27FC236}">
                <a16:creationId xmlns:a16="http://schemas.microsoft.com/office/drawing/2014/main" xmlns="" id="{35E7BDC3-721B-406E-8D1E-3D769789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109" y="3419473"/>
            <a:ext cx="3225562" cy="451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5FA14-6FDA-42A6-97B4-A7BE1FCFC7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2527" y="1422494"/>
            <a:ext cx="3273915" cy="4470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22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22012" y="545010"/>
            <a:ext cx="7116550" cy="8854184"/>
          </a:xfrm>
          <a:prstGeom prst="rect">
            <a:avLst/>
          </a:prstGeom>
        </p:spPr>
      </p:pic>
      <p:grpSp>
        <p:nvGrpSpPr>
          <p:cNvPr id="41" name="Group 3">
            <a:extLst>
              <a:ext uri="{FF2B5EF4-FFF2-40B4-BE49-F238E27FC236}">
                <a16:creationId xmlns:a16="http://schemas.microsoft.com/office/drawing/2014/main" xmlns="" id="{E1CE8889-E992-4867-9EC9-F5125918D93F}"/>
              </a:ext>
            </a:extLst>
          </p:cNvPr>
          <p:cNvGrpSpPr/>
          <p:nvPr/>
        </p:nvGrpSpPr>
        <p:grpSpPr>
          <a:xfrm>
            <a:off x="647700" y="887806"/>
            <a:ext cx="16992600" cy="8854184"/>
            <a:chOff x="0" y="0"/>
            <a:chExt cx="23143754" cy="12722688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xmlns="" id="{2819CBB9-40ED-432E-AF49-7DB285C0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xmlns="" id="{A1BA7E12-8F8D-4317-B397-A4515FDC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xmlns="" id="{D01EE002-F673-4D6D-93E2-F80F563A49F4}"/>
              </a:ext>
            </a:extLst>
          </p:cNvPr>
          <p:cNvGrpSpPr/>
          <p:nvPr/>
        </p:nvGrpSpPr>
        <p:grpSpPr>
          <a:xfrm>
            <a:off x="5791200" y="346310"/>
            <a:ext cx="6807200" cy="1301429"/>
            <a:chOff x="0" y="0"/>
            <a:chExt cx="3133810" cy="3288083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184BCC0F-9E65-4054-A250-BCD66B968F5B}"/>
                </a:ext>
              </a:extLst>
            </p:cNvPr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6DF4F81-788B-446B-B15F-212AD54C6BB5}"/>
              </a:ext>
            </a:extLst>
          </p:cNvPr>
          <p:cNvSpPr txBox="1"/>
          <p:nvPr/>
        </p:nvSpPr>
        <p:spPr>
          <a:xfrm>
            <a:off x="4286250" y="578411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học, kĩ thuật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xmlns="" id="{2711FBE9-D8E5-47D1-A234-446AABF6E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269872"/>
              </p:ext>
            </p:extLst>
          </p:nvPr>
        </p:nvGraphicFramePr>
        <p:xfrm>
          <a:off x="1251857" y="1936898"/>
          <a:ext cx="15925800" cy="741305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946591982"/>
                    </a:ext>
                  </a:extLst>
                </a:gridCol>
                <a:gridCol w="14097000">
                  <a:extLst>
                    <a:ext uri="{9D8B030D-6E8A-4147-A177-3AD203B41FA5}">
                      <a16:colId xmlns:a16="http://schemas.microsoft.com/office/drawing/2014/main" xmlns="" val="14505410"/>
                    </a:ext>
                  </a:extLst>
                </a:gridCol>
              </a:tblGrid>
              <a:tr h="126149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vực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tựu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496316"/>
                  </a:ext>
                </a:extLst>
              </a:tr>
              <a:tr h="34691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1555389"/>
                  </a:ext>
                </a:extLst>
              </a:tr>
              <a:tr h="26824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408497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0F58F8-4DB1-4E33-A989-B58DAFC6C15E}"/>
              </a:ext>
            </a:extLst>
          </p:cNvPr>
          <p:cNvSpPr txBox="1"/>
          <p:nvPr/>
        </p:nvSpPr>
        <p:spPr>
          <a:xfrm>
            <a:off x="3200400" y="3217866"/>
            <a:ext cx="13716000" cy="316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Trần thành lập Quốc sử viện, nhà Nguyễn thành lập Quốc sử quán.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hiều bộ sử lớn được biên soạn: </a:t>
            </a:r>
            <a:r>
              <a:rPr lang="nl-NL" sz="3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Việt sử ký </a:t>
            </a: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(Lê Văn Hưu), </a:t>
            </a:r>
            <a:r>
              <a:rPr lang="nl-NL" sz="3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Việt sử ký toàn thư</a:t>
            </a: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(Ngô Sĩ Liên và các sử thần triều Hậu Lê),...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86C6A34-7935-4A62-ABF4-DD064C5708F4}"/>
              </a:ext>
            </a:extLst>
          </p:cNvPr>
          <p:cNvSpPr txBox="1"/>
          <p:nvPr/>
        </p:nvSpPr>
        <p:spPr>
          <a:xfrm>
            <a:off x="4331062" y="7556310"/>
            <a:ext cx="146427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 địa chí </a:t>
            </a: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(Nguyễn Trãi),</a:t>
            </a:r>
            <a:r>
              <a:rPr lang="nl-NL" sz="3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Hồng Đức bản đồ </a:t>
            </a:r>
            <a:r>
              <a:rPr lang="nl-NL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(triều Lê sơ)</a:t>
            </a:r>
            <a:r>
              <a:rPr lang="nl-NL" sz="3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3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18E682AD-82F9-24A9-B74A-4CA4D8E2C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681304"/>
              </p:ext>
            </p:extLst>
          </p:nvPr>
        </p:nvGraphicFramePr>
        <p:xfrm>
          <a:off x="723900" y="665608"/>
          <a:ext cx="16840200" cy="902993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61537">
                  <a:extLst>
                    <a:ext uri="{9D8B030D-6E8A-4147-A177-3AD203B41FA5}">
                      <a16:colId xmlns:a16="http://schemas.microsoft.com/office/drawing/2014/main" xmlns="" val="1946591982"/>
                    </a:ext>
                  </a:extLst>
                </a:gridCol>
                <a:gridCol w="14478663">
                  <a:extLst>
                    <a:ext uri="{9D8B030D-6E8A-4147-A177-3AD203B41FA5}">
                      <a16:colId xmlns:a16="http://schemas.microsoft.com/office/drawing/2014/main" xmlns="" val="14505410"/>
                    </a:ext>
                  </a:extLst>
                </a:gridCol>
              </a:tblGrid>
              <a:tr h="8984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vực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tựu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496316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 sự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1555389"/>
                  </a:ext>
                </a:extLst>
              </a:tr>
              <a:tr h="23707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học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408497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98523907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+mn-lt"/>
                          <a:cs typeface="Arial" panose="020B0604020202020204" pitchFamily="34" charset="0"/>
                        </a:rPr>
                        <a:t>Kỹ thuật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3556913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6FD95-239B-E805-85C1-5ECB6541964D}"/>
              </a:ext>
            </a:extLst>
          </p:cNvPr>
          <p:cNvSpPr txBox="1"/>
          <p:nvPr/>
        </p:nvSpPr>
        <p:spPr>
          <a:xfrm>
            <a:off x="3886200" y="2313451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Binh thư yếu lược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(Trần Quốc Tuấn),...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F148B2-810E-BD00-7667-E4610596B19D}"/>
              </a:ext>
            </a:extLst>
          </p:cNvPr>
          <p:cNvSpPr txBox="1"/>
          <p:nvPr/>
        </p:nvSpPr>
        <p:spPr>
          <a:xfrm>
            <a:off x="3314700" y="4460094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Hải thượng y tông tâm lĩnh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(Hải Thượng Lãn Ông – Lê Hữu Trác),...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FE6139-C2FF-9517-0D55-6C30AFFF0C09}"/>
              </a:ext>
            </a:extLst>
          </p:cNvPr>
          <p:cNvSpPr txBox="1"/>
          <p:nvPr/>
        </p:nvSpPr>
        <p:spPr>
          <a:xfrm>
            <a:off x="3657600" y="6700845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Đại thành toán pháp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(Lương Thế Vinh),...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8EAC33-07CA-45EF-B059-854A3ECE06C3}"/>
              </a:ext>
            </a:extLst>
          </p:cNvPr>
          <p:cNvSpPr txBox="1"/>
          <p:nvPr/>
        </p:nvSpPr>
        <p:spPr>
          <a:xfrm>
            <a:off x="3505200" y="8446506"/>
            <a:ext cx="142494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ại súng thần cơ, đại bác, đóng thuyền chiến, xây dựng thành lũy,...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099D122-ABA7-1F63-3526-2A3E3E7932C9}"/>
              </a:ext>
            </a:extLst>
          </p:cNvPr>
          <p:cNvGrpSpPr/>
          <p:nvPr/>
        </p:nvGrpSpPr>
        <p:grpSpPr>
          <a:xfrm>
            <a:off x="685800" y="1943646"/>
            <a:ext cx="4616384" cy="8298319"/>
            <a:chOff x="1045031" y="2207617"/>
            <a:chExt cx="4616384" cy="82983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9D59A3C-E898-B016-F600-A9E9091BF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" b="-124"/>
            <a:stretch/>
          </p:blipFill>
          <p:spPr>
            <a:xfrm>
              <a:off x="1064182" y="2207617"/>
              <a:ext cx="4597233" cy="68199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E55E477-84F9-14F4-A5F9-31790D0C6E76}"/>
                </a:ext>
              </a:extLst>
            </p:cNvPr>
            <p:cNvSpPr txBox="1"/>
            <p:nvPr/>
          </p:nvSpPr>
          <p:spPr>
            <a:xfrm>
              <a:off x="1045031" y="9027518"/>
              <a:ext cx="4478832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Bìa sách Đại Việt sử ký toàn thư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6C9A6-602B-48FB-6CCD-3FD530882602}"/>
              </a:ext>
            </a:extLst>
          </p:cNvPr>
          <p:cNvGrpSpPr/>
          <p:nvPr/>
        </p:nvGrpSpPr>
        <p:grpSpPr>
          <a:xfrm>
            <a:off x="4800600" y="1943100"/>
            <a:ext cx="6339699" cy="7559656"/>
            <a:chOff x="-85239" y="2207617"/>
            <a:chExt cx="6339699" cy="7559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582CF04-4E04-2876-151E-D82AA10A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" b="379"/>
            <a:stretch/>
          </p:blipFill>
          <p:spPr>
            <a:xfrm>
              <a:off x="748508" y="2207617"/>
              <a:ext cx="4680108" cy="68779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8B905CC-FA4B-E9E5-5AD1-08965D85F927}"/>
                </a:ext>
              </a:extLst>
            </p:cNvPr>
            <p:cNvSpPr txBox="1"/>
            <p:nvPr/>
          </p:nvSpPr>
          <p:spPr>
            <a:xfrm>
              <a:off x="-85239" y="9027519"/>
              <a:ext cx="6339699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sách</a:t>
              </a:r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 Đại Nam thực lục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468DCF8-14DC-8524-8776-BF88F1985631}"/>
              </a:ext>
            </a:extLst>
          </p:cNvPr>
          <p:cNvGrpSpPr/>
          <p:nvPr/>
        </p:nvGrpSpPr>
        <p:grpSpPr>
          <a:xfrm>
            <a:off x="10638050" y="2369693"/>
            <a:ext cx="7116550" cy="7200899"/>
            <a:chOff x="-1127608" y="2271352"/>
            <a:chExt cx="7116550" cy="72008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4C523CB-F4D4-0440-7C3E-87294C6E8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t="232" r="-25" b="282"/>
            <a:stretch/>
          </p:blipFill>
          <p:spPr>
            <a:xfrm>
              <a:off x="-1127608" y="2271352"/>
              <a:ext cx="7116550" cy="57580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73FC29A-911F-0C91-CC60-5F5B41A93E6A}"/>
                </a:ext>
              </a:extLst>
            </p:cNvPr>
            <p:cNvSpPr txBox="1"/>
            <p:nvPr/>
          </p:nvSpPr>
          <p:spPr>
            <a:xfrm>
              <a:off x="-653285" y="7993833"/>
              <a:ext cx="6339699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Quyển thứ nhất của Khâm định Việt sử Thông giám cương mục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624737" y="2056864"/>
            <a:ext cx="14848024" cy="531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F1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15: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F1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TỰU CỦA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F1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ĐẠI VIỆT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9252" y="835088"/>
            <a:ext cx="2750971" cy="2750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4061667" y="8326396"/>
            <a:ext cx="494161" cy="2690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73973">
            <a:off x="-109371" y="-273906"/>
            <a:ext cx="2528083" cy="31673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13629084" y="7452182"/>
            <a:ext cx="494161" cy="26909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16688282" y="2728113"/>
            <a:ext cx="657127" cy="3578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44758">
            <a:off x="15401926" y="6538921"/>
            <a:ext cx="2705656" cy="35179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28700" y="6276265"/>
            <a:ext cx="3042986" cy="30429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625761" flipH="1">
            <a:off x="239114" y="6537018"/>
            <a:ext cx="2475342" cy="37712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5036113" y="1827138"/>
            <a:ext cx="1066125" cy="9088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978524" y="158285"/>
            <a:ext cx="2345769" cy="23457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21764">
            <a:off x="14661421" y="381634"/>
            <a:ext cx="3351418" cy="22342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045685" y="803156"/>
            <a:ext cx="971160" cy="8279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5240612" y="-954119"/>
            <a:ext cx="657127" cy="35784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11691922" y="8212633"/>
            <a:ext cx="936109" cy="79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D59A3C-E898-B016-F600-A9E9091BF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20297"/>
          <a:stretch/>
        </p:blipFill>
        <p:spPr>
          <a:xfrm>
            <a:off x="990599" y="1943646"/>
            <a:ext cx="4595125" cy="775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82CF04-4E04-2876-151E-D82AA10A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r="15977"/>
          <a:stretch/>
        </p:blipFill>
        <p:spPr>
          <a:xfrm>
            <a:off x="6096000" y="1981746"/>
            <a:ext cx="5310876" cy="7804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xmlns="" id="{35BDAEBE-8E79-9223-5604-1757E5FE5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4832"/>
          <a:stretch/>
        </p:blipFill>
        <p:spPr>
          <a:xfrm>
            <a:off x="11582400" y="1981746"/>
            <a:ext cx="5883118" cy="77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E0FD2-1A24-C50D-0802-69259405EA0D}"/>
              </a:ext>
            </a:extLst>
          </p:cNvPr>
          <p:cNvSpPr txBox="1"/>
          <p:nvPr/>
        </p:nvSpPr>
        <p:spPr>
          <a:xfrm>
            <a:off x="5585725" y="1131314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41DB6B4-F12F-6854-7320-242E1448C83C}"/>
              </a:ext>
            </a:extLst>
          </p:cNvPr>
          <p:cNvGrpSpPr/>
          <p:nvPr/>
        </p:nvGrpSpPr>
        <p:grpSpPr>
          <a:xfrm>
            <a:off x="712337" y="2400300"/>
            <a:ext cx="17232763" cy="6885630"/>
            <a:chOff x="712337" y="2400300"/>
            <a:chExt cx="17232763" cy="6885630"/>
          </a:xfrm>
        </p:grpSpPr>
        <p:pic>
          <p:nvPicPr>
            <p:cNvPr id="3" name="Picture 2" descr="A close-up of a documen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2F04581-DF04-FA71-9904-6A47B0C5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37" y="2403757"/>
              <a:ext cx="8496300" cy="5897849"/>
            </a:xfrm>
            <a:prstGeom prst="rect">
              <a:avLst/>
            </a:prstGeom>
          </p:spPr>
        </p:pic>
        <p:pic>
          <p:nvPicPr>
            <p:cNvPr id="8" name="Picture 7" descr="Diagram, schematic&#10;&#10;Description automatically generated">
              <a:extLst>
                <a:ext uri="{FF2B5EF4-FFF2-40B4-BE49-F238E27FC236}">
                  <a16:creationId xmlns:a16="http://schemas.microsoft.com/office/drawing/2014/main" xmlns="" id="{8D5783C9-EB07-DE2B-A150-70CB8DCE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2400300"/>
              <a:ext cx="8496300" cy="59013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DAB49F9-D115-1298-CD1C-ABBFC625ECDD}"/>
                </a:ext>
              </a:extLst>
            </p:cNvPr>
            <p:cNvSpPr txBox="1"/>
            <p:nvPr/>
          </p:nvSpPr>
          <p:spPr>
            <a:xfrm>
              <a:off x="6038787" y="8384337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Lập thành toán pháp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8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sự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xmlns="" id="{D3E2B3A3-C5F6-6F63-B74A-34ED58CE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8638"/>
          <a:stretch/>
        </p:blipFill>
        <p:spPr>
          <a:xfrm>
            <a:off x="428407" y="1917224"/>
            <a:ext cx="4779311" cy="735974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435B0E6-4CE5-E719-580E-B3B5603CF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6796" r="20753" b="6686"/>
          <a:stretch/>
        </p:blipFill>
        <p:spPr>
          <a:xfrm>
            <a:off x="5804743" y="1917224"/>
            <a:ext cx="5105400" cy="73597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9EE45FE-2C6C-E6E7-75CA-8D44C71236E4}"/>
              </a:ext>
            </a:extLst>
          </p:cNvPr>
          <p:cNvGrpSpPr/>
          <p:nvPr/>
        </p:nvGrpSpPr>
        <p:grpSpPr>
          <a:xfrm>
            <a:off x="11123407" y="552656"/>
            <a:ext cx="6339699" cy="4800672"/>
            <a:chOff x="11123407" y="552656"/>
            <a:chExt cx="6339699" cy="4800672"/>
          </a:xfrm>
        </p:grpSpPr>
        <p:pic>
          <p:nvPicPr>
            <p:cNvPr id="14" name="Picture 13" descr="A screenshot of a video game&#10;&#10;Description automatically generated">
              <a:extLst>
                <a:ext uri="{FF2B5EF4-FFF2-40B4-BE49-F238E27FC236}">
                  <a16:creationId xmlns:a16="http://schemas.microsoft.com/office/drawing/2014/main" xmlns="" id="{2091A69F-D3BB-A6F6-0307-B0B390BA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1" y="552656"/>
              <a:ext cx="5838048" cy="405744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6AE9EF4-8E03-73F9-5605-BDE40AD2F31F}"/>
                </a:ext>
              </a:extLst>
            </p:cNvPr>
            <p:cNvSpPr txBox="1"/>
            <p:nvPr/>
          </p:nvSpPr>
          <p:spPr>
            <a:xfrm>
              <a:off x="11123407" y="445173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Súng thần cơ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936A298-8245-A635-1C91-3F5899C2701A}"/>
              </a:ext>
            </a:extLst>
          </p:cNvPr>
          <p:cNvGrpSpPr/>
          <p:nvPr/>
        </p:nvGrpSpPr>
        <p:grpSpPr>
          <a:xfrm>
            <a:off x="11257653" y="5372100"/>
            <a:ext cx="6339699" cy="4819650"/>
            <a:chOff x="11257653" y="5429528"/>
            <a:chExt cx="6339699" cy="4819650"/>
          </a:xfrm>
        </p:grpSpPr>
        <p:pic>
          <p:nvPicPr>
            <p:cNvPr id="10" name="Picture 9" descr="A picture containing window, indoor, table&#10;&#10;Description automatically generated">
              <a:extLst>
                <a:ext uri="{FF2B5EF4-FFF2-40B4-BE49-F238E27FC236}">
                  <a16:creationId xmlns:a16="http://schemas.microsoft.com/office/drawing/2014/main" xmlns="" id="{B138CA59-91F4-E3BA-A5F1-EAE86140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901" y="5429528"/>
              <a:ext cx="6071205" cy="40648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955D609-A449-7528-2246-A0C7D1EE9A76}"/>
                </a:ext>
              </a:extLst>
            </p:cNvPr>
            <p:cNvSpPr txBox="1"/>
            <p:nvPr/>
          </p:nvSpPr>
          <p:spPr>
            <a:xfrm>
              <a:off x="11257653" y="934758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Thuyền chiến thời Lê sơ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0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C94C31-EB08-870E-C2A4-27C20E602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E0FD2-1A24-C50D-0802-69259405EA0D}"/>
              </a:ext>
            </a:extLst>
          </p:cNvPr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E6B701-0FF4-68C8-78DF-1BB88CA332B5}"/>
              </a:ext>
            </a:extLst>
          </p:cNvPr>
          <p:cNvGrpSpPr/>
          <p:nvPr/>
        </p:nvGrpSpPr>
        <p:grpSpPr>
          <a:xfrm>
            <a:off x="457200" y="1943100"/>
            <a:ext cx="8979000" cy="7946987"/>
            <a:chOff x="533400" y="419100"/>
            <a:chExt cx="8979000" cy="79469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85FA23B-3E52-39AB-01C5-85AE5EAB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19100"/>
              <a:ext cx="8979000" cy="62484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9577961-267A-B522-B2CF-771A9BC6EB34}"/>
                </a:ext>
              </a:extLst>
            </p:cNvPr>
            <p:cNvSpPr/>
            <p:nvPr/>
          </p:nvSpPr>
          <p:spPr>
            <a:xfrm>
              <a:off x="1822500" y="6842087"/>
              <a:ext cx="64008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Thiền sư Tuệ Tĩnh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ông tổ thuốc nam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6FFE59B-C82F-7D61-12BF-6D338D38A807}"/>
              </a:ext>
            </a:extLst>
          </p:cNvPr>
          <p:cNvGrpSpPr/>
          <p:nvPr/>
        </p:nvGrpSpPr>
        <p:grpSpPr>
          <a:xfrm>
            <a:off x="9910077" y="1943100"/>
            <a:ext cx="8000998" cy="7865774"/>
            <a:chOff x="10140902" y="1924050"/>
            <a:chExt cx="8000998" cy="7865774"/>
          </a:xfrm>
        </p:grpSpPr>
        <p:pic>
          <p:nvPicPr>
            <p:cNvPr id="9" name="Picture 8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726B33D-F1C3-E57F-17E3-13AD67D84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902" y="1924050"/>
              <a:ext cx="4946698" cy="786577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240C8A8-29B8-DAD0-8E94-442CC9A18CD0}"/>
                </a:ext>
              </a:extLst>
            </p:cNvPr>
            <p:cNvSpPr/>
            <p:nvPr/>
          </p:nvSpPr>
          <p:spPr>
            <a:xfrm>
              <a:off x="14941500" y="8210550"/>
              <a:ext cx="3200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 Thượng Lãn 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8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56" t="23212" r="21261" b="24421"/>
          <a:stretch>
            <a:fillRect/>
          </a:stretch>
        </p:blipFill>
        <p:spPr>
          <a:xfrm>
            <a:off x="-66202" y="30837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372492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663002" y="1036893"/>
            <a:ext cx="5981699" cy="1324737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76538" y="1028700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809615" y="1307220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34386" y="3245343"/>
            <a:ext cx="3528031" cy="82067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94E845-415B-4E70-9F2E-37223C015D47}"/>
              </a:ext>
            </a:extLst>
          </p:cNvPr>
          <p:cNvSpPr txBox="1"/>
          <p:nvPr/>
        </p:nvSpPr>
        <p:spPr>
          <a:xfrm>
            <a:off x="3903582" y="2998892"/>
            <a:ext cx="1144791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thống cung điện, chùa, tháp, thành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quách được xây dựng ở nhiều nơi với quy mô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Kinh Thành Thăng Long - Cấu Trúc Hoàng Thành Thăng Long Các Thời">
            <a:extLst>
              <a:ext uri="{FF2B5EF4-FFF2-40B4-BE49-F238E27FC236}">
                <a16:creationId xmlns:a16="http://schemas.microsoft.com/office/drawing/2014/main" xmlns="" id="{BA62840F-4657-4976-A43F-E776CD9E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6" y="5174337"/>
            <a:ext cx="5715000" cy="3252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D005DE7-DADE-48F8-B01D-08A9BC7E80E4}"/>
              </a:ext>
            </a:extLst>
          </p:cNvPr>
          <p:cNvGrpSpPr/>
          <p:nvPr/>
        </p:nvGrpSpPr>
        <p:grpSpPr>
          <a:xfrm>
            <a:off x="7186151" y="5184647"/>
            <a:ext cx="5387766" cy="4195941"/>
            <a:chOff x="12062389" y="5421997"/>
            <a:chExt cx="5981854" cy="4772246"/>
          </a:xfrm>
        </p:grpSpPr>
        <p:pic>
          <p:nvPicPr>
            <p:cNvPr id="28" name="Picture 27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xmlns="" id="{E53DB8F0-F1F4-4EAD-A767-E2BD6F81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2983" y="5421997"/>
              <a:ext cx="5722633" cy="36994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0FF9617-BF7F-4202-A5EC-BBEE64CC8E28}"/>
                </a:ext>
              </a:extLst>
            </p:cNvPr>
            <p:cNvSpPr txBox="1"/>
            <p:nvPr/>
          </p:nvSpPr>
          <p:spPr>
            <a:xfrm>
              <a:off x="12062389" y="9352885"/>
              <a:ext cx="5981854" cy="841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 nội </a:t>
              </a:r>
              <a:r>
                <a:rPr lang="en-US" sz="32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4" name="Picture 4" descr="Thành Nhà Mạc - Tuyên Quang | Mapio.net">
            <a:extLst>
              <a:ext uri="{FF2B5EF4-FFF2-40B4-BE49-F238E27FC236}">
                <a16:creationId xmlns:a16="http://schemas.microsoft.com/office/drawing/2014/main" xmlns="" id="{E5A74F84-C674-4F12-98A0-010E7562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445" y="5143500"/>
            <a:ext cx="4564244" cy="3283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4892FF-1952-4235-A4B0-E7144D8DD240}"/>
              </a:ext>
            </a:extLst>
          </p:cNvPr>
          <p:cNvSpPr txBox="1"/>
          <p:nvPr/>
        </p:nvSpPr>
        <p:spPr>
          <a:xfrm>
            <a:off x="13009281" y="8640834"/>
            <a:ext cx="423369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nhà Mạc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D9EF64-2927-4EAF-9EC8-8C2E2CBC170B}"/>
              </a:ext>
            </a:extLst>
          </p:cNvPr>
          <p:cNvSpPr txBox="1"/>
          <p:nvPr/>
        </p:nvSpPr>
        <p:spPr>
          <a:xfrm>
            <a:off x="1067853" y="8580450"/>
            <a:ext cx="538776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 thành Thăng Long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 animBg="1"/>
      <p:bldP spid="24" grpId="0"/>
      <p:bldP spid="30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372492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79437" y="1085542"/>
            <a:ext cx="5981699" cy="1324737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76538" y="1028700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5012536" y="1363189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34386" y="3245343"/>
            <a:ext cx="3528031" cy="82067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94E845-415B-4E70-9F2E-37223C015D47}"/>
              </a:ext>
            </a:extLst>
          </p:cNvPr>
          <p:cNvSpPr txBox="1"/>
          <p:nvPr/>
        </p:nvSpPr>
        <p:spPr>
          <a:xfrm>
            <a:off x="3962400" y="3189857"/>
            <a:ext cx="1379786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ngôi chùa có kiến trúc độc đáo được xây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hùa Một Cột – Wikipedia tiếng Việt">
            <a:extLst>
              <a:ext uri="{FF2B5EF4-FFF2-40B4-BE49-F238E27FC236}">
                <a16:creationId xmlns:a16="http://schemas.microsoft.com/office/drawing/2014/main" xmlns="" id="{BC7E5790-97B7-43A9-AE1D-9386CA59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44" y="4624345"/>
            <a:ext cx="4764501" cy="38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915EA0-269E-4D9B-8FB7-D7C8C7F281E5}"/>
              </a:ext>
            </a:extLst>
          </p:cNvPr>
          <p:cNvSpPr txBox="1"/>
          <p:nvPr/>
        </p:nvSpPr>
        <p:spPr>
          <a:xfrm>
            <a:off x="2176706" y="8758520"/>
            <a:ext cx="3389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hùa Một Cột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Chùa Trấn Quốc Hà Nội ở đâu? Thờ ai? Giờ mở cửa? Giá vé?">
            <a:extLst>
              <a:ext uri="{FF2B5EF4-FFF2-40B4-BE49-F238E27FC236}">
                <a16:creationId xmlns:a16="http://schemas.microsoft.com/office/drawing/2014/main" xmlns="" id="{D2EF7179-3795-458B-BE71-7CCB13B8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19" y="4635231"/>
            <a:ext cx="4762500" cy="38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ìm hiểu khuôn viên chùa Thiên Mụ – Ngôi chùa cổ đẹp nhất xứ Huế - Ẩm Thực  Độc Hay">
            <a:extLst>
              <a:ext uri="{FF2B5EF4-FFF2-40B4-BE49-F238E27FC236}">
                <a16:creationId xmlns:a16="http://schemas.microsoft.com/office/drawing/2014/main" xmlns="" id="{F8613377-D1A5-4BE1-AE1F-92C8A3FA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841" y="4674249"/>
            <a:ext cx="4710165" cy="38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832BEE-6582-4E85-846F-61E252380524}"/>
              </a:ext>
            </a:extLst>
          </p:cNvPr>
          <p:cNvSpPr txBox="1"/>
          <p:nvPr/>
        </p:nvSpPr>
        <p:spPr>
          <a:xfrm>
            <a:off x="7743187" y="8758522"/>
            <a:ext cx="3921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hùa Trấn Quốc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43BA4A-F6F4-4D0B-9FF7-34AFFF05AAF4}"/>
              </a:ext>
            </a:extLst>
          </p:cNvPr>
          <p:cNvSpPr txBox="1"/>
          <p:nvPr/>
        </p:nvSpPr>
        <p:spPr>
          <a:xfrm>
            <a:off x="13453022" y="8758521"/>
            <a:ext cx="3478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hùa Thiên Mụ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22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372492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663002" y="1036893"/>
            <a:ext cx="5981699" cy="1324737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76538" y="1028700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809615" y="1307220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134386" y="3245343"/>
            <a:ext cx="3528031" cy="82067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94E845-415B-4E70-9F2E-37223C015D47}"/>
              </a:ext>
            </a:extLst>
          </p:cNvPr>
          <p:cNvSpPr txBox="1"/>
          <p:nvPr/>
        </p:nvSpPr>
        <p:spPr>
          <a:xfrm>
            <a:off x="2785168" y="3114435"/>
            <a:ext cx="1338783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 đình làng cũng phát triển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LỄ HỘI ĐÌNH LÀNG KINH NGUYÊN, THẠCH LỖI, CẨM GIÀNG, HẢI DƯƠNG - YouTube">
            <a:extLst>
              <a:ext uri="{FF2B5EF4-FFF2-40B4-BE49-F238E27FC236}">
                <a16:creationId xmlns:a16="http://schemas.microsoft.com/office/drawing/2014/main" xmlns="" id="{6270C168-D8D3-4BAC-949A-868FAA52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20" y="4666536"/>
            <a:ext cx="6238857" cy="3640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EEA826-378C-4BE4-BF9E-49531DF448E3}"/>
              </a:ext>
            </a:extLst>
          </p:cNvPr>
          <p:cNvSpPr txBox="1"/>
          <p:nvPr/>
        </p:nvSpPr>
        <p:spPr>
          <a:xfrm>
            <a:off x="2139219" y="8490372"/>
            <a:ext cx="6788503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nl-NL" sz="3600" i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 làng Thạch Lỗi (Hưng Yên)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2" name="Picture 4" descr="Tham quan đình Đình Bảng - Đình cổ đẹp nhất đất Kinh Bắc">
            <a:extLst>
              <a:ext uri="{FF2B5EF4-FFF2-40B4-BE49-F238E27FC236}">
                <a16:creationId xmlns:a16="http://schemas.microsoft.com/office/drawing/2014/main" xmlns="" id="{3A36C98E-1508-4247-B7FF-DE0FB05D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00" y="4696239"/>
            <a:ext cx="5715000" cy="364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58E135-4F33-4DB3-9A92-1CB28FA57999}"/>
              </a:ext>
            </a:extLst>
          </p:cNvPr>
          <p:cNvSpPr txBox="1"/>
          <p:nvPr/>
        </p:nvSpPr>
        <p:spPr>
          <a:xfrm>
            <a:off x="9117440" y="8656614"/>
            <a:ext cx="9376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nl-NL" sz="3600" i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 làng Đình Bảng (Bắc Ninh),...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429337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695659" y="330891"/>
            <a:ext cx="5981699" cy="1324737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70969" y="-90764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929390" y="572044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-28623" y="2151229"/>
            <a:ext cx="3528031" cy="901593"/>
          </a:xfrm>
          <a:prstGeom prst="homePlate">
            <a:avLst/>
          </a:prstGeom>
          <a:solidFill>
            <a:srgbClr val="C00000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 khắc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94E845-415B-4E70-9F2E-37223C015D47}"/>
              </a:ext>
            </a:extLst>
          </p:cNvPr>
          <p:cNvSpPr txBox="1"/>
          <p:nvPr/>
        </p:nvSpPr>
        <p:spPr>
          <a:xfrm>
            <a:off x="761494" y="3320984"/>
            <a:ext cx="10257318" cy="556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 khắc trên đá, gốm, gỗ: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loại hình phong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phú: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 nước, hoa sen, hoa cúc, lá đề, hình rồng, tượng người, tượng phống....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tượng rồng qua các triều đại Lý, Trần, Lê sơ.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E6DE989-CD1C-415D-B71D-0AD4D9A07A76}"/>
              </a:ext>
            </a:extLst>
          </p:cNvPr>
          <p:cNvGrpSpPr/>
          <p:nvPr/>
        </p:nvGrpSpPr>
        <p:grpSpPr>
          <a:xfrm>
            <a:off x="11110662" y="3331919"/>
            <a:ext cx="6472901" cy="5734529"/>
            <a:chOff x="8335132" y="2778645"/>
            <a:chExt cx="9386826" cy="82557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A5D93D3-ADB7-4530-9161-7B064E57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86475" y="2778645"/>
              <a:ext cx="6778240" cy="60103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6F99923-6537-4AA9-9D58-6D7F876177ED}"/>
                </a:ext>
              </a:extLst>
            </p:cNvPr>
            <p:cNvSpPr txBox="1"/>
            <p:nvPr/>
          </p:nvSpPr>
          <p:spPr>
            <a:xfrm>
              <a:off x="8335132" y="8905977"/>
              <a:ext cx="9386826" cy="212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rồng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quật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3200" b="1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endParaRPr lang="en-US" sz="32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3AA7D9-F842-419A-BC22-87AC32FC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13" y="1330778"/>
            <a:ext cx="4648200" cy="472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B22933-DBFA-47A6-B581-E6654CB4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39029"/>
            <a:ext cx="6301448" cy="4171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Vạc Phổ Minh tại chùa Tam Chúc">
            <a:extLst>
              <a:ext uri="{FF2B5EF4-FFF2-40B4-BE49-F238E27FC236}">
                <a16:creationId xmlns:a16="http://schemas.microsoft.com/office/drawing/2014/main" xmlns="" id="{4A52915E-3F85-41CB-A4A8-0A833D12E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85900"/>
            <a:ext cx="4658359" cy="496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8B2C26-C2CB-471F-88B0-B90DD4E886FD}"/>
              </a:ext>
            </a:extLst>
          </p:cNvPr>
          <p:cNvSpPr txBox="1"/>
          <p:nvPr/>
        </p:nvSpPr>
        <p:spPr>
          <a:xfrm>
            <a:off x="1107619" y="6278725"/>
            <a:ext cx="4036787" cy="1677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phật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6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chùa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Lâm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A7AD8B-DEEC-42EF-8D77-EEC15CD40DEA}"/>
              </a:ext>
            </a:extLst>
          </p:cNvPr>
          <p:cNvSpPr txBox="1"/>
          <p:nvPr/>
        </p:nvSpPr>
        <p:spPr>
          <a:xfrm>
            <a:off x="4503274" y="8328632"/>
            <a:ext cx="99441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Chuông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C635DD-9716-4077-87BD-BACEFABBCDB2}"/>
              </a:ext>
            </a:extLst>
          </p:cNvPr>
          <p:cNvSpPr txBox="1"/>
          <p:nvPr/>
        </p:nvSpPr>
        <p:spPr>
          <a:xfrm>
            <a:off x="13840878" y="6707047"/>
            <a:ext cx="340975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771" y="439590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413723" y="678338"/>
            <a:ext cx="5981699" cy="1324737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70969" y="-90764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466188" y="955987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246" y="2411424"/>
            <a:ext cx="3528031" cy="901593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nhạc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BC4F69-3329-4425-A829-929E87D11916}"/>
              </a:ext>
            </a:extLst>
          </p:cNvPr>
          <p:cNvSpPr txBox="1"/>
          <p:nvPr/>
        </p:nvSpPr>
        <p:spPr>
          <a:xfrm>
            <a:off x="709439" y="3634261"/>
            <a:ext cx="11915010" cy="556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thể </a:t>
            </a:r>
            <a:r>
              <a:rPr lang="vi-VN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loại: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dân gian, nhạc cung đình,...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hạc cụ phong </a:t>
            </a:r>
            <a:r>
              <a:rPr lang="vi-V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phú: 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trống, đàn bầu, sáo, tiêu, đàn tranh, đàn tì bà, đàn nguyệt, đàn thập lục,...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 sân khấu phát triển: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chèo, tuồ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g, quan họ, hát ví, hát giặm, hát chèo thuyền, hát ả đào,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Đàn tranh – Wikipedia tiếng Việt">
            <a:extLst>
              <a:ext uri="{FF2B5EF4-FFF2-40B4-BE49-F238E27FC236}">
                <a16:creationId xmlns:a16="http://schemas.microsoft.com/office/drawing/2014/main" xmlns="" id="{22311241-7924-4657-B7FF-BB7F1334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875" y="6956314"/>
            <a:ext cx="4008170" cy="200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Đàn tỳ bà – Wikipedia tiếng Việt">
            <a:extLst>
              <a:ext uri="{FF2B5EF4-FFF2-40B4-BE49-F238E27FC236}">
                <a16:creationId xmlns:a16="http://schemas.microsoft.com/office/drawing/2014/main" xmlns="" id="{2DA7FEE3-E3F1-4576-991F-713AF507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453" y="1500582"/>
            <a:ext cx="2967214" cy="46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AE73F13-B5DB-45D2-9A8B-3F8A3A24F7FE}"/>
              </a:ext>
            </a:extLst>
          </p:cNvPr>
          <p:cNvSpPr txBox="1"/>
          <p:nvPr/>
        </p:nvSpPr>
        <p:spPr>
          <a:xfrm>
            <a:off x="14114996" y="6180887"/>
            <a:ext cx="234212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 tì bà</a:t>
            </a:r>
            <a:endParaRPr lang="en-US" sz="3400" i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ABE8EE0-B678-45C3-BA37-DB59ED93F7D6}"/>
              </a:ext>
            </a:extLst>
          </p:cNvPr>
          <p:cNvSpPr txBox="1"/>
          <p:nvPr/>
        </p:nvSpPr>
        <p:spPr>
          <a:xfrm>
            <a:off x="14133896" y="9106152"/>
            <a:ext cx="234212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 tranh</a:t>
            </a:r>
            <a:endParaRPr lang="en-US" sz="3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1" grpId="0" build="p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4604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646800">
            <a:off x="13867200" y="8120974"/>
            <a:ext cx="3888114" cy="14845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20556" y="3407248"/>
            <a:ext cx="2118254" cy="21182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457080" y="6459078"/>
            <a:ext cx="1953340" cy="492815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146648">
            <a:off x="-300269" y="5220026"/>
            <a:ext cx="2986140" cy="14822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4279549">
            <a:off x="1617952" y="5368535"/>
            <a:ext cx="1390255" cy="118519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647017">
            <a:off x="376366" y="7647307"/>
            <a:ext cx="1757556" cy="247226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67482">
            <a:off x="15972855" y="171579"/>
            <a:ext cx="2986140" cy="148221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711548" y="1014770"/>
            <a:ext cx="10863257" cy="119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74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83326" y="349933"/>
            <a:ext cx="1800337" cy="185081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3B50F4F-59F3-72CE-C883-C8D6BCA35852}"/>
              </a:ext>
            </a:extLst>
          </p:cNvPr>
          <p:cNvGrpSpPr/>
          <p:nvPr/>
        </p:nvGrpSpPr>
        <p:grpSpPr>
          <a:xfrm>
            <a:off x="1873697" y="3039110"/>
            <a:ext cx="6596203" cy="1715168"/>
            <a:chOff x="1709596" y="2603480"/>
            <a:chExt cx="6596203" cy="17151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86A805F4-8D92-D062-78BD-7C21BFB37424}"/>
                </a:ext>
              </a:extLst>
            </p:cNvPr>
            <p:cNvGrpSpPr/>
            <p:nvPr/>
          </p:nvGrpSpPr>
          <p:grpSpPr>
            <a:xfrm>
              <a:off x="1709596" y="2603480"/>
              <a:ext cx="6596203" cy="1715168"/>
              <a:chOff x="3228229" y="2315689"/>
              <a:chExt cx="6596203" cy="1715168"/>
            </a:xfrm>
          </p:grpSpPr>
          <p:grpSp>
            <p:nvGrpSpPr>
              <p:cNvPr id="50" name="Group 6">
                <a:extLst>
                  <a:ext uri="{FF2B5EF4-FFF2-40B4-BE49-F238E27FC236}">
                    <a16:creationId xmlns:a16="http://schemas.microsoft.com/office/drawing/2014/main" xmlns="" id="{E39009EA-0769-72DE-D886-9D65FA4F1EA4}"/>
                  </a:ext>
                </a:extLst>
              </p:cNvPr>
              <p:cNvGrpSpPr/>
              <p:nvPr/>
            </p:nvGrpSpPr>
            <p:grpSpPr>
              <a:xfrm>
                <a:off x="3712371" y="2315689"/>
                <a:ext cx="6112061" cy="1715168"/>
                <a:chOff x="0" y="0"/>
                <a:chExt cx="2804752" cy="3288083"/>
              </a:xfrm>
            </p:grpSpPr>
            <p:sp>
              <p:nvSpPr>
                <p:cNvPr id="51" name="Freeform 7">
                  <a:extLst>
                    <a:ext uri="{FF2B5EF4-FFF2-40B4-BE49-F238E27FC236}">
                      <a16:creationId xmlns:a16="http://schemas.microsoft.com/office/drawing/2014/main" xmlns="" id="{7CD89912-0AE8-DD15-A0D1-28E9611A3E7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04752" cy="32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10" h="3288083">
                      <a:moveTo>
                        <a:pt x="3009350" y="3288083"/>
                      </a:moveTo>
                      <a:lnTo>
                        <a:pt x="124460" y="3288083"/>
                      </a:lnTo>
                      <a:cubicBezTo>
                        <a:pt x="55880" y="3288083"/>
                        <a:pt x="0" y="3232203"/>
                        <a:pt x="0" y="316362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09350" y="0"/>
                      </a:lnTo>
                      <a:cubicBezTo>
                        <a:pt x="3077930" y="0"/>
                        <a:pt x="3133810" y="55880"/>
                        <a:pt x="3133810" y="124460"/>
                      </a:cubicBezTo>
                      <a:lnTo>
                        <a:pt x="3133810" y="3163624"/>
                      </a:lnTo>
                      <a:cubicBezTo>
                        <a:pt x="3133810" y="3232203"/>
                        <a:pt x="3077930" y="3288083"/>
                        <a:pt x="3009350" y="3288083"/>
                      </a:cubicBezTo>
                      <a:close/>
                    </a:path>
                  </a:pathLst>
                </a:custGeom>
                <a:solidFill>
                  <a:srgbClr val="DBD0B3"/>
                </a:solidFill>
              </p:spPr>
            </p:sp>
          </p:grpSp>
          <p:pic>
            <p:nvPicPr>
              <p:cNvPr id="49" name="Picture 18">
                <a:extLst>
                  <a:ext uri="{FF2B5EF4-FFF2-40B4-BE49-F238E27FC236}">
                    <a16:creationId xmlns:a16="http://schemas.microsoft.com/office/drawing/2014/main" xmlns="" id="{693454D1-FFF4-5BF3-8471-DDD2C5267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28229" y="2675638"/>
                <a:ext cx="995269" cy="995269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1D414BC-6A3A-1870-EE27-F1D6FB32056B}"/>
                </a:ext>
              </a:extLst>
            </p:cNvPr>
            <p:cNvSpPr txBox="1"/>
            <p:nvPr/>
          </p:nvSpPr>
          <p:spPr>
            <a:xfrm>
              <a:off x="3916943" y="3020999"/>
              <a:ext cx="3352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Chính trị 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DDD1C3D3-5A53-7F5E-8492-E1686EC85457}"/>
              </a:ext>
            </a:extLst>
          </p:cNvPr>
          <p:cNvGrpSpPr/>
          <p:nvPr/>
        </p:nvGrpSpPr>
        <p:grpSpPr>
          <a:xfrm>
            <a:off x="9622451" y="3039110"/>
            <a:ext cx="6640424" cy="1715168"/>
            <a:chOff x="9458350" y="2603480"/>
            <a:chExt cx="6640424" cy="171516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B7E8C8D-25FE-8FC9-B8DE-61AA32CC2EF4}"/>
                </a:ext>
              </a:extLst>
            </p:cNvPr>
            <p:cNvGrpSpPr/>
            <p:nvPr/>
          </p:nvGrpSpPr>
          <p:grpSpPr>
            <a:xfrm>
              <a:off x="9986713" y="2603480"/>
              <a:ext cx="6112061" cy="1715168"/>
              <a:chOff x="2193738" y="2603480"/>
              <a:chExt cx="6112061" cy="1715168"/>
            </a:xfrm>
          </p:grpSpPr>
          <p:grpSp>
            <p:nvGrpSpPr>
              <p:cNvPr id="58" name="Group 6">
                <a:extLst>
                  <a:ext uri="{FF2B5EF4-FFF2-40B4-BE49-F238E27FC236}">
                    <a16:creationId xmlns:a16="http://schemas.microsoft.com/office/drawing/2014/main" xmlns="" id="{15431519-9CD9-B805-8E84-DB048AA88F6D}"/>
                  </a:ext>
                </a:extLst>
              </p:cNvPr>
              <p:cNvGrpSpPr/>
              <p:nvPr/>
            </p:nvGrpSpPr>
            <p:grpSpPr>
              <a:xfrm>
                <a:off x="2193738" y="2603480"/>
                <a:ext cx="6112061" cy="1715168"/>
                <a:chOff x="0" y="0"/>
                <a:chExt cx="2804752" cy="3288083"/>
              </a:xfrm>
            </p:grpSpPr>
            <p:sp>
              <p:nvSpPr>
                <p:cNvPr id="60" name="Freeform 7">
                  <a:extLst>
                    <a:ext uri="{FF2B5EF4-FFF2-40B4-BE49-F238E27FC236}">
                      <a16:creationId xmlns:a16="http://schemas.microsoft.com/office/drawing/2014/main" xmlns="" id="{3D178677-E5DB-593C-2FEC-71EB5EC976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04752" cy="32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10" h="3288083">
                      <a:moveTo>
                        <a:pt x="3009350" y="3288083"/>
                      </a:moveTo>
                      <a:lnTo>
                        <a:pt x="124460" y="3288083"/>
                      </a:lnTo>
                      <a:cubicBezTo>
                        <a:pt x="55880" y="3288083"/>
                        <a:pt x="0" y="3232203"/>
                        <a:pt x="0" y="316362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09350" y="0"/>
                      </a:lnTo>
                      <a:cubicBezTo>
                        <a:pt x="3077930" y="0"/>
                        <a:pt x="3133810" y="55880"/>
                        <a:pt x="3133810" y="124460"/>
                      </a:cubicBezTo>
                      <a:lnTo>
                        <a:pt x="3133810" y="3163624"/>
                      </a:lnTo>
                      <a:cubicBezTo>
                        <a:pt x="3133810" y="3232203"/>
                        <a:pt x="3077930" y="3288083"/>
                        <a:pt x="3009350" y="3288083"/>
                      </a:cubicBezTo>
                      <a:close/>
                    </a:path>
                  </a:pathLst>
                </a:custGeom>
                <a:solidFill>
                  <a:srgbClr val="DBD0B3"/>
                </a:solidFill>
              </p:spPr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D8E1A3A-5801-2524-5096-A1127DB9A8C0}"/>
                  </a:ext>
                </a:extLst>
              </p:cNvPr>
              <p:cNvSpPr txBox="1"/>
              <p:nvPr/>
            </p:nvSpPr>
            <p:spPr>
              <a:xfrm>
                <a:off x="3916943" y="3020999"/>
                <a:ext cx="3352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>
                    <a:latin typeface="Arial" panose="020B0604020202020204" pitchFamily="34" charset="0"/>
                    <a:cs typeface="Arial" panose="020B0604020202020204" pitchFamily="34" charset="0"/>
                  </a:rPr>
                  <a:t>Kinh tế </a:t>
                </a:r>
              </a:p>
            </p:txBody>
          </p:sp>
        </p:grpSp>
        <p:pic>
          <p:nvPicPr>
            <p:cNvPr id="73" name="Picture 19">
              <a:extLst>
                <a:ext uri="{FF2B5EF4-FFF2-40B4-BE49-F238E27FC236}">
                  <a16:creationId xmlns:a16="http://schemas.microsoft.com/office/drawing/2014/main" xmlns="" id="{AA5DA605-BF76-AEFD-6244-27B3A9CB3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9458350" y="2939173"/>
              <a:ext cx="1057001" cy="1057001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454E19B-CA01-37AE-FD5B-7B7E1D62B60B}"/>
              </a:ext>
            </a:extLst>
          </p:cNvPr>
          <p:cNvGrpSpPr/>
          <p:nvPr/>
        </p:nvGrpSpPr>
        <p:grpSpPr>
          <a:xfrm>
            <a:off x="1727792" y="6318347"/>
            <a:ext cx="6662142" cy="1715168"/>
            <a:chOff x="1563691" y="5882717"/>
            <a:chExt cx="6662142" cy="171516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DAA3482B-EC12-3FBA-7CB1-B10919D129AE}"/>
                </a:ext>
              </a:extLst>
            </p:cNvPr>
            <p:cNvGrpSpPr/>
            <p:nvPr/>
          </p:nvGrpSpPr>
          <p:grpSpPr>
            <a:xfrm>
              <a:off x="2113772" y="5882717"/>
              <a:ext cx="6112061" cy="1715168"/>
              <a:chOff x="2193738" y="2603480"/>
              <a:chExt cx="6112061" cy="1715168"/>
            </a:xfrm>
          </p:grpSpPr>
          <p:grpSp>
            <p:nvGrpSpPr>
              <p:cNvPr id="64" name="Group 6">
                <a:extLst>
                  <a:ext uri="{FF2B5EF4-FFF2-40B4-BE49-F238E27FC236}">
                    <a16:creationId xmlns:a16="http://schemas.microsoft.com/office/drawing/2014/main" xmlns="" id="{1BAE58B9-7511-F3F7-1807-3811A99A266C}"/>
                  </a:ext>
                </a:extLst>
              </p:cNvPr>
              <p:cNvGrpSpPr/>
              <p:nvPr/>
            </p:nvGrpSpPr>
            <p:grpSpPr>
              <a:xfrm>
                <a:off x="2193738" y="2603480"/>
                <a:ext cx="6112061" cy="1715168"/>
                <a:chOff x="0" y="0"/>
                <a:chExt cx="2804752" cy="3288083"/>
              </a:xfrm>
            </p:grpSpPr>
            <p:sp>
              <p:nvSpPr>
                <p:cNvPr id="66" name="Freeform 7">
                  <a:extLst>
                    <a:ext uri="{FF2B5EF4-FFF2-40B4-BE49-F238E27FC236}">
                      <a16:creationId xmlns:a16="http://schemas.microsoft.com/office/drawing/2014/main" xmlns="" id="{57801827-B8FB-1003-72A1-68294BE784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04752" cy="32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10" h="3288083">
                      <a:moveTo>
                        <a:pt x="3009350" y="3288083"/>
                      </a:moveTo>
                      <a:lnTo>
                        <a:pt x="124460" y="3288083"/>
                      </a:lnTo>
                      <a:cubicBezTo>
                        <a:pt x="55880" y="3288083"/>
                        <a:pt x="0" y="3232203"/>
                        <a:pt x="0" y="316362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09350" y="0"/>
                      </a:lnTo>
                      <a:cubicBezTo>
                        <a:pt x="3077930" y="0"/>
                        <a:pt x="3133810" y="55880"/>
                        <a:pt x="3133810" y="124460"/>
                      </a:cubicBezTo>
                      <a:lnTo>
                        <a:pt x="3133810" y="3163624"/>
                      </a:lnTo>
                      <a:cubicBezTo>
                        <a:pt x="3133810" y="3232203"/>
                        <a:pt x="3077930" y="3288083"/>
                        <a:pt x="3009350" y="3288083"/>
                      </a:cubicBezTo>
                      <a:close/>
                    </a:path>
                  </a:pathLst>
                </a:custGeom>
                <a:solidFill>
                  <a:srgbClr val="DBD0B3"/>
                </a:solidFill>
              </p:spPr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D3624570-9C22-233B-9B9C-EB64936EF9CA}"/>
                  </a:ext>
                </a:extLst>
              </p:cNvPr>
              <p:cNvSpPr txBox="1"/>
              <p:nvPr/>
            </p:nvSpPr>
            <p:spPr>
              <a:xfrm>
                <a:off x="3916943" y="3020999"/>
                <a:ext cx="3352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>
                    <a:latin typeface="Arial" panose="020B0604020202020204" pitchFamily="34" charset="0"/>
                    <a:cs typeface="Arial" panose="020B0604020202020204" pitchFamily="34" charset="0"/>
                  </a:rPr>
                  <a:t>Văn hóa </a:t>
                </a:r>
              </a:p>
            </p:txBody>
          </p:sp>
        </p:grpSp>
        <p:pic>
          <p:nvPicPr>
            <p:cNvPr id="75" name="Picture 20">
              <a:extLst>
                <a:ext uri="{FF2B5EF4-FFF2-40B4-BE49-F238E27FC236}">
                  <a16:creationId xmlns:a16="http://schemas.microsoft.com/office/drawing/2014/main" xmlns="" id="{29019762-A76A-6643-8589-B697E5A4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563691" y="6241357"/>
              <a:ext cx="1009820" cy="100982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D991554-D3C1-810B-2570-131DE0940C80}"/>
              </a:ext>
            </a:extLst>
          </p:cNvPr>
          <p:cNvGrpSpPr/>
          <p:nvPr/>
        </p:nvGrpSpPr>
        <p:grpSpPr>
          <a:xfrm>
            <a:off x="9664121" y="6263469"/>
            <a:ext cx="6606250" cy="1824923"/>
            <a:chOff x="9500020" y="5827839"/>
            <a:chExt cx="6606250" cy="182492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838E35BC-DBE8-FBFC-DD8B-A5F3D4101BC2}"/>
                </a:ext>
              </a:extLst>
            </p:cNvPr>
            <p:cNvGrpSpPr/>
            <p:nvPr/>
          </p:nvGrpSpPr>
          <p:grpSpPr>
            <a:xfrm>
              <a:off x="9994209" y="5827839"/>
              <a:ext cx="6112061" cy="1824923"/>
              <a:chOff x="2193738" y="2547799"/>
              <a:chExt cx="6112061" cy="1824923"/>
            </a:xfrm>
          </p:grpSpPr>
          <p:grpSp>
            <p:nvGrpSpPr>
              <p:cNvPr id="70" name="Group 6">
                <a:extLst>
                  <a:ext uri="{FF2B5EF4-FFF2-40B4-BE49-F238E27FC236}">
                    <a16:creationId xmlns:a16="http://schemas.microsoft.com/office/drawing/2014/main" xmlns="" id="{07A213D1-BBFC-4742-3718-88FCDA5F8E46}"/>
                  </a:ext>
                </a:extLst>
              </p:cNvPr>
              <p:cNvGrpSpPr/>
              <p:nvPr/>
            </p:nvGrpSpPr>
            <p:grpSpPr>
              <a:xfrm>
                <a:off x="2193738" y="2603480"/>
                <a:ext cx="6112061" cy="1715168"/>
                <a:chOff x="0" y="0"/>
                <a:chExt cx="2804752" cy="3288083"/>
              </a:xfrm>
            </p:grpSpPr>
            <p:sp>
              <p:nvSpPr>
                <p:cNvPr id="72" name="Freeform 7">
                  <a:extLst>
                    <a:ext uri="{FF2B5EF4-FFF2-40B4-BE49-F238E27FC236}">
                      <a16:creationId xmlns:a16="http://schemas.microsoft.com/office/drawing/2014/main" xmlns="" id="{10095014-CE85-E495-A698-2A461E516D6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04752" cy="32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10" h="3288083">
                      <a:moveTo>
                        <a:pt x="3009350" y="3288083"/>
                      </a:moveTo>
                      <a:lnTo>
                        <a:pt x="124460" y="3288083"/>
                      </a:lnTo>
                      <a:cubicBezTo>
                        <a:pt x="55880" y="3288083"/>
                        <a:pt x="0" y="3232203"/>
                        <a:pt x="0" y="316362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09350" y="0"/>
                      </a:lnTo>
                      <a:cubicBezTo>
                        <a:pt x="3077930" y="0"/>
                        <a:pt x="3133810" y="55880"/>
                        <a:pt x="3133810" y="124460"/>
                      </a:cubicBezTo>
                      <a:lnTo>
                        <a:pt x="3133810" y="3163624"/>
                      </a:lnTo>
                      <a:cubicBezTo>
                        <a:pt x="3133810" y="3232203"/>
                        <a:pt x="3077930" y="3288083"/>
                        <a:pt x="3009350" y="3288083"/>
                      </a:cubicBezTo>
                      <a:close/>
                    </a:path>
                  </a:pathLst>
                </a:custGeom>
                <a:solidFill>
                  <a:srgbClr val="DBD0B3"/>
                </a:solidFill>
              </p:spPr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E3F188E5-FB81-0FEC-D3B7-BD8E293EEBB9}"/>
                  </a:ext>
                </a:extLst>
              </p:cNvPr>
              <p:cNvSpPr txBox="1"/>
              <p:nvPr/>
            </p:nvSpPr>
            <p:spPr>
              <a:xfrm>
                <a:off x="2811836" y="2547799"/>
                <a:ext cx="535308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Ý nghĩa của văn minh Đại Việt </a:t>
                </a:r>
              </a:p>
            </p:txBody>
          </p:sp>
        </p:grpSp>
        <p:pic>
          <p:nvPicPr>
            <p:cNvPr id="77" name="Picture 21">
              <a:extLst>
                <a:ext uri="{FF2B5EF4-FFF2-40B4-BE49-F238E27FC236}">
                  <a16:creationId xmlns:a16="http://schemas.microsoft.com/office/drawing/2014/main" xmlns="" id="{12262ADC-B065-1BAF-A7C5-36FB1E6B2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rcRect/>
            <a:stretch>
              <a:fillRect/>
            </a:stretch>
          </p:blipFill>
          <p:spPr>
            <a:xfrm>
              <a:off x="9500020" y="6194176"/>
              <a:ext cx="1057001" cy="10570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04D597A-B80E-4C52-A52C-D1DD912B81CB}"/>
              </a:ext>
            </a:extLst>
          </p:cNvPr>
          <p:cNvGrpSpPr/>
          <p:nvPr/>
        </p:nvGrpSpPr>
        <p:grpSpPr>
          <a:xfrm>
            <a:off x="1512323" y="463727"/>
            <a:ext cx="5946811" cy="4607348"/>
            <a:chOff x="9252815" y="3208213"/>
            <a:chExt cx="8633061" cy="6412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4ABF521-E46F-4AFB-AFE0-E89CA061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815" y="3208213"/>
              <a:ext cx="8633061" cy="53265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716DD9-5471-42CB-A474-E0BCAE6B0E8B}"/>
                </a:ext>
              </a:extLst>
            </p:cNvPr>
            <p:cNvSpPr txBox="1"/>
            <p:nvPr/>
          </p:nvSpPr>
          <p:spPr>
            <a:xfrm>
              <a:off x="9903422" y="8534810"/>
              <a:ext cx="7522393" cy="1085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Nhã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sz="3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195EC60-E3A7-457E-9B89-A63E61EE0722}"/>
              </a:ext>
            </a:extLst>
          </p:cNvPr>
          <p:cNvGrpSpPr/>
          <p:nvPr/>
        </p:nvGrpSpPr>
        <p:grpSpPr>
          <a:xfrm>
            <a:off x="9906000" y="464307"/>
            <a:ext cx="5615403" cy="4454412"/>
            <a:chOff x="373368" y="419101"/>
            <a:chExt cx="8465832" cy="7881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5F419E-07DC-4052-AF1F-FE042398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>
              <a:off x="373368" y="419101"/>
              <a:ext cx="8465832" cy="65006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3699C4C-3F05-4C1E-A94F-B49396FC8638}"/>
                </a:ext>
              </a:extLst>
            </p:cNvPr>
            <p:cNvSpPr txBox="1"/>
            <p:nvPr/>
          </p:nvSpPr>
          <p:spPr>
            <a:xfrm>
              <a:off x="1436434" y="6919775"/>
              <a:ext cx="6339699" cy="1380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endParaRPr lang="en-US" sz="3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7963EB-C3C1-4068-8FB6-D49037AE4289}"/>
              </a:ext>
            </a:extLst>
          </p:cNvPr>
          <p:cNvGrpSpPr/>
          <p:nvPr/>
        </p:nvGrpSpPr>
        <p:grpSpPr>
          <a:xfrm>
            <a:off x="12247960" y="5323773"/>
            <a:ext cx="5136618" cy="4814326"/>
            <a:chOff x="177031" y="-137439"/>
            <a:chExt cx="8574295" cy="7956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986D555-A1C5-42FD-B121-F76EB539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4" r="11654"/>
            <a:stretch/>
          </p:blipFill>
          <p:spPr>
            <a:xfrm>
              <a:off x="177031" y="-137439"/>
              <a:ext cx="8574295" cy="65839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A40E43B-E4E3-4E84-AFC3-F9D1CC90A69A}"/>
                </a:ext>
              </a:extLst>
            </p:cNvPr>
            <p:cNvSpPr txBox="1"/>
            <p:nvPr/>
          </p:nvSpPr>
          <p:spPr>
            <a:xfrm>
              <a:off x="1665851" y="6529227"/>
              <a:ext cx="6347148" cy="1289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Xoan</a:t>
              </a:r>
              <a:endParaRPr lang="en-US" sz="3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Top 8 Bài văn thuyết minh về một loại hình nghệ thuật hay nhất - Toplist.vn">
            <a:extLst>
              <a:ext uri="{FF2B5EF4-FFF2-40B4-BE49-F238E27FC236}">
                <a16:creationId xmlns:a16="http://schemas.microsoft.com/office/drawing/2014/main" xmlns="" id="{B18E60B6-58C0-4D72-87F8-5504CDF2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29" y="5323773"/>
            <a:ext cx="5615402" cy="396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49F393-D52D-4CC9-BB5A-5C9DCEA24DAB}"/>
              </a:ext>
            </a:extLst>
          </p:cNvPr>
          <p:cNvSpPr txBox="1"/>
          <p:nvPr/>
        </p:nvSpPr>
        <p:spPr>
          <a:xfrm>
            <a:off x="5593599" y="9302582"/>
            <a:ext cx="3802397" cy="78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khấu tuồng</a:t>
            </a:r>
            <a:endParaRPr lang="en-US" sz="3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21" y="429337"/>
            <a:ext cx="17613358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413723" y="678338"/>
            <a:ext cx="5881447" cy="1179045"/>
            <a:chOff x="0" y="0"/>
            <a:chExt cx="3133810" cy="3288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28614" y="399706"/>
            <a:ext cx="2118254" cy="211825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146648">
            <a:off x="-577838" y="9947793"/>
            <a:ext cx="2986140" cy="14822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279549">
            <a:off x="1725874" y="547904"/>
            <a:ext cx="1506093" cy="128394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464302">
            <a:off x="542246" y="-216626"/>
            <a:ext cx="500966" cy="27280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70969" y="-90764"/>
            <a:ext cx="1800337" cy="18508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6BC0078-221C-4A40-A82D-20279A85CAEA}"/>
              </a:ext>
            </a:extLst>
          </p:cNvPr>
          <p:cNvSpPr txBox="1"/>
          <p:nvPr/>
        </p:nvSpPr>
        <p:spPr>
          <a:xfrm>
            <a:off x="4466188" y="955987"/>
            <a:ext cx="9715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3941D0E-F4F2-4441-A366-1D4235F05D7C}"/>
              </a:ext>
            </a:extLst>
          </p:cNvPr>
          <p:cNvSpPr txBox="1"/>
          <p:nvPr/>
        </p:nvSpPr>
        <p:spPr>
          <a:xfrm>
            <a:off x="246" y="2546010"/>
            <a:ext cx="3528031" cy="901593"/>
          </a:xfrm>
          <a:prstGeom prst="homePlat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 hội</a:t>
            </a:r>
            <a:endParaRPr lang="en-US" sz="4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85950B0-70E0-4EEB-A68D-ECCA53D54F49}"/>
              </a:ext>
            </a:extLst>
          </p:cNvPr>
          <p:cNvSpPr txBox="1"/>
          <p:nvPr/>
        </p:nvSpPr>
        <p:spPr>
          <a:xfrm>
            <a:off x="878930" y="4085684"/>
            <a:ext cx="8950870" cy="417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hình thức sinh hoạt văn hoá cộng đồng trong dân gian được duy trì, được tổ chức hằng năm với nhiều loại hình.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trò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 trong lễ hội: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 vật, đua thuyền, múa rồi nước,...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Quốc lễ giỗ Tổ Hùng Vương - trăm năm định lệ">
            <a:extLst>
              <a:ext uri="{FF2B5EF4-FFF2-40B4-BE49-F238E27FC236}">
                <a16:creationId xmlns:a16="http://schemas.microsoft.com/office/drawing/2014/main" xmlns="" id="{A3A6C2EE-CE68-4050-942F-13DF8364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755" y="2149828"/>
            <a:ext cx="5034777" cy="358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ự độc đáo và sức hút của nghệ thuật múa rối Việt Nam">
            <a:extLst>
              <a:ext uri="{FF2B5EF4-FFF2-40B4-BE49-F238E27FC236}">
                <a16:creationId xmlns:a16="http://schemas.microsoft.com/office/drawing/2014/main" xmlns="" id="{31D1D2C3-D6F6-4E94-9B1F-95290503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422" y="6531057"/>
            <a:ext cx="4796036" cy="31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B6EBDAA-2DE2-4C80-8623-0167BF840915}"/>
              </a:ext>
            </a:extLst>
          </p:cNvPr>
          <p:cNvSpPr txBox="1"/>
          <p:nvPr/>
        </p:nvSpPr>
        <p:spPr>
          <a:xfrm>
            <a:off x="9636076" y="9162586"/>
            <a:ext cx="5655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32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úa rồi nước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013AB97-116F-42BC-A278-103F70C6D9C9}"/>
              </a:ext>
            </a:extLst>
          </p:cNvPr>
          <p:cNvSpPr txBox="1"/>
          <p:nvPr/>
        </p:nvSpPr>
        <p:spPr>
          <a:xfrm>
            <a:off x="11313415" y="5802999"/>
            <a:ext cx="4277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32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ễ hội Đền Hùng</a:t>
            </a:r>
            <a:endParaRPr 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2" grpId="0" build="p"/>
      <p:bldP spid="29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6D21C577-BFF3-5E7F-6D0A-2385670F6290}"/>
              </a:ext>
            </a:extLst>
          </p:cNvPr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C3346B14-4E3B-934C-F1FB-CFEC328A7B9E}"/>
                </a:ext>
              </a:extLst>
            </p:cNvPr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0E8797-3FB5-3B4A-27CD-E13039C2DB27}"/>
              </a:ext>
            </a:extLst>
          </p:cNvPr>
          <p:cNvGrpSpPr/>
          <p:nvPr/>
        </p:nvGrpSpPr>
        <p:grpSpPr>
          <a:xfrm>
            <a:off x="990600" y="723900"/>
            <a:ext cx="16002000" cy="5691582"/>
            <a:chOff x="533400" y="2454756"/>
            <a:chExt cx="17164048" cy="5691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D867E6E-C568-BD29-AC14-1CD3B1C7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583180"/>
              <a:ext cx="15163800" cy="5120640"/>
            </a:xfrm>
            <a:prstGeom prst="rect">
              <a:avLst/>
            </a:prstGeom>
          </p:spPr>
        </p:pic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xmlns="" id="{9AB01504-A50C-2EBA-44EF-A42781AB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>
              <a:off x="533400" y="2454756"/>
              <a:ext cx="1524000" cy="5691582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xmlns="" id="{151C3EAB-3DD3-5D65-DD7B-CF4CA66C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80286"/>
            <a:stretch/>
          </p:blipFill>
          <p:spPr>
            <a:xfrm flipH="1">
              <a:off x="16173448" y="2454756"/>
              <a:ext cx="1524000" cy="56915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A560ADC-30D8-2D12-4B77-C5135507577C}"/>
                </a:ext>
              </a:extLst>
            </p:cNvPr>
            <p:cNvSpPr txBox="1"/>
            <p:nvPr/>
          </p:nvSpPr>
          <p:spPr>
            <a:xfrm>
              <a:off x="1126029" y="4429715"/>
              <a:ext cx="16264539" cy="1306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6000" b="1" kern="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Ý</a:t>
              </a:r>
              <a:r>
                <a:rPr lang="en-US" sz="6000" b="1" kern="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NGHĨA CỦA VĂN MINH ĐẠI VIỆT</a:t>
              </a:r>
              <a:endParaRPr lang="en-US" sz="6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6AAE64F1-2F29-179A-3132-01B2055E2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02222" y="6543906"/>
            <a:ext cx="5181600" cy="366480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E9D70F88-460D-D910-6B08-C20C1CBB0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3891" y="6542629"/>
            <a:ext cx="5181600" cy="3664804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xmlns="" id="{7DF6B78A-F97E-A8BE-7F94-5EC702176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53784" y="6724263"/>
            <a:ext cx="4742037" cy="27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9BBB6433-A311-BCFD-FE8F-00F726C744B8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4" y="952500"/>
            <a:ext cx="7116550" cy="88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212FCD-B948-ACD6-4CFD-EC6133BC1C97}"/>
              </a:ext>
            </a:extLst>
          </p:cNvPr>
          <p:cNvSpPr txBox="1"/>
          <p:nvPr/>
        </p:nvSpPr>
        <p:spPr>
          <a:xfrm>
            <a:off x="1371600" y="2438286"/>
            <a:ext cx="9739240" cy="2777978"/>
          </a:xfrm>
          <a:prstGeom prst="cloudCallout">
            <a:avLst>
              <a:gd name="adj1" fmla="val 39225"/>
              <a:gd name="adj2" fmla="val 1053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Nhận xét ưu điểm, hạn chế của văn minh Đại Việt.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0B8DFA-EB59-15E5-FC23-BA4BE8D133F5}"/>
              </a:ext>
            </a:extLst>
          </p:cNvPr>
          <p:cNvSpPr txBox="1"/>
          <p:nvPr/>
        </p:nvSpPr>
        <p:spPr>
          <a:xfrm>
            <a:off x="3786187" y="703708"/>
            <a:ext cx="10715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</a:rPr>
              <a:t>Nhiệm vụ 1: Làm việc cá nhân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F88DEEE-6CBE-4BED-A99E-264C426231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25000" y="6702435"/>
            <a:ext cx="2226911" cy="3584565"/>
          </a:xfrm>
          <a:prstGeom prst="rect">
            <a:avLst/>
          </a:prstGeom>
        </p:spPr>
      </p:pic>
      <p:pic>
        <p:nvPicPr>
          <p:cNvPr id="1026" name="Picture 2" descr="Cấy lúa ở Bắc kỳ cũng y chang như ở Nam kỳ đầu thế kỷ 20 | Việt nam, Viết,  Tốt nghiệp">
            <a:extLst>
              <a:ext uri="{FF2B5EF4-FFF2-40B4-BE49-F238E27FC236}">
                <a16:creationId xmlns:a16="http://schemas.microsoft.com/office/drawing/2014/main" xmlns="" id="{BB4F8B84-AF1D-4717-800B-2F315E6B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906" y="2628900"/>
            <a:ext cx="5288901" cy="3702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uyền thống tốt đẹp của dân tộc Việt Nam cần được gìn giữ và phát huy">
            <a:extLst>
              <a:ext uri="{FF2B5EF4-FFF2-40B4-BE49-F238E27FC236}">
                <a16:creationId xmlns:a16="http://schemas.microsoft.com/office/drawing/2014/main" xmlns="" id="{9803A3F6-18E9-4B3A-9BC5-86A09A5A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331131"/>
            <a:ext cx="5256208" cy="3506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650421-D4BF-48D8-E6E9-097160F773D1}"/>
              </a:ext>
            </a:extLst>
          </p:cNvPr>
          <p:cNvSpPr txBox="1"/>
          <p:nvPr/>
        </p:nvSpPr>
        <p:spPr>
          <a:xfrm>
            <a:off x="222472" y="2143940"/>
            <a:ext cx="8534399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Là nền văn minh nông nghiệp lúa nước, hình thành dựa trên </a:t>
            </a: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nền độc lập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, sự kế thừa văn minh Văn Lang - Âu Lạc.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D8473-C34A-3616-9DE7-88DE56A476BF}"/>
              </a:ext>
            </a:extLst>
          </p:cNvPr>
          <p:cNvSpPr txBox="1"/>
          <p:nvPr/>
        </p:nvSpPr>
        <p:spPr>
          <a:xfrm>
            <a:off x="9651545" y="1967640"/>
            <a:ext cx="7950656" cy="2490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Kinh tế hàng hoá còn nhiều hạn chế. </a:t>
            </a:r>
            <a:endParaRPr lang="vi-VN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Lĩnh vực khoa học, kĩ thuật chưa thực sự phát triển.</a:t>
            </a:r>
            <a:endParaRPr lang="en-US" sz="3400" dirty="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372763-6C69-518D-1C59-699B194B31E0}"/>
              </a:ext>
            </a:extLst>
          </p:cNvPr>
          <p:cNvSpPr txBox="1"/>
          <p:nvPr/>
        </p:nvSpPr>
        <p:spPr>
          <a:xfrm>
            <a:off x="407768" y="4944781"/>
            <a:ext cx="8286747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Tiếp thu có chọn lọc những thành tựu của văn minh bên ngoài và </a:t>
            </a: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quốc gia Đại Việt.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8E9BCB-F6FC-8EC1-2CDA-A10849949D1D}"/>
              </a:ext>
            </a:extLst>
          </p:cNvPr>
          <p:cNvSpPr txBox="1"/>
          <p:nvPr/>
        </p:nvSpPr>
        <p:spPr>
          <a:xfrm>
            <a:off x="9587149" y="4866605"/>
            <a:ext cx="8015052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Kinh tế nông nghiệp, thiết chế làng xã và mô hình quân chủ chuyên chế  làm nảy sinh tính thụ động.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6D33F4-764B-1338-383B-42FB0B59C2D2}"/>
              </a:ext>
            </a:extLst>
          </p:cNvPr>
          <p:cNvSpPr txBox="1"/>
          <p:nvPr/>
        </p:nvSpPr>
        <p:spPr>
          <a:xfrm>
            <a:off x="407767" y="7821915"/>
            <a:ext cx="8286747" cy="1565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Truyền thống yêu nước, nhân ái, nhân văn và tính cộng đồng sâu sắc.</a:t>
            </a:r>
            <a:endParaRPr lang="vi-VN" sz="3400" dirty="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49AE44-1FE0-4BBE-86C8-478E69739154}"/>
              </a:ext>
            </a:extLst>
          </p:cNvPr>
          <p:cNvSpPr txBox="1"/>
          <p:nvPr/>
        </p:nvSpPr>
        <p:spPr>
          <a:xfrm>
            <a:off x="9448800" y="7429500"/>
            <a:ext cx="7935682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Hạn chế về tri thức khoa </a:t>
            </a: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học: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 đời sống tinh thần của cư dân còn nhiều yếu tô duy tâm.</a:t>
            </a:r>
            <a:endParaRPr lang="en-US" sz="3400" dirty="0">
              <a:solidFill>
                <a:srgbClr val="00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217D95E-06A5-4052-86CA-287E480E338E}"/>
              </a:ext>
            </a:extLst>
          </p:cNvPr>
          <p:cNvCxnSpPr/>
          <p:nvPr/>
        </p:nvCxnSpPr>
        <p:spPr>
          <a:xfrm>
            <a:off x="9173029" y="1866900"/>
            <a:ext cx="0" cy="80488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B7316C-7FB0-46BB-BE99-2D528F4146E9}"/>
              </a:ext>
            </a:extLst>
          </p:cNvPr>
          <p:cNvSpPr txBox="1"/>
          <p:nvPr/>
        </p:nvSpPr>
        <p:spPr>
          <a:xfrm>
            <a:off x="3200399" y="1022549"/>
            <a:ext cx="28194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 điểm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271D6B-946A-41DB-B825-74A4D794B351}"/>
              </a:ext>
            </a:extLst>
          </p:cNvPr>
          <p:cNvSpPr txBox="1"/>
          <p:nvPr/>
        </p:nvSpPr>
        <p:spPr>
          <a:xfrm>
            <a:off x="12420600" y="953213"/>
            <a:ext cx="28194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9BBB6433-A311-BCFD-FE8F-00F726C744B8}"/>
              </a:ext>
            </a:extLst>
          </p:cNvPr>
          <p:cNvPicPr/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85724" y="747522"/>
            <a:ext cx="7116550" cy="88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212FCD-B948-ACD6-4CFD-EC6133BC1C97}"/>
              </a:ext>
            </a:extLst>
          </p:cNvPr>
          <p:cNvSpPr txBox="1"/>
          <p:nvPr/>
        </p:nvSpPr>
        <p:spPr>
          <a:xfrm>
            <a:off x="1676400" y="2324100"/>
            <a:ext cx="10044040" cy="2777978"/>
          </a:xfrm>
          <a:prstGeom prst="cloudCallout">
            <a:avLst>
              <a:gd name="adj1" fmla="val -29626"/>
              <a:gd name="adj2" fmla="val 100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Phân tích ý nghĩa của nền văn minh Đại Việt.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0B8DFA-EB59-15E5-FC23-BA4BE8D133F5}"/>
              </a:ext>
            </a:extLst>
          </p:cNvPr>
          <p:cNvSpPr txBox="1"/>
          <p:nvPr/>
        </p:nvSpPr>
        <p:spPr>
          <a:xfrm>
            <a:off x="3786187" y="703708"/>
            <a:ext cx="10715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</a:rPr>
              <a:t>Nhiệm vụ 2: Làm việc cá nhân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39D67C-E001-447A-B176-CA0D6E14C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5174614"/>
            <a:ext cx="8382000" cy="463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F706CA-728D-4AE2-9A5A-21449E1C2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6800" y="6559597"/>
            <a:ext cx="3141987" cy="39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97E94A64-CE00-2A52-9BB6-534FB6F2C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59942" y="210484"/>
            <a:ext cx="9878380" cy="9866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EECEE9-D6D1-8FFF-9E7A-9EAF2987F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7" y="427835"/>
            <a:ext cx="17094666" cy="9431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E69DBB-6947-BBD5-82A9-A0CE4DF407CB}"/>
              </a:ext>
            </a:extLst>
          </p:cNvPr>
          <p:cNvSpPr txBox="1"/>
          <p:nvPr/>
        </p:nvSpPr>
        <p:spPr>
          <a:xfrm>
            <a:off x="1333500" y="943570"/>
            <a:ext cx="1562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201DB21-054D-98BD-20F1-7F9401294C3F}"/>
              </a:ext>
            </a:extLst>
          </p:cNvPr>
          <p:cNvGrpSpPr/>
          <p:nvPr/>
        </p:nvGrpSpPr>
        <p:grpSpPr>
          <a:xfrm>
            <a:off x="10967084" y="2697900"/>
            <a:ext cx="6697680" cy="6034200"/>
            <a:chOff x="10967084" y="2820100"/>
            <a:chExt cx="6697680" cy="6034200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xmlns="" id="{A4420B25-5935-27E2-B86B-BC56E181A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1291" y="2820100"/>
              <a:ext cx="6239702" cy="47187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39A938E-4D6C-D7A7-DB68-E02953B13341}"/>
                </a:ext>
              </a:extLst>
            </p:cNvPr>
            <p:cNvSpPr txBox="1"/>
            <p:nvPr/>
          </p:nvSpPr>
          <p:spPr>
            <a:xfrm>
              <a:off x="10967084" y="7538875"/>
              <a:ext cx="669768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0" i="1">
                  <a:effectLst/>
                  <a:latin typeface="arial" panose="020B0604020202020204" pitchFamily="34" charset="0"/>
                </a:rPr>
                <a:t>Hào khí Đông A - Bạch Đằng 1288, Tranh </a:t>
              </a:r>
              <a:r>
                <a:rPr lang="en-US" sz="2800" b="0" i="1">
                  <a:effectLst/>
                  <a:latin typeface="arial" panose="020B0604020202020204" pitchFamily="34" charset="0"/>
                </a:rPr>
                <a:t>s</a:t>
              </a:r>
              <a:r>
                <a:rPr lang="vi-VN" sz="2800" b="0" i="1">
                  <a:effectLst/>
                  <a:latin typeface="arial" panose="020B0604020202020204" pitchFamily="34" charset="0"/>
                </a:rPr>
                <a:t>ơn mài của Nguyễn Trường Linh</a:t>
              </a:r>
              <a:endParaRPr lang="en-US" sz="2800"/>
            </a:p>
          </p:txBody>
        </p:sp>
      </p:grp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012C0671-56DA-4085-9567-4CEB97541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785206">
            <a:off x="1913483" y="282705"/>
            <a:ext cx="1600039" cy="1767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531AAD-A5C9-4763-BEAD-0F68EF8F3DEA}"/>
              </a:ext>
            </a:extLst>
          </p:cNvPr>
          <p:cNvSpPr txBox="1"/>
          <p:nvPr/>
        </p:nvSpPr>
        <p:spPr>
          <a:xfrm>
            <a:off x="878841" y="2202403"/>
            <a:ext cx="9878380" cy="706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sức sáng tạo và truyền thống lao động bền bỉ của các thế hệ người Việt.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nên sức mạnh của dân tộc trong công cuộc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 tranh bảo vệ tổ quốc.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 phần bảo tồn, giữ gìn và phát huy những thành tựu và giá trị của văn minh Việt cổ.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giá trị lớn đối với quốc gia, dân </a:t>
            </a:r>
            <a:r>
              <a:rPr lang="vi-VN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663878D8-4F61-460A-ACFA-1639EFB73913}"/>
              </a:ext>
            </a:extLst>
          </p:cNvPr>
          <p:cNvSpPr txBox="1"/>
          <p:nvPr/>
        </p:nvSpPr>
        <p:spPr>
          <a:xfrm>
            <a:off x="4430292" y="495300"/>
            <a:ext cx="9427416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xmlns="" id="{AAC18F06-5F2D-65F5-C0B7-045F91F62C1D}"/>
              </a:ext>
            </a:extLst>
          </p:cNvPr>
          <p:cNvSpPr/>
          <p:nvPr/>
        </p:nvSpPr>
        <p:spPr>
          <a:xfrm>
            <a:off x="1485900" y="1830315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rgbClr val="1F222B"/>
                </a:solidFill>
              </a:rPr>
              <a:t>Câu 1: </a:t>
            </a:r>
            <a:r>
              <a:rPr lang="vi-VN" sz="4800">
                <a:solidFill>
                  <a:srgbClr val="1F222B"/>
                </a:solidFill>
              </a:rPr>
              <a:t>Một trong những cơ sở hình thành văn minh Đại Việt là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xmlns="" id="{17545916-D4AA-7D3D-C583-40C129D610B4}"/>
              </a:ext>
            </a:extLst>
          </p:cNvPr>
          <p:cNvSpPr/>
          <p:nvPr/>
        </p:nvSpPr>
        <p:spPr>
          <a:xfrm>
            <a:off x="1485900" y="4483644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5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sự tiếp thu hoàn toàn những thành tựu văn minh Hy Lạp, La Mã.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E50A0B60-B0C3-1C41-38C8-E20F28DE0F09}"/>
              </a:ext>
            </a:extLst>
          </p:cNvPr>
          <p:cNvSpPr/>
          <p:nvPr/>
        </p:nvSpPr>
        <p:spPr>
          <a:xfrm>
            <a:off x="9296400" y="4483644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sự kế thừa nền văn minh cổ trên đất nước Việt Nam.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F4C1FE52-59CD-E42A-A258-1D777CE0EFE2}"/>
              </a:ext>
            </a:extLst>
          </p:cNvPr>
          <p:cNvSpPr/>
          <p:nvPr/>
        </p:nvSpPr>
        <p:spPr>
          <a:xfrm>
            <a:off x="1485900" y="7225329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quá trình áp đặt về kinh tế và văn hóa lên các quốc gia láng giềng.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xmlns="" id="{0B448E65-EA12-40E2-C202-E00DF5A98920}"/>
              </a:ext>
            </a:extLst>
          </p:cNvPr>
          <p:cNvSpPr/>
          <p:nvPr/>
        </p:nvSpPr>
        <p:spPr>
          <a:xfrm>
            <a:off x="9296400" y="7225329"/>
            <a:ext cx="768096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quá trình xâm lược và bành trướng lãnh thổ ra bên ngoài.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6F79936F-56A4-4C08-6DB5-9BAB209932F6}"/>
              </a:ext>
            </a:extLst>
          </p:cNvPr>
          <p:cNvSpPr/>
          <p:nvPr/>
        </p:nvSpPr>
        <p:spPr>
          <a:xfrm>
            <a:off x="9296400" y="4483644"/>
            <a:ext cx="768096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B. sự kế thừa nền văn minh cổ trên đất nước Việt Nam.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xmlns="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rgbClr val="1F222B"/>
                </a:solidFill>
              </a:rPr>
              <a:t>Câu 2. </a:t>
            </a:r>
            <a:r>
              <a:rPr lang="vi-VN" sz="4800">
                <a:solidFill>
                  <a:srgbClr val="1F222B"/>
                </a:solidFill>
              </a:rPr>
              <a:t>Tín ngưỡng nào sau đây không phải là tín ngưỡng dân gian của người Việt?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xmlns="" id="{17545916-D4AA-7D3D-C583-40C129D610B4}"/>
              </a:ext>
            </a:extLst>
          </p:cNvPr>
          <p:cNvSpPr/>
          <p:nvPr/>
        </p:nvSpPr>
        <p:spPr>
          <a:xfrm>
            <a:off x="14859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 thần Đồng Cổ.</a:t>
            </a: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E50A0B60-B0C3-1C41-38C8-E20F28DE0F09}"/>
              </a:ext>
            </a:extLst>
          </p:cNvPr>
          <p:cNvSpPr/>
          <p:nvPr/>
        </p:nvSpPr>
        <p:spPr>
          <a:xfrm>
            <a:off x="92964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 Mẫu.</a:t>
            </a: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F4C1FE52-59CD-E42A-A258-1D777CE0EFE2}"/>
              </a:ext>
            </a:extLst>
          </p:cNvPr>
          <p:cNvSpPr/>
          <p:nvPr/>
        </p:nvSpPr>
        <p:spPr>
          <a:xfrm>
            <a:off x="14859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Thờ Phật.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xmlns="" id="{0B448E65-EA12-40E2-C202-E00DF5A98920}"/>
              </a:ext>
            </a:extLst>
          </p:cNvPr>
          <p:cNvSpPr/>
          <p:nvPr/>
        </p:nvSpPr>
        <p:spPr>
          <a:xfrm>
            <a:off x="92964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Thờ Thành hoàng làng.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xmlns="" id="{8F13C856-74A4-5E4E-2232-1DCD0F4D8CE1}"/>
              </a:ext>
            </a:extLst>
          </p:cNvPr>
          <p:cNvSpPr/>
          <p:nvPr/>
        </p:nvSpPr>
        <p:spPr>
          <a:xfrm>
            <a:off x="1485900" y="6818385"/>
            <a:ext cx="749808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Thờ Phật.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xmlns="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</a:rPr>
              <a:t>Câu 3. </a:t>
            </a:r>
            <a:r>
              <a:rPr lang="vi-VN" sz="4400" dirty="0">
                <a:solidFill>
                  <a:srgbClr val="002060"/>
                </a:solidFill>
              </a:rPr>
              <a:t>Trên cơ sở chữ Hán, người Việt đã sáng tạo ra loại chữ viết nào sau đây?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xmlns="" id="{17545916-D4AA-7D3D-C583-40C129D610B4}"/>
              </a:ext>
            </a:extLst>
          </p:cNvPr>
          <p:cNvSpPr/>
          <p:nvPr/>
        </p:nvSpPr>
        <p:spPr>
          <a:xfrm>
            <a:off x="14859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Chữ Phạn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E50A0B60-B0C3-1C41-38C8-E20F28DE0F09}"/>
              </a:ext>
            </a:extLst>
          </p:cNvPr>
          <p:cNvSpPr/>
          <p:nvPr/>
        </p:nvSpPr>
        <p:spPr>
          <a:xfrm>
            <a:off x="9296400" y="4076700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Chữ Nôm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F4C1FE52-59CD-E42A-A258-1D777CE0EFE2}"/>
              </a:ext>
            </a:extLst>
          </p:cNvPr>
          <p:cNvSpPr/>
          <p:nvPr/>
        </p:nvSpPr>
        <p:spPr>
          <a:xfrm>
            <a:off x="1518921" y="6874499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Chữ La-tinh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xmlns="" id="{0B448E65-EA12-40E2-C202-E00DF5A98920}"/>
              </a:ext>
            </a:extLst>
          </p:cNvPr>
          <p:cNvSpPr/>
          <p:nvPr/>
        </p:nvSpPr>
        <p:spPr>
          <a:xfrm>
            <a:off x="9296400" y="6818385"/>
            <a:ext cx="74980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Quốc ngữ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E755980B-A9B7-0E27-0914-3744ABA92717}"/>
              </a:ext>
            </a:extLst>
          </p:cNvPr>
          <p:cNvSpPr/>
          <p:nvPr/>
        </p:nvSpPr>
        <p:spPr>
          <a:xfrm>
            <a:off x="9296400" y="4076700"/>
            <a:ext cx="7498080" cy="24219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Nôm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37FC47-CE6F-6985-5390-EF18E67D6843}"/>
              </a:ext>
            </a:extLst>
          </p:cNvPr>
          <p:cNvSpPr txBox="1"/>
          <p:nvPr/>
        </p:nvSpPr>
        <p:spPr>
          <a:xfrm>
            <a:off x="0" y="723900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6F1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CHÍNH TRỊ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3E0B18-797F-FECE-2B34-99687894CE5B}"/>
              </a:ext>
            </a:extLst>
          </p:cNvPr>
          <p:cNvGrpSpPr/>
          <p:nvPr/>
        </p:nvGrpSpPr>
        <p:grpSpPr>
          <a:xfrm>
            <a:off x="685800" y="3150460"/>
            <a:ext cx="7013495" cy="6764048"/>
            <a:chOff x="685800" y="2228307"/>
            <a:chExt cx="7013495" cy="6764048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xmlns="" id="{3ADF7573-87C4-3CA8-C60A-550DB64F8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85800" y="3837436"/>
              <a:ext cx="7013495" cy="5154919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F7073B3-E209-BC49-16B3-3B414408F2D3}"/>
                </a:ext>
              </a:extLst>
            </p:cNvPr>
            <p:cNvSpPr/>
            <p:nvPr/>
          </p:nvSpPr>
          <p:spPr>
            <a:xfrm>
              <a:off x="1828800" y="2228307"/>
              <a:ext cx="5029200" cy="1236637"/>
            </a:xfrm>
            <a:prstGeom prst="roundRect">
              <a:avLst/>
            </a:prstGeom>
            <a:solidFill>
              <a:srgbClr val="E7E8F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216EAFC-BCE7-B168-4118-7B343F92775E}"/>
              </a:ext>
            </a:extLst>
          </p:cNvPr>
          <p:cNvGrpSpPr/>
          <p:nvPr/>
        </p:nvGrpSpPr>
        <p:grpSpPr>
          <a:xfrm>
            <a:off x="8530427" y="2853183"/>
            <a:ext cx="8925515" cy="5711036"/>
            <a:chOff x="8676684" y="2470887"/>
            <a:chExt cx="8925515" cy="57110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46A703B-F82F-8E17-736F-2EE4683E4527}"/>
                </a:ext>
              </a:extLst>
            </p:cNvPr>
            <p:cNvSpPr txBox="1"/>
            <p:nvPr/>
          </p:nvSpPr>
          <p:spPr>
            <a:xfrm>
              <a:off x="8676684" y="4515742"/>
              <a:ext cx="8925515" cy="366618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1,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SGK tr. 99. 100.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Trình bày những thành tựu về tổ chức bộ máy nhà nước của Đại Việt.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xmlns="" id="{C5E87947-BF74-E678-79A0-DE75E8C8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109657" y="2470887"/>
              <a:ext cx="2346035" cy="229031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2A8180-CDE0-1A17-164C-FDDC3F071110}"/>
              </a:ext>
            </a:extLst>
          </p:cNvPr>
          <p:cNvSpPr txBox="1"/>
          <p:nvPr/>
        </p:nvSpPr>
        <p:spPr>
          <a:xfrm>
            <a:off x="699582" y="1786969"/>
            <a:ext cx="92747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Tổ chức bộ máy nhà nước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xmlns="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- XV 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bao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xmlns="" id="{17545916-D4AA-7D3D-C583-40C129D610B4}"/>
              </a:ext>
            </a:extLst>
          </p:cNvPr>
          <p:cNvSpPr/>
          <p:nvPr/>
        </p:nvSpPr>
        <p:spPr>
          <a:xfrm>
            <a:off x="1514929" y="3734403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1F222B"/>
                </a:solidFill>
                <a:cs typeface="Arial" panose="020B0604020202020204" pitchFamily="34" charset="0"/>
              </a:rPr>
              <a:t>A. Văn học dân gian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E50A0B60-B0C3-1C41-38C8-E20F28DE0F09}"/>
              </a:ext>
            </a:extLst>
          </p:cNvPr>
          <p:cNvSpPr/>
          <p:nvPr/>
        </p:nvSpPr>
        <p:spPr>
          <a:xfrm>
            <a:off x="9325429" y="3734403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Văn học chữ Nôm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F4C1FE52-59CD-E42A-A258-1D777CE0EFE2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1F222B"/>
                </a:solidFill>
                <a:cs typeface="Arial" panose="020B0604020202020204" pitchFamily="34" charset="0"/>
              </a:rPr>
              <a:t>C. Văn học chữ Phạn</a:t>
            </a:r>
            <a:endParaRPr lang="en-US" sz="40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xmlns="" id="{0B448E65-EA12-40E2-C202-E00DF5A98920}"/>
              </a:ext>
            </a:extLst>
          </p:cNvPr>
          <p:cNvSpPr/>
          <p:nvPr/>
        </p:nvSpPr>
        <p:spPr>
          <a:xfrm>
            <a:off x="9275357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 chữ Hán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82FDE4E3-CC5F-9433-9DA3-B9DD26D20FE6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1F222B"/>
                </a:solidFill>
                <a:cs typeface="Arial" panose="020B0604020202020204" pitchFamily="34" charset="0"/>
              </a:rPr>
              <a:t>C. Văn học chữ Phạn</a:t>
            </a:r>
            <a:endParaRPr lang="en-US" sz="44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CD07921-4DA9-CD99-A9B7-795907F5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xmlns="" id="{AAC18F06-5F2D-65F5-C0B7-045F91F62C1D}"/>
              </a:ext>
            </a:extLst>
          </p:cNvPr>
          <p:cNvSpPr/>
          <p:nvPr/>
        </p:nvSpPr>
        <p:spPr>
          <a:xfrm>
            <a:off x="1489710" y="952500"/>
            <a:ext cx="15308580" cy="2421901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400" b="1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>
                <a:solidFill>
                  <a:srgbClr val="1F222B"/>
                </a:solidFill>
                <a:cs typeface="Arial" panose="020B0604020202020204" pitchFamily="34" charset="0"/>
              </a:rPr>
              <a:t>Nội dung nào sau đây không phản ánh đúng ý nghĩa của nền văn minh Đại Việt?</a:t>
            </a:r>
            <a:endParaRPr lang="vi-VN" sz="44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xmlns="" id="{17545916-D4AA-7D3D-C583-40C129D610B4}"/>
              </a:ext>
            </a:extLst>
          </p:cNvPr>
          <p:cNvSpPr/>
          <p:nvPr/>
        </p:nvSpPr>
        <p:spPr>
          <a:xfrm>
            <a:off x="14859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A. Khẳng định tinh thần quật khởi và sức lao động sáng tạo bền bỉ của nhân dân.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E50A0B60-B0C3-1C41-38C8-E20F28DE0F09}"/>
              </a:ext>
            </a:extLst>
          </p:cNvPr>
          <p:cNvSpPr/>
          <p:nvPr/>
        </p:nvSpPr>
        <p:spPr>
          <a:xfrm>
            <a:off x="9296400" y="371094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Chứng tỏ nền văn hóa ngoại lai hoàn toàn lấn át nền văn hóa truyền thống.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F4C1FE52-59CD-E42A-A258-1D777CE0EFE2}"/>
              </a:ext>
            </a:extLst>
          </p:cNvPr>
          <p:cNvSpPr/>
          <p:nvPr/>
        </p:nvSpPr>
        <p:spPr>
          <a:xfrm>
            <a:off x="14859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C. Chứng minh sự phát triển vượt bậc trên các lĩnh vực trong các thời kì lịch sử.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xmlns="" id="{0B448E65-EA12-40E2-C202-E00DF5A98920}"/>
              </a:ext>
            </a:extLst>
          </p:cNvPr>
          <p:cNvSpPr/>
          <p:nvPr/>
        </p:nvSpPr>
        <p:spPr>
          <a:xfrm>
            <a:off x="9296400" y="6743700"/>
            <a:ext cx="7498080" cy="2651760"/>
          </a:xfrm>
          <a:prstGeom prst="plaque">
            <a:avLst/>
          </a:prstGeom>
          <a:solidFill>
            <a:srgbClr val="FD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00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Tạo nên sức mạnh dân tộc trong những cuộc chiến đấu bảo vệ độc lập dân tộc.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82FDE4E3-CC5F-9433-9DA3-B9DD26D20FE6}"/>
              </a:ext>
            </a:extLst>
          </p:cNvPr>
          <p:cNvSpPr/>
          <p:nvPr/>
        </p:nvSpPr>
        <p:spPr>
          <a:xfrm>
            <a:off x="9296400" y="3710940"/>
            <a:ext cx="7498080" cy="2651760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1F222B"/>
                </a:solidFill>
                <a:cs typeface="Arial" panose="020B0604020202020204" pitchFamily="34" charset="0"/>
              </a:rPr>
              <a:t>B. Chứng tỏ nền văn hóa ngoại lai hoàn toàn lấn át nền văn hóa truyền thống.</a:t>
            </a:r>
            <a:endParaRPr lang="en-US" sz="400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2743200" y="1363870"/>
            <a:ext cx="13144500" cy="8067417"/>
          </a:xfrm>
          <a:custGeom>
            <a:avLst/>
            <a:gdLst/>
            <a:ahLst/>
            <a:cxnLst/>
            <a:rect l="l" t="t" r="r" b="b"/>
            <a:pathLst>
              <a:path w="2829306" h="492871">
                <a:moveTo>
                  <a:pt x="36755" y="0"/>
                </a:moveTo>
                <a:lnTo>
                  <a:pt x="2792552" y="0"/>
                </a:lnTo>
                <a:cubicBezTo>
                  <a:pt x="2802300" y="0"/>
                  <a:pt x="2811648" y="3872"/>
                  <a:pt x="2818541" y="10765"/>
                </a:cubicBezTo>
                <a:cubicBezTo>
                  <a:pt x="2825434" y="17658"/>
                  <a:pt x="2829306" y="27007"/>
                  <a:pt x="2829306" y="36755"/>
                </a:cubicBezTo>
                <a:lnTo>
                  <a:pt x="2829306" y="456117"/>
                </a:lnTo>
                <a:cubicBezTo>
                  <a:pt x="2829306" y="465864"/>
                  <a:pt x="2825434" y="475213"/>
                  <a:pt x="2818541" y="482106"/>
                </a:cubicBezTo>
                <a:cubicBezTo>
                  <a:pt x="2811648" y="488999"/>
                  <a:pt x="2802300" y="492871"/>
                  <a:pt x="2792552" y="492871"/>
                </a:cubicBezTo>
                <a:lnTo>
                  <a:pt x="36755" y="492871"/>
                </a:lnTo>
                <a:cubicBezTo>
                  <a:pt x="27007" y="492871"/>
                  <a:pt x="17658" y="488999"/>
                  <a:pt x="10765" y="482106"/>
                </a:cubicBezTo>
                <a:cubicBezTo>
                  <a:pt x="3872" y="475213"/>
                  <a:pt x="0" y="465864"/>
                  <a:pt x="0" y="456117"/>
                </a:cubicBezTo>
                <a:lnTo>
                  <a:pt x="0" y="36755"/>
                </a:lnTo>
                <a:cubicBezTo>
                  <a:pt x="0" y="27007"/>
                  <a:pt x="3872" y="17658"/>
                  <a:pt x="10765" y="10765"/>
                </a:cubicBezTo>
                <a:cubicBezTo>
                  <a:pt x="17658" y="3872"/>
                  <a:pt x="27007" y="0"/>
                  <a:pt x="36755" y="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24000" y="6435428"/>
            <a:ext cx="2438400" cy="303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6F3DBC-EC6E-4348-ABDC-5EC6E5722B6C}"/>
              </a:ext>
            </a:extLst>
          </p:cNvPr>
          <p:cNvSpPr txBox="1"/>
          <p:nvPr/>
        </p:nvSpPr>
        <p:spPr>
          <a:xfrm>
            <a:off x="3810000" y="3314700"/>
            <a:ext cx="11033125" cy="5070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D47A80A5-7BB9-4479-AE74-D109221D8FAE}"/>
              </a:ext>
            </a:extLst>
          </p:cNvPr>
          <p:cNvSpPr txBox="1"/>
          <p:nvPr/>
        </p:nvSpPr>
        <p:spPr>
          <a:xfrm>
            <a:off x="4806752" y="1619194"/>
            <a:ext cx="9017396" cy="134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7"/>
              </a:lnSpc>
            </a:pPr>
            <a:r>
              <a:rPr lang="vi-VN" sz="6000" b="1" dirty="0">
                <a:solidFill>
                  <a:srgbClr val="6F131E"/>
                </a:solidFill>
              </a:rPr>
              <a:t>VẬN DỤNG</a:t>
            </a:r>
            <a:endParaRPr lang="en-US" sz="6000" b="1" dirty="0">
              <a:solidFill>
                <a:srgbClr val="6F131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43021" cy="24556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304800" y="3040067"/>
            <a:ext cx="18592800" cy="31450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6F131E"/>
                </a:solidFill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6F131E"/>
                </a:solidFill>
              </a:rPr>
              <a:t>ĐÃ CHÚ Ý LẮNG NGHE!</a:t>
            </a:r>
            <a:endParaRPr lang="en-US" sz="7200" b="1" dirty="0">
              <a:solidFill>
                <a:srgbClr val="6F131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4144979" y="7786110"/>
            <a:ext cx="4143021" cy="2455682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56891A9C-EA0B-4A92-A79F-64459B79D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428970">
            <a:off x="91414" y="6552477"/>
            <a:ext cx="3485966" cy="3554534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xmlns="" id="{081C49D2-FAF4-44C5-9115-79D392E7B4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65434" y="372492"/>
            <a:ext cx="2194725" cy="2853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910BD93-F4E2-2341-121A-861986EA9493}"/>
              </a:ext>
            </a:extLst>
          </p:cNvPr>
          <p:cNvGrpSpPr/>
          <p:nvPr/>
        </p:nvGrpSpPr>
        <p:grpSpPr>
          <a:xfrm>
            <a:off x="2040992" y="665612"/>
            <a:ext cx="14206016" cy="8955775"/>
            <a:chOff x="3397329" y="647700"/>
            <a:chExt cx="14206016" cy="89557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FB8F8B3-6232-B603-1F68-7B1BF452F32F}"/>
                </a:ext>
              </a:extLst>
            </p:cNvPr>
            <p:cNvSpPr/>
            <p:nvPr/>
          </p:nvSpPr>
          <p:spPr>
            <a:xfrm>
              <a:off x="11784360" y="647700"/>
              <a:ext cx="1513953" cy="762000"/>
            </a:xfrm>
            <a:prstGeom prst="roundRect">
              <a:avLst/>
            </a:prstGeom>
            <a:solidFill>
              <a:srgbClr val="C77E1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09D289C7-5110-DB00-6284-BE780F41B209}"/>
                </a:ext>
              </a:extLst>
            </p:cNvPr>
            <p:cNvSpPr/>
            <p:nvPr/>
          </p:nvSpPr>
          <p:spPr>
            <a:xfrm>
              <a:off x="9751334" y="1837308"/>
              <a:ext cx="5728725" cy="762000"/>
            </a:xfrm>
            <a:prstGeom prst="roundRect">
              <a:avLst/>
            </a:prstGeom>
            <a:solidFill>
              <a:srgbClr val="C77E1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đại thần (Thái sư, Thái úy,..)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52CB881-DB03-F5CC-1C09-8D1009FA03FF}"/>
                </a:ext>
              </a:extLst>
            </p:cNvPr>
            <p:cNvSpPr/>
            <p:nvPr/>
          </p:nvSpPr>
          <p:spPr>
            <a:xfrm>
              <a:off x="8007187" y="3018386"/>
              <a:ext cx="9217017" cy="1278384"/>
            </a:xfrm>
            <a:prstGeom prst="roundRect">
              <a:avLst/>
            </a:prstGeom>
            <a:solidFill>
              <a:srgbClr val="C77E1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cơ quan văn phòng, hành chính, giám sát, chuyên môn (Đông các, Bộ hộ, Ngự sử đài, Sở đồn điền,…)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8D3048D-E223-F485-A1EE-81B8ADBB02D5}"/>
                </a:ext>
              </a:extLst>
            </p:cNvPr>
            <p:cNvSpPr/>
            <p:nvPr/>
          </p:nvSpPr>
          <p:spPr>
            <a:xfrm>
              <a:off x="10215895" y="4780380"/>
              <a:ext cx="4799599" cy="762000"/>
            </a:xfrm>
            <a:prstGeom prst="roundRect">
              <a:avLst/>
            </a:prstGeom>
            <a:solidFill>
              <a:srgbClr val="6DA13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Đạo/ thừa tuyên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8D6997BE-372B-13DD-995B-94EA8A512925}"/>
                </a:ext>
              </a:extLst>
            </p:cNvPr>
            <p:cNvSpPr/>
            <p:nvPr/>
          </p:nvSpPr>
          <p:spPr>
            <a:xfrm>
              <a:off x="10215895" y="5929088"/>
              <a:ext cx="4799599" cy="762000"/>
            </a:xfrm>
            <a:prstGeom prst="roundRect">
              <a:avLst/>
            </a:prstGeom>
            <a:solidFill>
              <a:srgbClr val="6DA13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Phủ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DCBA2A1-CFDF-417A-1AA8-08A0030C6257}"/>
                </a:ext>
              </a:extLst>
            </p:cNvPr>
            <p:cNvSpPr/>
            <p:nvPr/>
          </p:nvSpPr>
          <p:spPr>
            <a:xfrm>
              <a:off x="10215895" y="7001892"/>
              <a:ext cx="4799599" cy="762000"/>
            </a:xfrm>
            <a:prstGeom prst="roundRect">
              <a:avLst/>
            </a:prstGeom>
            <a:solidFill>
              <a:srgbClr val="6DA13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Huyện/ Châu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FE54FC-11F0-63FC-7231-1DAD7A41D0AF}"/>
                </a:ext>
              </a:extLst>
            </p:cNvPr>
            <p:cNvSpPr/>
            <p:nvPr/>
          </p:nvSpPr>
          <p:spPr>
            <a:xfrm>
              <a:off x="10215895" y="8191500"/>
              <a:ext cx="4799599" cy="762000"/>
            </a:xfrm>
            <a:prstGeom prst="roundRect">
              <a:avLst/>
            </a:prstGeom>
            <a:solidFill>
              <a:srgbClr val="6DA13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Xã, Phường, Sách,…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C4D32409-7433-7BD4-B3EC-479BEF970A22}"/>
                </a:ext>
              </a:extLst>
            </p:cNvPr>
            <p:cNvCxnSpPr>
              <a:cxnSpLocks/>
            </p:cNvCxnSpPr>
            <p:nvPr/>
          </p:nvCxnSpPr>
          <p:spPr>
            <a:xfrm>
              <a:off x="12496800" y="1409700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6FE9AC5B-5093-33FF-2C29-253D46417C0F}"/>
                </a:ext>
              </a:extLst>
            </p:cNvPr>
            <p:cNvCxnSpPr>
              <a:cxnSpLocks/>
            </p:cNvCxnSpPr>
            <p:nvPr/>
          </p:nvCxnSpPr>
          <p:spPr>
            <a:xfrm>
              <a:off x="12535469" y="2599308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00AA45BD-1FDF-3A88-2796-8BE09F7BB9BC}"/>
                </a:ext>
              </a:extLst>
            </p:cNvPr>
            <p:cNvCxnSpPr>
              <a:cxnSpLocks/>
            </p:cNvCxnSpPr>
            <p:nvPr/>
          </p:nvCxnSpPr>
          <p:spPr>
            <a:xfrm>
              <a:off x="12535469" y="4353898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64181180-8CC5-4B00-9465-2AFB331465B2}"/>
                </a:ext>
              </a:extLst>
            </p:cNvPr>
            <p:cNvCxnSpPr>
              <a:cxnSpLocks/>
            </p:cNvCxnSpPr>
            <p:nvPr/>
          </p:nvCxnSpPr>
          <p:spPr>
            <a:xfrm>
              <a:off x="12535469" y="5502606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6E3140A6-3C36-7F47-E268-7EC751182ED9}"/>
                </a:ext>
              </a:extLst>
            </p:cNvPr>
            <p:cNvCxnSpPr>
              <a:cxnSpLocks/>
            </p:cNvCxnSpPr>
            <p:nvPr/>
          </p:nvCxnSpPr>
          <p:spPr>
            <a:xfrm>
              <a:off x="12535469" y="6691088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1D0442D3-69EE-A519-EE7B-DF6A1BD919DE}"/>
                </a:ext>
              </a:extLst>
            </p:cNvPr>
            <p:cNvCxnSpPr>
              <a:cxnSpLocks/>
            </p:cNvCxnSpPr>
            <p:nvPr/>
          </p:nvCxnSpPr>
          <p:spPr>
            <a:xfrm>
              <a:off x="12546842" y="7763892"/>
              <a:ext cx="0" cy="42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495E921-DD39-A699-1667-CF4495D48DB5}"/>
                </a:ext>
              </a:extLst>
            </p:cNvPr>
            <p:cNvSpPr txBox="1"/>
            <p:nvPr/>
          </p:nvSpPr>
          <p:spPr>
            <a:xfrm>
              <a:off x="8208224" y="9126421"/>
              <a:ext cx="939512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15. Tổ chức bộ máy Nhà nước thời vua Lê Thánh Tông </a:t>
              </a:r>
            </a:p>
          </p:txBody>
        </p:sp>
        <p:sp>
          <p:nvSpPr>
            <p:cNvPr id="34" name="Left Bracket 33">
              <a:extLst>
                <a:ext uri="{FF2B5EF4-FFF2-40B4-BE49-F238E27FC236}">
                  <a16:creationId xmlns:a16="http://schemas.microsoft.com/office/drawing/2014/main" xmlns="" id="{DFC72622-153F-88A5-215E-CEC47FE06248}"/>
                </a:ext>
              </a:extLst>
            </p:cNvPr>
            <p:cNvSpPr/>
            <p:nvPr/>
          </p:nvSpPr>
          <p:spPr>
            <a:xfrm>
              <a:off x="7368636" y="876300"/>
              <a:ext cx="279227" cy="3052254"/>
            </a:xfrm>
            <a:prstGeom prst="lef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xmlns="" id="{B49D7611-DCDB-D401-DF0A-E29CFDAED35A}"/>
                </a:ext>
              </a:extLst>
            </p:cNvPr>
            <p:cNvSpPr/>
            <p:nvPr/>
          </p:nvSpPr>
          <p:spPr>
            <a:xfrm>
              <a:off x="7343723" y="4890018"/>
              <a:ext cx="279227" cy="4028621"/>
            </a:xfrm>
            <a:prstGeom prst="lef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3D793BFF-591C-1268-50CB-FE94479B8E88}"/>
                </a:ext>
              </a:extLst>
            </p:cNvPr>
            <p:cNvSpPr/>
            <p:nvPr/>
          </p:nvSpPr>
          <p:spPr>
            <a:xfrm>
              <a:off x="3442027" y="1832201"/>
              <a:ext cx="2996374" cy="1048958"/>
            </a:xfrm>
            <a:prstGeom prst="roundRect">
              <a:avLst/>
            </a:prstGeom>
            <a:solidFill>
              <a:srgbClr val="C77E1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Trung ương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B101A6CC-3134-8031-4E0C-D2CBFBF220D7}"/>
                </a:ext>
              </a:extLst>
            </p:cNvPr>
            <p:cNvSpPr/>
            <p:nvPr/>
          </p:nvSpPr>
          <p:spPr>
            <a:xfrm>
              <a:off x="3397329" y="6267706"/>
              <a:ext cx="2996374" cy="1048958"/>
            </a:xfrm>
            <a:prstGeom prst="roundRect">
              <a:avLst/>
            </a:prstGeom>
            <a:solidFill>
              <a:srgbClr val="6DA13E"/>
            </a:solidFill>
            <a:ln>
              <a:solidFill>
                <a:srgbClr val="6DA13E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3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C31ADB3-5725-F955-B87B-10D16130CD56}"/>
              </a:ext>
            </a:extLst>
          </p:cNvPr>
          <p:cNvGrpSpPr/>
          <p:nvPr/>
        </p:nvGrpSpPr>
        <p:grpSpPr>
          <a:xfrm>
            <a:off x="930176" y="1462632"/>
            <a:ext cx="9732384" cy="8445621"/>
            <a:chOff x="697630" y="933214"/>
            <a:chExt cx="9732384" cy="8445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6E16A6F-F7D7-213A-0DD3-61C1A9275AE0}"/>
                </a:ext>
              </a:extLst>
            </p:cNvPr>
            <p:cNvGrpSpPr/>
            <p:nvPr/>
          </p:nvGrpSpPr>
          <p:grpSpPr>
            <a:xfrm>
              <a:off x="697630" y="2781300"/>
              <a:ext cx="9732384" cy="6597535"/>
              <a:chOff x="1486270" y="2019300"/>
              <a:chExt cx="9732384" cy="6597535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xmlns="" id="{0333609D-22FA-1D4F-193B-6988E2B4B548}"/>
                  </a:ext>
                </a:extLst>
              </p:cNvPr>
              <p:cNvSpPr/>
              <p:nvPr/>
            </p:nvSpPr>
            <p:spPr>
              <a:xfrm>
                <a:off x="1486270" y="2019300"/>
                <a:ext cx="9732384" cy="659753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7460">
                    <a:moveTo>
                      <a:pt x="6350000" y="532130"/>
                    </a:moveTo>
                    <a:cubicBezTo>
                      <a:pt x="6350000" y="463550"/>
                      <a:pt x="6315710" y="402590"/>
                      <a:pt x="6263640" y="367030"/>
                    </a:cubicBezTo>
                    <a:cubicBezTo>
                      <a:pt x="6273800" y="360680"/>
                      <a:pt x="6282690" y="353060"/>
                      <a:pt x="6290310" y="344170"/>
                    </a:cubicBezTo>
                    <a:cubicBezTo>
                      <a:pt x="6328410" y="306070"/>
                      <a:pt x="6350000" y="255270"/>
                      <a:pt x="6350000" y="201930"/>
                    </a:cubicBezTo>
                    <a:cubicBezTo>
                      <a:pt x="6350000" y="148590"/>
                      <a:pt x="6328410" y="96520"/>
                      <a:pt x="6290310" y="59690"/>
                    </a:cubicBezTo>
                    <a:cubicBezTo>
                      <a:pt x="6252210" y="21590"/>
                      <a:pt x="6200140" y="0"/>
                      <a:pt x="6148070" y="0"/>
                    </a:cubicBezTo>
                    <a:cubicBezTo>
                      <a:pt x="6094730" y="0"/>
                      <a:pt x="6042660" y="21590"/>
                      <a:pt x="6005830" y="59690"/>
                    </a:cubicBezTo>
                    <a:cubicBezTo>
                      <a:pt x="5996940" y="68580"/>
                      <a:pt x="5990590" y="77470"/>
                      <a:pt x="5982970" y="86360"/>
                    </a:cubicBezTo>
                    <a:cubicBezTo>
                      <a:pt x="5946140" y="34290"/>
                      <a:pt x="5886450" y="0"/>
                      <a:pt x="5817870" y="0"/>
                    </a:cubicBezTo>
                    <a:cubicBezTo>
                      <a:pt x="5749290" y="0"/>
                      <a:pt x="5689600" y="34290"/>
                      <a:pt x="5652770" y="86360"/>
                    </a:cubicBezTo>
                    <a:cubicBezTo>
                      <a:pt x="5615940" y="34290"/>
                      <a:pt x="5556250" y="0"/>
                      <a:pt x="5487670" y="0"/>
                    </a:cubicBezTo>
                    <a:cubicBezTo>
                      <a:pt x="5419090" y="0"/>
                      <a:pt x="5359400" y="34290"/>
                      <a:pt x="5322570" y="86360"/>
                    </a:cubicBezTo>
                    <a:cubicBezTo>
                      <a:pt x="5285740" y="34290"/>
                      <a:pt x="5226050" y="0"/>
                      <a:pt x="5157470" y="0"/>
                    </a:cubicBezTo>
                    <a:cubicBezTo>
                      <a:pt x="5088890" y="0"/>
                      <a:pt x="5027930" y="34290"/>
                      <a:pt x="4992370" y="86360"/>
                    </a:cubicBezTo>
                    <a:cubicBezTo>
                      <a:pt x="4955540" y="34290"/>
                      <a:pt x="4894580" y="0"/>
                      <a:pt x="4827270" y="0"/>
                    </a:cubicBezTo>
                    <a:cubicBezTo>
                      <a:pt x="4758690" y="0"/>
                      <a:pt x="4699000" y="34290"/>
                      <a:pt x="4662170" y="86360"/>
                    </a:cubicBezTo>
                    <a:cubicBezTo>
                      <a:pt x="4625340" y="34290"/>
                      <a:pt x="4565650" y="0"/>
                      <a:pt x="4497070" y="0"/>
                    </a:cubicBezTo>
                    <a:cubicBezTo>
                      <a:pt x="4428490" y="0"/>
                      <a:pt x="4368800" y="34290"/>
                      <a:pt x="4331970" y="86360"/>
                    </a:cubicBezTo>
                    <a:cubicBezTo>
                      <a:pt x="4295140" y="34290"/>
                      <a:pt x="4235450" y="0"/>
                      <a:pt x="4166870" y="0"/>
                    </a:cubicBezTo>
                    <a:cubicBezTo>
                      <a:pt x="4098290" y="0"/>
                      <a:pt x="4038600" y="34290"/>
                      <a:pt x="4001770" y="86360"/>
                    </a:cubicBezTo>
                    <a:cubicBezTo>
                      <a:pt x="3964940" y="34290"/>
                      <a:pt x="3903980" y="0"/>
                      <a:pt x="3836670" y="0"/>
                    </a:cubicBezTo>
                    <a:cubicBezTo>
                      <a:pt x="3768090" y="0"/>
                      <a:pt x="3707130" y="34290"/>
                      <a:pt x="3671570" y="86360"/>
                    </a:cubicBezTo>
                    <a:cubicBezTo>
                      <a:pt x="3634740" y="34290"/>
                      <a:pt x="3575050" y="0"/>
                      <a:pt x="3506470" y="0"/>
                    </a:cubicBezTo>
                    <a:cubicBezTo>
                      <a:pt x="3437890" y="0"/>
                      <a:pt x="3378200" y="34290"/>
                      <a:pt x="3341370" y="86360"/>
                    </a:cubicBezTo>
                    <a:cubicBezTo>
                      <a:pt x="3304540" y="34290"/>
                      <a:pt x="3244850" y="0"/>
                      <a:pt x="3176270" y="0"/>
                    </a:cubicBezTo>
                    <a:cubicBezTo>
                      <a:pt x="3107690" y="0"/>
                      <a:pt x="3048000" y="34290"/>
                      <a:pt x="3011170" y="86360"/>
                    </a:cubicBezTo>
                    <a:cubicBezTo>
                      <a:pt x="2974340" y="34290"/>
                      <a:pt x="2914650" y="0"/>
                      <a:pt x="2846070" y="0"/>
                    </a:cubicBezTo>
                    <a:cubicBezTo>
                      <a:pt x="2777490" y="0"/>
                      <a:pt x="2716530" y="34290"/>
                      <a:pt x="2680970" y="86360"/>
                    </a:cubicBezTo>
                    <a:cubicBezTo>
                      <a:pt x="2644140" y="34290"/>
                      <a:pt x="2583180" y="0"/>
                      <a:pt x="2515870" y="0"/>
                    </a:cubicBezTo>
                    <a:cubicBezTo>
                      <a:pt x="2447290" y="0"/>
                      <a:pt x="2387600" y="34290"/>
                      <a:pt x="2350770" y="86360"/>
                    </a:cubicBezTo>
                    <a:cubicBezTo>
                      <a:pt x="2313940" y="34290"/>
                      <a:pt x="2254250" y="0"/>
                      <a:pt x="2185670" y="0"/>
                    </a:cubicBezTo>
                    <a:cubicBezTo>
                      <a:pt x="2117090" y="0"/>
                      <a:pt x="2057400" y="34290"/>
                      <a:pt x="2020570" y="86360"/>
                    </a:cubicBezTo>
                    <a:cubicBezTo>
                      <a:pt x="1983740" y="34290"/>
                      <a:pt x="1924050" y="0"/>
                      <a:pt x="1855470" y="0"/>
                    </a:cubicBezTo>
                    <a:cubicBezTo>
                      <a:pt x="1786890" y="0"/>
                      <a:pt x="1727200" y="34290"/>
                      <a:pt x="1690370" y="86360"/>
                    </a:cubicBezTo>
                    <a:cubicBezTo>
                      <a:pt x="1653540" y="34290"/>
                      <a:pt x="1593850" y="0"/>
                      <a:pt x="1525270" y="0"/>
                    </a:cubicBezTo>
                    <a:cubicBezTo>
                      <a:pt x="1456690" y="0"/>
                      <a:pt x="1395730" y="34290"/>
                      <a:pt x="1360170" y="86360"/>
                    </a:cubicBezTo>
                    <a:cubicBezTo>
                      <a:pt x="1324610" y="34290"/>
                      <a:pt x="1263650" y="0"/>
                      <a:pt x="1195070" y="0"/>
                    </a:cubicBezTo>
                    <a:cubicBezTo>
                      <a:pt x="1126490" y="0"/>
                      <a:pt x="1066800" y="34290"/>
                      <a:pt x="1029970" y="86360"/>
                    </a:cubicBezTo>
                    <a:cubicBezTo>
                      <a:pt x="990600" y="34290"/>
                      <a:pt x="930910" y="0"/>
                      <a:pt x="862330" y="0"/>
                    </a:cubicBezTo>
                    <a:cubicBezTo>
                      <a:pt x="793750" y="0"/>
                      <a:pt x="734060" y="34290"/>
                      <a:pt x="697230" y="86360"/>
                    </a:cubicBezTo>
                    <a:cubicBezTo>
                      <a:pt x="660400" y="34290"/>
                      <a:pt x="600710" y="0"/>
                      <a:pt x="532130" y="0"/>
                    </a:cubicBezTo>
                    <a:cubicBezTo>
                      <a:pt x="463550" y="0"/>
                      <a:pt x="402590" y="34290"/>
                      <a:pt x="367030" y="86360"/>
                    </a:cubicBezTo>
                    <a:cubicBezTo>
                      <a:pt x="360680" y="76200"/>
                      <a:pt x="353060" y="67310"/>
                      <a:pt x="344170" y="59690"/>
                    </a:cubicBezTo>
                    <a:cubicBezTo>
                      <a:pt x="306070" y="21590"/>
                      <a:pt x="254000" y="0"/>
                      <a:pt x="201930" y="0"/>
                    </a:cubicBezTo>
                    <a:cubicBezTo>
                      <a:pt x="148590" y="0"/>
                      <a:pt x="96520" y="21590"/>
                      <a:pt x="59690" y="59690"/>
                    </a:cubicBezTo>
                    <a:cubicBezTo>
                      <a:pt x="21590" y="96520"/>
                      <a:pt x="0" y="148590"/>
                      <a:pt x="0" y="201930"/>
                    </a:cubicBezTo>
                    <a:cubicBezTo>
                      <a:pt x="0" y="255270"/>
                      <a:pt x="21590" y="307340"/>
                      <a:pt x="59690" y="344170"/>
                    </a:cubicBezTo>
                    <a:cubicBezTo>
                      <a:pt x="68580" y="353060"/>
                      <a:pt x="77470" y="359410"/>
                      <a:pt x="86360" y="367030"/>
                    </a:cubicBezTo>
                    <a:cubicBezTo>
                      <a:pt x="34290" y="403860"/>
                      <a:pt x="0" y="463550"/>
                      <a:pt x="0" y="532130"/>
                    </a:cubicBezTo>
                    <a:cubicBezTo>
                      <a:pt x="0" y="600710"/>
                      <a:pt x="34290" y="660400"/>
                      <a:pt x="86360" y="697230"/>
                    </a:cubicBezTo>
                    <a:cubicBezTo>
                      <a:pt x="34290" y="734060"/>
                      <a:pt x="0" y="793750"/>
                      <a:pt x="0" y="862330"/>
                    </a:cubicBezTo>
                    <a:cubicBezTo>
                      <a:pt x="0" y="930910"/>
                      <a:pt x="34290" y="990600"/>
                      <a:pt x="86360" y="1027430"/>
                    </a:cubicBezTo>
                    <a:cubicBezTo>
                      <a:pt x="34290" y="1064260"/>
                      <a:pt x="0" y="1123950"/>
                      <a:pt x="0" y="1192530"/>
                    </a:cubicBezTo>
                    <a:cubicBezTo>
                      <a:pt x="0" y="1261110"/>
                      <a:pt x="34290" y="1322070"/>
                      <a:pt x="86360" y="1357630"/>
                    </a:cubicBezTo>
                    <a:cubicBezTo>
                      <a:pt x="34290" y="1393190"/>
                      <a:pt x="0" y="1454150"/>
                      <a:pt x="0" y="1522730"/>
                    </a:cubicBezTo>
                    <a:cubicBezTo>
                      <a:pt x="0" y="1591310"/>
                      <a:pt x="34290" y="1651000"/>
                      <a:pt x="86360" y="1687830"/>
                    </a:cubicBezTo>
                    <a:cubicBezTo>
                      <a:pt x="34290" y="1724660"/>
                      <a:pt x="0" y="1784350"/>
                      <a:pt x="0" y="1852930"/>
                    </a:cubicBezTo>
                    <a:cubicBezTo>
                      <a:pt x="0" y="1921510"/>
                      <a:pt x="34290" y="1981200"/>
                      <a:pt x="86360" y="2018030"/>
                    </a:cubicBezTo>
                    <a:cubicBezTo>
                      <a:pt x="34290" y="2054860"/>
                      <a:pt x="0" y="2114550"/>
                      <a:pt x="0" y="2183130"/>
                    </a:cubicBezTo>
                    <a:cubicBezTo>
                      <a:pt x="0" y="2251710"/>
                      <a:pt x="34290" y="2311400"/>
                      <a:pt x="86360" y="2348230"/>
                    </a:cubicBezTo>
                    <a:cubicBezTo>
                      <a:pt x="34290" y="2385060"/>
                      <a:pt x="0" y="2444750"/>
                      <a:pt x="0" y="2513330"/>
                    </a:cubicBezTo>
                    <a:cubicBezTo>
                      <a:pt x="0" y="2581910"/>
                      <a:pt x="34290" y="2642870"/>
                      <a:pt x="86360" y="2678430"/>
                    </a:cubicBezTo>
                    <a:cubicBezTo>
                      <a:pt x="34290" y="2713990"/>
                      <a:pt x="0" y="2774950"/>
                      <a:pt x="0" y="2843530"/>
                    </a:cubicBezTo>
                    <a:cubicBezTo>
                      <a:pt x="0" y="2912110"/>
                      <a:pt x="34290" y="2971800"/>
                      <a:pt x="86360" y="3008630"/>
                    </a:cubicBezTo>
                    <a:cubicBezTo>
                      <a:pt x="34290" y="3045460"/>
                      <a:pt x="0" y="3105150"/>
                      <a:pt x="0" y="3173730"/>
                    </a:cubicBezTo>
                    <a:cubicBezTo>
                      <a:pt x="0" y="3242310"/>
                      <a:pt x="34290" y="3302000"/>
                      <a:pt x="86360" y="3338830"/>
                    </a:cubicBezTo>
                    <a:cubicBezTo>
                      <a:pt x="34290" y="3375660"/>
                      <a:pt x="0" y="3435350"/>
                      <a:pt x="0" y="3503930"/>
                    </a:cubicBezTo>
                    <a:cubicBezTo>
                      <a:pt x="0" y="3572510"/>
                      <a:pt x="34290" y="3633470"/>
                      <a:pt x="86360" y="3669030"/>
                    </a:cubicBezTo>
                    <a:cubicBezTo>
                      <a:pt x="34290" y="3705860"/>
                      <a:pt x="0" y="3766820"/>
                      <a:pt x="0" y="3834130"/>
                    </a:cubicBezTo>
                    <a:cubicBezTo>
                      <a:pt x="0" y="3901440"/>
                      <a:pt x="34290" y="3962400"/>
                      <a:pt x="86360" y="3999230"/>
                    </a:cubicBezTo>
                    <a:cubicBezTo>
                      <a:pt x="34290" y="4036060"/>
                      <a:pt x="0" y="4095750"/>
                      <a:pt x="0" y="4164330"/>
                    </a:cubicBezTo>
                    <a:cubicBezTo>
                      <a:pt x="0" y="4232910"/>
                      <a:pt x="34290" y="4292600"/>
                      <a:pt x="86360" y="4329430"/>
                    </a:cubicBezTo>
                    <a:cubicBezTo>
                      <a:pt x="34290" y="4366260"/>
                      <a:pt x="0" y="4425950"/>
                      <a:pt x="0" y="4494530"/>
                    </a:cubicBezTo>
                    <a:cubicBezTo>
                      <a:pt x="0" y="4563110"/>
                      <a:pt x="34290" y="4622800"/>
                      <a:pt x="86360" y="4659630"/>
                    </a:cubicBezTo>
                    <a:cubicBezTo>
                      <a:pt x="34290" y="4696460"/>
                      <a:pt x="0" y="4756150"/>
                      <a:pt x="0" y="4824730"/>
                    </a:cubicBezTo>
                    <a:cubicBezTo>
                      <a:pt x="0" y="4893310"/>
                      <a:pt x="34290" y="4954270"/>
                      <a:pt x="86360" y="4989830"/>
                    </a:cubicBezTo>
                    <a:cubicBezTo>
                      <a:pt x="34290" y="5025390"/>
                      <a:pt x="0" y="5086350"/>
                      <a:pt x="0" y="5154930"/>
                    </a:cubicBezTo>
                    <a:cubicBezTo>
                      <a:pt x="0" y="5223510"/>
                      <a:pt x="34290" y="5283200"/>
                      <a:pt x="86360" y="5320030"/>
                    </a:cubicBezTo>
                    <a:cubicBezTo>
                      <a:pt x="34290" y="5356860"/>
                      <a:pt x="0" y="5416550"/>
                      <a:pt x="0" y="5485130"/>
                    </a:cubicBezTo>
                    <a:cubicBezTo>
                      <a:pt x="0" y="5553710"/>
                      <a:pt x="34290" y="5613400"/>
                      <a:pt x="86360" y="5650230"/>
                    </a:cubicBezTo>
                    <a:cubicBezTo>
                      <a:pt x="34290" y="5687060"/>
                      <a:pt x="0" y="5746750"/>
                      <a:pt x="0" y="5815330"/>
                    </a:cubicBezTo>
                    <a:cubicBezTo>
                      <a:pt x="0" y="5883910"/>
                      <a:pt x="34290" y="5944870"/>
                      <a:pt x="86360" y="5980430"/>
                    </a:cubicBezTo>
                    <a:cubicBezTo>
                      <a:pt x="76200" y="5986780"/>
                      <a:pt x="67310" y="5994400"/>
                      <a:pt x="59690" y="6003290"/>
                    </a:cubicBezTo>
                    <a:cubicBezTo>
                      <a:pt x="22860" y="6041390"/>
                      <a:pt x="0" y="6093460"/>
                      <a:pt x="0" y="6145530"/>
                    </a:cubicBezTo>
                    <a:cubicBezTo>
                      <a:pt x="0" y="6198870"/>
                      <a:pt x="20320" y="6249670"/>
                      <a:pt x="59690" y="6287770"/>
                    </a:cubicBezTo>
                    <a:cubicBezTo>
                      <a:pt x="97790" y="6325870"/>
                      <a:pt x="148590" y="6347460"/>
                      <a:pt x="201930" y="6347460"/>
                    </a:cubicBezTo>
                    <a:cubicBezTo>
                      <a:pt x="256540" y="6347460"/>
                      <a:pt x="307340" y="6325870"/>
                      <a:pt x="344170" y="6287770"/>
                    </a:cubicBezTo>
                    <a:cubicBezTo>
                      <a:pt x="353060" y="6278880"/>
                      <a:pt x="359410" y="6269990"/>
                      <a:pt x="367030" y="6261100"/>
                    </a:cubicBezTo>
                    <a:cubicBezTo>
                      <a:pt x="403860" y="6313170"/>
                      <a:pt x="463550" y="6347460"/>
                      <a:pt x="532130" y="6347460"/>
                    </a:cubicBezTo>
                    <a:cubicBezTo>
                      <a:pt x="600710" y="6347460"/>
                      <a:pt x="660400" y="6313170"/>
                      <a:pt x="697230" y="6261100"/>
                    </a:cubicBezTo>
                    <a:cubicBezTo>
                      <a:pt x="734060" y="6313170"/>
                      <a:pt x="793750" y="6347460"/>
                      <a:pt x="862330" y="6347460"/>
                    </a:cubicBezTo>
                    <a:cubicBezTo>
                      <a:pt x="930910" y="6347460"/>
                      <a:pt x="990600" y="6313170"/>
                      <a:pt x="1027430" y="6261100"/>
                    </a:cubicBezTo>
                    <a:cubicBezTo>
                      <a:pt x="1064260" y="6313170"/>
                      <a:pt x="1123950" y="6347460"/>
                      <a:pt x="1192530" y="6347460"/>
                    </a:cubicBezTo>
                    <a:cubicBezTo>
                      <a:pt x="1261110" y="6347460"/>
                      <a:pt x="1320800" y="6313170"/>
                      <a:pt x="1357630" y="6261100"/>
                    </a:cubicBezTo>
                    <a:cubicBezTo>
                      <a:pt x="1394460" y="6313170"/>
                      <a:pt x="1455420" y="6347460"/>
                      <a:pt x="1522730" y="6347460"/>
                    </a:cubicBezTo>
                    <a:cubicBezTo>
                      <a:pt x="1591310" y="6347460"/>
                      <a:pt x="1651000" y="6313170"/>
                      <a:pt x="1687830" y="6261100"/>
                    </a:cubicBezTo>
                    <a:cubicBezTo>
                      <a:pt x="1724660" y="6313170"/>
                      <a:pt x="1784350" y="6347460"/>
                      <a:pt x="1852930" y="6347460"/>
                    </a:cubicBezTo>
                    <a:cubicBezTo>
                      <a:pt x="1921510" y="6347460"/>
                      <a:pt x="1981200" y="6313170"/>
                      <a:pt x="2018030" y="6261100"/>
                    </a:cubicBezTo>
                    <a:cubicBezTo>
                      <a:pt x="2054860" y="6313170"/>
                      <a:pt x="2114550" y="6347460"/>
                      <a:pt x="2183130" y="6347460"/>
                    </a:cubicBezTo>
                    <a:cubicBezTo>
                      <a:pt x="2251710" y="6347460"/>
                      <a:pt x="2311400" y="6313170"/>
                      <a:pt x="2348230" y="6261100"/>
                    </a:cubicBezTo>
                    <a:cubicBezTo>
                      <a:pt x="2385060" y="6313170"/>
                      <a:pt x="2444750" y="6347460"/>
                      <a:pt x="2513330" y="6347460"/>
                    </a:cubicBezTo>
                    <a:cubicBezTo>
                      <a:pt x="2581910" y="6347460"/>
                      <a:pt x="2642870" y="6313170"/>
                      <a:pt x="2678430" y="6261100"/>
                    </a:cubicBezTo>
                    <a:cubicBezTo>
                      <a:pt x="2715260" y="6313170"/>
                      <a:pt x="2776220" y="6347460"/>
                      <a:pt x="2843530" y="6347460"/>
                    </a:cubicBezTo>
                    <a:cubicBezTo>
                      <a:pt x="2912110" y="6347460"/>
                      <a:pt x="2971800" y="6313170"/>
                      <a:pt x="3008630" y="6261100"/>
                    </a:cubicBezTo>
                    <a:cubicBezTo>
                      <a:pt x="3045460" y="6313170"/>
                      <a:pt x="3105150" y="6347460"/>
                      <a:pt x="3173730" y="6347460"/>
                    </a:cubicBezTo>
                    <a:cubicBezTo>
                      <a:pt x="3242310" y="6347460"/>
                      <a:pt x="3302000" y="6313170"/>
                      <a:pt x="3338830" y="6261100"/>
                    </a:cubicBezTo>
                    <a:cubicBezTo>
                      <a:pt x="3375660" y="6313170"/>
                      <a:pt x="3435350" y="6347460"/>
                      <a:pt x="3503930" y="6347460"/>
                    </a:cubicBezTo>
                    <a:cubicBezTo>
                      <a:pt x="3572510" y="6347460"/>
                      <a:pt x="3632200" y="6313170"/>
                      <a:pt x="3669030" y="6261100"/>
                    </a:cubicBezTo>
                    <a:cubicBezTo>
                      <a:pt x="3705860" y="6313170"/>
                      <a:pt x="3765550" y="6347460"/>
                      <a:pt x="3834130" y="6347460"/>
                    </a:cubicBezTo>
                    <a:cubicBezTo>
                      <a:pt x="3902710" y="6347460"/>
                      <a:pt x="3963670" y="6313170"/>
                      <a:pt x="3999230" y="6261100"/>
                    </a:cubicBezTo>
                    <a:cubicBezTo>
                      <a:pt x="4036060" y="6313170"/>
                      <a:pt x="4095750" y="6347460"/>
                      <a:pt x="4164330" y="6347460"/>
                    </a:cubicBezTo>
                    <a:cubicBezTo>
                      <a:pt x="4232910" y="6347460"/>
                      <a:pt x="4292600" y="6313170"/>
                      <a:pt x="4329430" y="6261100"/>
                    </a:cubicBezTo>
                    <a:cubicBezTo>
                      <a:pt x="4366260" y="6313170"/>
                      <a:pt x="4425950" y="6347460"/>
                      <a:pt x="4494530" y="6347460"/>
                    </a:cubicBezTo>
                    <a:cubicBezTo>
                      <a:pt x="4563110" y="6347460"/>
                      <a:pt x="4622800" y="6313170"/>
                      <a:pt x="4659630" y="6261100"/>
                    </a:cubicBezTo>
                    <a:cubicBezTo>
                      <a:pt x="4696460" y="6313170"/>
                      <a:pt x="4756150" y="6347460"/>
                      <a:pt x="4824730" y="6347460"/>
                    </a:cubicBezTo>
                    <a:cubicBezTo>
                      <a:pt x="4893310" y="6347460"/>
                      <a:pt x="4954270" y="6313170"/>
                      <a:pt x="4989830" y="6261100"/>
                    </a:cubicBezTo>
                    <a:cubicBezTo>
                      <a:pt x="5026660" y="6313170"/>
                      <a:pt x="5087620" y="6347460"/>
                      <a:pt x="5154930" y="6347460"/>
                    </a:cubicBezTo>
                    <a:cubicBezTo>
                      <a:pt x="5223510" y="6347460"/>
                      <a:pt x="5283200" y="6313170"/>
                      <a:pt x="5320030" y="6261100"/>
                    </a:cubicBezTo>
                    <a:cubicBezTo>
                      <a:pt x="5356860" y="6313170"/>
                      <a:pt x="5416550" y="6347460"/>
                      <a:pt x="5485130" y="6347460"/>
                    </a:cubicBezTo>
                    <a:cubicBezTo>
                      <a:pt x="5553710" y="6347460"/>
                      <a:pt x="5613400" y="6313170"/>
                      <a:pt x="5650230" y="6261100"/>
                    </a:cubicBezTo>
                    <a:cubicBezTo>
                      <a:pt x="5687060" y="6313170"/>
                      <a:pt x="5746750" y="6347460"/>
                      <a:pt x="5815330" y="6347460"/>
                    </a:cubicBezTo>
                    <a:cubicBezTo>
                      <a:pt x="5883910" y="6347460"/>
                      <a:pt x="5943600" y="6313170"/>
                      <a:pt x="5980430" y="6261100"/>
                    </a:cubicBezTo>
                    <a:cubicBezTo>
                      <a:pt x="5986780" y="6271260"/>
                      <a:pt x="5994400" y="6280150"/>
                      <a:pt x="6003290" y="6287770"/>
                    </a:cubicBezTo>
                    <a:cubicBezTo>
                      <a:pt x="6041390" y="6325870"/>
                      <a:pt x="6092190" y="6347460"/>
                      <a:pt x="6145530" y="6347460"/>
                    </a:cubicBezTo>
                    <a:cubicBezTo>
                      <a:pt x="6198870" y="6347460"/>
                      <a:pt x="6249670" y="6325870"/>
                      <a:pt x="6287770" y="6287770"/>
                    </a:cubicBezTo>
                    <a:cubicBezTo>
                      <a:pt x="6325870" y="6249670"/>
                      <a:pt x="6347460" y="6198870"/>
                      <a:pt x="6347460" y="6145530"/>
                    </a:cubicBezTo>
                    <a:cubicBezTo>
                      <a:pt x="6347460" y="6092190"/>
                      <a:pt x="6325870" y="6040120"/>
                      <a:pt x="6287770" y="6003290"/>
                    </a:cubicBezTo>
                    <a:cubicBezTo>
                      <a:pt x="6278880" y="5994400"/>
                      <a:pt x="6269990" y="5988050"/>
                      <a:pt x="6261100" y="5980430"/>
                    </a:cubicBezTo>
                    <a:cubicBezTo>
                      <a:pt x="6313170" y="5943600"/>
                      <a:pt x="6347460" y="5883910"/>
                      <a:pt x="6347460" y="5815330"/>
                    </a:cubicBezTo>
                    <a:cubicBezTo>
                      <a:pt x="6347460" y="5746750"/>
                      <a:pt x="6313170" y="5687060"/>
                      <a:pt x="6261100" y="5650230"/>
                    </a:cubicBezTo>
                    <a:cubicBezTo>
                      <a:pt x="6313170" y="5613400"/>
                      <a:pt x="6347460" y="5553710"/>
                      <a:pt x="6347460" y="5485130"/>
                    </a:cubicBezTo>
                    <a:cubicBezTo>
                      <a:pt x="6347460" y="5416550"/>
                      <a:pt x="6313170" y="5356860"/>
                      <a:pt x="6261100" y="5320030"/>
                    </a:cubicBezTo>
                    <a:cubicBezTo>
                      <a:pt x="6313170" y="5283200"/>
                      <a:pt x="6347460" y="5223510"/>
                      <a:pt x="6347460" y="5154930"/>
                    </a:cubicBezTo>
                    <a:cubicBezTo>
                      <a:pt x="6347460" y="5086350"/>
                      <a:pt x="6313170" y="5025390"/>
                      <a:pt x="6261100" y="4989830"/>
                    </a:cubicBezTo>
                    <a:cubicBezTo>
                      <a:pt x="6313170" y="4953000"/>
                      <a:pt x="6347460" y="4892040"/>
                      <a:pt x="6347460" y="4824730"/>
                    </a:cubicBezTo>
                    <a:cubicBezTo>
                      <a:pt x="6347460" y="4756150"/>
                      <a:pt x="6313170" y="4696460"/>
                      <a:pt x="6261100" y="4659630"/>
                    </a:cubicBezTo>
                    <a:cubicBezTo>
                      <a:pt x="6313170" y="4622800"/>
                      <a:pt x="6347460" y="4563110"/>
                      <a:pt x="6347460" y="4494530"/>
                    </a:cubicBezTo>
                    <a:cubicBezTo>
                      <a:pt x="6347460" y="4425950"/>
                      <a:pt x="6313170" y="4366260"/>
                      <a:pt x="6261100" y="4329430"/>
                    </a:cubicBezTo>
                    <a:cubicBezTo>
                      <a:pt x="6313170" y="4292600"/>
                      <a:pt x="6347460" y="4232910"/>
                      <a:pt x="6347460" y="4164330"/>
                    </a:cubicBezTo>
                    <a:cubicBezTo>
                      <a:pt x="6347460" y="4095750"/>
                      <a:pt x="6313170" y="4036060"/>
                      <a:pt x="6261100" y="3999230"/>
                    </a:cubicBezTo>
                    <a:cubicBezTo>
                      <a:pt x="6313170" y="3962400"/>
                      <a:pt x="6347460" y="3901440"/>
                      <a:pt x="6347460" y="3834130"/>
                    </a:cubicBezTo>
                    <a:cubicBezTo>
                      <a:pt x="6347460" y="3765550"/>
                      <a:pt x="6313170" y="3704590"/>
                      <a:pt x="6261100" y="3669030"/>
                    </a:cubicBezTo>
                    <a:cubicBezTo>
                      <a:pt x="6313170" y="3632200"/>
                      <a:pt x="6347460" y="3572510"/>
                      <a:pt x="6347460" y="3503930"/>
                    </a:cubicBezTo>
                    <a:cubicBezTo>
                      <a:pt x="6347460" y="3435350"/>
                      <a:pt x="6313170" y="3375660"/>
                      <a:pt x="6261100" y="3338830"/>
                    </a:cubicBezTo>
                    <a:cubicBezTo>
                      <a:pt x="6313170" y="3302000"/>
                      <a:pt x="6347460" y="3242310"/>
                      <a:pt x="6347460" y="3173730"/>
                    </a:cubicBezTo>
                    <a:cubicBezTo>
                      <a:pt x="6347460" y="3105150"/>
                      <a:pt x="6313170" y="3045460"/>
                      <a:pt x="6261100" y="3008630"/>
                    </a:cubicBezTo>
                    <a:cubicBezTo>
                      <a:pt x="6313170" y="2971800"/>
                      <a:pt x="6347460" y="2912110"/>
                      <a:pt x="6347460" y="2843530"/>
                    </a:cubicBezTo>
                    <a:cubicBezTo>
                      <a:pt x="6347460" y="2774950"/>
                      <a:pt x="6313170" y="2713990"/>
                      <a:pt x="6261100" y="2678430"/>
                    </a:cubicBezTo>
                    <a:cubicBezTo>
                      <a:pt x="6313170" y="2641600"/>
                      <a:pt x="6347460" y="2580640"/>
                      <a:pt x="6347460" y="2513330"/>
                    </a:cubicBezTo>
                    <a:cubicBezTo>
                      <a:pt x="6347460" y="2444750"/>
                      <a:pt x="6313170" y="2383790"/>
                      <a:pt x="6261100" y="2348230"/>
                    </a:cubicBezTo>
                    <a:cubicBezTo>
                      <a:pt x="6313170" y="2311400"/>
                      <a:pt x="6347460" y="2251710"/>
                      <a:pt x="6347460" y="2183130"/>
                    </a:cubicBezTo>
                    <a:cubicBezTo>
                      <a:pt x="6347460" y="2114550"/>
                      <a:pt x="6313170" y="2054860"/>
                      <a:pt x="6261100" y="2018030"/>
                    </a:cubicBezTo>
                    <a:cubicBezTo>
                      <a:pt x="6313170" y="1981200"/>
                      <a:pt x="6347460" y="1921510"/>
                      <a:pt x="6347460" y="1852930"/>
                    </a:cubicBezTo>
                    <a:cubicBezTo>
                      <a:pt x="6347460" y="1784350"/>
                      <a:pt x="6313170" y="1724660"/>
                      <a:pt x="6261100" y="1687830"/>
                    </a:cubicBezTo>
                    <a:cubicBezTo>
                      <a:pt x="6313170" y="1651000"/>
                      <a:pt x="6347460" y="1591310"/>
                      <a:pt x="6347460" y="1522730"/>
                    </a:cubicBezTo>
                    <a:cubicBezTo>
                      <a:pt x="6347460" y="1454150"/>
                      <a:pt x="6313170" y="1393190"/>
                      <a:pt x="6261100" y="1357630"/>
                    </a:cubicBezTo>
                    <a:cubicBezTo>
                      <a:pt x="6313170" y="1322070"/>
                      <a:pt x="6347460" y="1261110"/>
                      <a:pt x="6347460" y="1192530"/>
                    </a:cubicBezTo>
                    <a:cubicBezTo>
                      <a:pt x="6347460" y="1123950"/>
                      <a:pt x="6313170" y="1064260"/>
                      <a:pt x="6261100" y="1027430"/>
                    </a:cubicBezTo>
                    <a:cubicBezTo>
                      <a:pt x="6313170" y="990600"/>
                      <a:pt x="6347460" y="930910"/>
                      <a:pt x="6347460" y="862330"/>
                    </a:cubicBezTo>
                    <a:cubicBezTo>
                      <a:pt x="6347460" y="793750"/>
                      <a:pt x="6313170" y="734060"/>
                      <a:pt x="6261100" y="697230"/>
                    </a:cubicBezTo>
                    <a:cubicBezTo>
                      <a:pt x="6315710" y="660400"/>
                      <a:pt x="6350000" y="600710"/>
                      <a:pt x="6350000" y="532130"/>
                    </a:cubicBezTo>
                    <a:close/>
                  </a:path>
                </a:pathLst>
              </a:custGeom>
              <a:solidFill>
                <a:srgbClr val="6F131E"/>
              </a:solidFill>
            </p:spPr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F12B9AAF-FE7C-5443-786F-D0C6AF657118}"/>
                  </a:ext>
                </a:extLst>
              </p:cNvPr>
              <p:cNvSpPr/>
              <p:nvPr/>
            </p:nvSpPr>
            <p:spPr>
              <a:xfrm>
                <a:off x="2120561" y="2477853"/>
                <a:ext cx="8463802" cy="5680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ysClr val="windowText" lastClr="000000"/>
                    </a:solidFill>
                  </a:rPr>
                  <a:t>Cơ cấu tổ chức bộ máy nhà nước thời vua Lê Thánh Tông như thế nào?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ysClr val="windowText" lastClr="000000"/>
                    </a:solidFill>
                  </a:rPr>
                  <a:t>Vai trò của vua, các quan đại thần và các cơ quan văn phòng, hành chính, giám sát, chuyên môn ra sao?</a:t>
                </a:r>
                <a:endParaRPr lang="en-US" sz="3600" dirty="0">
                  <a:solidFill>
                    <a:sysClr val="windowText" lastClr="000000"/>
                  </a:solidFill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ysClr val="windowText" lastClr="000000"/>
                    </a:solidFill>
                  </a:rPr>
                  <a:t>Nhà nước quản lí chính quyền ở các cấp địa phương như thế nào?</a:t>
                </a:r>
              </a:p>
            </p:txBody>
          </p:sp>
        </p:grp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xmlns="" id="{337EC78E-35F0-F478-9581-2B3692FA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67105" y="933214"/>
              <a:ext cx="1981200" cy="1934147"/>
            </a:xfrm>
            <a:prstGeom prst="rect">
              <a:avLst/>
            </a:prstGeom>
          </p:spPr>
        </p:pic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023F997C-E5A4-C8C1-EF4C-DCA16F7890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936" y="4686300"/>
            <a:ext cx="8282148" cy="54144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655DAE-0755-5090-424C-68616706EA14}"/>
              </a:ext>
            </a:extLst>
          </p:cNvPr>
          <p:cNvSpPr txBox="1"/>
          <p:nvPr/>
        </p:nvSpPr>
        <p:spPr>
          <a:xfrm>
            <a:off x="3338672" y="613920"/>
            <a:ext cx="1235907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 </a:t>
            </a:r>
          </a:p>
        </p:txBody>
      </p:sp>
    </p:spTree>
    <p:extLst>
      <p:ext uri="{BB962C8B-B14F-4D97-AF65-F5344CB8AC3E}">
        <p14:creationId xmlns:p14="http://schemas.microsoft.com/office/powerpoint/2010/main" val="31387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6F972E-93E2-52B3-5013-FCF4DA1DE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8729" y="2440088"/>
            <a:ext cx="9464179" cy="6071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B3CA21-8FBB-34C6-BB44-29BF16AD3D62}"/>
              </a:ext>
            </a:extLst>
          </p:cNvPr>
          <p:cNvSpPr txBox="1"/>
          <p:nvPr/>
        </p:nvSpPr>
        <p:spPr>
          <a:xfrm>
            <a:off x="1008416" y="2440088"/>
            <a:ext cx="6870436" cy="580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chính, pháp lí, chuyên môn, giám sát,... </a:t>
            </a:r>
          </a:p>
          <a:p>
            <a:pPr algn="just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Vai trò tổ chức, quản lí của nhà nước ngày càng chặt chẽ.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6EE7C197-45EF-44C1-AB8A-1F4867B11ED8}"/>
              </a:ext>
            </a:extLst>
          </p:cNvPr>
          <p:cNvSpPr/>
          <p:nvPr/>
        </p:nvSpPr>
        <p:spPr>
          <a:xfrm>
            <a:off x="4343400" y="958442"/>
            <a:ext cx="838200" cy="12954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3649</Words>
  <Application>Microsoft Office PowerPoint</Application>
  <PresentationFormat>Custom</PresentationFormat>
  <Paragraphs>495</Paragraphs>
  <Slides>63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Times New Roman</vt:lpstr>
      <vt:lpstr>Symbol</vt:lpstr>
      <vt:lpstr>Calibri</vt:lpstr>
      <vt:lpstr>Noto Sans Symbols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Grey Vintage Illustrative Archeology History Report Project Presentation</dc:title>
  <cp:lastModifiedBy>Welcome</cp:lastModifiedBy>
  <cp:revision>26</cp:revision>
  <dcterms:created xsi:type="dcterms:W3CDTF">2006-08-16T00:00:00Z</dcterms:created>
  <dcterms:modified xsi:type="dcterms:W3CDTF">2023-03-24T03:25:50Z</dcterms:modified>
  <dc:identifier>DAFWBi_Hyqs</dc:identifier>
</cp:coreProperties>
</file>