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60" r:id="rId3"/>
    <p:sldId id="271" r:id="rId4"/>
    <p:sldId id="272" r:id="rId5"/>
    <p:sldId id="273" r:id="rId6"/>
    <p:sldId id="296" r:id="rId7"/>
    <p:sldId id="297" r:id="rId8"/>
    <p:sldId id="274" r:id="rId9"/>
    <p:sldId id="275" r:id="rId10"/>
    <p:sldId id="276" r:id="rId11"/>
    <p:sldId id="257"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64" r:id="rId31"/>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CB0CF9-FD98-445F-A942-B3A78200C9C9}">
          <p14:sldIdLst>
            <p14:sldId id="267"/>
            <p14:sldId id="260"/>
            <p14:sldId id="271"/>
            <p14:sldId id="272"/>
            <p14:sldId id="273"/>
            <p14:sldId id="296"/>
            <p14:sldId id="297"/>
            <p14:sldId id="274"/>
            <p14:sldId id="275"/>
            <p14:sldId id="276"/>
            <p14:sldId id="257"/>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520"/>
    <a:srgbClr val="432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703750" y="547650"/>
            <a:ext cx="19443900" cy="92232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999301" y="3972926"/>
            <a:ext cx="6455400" cy="731400"/>
          </a:xfrm>
          <a:prstGeom prst="rect">
            <a:avLst/>
          </a:prstGeom>
        </p:spPr>
        <p:txBody>
          <a:bodyPr spcFirstLastPara="1" wrap="square" lIns="137138" tIns="137138" rIns="137138" bIns="137138"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999301" y="5033027"/>
            <a:ext cx="6455400" cy="1521600"/>
          </a:xfrm>
          <a:prstGeom prst="rect">
            <a:avLst/>
          </a:prstGeom>
        </p:spPr>
        <p:txBody>
          <a:bodyPr spcFirstLastPara="1" wrap="square" lIns="137138" tIns="137138" rIns="137138" bIns="137138"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847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pic>
        <p:nvPicPr>
          <p:cNvPr id="1028" name="Picture 4" descr="Quốc hiệu Đại Việt tồn tại 700 năm">
            <a:extLst>
              <a:ext uri="{FF2B5EF4-FFF2-40B4-BE49-F238E27FC236}">
                <a16:creationId xmlns:a16="http://schemas.microsoft.com/office/drawing/2014/main" id="{3B226591-848F-FAD9-7F4A-93F9A040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472778"/>
            <a:ext cx="16687800" cy="9341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FF4A4-F367-6B14-19ED-BB0B4CD4F360}"/>
              </a:ext>
            </a:extLst>
          </p:cNvPr>
          <p:cNvPicPr>
            <a:picLocks noChangeAspect="1"/>
          </p:cNvPicPr>
          <p:nvPr/>
        </p:nvPicPr>
        <p:blipFill>
          <a:blip r:embed="rId3">
            <a:alphaModFix amt="85000"/>
          </a:blip>
          <a:stretch>
            <a:fillRect/>
          </a:stretch>
        </p:blipFill>
        <p:spPr>
          <a:xfrm>
            <a:off x="0" y="1677924"/>
            <a:ext cx="18288000" cy="6931152"/>
          </a:xfrm>
          <a:prstGeom prst="rect">
            <a:avLst/>
          </a:prstGeom>
        </p:spPr>
      </p:pic>
      <p:pic>
        <p:nvPicPr>
          <p:cNvPr id="20" name="Picture 19">
            <a:extLst>
              <a:ext uri="{FF2B5EF4-FFF2-40B4-BE49-F238E27FC236}">
                <a16:creationId xmlns:a16="http://schemas.microsoft.com/office/drawing/2014/main" id="{1BA254C0-2873-C9A8-2F69-2CE000277081}"/>
              </a:ext>
            </a:extLst>
          </p:cNvPr>
          <p:cNvPicPr>
            <a:picLocks noChangeAspect="1"/>
          </p:cNvPicPr>
          <p:nvPr/>
        </p:nvPicPr>
        <p:blipFill>
          <a:blip r:embed="rId4">
            <a:alphaModFix amt="50000"/>
          </a:blip>
          <a:stretch>
            <a:fillRect/>
          </a:stretch>
        </p:blipFill>
        <p:spPr>
          <a:xfrm>
            <a:off x="-22746" y="6920034"/>
            <a:ext cx="18288000" cy="3358436"/>
          </a:xfrm>
          <a:prstGeom prst="rect">
            <a:avLst/>
          </a:prstGeom>
        </p:spPr>
      </p:pic>
      <p:sp>
        <p:nvSpPr>
          <p:cNvPr id="21" name="TextBox 20">
            <a:extLst>
              <a:ext uri="{FF2B5EF4-FFF2-40B4-BE49-F238E27FC236}">
                <a16:creationId xmlns:a16="http://schemas.microsoft.com/office/drawing/2014/main" id="{15FB4AF4-02FE-148B-416A-FE192292BC03}"/>
              </a:ext>
            </a:extLst>
          </p:cNvPr>
          <p:cNvSpPr txBox="1"/>
          <p:nvPr/>
        </p:nvSpPr>
        <p:spPr>
          <a:xfrm>
            <a:off x="1005954" y="2324100"/>
            <a:ext cx="16230600" cy="4898649"/>
          </a:xfrm>
          <a:prstGeom prst="rect">
            <a:avLst/>
          </a:prstGeom>
          <a:noFill/>
        </p:spPr>
        <p:txBody>
          <a:bodyPr wrap="square" rtlCol="0">
            <a:spAutoFit/>
          </a:bodyPr>
          <a:lstStyle/>
          <a:p>
            <a:pPr marL="0" marR="0" algn="ctr">
              <a:lnSpc>
                <a:spcPct val="150000"/>
              </a:lnSpc>
              <a:spcBef>
                <a:spcPts val="100"/>
              </a:spcBef>
              <a:spcAft>
                <a:spcPts val="100"/>
              </a:spcAft>
            </a:pPr>
            <a:r>
              <a:rPr lang="en-US" sz="7200" b="1">
                <a:solidFill>
                  <a:srgbClr val="43270E"/>
                </a:solidFill>
                <a:effectLst/>
                <a:latin typeface="Arial" panose="020B0604020202020204" pitchFamily="34" charset="0"/>
                <a:ea typeface="Times New Roman" panose="02020603050405020304" pitchFamily="18" charset="0"/>
                <a:cs typeface="Arial" panose="020B0604020202020204" pitchFamily="34" charset="0"/>
              </a:rPr>
              <a:t>BÀI 14: CƠ SỞ HÌNH THÀNH VÀ QUÁ TRÌNH PHÁT TRIỂN </a:t>
            </a:r>
          </a:p>
          <a:p>
            <a:pPr marL="0" marR="0" algn="ctr">
              <a:lnSpc>
                <a:spcPct val="150000"/>
              </a:lnSpc>
              <a:spcBef>
                <a:spcPts val="100"/>
              </a:spcBef>
              <a:spcAft>
                <a:spcPts val="100"/>
              </a:spcAft>
            </a:pPr>
            <a:r>
              <a:rPr lang="en-US" sz="7200" b="1">
                <a:solidFill>
                  <a:srgbClr val="43270E"/>
                </a:solidFill>
                <a:effectLst/>
                <a:latin typeface="Arial" panose="020B0604020202020204" pitchFamily="34" charset="0"/>
                <a:ea typeface="Times New Roman" panose="02020603050405020304" pitchFamily="18" charset="0"/>
                <a:cs typeface="Arial" panose="020B0604020202020204" pitchFamily="34" charset="0"/>
              </a:rPr>
              <a:t>CỦA VĂN MINH ĐẠI VIỆT</a:t>
            </a:r>
          </a:p>
        </p:txBody>
      </p:sp>
    </p:spTree>
    <p:extLst>
      <p:ext uri="{BB962C8B-B14F-4D97-AF65-F5344CB8AC3E}">
        <p14:creationId xmlns:p14="http://schemas.microsoft.com/office/powerpoint/2010/main" val="99915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2"/>
          <a:srcRect/>
          <a:stretch>
            <a:fillRect/>
          </a:stretch>
        </p:blipFill>
        <p:spPr>
          <a:xfrm flipH="1">
            <a:off x="1521725" y="186899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KHÁC </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6941092" y="2297053"/>
            <a:ext cx="9822908" cy="2236847"/>
          </a:xfrm>
          <a:prstGeom prst="wedgeRoundRectCallout">
            <a:avLst>
              <a:gd name="adj1" fmla="val -65664"/>
              <a:gd name="adj2" fmla="val 50444"/>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Văn Lang – Âu Lạc là nền văn minh đầu tiên của người Việt. </a:t>
            </a:r>
            <a:endParaRPr lang="en-US" sz="3600">
              <a:solidFill>
                <a:schemeClr val="tx1"/>
              </a:solidFill>
            </a:endParaRPr>
          </a:p>
        </p:txBody>
      </p:sp>
      <p:sp>
        <p:nvSpPr>
          <p:cNvPr id="7" name="Speech Bubble: Rectangle with Corners Rounded 6">
            <a:extLst>
              <a:ext uri="{FF2B5EF4-FFF2-40B4-BE49-F238E27FC236}">
                <a16:creationId xmlns:a16="http://schemas.microsoft.com/office/drawing/2014/main" id="{A6BFF73C-86DA-32AC-AC92-1DF2EE0764C3}"/>
              </a:ext>
            </a:extLst>
          </p:cNvPr>
          <p:cNvSpPr/>
          <p:nvPr/>
        </p:nvSpPr>
        <p:spPr>
          <a:xfrm>
            <a:off x="6941092" y="5755944"/>
            <a:ext cx="9822908" cy="2236847"/>
          </a:xfrm>
          <a:prstGeom prst="wedgeRoundRectCallout">
            <a:avLst>
              <a:gd name="adj1" fmla="val -64552"/>
              <a:gd name="adj2" fmla="val -56329"/>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Đại Việt ra đời trên cơ sở kế thừa nền văn minh Văn Lang – Âu Lạc. </a:t>
            </a:r>
            <a:endParaRPr lang="en-US" sz="3600">
              <a:solidFill>
                <a:schemeClr val="tx1"/>
              </a:solidFill>
            </a:endParaRPr>
          </a:p>
        </p:txBody>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7812731"/>
            <a:ext cx="2775157" cy="2494172"/>
          </a:xfrm>
          <a:prstGeom prst="rect">
            <a:avLst/>
          </a:prstGeom>
        </p:spPr>
      </p:pic>
    </p:spTree>
    <p:extLst>
      <p:ext uri="{BB962C8B-B14F-4D97-AF65-F5344CB8AC3E}">
        <p14:creationId xmlns:p14="http://schemas.microsoft.com/office/powerpoint/2010/main" val="2387218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pic>
        <p:nvPicPr>
          <p:cNvPr id="1028" name="Picture 4" descr="Chiêm ngưỡng những kỳ quan thiên nhiên đẹp nhất tại Việt Nam - bvcl">
            <a:extLst>
              <a:ext uri="{FF2B5EF4-FFF2-40B4-BE49-F238E27FC236}">
                <a16:creationId xmlns:a16="http://schemas.microsoft.com/office/drawing/2014/main" id="{8B0626EB-09B2-7945-1093-A98BF8472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149"/>
          <a:stretch/>
        </p:blipFill>
        <p:spPr bwMode="auto">
          <a:xfrm>
            <a:off x="-6519926" y="-133350"/>
            <a:ext cx="14549626" cy="10553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835342F-5D99-05B1-013D-315A81656053}"/>
              </a:ext>
            </a:extLst>
          </p:cNvPr>
          <p:cNvSpPr/>
          <p:nvPr/>
        </p:nvSpPr>
        <p:spPr>
          <a:xfrm>
            <a:off x="8467725" y="1219200"/>
            <a:ext cx="9372600" cy="7848600"/>
          </a:xfrm>
          <a:prstGeom prst="roundRect">
            <a:avLst/>
          </a:prstGeom>
          <a:solidFill>
            <a:schemeClr val="bg1"/>
          </a:solidFill>
          <a:ln w="57150">
            <a:solidFill>
              <a:srgbClr val="925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Văn minh Đại Việt tồn tại và phát triển cùng quốc gia Đại Việt, trải dài gần 1 000 năm, gắn liền với kinh đô Thăng Long. Văn minh Đại Việt là sự phát triển cao của văn hóa Đại Việt. </a:t>
            </a:r>
          </a:p>
        </p:txBody>
      </p:sp>
      <p:pic>
        <p:nvPicPr>
          <p:cNvPr id="11" name="Picture 5">
            <a:extLst>
              <a:ext uri="{FF2B5EF4-FFF2-40B4-BE49-F238E27FC236}">
                <a16:creationId xmlns:a16="http://schemas.microsoft.com/office/drawing/2014/main" id="{832ED5A6-FE26-0247-D7CD-85C494834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86775" y="190500"/>
            <a:ext cx="2179877" cy="174390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sp>
        <p:nvSpPr>
          <p:cNvPr id="3" name="TextBox 2">
            <a:extLst>
              <a:ext uri="{FF2B5EF4-FFF2-40B4-BE49-F238E27FC236}">
                <a16:creationId xmlns:a16="http://schemas.microsoft.com/office/drawing/2014/main" id="{A8515DD8-D29C-D732-5B72-396B9831E966}"/>
              </a:ext>
            </a:extLst>
          </p:cNvPr>
          <p:cNvSpPr txBox="1"/>
          <p:nvPr/>
        </p:nvSpPr>
        <p:spPr>
          <a:xfrm>
            <a:off x="3095623" y="495300"/>
            <a:ext cx="12096752"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 Cơ sở hình thành văn minh Đại Việt </a:t>
            </a:r>
          </a:p>
        </p:txBody>
      </p:sp>
      <p:sp>
        <p:nvSpPr>
          <p:cNvPr id="4" name="TextBox 3">
            <a:extLst>
              <a:ext uri="{FF2B5EF4-FFF2-40B4-BE49-F238E27FC236}">
                <a16:creationId xmlns:a16="http://schemas.microsoft.com/office/drawing/2014/main" id="{D68D4B64-B22E-0384-DCD8-54EB355CB0FF}"/>
              </a:ext>
            </a:extLst>
          </p:cNvPr>
          <p:cNvSpPr txBox="1"/>
          <p:nvPr/>
        </p:nvSpPr>
        <p:spPr>
          <a:xfrm>
            <a:off x="457200" y="1585596"/>
            <a:ext cx="17373600" cy="820674"/>
          </a:xfrm>
          <a:prstGeom prst="rect">
            <a:avLst/>
          </a:prstGeom>
          <a:noFill/>
        </p:spPr>
        <p:txBody>
          <a:bodyPr wrap="square" rtlCol="0">
            <a:spAutoFit/>
          </a:bodyPr>
          <a:lstStyle/>
          <a:p>
            <a:pPr algn="ctr">
              <a:lnSpc>
                <a:spcPct val="150000"/>
              </a:lnSpc>
            </a:pPr>
            <a:r>
              <a:rPr lang="en-US" sz="3600" i="1">
                <a:latin typeface="Arial" panose="020B0604020202020204" pitchFamily="34" charset="0"/>
                <a:cs typeface="Arial" panose="020B0604020202020204" pitchFamily="34" charset="0"/>
              </a:rPr>
              <a:t>Đọc thông tin mục 2, kết hợp quan sát các hình 14.1 – 14.3 và thực hiện nhiệm vụ:  </a:t>
            </a:r>
          </a:p>
        </p:txBody>
      </p:sp>
      <p:sp>
        <p:nvSpPr>
          <p:cNvPr id="5" name="Rectangle: Rounded Corners 4">
            <a:extLst>
              <a:ext uri="{FF2B5EF4-FFF2-40B4-BE49-F238E27FC236}">
                <a16:creationId xmlns:a16="http://schemas.microsoft.com/office/drawing/2014/main" id="{6CF9F4CF-0EAF-002D-AAFF-5EBF1359DADE}"/>
              </a:ext>
            </a:extLst>
          </p:cNvPr>
          <p:cNvSpPr/>
          <p:nvPr/>
        </p:nvSpPr>
        <p:spPr>
          <a:xfrm>
            <a:off x="317671"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1, 2: </a:t>
            </a:r>
            <a:endParaRPr lang="en-US" sz="3000" b="1">
              <a:solidFill>
                <a:schemeClr val="tx1"/>
              </a:solidFill>
            </a:endParaRPr>
          </a:p>
          <a:p>
            <a:pPr algn="just">
              <a:lnSpc>
                <a:spcPct val="150000"/>
              </a:lnSpc>
            </a:pPr>
            <a:r>
              <a:rPr lang="vi-VN" sz="3000">
                <a:solidFill>
                  <a:schemeClr val="tx1"/>
                </a:solidFill>
              </a:rPr>
              <a:t>Phân tích cơ sở hình thành văn minh Đại Việt dựa trên sự kế thừa văn minh Văn Lang – Âu Lạc.</a:t>
            </a:r>
            <a:endParaRPr lang="en-US" sz="3000">
              <a:solidFill>
                <a:schemeClr val="tx1"/>
              </a:solidFill>
            </a:endParaRPr>
          </a:p>
        </p:txBody>
      </p:sp>
      <p:sp>
        <p:nvSpPr>
          <p:cNvPr id="6" name="Rectangle: Rounded Corners 5">
            <a:extLst>
              <a:ext uri="{FF2B5EF4-FFF2-40B4-BE49-F238E27FC236}">
                <a16:creationId xmlns:a16="http://schemas.microsoft.com/office/drawing/2014/main" id="{C522CED0-A11B-5D04-4C9B-69B2F3411AA7}"/>
              </a:ext>
            </a:extLst>
          </p:cNvPr>
          <p:cNvSpPr/>
          <p:nvPr/>
        </p:nvSpPr>
        <p:spPr>
          <a:xfrm>
            <a:off x="6244315"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3, 4: </a:t>
            </a:r>
            <a:endParaRPr lang="en-US" sz="3000" b="1">
              <a:solidFill>
                <a:schemeClr val="tx1"/>
              </a:solidFill>
            </a:endParaRPr>
          </a:p>
          <a:p>
            <a:pPr algn="just">
              <a:lnSpc>
                <a:spcPct val="150000"/>
              </a:lnSpc>
            </a:pPr>
            <a:r>
              <a:rPr lang="vi-VN" sz="3000">
                <a:solidFill>
                  <a:schemeClr val="tx1"/>
                </a:solidFill>
              </a:rPr>
              <a:t>Phân tích được cơ sở hình thành văn minh Đại Việt dựa trên cơ sở nền độc lập, tự chủ của quốc gia Đại Việt. </a:t>
            </a:r>
            <a:endParaRPr lang="en-US" sz="3000">
              <a:solidFill>
                <a:schemeClr val="tx1"/>
              </a:solidFill>
            </a:endParaRPr>
          </a:p>
        </p:txBody>
      </p:sp>
      <p:sp>
        <p:nvSpPr>
          <p:cNvPr id="7" name="Rectangle: Rounded Corners 6">
            <a:extLst>
              <a:ext uri="{FF2B5EF4-FFF2-40B4-BE49-F238E27FC236}">
                <a16:creationId xmlns:a16="http://schemas.microsoft.com/office/drawing/2014/main" id="{F8A9431E-56E0-4814-8D15-574EBB0ABE03}"/>
              </a:ext>
            </a:extLst>
          </p:cNvPr>
          <p:cNvSpPr/>
          <p:nvPr/>
        </p:nvSpPr>
        <p:spPr>
          <a:xfrm>
            <a:off x="12182332"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5, 6: </a:t>
            </a:r>
            <a:endParaRPr lang="en-US" sz="3000" b="1">
              <a:solidFill>
                <a:schemeClr val="tx1"/>
              </a:solidFill>
            </a:endParaRPr>
          </a:p>
          <a:p>
            <a:pPr algn="just">
              <a:lnSpc>
                <a:spcPct val="150000"/>
              </a:lnSpc>
            </a:pPr>
            <a:r>
              <a:rPr lang="vi-VN" sz="3000">
                <a:solidFill>
                  <a:schemeClr val="tx1"/>
                </a:solidFill>
              </a:rPr>
              <a:t>Phân tích cơ sở hình thành văn minh Đại Việt trên cơ sở tiếp thu tinh hoa văn hóa nước ngoài. </a:t>
            </a:r>
            <a:endParaRPr lang="en-US" sz="3000">
              <a:solidFill>
                <a:schemeClr val="tx1"/>
              </a:solidFill>
            </a:endParaRPr>
          </a:p>
        </p:txBody>
      </p:sp>
    </p:spTree>
    <p:extLst>
      <p:ext uri="{BB962C8B-B14F-4D97-AF65-F5344CB8AC3E}">
        <p14:creationId xmlns:p14="http://schemas.microsoft.com/office/powerpoint/2010/main" val="4118668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grpSp>
        <p:nvGrpSpPr>
          <p:cNvPr id="17" name="Group 16">
            <a:extLst>
              <a:ext uri="{FF2B5EF4-FFF2-40B4-BE49-F238E27FC236}">
                <a16:creationId xmlns:a16="http://schemas.microsoft.com/office/drawing/2014/main" id="{7935E33B-F5BA-FB2D-0027-45865F0795E3}"/>
              </a:ext>
            </a:extLst>
          </p:cNvPr>
          <p:cNvGrpSpPr/>
          <p:nvPr/>
        </p:nvGrpSpPr>
        <p:grpSpPr>
          <a:xfrm>
            <a:off x="609600" y="391038"/>
            <a:ext cx="6994422" cy="5025724"/>
            <a:chOff x="609600" y="391038"/>
            <a:chExt cx="6994422" cy="5025724"/>
          </a:xfrm>
        </p:grpSpPr>
        <p:pic>
          <p:nvPicPr>
            <p:cNvPr id="10" name="Picture 9">
              <a:extLst>
                <a:ext uri="{FF2B5EF4-FFF2-40B4-BE49-F238E27FC236}">
                  <a16:creationId xmlns:a16="http://schemas.microsoft.com/office/drawing/2014/main" id="{346CA81D-A928-2623-F7A9-0EFE319A07D8}"/>
                </a:ext>
              </a:extLst>
            </p:cNvPr>
            <p:cNvPicPr>
              <a:picLocks noChangeAspect="1"/>
            </p:cNvPicPr>
            <p:nvPr/>
          </p:nvPicPr>
          <p:blipFill>
            <a:blip r:embed="rId4"/>
            <a:stretch>
              <a:fillRect/>
            </a:stretch>
          </p:blipFill>
          <p:spPr>
            <a:xfrm>
              <a:off x="1752600" y="391038"/>
              <a:ext cx="4953000" cy="4616196"/>
            </a:xfrm>
            <a:prstGeom prst="rect">
              <a:avLst/>
            </a:prstGeom>
          </p:spPr>
        </p:pic>
        <p:sp>
          <p:nvSpPr>
            <p:cNvPr id="13" name="TextBox 12">
              <a:extLst>
                <a:ext uri="{FF2B5EF4-FFF2-40B4-BE49-F238E27FC236}">
                  <a16:creationId xmlns:a16="http://schemas.microsoft.com/office/drawing/2014/main" id="{00BC2756-43CE-1F7D-4FF1-07401355771E}"/>
                </a:ext>
              </a:extLst>
            </p:cNvPr>
            <p:cNvSpPr txBox="1"/>
            <p:nvPr/>
          </p:nvSpPr>
          <p:spPr>
            <a:xfrm>
              <a:off x="609600" y="501665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14.1: Trống đồng Đền Hùng (Phú Thọ) </a:t>
              </a:r>
            </a:p>
          </p:txBody>
        </p:sp>
      </p:grpSp>
      <p:grpSp>
        <p:nvGrpSpPr>
          <p:cNvPr id="18" name="Group 17">
            <a:extLst>
              <a:ext uri="{FF2B5EF4-FFF2-40B4-BE49-F238E27FC236}">
                <a16:creationId xmlns:a16="http://schemas.microsoft.com/office/drawing/2014/main" id="{0DA95DF5-E6E9-34E3-51E6-E6E154FCAFF9}"/>
              </a:ext>
            </a:extLst>
          </p:cNvPr>
          <p:cNvGrpSpPr/>
          <p:nvPr/>
        </p:nvGrpSpPr>
        <p:grpSpPr>
          <a:xfrm>
            <a:off x="9952089" y="608910"/>
            <a:ext cx="6994422" cy="4788080"/>
            <a:chOff x="9952089" y="608910"/>
            <a:chExt cx="6994422" cy="4788080"/>
          </a:xfrm>
        </p:grpSpPr>
        <p:pic>
          <p:nvPicPr>
            <p:cNvPr id="1026" name="Picture 2" descr="Sự thật pho tượng Khổng Tử nổi tiếng linh thiêng ở Văn Miếu">
              <a:extLst>
                <a:ext uri="{FF2B5EF4-FFF2-40B4-BE49-F238E27FC236}">
                  <a16:creationId xmlns:a16="http://schemas.microsoft.com/office/drawing/2014/main" id="{01E72E35-6351-CDAD-DA44-6F7BCCB17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608910"/>
              <a:ext cx="6172200" cy="41276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32CB64-6CBB-3625-4463-ED9C8EF78D85}"/>
                </a:ext>
              </a:extLst>
            </p:cNvPr>
            <p:cNvSpPr txBox="1"/>
            <p:nvPr/>
          </p:nvSpPr>
          <p:spPr>
            <a:xfrm>
              <a:off x="9952089" y="4996880"/>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14.2: Tượng Khổng Tử tại Văn Miếu - Quốc Tử Giám</a:t>
              </a:r>
            </a:p>
          </p:txBody>
        </p:sp>
      </p:grpSp>
      <p:grpSp>
        <p:nvGrpSpPr>
          <p:cNvPr id="16" name="Group 15">
            <a:extLst>
              <a:ext uri="{FF2B5EF4-FFF2-40B4-BE49-F238E27FC236}">
                <a16:creationId xmlns:a16="http://schemas.microsoft.com/office/drawing/2014/main" id="{DDAEFDCB-D858-6071-9870-B305ED2AEFFE}"/>
              </a:ext>
            </a:extLst>
          </p:cNvPr>
          <p:cNvGrpSpPr/>
          <p:nvPr/>
        </p:nvGrpSpPr>
        <p:grpSpPr>
          <a:xfrm>
            <a:off x="2857499" y="5692587"/>
            <a:ext cx="12573000" cy="4166645"/>
            <a:chOff x="2857499" y="5692587"/>
            <a:chExt cx="12573000" cy="4166645"/>
          </a:xfrm>
        </p:grpSpPr>
        <p:pic>
          <p:nvPicPr>
            <p:cNvPr id="12" name="Picture 11">
              <a:extLst>
                <a:ext uri="{FF2B5EF4-FFF2-40B4-BE49-F238E27FC236}">
                  <a16:creationId xmlns:a16="http://schemas.microsoft.com/office/drawing/2014/main" id="{93566EE3-771C-9688-D5E1-D0F583D68C1B}"/>
                </a:ext>
              </a:extLst>
            </p:cNvPr>
            <p:cNvPicPr>
              <a:picLocks noChangeAspect="1"/>
            </p:cNvPicPr>
            <p:nvPr/>
          </p:nvPicPr>
          <p:blipFill rotWithShape="1">
            <a:blip r:embed="rId6">
              <a:extLst>
                <a:ext uri="{28A0092B-C50C-407E-A947-70E740481C1C}">
                  <a14:useLocalDpi xmlns:a14="http://schemas.microsoft.com/office/drawing/2010/main" val="0"/>
                </a:ext>
              </a:extLst>
            </a:blip>
            <a:srcRect l="3384" t="8535" r="3577" b="6801"/>
            <a:stretch/>
          </p:blipFill>
          <p:spPr>
            <a:xfrm>
              <a:off x="2857499" y="5692587"/>
              <a:ext cx="12573000" cy="3871048"/>
            </a:xfrm>
            <a:prstGeom prst="rect">
              <a:avLst/>
            </a:prstGeom>
          </p:spPr>
        </p:pic>
        <p:sp>
          <p:nvSpPr>
            <p:cNvPr id="15" name="TextBox 14">
              <a:extLst>
                <a:ext uri="{FF2B5EF4-FFF2-40B4-BE49-F238E27FC236}">
                  <a16:creationId xmlns:a16="http://schemas.microsoft.com/office/drawing/2014/main" id="{834B16B8-7B69-9EFD-F81E-A97F32D99689}"/>
                </a:ext>
              </a:extLst>
            </p:cNvPr>
            <p:cNvSpPr txBox="1"/>
            <p:nvPr/>
          </p:nvSpPr>
          <p:spPr>
            <a:xfrm>
              <a:off x="5334000" y="945912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Mục thông tin </a:t>
              </a:r>
            </a:p>
          </p:txBody>
        </p:sp>
      </p:grpSp>
    </p:spTree>
    <p:extLst>
      <p:ext uri="{BB962C8B-B14F-4D97-AF65-F5344CB8AC3E}">
        <p14:creationId xmlns:p14="http://schemas.microsoft.com/office/powerpoint/2010/main" val="124311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grpSp>
        <p:nvGrpSpPr>
          <p:cNvPr id="6" name="Group 5">
            <a:extLst>
              <a:ext uri="{FF2B5EF4-FFF2-40B4-BE49-F238E27FC236}">
                <a16:creationId xmlns:a16="http://schemas.microsoft.com/office/drawing/2014/main" id="{E8F37298-061C-9A95-1111-0F52F72B6EEF}"/>
              </a:ext>
            </a:extLst>
          </p:cNvPr>
          <p:cNvGrpSpPr/>
          <p:nvPr/>
        </p:nvGrpSpPr>
        <p:grpSpPr>
          <a:xfrm>
            <a:off x="1059919" y="1790700"/>
            <a:ext cx="7478416" cy="5096922"/>
            <a:chOff x="1524000" y="960978"/>
            <a:chExt cx="7478416" cy="5096922"/>
          </a:xfrm>
        </p:grpSpPr>
        <p:pic>
          <p:nvPicPr>
            <p:cNvPr id="2050" name="Picture 2" descr="Bàn về sự truyền bá và ảnh hưởng của chữ Hán ở Việt Nam">
              <a:extLst>
                <a:ext uri="{FF2B5EF4-FFF2-40B4-BE49-F238E27FC236}">
                  <a16:creationId xmlns:a16="http://schemas.microsoft.com/office/drawing/2014/main" id="{304ED6F7-2AC8-EEC9-B302-C979568C7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0978"/>
              <a:ext cx="7478416" cy="4275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DBD07-2560-CABB-27EB-5EC4DDE8FCB9}"/>
                </a:ext>
              </a:extLst>
            </p:cNvPr>
            <p:cNvSpPr txBox="1"/>
            <p:nvPr/>
          </p:nvSpPr>
          <p:spPr>
            <a:xfrm>
              <a:off x="3608928" y="5580846"/>
              <a:ext cx="30480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grpSp>
        <p:nvGrpSpPr>
          <p:cNvPr id="20" name="Group 19">
            <a:extLst>
              <a:ext uri="{FF2B5EF4-FFF2-40B4-BE49-F238E27FC236}">
                <a16:creationId xmlns:a16="http://schemas.microsoft.com/office/drawing/2014/main" id="{E78EB4E1-F5F7-F58B-7646-429092F1DB27}"/>
              </a:ext>
            </a:extLst>
          </p:cNvPr>
          <p:cNvGrpSpPr/>
          <p:nvPr/>
        </p:nvGrpSpPr>
        <p:grpSpPr>
          <a:xfrm>
            <a:off x="9221877" y="1333500"/>
            <a:ext cx="8167164" cy="7082123"/>
            <a:chOff x="9221877" y="1333500"/>
            <a:chExt cx="8167164" cy="7082123"/>
          </a:xfrm>
        </p:grpSpPr>
        <p:pic>
          <p:nvPicPr>
            <p:cNvPr id="4" name="Picture 3">
              <a:extLst>
                <a:ext uri="{FF2B5EF4-FFF2-40B4-BE49-F238E27FC236}">
                  <a16:creationId xmlns:a16="http://schemas.microsoft.com/office/drawing/2014/main" id="{3503077E-2946-189A-F7AC-9E9C8B89774B}"/>
                </a:ext>
              </a:extLst>
            </p:cNvPr>
            <p:cNvPicPr>
              <a:picLocks noChangeAspect="1"/>
            </p:cNvPicPr>
            <p:nvPr/>
          </p:nvPicPr>
          <p:blipFill rotWithShape="1">
            <a:blip r:embed="rId5">
              <a:extLst>
                <a:ext uri="{28A0092B-C50C-407E-A947-70E740481C1C}">
                  <a14:useLocalDpi xmlns:a14="http://schemas.microsoft.com/office/drawing/2010/main" val="0"/>
                </a:ext>
              </a:extLst>
            </a:blip>
            <a:srcRect l="50555" t="31198" r="1618" b="18432"/>
            <a:stretch/>
          </p:blipFill>
          <p:spPr>
            <a:xfrm>
              <a:off x="9229838" y="1333500"/>
              <a:ext cx="8159203" cy="6605069"/>
            </a:xfrm>
            <a:prstGeom prst="rect">
              <a:avLst/>
            </a:prstGeom>
          </p:spPr>
        </p:pic>
        <p:sp>
          <p:nvSpPr>
            <p:cNvPr id="7" name="TextBox 6">
              <a:extLst>
                <a:ext uri="{FF2B5EF4-FFF2-40B4-BE49-F238E27FC236}">
                  <a16:creationId xmlns:a16="http://schemas.microsoft.com/office/drawing/2014/main" id="{9F25CE02-F162-9BA5-9567-07CF8EF37A59}"/>
                </a:ext>
              </a:extLst>
            </p:cNvPr>
            <p:cNvSpPr txBox="1"/>
            <p:nvPr/>
          </p:nvSpPr>
          <p:spPr>
            <a:xfrm>
              <a:off x="9221877" y="7938569"/>
              <a:ext cx="815920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Hình 14.3: Bài thơ Nam quốc sơn hà (chữ Hán) </a:t>
              </a:r>
            </a:p>
          </p:txBody>
        </p:sp>
      </p:grpSp>
    </p:spTree>
    <p:extLst>
      <p:ext uri="{BB962C8B-B14F-4D97-AF65-F5344CB8AC3E}">
        <p14:creationId xmlns:p14="http://schemas.microsoft.com/office/powerpoint/2010/main" val="1799081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10" name="Rectangle: Rounded Corners 9">
            <a:extLst>
              <a:ext uri="{FF2B5EF4-FFF2-40B4-BE49-F238E27FC236}">
                <a16:creationId xmlns:a16="http://schemas.microsoft.com/office/drawing/2014/main" id="{67A209F8-B7B8-9A8E-971E-0AFDE2FFFF75}"/>
              </a:ext>
            </a:extLst>
          </p:cNvPr>
          <p:cNvSpPr/>
          <p:nvPr/>
        </p:nvSpPr>
        <p:spPr>
          <a:xfrm>
            <a:off x="5829299" y="1257300"/>
            <a:ext cx="6629400" cy="1676400"/>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Cơ sở hình thành </a:t>
            </a:r>
          </a:p>
        </p:txBody>
      </p:sp>
      <p:sp>
        <p:nvSpPr>
          <p:cNvPr id="11" name="Rectangle: Rounded Corners 10">
            <a:extLst>
              <a:ext uri="{FF2B5EF4-FFF2-40B4-BE49-F238E27FC236}">
                <a16:creationId xmlns:a16="http://schemas.microsoft.com/office/drawing/2014/main" id="{0C64FB3A-9375-D3B1-8E29-9822574C2B3A}"/>
              </a:ext>
            </a:extLst>
          </p:cNvPr>
          <p:cNvSpPr/>
          <p:nvPr/>
        </p:nvSpPr>
        <p:spPr>
          <a:xfrm>
            <a:off x="848491" y="4196687"/>
            <a:ext cx="5170220"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Kế thừa nền văn minh Văn Lang – Âu Lạc</a:t>
            </a:r>
          </a:p>
        </p:txBody>
      </p:sp>
      <p:sp>
        <p:nvSpPr>
          <p:cNvPr id="12" name="Rectangle: Rounded Corners 11">
            <a:extLst>
              <a:ext uri="{FF2B5EF4-FFF2-40B4-BE49-F238E27FC236}">
                <a16:creationId xmlns:a16="http://schemas.microsoft.com/office/drawing/2014/main" id="{43A0E0DB-E3D2-37FA-A4B3-60546F7F94D4}"/>
              </a:ext>
            </a:extLst>
          </p:cNvPr>
          <p:cNvSpPr/>
          <p:nvPr/>
        </p:nvSpPr>
        <p:spPr>
          <a:xfrm>
            <a:off x="6555500" y="4196687"/>
            <a:ext cx="5175911"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Dựa trên nền độc lập, tự chủ của quốc gia Đại Việt </a:t>
            </a:r>
          </a:p>
        </p:txBody>
      </p:sp>
      <p:sp>
        <p:nvSpPr>
          <p:cNvPr id="13" name="Rectangle: Rounded Corners 12">
            <a:extLst>
              <a:ext uri="{FF2B5EF4-FFF2-40B4-BE49-F238E27FC236}">
                <a16:creationId xmlns:a16="http://schemas.microsoft.com/office/drawing/2014/main" id="{5257C559-D849-8923-AA03-1B340FE25846}"/>
              </a:ext>
            </a:extLst>
          </p:cNvPr>
          <p:cNvSpPr/>
          <p:nvPr/>
        </p:nvSpPr>
        <p:spPr>
          <a:xfrm>
            <a:off x="12268200" y="4229100"/>
            <a:ext cx="5175912"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Tiếp thu có chọn lọc những thành tựu văn minh bên ngoài</a:t>
            </a:r>
          </a:p>
        </p:txBody>
      </p:sp>
      <p:cxnSp>
        <p:nvCxnSpPr>
          <p:cNvPr id="15" name="Straight Connector 14">
            <a:extLst>
              <a:ext uri="{FF2B5EF4-FFF2-40B4-BE49-F238E27FC236}">
                <a16:creationId xmlns:a16="http://schemas.microsoft.com/office/drawing/2014/main" id="{F03C0071-79A3-E46E-FC9D-107E99E835E5}"/>
              </a:ext>
            </a:extLst>
          </p:cNvPr>
          <p:cNvCxnSpPr>
            <a:cxnSpLocks/>
            <a:endCxn id="11" idx="0"/>
          </p:cNvCxnSpPr>
          <p:nvPr/>
        </p:nvCxnSpPr>
        <p:spPr>
          <a:xfrm flipH="1">
            <a:off x="3433601" y="2933700"/>
            <a:ext cx="5710399"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5A4E16-617D-27C4-33FB-C0EEB3E77657}"/>
              </a:ext>
            </a:extLst>
          </p:cNvPr>
          <p:cNvCxnSpPr>
            <a:cxnSpLocks/>
            <a:stCxn id="10" idx="2"/>
            <a:endCxn id="12" idx="0"/>
          </p:cNvCxnSpPr>
          <p:nvPr/>
        </p:nvCxnSpPr>
        <p:spPr>
          <a:xfrm flipH="1">
            <a:off x="9143456" y="2933700"/>
            <a:ext cx="543"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77E2BD-DEF6-EB55-8491-8368CAAB6C80}"/>
              </a:ext>
            </a:extLst>
          </p:cNvPr>
          <p:cNvCxnSpPr>
            <a:cxnSpLocks/>
            <a:stCxn id="10" idx="2"/>
            <a:endCxn id="13" idx="0"/>
          </p:cNvCxnSpPr>
          <p:nvPr/>
        </p:nvCxnSpPr>
        <p:spPr>
          <a:xfrm>
            <a:off x="9143999" y="2933700"/>
            <a:ext cx="5712157" cy="12954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21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Kế thừa nền văn minh Văn Lang – Âu Lạc</a:t>
            </a:r>
          </a:p>
        </p:txBody>
      </p:sp>
      <p:grpSp>
        <p:nvGrpSpPr>
          <p:cNvPr id="5" name="Group 4">
            <a:extLst>
              <a:ext uri="{FF2B5EF4-FFF2-40B4-BE49-F238E27FC236}">
                <a16:creationId xmlns:a16="http://schemas.microsoft.com/office/drawing/2014/main" id="{BC65D751-D087-CFE0-7F33-99A64244F0AF}"/>
              </a:ext>
            </a:extLst>
          </p:cNvPr>
          <p:cNvGrpSpPr/>
          <p:nvPr/>
        </p:nvGrpSpPr>
        <p:grpSpPr>
          <a:xfrm>
            <a:off x="191236" y="919455"/>
            <a:ext cx="5766128" cy="2834786"/>
            <a:chOff x="329872" y="2986585"/>
            <a:chExt cx="5766128" cy="2834786"/>
          </a:xfrm>
        </p:grpSpPr>
        <p:sp>
          <p:nvSpPr>
            <p:cNvPr id="4" name="Rectangle: Rounded Corners 3">
              <a:extLst>
                <a:ext uri="{FF2B5EF4-FFF2-40B4-BE49-F238E27FC236}">
                  <a16:creationId xmlns:a16="http://schemas.microsoft.com/office/drawing/2014/main" id="{B2EF85D7-423A-A928-20D3-0B44042DF124}"/>
                </a:ext>
              </a:extLst>
            </p:cNvPr>
            <p:cNvSpPr/>
            <p:nvPr/>
          </p:nvSpPr>
          <p:spPr>
            <a:xfrm>
              <a:off x="609600" y="4129585"/>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Nền văn minh </a:t>
              </a:r>
            </a:p>
            <a:p>
              <a:pPr algn="ctr">
                <a:lnSpc>
                  <a:spcPct val="150000"/>
                </a:lnSpc>
              </a:pPr>
              <a:r>
                <a:rPr lang="en-US" sz="3400">
                  <a:solidFill>
                    <a:schemeClr val="tx1"/>
                  </a:solidFill>
                  <a:latin typeface="Arial" panose="020B0604020202020204" pitchFamily="34" charset="0"/>
                  <a:cs typeface="Arial" panose="020B0604020202020204" pitchFamily="34" charset="0"/>
                </a:rPr>
                <a:t>Văn Lang - Âu Lạc. </a:t>
              </a:r>
            </a:p>
          </p:txBody>
        </p:sp>
        <p:pic>
          <p:nvPicPr>
            <p:cNvPr id="3074" name="Picture 2" descr="marqueur ">
              <a:extLst>
                <a:ext uri="{FF2B5EF4-FFF2-40B4-BE49-F238E27FC236}">
                  <a16:creationId xmlns:a16="http://schemas.microsoft.com/office/drawing/2014/main" id="{17106A22-2678-A3D2-7D4E-CED6B5E3A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72" y="2986585"/>
              <a:ext cx="22860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BA2D33B-06C2-32FA-D20B-9E06F04C546D}"/>
              </a:ext>
            </a:extLst>
          </p:cNvPr>
          <p:cNvGrpSpPr/>
          <p:nvPr/>
        </p:nvGrpSpPr>
        <p:grpSpPr>
          <a:xfrm>
            <a:off x="5728764" y="3505867"/>
            <a:ext cx="5486400" cy="2786010"/>
            <a:chOff x="5600698" y="4912190"/>
            <a:chExt cx="5486400" cy="2786010"/>
          </a:xfrm>
        </p:grpSpPr>
        <p:sp>
          <p:nvSpPr>
            <p:cNvPr id="6" name="Rectangle: Rounded Corners 5">
              <a:extLst>
                <a:ext uri="{FF2B5EF4-FFF2-40B4-BE49-F238E27FC236}">
                  <a16:creationId xmlns:a16="http://schemas.microsoft.com/office/drawing/2014/main" id="{88059CE5-3A4F-CB10-5936-666145086BE9}"/>
                </a:ext>
              </a:extLst>
            </p:cNvPr>
            <p:cNvSpPr/>
            <p:nvPr/>
          </p:nvSpPr>
          <p:spPr>
            <a:xfrm>
              <a:off x="5600698" y="6006414"/>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Được bảo tồn qua ≤1000 năm Bắc thuộc </a:t>
              </a:r>
            </a:p>
          </p:txBody>
        </p:sp>
        <p:pic>
          <p:nvPicPr>
            <p:cNvPr id="3076" name="Picture 4" descr="chapeau chinois ">
              <a:extLst>
                <a:ext uri="{FF2B5EF4-FFF2-40B4-BE49-F238E27FC236}">
                  <a16:creationId xmlns:a16="http://schemas.microsoft.com/office/drawing/2014/main" id="{2B6DB4D4-753A-7E72-38C1-F4B3F779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17" y="4912190"/>
              <a:ext cx="1409700" cy="1409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A47A4AC-5A0D-1F37-FAA3-89004371A9FF}"/>
              </a:ext>
            </a:extLst>
          </p:cNvPr>
          <p:cNvGrpSpPr/>
          <p:nvPr/>
        </p:nvGrpSpPr>
        <p:grpSpPr>
          <a:xfrm>
            <a:off x="11721036" y="5068415"/>
            <a:ext cx="5867400" cy="3013456"/>
            <a:chOff x="11707272" y="6223113"/>
            <a:chExt cx="5867400" cy="3013456"/>
          </a:xfrm>
        </p:grpSpPr>
        <p:sp>
          <p:nvSpPr>
            <p:cNvPr id="14" name="Rectangle: Rounded Corners 13">
              <a:extLst>
                <a:ext uri="{FF2B5EF4-FFF2-40B4-BE49-F238E27FC236}">
                  <a16:creationId xmlns:a16="http://schemas.microsoft.com/office/drawing/2014/main" id="{1FA4707B-D75E-088D-8A5A-315662C51CF9}"/>
                </a:ext>
              </a:extLst>
            </p:cNvPr>
            <p:cNvSpPr/>
            <p:nvPr/>
          </p:nvSpPr>
          <p:spPr>
            <a:xfrm>
              <a:off x="11707272" y="7544783"/>
              <a:ext cx="5867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Các di sản và truyền thống tiếp tục được kế thừa</a:t>
              </a:r>
            </a:p>
          </p:txBody>
        </p:sp>
        <p:pic>
          <p:nvPicPr>
            <p:cNvPr id="3078" name="Picture 6" descr="History ">
              <a:extLst>
                <a:ext uri="{FF2B5EF4-FFF2-40B4-BE49-F238E27FC236}">
                  <a16:creationId xmlns:a16="http://schemas.microsoft.com/office/drawing/2014/main" id="{E6C9C33E-C74E-4E1A-B24E-AC18BEE73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0810">
              <a:off x="15570393" y="6223113"/>
              <a:ext cx="1406855" cy="140685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reeform: Shape 21">
            <a:extLst>
              <a:ext uri="{FF2B5EF4-FFF2-40B4-BE49-F238E27FC236}">
                <a16:creationId xmlns:a16="http://schemas.microsoft.com/office/drawing/2014/main" id="{DB86190A-3D9E-29E3-7D17-33AA8A093975}"/>
              </a:ext>
            </a:extLst>
          </p:cNvPr>
          <p:cNvSpPr/>
          <p:nvPr/>
        </p:nvSpPr>
        <p:spPr>
          <a:xfrm>
            <a:off x="2047280" y="3772144"/>
            <a:ext cx="3643953" cy="1526023"/>
          </a:xfrm>
          <a:custGeom>
            <a:avLst/>
            <a:gdLst>
              <a:gd name="connsiteX0" fmla="*/ 0 w 3643953"/>
              <a:gd name="connsiteY0" fmla="*/ 0 h 1526023"/>
              <a:gd name="connsiteX1" fmla="*/ 709684 w 3643953"/>
              <a:gd name="connsiteY1" fmla="*/ 1392071 h 1526023"/>
              <a:gd name="connsiteX2" fmla="*/ 3643953 w 3643953"/>
              <a:gd name="connsiteY2" fmla="*/ 1392071 h 1526023"/>
            </a:gdLst>
            <a:ahLst/>
            <a:cxnLst>
              <a:cxn ang="0">
                <a:pos x="connsiteX0" y="connsiteY0"/>
              </a:cxn>
              <a:cxn ang="0">
                <a:pos x="connsiteX1" y="connsiteY1"/>
              </a:cxn>
              <a:cxn ang="0">
                <a:pos x="connsiteX2" y="connsiteY2"/>
              </a:cxn>
            </a:cxnLst>
            <a:rect l="l" t="t" r="r" b="b"/>
            <a:pathLst>
              <a:path w="3643953" h="1526023">
                <a:moveTo>
                  <a:pt x="0" y="0"/>
                </a:moveTo>
                <a:cubicBezTo>
                  <a:pt x="51179" y="580029"/>
                  <a:pt x="102359" y="1160059"/>
                  <a:pt x="709684" y="1392071"/>
                </a:cubicBezTo>
                <a:cubicBezTo>
                  <a:pt x="1317009" y="1624083"/>
                  <a:pt x="2480481" y="1508077"/>
                  <a:pt x="3643953" y="1392071"/>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9C2060A-A8A1-87E4-1EA4-EA8D2267039D}"/>
              </a:ext>
            </a:extLst>
          </p:cNvPr>
          <p:cNvSpPr/>
          <p:nvPr/>
        </p:nvSpPr>
        <p:spPr>
          <a:xfrm>
            <a:off x="9130468" y="5933940"/>
            <a:ext cx="4012442" cy="1082660"/>
          </a:xfrm>
          <a:custGeom>
            <a:avLst/>
            <a:gdLst>
              <a:gd name="connsiteX0" fmla="*/ 0 w 4012442"/>
              <a:gd name="connsiteY0" fmla="*/ 376687 h 1082660"/>
              <a:gd name="connsiteX1" fmla="*/ 791571 w 4012442"/>
              <a:gd name="connsiteY1" fmla="*/ 813416 h 1082660"/>
              <a:gd name="connsiteX2" fmla="*/ 1774209 w 4012442"/>
              <a:gd name="connsiteY2" fmla="*/ 1045428 h 1082660"/>
              <a:gd name="connsiteX3" fmla="*/ 2552132 w 4012442"/>
              <a:gd name="connsiteY3" fmla="*/ 21846 h 1082660"/>
              <a:gd name="connsiteX4" fmla="*/ 4012442 w 4012442"/>
              <a:gd name="connsiteY4" fmla="*/ 444926 h 108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2442" h="1082660">
                <a:moveTo>
                  <a:pt x="0" y="376687"/>
                </a:moveTo>
                <a:cubicBezTo>
                  <a:pt x="247935" y="539323"/>
                  <a:pt x="495870" y="701959"/>
                  <a:pt x="791571" y="813416"/>
                </a:cubicBezTo>
                <a:cubicBezTo>
                  <a:pt x="1087272" y="924873"/>
                  <a:pt x="1480782" y="1177356"/>
                  <a:pt x="1774209" y="1045428"/>
                </a:cubicBezTo>
                <a:cubicBezTo>
                  <a:pt x="2067636" y="913500"/>
                  <a:pt x="2179093" y="121930"/>
                  <a:pt x="2552132" y="21846"/>
                </a:cubicBezTo>
                <a:cubicBezTo>
                  <a:pt x="2925171" y="-78238"/>
                  <a:pt x="3468806" y="183344"/>
                  <a:pt x="4012442" y="444926"/>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3A9B13B4-08CB-2AD5-A931-ADC7146A2BB4}"/>
              </a:ext>
            </a:extLst>
          </p:cNvPr>
          <p:cNvSpPr/>
          <p:nvPr/>
        </p:nvSpPr>
        <p:spPr>
          <a:xfrm>
            <a:off x="838200" y="8751418"/>
            <a:ext cx="990600" cy="8458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21728D-7070-5834-1C56-230BC231161F}"/>
              </a:ext>
            </a:extLst>
          </p:cNvPr>
          <p:cNvSpPr txBox="1"/>
          <p:nvPr/>
        </p:nvSpPr>
        <p:spPr>
          <a:xfrm>
            <a:off x="2024444" y="8168081"/>
            <a:ext cx="15425356" cy="1651671"/>
          </a:xfrm>
          <a:prstGeom prst="rect">
            <a:avLst/>
          </a:prstGeom>
          <a:noFill/>
        </p:spPr>
        <p:txBody>
          <a:bodyPr wrap="square" rtlCol="0">
            <a:spAutoFit/>
          </a:bodyPr>
          <a:lstStyle/>
          <a:p>
            <a:pPr algn="just">
              <a:lnSpc>
                <a:spcPct val="150000"/>
              </a:lnSpc>
            </a:pPr>
            <a:r>
              <a:rPr lang="nl-NL" sz="3600">
                <a:solidFill>
                  <a:srgbClr val="C00000"/>
                </a:solidFill>
                <a:effectLst/>
                <a:latin typeface="Arial" panose="020B0604020202020204" pitchFamily="34" charset="0"/>
                <a:ea typeface="Calibri" panose="020F0502020204030204" pitchFamily="34" charset="0"/>
                <a:cs typeface="Arial" panose="020B0604020202020204" pitchFamily="34" charset="0"/>
              </a:rPr>
              <a:t>Sự ra đời của văn minh Đại Việt là dựa trên sự kế thừa, phát huy giá trị quý báu của nền văn minh Văn Lang – Âu Lạc. </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94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Dựa trên nền độc lập, tự chủ của quốc gia Đại Việt</a:t>
            </a:r>
          </a:p>
        </p:txBody>
      </p:sp>
      <p:grpSp>
        <p:nvGrpSpPr>
          <p:cNvPr id="11" name="Group 10">
            <a:extLst>
              <a:ext uri="{FF2B5EF4-FFF2-40B4-BE49-F238E27FC236}">
                <a16:creationId xmlns:a16="http://schemas.microsoft.com/office/drawing/2014/main" id="{6F7B5B14-80DA-7E91-BFF9-C93669D66F8B}"/>
              </a:ext>
            </a:extLst>
          </p:cNvPr>
          <p:cNvGrpSpPr/>
          <p:nvPr/>
        </p:nvGrpSpPr>
        <p:grpSpPr>
          <a:xfrm>
            <a:off x="685800" y="1866900"/>
            <a:ext cx="10058400" cy="4996896"/>
            <a:chOff x="838200" y="2024314"/>
            <a:chExt cx="10058400" cy="4996896"/>
          </a:xfrm>
        </p:grpSpPr>
        <p:pic>
          <p:nvPicPr>
            <p:cNvPr id="4100" name="Picture 4" descr="Tứ Hải giai huynh đệ - THIÊN ĐÔ CHIẾU (CHIẾU DỜI ĐÔ)">
              <a:extLst>
                <a:ext uri="{FF2B5EF4-FFF2-40B4-BE49-F238E27FC236}">
                  <a16:creationId xmlns:a16="http://schemas.microsoft.com/office/drawing/2014/main" id="{E8BC0F76-A3C8-16FD-CDB7-0AEC302CA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24314"/>
              <a:ext cx="10058400" cy="4418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5373DC-C4F8-1FFA-AF0E-CE9B1254371C}"/>
                </a:ext>
              </a:extLst>
            </p:cNvPr>
            <p:cNvSpPr txBox="1"/>
            <p:nvPr/>
          </p:nvSpPr>
          <p:spPr>
            <a:xfrm>
              <a:off x="3352800" y="6621100"/>
              <a:ext cx="4572000"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Chiếu dời đô – Lý Công Uẩn  </a:t>
              </a:r>
            </a:p>
          </p:txBody>
        </p:sp>
      </p:grpSp>
      <p:cxnSp>
        <p:nvCxnSpPr>
          <p:cNvPr id="13" name="Straight Connector 12">
            <a:extLst>
              <a:ext uri="{FF2B5EF4-FFF2-40B4-BE49-F238E27FC236}">
                <a16:creationId xmlns:a16="http://schemas.microsoft.com/office/drawing/2014/main" id="{DF9BEE9C-24FA-DB27-8F34-439DE8F6514A}"/>
              </a:ext>
            </a:extLst>
          </p:cNvPr>
          <p:cNvCxnSpPr>
            <a:cxnSpLocks/>
          </p:cNvCxnSpPr>
          <p:nvPr/>
        </p:nvCxnSpPr>
        <p:spPr>
          <a:xfrm>
            <a:off x="16154400" y="1714500"/>
            <a:ext cx="0" cy="685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231811-67DF-47C8-9591-C12886FD081A}"/>
              </a:ext>
            </a:extLst>
          </p:cNvPr>
          <p:cNvCxnSpPr>
            <a:cxnSpLocks/>
          </p:cNvCxnSpPr>
          <p:nvPr/>
        </p:nvCxnSpPr>
        <p:spPr>
          <a:xfrm flipH="1">
            <a:off x="2546557" y="8572500"/>
            <a:ext cx="1360784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90B42B-D520-19F5-48E2-BB1957571A32}"/>
              </a:ext>
            </a:extLst>
          </p:cNvPr>
          <p:cNvCxnSpPr/>
          <p:nvPr/>
        </p:nvCxnSpPr>
        <p:spPr>
          <a:xfrm>
            <a:off x="15849600" y="2324100"/>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6FB08D-AAF4-DBEE-BDF2-F5B78B8EFFE4}"/>
              </a:ext>
            </a:extLst>
          </p:cNvPr>
          <p:cNvSpPr txBox="1"/>
          <p:nvPr/>
        </p:nvSpPr>
        <p:spPr>
          <a:xfrm>
            <a:off x="16542532" y="1943100"/>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905</a:t>
            </a:r>
          </a:p>
        </p:txBody>
      </p:sp>
      <p:sp>
        <p:nvSpPr>
          <p:cNvPr id="29" name="Rectangle: Rounded Corners 28">
            <a:extLst>
              <a:ext uri="{FF2B5EF4-FFF2-40B4-BE49-F238E27FC236}">
                <a16:creationId xmlns:a16="http://schemas.microsoft.com/office/drawing/2014/main" id="{1C90B0C8-BA93-A6EF-9110-AC994A30FF5B}"/>
              </a:ext>
            </a:extLst>
          </p:cNvPr>
          <p:cNvSpPr/>
          <p:nvPr/>
        </p:nvSpPr>
        <p:spPr>
          <a:xfrm>
            <a:off x="11741933" y="1734397"/>
            <a:ext cx="3955267" cy="12953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Dựng quyền tự chủ bước đầu </a:t>
            </a:r>
          </a:p>
        </p:txBody>
      </p:sp>
      <p:cxnSp>
        <p:nvCxnSpPr>
          <p:cNvPr id="30" name="Straight Connector 29">
            <a:extLst>
              <a:ext uri="{FF2B5EF4-FFF2-40B4-BE49-F238E27FC236}">
                <a16:creationId xmlns:a16="http://schemas.microsoft.com/office/drawing/2014/main" id="{DCE1B8CE-68EC-1C93-3DD4-9095B4CBED7D}"/>
              </a:ext>
            </a:extLst>
          </p:cNvPr>
          <p:cNvCxnSpPr/>
          <p:nvPr/>
        </p:nvCxnSpPr>
        <p:spPr>
          <a:xfrm>
            <a:off x="15849600" y="5141794"/>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C5884E-CFD7-D353-BF59-09B87B236F66}"/>
              </a:ext>
            </a:extLst>
          </p:cNvPr>
          <p:cNvSpPr txBox="1"/>
          <p:nvPr/>
        </p:nvSpPr>
        <p:spPr>
          <a:xfrm>
            <a:off x="16612341" y="4818628"/>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938</a:t>
            </a:r>
          </a:p>
        </p:txBody>
      </p:sp>
      <p:sp>
        <p:nvSpPr>
          <p:cNvPr id="32" name="Rectangle: Rounded Corners 31">
            <a:extLst>
              <a:ext uri="{FF2B5EF4-FFF2-40B4-BE49-F238E27FC236}">
                <a16:creationId xmlns:a16="http://schemas.microsoft.com/office/drawing/2014/main" id="{C1D80724-A861-D334-D983-3A9F8CAE261D}"/>
              </a:ext>
            </a:extLst>
          </p:cNvPr>
          <p:cNvSpPr/>
          <p:nvPr/>
        </p:nvSpPr>
        <p:spPr>
          <a:xfrm>
            <a:off x="11811002" y="3745615"/>
            <a:ext cx="3955267" cy="271806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rgbClr val="002060"/>
                </a:solidFill>
                <a:latin typeface="Arial" panose="020B0604020202020204" pitchFamily="34" charset="0"/>
                <a:cs typeface="Arial" panose="020B0604020202020204" pitchFamily="34" charset="0"/>
              </a:rPr>
              <a:t>Chiến thắng quân Nam Hán.</a:t>
            </a:r>
          </a:p>
          <a:p>
            <a:pPr algn="just">
              <a:lnSpc>
                <a:spcPct val="150000"/>
              </a:lnSpc>
            </a:pP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 Thời kì độc lập, tự chủ lâu dài.</a:t>
            </a:r>
            <a:endParaRPr lang="en-US" sz="3000">
              <a:solidFill>
                <a:srgbClr val="002060"/>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DC826E04-D067-CEC6-B8EE-BC8BDBDEB4A9}"/>
              </a:ext>
            </a:extLst>
          </p:cNvPr>
          <p:cNvCxnSpPr>
            <a:cxnSpLocks/>
          </p:cNvCxnSpPr>
          <p:nvPr/>
        </p:nvCxnSpPr>
        <p:spPr>
          <a:xfrm>
            <a:off x="11741933"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C1FD741-997B-52D5-520C-9BFA228B80C1}"/>
              </a:ext>
            </a:extLst>
          </p:cNvPr>
          <p:cNvSpPr txBox="1"/>
          <p:nvPr/>
        </p:nvSpPr>
        <p:spPr>
          <a:xfrm>
            <a:off x="10880689" y="9033042"/>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1009</a:t>
            </a:r>
          </a:p>
        </p:txBody>
      </p:sp>
      <p:sp>
        <p:nvSpPr>
          <p:cNvPr id="36" name="Rectangle: Rounded Corners 35">
            <a:extLst>
              <a:ext uri="{FF2B5EF4-FFF2-40B4-BE49-F238E27FC236}">
                <a16:creationId xmlns:a16="http://schemas.microsoft.com/office/drawing/2014/main" id="{D5662282-BDB9-F80C-7298-95379ED784EF}"/>
              </a:ext>
            </a:extLst>
          </p:cNvPr>
          <p:cNvSpPr/>
          <p:nvPr/>
        </p:nvSpPr>
        <p:spPr>
          <a:xfrm>
            <a:off x="9726768" y="7142152"/>
            <a:ext cx="3955267"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Nhà Lý thành lập </a:t>
            </a:r>
          </a:p>
        </p:txBody>
      </p:sp>
      <p:cxnSp>
        <p:nvCxnSpPr>
          <p:cNvPr id="38" name="Straight Connector 37">
            <a:extLst>
              <a:ext uri="{FF2B5EF4-FFF2-40B4-BE49-F238E27FC236}">
                <a16:creationId xmlns:a16="http://schemas.microsoft.com/office/drawing/2014/main" id="{14B89869-8980-22AB-9478-E66E84D20950}"/>
              </a:ext>
            </a:extLst>
          </p:cNvPr>
          <p:cNvCxnSpPr>
            <a:cxnSpLocks/>
          </p:cNvCxnSpPr>
          <p:nvPr/>
        </p:nvCxnSpPr>
        <p:spPr>
          <a:xfrm>
            <a:off x="6400800"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8D5B6E-52A2-6347-A5F9-10E87FCF2454}"/>
              </a:ext>
            </a:extLst>
          </p:cNvPr>
          <p:cNvSpPr txBox="1"/>
          <p:nvPr/>
        </p:nvSpPr>
        <p:spPr>
          <a:xfrm>
            <a:off x="5539556" y="9107049"/>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1010</a:t>
            </a:r>
          </a:p>
        </p:txBody>
      </p:sp>
      <p:sp>
        <p:nvSpPr>
          <p:cNvPr id="40" name="Rectangle: Rounded Corners 39">
            <a:extLst>
              <a:ext uri="{FF2B5EF4-FFF2-40B4-BE49-F238E27FC236}">
                <a16:creationId xmlns:a16="http://schemas.microsoft.com/office/drawing/2014/main" id="{A400F96E-2D8C-1D8F-B379-D1DE68D5E7E4}"/>
              </a:ext>
            </a:extLst>
          </p:cNvPr>
          <p:cNvSpPr/>
          <p:nvPr/>
        </p:nvSpPr>
        <p:spPr>
          <a:xfrm>
            <a:off x="3836987" y="7078600"/>
            <a:ext cx="5127626"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Dời đô từ Hoa Lư </a:t>
            </a: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3000">
                <a:solidFill>
                  <a:srgbClr val="002060"/>
                </a:solidFill>
                <a:latin typeface="Arial" panose="020B0604020202020204" pitchFamily="34" charset="0"/>
                <a:cs typeface="Arial" panose="020B0604020202020204" pitchFamily="34" charset="0"/>
              </a:rPr>
              <a:t> Đại La</a:t>
            </a:r>
          </a:p>
        </p:txBody>
      </p:sp>
    </p:spTree>
    <p:extLst>
      <p:ext uri="{BB962C8B-B14F-4D97-AF65-F5344CB8AC3E}">
        <p14:creationId xmlns:p14="http://schemas.microsoft.com/office/powerpoint/2010/main" val="3302152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2" presetClass="entr" presetSubtype="4" fill="hold" nodeType="with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 calcmode="lin" valueType="num">
                                      <p:cBhvr additive="base">
                                        <p:cTn id="4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29" grpId="0" animBg="1"/>
      <p:bldP spid="32" grpId="0" animBg="1"/>
      <p:bldP spid="35" grpId="0"/>
      <p:bldP spid="36" grpId="0" animBg="1"/>
      <p:bldP spid="39" grpId="0"/>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grpSp>
        <p:nvGrpSpPr>
          <p:cNvPr id="7" name="Group 6">
            <a:extLst>
              <a:ext uri="{FF2B5EF4-FFF2-40B4-BE49-F238E27FC236}">
                <a16:creationId xmlns:a16="http://schemas.microsoft.com/office/drawing/2014/main" id="{46D552DB-3AAE-CFD0-873F-AC60E5574B62}"/>
              </a:ext>
            </a:extLst>
          </p:cNvPr>
          <p:cNvGrpSpPr/>
          <p:nvPr/>
        </p:nvGrpSpPr>
        <p:grpSpPr>
          <a:xfrm>
            <a:off x="553481" y="571500"/>
            <a:ext cx="8915400" cy="4833720"/>
            <a:chOff x="553481" y="571500"/>
            <a:chExt cx="8915400" cy="4833720"/>
          </a:xfrm>
        </p:grpSpPr>
        <p:pic>
          <p:nvPicPr>
            <p:cNvPr id="5122" name="Picture 2" descr="Kinh nghiệm du lịch tại Cố đô Hoa Lư Ninh Bình – Smile Travel Chuyên tour  du lịch giá rẻ,du lịch miền bắc, tour du thuyền hạ long giá rẻ, dịch vụ">
              <a:extLst>
                <a:ext uri="{FF2B5EF4-FFF2-40B4-BE49-F238E27FC236}">
                  <a16:creationId xmlns:a16="http://schemas.microsoft.com/office/drawing/2014/main" id="{38EC6C69-9E3D-4D74-F65B-F9D74180A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81" y="571500"/>
              <a:ext cx="8915400" cy="4201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6217C1-DE49-1202-C871-C35E43502C09}"/>
                </a:ext>
              </a:extLst>
            </p:cNvPr>
            <p:cNvSpPr txBox="1"/>
            <p:nvPr/>
          </p:nvSpPr>
          <p:spPr>
            <a:xfrm>
              <a:off x="1752600" y="492816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Cố đô Hoa Lư – Ninh Bình </a:t>
              </a:r>
            </a:p>
          </p:txBody>
        </p:sp>
      </p:grpSp>
      <p:grpSp>
        <p:nvGrpSpPr>
          <p:cNvPr id="6" name="Group 5">
            <a:extLst>
              <a:ext uri="{FF2B5EF4-FFF2-40B4-BE49-F238E27FC236}">
                <a16:creationId xmlns:a16="http://schemas.microsoft.com/office/drawing/2014/main" id="{D59AA9DC-6067-3454-3040-30C69F0F680E}"/>
              </a:ext>
            </a:extLst>
          </p:cNvPr>
          <p:cNvGrpSpPr/>
          <p:nvPr/>
        </p:nvGrpSpPr>
        <p:grpSpPr>
          <a:xfrm>
            <a:off x="9899249" y="1552787"/>
            <a:ext cx="7511843" cy="4875082"/>
            <a:chOff x="10161010" y="2672191"/>
            <a:chExt cx="7511843" cy="4875082"/>
          </a:xfrm>
        </p:grpSpPr>
        <p:pic>
          <p:nvPicPr>
            <p:cNvPr id="5124" name="Picture 4" descr="Giá trị nổi bật của Hoàng thành Thăng Long sau 20 năm">
              <a:extLst>
                <a:ext uri="{FF2B5EF4-FFF2-40B4-BE49-F238E27FC236}">
                  <a16:creationId xmlns:a16="http://schemas.microsoft.com/office/drawing/2014/main" id="{5DE93A70-A015-E682-3225-2F0B97446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010" y="3321861"/>
              <a:ext cx="7511843" cy="4225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76A1E2-EC58-C387-17B5-E80A3765C08D}"/>
                </a:ext>
              </a:extLst>
            </p:cNvPr>
            <p:cNvSpPr txBox="1"/>
            <p:nvPr/>
          </p:nvSpPr>
          <p:spPr>
            <a:xfrm>
              <a:off x="10961109" y="2672191"/>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Hoàng thành Thăng Long – Hà Nội </a:t>
              </a:r>
            </a:p>
          </p:txBody>
        </p:sp>
      </p:grpSp>
      <p:grpSp>
        <p:nvGrpSpPr>
          <p:cNvPr id="15" name="Group 14">
            <a:extLst>
              <a:ext uri="{FF2B5EF4-FFF2-40B4-BE49-F238E27FC236}">
                <a16:creationId xmlns:a16="http://schemas.microsoft.com/office/drawing/2014/main" id="{67C43163-F302-9F11-2FD3-C50D1A81E445}"/>
              </a:ext>
            </a:extLst>
          </p:cNvPr>
          <p:cNvGrpSpPr/>
          <p:nvPr/>
        </p:nvGrpSpPr>
        <p:grpSpPr>
          <a:xfrm>
            <a:off x="561442" y="5722665"/>
            <a:ext cx="17095986" cy="3191706"/>
            <a:chOff x="561442" y="5722665"/>
            <a:chExt cx="17095986" cy="3191706"/>
          </a:xfrm>
        </p:grpSpPr>
        <p:sp>
          <p:nvSpPr>
            <p:cNvPr id="12" name="Rectangle: Rounded Corners 11">
              <a:extLst>
                <a:ext uri="{FF2B5EF4-FFF2-40B4-BE49-F238E27FC236}">
                  <a16:creationId xmlns:a16="http://schemas.microsoft.com/office/drawing/2014/main" id="{D5CBB5CE-5794-2176-BEE9-526D0D3127E6}"/>
                </a:ext>
              </a:extLst>
            </p:cNvPr>
            <p:cNvSpPr/>
            <p:nvPr/>
          </p:nvSpPr>
          <p:spPr>
            <a:xfrm>
              <a:off x="630569" y="6309160"/>
              <a:ext cx="17026859" cy="2605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rgbClr val="002060"/>
                  </a:solidFill>
                </a:rPr>
                <a:t>Nền độc lập, tự chủ quốc gia tiếp tục được củng cố vững chắc, là điều kiện thuận lợi để xây dựng và phát triển nên nền văn minh Đại Việt.</a:t>
              </a:r>
              <a:endParaRPr lang="en-US" sz="3600">
                <a:solidFill>
                  <a:srgbClr val="002060"/>
                </a:solidFill>
              </a:endParaRPr>
            </a:p>
          </p:txBody>
        </p:sp>
        <p:pic>
          <p:nvPicPr>
            <p:cNvPr id="14" name="Picture 9">
              <a:extLst>
                <a:ext uri="{FF2B5EF4-FFF2-40B4-BE49-F238E27FC236}">
                  <a16:creationId xmlns:a16="http://schemas.microsoft.com/office/drawing/2014/main" id="{96076985-BF93-0FBF-C02C-CF3ED62441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1442" y="5722665"/>
              <a:ext cx="948487" cy="1107575"/>
            </a:xfrm>
            <a:prstGeom prst="rect">
              <a:avLst/>
            </a:prstGeom>
          </p:spPr>
        </p:pic>
      </p:grpSp>
    </p:spTree>
    <p:extLst>
      <p:ext uri="{BB962C8B-B14F-4D97-AF65-F5344CB8AC3E}">
        <p14:creationId xmlns:p14="http://schemas.microsoft.com/office/powerpoint/2010/main" val="267998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F8D8A749-AE35-A667-66A1-C6969D1B13BF}"/>
              </a:ext>
            </a:extLst>
          </p:cNvPr>
          <p:cNvSpPr/>
          <p:nvPr/>
        </p:nvSpPr>
        <p:spPr>
          <a:xfrm>
            <a:off x="1583721" y="-342900"/>
            <a:ext cx="15120556" cy="19050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Tiếp thu có chọn lọc những thành tựu văn minh bên ngoài</a:t>
            </a:r>
          </a:p>
        </p:txBody>
      </p:sp>
      <p:grpSp>
        <p:nvGrpSpPr>
          <p:cNvPr id="16" name="Group 15">
            <a:extLst>
              <a:ext uri="{FF2B5EF4-FFF2-40B4-BE49-F238E27FC236}">
                <a16:creationId xmlns:a16="http://schemas.microsoft.com/office/drawing/2014/main" id="{EF2D6D38-216F-9FAB-7DC3-715C497EAA36}"/>
              </a:ext>
            </a:extLst>
          </p:cNvPr>
          <p:cNvGrpSpPr/>
          <p:nvPr/>
        </p:nvGrpSpPr>
        <p:grpSpPr>
          <a:xfrm>
            <a:off x="609600" y="1988710"/>
            <a:ext cx="5911643" cy="3890293"/>
            <a:chOff x="1752600" y="2866963"/>
            <a:chExt cx="5911643" cy="3890293"/>
          </a:xfrm>
        </p:grpSpPr>
        <p:pic>
          <p:nvPicPr>
            <p:cNvPr id="6150" name="Picture 6" descr="Dịch Tiếng Hán Nôm | Dịch tài liệu Hán Nôm | Dịch gia phả tiếng Hán Nôm">
              <a:extLst>
                <a:ext uri="{FF2B5EF4-FFF2-40B4-BE49-F238E27FC236}">
                  <a16:creationId xmlns:a16="http://schemas.microsoft.com/office/drawing/2014/main" id="{6650279D-FE55-A56D-2EA2-79D90AE0F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130" y="2866963"/>
              <a:ext cx="4546424" cy="3391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840D10-AD2F-8877-80FC-58E57B7364FB}"/>
                </a:ext>
              </a:extLst>
            </p:cNvPr>
            <p:cNvSpPr txBox="1"/>
            <p:nvPr/>
          </p:nvSpPr>
          <p:spPr>
            <a:xfrm>
              <a:off x="1752600" y="6280202"/>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grpSp>
        <p:nvGrpSpPr>
          <p:cNvPr id="13" name="Group 12">
            <a:extLst>
              <a:ext uri="{FF2B5EF4-FFF2-40B4-BE49-F238E27FC236}">
                <a16:creationId xmlns:a16="http://schemas.microsoft.com/office/drawing/2014/main" id="{D81ED2B7-C016-97FD-4100-60929ADF6E77}"/>
              </a:ext>
            </a:extLst>
          </p:cNvPr>
          <p:cNvGrpSpPr/>
          <p:nvPr/>
        </p:nvGrpSpPr>
        <p:grpSpPr>
          <a:xfrm>
            <a:off x="808520" y="6012251"/>
            <a:ext cx="5911643" cy="3740523"/>
            <a:chOff x="10439400" y="3158957"/>
            <a:chExt cx="5911643" cy="3740523"/>
          </a:xfrm>
        </p:grpSpPr>
        <p:pic>
          <p:nvPicPr>
            <p:cNvPr id="6148" name="Picture 4" descr="Ảnh hưởng của văn minh Ấn Độ đến văn hóa Champa - Redsvn.net">
              <a:extLst>
                <a:ext uri="{FF2B5EF4-FFF2-40B4-BE49-F238E27FC236}">
                  <a16:creationId xmlns:a16="http://schemas.microsoft.com/office/drawing/2014/main" id="{9385FB36-7AE7-C2DB-03BA-3F609B9E4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8721" y="3158957"/>
              <a:ext cx="4953000" cy="3303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C666C0-E412-8DB1-1992-2412E5F912D9}"/>
                </a:ext>
              </a:extLst>
            </p:cNvPr>
            <p:cNvSpPr txBox="1"/>
            <p:nvPr/>
          </p:nvSpPr>
          <p:spPr>
            <a:xfrm>
              <a:off x="10439400" y="642242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Tháp Chăm </a:t>
              </a:r>
            </a:p>
          </p:txBody>
        </p:sp>
      </p:grpSp>
      <p:sp>
        <p:nvSpPr>
          <p:cNvPr id="17" name="TextBox 16">
            <a:extLst>
              <a:ext uri="{FF2B5EF4-FFF2-40B4-BE49-F238E27FC236}">
                <a16:creationId xmlns:a16="http://schemas.microsoft.com/office/drawing/2014/main" id="{B127F39E-0383-D602-DF99-72C3800D863B}"/>
              </a:ext>
            </a:extLst>
          </p:cNvPr>
          <p:cNvSpPr txBox="1"/>
          <p:nvPr/>
        </p:nvSpPr>
        <p:spPr>
          <a:xfrm>
            <a:off x="7213947" y="2931081"/>
            <a:ext cx="9829800" cy="497565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Tiếp thu có chọn lọc các nền văn minh Trung Hoa, Ấn Độ.</a:t>
            </a:r>
          </a:p>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Làm phong phú thêm nền văn minh Đại Việt.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sym typeface="Wingdings" panose="05000000000000000000" pitchFamily="2" charset="2"/>
              </a:rPr>
              <a:t>Nhiều thành tựu khi du nhập vào Đại Việt đã được cải biên điều chỉnh. </a:t>
            </a:r>
          </a:p>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Chữ Hán được cải tiến thành chữ Nôm.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4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inVertic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barn(inVertical)">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barn(inVertical)">
                                      <p:cBhvr>
                                        <p:cTn id="3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EE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32A3319-5168-2D99-3257-2F5D1277A83B}"/>
              </a:ext>
            </a:extLst>
          </p:cNvPr>
          <p:cNvGrpSpPr/>
          <p:nvPr/>
        </p:nvGrpSpPr>
        <p:grpSpPr>
          <a:xfrm>
            <a:off x="914400" y="495300"/>
            <a:ext cx="16459200" cy="1241199"/>
            <a:chOff x="914400" y="495300"/>
            <a:chExt cx="16459200" cy="1241199"/>
          </a:xfrm>
        </p:grpSpPr>
        <p:sp>
          <p:nvSpPr>
            <p:cNvPr id="4" name="AutoShape 4"/>
            <p:cNvSpPr/>
            <p:nvPr/>
          </p:nvSpPr>
          <p:spPr>
            <a:xfrm>
              <a:off x="914400" y="495300"/>
              <a:ext cx="16459200" cy="1241199"/>
            </a:xfrm>
            <a:prstGeom prst="rect">
              <a:avLst/>
            </a:prstGeom>
            <a:solidFill>
              <a:srgbClr val="925520"/>
            </a:solidFill>
          </p:spPr>
        </p:sp>
        <p:sp>
          <p:nvSpPr>
            <p:cNvPr id="10" name="TextBox 9">
              <a:extLst>
                <a:ext uri="{FF2B5EF4-FFF2-40B4-BE49-F238E27FC236}">
                  <a16:creationId xmlns:a16="http://schemas.microsoft.com/office/drawing/2014/main" id="{28505061-0E72-09A4-D96C-C0D4CA24EFA7}"/>
                </a:ext>
              </a:extLst>
            </p:cNvPr>
            <p:cNvSpPr txBox="1"/>
            <p:nvPr/>
          </p:nvSpPr>
          <p:spPr>
            <a:xfrm>
              <a:off x="5094247" y="608067"/>
              <a:ext cx="7848600" cy="1015663"/>
            </a:xfrm>
            <a:prstGeom prst="rect">
              <a:avLst/>
            </a:prstGeom>
            <a:noFill/>
          </p:spPr>
          <p:txBody>
            <a:bodyPr wrap="square" rtlCol="0">
              <a:spAutoFit/>
            </a:bodyPr>
            <a:lstStyle/>
            <a:p>
              <a:r>
                <a:rPr lang="en-US" sz="6000" b="1">
                  <a:solidFill>
                    <a:schemeClr val="bg1">
                      <a:lumMod val="85000"/>
                    </a:schemeClr>
                  </a:solidFill>
                  <a:latin typeface="Arial" panose="020B0604020202020204" pitchFamily="34" charset="0"/>
                  <a:cs typeface="Arial" panose="020B0604020202020204" pitchFamily="34" charset="0"/>
                </a:rPr>
                <a:t>NỘI DUNG BÀI HỌC </a:t>
              </a:r>
            </a:p>
          </p:txBody>
        </p:sp>
      </p:grpSp>
      <p:grpSp>
        <p:nvGrpSpPr>
          <p:cNvPr id="21" name="Group 20">
            <a:extLst>
              <a:ext uri="{FF2B5EF4-FFF2-40B4-BE49-F238E27FC236}">
                <a16:creationId xmlns:a16="http://schemas.microsoft.com/office/drawing/2014/main" id="{CE2902AA-F8BA-235F-38B5-B1CC56E0C159}"/>
              </a:ext>
            </a:extLst>
          </p:cNvPr>
          <p:cNvGrpSpPr/>
          <p:nvPr/>
        </p:nvGrpSpPr>
        <p:grpSpPr>
          <a:xfrm>
            <a:off x="1905000" y="2595245"/>
            <a:ext cx="5334000" cy="2966965"/>
            <a:chOff x="1905000" y="2595245"/>
            <a:chExt cx="5334000" cy="2966965"/>
          </a:xfrm>
        </p:grpSpPr>
        <p:sp>
          <p:nvSpPr>
            <p:cNvPr id="13" name="Rectangle: Rounded Corners 12">
              <a:extLst>
                <a:ext uri="{FF2B5EF4-FFF2-40B4-BE49-F238E27FC236}">
                  <a16:creationId xmlns:a16="http://schemas.microsoft.com/office/drawing/2014/main" id="{91F2DE2A-1526-2409-CDFC-8184DBB27F44}"/>
                </a:ext>
              </a:extLst>
            </p:cNvPr>
            <p:cNvSpPr/>
            <p:nvPr/>
          </p:nvSpPr>
          <p:spPr>
            <a:xfrm>
              <a:off x="19050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Khái niệm văn minh Đại Việt </a:t>
              </a:r>
            </a:p>
          </p:txBody>
        </p:sp>
        <p:pic>
          <p:nvPicPr>
            <p:cNvPr id="17" name="Picture 5">
              <a:extLst>
                <a:ext uri="{FF2B5EF4-FFF2-40B4-BE49-F238E27FC236}">
                  <a16:creationId xmlns:a16="http://schemas.microsoft.com/office/drawing/2014/main" id="{3CD126E0-4A4E-914A-D8D6-4825A221E0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20922" y="2595245"/>
              <a:ext cx="1321412" cy="1057129"/>
            </a:xfrm>
            <a:prstGeom prst="rect">
              <a:avLst/>
            </a:prstGeom>
          </p:spPr>
        </p:pic>
      </p:grpSp>
      <p:grpSp>
        <p:nvGrpSpPr>
          <p:cNvPr id="22" name="Group 21">
            <a:extLst>
              <a:ext uri="{FF2B5EF4-FFF2-40B4-BE49-F238E27FC236}">
                <a16:creationId xmlns:a16="http://schemas.microsoft.com/office/drawing/2014/main" id="{833A4898-88CF-CBEF-D5D7-DF57EF6CDB7C}"/>
              </a:ext>
            </a:extLst>
          </p:cNvPr>
          <p:cNvGrpSpPr/>
          <p:nvPr/>
        </p:nvGrpSpPr>
        <p:grpSpPr>
          <a:xfrm>
            <a:off x="4830335" y="5829300"/>
            <a:ext cx="8376423" cy="2966965"/>
            <a:chOff x="4953000" y="5756014"/>
            <a:chExt cx="8376423" cy="2966965"/>
          </a:xfrm>
        </p:grpSpPr>
        <p:sp>
          <p:nvSpPr>
            <p:cNvPr id="3" name="Rectangle: Rounded Corners 2">
              <a:extLst>
                <a:ext uri="{FF2B5EF4-FFF2-40B4-BE49-F238E27FC236}">
                  <a16:creationId xmlns:a16="http://schemas.microsoft.com/office/drawing/2014/main" id="{F9EB08A9-0500-EFDA-0F01-05AF2C52071F}"/>
                </a:ext>
              </a:extLst>
            </p:cNvPr>
            <p:cNvSpPr/>
            <p:nvPr/>
          </p:nvSpPr>
          <p:spPr>
            <a:xfrm>
              <a:off x="5110976" y="6284579"/>
              <a:ext cx="8218447"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Quá trình phát triển của văn minh Đại Việt</a:t>
              </a:r>
            </a:p>
          </p:txBody>
        </p:sp>
        <p:pic>
          <p:nvPicPr>
            <p:cNvPr id="18" name="Picture 5">
              <a:extLst>
                <a:ext uri="{FF2B5EF4-FFF2-40B4-BE49-F238E27FC236}">
                  <a16:creationId xmlns:a16="http://schemas.microsoft.com/office/drawing/2014/main" id="{1B3737B0-6961-5E1D-FE87-58CA6A8E74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53000" y="5756014"/>
              <a:ext cx="1321412" cy="1057129"/>
            </a:xfrm>
            <a:prstGeom prst="rect">
              <a:avLst/>
            </a:prstGeom>
          </p:spPr>
        </p:pic>
      </p:grpSp>
      <p:grpSp>
        <p:nvGrpSpPr>
          <p:cNvPr id="20" name="Group 19">
            <a:extLst>
              <a:ext uri="{FF2B5EF4-FFF2-40B4-BE49-F238E27FC236}">
                <a16:creationId xmlns:a16="http://schemas.microsoft.com/office/drawing/2014/main" id="{8E528000-A37B-57D1-30AF-E833C7181220}"/>
              </a:ext>
            </a:extLst>
          </p:cNvPr>
          <p:cNvGrpSpPr/>
          <p:nvPr/>
        </p:nvGrpSpPr>
        <p:grpSpPr>
          <a:xfrm>
            <a:off x="10737303" y="2595244"/>
            <a:ext cx="5417097" cy="2966966"/>
            <a:chOff x="10737303" y="2595244"/>
            <a:chExt cx="5417097" cy="2966966"/>
          </a:xfrm>
        </p:grpSpPr>
        <p:sp>
          <p:nvSpPr>
            <p:cNvPr id="2" name="Rectangle: Rounded Corners 1">
              <a:extLst>
                <a:ext uri="{FF2B5EF4-FFF2-40B4-BE49-F238E27FC236}">
                  <a16:creationId xmlns:a16="http://schemas.microsoft.com/office/drawing/2014/main" id="{0073EA66-6851-C45C-ABB5-D7E699381267}"/>
                </a:ext>
              </a:extLst>
            </p:cNvPr>
            <p:cNvSpPr/>
            <p:nvPr/>
          </p:nvSpPr>
          <p:spPr>
            <a:xfrm>
              <a:off x="108204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Cơ sở hình thành văn minh Đại Việt</a:t>
              </a:r>
            </a:p>
          </p:txBody>
        </p:sp>
        <p:pic>
          <p:nvPicPr>
            <p:cNvPr id="19" name="Picture 5">
              <a:extLst>
                <a:ext uri="{FF2B5EF4-FFF2-40B4-BE49-F238E27FC236}">
                  <a16:creationId xmlns:a16="http://schemas.microsoft.com/office/drawing/2014/main" id="{CCAC0732-254B-E1D8-4160-4E0B10FD5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37303" y="2595244"/>
              <a:ext cx="1321412" cy="1057129"/>
            </a:xfrm>
            <a:prstGeom prst="rect">
              <a:avLst/>
            </a:prstGeom>
          </p:spPr>
        </p:pic>
      </p:grpSp>
      <p:pic>
        <p:nvPicPr>
          <p:cNvPr id="23" name="Picture 3">
            <a:extLst>
              <a:ext uri="{FF2B5EF4-FFF2-40B4-BE49-F238E27FC236}">
                <a16:creationId xmlns:a16="http://schemas.microsoft.com/office/drawing/2014/main" id="{132E2E75-4A9A-00DC-D4E5-25BFAD96F7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6979660"/>
            <a:ext cx="3112285" cy="4114800"/>
          </a:xfrm>
          <a:prstGeom prst="rect">
            <a:avLst/>
          </a:prstGeom>
        </p:spPr>
      </p:pic>
      <p:pic>
        <p:nvPicPr>
          <p:cNvPr id="25" name="Picture 3">
            <a:extLst>
              <a:ext uri="{FF2B5EF4-FFF2-40B4-BE49-F238E27FC236}">
                <a16:creationId xmlns:a16="http://schemas.microsoft.com/office/drawing/2014/main" id="{69BB0A1F-2A3A-195D-9D75-406764135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31131" y="6738865"/>
            <a:ext cx="3505200" cy="411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grpSp>
        <p:nvGrpSpPr>
          <p:cNvPr id="14" name="Group 13">
            <a:extLst>
              <a:ext uri="{FF2B5EF4-FFF2-40B4-BE49-F238E27FC236}">
                <a16:creationId xmlns:a16="http://schemas.microsoft.com/office/drawing/2014/main" id="{336CC2C1-9BFF-0230-25D1-EAC381208F70}"/>
              </a:ext>
            </a:extLst>
          </p:cNvPr>
          <p:cNvGrpSpPr/>
          <p:nvPr/>
        </p:nvGrpSpPr>
        <p:grpSpPr>
          <a:xfrm>
            <a:off x="609600" y="1284401"/>
            <a:ext cx="9906859" cy="6528330"/>
            <a:chOff x="1295400" y="1334616"/>
            <a:chExt cx="9906859" cy="6528330"/>
          </a:xfrm>
        </p:grpSpPr>
        <p:pic>
          <p:nvPicPr>
            <p:cNvPr id="5" name="Picture 4">
              <a:extLst>
                <a:ext uri="{FF2B5EF4-FFF2-40B4-BE49-F238E27FC236}">
                  <a16:creationId xmlns:a16="http://schemas.microsoft.com/office/drawing/2014/main" id="{CC1CE3A9-8419-79F9-3492-D5A13BF01D22}"/>
                </a:ext>
              </a:extLst>
            </p:cNvPr>
            <p:cNvPicPr>
              <a:picLocks noChangeAspect="1"/>
            </p:cNvPicPr>
            <p:nvPr/>
          </p:nvPicPr>
          <p:blipFill>
            <a:blip r:embed="rId4">
              <a:alphaModFix amt="20000"/>
            </a:blip>
            <a:stretch>
              <a:fillRect/>
            </a:stretch>
          </p:blipFill>
          <p:spPr>
            <a:xfrm>
              <a:off x="1295400" y="3162300"/>
              <a:ext cx="9906859" cy="4700646"/>
            </a:xfrm>
            <a:prstGeom prst="rect">
              <a:avLst/>
            </a:prstGeom>
          </p:spPr>
        </p:pic>
        <p:pic>
          <p:nvPicPr>
            <p:cNvPr id="6" name="Picture 6">
              <a:extLst>
                <a:ext uri="{FF2B5EF4-FFF2-40B4-BE49-F238E27FC236}">
                  <a16:creationId xmlns:a16="http://schemas.microsoft.com/office/drawing/2014/main" id="{B39C52DD-FB9A-8BA0-6583-1F222DF0BA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81600" y="1334616"/>
              <a:ext cx="2590800" cy="2529269"/>
            </a:xfrm>
            <a:prstGeom prst="rect">
              <a:avLst/>
            </a:prstGeom>
          </p:spPr>
        </p:pic>
        <p:sp>
          <p:nvSpPr>
            <p:cNvPr id="12" name="TextBox 11">
              <a:extLst>
                <a:ext uri="{FF2B5EF4-FFF2-40B4-BE49-F238E27FC236}">
                  <a16:creationId xmlns:a16="http://schemas.microsoft.com/office/drawing/2014/main" id="{A8BDF397-0C05-194D-366C-FC730B1AE99B}"/>
                </a:ext>
              </a:extLst>
            </p:cNvPr>
            <p:cNvSpPr txBox="1"/>
            <p:nvPr/>
          </p:nvSpPr>
          <p:spPr>
            <a:xfrm>
              <a:off x="2389924" y="4223697"/>
              <a:ext cx="7717809" cy="1839606"/>
            </a:xfrm>
            <a:prstGeom prst="rect">
              <a:avLst/>
            </a:prstGeom>
            <a:noFill/>
          </p:spPr>
          <p:txBody>
            <a:bodyPr wrap="square">
              <a:spAutoFit/>
            </a:bodyPr>
            <a:lstStyle/>
            <a:p>
              <a:pPr algn="ctr">
                <a:lnSpc>
                  <a:spcPct val="150000"/>
                </a:lnSpc>
              </a:pPr>
              <a:r>
                <a:rPr lang="vi-VN" sz="4000"/>
                <a:t>Trong các cơ sở trên, theo em cơ sở nào là quan trọng nhất?</a:t>
              </a:r>
              <a:endParaRPr lang="en-US" sz="4000"/>
            </a:p>
          </p:txBody>
        </p:sp>
      </p:grpSp>
      <p:sp>
        <p:nvSpPr>
          <p:cNvPr id="15" name="TextBox 14">
            <a:extLst>
              <a:ext uri="{FF2B5EF4-FFF2-40B4-BE49-F238E27FC236}">
                <a16:creationId xmlns:a16="http://schemas.microsoft.com/office/drawing/2014/main" id="{025A2209-1EF0-D616-1107-ADCAC2F90926}"/>
              </a:ext>
            </a:extLst>
          </p:cNvPr>
          <p:cNvSpPr txBox="1"/>
          <p:nvPr/>
        </p:nvSpPr>
        <p:spPr>
          <a:xfrm>
            <a:off x="10516459" y="840821"/>
            <a:ext cx="3352800" cy="784830"/>
          </a:xfrm>
          <a:prstGeom prst="rect">
            <a:avLst/>
          </a:prstGeom>
          <a:noFill/>
        </p:spPr>
        <p:txBody>
          <a:bodyPr wrap="square" rtlCol="0">
            <a:spAutoFit/>
          </a:bodyPr>
          <a:lstStyle/>
          <a:p>
            <a:r>
              <a:rPr lang="en-US" sz="4500" b="1" i="1">
                <a:solidFill>
                  <a:srgbClr val="002060"/>
                </a:solidFill>
                <a:latin typeface="Arial" panose="020B0604020202020204" pitchFamily="34" charset="0"/>
                <a:cs typeface="Arial" panose="020B0604020202020204" pitchFamily="34" charset="0"/>
              </a:rPr>
              <a:t>Gợi ý: </a:t>
            </a:r>
          </a:p>
        </p:txBody>
      </p:sp>
      <p:sp>
        <p:nvSpPr>
          <p:cNvPr id="18" name="Rectangle: Rounded Corners 17">
            <a:extLst>
              <a:ext uri="{FF2B5EF4-FFF2-40B4-BE49-F238E27FC236}">
                <a16:creationId xmlns:a16="http://schemas.microsoft.com/office/drawing/2014/main" id="{DD89D0F1-D97D-8B68-1804-AAAA6F201CAB}"/>
              </a:ext>
            </a:extLst>
          </p:cNvPr>
          <p:cNvSpPr/>
          <p:nvPr/>
        </p:nvSpPr>
        <p:spPr>
          <a:xfrm>
            <a:off x="11201402" y="1877576"/>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Quốc gia độc lập </a:t>
            </a:r>
          </a:p>
        </p:txBody>
      </p:sp>
      <p:sp>
        <p:nvSpPr>
          <p:cNvPr id="19" name="Rectangle: Rounded Corners 18">
            <a:extLst>
              <a:ext uri="{FF2B5EF4-FFF2-40B4-BE49-F238E27FC236}">
                <a16:creationId xmlns:a16="http://schemas.microsoft.com/office/drawing/2014/main" id="{9A00C58C-A70D-9BA9-B88B-8D5CBC5EFEFE}"/>
              </a:ext>
            </a:extLst>
          </p:cNvPr>
          <p:cNvSpPr/>
          <p:nvPr/>
        </p:nvSpPr>
        <p:spPr>
          <a:xfrm>
            <a:off x="11201402" y="4522405"/>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Có nhà nước </a:t>
            </a:r>
          </a:p>
        </p:txBody>
      </p:sp>
      <p:sp>
        <p:nvSpPr>
          <p:cNvPr id="20" name="Rectangle: Rounded Corners 19">
            <a:extLst>
              <a:ext uri="{FF2B5EF4-FFF2-40B4-BE49-F238E27FC236}">
                <a16:creationId xmlns:a16="http://schemas.microsoft.com/office/drawing/2014/main" id="{5E8F1F7C-05A0-62E0-5904-E6747935383A}"/>
              </a:ext>
            </a:extLst>
          </p:cNvPr>
          <p:cNvSpPr/>
          <p:nvPr/>
        </p:nvSpPr>
        <p:spPr>
          <a:xfrm>
            <a:off x="11213912" y="7052918"/>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Nền văn minh phát triển</a:t>
            </a:r>
          </a:p>
        </p:txBody>
      </p:sp>
      <p:sp>
        <p:nvSpPr>
          <p:cNvPr id="21" name="Arrow: Down 20">
            <a:extLst>
              <a:ext uri="{FF2B5EF4-FFF2-40B4-BE49-F238E27FC236}">
                <a16:creationId xmlns:a16="http://schemas.microsoft.com/office/drawing/2014/main" id="{E05A7512-C710-00CD-CA64-49E20F2C6FA7}"/>
              </a:ext>
            </a:extLst>
          </p:cNvPr>
          <p:cNvSpPr/>
          <p:nvPr/>
        </p:nvSpPr>
        <p:spPr>
          <a:xfrm>
            <a:off x="13869259" y="3618502"/>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8FDE0117-8231-69CF-E699-0216E8A4D890}"/>
              </a:ext>
            </a:extLst>
          </p:cNvPr>
          <p:cNvSpPr/>
          <p:nvPr/>
        </p:nvSpPr>
        <p:spPr>
          <a:xfrm>
            <a:off x="13869259" y="6256107"/>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826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EC462EF3-2727-E800-77E3-1D66C228B4A9}"/>
              </a:ext>
            </a:extLst>
          </p:cNvPr>
          <p:cNvSpPr txBox="1"/>
          <p:nvPr/>
        </p:nvSpPr>
        <p:spPr>
          <a:xfrm>
            <a:off x="2005010" y="312657"/>
            <a:ext cx="1427797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III. Quá trình phát triển của văn minh Đại Việt</a:t>
            </a:r>
          </a:p>
        </p:txBody>
      </p:sp>
      <p:grpSp>
        <p:nvGrpSpPr>
          <p:cNvPr id="10" name="Group 9">
            <a:extLst>
              <a:ext uri="{FF2B5EF4-FFF2-40B4-BE49-F238E27FC236}">
                <a16:creationId xmlns:a16="http://schemas.microsoft.com/office/drawing/2014/main" id="{B8A58DEC-1107-AAF6-2767-97D776AFD71F}"/>
              </a:ext>
            </a:extLst>
          </p:cNvPr>
          <p:cNvGrpSpPr/>
          <p:nvPr/>
        </p:nvGrpSpPr>
        <p:grpSpPr>
          <a:xfrm>
            <a:off x="776075" y="2933700"/>
            <a:ext cx="8686800" cy="6573732"/>
            <a:chOff x="838200" y="2913168"/>
            <a:chExt cx="8686800" cy="6573732"/>
          </a:xfrm>
        </p:grpSpPr>
        <p:sp>
          <p:nvSpPr>
            <p:cNvPr id="7" name="Rectangle: Rounded Corners 6">
              <a:extLst>
                <a:ext uri="{FF2B5EF4-FFF2-40B4-BE49-F238E27FC236}">
                  <a16:creationId xmlns:a16="http://schemas.microsoft.com/office/drawing/2014/main" id="{1D55B133-8EBA-B214-C1D7-E9132AA2C8F1}"/>
                </a:ext>
              </a:extLst>
            </p:cNvPr>
            <p:cNvSpPr/>
            <p:nvPr/>
          </p:nvSpPr>
          <p:spPr>
            <a:xfrm>
              <a:off x="838200" y="4479038"/>
              <a:ext cx="8686800" cy="500786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Trình bày quá trình trình phát triển của nền văn minh Đại Việt trên trục thời gian. </a:t>
              </a:r>
            </a:p>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Nêu vị trí, vai trò của Hoàng thành Thăng Long trong tiến trình phát triển nền văn minh Đại Việt. </a:t>
              </a:r>
            </a:p>
          </p:txBody>
        </p:sp>
        <p:pic>
          <p:nvPicPr>
            <p:cNvPr id="4" name="Picture 6">
              <a:extLst>
                <a:ext uri="{FF2B5EF4-FFF2-40B4-BE49-F238E27FC236}">
                  <a16:creationId xmlns:a16="http://schemas.microsoft.com/office/drawing/2014/main" id="{FB415372-BE49-E2A5-9C57-CD059D7893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14800" y="2913168"/>
              <a:ext cx="2133600" cy="2082927"/>
            </a:xfrm>
            <a:prstGeom prst="rect">
              <a:avLst/>
            </a:prstGeom>
          </p:spPr>
        </p:pic>
      </p:grpSp>
      <p:grpSp>
        <p:nvGrpSpPr>
          <p:cNvPr id="17" name="Group 16">
            <a:extLst>
              <a:ext uri="{FF2B5EF4-FFF2-40B4-BE49-F238E27FC236}">
                <a16:creationId xmlns:a16="http://schemas.microsoft.com/office/drawing/2014/main" id="{28511416-AF64-982F-7F3B-AEA80E213B89}"/>
              </a:ext>
            </a:extLst>
          </p:cNvPr>
          <p:cNvGrpSpPr/>
          <p:nvPr/>
        </p:nvGrpSpPr>
        <p:grpSpPr>
          <a:xfrm>
            <a:off x="9695009" y="2570790"/>
            <a:ext cx="8153400" cy="5982532"/>
            <a:chOff x="9525000" y="1848237"/>
            <a:chExt cx="8153400" cy="5982532"/>
          </a:xfrm>
        </p:grpSpPr>
        <p:pic>
          <p:nvPicPr>
            <p:cNvPr id="13" name="Picture 12">
              <a:extLst>
                <a:ext uri="{FF2B5EF4-FFF2-40B4-BE49-F238E27FC236}">
                  <a16:creationId xmlns:a16="http://schemas.microsoft.com/office/drawing/2014/main" id="{B7D58B67-E001-9386-9D31-856A4F33BE2F}"/>
                </a:ext>
              </a:extLst>
            </p:cNvPr>
            <p:cNvPicPr>
              <a:picLocks noChangeAspect="1"/>
            </p:cNvPicPr>
            <p:nvPr/>
          </p:nvPicPr>
          <p:blipFill rotWithShape="1">
            <a:blip r:embed="rId6">
              <a:extLst>
                <a:ext uri="{28A0092B-C50C-407E-A947-70E740481C1C}">
                  <a14:useLocalDpi xmlns:a14="http://schemas.microsoft.com/office/drawing/2010/main" val="0"/>
                </a:ext>
              </a:extLst>
            </a:blip>
            <a:srcRect l="16852" t="37283" r="16852" b="9788"/>
            <a:stretch/>
          </p:blipFill>
          <p:spPr>
            <a:xfrm>
              <a:off x="9525000" y="1848237"/>
              <a:ext cx="8153400" cy="4807274"/>
            </a:xfrm>
            <a:prstGeom prst="roundRect">
              <a:avLst/>
            </a:prstGeom>
          </p:spPr>
        </p:pic>
        <p:sp>
          <p:nvSpPr>
            <p:cNvPr id="16" name="TextBox 15">
              <a:extLst>
                <a:ext uri="{FF2B5EF4-FFF2-40B4-BE49-F238E27FC236}">
                  <a16:creationId xmlns:a16="http://schemas.microsoft.com/office/drawing/2014/main" id="{984D1AFA-165E-4FCC-6078-19E5E55FCE48}"/>
                </a:ext>
              </a:extLst>
            </p:cNvPr>
            <p:cNvSpPr txBox="1"/>
            <p:nvPr/>
          </p:nvSpPr>
          <p:spPr>
            <a:xfrm>
              <a:off x="10058400" y="6655511"/>
              <a:ext cx="7086600" cy="1175258"/>
            </a:xfrm>
            <a:prstGeom prst="rect">
              <a:avLst/>
            </a:prstGeom>
            <a:noFill/>
          </p:spPr>
          <p:txBody>
            <a:bodyPr wrap="square" rtlCol="0">
              <a:spAutoFit/>
            </a:bodyPr>
            <a:lstStyle/>
            <a:p>
              <a:pPr algn="ctr">
                <a:lnSpc>
                  <a:spcPct val="150000"/>
                </a:lnSpc>
              </a:pPr>
              <a:r>
                <a:rPr lang="en-US" sz="2500" i="1">
                  <a:solidFill>
                    <a:srgbClr val="002060"/>
                  </a:solidFill>
                  <a:latin typeface="Arial" panose="020B0604020202020204" pitchFamily="34" charset="0"/>
                  <a:cs typeface="Arial" panose="020B0604020202020204" pitchFamily="34" charset="0"/>
                </a:rPr>
                <a:t>Hình 14.4. Di tích Đoan Môn – cổng phía nam Hoàng thành Thăng Long </a:t>
              </a:r>
            </a:p>
          </p:txBody>
        </p:sp>
      </p:grpSp>
      <p:sp>
        <p:nvSpPr>
          <p:cNvPr id="23" name="TextBox 22">
            <a:extLst>
              <a:ext uri="{FF2B5EF4-FFF2-40B4-BE49-F238E27FC236}">
                <a16:creationId xmlns:a16="http://schemas.microsoft.com/office/drawing/2014/main" id="{91F2BCB3-27A9-8A92-FBFC-FD2336F7BF37}"/>
              </a:ext>
            </a:extLst>
          </p:cNvPr>
          <p:cNvSpPr txBox="1"/>
          <p:nvPr/>
        </p:nvSpPr>
        <p:spPr>
          <a:xfrm>
            <a:off x="1158977" y="1419925"/>
            <a:ext cx="15124009" cy="646331"/>
          </a:xfrm>
          <a:prstGeom prst="rect">
            <a:avLst/>
          </a:prstGeom>
          <a:noFill/>
        </p:spPr>
        <p:txBody>
          <a:bodyPr wrap="square" rtlCol="0">
            <a:spAutoFit/>
          </a:bodyPr>
          <a:lstStyle/>
          <a:p>
            <a:r>
              <a:rPr lang="en-US" sz="3600" i="1">
                <a:solidFill>
                  <a:srgbClr val="C00000"/>
                </a:solidFill>
                <a:latin typeface="Arial" panose="020B0604020202020204" pitchFamily="34" charset="0"/>
                <a:cs typeface="Arial" panose="020B0604020202020204" pitchFamily="34" charset="0"/>
              </a:rPr>
              <a:t>Đọc thông tin, quan sát hình ảnh và thực hiện các yêu cầu dưới đây: </a:t>
            </a:r>
          </a:p>
        </p:txBody>
      </p:sp>
    </p:spTree>
    <p:extLst>
      <p:ext uri="{BB962C8B-B14F-4D97-AF65-F5344CB8AC3E}">
        <p14:creationId xmlns:p14="http://schemas.microsoft.com/office/powerpoint/2010/main" val="1646352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chính quyền, triều đại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81744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Khúc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4142521"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Dương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6493312"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 </a:t>
            </a:r>
          </a:p>
        </p:txBody>
      </p:sp>
      <p:sp>
        <p:nvSpPr>
          <p:cNvPr id="25" name="Rectangle: Rounded Corners 24">
            <a:extLst>
              <a:ext uri="{FF2B5EF4-FFF2-40B4-BE49-F238E27FC236}">
                <a16:creationId xmlns:a16="http://schemas.microsoft.com/office/drawing/2014/main" id="{33EC77EE-B37D-2A60-714C-A00C2FDA9887}"/>
              </a:ext>
            </a:extLst>
          </p:cNvPr>
          <p:cNvSpPr/>
          <p:nvPr/>
        </p:nvSpPr>
        <p:spPr>
          <a:xfrm>
            <a:off x="885795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Đinh </a:t>
            </a:r>
          </a:p>
        </p:txBody>
      </p:sp>
      <p:sp>
        <p:nvSpPr>
          <p:cNvPr id="26" name="Rectangle: Rounded Corners 25">
            <a:extLst>
              <a:ext uri="{FF2B5EF4-FFF2-40B4-BE49-F238E27FC236}">
                <a16:creationId xmlns:a16="http://schemas.microsoft.com/office/drawing/2014/main" id="{72883605-E27F-CC3D-5758-C273B25325F2}"/>
              </a:ext>
            </a:extLst>
          </p:cNvPr>
          <p:cNvSpPr/>
          <p:nvPr/>
        </p:nvSpPr>
        <p:spPr>
          <a:xfrm>
            <a:off x="11222596"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Tiền Lê</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761955" y="3076933"/>
            <a:ext cx="474053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3BDE89-4358-D839-5A57-4A3CBA532120}"/>
              </a:ext>
            </a:extLst>
          </p:cNvPr>
          <p:cNvCxnSpPr>
            <a:cxnSpLocks/>
            <a:endCxn id="22" idx="0"/>
          </p:cNvCxnSpPr>
          <p:nvPr/>
        </p:nvCxnSpPr>
        <p:spPr>
          <a:xfrm flipH="1">
            <a:off x="5087032" y="3076933"/>
            <a:ext cx="2415379"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C4CB53-DECE-3732-53DB-98C9C1A88D1F}"/>
              </a:ext>
            </a:extLst>
          </p:cNvPr>
          <p:cNvCxnSpPr>
            <a:cxnSpLocks/>
            <a:stCxn id="20" idx="2"/>
          </p:cNvCxnSpPr>
          <p:nvPr/>
        </p:nvCxnSpPr>
        <p:spPr>
          <a:xfrm flipH="1">
            <a:off x="7502411" y="3076933"/>
            <a:ext cx="79" cy="1219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7EB960-232F-FDD6-936D-880D60AD23D9}"/>
              </a:ext>
            </a:extLst>
          </p:cNvPr>
          <p:cNvCxnSpPr>
            <a:cxnSpLocks/>
            <a:stCxn id="20" idx="2"/>
            <a:endCxn id="25" idx="0"/>
          </p:cNvCxnSpPr>
          <p:nvPr/>
        </p:nvCxnSpPr>
        <p:spPr>
          <a:xfrm>
            <a:off x="7502490" y="3076933"/>
            <a:ext cx="229997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6" idx="0"/>
          </p:cNvCxnSpPr>
          <p:nvPr/>
        </p:nvCxnSpPr>
        <p:spPr>
          <a:xfrm>
            <a:off x="7502490" y="3076933"/>
            <a:ext cx="4664617" cy="125678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820427" y="6248400"/>
            <a:ext cx="13622557" cy="1651671"/>
            <a:chOff x="820427" y="6248400"/>
            <a:chExt cx="13622557"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6" y="6248400"/>
              <a:ext cx="12365258" cy="1651671"/>
            </a:xfrm>
            <a:prstGeom prst="rect">
              <a:avLst/>
            </a:prstGeom>
            <a:noFill/>
          </p:spPr>
          <p:txBody>
            <a:bodyPr wrap="square" rtlCol="0">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 văn minh Đại Việt bước đầu được định hình, củng cố chính quyền, phát triển kinh tế và văn hoá.</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326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down)">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barn(inVertical)">
                                      <p:cBhvr>
                                        <p:cTn id="7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26342" y="4333716"/>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Lý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258317" y="445770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Trần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1215015" y="4457700"/>
            <a:ext cx="2480125"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Arial" panose="020B0604020202020204" pitchFamily="34" charset="0"/>
                <a:cs typeface="Arial" panose="020B0604020202020204" pitchFamily="34" charset="0"/>
              </a:rPr>
              <a:t>Hồ</a:t>
            </a:r>
            <a:r>
              <a:rPr lang="en-US" sz="3600" dirty="0" smtClean="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466404" y="3076933"/>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502490" y="3076933"/>
            <a:ext cx="4952588" cy="138076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649603" y="6356240"/>
            <a:ext cx="14520340" cy="1651671"/>
            <a:chOff x="820427" y="6248400"/>
            <a:chExt cx="14520340"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5" y="6248400"/>
              <a:ext cx="13263042" cy="1651671"/>
            </a:xfrm>
            <a:prstGeom prst="rect">
              <a:avLst/>
            </a:prstGeom>
            <a:noFill/>
          </p:spPr>
          <p:txBody>
            <a:bodyPr wrap="square" rtlCol="0">
              <a:spAutoFit/>
            </a:bodyPr>
            <a:lstStyle/>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Văn minh phát triển mạnh mẽ và toàn diện, tính dân tộc được thể hiện rõ nét, Nho giáo, Phật giáo, Đạo giáo phát triển hài hoà.</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5112965" y="3848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982325" y="3486361"/>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498379" y="3076933"/>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255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320158"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977258" y="5753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789639" y="5334000"/>
            <a:ext cx="209820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794566" y="1147737"/>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366519" y="362372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Sơ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398494" y="3747704"/>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890262" y="3703661"/>
            <a:ext cx="3560538"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Trung hưng  </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606581" y="2366937"/>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642667" y="2366937"/>
            <a:ext cx="5027864" cy="133672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730387" y="6065471"/>
            <a:ext cx="12066840" cy="3313664"/>
            <a:chOff x="996799" y="6248400"/>
            <a:chExt cx="12066840" cy="3313664"/>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0985915" cy="3313664"/>
            </a:xfrm>
            <a:prstGeom prst="rect">
              <a:avLst/>
            </a:prstGeom>
            <a:noFill/>
          </p:spPr>
          <p:txBody>
            <a:bodyPr wrap="square" rtlCol="0">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Đạt được nhiều thành tựu đặc sắc: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Nho giáo có ảnh hưởng mạnh mẽ.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Giáo dục, khoa c</a:t>
              </a:r>
              <a:r>
                <a:rPr lang="en-US" sz="3600">
                  <a:effectLst/>
                  <a:latin typeface="Arial" panose="020B0604020202020204" pitchFamily="34" charset="0"/>
                  <a:ea typeface="Calibri" panose="020F0502020204030204" pitchFamily="34" charset="0"/>
                  <a:cs typeface="Arial" panose="020B0604020202020204" pitchFamily="34" charset="0"/>
                </a:rPr>
                <a:t>ử.</a:t>
              </a:r>
              <a:endParaRPr lang="vi-VN"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Một số yếu tố văn hóaPhương Tây du nhập vào.</a:t>
              </a:r>
              <a:endParaRPr lang="vi-VN"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996799" y="7855060"/>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920280" y="37719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789639" y="3410161"/>
            <a:ext cx="2098213"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638556" y="2366937"/>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15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122393"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783840" y="43434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596221" y="3924300"/>
            <a:ext cx="228655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860203" y="1084782"/>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80138" y="3560765"/>
            <a:ext cx="4178171" cy="180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Trung hưng</a:t>
            </a:r>
          </a:p>
          <a:p>
            <a:pPr algn="ctr">
              <a:lnSpc>
                <a:spcPct val="150000"/>
              </a:lnSpc>
            </a:pPr>
            <a:r>
              <a:rPr lang="en-US" sz="3600">
                <a:solidFill>
                  <a:schemeClr val="tx1"/>
                </a:solidFill>
                <a:latin typeface="Arial" panose="020B0604020202020204" pitchFamily="34" charset="0"/>
                <a:cs typeface="Arial" panose="020B0604020202020204" pitchFamily="34" charset="0"/>
              </a:rPr>
              <a:t>(giai đoạn hậu kì)</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464131" y="3684749"/>
            <a:ext cx="2480124" cy="16855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Nguyễn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955899" y="3640705"/>
            <a:ext cx="3560538" cy="1729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Tây Sơn</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3369224" y="2303982"/>
            <a:ext cx="4339080"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708304" y="2303982"/>
            <a:ext cx="5027864" cy="133672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065968" y="6131116"/>
            <a:ext cx="13732732" cy="2482667"/>
            <a:chOff x="772876" y="6248400"/>
            <a:chExt cx="13732732" cy="2482667"/>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2427884" cy="248266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Văn minh Đại Việt có những dấu hiệu đình trệ và lạc hậu.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giữa thế kỉ XIX, chấm dứt thời kì phát triển của nền văn minh Đại Việt.</a:t>
              </a:r>
            </a:p>
          </p:txBody>
        </p:sp>
        <p:sp>
          <p:nvSpPr>
            <p:cNvPr id="43" name="Arrow: Right 42">
              <a:extLst>
                <a:ext uri="{FF2B5EF4-FFF2-40B4-BE49-F238E27FC236}">
                  <a16:creationId xmlns:a16="http://schemas.microsoft.com/office/drawing/2014/main" id="{1CC99ECC-1858-C926-DA17-C3AE4A2EA641}"/>
                </a:ext>
              </a:extLst>
            </p:cNvPr>
            <p:cNvSpPr/>
            <p:nvPr/>
          </p:nvSpPr>
          <p:spPr>
            <a:xfrm>
              <a:off x="772876" y="7140599"/>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760287" y="29718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629646" y="2610061"/>
            <a:ext cx="2253132"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XIX</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704193" y="2303982"/>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86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cxnSp>
        <p:nvCxnSpPr>
          <p:cNvPr id="10" name="Straight Arrow Connector 9">
            <a:extLst>
              <a:ext uri="{FF2B5EF4-FFF2-40B4-BE49-F238E27FC236}">
                <a16:creationId xmlns:a16="http://schemas.microsoft.com/office/drawing/2014/main" id="{9293D5D8-733A-F2D7-78B0-F2945857B028}"/>
              </a:ext>
            </a:extLst>
          </p:cNvPr>
          <p:cNvCxnSpPr/>
          <p:nvPr/>
        </p:nvCxnSpPr>
        <p:spPr>
          <a:xfrm>
            <a:off x="533400" y="5075261"/>
            <a:ext cx="16916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Decision 12">
            <a:extLst>
              <a:ext uri="{FF2B5EF4-FFF2-40B4-BE49-F238E27FC236}">
                <a16:creationId xmlns:a16="http://schemas.microsoft.com/office/drawing/2014/main" id="{8394956D-E8EB-AE0D-D0CF-A0DF26F9C68D}"/>
              </a:ext>
            </a:extLst>
          </p:cNvPr>
          <p:cNvSpPr/>
          <p:nvPr/>
        </p:nvSpPr>
        <p:spPr>
          <a:xfrm rot="16200000">
            <a:off x="236660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cision 13">
            <a:extLst>
              <a:ext uri="{FF2B5EF4-FFF2-40B4-BE49-F238E27FC236}">
                <a16:creationId xmlns:a16="http://schemas.microsoft.com/office/drawing/2014/main" id="{29849816-87A8-FCE3-7D2F-80B56908E28E}"/>
              </a:ext>
            </a:extLst>
          </p:cNvPr>
          <p:cNvSpPr/>
          <p:nvPr/>
        </p:nvSpPr>
        <p:spPr>
          <a:xfrm rot="16200000">
            <a:off x="4917889"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a:extLst>
              <a:ext uri="{FF2B5EF4-FFF2-40B4-BE49-F238E27FC236}">
                <a16:creationId xmlns:a16="http://schemas.microsoft.com/office/drawing/2014/main" id="{2815348D-A0DD-F48F-A67F-4A38DED72666}"/>
              </a:ext>
            </a:extLst>
          </p:cNvPr>
          <p:cNvSpPr/>
          <p:nvPr/>
        </p:nvSpPr>
        <p:spPr>
          <a:xfrm rot="16200000">
            <a:off x="10139764" y="4971939"/>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cision 16">
            <a:extLst>
              <a:ext uri="{FF2B5EF4-FFF2-40B4-BE49-F238E27FC236}">
                <a16:creationId xmlns:a16="http://schemas.microsoft.com/office/drawing/2014/main" id="{F2EC0CE9-33C0-AEED-FB8C-E40CC9A2C6BC}"/>
              </a:ext>
            </a:extLst>
          </p:cNvPr>
          <p:cNvSpPr/>
          <p:nvPr/>
        </p:nvSpPr>
        <p:spPr>
          <a:xfrm rot="16200000">
            <a:off x="1369404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peech Bubble: Rectangle 22">
            <a:extLst>
              <a:ext uri="{FF2B5EF4-FFF2-40B4-BE49-F238E27FC236}">
                <a16:creationId xmlns:a16="http://schemas.microsoft.com/office/drawing/2014/main" id="{E7674D86-07F3-EB0A-EE4F-46EC90D14597}"/>
              </a:ext>
            </a:extLst>
          </p:cNvPr>
          <p:cNvSpPr/>
          <p:nvPr/>
        </p:nvSpPr>
        <p:spPr>
          <a:xfrm>
            <a:off x="346295" y="404365"/>
            <a:ext cx="4773072" cy="4340747"/>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bước đầu được định hình.  </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6" name="Speech Bubble: Rectangle 25">
            <a:extLst>
              <a:ext uri="{FF2B5EF4-FFF2-40B4-BE49-F238E27FC236}">
                <a16:creationId xmlns:a16="http://schemas.microsoft.com/office/drawing/2014/main" id="{6A2754FD-8726-E0E9-E98A-5358533F437D}"/>
              </a:ext>
            </a:extLst>
          </p:cNvPr>
          <p:cNvSpPr/>
          <p:nvPr/>
        </p:nvSpPr>
        <p:spPr>
          <a:xfrm>
            <a:off x="2714779" y="5735559"/>
            <a:ext cx="4694290"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XI – thế kì XV</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Lý, Trần, Hồ.</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phát triển mạnh mẽ, toàn diện, thể hiện rõ ở tính dân tộc. </a:t>
            </a:r>
          </a:p>
        </p:txBody>
      </p:sp>
      <p:sp>
        <p:nvSpPr>
          <p:cNvPr id="27" name="Speech Bubble: Rectangle 22">
            <a:extLst>
              <a:ext uri="{FF2B5EF4-FFF2-40B4-BE49-F238E27FC236}">
                <a16:creationId xmlns:a16="http://schemas.microsoft.com/office/drawing/2014/main" id="{C8648804-2F71-CBAC-EBB8-DBDC9FD2095A}"/>
              </a:ext>
            </a:extLst>
          </p:cNvPr>
          <p:cNvSpPr/>
          <p:nvPr/>
        </p:nvSpPr>
        <p:spPr>
          <a:xfrm>
            <a:off x="7245555" y="404365"/>
            <a:ext cx="6191373" cy="4304343"/>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 – thế kỉ XVII</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sơ, Mạc, Lê Trung Hưng</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tiếp tục phát triển và đạt được nhiều thành tựu đặc sắc.</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9" name="Speech Bubble: Rectangle 25">
            <a:extLst>
              <a:ext uri="{FF2B5EF4-FFF2-40B4-BE49-F238E27FC236}">
                <a16:creationId xmlns:a16="http://schemas.microsoft.com/office/drawing/2014/main" id="{DDC0345F-D2C2-35E1-0BAF-A86F893FFA33}"/>
              </a:ext>
            </a:extLst>
          </p:cNvPr>
          <p:cNvSpPr/>
          <p:nvPr/>
        </p:nvSpPr>
        <p:spPr>
          <a:xfrm>
            <a:off x="10512895" y="5766104"/>
            <a:ext cx="6765251"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XVIII – giữa thế kỉ XIX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p>
        </p:txBody>
      </p:sp>
    </p:spTree>
    <p:extLst>
      <p:ext uri="{BB962C8B-B14F-4D97-AF65-F5344CB8AC3E}">
        <p14:creationId xmlns:p14="http://schemas.microsoft.com/office/powerpoint/2010/main" val="305520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23" grpId="0" animBg="1"/>
      <p:bldP spid="26" grpId="0" animBg="1"/>
      <p:bldP spid="27"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56716F9E-42D5-BBDE-5FF1-90D65E35AD7F}"/>
              </a:ext>
            </a:extLst>
          </p:cNvPr>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4" name="Rectangle: Rounded Corners 3">
            <a:extLst>
              <a:ext uri="{FF2B5EF4-FFF2-40B4-BE49-F238E27FC236}">
                <a16:creationId xmlns:a16="http://schemas.microsoft.com/office/drawing/2014/main" id="{8C5FBD9D-30F5-0970-6E0B-552D72E8C82F}"/>
              </a:ext>
            </a:extLst>
          </p:cNvPr>
          <p:cNvSpPr/>
          <p:nvPr/>
        </p:nvSpPr>
        <p:spPr>
          <a:xfrm>
            <a:off x="980027" y="1866900"/>
            <a:ext cx="16327944" cy="2133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Vẽ sơ đồ tư duy về cơ sở hình thành và quá trình phát triển của nền văn minh Đại Việt. </a:t>
            </a:r>
            <a:endParaRPr lang="en-US" sz="3600">
              <a:solidFill>
                <a:schemeClr val="tx1"/>
              </a:solidFill>
            </a:endParaRPr>
          </a:p>
        </p:txBody>
      </p:sp>
      <p:sp>
        <p:nvSpPr>
          <p:cNvPr id="5" name="TextBox 4">
            <a:extLst>
              <a:ext uri="{FF2B5EF4-FFF2-40B4-BE49-F238E27FC236}">
                <a16:creationId xmlns:a16="http://schemas.microsoft.com/office/drawing/2014/main" id="{530F5322-C4A1-8FD4-A760-B62435BC703C}"/>
              </a:ext>
            </a:extLst>
          </p:cNvPr>
          <p:cNvSpPr txBox="1"/>
          <p:nvPr/>
        </p:nvSpPr>
        <p:spPr>
          <a:xfrm>
            <a:off x="895348" y="4313788"/>
            <a:ext cx="16497301" cy="3693319"/>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Gợi ý: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1: Cơ sở hình thành, gồm 3 nhánh nhỏ - kế thừa văn minh Văn Lang – Âu Lạc; nền độc lập tự chủ quốc gia; tiếp thu văn hóa nước ngoài.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2: Quá trình phát triển, gồm 4 nhánh nhỏ, tương ứng với 4 giai đoạn. </a:t>
            </a:r>
          </a:p>
          <a:p>
            <a:endParaRPr lang="en-US"/>
          </a:p>
        </p:txBody>
      </p:sp>
    </p:spTree>
    <p:extLst>
      <p:ext uri="{BB962C8B-B14F-4D97-AF65-F5344CB8AC3E}">
        <p14:creationId xmlns:p14="http://schemas.microsoft.com/office/powerpoint/2010/main" val="231164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grpSp>
        <p:nvGrpSpPr>
          <p:cNvPr id="12" name="Group 11">
            <a:extLst>
              <a:ext uri="{FF2B5EF4-FFF2-40B4-BE49-F238E27FC236}">
                <a16:creationId xmlns:a16="http://schemas.microsoft.com/office/drawing/2014/main" id="{A0E7E8D9-54A9-5A6E-8E2A-4C7A16125D7B}"/>
              </a:ext>
            </a:extLst>
          </p:cNvPr>
          <p:cNvGrpSpPr/>
          <p:nvPr/>
        </p:nvGrpSpPr>
        <p:grpSpPr>
          <a:xfrm>
            <a:off x="10591800" y="419100"/>
            <a:ext cx="7772400" cy="3713812"/>
            <a:chOff x="10553700" y="532100"/>
            <a:chExt cx="7772400" cy="3713812"/>
          </a:xfrm>
        </p:grpSpPr>
        <p:pic>
          <p:nvPicPr>
            <p:cNvPr id="7" name="Picture 6">
              <a:extLst>
                <a:ext uri="{FF2B5EF4-FFF2-40B4-BE49-F238E27FC236}">
                  <a16:creationId xmlns:a16="http://schemas.microsoft.com/office/drawing/2014/main" id="{9E9FD1EC-F36C-5321-5574-7EC6D6D84FAB}"/>
                </a:ext>
              </a:extLst>
            </p:cNvPr>
            <p:cNvPicPr>
              <a:picLocks noChangeAspect="1"/>
            </p:cNvPicPr>
            <p:nvPr/>
          </p:nvPicPr>
          <p:blipFill>
            <a:blip r:embed="rId4"/>
            <a:stretch>
              <a:fillRect/>
            </a:stretch>
          </p:blipFill>
          <p:spPr>
            <a:xfrm>
              <a:off x="11506200" y="1174156"/>
              <a:ext cx="5867400" cy="3071756"/>
            </a:xfrm>
            <a:prstGeom prst="rect">
              <a:avLst/>
            </a:prstGeom>
          </p:spPr>
        </p:pic>
        <p:sp>
          <p:nvSpPr>
            <p:cNvPr id="11" name="TextBox 10">
              <a:extLst>
                <a:ext uri="{FF2B5EF4-FFF2-40B4-BE49-F238E27FC236}">
                  <a16:creationId xmlns:a16="http://schemas.microsoft.com/office/drawing/2014/main" id="{A2A54429-1FD6-18AD-D198-1931FA9862A0}"/>
                </a:ext>
              </a:extLst>
            </p:cNvPr>
            <p:cNvSpPr txBox="1"/>
            <p:nvPr/>
          </p:nvSpPr>
          <p:spPr>
            <a:xfrm>
              <a:off x="10553700" y="532100"/>
              <a:ext cx="7772400" cy="537391"/>
            </a:xfrm>
            <a:prstGeom prst="rect">
              <a:avLst/>
            </a:prstGeom>
            <a:noFill/>
          </p:spPr>
          <p:txBody>
            <a:bodyPr wrap="square" rtlCol="0">
              <a:spAutoFit/>
            </a:bodyPr>
            <a:lstStyle/>
            <a:p>
              <a:pPr algn="ctr">
                <a:lnSpc>
                  <a:spcPct val="150000"/>
                </a:lnSpc>
              </a:pPr>
              <a:r>
                <a:rPr lang="en-US" sz="2200">
                  <a:latin typeface="Arial" panose="020B0604020202020204" pitchFamily="34" charset="0"/>
                  <a:cs typeface="Arial" panose="020B0604020202020204" pitchFamily="34" charset="0"/>
                </a:rPr>
                <a:t>Nền văn minh Đại Việt được hình thành và phát triển</a:t>
              </a:r>
            </a:p>
          </p:txBody>
        </p:sp>
      </p:grpSp>
      <p:sp>
        <p:nvSpPr>
          <p:cNvPr id="13" name="Rectangle 12">
            <a:extLst>
              <a:ext uri="{FF2B5EF4-FFF2-40B4-BE49-F238E27FC236}">
                <a16:creationId xmlns:a16="http://schemas.microsoft.com/office/drawing/2014/main" id="{C7FF2BC6-8912-79B9-5F42-8AF02B5EC6FC}"/>
              </a:ext>
            </a:extLst>
          </p:cNvPr>
          <p:cNvSpPr/>
          <p:nvPr/>
        </p:nvSpPr>
        <p:spPr>
          <a:xfrm>
            <a:off x="1604604" y="550649"/>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Kế thừa và phát huy những thành tựu của nền văn minh Văn Lang – Âu Lạc. </a:t>
            </a:r>
          </a:p>
        </p:txBody>
      </p:sp>
      <p:sp>
        <p:nvSpPr>
          <p:cNvPr id="14" name="Rectangle 13">
            <a:extLst>
              <a:ext uri="{FF2B5EF4-FFF2-40B4-BE49-F238E27FC236}">
                <a16:creationId xmlns:a16="http://schemas.microsoft.com/office/drawing/2014/main" id="{57C84351-E0A1-A558-13FB-A5FF8E01371D}"/>
              </a:ext>
            </a:extLst>
          </p:cNvPr>
          <p:cNvSpPr/>
          <p:nvPr/>
        </p:nvSpPr>
        <p:spPr>
          <a:xfrm>
            <a:off x="1596107" y="1866900"/>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Nền độc lập, tự chủ của quốc gia Đại Việt.</a:t>
            </a:r>
          </a:p>
        </p:txBody>
      </p:sp>
      <p:sp>
        <p:nvSpPr>
          <p:cNvPr id="15" name="Rectangle 14">
            <a:extLst>
              <a:ext uri="{FF2B5EF4-FFF2-40B4-BE49-F238E27FC236}">
                <a16:creationId xmlns:a16="http://schemas.microsoft.com/office/drawing/2014/main" id="{550AF494-3F8C-1D54-1FCF-20921185C50B}"/>
              </a:ext>
            </a:extLst>
          </p:cNvPr>
          <p:cNvSpPr/>
          <p:nvPr/>
        </p:nvSpPr>
        <p:spPr>
          <a:xfrm>
            <a:off x="1596106" y="3183151"/>
            <a:ext cx="7497315" cy="982429"/>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Tiếp thu có chọn lọc thành tựu văn minh bên ngoài</a:t>
            </a:r>
          </a:p>
        </p:txBody>
      </p:sp>
      <p:sp>
        <p:nvSpPr>
          <p:cNvPr id="17" name="Freeform: Shape 16">
            <a:extLst>
              <a:ext uri="{FF2B5EF4-FFF2-40B4-BE49-F238E27FC236}">
                <a16:creationId xmlns:a16="http://schemas.microsoft.com/office/drawing/2014/main" id="{B6D9B6D8-134F-9F16-9543-7BE4636AD995}"/>
              </a:ext>
            </a:extLst>
          </p:cNvPr>
          <p:cNvSpPr/>
          <p:nvPr/>
        </p:nvSpPr>
        <p:spPr>
          <a:xfrm>
            <a:off x="9103057" y="1064525"/>
            <a:ext cx="2402006" cy="968991"/>
          </a:xfrm>
          <a:custGeom>
            <a:avLst/>
            <a:gdLst>
              <a:gd name="connsiteX0" fmla="*/ 0 w 2402006"/>
              <a:gd name="connsiteY0" fmla="*/ 0 h 968991"/>
              <a:gd name="connsiteX1" fmla="*/ 805218 w 2402006"/>
              <a:gd name="connsiteY1" fmla="*/ 0 h 968991"/>
              <a:gd name="connsiteX2" fmla="*/ 805218 w 2402006"/>
              <a:gd name="connsiteY2" fmla="*/ 0 h 968991"/>
              <a:gd name="connsiteX3" fmla="*/ 2402006 w 2402006"/>
              <a:gd name="connsiteY3" fmla="*/ 968991 h 968991"/>
            </a:gdLst>
            <a:ahLst/>
            <a:cxnLst>
              <a:cxn ang="0">
                <a:pos x="connsiteX0" y="connsiteY0"/>
              </a:cxn>
              <a:cxn ang="0">
                <a:pos x="connsiteX1" y="connsiteY1"/>
              </a:cxn>
              <a:cxn ang="0">
                <a:pos x="connsiteX2" y="connsiteY2"/>
              </a:cxn>
              <a:cxn ang="0">
                <a:pos x="connsiteX3" y="connsiteY3"/>
              </a:cxn>
            </a:cxnLst>
            <a:rect l="l" t="t" r="r" b="b"/>
            <a:pathLst>
              <a:path w="2402006" h="968991">
                <a:moveTo>
                  <a:pt x="0" y="0"/>
                </a:moveTo>
                <a:lnTo>
                  <a:pt x="805218" y="0"/>
                </a:lnTo>
                <a:lnTo>
                  <a:pt x="805218" y="0"/>
                </a:lnTo>
                <a:lnTo>
                  <a:pt x="2402006" y="968991"/>
                </a:lnTo>
              </a:path>
            </a:pathLst>
          </a:custGeom>
          <a:noFill/>
          <a:ln w="28575">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3874C2F-51A1-E3A0-647C-02D979398F5F}"/>
              </a:ext>
            </a:extLst>
          </p:cNvPr>
          <p:cNvSpPr/>
          <p:nvPr/>
        </p:nvSpPr>
        <p:spPr>
          <a:xfrm>
            <a:off x="9103057" y="2920621"/>
            <a:ext cx="2470244" cy="682388"/>
          </a:xfrm>
          <a:custGeom>
            <a:avLst/>
            <a:gdLst>
              <a:gd name="connsiteX0" fmla="*/ 0 w 2470244"/>
              <a:gd name="connsiteY0" fmla="*/ 682388 h 682388"/>
              <a:gd name="connsiteX1" fmla="*/ 764274 w 2470244"/>
              <a:gd name="connsiteY1" fmla="*/ 668740 h 682388"/>
              <a:gd name="connsiteX2" fmla="*/ 764274 w 2470244"/>
              <a:gd name="connsiteY2" fmla="*/ 668740 h 682388"/>
              <a:gd name="connsiteX3" fmla="*/ 764274 w 2470244"/>
              <a:gd name="connsiteY3" fmla="*/ 668740 h 682388"/>
              <a:gd name="connsiteX4" fmla="*/ 2470244 w 2470244"/>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244" h="682388">
                <a:moveTo>
                  <a:pt x="0" y="682388"/>
                </a:moveTo>
                <a:lnTo>
                  <a:pt x="764274" y="668740"/>
                </a:lnTo>
                <a:lnTo>
                  <a:pt x="764274" y="668740"/>
                </a:lnTo>
                <a:lnTo>
                  <a:pt x="764274" y="668740"/>
                </a:lnTo>
                <a:lnTo>
                  <a:pt x="2470244" y="0"/>
                </a:lnTo>
              </a:path>
            </a:pathLst>
          </a:custGeom>
          <a:noFill/>
          <a:ln>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E427E3-D37B-128C-1969-E36FD288D54B}"/>
              </a:ext>
            </a:extLst>
          </p:cNvPr>
          <p:cNvCxnSpPr/>
          <p:nvPr/>
        </p:nvCxnSpPr>
        <p:spPr>
          <a:xfrm>
            <a:off x="9101919" y="2400300"/>
            <a:ext cx="2403144" cy="0"/>
          </a:xfrm>
          <a:prstGeom prst="line">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342077F3-0153-D7B7-CEA8-C8DB83B9BD9A}"/>
              </a:ext>
            </a:extLst>
          </p:cNvPr>
          <p:cNvSpPr/>
          <p:nvPr/>
        </p:nvSpPr>
        <p:spPr>
          <a:xfrm>
            <a:off x="14569564" y="4258566"/>
            <a:ext cx="719972" cy="65338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ABC1AE6-CD7B-646E-4043-2DAD7A7B2A68}"/>
              </a:ext>
            </a:extLst>
          </p:cNvPr>
          <p:cNvGrpSpPr/>
          <p:nvPr/>
        </p:nvGrpSpPr>
        <p:grpSpPr>
          <a:xfrm>
            <a:off x="1357952" y="5554330"/>
            <a:ext cx="15918433" cy="2891620"/>
            <a:chOff x="1357952" y="5554330"/>
            <a:chExt cx="15918433" cy="2891620"/>
          </a:xfrm>
        </p:grpSpPr>
        <p:sp>
          <p:nvSpPr>
            <p:cNvPr id="23" name="Rectangle: Rounded Corners 22">
              <a:extLst>
                <a:ext uri="{FF2B5EF4-FFF2-40B4-BE49-F238E27FC236}">
                  <a16:creationId xmlns:a16="http://schemas.microsoft.com/office/drawing/2014/main" id="{FAF8305D-F851-64A0-22F9-27665484F0D9}"/>
                </a:ext>
              </a:extLst>
            </p:cNvPr>
            <p:cNvSpPr/>
            <p:nvPr/>
          </p:nvSpPr>
          <p:spPr>
            <a:xfrm>
              <a:off x="12582714" y="5554330"/>
              <a:ext cx="4693671" cy="9064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QUÁ TRÌNH PHÁT TRIỂN </a:t>
              </a:r>
            </a:p>
          </p:txBody>
        </p:sp>
        <p:cxnSp>
          <p:nvCxnSpPr>
            <p:cNvPr id="25" name="Straight Connector 24">
              <a:extLst>
                <a:ext uri="{FF2B5EF4-FFF2-40B4-BE49-F238E27FC236}">
                  <a16:creationId xmlns:a16="http://schemas.microsoft.com/office/drawing/2014/main" id="{AF56A759-8061-AFD5-F361-BAADD8E68C28}"/>
                </a:ext>
              </a:extLst>
            </p:cNvPr>
            <p:cNvCxnSpPr>
              <a:cxnSpLocks/>
              <a:stCxn id="23" idx="1"/>
            </p:cNvCxnSpPr>
            <p:nvPr/>
          </p:nvCxnSpPr>
          <p:spPr>
            <a:xfrm flipH="1">
              <a:off x="1371600" y="6007550"/>
              <a:ext cx="11211114" cy="228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8753-B967-2C21-F23D-A2E3C754E311}"/>
                </a:ext>
              </a:extLst>
            </p:cNvPr>
            <p:cNvCxnSpPr/>
            <p:nvPr/>
          </p:nvCxnSpPr>
          <p:spPr>
            <a:xfrm>
              <a:off x="1371600" y="6007550"/>
              <a:ext cx="0" cy="2438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B9872B-C331-AFF1-CDE0-3C924B995A95}"/>
                </a:ext>
              </a:extLst>
            </p:cNvPr>
            <p:cNvCxnSpPr>
              <a:cxnSpLocks/>
            </p:cNvCxnSpPr>
            <p:nvPr/>
          </p:nvCxnSpPr>
          <p:spPr>
            <a:xfrm flipH="1">
              <a:off x="1357952" y="8407333"/>
              <a:ext cx="15025048" cy="22884"/>
            </a:xfrm>
            <a:prstGeom prst="line">
              <a:avLst/>
            </a:prstGeom>
            <a:ln w="5715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Speech Bubble: Rectangle 22">
            <a:extLst>
              <a:ext uri="{FF2B5EF4-FFF2-40B4-BE49-F238E27FC236}">
                <a16:creationId xmlns:a16="http://schemas.microsoft.com/office/drawing/2014/main" id="{D6701D8B-2C67-4F7D-74A0-93435091C37B}"/>
              </a:ext>
            </a:extLst>
          </p:cNvPr>
          <p:cNvSpPr/>
          <p:nvPr/>
        </p:nvSpPr>
        <p:spPr>
          <a:xfrm>
            <a:off x="2243435" y="4467888"/>
            <a:ext cx="3412611" cy="1946108"/>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Văn minh Đại Việt bước đầu được định hình.  </a:t>
            </a:r>
          </a:p>
        </p:txBody>
      </p:sp>
      <p:sp>
        <p:nvSpPr>
          <p:cNvPr id="32" name="Speech Bubble: Rectangle 22">
            <a:extLst>
              <a:ext uri="{FF2B5EF4-FFF2-40B4-BE49-F238E27FC236}">
                <a16:creationId xmlns:a16="http://schemas.microsoft.com/office/drawing/2014/main" id="{55BB7479-4D01-DCF9-A884-A417A9BCA0E0}"/>
              </a:ext>
            </a:extLst>
          </p:cNvPr>
          <p:cNvSpPr/>
          <p:nvPr/>
        </p:nvSpPr>
        <p:spPr>
          <a:xfrm>
            <a:off x="7740077" y="4322447"/>
            <a:ext cx="3833224" cy="2179055"/>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a:solidFill>
                  <a:sysClr val="windowText" lastClr="000000"/>
                </a:solidFill>
                <a:cs typeface="Arial" panose="020B0604020202020204" pitchFamily="34" charset="0"/>
              </a:rPr>
              <a:t>Thế kỉ XI – thế kì XV</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Lý, Trần, Hồ.</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phát triển mạnh mẽ, toàn diện, thể hiện rõ ở tính dân tộc. </a:t>
            </a:r>
          </a:p>
        </p:txBody>
      </p:sp>
      <p:sp>
        <p:nvSpPr>
          <p:cNvPr id="33" name="Speech Bubble: Rectangle 25">
            <a:extLst>
              <a:ext uri="{FF2B5EF4-FFF2-40B4-BE49-F238E27FC236}">
                <a16:creationId xmlns:a16="http://schemas.microsoft.com/office/drawing/2014/main" id="{E88FD969-B86C-68CE-E9FF-38A40381F87D}"/>
              </a:ext>
            </a:extLst>
          </p:cNvPr>
          <p:cNvSpPr/>
          <p:nvPr/>
        </p:nvSpPr>
        <p:spPr>
          <a:xfrm>
            <a:off x="2968324" y="7442184"/>
            <a:ext cx="4015884"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cs typeface="Arial" panose="020B0604020202020204" pitchFamily="34" charset="0"/>
              </a:rPr>
              <a:t>Thế kỉ XV – thế kỉ XVII</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Lê sơ, Mạc, Lê Trung Hưng</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tiếp tục phát triển và đạt được nhiều thành tựu đặc sắc.</a:t>
            </a:r>
          </a:p>
          <a:p>
            <a:pPr algn="just">
              <a:lnSpc>
                <a:spcPct val="150000"/>
              </a:lnSpc>
            </a:pPr>
            <a:endParaRPr lang="en-US" sz="1500">
              <a:solidFill>
                <a:sysClr val="windowText" lastClr="000000"/>
              </a:solidFill>
              <a:latin typeface="Arial" panose="020B0604020202020204" pitchFamily="34" charset="0"/>
              <a:cs typeface="Arial" panose="020B0604020202020204" pitchFamily="34" charset="0"/>
            </a:endParaRPr>
          </a:p>
        </p:txBody>
      </p:sp>
      <p:sp>
        <p:nvSpPr>
          <p:cNvPr id="34" name="Speech Bubble: Rectangle 25">
            <a:extLst>
              <a:ext uri="{FF2B5EF4-FFF2-40B4-BE49-F238E27FC236}">
                <a16:creationId xmlns:a16="http://schemas.microsoft.com/office/drawing/2014/main" id="{209E6817-E806-EE9D-FD5F-48F20AA84C9F}"/>
              </a:ext>
            </a:extLst>
          </p:cNvPr>
          <p:cNvSpPr/>
          <p:nvPr/>
        </p:nvSpPr>
        <p:spPr>
          <a:xfrm>
            <a:off x="9101918" y="7522754"/>
            <a:ext cx="4995081"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latin typeface="Arial" panose="020B0604020202020204" pitchFamily="34" charset="0"/>
                <a:cs typeface="Arial" panose="020B0604020202020204" pitchFamily="34" charset="0"/>
              </a:rPr>
              <a:t>Thế kỉ XVIII – giữa thế kỉ XIX</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endParaRPr lang="en-US" sz="1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vi-VN" sz="15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12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2"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58C40014-F4C5-DEB3-92DB-82737CDB77B6}"/>
              </a:ext>
            </a:extLst>
          </p:cNvPr>
          <p:cNvSpPr txBox="1"/>
          <p:nvPr/>
        </p:nvSpPr>
        <p:spPr>
          <a:xfrm>
            <a:off x="6324599" y="571500"/>
            <a:ext cx="5638800" cy="1015663"/>
          </a:xfrm>
          <a:prstGeom prst="rect">
            <a:avLst/>
          </a:prstGeom>
          <a:noFill/>
        </p:spPr>
        <p:txBody>
          <a:bodyPr wrap="square" rtlCol="0">
            <a:spAutoFit/>
          </a:bodyPr>
          <a:lstStyle/>
          <a:p>
            <a:pPr algn="ctr"/>
            <a:r>
              <a:rPr lang="vi-VN" sz="6000" b="1"/>
              <a:t>VẬN DỤNG </a:t>
            </a:r>
            <a:endParaRPr lang="en-US" sz="6000" b="1"/>
          </a:p>
        </p:txBody>
      </p:sp>
      <p:pic>
        <p:nvPicPr>
          <p:cNvPr id="6" name="Picture 4">
            <a:extLst>
              <a:ext uri="{FF2B5EF4-FFF2-40B4-BE49-F238E27FC236}">
                <a16:creationId xmlns:a16="http://schemas.microsoft.com/office/drawing/2014/main" id="{20C7EDD3-24AC-85B7-249A-F8C6C8838B21}"/>
              </a:ext>
            </a:extLst>
          </p:cNvPr>
          <p:cNvPicPr>
            <a:picLocks noChangeAspect="1"/>
          </p:cNvPicPr>
          <p:nvPr/>
        </p:nvPicPr>
        <p:blipFill>
          <a:blip r:embed="rId2"/>
          <a:srcRect/>
          <a:stretch>
            <a:fillRect/>
          </a:stretch>
        </p:blipFill>
        <p:spPr>
          <a:xfrm>
            <a:off x="609600" y="1409700"/>
            <a:ext cx="4055587" cy="8227734"/>
          </a:xfrm>
          <a:prstGeom prst="rect">
            <a:avLst/>
          </a:prstGeom>
        </p:spPr>
      </p:pic>
      <p:pic>
        <p:nvPicPr>
          <p:cNvPr id="7" name="Picture 7">
            <a:extLst>
              <a:ext uri="{FF2B5EF4-FFF2-40B4-BE49-F238E27FC236}">
                <a16:creationId xmlns:a16="http://schemas.microsoft.com/office/drawing/2014/main" id="{3D725182-FA1C-7D20-EE4E-C5BA73680F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877546" y="0"/>
            <a:ext cx="3202997" cy="3142941"/>
          </a:xfrm>
          <a:prstGeom prst="rect">
            <a:avLst/>
          </a:prstGeom>
        </p:spPr>
      </p:pic>
      <p:pic>
        <p:nvPicPr>
          <p:cNvPr id="10" name="Picture 2">
            <a:extLst>
              <a:ext uri="{FF2B5EF4-FFF2-40B4-BE49-F238E27FC236}">
                <a16:creationId xmlns:a16="http://schemas.microsoft.com/office/drawing/2014/main" id="{0885A213-9AC2-F4CE-8444-588541059BA4}"/>
              </a:ext>
            </a:extLst>
          </p:cNvPr>
          <p:cNvPicPr>
            <a:picLocks noChangeAspect="1"/>
          </p:cNvPicPr>
          <p:nvPr/>
        </p:nvPicPr>
        <p:blipFill>
          <a:blip r:embed="rId5"/>
          <a:srcRect/>
          <a:stretch>
            <a:fillRect/>
          </a:stretch>
        </p:blipFill>
        <p:spPr>
          <a:xfrm>
            <a:off x="16302445" y="7002029"/>
            <a:ext cx="1779235" cy="3009277"/>
          </a:xfrm>
          <a:prstGeom prst="rect">
            <a:avLst/>
          </a:prstGeom>
        </p:spPr>
      </p:pic>
      <p:sp>
        <p:nvSpPr>
          <p:cNvPr id="11" name="Speech Bubble: Rectangle with Corners Rounded 10">
            <a:extLst>
              <a:ext uri="{FF2B5EF4-FFF2-40B4-BE49-F238E27FC236}">
                <a16:creationId xmlns:a16="http://schemas.microsoft.com/office/drawing/2014/main" id="{EDD49551-57E0-507E-AC63-67D8C6A8F15B}"/>
              </a:ext>
            </a:extLst>
          </p:cNvPr>
          <p:cNvSpPr/>
          <p:nvPr/>
        </p:nvSpPr>
        <p:spPr>
          <a:xfrm>
            <a:off x="5245036" y="3405715"/>
            <a:ext cx="11963400" cy="3949297"/>
          </a:xfrm>
          <a:prstGeom prst="wedgeRoundRectCallout">
            <a:avLst>
              <a:gd name="adj1" fmla="val -57525"/>
              <a:gd name="adj2" fmla="val 4670"/>
              <a:gd name="adj3" fmla="val 16667"/>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Sưu tầm và giới thiệu về một thành tựu tiêu biểu của nền văn minh Đại Việt mang dấu ấn cá nhân của văn minh Văn Lang – Âu Lạc. </a:t>
            </a:r>
            <a:endParaRPr lang="en-US" sz="4000">
              <a:solidFill>
                <a:schemeClr val="tx1"/>
              </a:solidFill>
            </a:endParaRPr>
          </a:p>
        </p:txBody>
      </p:sp>
    </p:spTree>
    <p:extLst>
      <p:ext uri="{BB962C8B-B14F-4D97-AF65-F5344CB8AC3E}">
        <p14:creationId xmlns:p14="http://schemas.microsoft.com/office/powerpoint/2010/main" val="124885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4610099" y="800100"/>
            <a:ext cx="9067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7" name="TextBox 6">
            <a:extLst>
              <a:ext uri="{FF2B5EF4-FFF2-40B4-BE49-F238E27FC236}">
                <a16:creationId xmlns:a16="http://schemas.microsoft.com/office/drawing/2014/main" id="{6AE1A33E-8103-890D-EEA0-CFC2220D2542}"/>
              </a:ext>
            </a:extLst>
          </p:cNvPr>
          <p:cNvSpPr txBox="1"/>
          <p:nvPr/>
        </p:nvSpPr>
        <p:spPr>
          <a:xfrm>
            <a:off x="762000" y="1943100"/>
            <a:ext cx="17526000" cy="707886"/>
          </a:xfrm>
          <a:prstGeom prst="rect">
            <a:avLst/>
          </a:prstGeom>
          <a:noFill/>
        </p:spPr>
        <p:txBody>
          <a:bodyPr wrap="square" rtlCol="0">
            <a:spAutoFit/>
          </a:bodyPr>
          <a:lstStyle/>
          <a:p>
            <a:r>
              <a:rPr lang="vi-VN" sz="4000" i="1">
                <a:solidFill>
                  <a:srgbClr val="C00000"/>
                </a:solidFill>
              </a:rPr>
              <a:t>Trình bày một vài cảm nhận của bản thân sau khi nghe 4 câu thơ </a:t>
            </a:r>
            <a:r>
              <a:rPr lang="en-US" sz="4000" i="1">
                <a:solidFill>
                  <a:srgbClr val="C00000"/>
                </a:solidFill>
                <a:latin typeface="Arial" panose="020B0604020202020204" pitchFamily="34" charset="0"/>
                <a:cs typeface="Arial" panose="020B0604020202020204" pitchFamily="34" charset="0"/>
              </a:rPr>
              <a:t>sau đây: </a:t>
            </a:r>
          </a:p>
        </p:txBody>
      </p:sp>
      <p:grpSp>
        <p:nvGrpSpPr>
          <p:cNvPr id="10" name="Group 9">
            <a:extLst>
              <a:ext uri="{FF2B5EF4-FFF2-40B4-BE49-F238E27FC236}">
                <a16:creationId xmlns:a16="http://schemas.microsoft.com/office/drawing/2014/main" id="{33A28C02-055D-E830-1A61-88B594B5C96A}"/>
              </a:ext>
            </a:extLst>
          </p:cNvPr>
          <p:cNvGrpSpPr/>
          <p:nvPr/>
        </p:nvGrpSpPr>
        <p:grpSpPr>
          <a:xfrm>
            <a:off x="382156" y="3467100"/>
            <a:ext cx="8455885" cy="5486255"/>
            <a:chOff x="609601" y="3407045"/>
            <a:chExt cx="8455885" cy="5486255"/>
          </a:xfrm>
        </p:grpSpPr>
        <p:pic>
          <p:nvPicPr>
            <p:cNvPr id="5" name="Picture 4">
              <a:extLst>
                <a:ext uri="{FF2B5EF4-FFF2-40B4-BE49-F238E27FC236}">
                  <a16:creationId xmlns:a16="http://schemas.microsoft.com/office/drawing/2014/main" id="{AE9927E9-FE4F-AF10-8EC6-EE9311D86D42}"/>
                </a:ext>
              </a:extLst>
            </p:cNvPr>
            <p:cNvPicPr>
              <a:picLocks noChangeAspect="1"/>
            </p:cNvPicPr>
            <p:nvPr/>
          </p:nvPicPr>
          <p:blipFill>
            <a:blip r:embed="rId2">
              <a:alphaModFix amt="20000"/>
            </a:blip>
            <a:stretch>
              <a:fillRect/>
            </a:stretch>
          </p:blipFill>
          <p:spPr>
            <a:xfrm>
              <a:off x="609601" y="3407045"/>
              <a:ext cx="8455885" cy="5486255"/>
            </a:xfrm>
            <a:prstGeom prst="rect">
              <a:avLst/>
            </a:prstGeom>
          </p:spPr>
        </p:pic>
        <p:sp>
          <p:nvSpPr>
            <p:cNvPr id="8" name="TextBox 7">
              <a:extLst>
                <a:ext uri="{FF2B5EF4-FFF2-40B4-BE49-F238E27FC236}">
                  <a16:creationId xmlns:a16="http://schemas.microsoft.com/office/drawing/2014/main" id="{4D6DE2C3-B366-C6BF-103E-7569BADC31FF}"/>
                </a:ext>
              </a:extLst>
            </p:cNvPr>
            <p:cNvSpPr txBox="1"/>
            <p:nvPr/>
          </p:nvSpPr>
          <p:spPr>
            <a:xfrm>
              <a:off x="1371600" y="4152900"/>
              <a:ext cx="7541486" cy="3390608"/>
            </a:xfrm>
            <a:prstGeom prst="rect">
              <a:avLst/>
            </a:prstGeom>
            <a:noFill/>
          </p:spPr>
          <p:txBody>
            <a:bodyPr wrap="square" rtlCol="0">
              <a:spAutoFit/>
            </a:bodyPr>
            <a:lstStyle/>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Như nước Đại Việt ta từ trước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Vốn xưng nền văn hiến đã lâu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Núi sông, bờ cõi đã chia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Phong tục Bắc Nam cũng khác.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82DF0-04B1-B9E6-9538-6917179CAC06}"/>
                </a:ext>
              </a:extLst>
            </p:cNvPr>
            <p:cNvSpPr txBox="1"/>
            <p:nvPr/>
          </p:nvSpPr>
          <p:spPr>
            <a:xfrm>
              <a:off x="3810000" y="7818294"/>
              <a:ext cx="4495800" cy="400110"/>
            </a:xfrm>
            <a:prstGeom prst="rect">
              <a:avLst/>
            </a:prstGeom>
            <a:noFill/>
          </p:spPr>
          <p:txBody>
            <a:bodyPr wrap="square" rtlCol="0">
              <a:spAutoFit/>
            </a:bodyPr>
            <a:lstStyle/>
            <a:p>
              <a:pPr algn="ctr"/>
              <a:r>
                <a:rPr lang="fr-FR" sz="2000" i="1">
                  <a:solidFill>
                    <a:srgbClr val="002060"/>
                  </a:solidFill>
                  <a:effectLst/>
                  <a:latin typeface="Arial" panose="020B0604020202020204" pitchFamily="34" charset="0"/>
                  <a:ea typeface="Calibri" panose="020F0502020204030204" pitchFamily="34" charset="0"/>
                  <a:cs typeface="Arial" panose="020B0604020202020204" pitchFamily="34" charset="0"/>
                </a:rPr>
                <a:t>(Bình Ngô đại cáo – Nguyễn Trãi)</a:t>
              </a:r>
              <a:endParaRPr lang="en-US" sz="2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952DAC4-9AE3-ED7A-BB71-A39E1A4C9EEC}"/>
              </a:ext>
            </a:extLst>
          </p:cNvPr>
          <p:cNvGrpSpPr/>
          <p:nvPr/>
        </p:nvGrpSpPr>
        <p:grpSpPr>
          <a:xfrm>
            <a:off x="8838041" y="2781300"/>
            <a:ext cx="8914244" cy="7010400"/>
            <a:chOff x="8838041" y="2781300"/>
            <a:chExt cx="8914244" cy="7010400"/>
          </a:xfrm>
        </p:grpSpPr>
        <p:sp>
          <p:nvSpPr>
            <p:cNvPr id="11" name="Rectangle: Rounded Corners 10">
              <a:extLst>
                <a:ext uri="{FF2B5EF4-FFF2-40B4-BE49-F238E27FC236}">
                  <a16:creationId xmlns:a16="http://schemas.microsoft.com/office/drawing/2014/main" id="{CBE087B9-A3C9-E052-8421-4AC77AAC92A6}"/>
                </a:ext>
              </a:extLst>
            </p:cNvPr>
            <p:cNvSpPr/>
            <p:nvPr/>
          </p:nvSpPr>
          <p:spPr>
            <a:xfrm>
              <a:off x="8838041" y="2781300"/>
              <a:ext cx="8914244" cy="7010400"/>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85E3DAA-9FE7-52F6-E576-733CDCD92762}"/>
                </a:ext>
              </a:extLst>
            </p:cNvPr>
            <p:cNvSpPr txBox="1"/>
            <p:nvPr/>
          </p:nvSpPr>
          <p:spPr>
            <a:xfrm>
              <a:off x="9181520" y="3427819"/>
              <a:ext cx="8227286" cy="580665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Các yếu tố căn bản để xác định chủ quyền của nước Đại Việt.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Việc bảo vệ chủ quyền lãnh thổ là hết sức cần thiết.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Bảo vệ toàn vẹn chủ quyền lãnh thổ là trách nhiệm, bổn phận của mỗi người dân Việt Nam. </a:t>
              </a:r>
            </a:p>
          </p:txBody>
        </p:sp>
      </p:grpSp>
    </p:spTree>
    <p:extLst>
      <p:ext uri="{BB962C8B-B14F-4D97-AF65-F5344CB8AC3E}">
        <p14:creationId xmlns:p14="http://schemas.microsoft.com/office/powerpoint/2010/main" val="4083724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sp>
        <p:nvSpPr>
          <p:cNvPr id="21" name="TextBox 20">
            <a:extLst>
              <a:ext uri="{FF2B5EF4-FFF2-40B4-BE49-F238E27FC236}">
                <a16:creationId xmlns:a16="http://schemas.microsoft.com/office/drawing/2014/main" id="{14ADBCC8-7C32-3F0B-69E0-7C1FF35BE3D3}"/>
              </a:ext>
            </a:extLst>
          </p:cNvPr>
          <p:cNvSpPr txBox="1"/>
          <p:nvPr/>
        </p:nvSpPr>
        <p:spPr>
          <a:xfrm>
            <a:off x="4838699" y="867249"/>
            <a:ext cx="8610601" cy="1015663"/>
          </a:xfrm>
          <a:prstGeom prst="rect">
            <a:avLst/>
          </a:prstGeom>
          <a:noFill/>
        </p:spPr>
        <p:txBody>
          <a:bodyPr wrap="square" rtlCol="0">
            <a:spAutoFit/>
          </a:bodyPr>
          <a:lstStyle/>
          <a:p>
            <a:pPr algn="ctr"/>
            <a:r>
              <a:rPr lang="vi-VN" sz="6000" b="1"/>
              <a:t>HƯỚNG DẪN VỀ NHÀ </a:t>
            </a:r>
            <a:endParaRPr lang="en-US" sz="6000" b="1"/>
          </a:p>
        </p:txBody>
      </p:sp>
      <p:grpSp>
        <p:nvGrpSpPr>
          <p:cNvPr id="24" name="Group 23">
            <a:extLst>
              <a:ext uri="{FF2B5EF4-FFF2-40B4-BE49-F238E27FC236}">
                <a16:creationId xmlns:a16="http://schemas.microsoft.com/office/drawing/2014/main" id="{30DE357F-DBD6-3CC3-5B83-8870E00671E2}"/>
              </a:ext>
            </a:extLst>
          </p:cNvPr>
          <p:cNvGrpSpPr/>
          <p:nvPr/>
        </p:nvGrpSpPr>
        <p:grpSpPr>
          <a:xfrm>
            <a:off x="1600200" y="2542706"/>
            <a:ext cx="6858000" cy="4739469"/>
            <a:chOff x="1600200" y="2842431"/>
            <a:chExt cx="6858000" cy="4739469"/>
          </a:xfrm>
        </p:grpSpPr>
        <p:sp>
          <p:nvSpPr>
            <p:cNvPr id="23" name="Rectangle: Rounded Corners 22">
              <a:extLst>
                <a:ext uri="{FF2B5EF4-FFF2-40B4-BE49-F238E27FC236}">
                  <a16:creationId xmlns:a16="http://schemas.microsoft.com/office/drawing/2014/main" id="{B232ACEA-B0C2-24B5-722C-E12133985BA1}"/>
                </a:ext>
              </a:extLst>
            </p:cNvPr>
            <p:cNvSpPr/>
            <p:nvPr/>
          </p:nvSpPr>
          <p:spPr>
            <a:xfrm>
              <a:off x="1828800" y="3771900"/>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Ôn tập lại kiến thức đã được học trong bài.</a:t>
              </a:r>
            </a:p>
            <a:p>
              <a:pPr marL="571500" indent="-571500" algn="just">
                <a:lnSpc>
                  <a:spcPct val="150000"/>
                </a:lnSpc>
                <a:buFont typeface="Arial" panose="020B0604020202020204" pitchFamily="34" charset="0"/>
                <a:buChar char="•"/>
              </a:pPr>
              <a:r>
                <a:rPr lang="vi-VN" sz="3600">
                  <a:solidFill>
                    <a:schemeClr val="tx1"/>
                  </a:solidFill>
                </a:rPr>
                <a:t>Làm đầy đủ bài tập về nhà đã được giao. </a:t>
              </a:r>
              <a:endParaRPr lang="en-US" sz="3600">
                <a:solidFill>
                  <a:schemeClr val="tx1"/>
                </a:solidFill>
              </a:endParaRPr>
            </a:p>
          </p:txBody>
        </p:sp>
        <p:pic>
          <p:nvPicPr>
            <p:cNvPr id="22" name="Picture 6">
              <a:extLst>
                <a:ext uri="{FF2B5EF4-FFF2-40B4-BE49-F238E27FC236}">
                  <a16:creationId xmlns:a16="http://schemas.microsoft.com/office/drawing/2014/main" id="{279E3FE5-1203-81B6-E805-93DD53E89B22}"/>
                </a:ext>
              </a:extLst>
            </p:cNvPr>
            <p:cNvPicPr>
              <a:picLocks noChangeAspect="1"/>
            </p:cNvPicPr>
            <p:nvPr/>
          </p:nvPicPr>
          <p:blipFill>
            <a:blip r:embed="rId2"/>
            <a:srcRect/>
            <a:stretch>
              <a:fillRect/>
            </a:stretch>
          </p:blipFill>
          <p:spPr>
            <a:xfrm>
              <a:off x="1600200" y="2842431"/>
              <a:ext cx="1344463" cy="1407815"/>
            </a:xfrm>
            <a:prstGeom prst="rect">
              <a:avLst/>
            </a:prstGeom>
          </p:spPr>
        </p:pic>
      </p:grpSp>
      <p:grpSp>
        <p:nvGrpSpPr>
          <p:cNvPr id="27" name="Group 26">
            <a:extLst>
              <a:ext uri="{FF2B5EF4-FFF2-40B4-BE49-F238E27FC236}">
                <a16:creationId xmlns:a16="http://schemas.microsoft.com/office/drawing/2014/main" id="{78C9146E-9BBA-34A7-A932-C41A413D28D6}"/>
              </a:ext>
            </a:extLst>
          </p:cNvPr>
          <p:cNvGrpSpPr/>
          <p:nvPr/>
        </p:nvGrpSpPr>
        <p:grpSpPr>
          <a:xfrm>
            <a:off x="9525002" y="2768267"/>
            <a:ext cx="7301629" cy="4513908"/>
            <a:chOff x="9677402" y="2534591"/>
            <a:chExt cx="7301629" cy="4513908"/>
          </a:xfrm>
        </p:grpSpPr>
        <p:sp>
          <p:nvSpPr>
            <p:cNvPr id="25" name="Rectangle: Rounded Corners 24">
              <a:extLst>
                <a:ext uri="{FF2B5EF4-FFF2-40B4-BE49-F238E27FC236}">
                  <a16:creationId xmlns:a16="http://schemas.microsoft.com/office/drawing/2014/main" id="{029521AB-EA8F-56E3-D447-9D0017D26210}"/>
                </a:ext>
              </a:extLst>
            </p:cNvPr>
            <p:cNvSpPr/>
            <p:nvPr/>
          </p:nvSpPr>
          <p:spPr>
            <a:xfrm>
              <a:off x="9677402" y="3238499"/>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Soạn bài mới: </a:t>
              </a:r>
              <a:r>
                <a:rPr lang="vi-VN" sz="3600" b="1" i="1">
                  <a:solidFill>
                    <a:srgbClr val="C00000"/>
                  </a:solidFill>
                </a:rPr>
                <a:t>Bài 15. Một số thành tựu của văn minh Đại Việt.  </a:t>
              </a:r>
              <a:endParaRPr lang="en-US" sz="3600" b="1" i="1">
                <a:solidFill>
                  <a:srgbClr val="C00000"/>
                </a:solidFill>
              </a:endParaRPr>
            </a:p>
          </p:txBody>
        </p:sp>
        <p:pic>
          <p:nvPicPr>
            <p:cNvPr id="26" name="Picture 6">
              <a:extLst>
                <a:ext uri="{FF2B5EF4-FFF2-40B4-BE49-F238E27FC236}">
                  <a16:creationId xmlns:a16="http://schemas.microsoft.com/office/drawing/2014/main" id="{B5C316BF-0735-0694-9726-57F6DD133502}"/>
                </a:ext>
              </a:extLst>
            </p:cNvPr>
            <p:cNvPicPr>
              <a:picLocks noChangeAspect="1"/>
            </p:cNvPicPr>
            <p:nvPr/>
          </p:nvPicPr>
          <p:blipFill>
            <a:blip r:embed="rId2"/>
            <a:srcRect/>
            <a:stretch>
              <a:fillRect/>
            </a:stretch>
          </p:blipFill>
          <p:spPr>
            <a:xfrm>
              <a:off x="15634568" y="2534591"/>
              <a:ext cx="1344463" cy="1407815"/>
            </a:xfrm>
            <a:prstGeom prst="rect">
              <a:avLst/>
            </a:prstGeom>
          </p:spPr>
        </p:pic>
      </p:grpSp>
      <p:pic>
        <p:nvPicPr>
          <p:cNvPr id="28" name="Picture 4">
            <a:extLst>
              <a:ext uri="{FF2B5EF4-FFF2-40B4-BE49-F238E27FC236}">
                <a16:creationId xmlns:a16="http://schemas.microsoft.com/office/drawing/2014/main" id="{B334A8A6-F8C0-19F5-FC93-CD2EEE4A37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021" y="7187807"/>
            <a:ext cx="3299450" cy="2965381"/>
          </a:xfrm>
          <a:prstGeom prst="rect">
            <a:avLst/>
          </a:prstGeom>
        </p:spPr>
      </p:pic>
      <p:pic>
        <p:nvPicPr>
          <p:cNvPr id="29" name="Picture 4">
            <a:extLst>
              <a:ext uri="{FF2B5EF4-FFF2-40B4-BE49-F238E27FC236}">
                <a16:creationId xmlns:a16="http://schemas.microsoft.com/office/drawing/2014/main" id="{E471A17E-1373-BF61-E8DA-30C3A1C9E8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24369" y="7359800"/>
            <a:ext cx="3299450" cy="2965381"/>
          </a:xfrm>
          <a:prstGeom prst="rect">
            <a:avLst/>
          </a:prstGeom>
        </p:spPr>
      </p:pic>
      <p:pic>
        <p:nvPicPr>
          <p:cNvPr id="30" name="Picture 4">
            <a:extLst>
              <a:ext uri="{FF2B5EF4-FFF2-40B4-BE49-F238E27FC236}">
                <a16:creationId xmlns:a16="http://schemas.microsoft.com/office/drawing/2014/main" id="{EA7EBD3B-6370-AA18-3E0B-66ACEA780D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15272" y="7230094"/>
            <a:ext cx="3299450" cy="2965381"/>
          </a:xfrm>
          <a:prstGeom prst="rect">
            <a:avLst/>
          </a:prstGeom>
        </p:spPr>
      </p:pic>
      <p:pic>
        <p:nvPicPr>
          <p:cNvPr id="31" name="Picture 4">
            <a:extLst>
              <a:ext uri="{FF2B5EF4-FFF2-40B4-BE49-F238E27FC236}">
                <a16:creationId xmlns:a16="http://schemas.microsoft.com/office/drawing/2014/main" id="{670751AF-5280-8370-177D-36E13B30B8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64662" y="7402087"/>
            <a:ext cx="3299450" cy="2965381"/>
          </a:xfrm>
          <a:prstGeom prst="rect">
            <a:avLst/>
          </a:prstGeom>
        </p:spPr>
      </p:pic>
      <p:pic>
        <p:nvPicPr>
          <p:cNvPr id="32" name="Picture 4">
            <a:extLst>
              <a:ext uri="{FF2B5EF4-FFF2-40B4-BE49-F238E27FC236}">
                <a16:creationId xmlns:a16="http://schemas.microsoft.com/office/drawing/2014/main" id="{247113CE-957B-3B27-6A39-7682461099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640828" y="7114163"/>
            <a:ext cx="3299450" cy="29653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3524248" y="609527"/>
            <a:ext cx="11239501"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 Khái niệm văn minh Đại Việt </a:t>
            </a:r>
          </a:p>
        </p:txBody>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14" name="Rectangle: Rounded Corners 13">
            <a:extLst>
              <a:ext uri="{FF2B5EF4-FFF2-40B4-BE49-F238E27FC236}">
                <a16:creationId xmlns:a16="http://schemas.microsoft.com/office/drawing/2014/main" id="{5026CE19-8F9E-20BA-060B-8271BF25D2BF}"/>
              </a:ext>
            </a:extLst>
          </p:cNvPr>
          <p:cNvSpPr/>
          <p:nvPr/>
        </p:nvSpPr>
        <p:spPr>
          <a:xfrm>
            <a:off x="876298" y="1714500"/>
            <a:ext cx="16535400" cy="990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002060"/>
                </a:solidFill>
                <a:latin typeface="Arial" panose="020B0604020202020204" pitchFamily="34" charset="0"/>
                <a:cs typeface="Arial" panose="020B0604020202020204" pitchFamily="34" charset="0"/>
              </a:rPr>
              <a:t>Đọc thông tin và hãy giải thích khái niệm văn minh Đại Việt. </a:t>
            </a:r>
          </a:p>
        </p:txBody>
      </p:sp>
      <p:sp>
        <p:nvSpPr>
          <p:cNvPr id="15" name="Rectangle: Rounded Corners 14">
            <a:extLst>
              <a:ext uri="{FF2B5EF4-FFF2-40B4-BE49-F238E27FC236}">
                <a16:creationId xmlns:a16="http://schemas.microsoft.com/office/drawing/2014/main" id="{3C7E729E-B7FD-023C-885D-7CA90BD135F8}"/>
              </a:ext>
            </a:extLst>
          </p:cNvPr>
          <p:cNvSpPr/>
          <p:nvPr/>
        </p:nvSpPr>
        <p:spPr>
          <a:xfrm>
            <a:off x="624048" y="3165102"/>
            <a:ext cx="6248400" cy="638620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a:solidFill>
                  <a:schemeClr val="tx1"/>
                </a:solidFill>
                <a:latin typeface="Arial" panose="020B0604020202020204" pitchFamily="34" charset="0"/>
                <a:cs typeface="Arial" panose="020B0604020202020204" pitchFamily="34" charset="0"/>
              </a:rPr>
              <a:t>Câu hỏi gợi ý</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có từ khi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gắn liền với những triều đại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Vì sao văn minh Đại Việt còn được gọi là văn minh Thăng Long?</a:t>
            </a:r>
          </a:p>
          <a:p>
            <a:pPr algn="ctr"/>
            <a:endParaRPr lang="en-US"/>
          </a:p>
        </p:txBody>
      </p:sp>
      <p:grpSp>
        <p:nvGrpSpPr>
          <p:cNvPr id="20" name="Group 19">
            <a:extLst>
              <a:ext uri="{FF2B5EF4-FFF2-40B4-BE49-F238E27FC236}">
                <a16:creationId xmlns:a16="http://schemas.microsoft.com/office/drawing/2014/main" id="{59C1F248-EF34-457D-4EF1-47752BB6847C}"/>
              </a:ext>
            </a:extLst>
          </p:cNvPr>
          <p:cNvGrpSpPr/>
          <p:nvPr/>
        </p:nvGrpSpPr>
        <p:grpSpPr>
          <a:xfrm>
            <a:off x="7104396" y="5451327"/>
            <a:ext cx="10936298" cy="3258900"/>
            <a:chOff x="7104396" y="5451327"/>
            <a:chExt cx="10936298" cy="3258900"/>
          </a:xfrm>
        </p:grpSpPr>
        <p:pic>
          <p:nvPicPr>
            <p:cNvPr id="17" name="Picture 16">
              <a:extLst>
                <a:ext uri="{FF2B5EF4-FFF2-40B4-BE49-F238E27FC236}">
                  <a16:creationId xmlns:a16="http://schemas.microsoft.com/office/drawing/2014/main" id="{CC27C918-CD62-D9D5-399A-CE715FB3B955}"/>
                </a:ext>
              </a:extLst>
            </p:cNvPr>
            <p:cNvPicPr>
              <a:picLocks noChangeAspect="1"/>
            </p:cNvPicPr>
            <p:nvPr/>
          </p:nvPicPr>
          <p:blipFill rotWithShape="1">
            <a:blip r:embed="rId4">
              <a:extLst>
                <a:ext uri="{28A0092B-C50C-407E-A947-70E740481C1C}">
                  <a14:useLocalDpi xmlns:a14="http://schemas.microsoft.com/office/drawing/2010/main" val="0"/>
                </a:ext>
              </a:extLst>
            </a:blip>
            <a:srcRect l="8963" t="10383" r="8264" b="12761"/>
            <a:stretch/>
          </p:blipFill>
          <p:spPr>
            <a:xfrm>
              <a:off x="7104396" y="5741229"/>
              <a:ext cx="10744200" cy="2968998"/>
            </a:xfrm>
            <a:prstGeom prst="roundRect">
              <a:avLst/>
            </a:prstGeom>
          </p:spPr>
        </p:pic>
        <p:pic>
          <p:nvPicPr>
            <p:cNvPr id="19" name="Picture 9">
              <a:extLst>
                <a:ext uri="{FF2B5EF4-FFF2-40B4-BE49-F238E27FC236}">
                  <a16:creationId xmlns:a16="http://schemas.microsoft.com/office/drawing/2014/main" id="{6C391672-A8B5-6818-4C13-DF4A3EB40A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76745">
              <a:off x="16909194" y="5363777"/>
              <a:ext cx="1043950" cy="1219050"/>
            </a:xfrm>
            <a:prstGeom prst="rect">
              <a:avLst/>
            </a:prstGeom>
          </p:spPr>
        </p:pic>
      </p:grpSp>
      <p:sp>
        <p:nvSpPr>
          <p:cNvPr id="18" name="Speech Bubble: Rectangle with Corners Rounded 17">
            <a:extLst>
              <a:ext uri="{FF2B5EF4-FFF2-40B4-BE49-F238E27FC236}">
                <a16:creationId xmlns:a16="http://schemas.microsoft.com/office/drawing/2014/main" id="{7CA121AD-E864-7385-85F3-1941B7FE21E2}"/>
              </a:ext>
            </a:extLst>
          </p:cNvPr>
          <p:cNvSpPr/>
          <p:nvPr/>
        </p:nvSpPr>
        <p:spPr>
          <a:xfrm>
            <a:off x="8171196" y="3895005"/>
            <a:ext cx="8610600" cy="1553392"/>
          </a:xfrm>
          <a:prstGeom prst="wedgeRoundRectCallout">
            <a:avLst>
              <a:gd name="adj1" fmla="val 43518"/>
              <a:gd name="adj2" fmla="val 8622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Tìm hiểu về thời gian trường tồn, hình thành khái niệm văn minh Đại Việt. </a:t>
            </a:r>
          </a:p>
        </p:txBody>
      </p:sp>
    </p:spTree>
    <p:extLst>
      <p:ext uri="{BB962C8B-B14F-4D97-AF65-F5344CB8AC3E}">
        <p14:creationId xmlns:p14="http://schemas.microsoft.com/office/powerpoint/2010/main" val="1702018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2843" y="7812731"/>
            <a:ext cx="2775157" cy="2494172"/>
          </a:xfrm>
          <a:prstGeom prst="rect">
            <a:avLst/>
          </a:prstGeom>
        </p:spPr>
      </p:pic>
      <p:sp>
        <p:nvSpPr>
          <p:cNvPr id="8" name="Rectangle: Rounded Corners 7">
            <a:extLst>
              <a:ext uri="{FF2B5EF4-FFF2-40B4-BE49-F238E27FC236}">
                <a16:creationId xmlns:a16="http://schemas.microsoft.com/office/drawing/2014/main" id="{86C6AD2D-F921-DDB4-83BA-4B5200F43F6E}"/>
              </a:ext>
            </a:extLst>
          </p:cNvPr>
          <p:cNvSpPr/>
          <p:nvPr/>
        </p:nvSpPr>
        <p:spPr>
          <a:xfrm>
            <a:off x="5638362" y="985345"/>
            <a:ext cx="7010400" cy="12954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Văn minh Đại Việt </a:t>
            </a:r>
          </a:p>
        </p:txBody>
      </p:sp>
      <p:sp>
        <p:nvSpPr>
          <p:cNvPr id="9" name="TextBox 8">
            <a:extLst>
              <a:ext uri="{FF2B5EF4-FFF2-40B4-BE49-F238E27FC236}">
                <a16:creationId xmlns:a16="http://schemas.microsoft.com/office/drawing/2014/main" id="{67BA7027-B96A-9DD6-A592-3A434D19595B}"/>
              </a:ext>
            </a:extLst>
          </p:cNvPr>
          <p:cNvSpPr txBox="1"/>
          <p:nvPr/>
        </p:nvSpPr>
        <p:spPr>
          <a:xfrm>
            <a:off x="1594596" y="2590847"/>
            <a:ext cx="15621000" cy="663765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Tồn tại và phát triển cùng quốc gia Đại Việt.</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Thời gian: gần 1000 năm (từ thế kỉ X đến giữa thế kỉ XIX).</a:t>
            </a: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Phát triển trong điều kiện độc lập, tự chủ.</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Kinh đô chủ yếu ở Thăng Long (Hà Nội).</a:t>
            </a:r>
          </a:p>
          <a:p>
            <a:pPr>
              <a:lnSpc>
                <a:spcPct val="150000"/>
              </a:lnSpc>
            </a:pPr>
            <a:r>
              <a:rPr lang="en-US" sz="360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CBA80114-9A44-C3DF-E01D-4DB39EECC57D}"/>
              </a:ext>
            </a:extLst>
          </p:cNvPr>
          <p:cNvSpPr/>
          <p:nvPr/>
        </p:nvSpPr>
        <p:spPr>
          <a:xfrm>
            <a:off x="902791"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khúc </a:t>
            </a:r>
          </a:p>
        </p:txBody>
      </p:sp>
      <p:sp>
        <p:nvSpPr>
          <p:cNvPr id="12" name="Rectangle 11">
            <a:extLst>
              <a:ext uri="{FF2B5EF4-FFF2-40B4-BE49-F238E27FC236}">
                <a16:creationId xmlns:a16="http://schemas.microsoft.com/office/drawing/2014/main" id="{CEE442EE-399D-C3FC-F310-32AA6B1ECFA1}"/>
              </a:ext>
            </a:extLst>
          </p:cNvPr>
          <p:cNvSpPr/>
          <p:nvPr/>
        </p:nvSpPr>
        <p:spPr>
          <a:xfrm>
            <a:off x="3341952"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Dương </a:t>
            </a:r>
          </a:p>
        </p:txBody>
      </p:sp>
      <p:sp>
        <p:nvSpPr>
          <p:cNvPr id="13" name="Rectangle 12">
            <a:extLst>
              <a:ext uri="{FF2B5EF4-FFF2-40B4-BE49-F238E27FC236}">
                <a16:creationId xmlns:a16="http://schemas.microsoft.com/office/drawing/2014/main" id="{253F48FB-62D4-3739-49AB-9E86890850CB}"/>
              </a:ext>
            </a:extLst>
          </p:cNvPr>
          <p:cNvSpPr/>
          <p:nvPr/>
        </p:nvSpPr>
        <p:spPr>
          <a:xfrm>
            <a:off x="5760143"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Ngô </a:t>
            </a:r>
          </a:p>
        </p:txBody>
      </p:sp>
      <p:sp>
        <p:nvSpPr>
          <p:cNvPr id="16" name="Rectangle 15">
            <a:extLst>
              <a:ext uri="{FF2B5EF4-FFF2-40B4-BE49-F238E27FC236}">
                <a16:creationId xmlns:a16="http://schemas.microsoft.com/office/drawing/2014/main" id="{AC2F4BDB-60F8-9BD5-1951-238CD50800AA}"/>
              </a:ext>
            </a:extLst>
          </p:cNvPr>
          <p:cNvSpPr/>
          <p:nvPr/>
        </p:nvSpPr>
        <p:spPr>
          <a:xfrm>
            <a:off x="8178334"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Đinh </a:t>
            </a:r>
          </a:p>
        </p:txBody>
      </p:sp>
      <p:sp>
        <p:nvSpPr>
          <p:cNvPr id="21" name="Rectangle 20">
            <a:extLst>
              <a:ext uri="{FF2B5EF4-FFF2-40B4-BE49-F238E27FC236}">
                <a16:creationId xmlns:a16="http://schemas.microsoft.com/office/drawing/2014/main" id="{FAD30574-B6BE-2E7D-C1AC-3AC195B3F157}"/>
              </a:ext>
            </a:extLst>
          </p:cNvPr>
          <p:cNvSpPr/>
          <p:nvPr/>
        </p:nvSpPr>
        <p:spPr>
          <a:xfrm>
            <a:off x="10596524" y="4562572"/>
            <a:ext cx="3043275"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Arial" panose="020B0604020202020204" pitchFamily="34" charset="0"/>
                <a:cs typeface="Arial" panose="020B0604020202020204" pitchFamily="34" charset="0"/>
              </a:rPr>
              <a:t>TĐ </a:t>
            </a:r>
            <a:r>
              <a:rPr lang="en-US" sz="3000" dirty="0" err="1">
                <a:solidFill>
                  <a:schemeClr val="tx1"/>
                </a:solidFill>
                <a:latin typeface="Arial" panose="020B0604020202020204" pitchFamily="34" charset="0"/>
                <a:cs typeface="Arial" panose="020B0604020202020204" pitchFamily="34" charset="0"/>
              </a:rPr>
              <a:t>Tiền</a:t>
            </a:r>
            <a:r>
              <a:rPr lang="en-US" sz="3000" dirty="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Lê</a:t>
            </a:r>
            <a:r>
              <a:rPr lang="en-US" sz="3000" dirty="0" smtClean="0">
                <a:solidFill>
                  <a:schemeClr val="tx1"/>
                </a:solidFill>
                <a:latin typeface="Arial" panose="020B0604020202020204" pitchFamily="34" charset="0"/>
                <a:cs typeface="Arial" panose="020B0604020202020204" pitchFamily="34" charset="0"/>
              </a:rPr>
              <a:t> – </a:t>
            </a:r>
            <a:r>
              <a:rPr lang="en-US" sz="3000" dirty="0" err="1" smtClean="0">
                <a:solidFill>
                  <a:schemeClr val="tx1"/>
                </a:solidFill>
                <a:latin typeface="Arial" panose="020B0604020202020204" pitchFamily="34" charset="0"/>
                <a:cs typeface="Arial" panose="020B0604020202020204" pitchFamily="34" charset="0"/>
              </a:rPr>
              <a:t>Lí</a:t>
            </a:r>
            <a:r>
              <a:rPr lang="en-US" sz="3000" dirty="0" smtClean="0">
                <a:solidFill>
                  <a:schemeClr val="tx1"/>
                </a:solidFill>
                <a:latin typeface="Arial" panose="020B0604020202020204" pitchFamily="34" charset="0"/>
                <a:cs typeface="Arial" panose="020B0604020202020204" pitchFamily="34" charset="0"/>
              </a:rPr>
              <a:t> - </a:t>
            </a:r>
            <a:r>
              <a:rPr lang="en-US" sz="3000" dirty="0" err="1" smtClean="0">
                <a:solidFill>
                  <a:schemeClr val="tx1"/>
                </a:solidFill>
                <a:latin typeface="Arial" panose="020B0604020202020204" pitchFamily="34" charset="0"/>
                <a:cs typeface="Arial" panose="020B0604020202020204" pitchFamily="34" charset="0"/>
              </a:rPr>
              <a:t>Trần</a:t>
            </a:r>
            <a:r>
              <a:rPr lang="en-US" sz="3000" dirty="0" smtClean="0">
                <a:solidFill>
                  <a:schemeClr val="tx1"/>
                </a:solidFill>
                <a:latin typeface="Arial" panose="020B0604020202020204" pitchFamily="34" charset="0"/>
                <a:cs typeface="Arial" panose="020B0604020202020204" pitchFamily="34" charset="0"/>
              </a:rPr>
              <a:t> </a:t>
            </a:r>
            <a:endParaRPr lang="en-US" sz="30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477920D-D6AC-755F-BFCB-71CDB420EFF0}"/>
              </a:ext>
            </a:extLst>
          </p:cNvPr>
          <p:cNvSpPr/>
          <p:nvPr/>
        </p:nvSpPr>
        <p:spPr>
          <a:xfrm>
            <a:off x="13639800"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Arial" panose="020B0604020202020204" pitchFamily="34" charset="0"/>
                <a:cs typeface="Arial" panose="020B0604020202020204" pitchFamily="34" charset="0"/>
              </a:rPr>
              <a:t>TĐ </a:t>
            </a:r>
            <a:r>
              <a:rPr lang="en-US" sz="3000" dirty="0" err="1" smtClean="0">
                <a:solidFill>
                  <a:schemeClr val="tx1"/>
                </a:solidFill>
                <a:latin typeface="Arial" panose="020B0604020202020204" pitchFamily="34" charset="0"/>
                <a:cs typeface="Arial" panose="020B0604020202020204" pitchFamily="34" charset="0"/>
              </a:rPr>
              <a:t>Hồ</a:t>
            </a:r>
            <a:r>
              <a:rPr lang="en-US" sz="3000" dirty="0" smtClean="0">
                <a:solidFill>
                  <a:schemeClr val="tx1"/>
                </a:solidFill>
                <a:latin typeface="Arial" panose="020B0604020202020204" pitchFamily="34" charset="0"/>
                <a:cs typeface="Arial" panose="020B0604020202020204" pitchFamily="34" charset="0"/>
              </a:rPr>
              <a:t>  </a:t>
            </a:r>
            <a:endParaRPr lang="en-US" sz="30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DB4D3AC-0924-177E-A2DA-EC80C1A5CE0B}"/>
              </a:ext>
            </a:extLst>
          </p:cNvPr>
          <p:cNvSpPr/>
          <p:nvPr/>
        </p:nvSpPr>
        <p:spPr>
          <a:xfrm>
            <a:off x="15925800"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Arial" panose="020B0604020202020204" pitchFamily="34" charset="0"/>
                <a:cs typeface="Arial" panose="020B0604020202020204" pitchFamily="34" charset="0"/>
              </a:rPr>
              <a:t>TĐ </a:t>
            </a:r>
            <a:r>
              <a:rPr lang="en-US" sz="3000" dirty="0" err="1">
                <a:solidFill>
                  <a:schemeClr val="tx1"/>
                </a:solidFill>
                <a:latin typeface="Arial" panose="020B0604020202020204" pitchFamily="34" charset="0"/>
                <a:cs typeface="Arial" panose="020B0604020202020204" pitchFamily="34" charset="0"/>
              </a:rPr>
              <a:t>Lê</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Sơ</a:t>
            </a:r>
            <a:r>
              <a:rPr lang="en-US" sz="3000" dirty="0">
                <a:solidFill>
                  <a:schemeClr val="tx1"/>
                </a:solidFill>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BBE44D52-CEDF-0A2E-53E8-7A7BDABE1957}"/>
              </a:ext>
            </a:extLst>
          </p:cNvPr>
          <p:cNvSpPr/>
          <p:nvPr/>
        </p:nvSpPr>
        <p:spPr>
          <a:xfrm>
            <a:off x="2294602" y="571979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Mạc </a:t>
            </a:r>
          </a:p>
        </p:txBody>
      </p:sp>
      <p:sp>
        <p:nvSpPr>
          <p:cNvPr id="26" name="Rectangle 25">
            <a:extLst>
              <a:ext uri="{FF2B5EF4-FFF2-40B4-BE49-F238E27FC236}">
                <a16:creationId xmlns:a16="http://schemas.microsoft.com/office/drawing/2014/main" id="{C29DE190-70AF-17C7-FC1A-114CC07F1901}"/>
              </a:ext>
            </a:extLst>
          </p:cNvPr>
          <p:cNvSpPr/>
          <p:nvPr/>
        </p:nvSpPr>
        <p:spPr>
          <a:xfrm>
            <a:off x="4733763" y="5719790"/>
            <a:ext cx="4627991"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Lê Trung Hưng </a:t>
            </a:r>
          </a:p>
        </p:txBody>
      </p:sp>
      <p:sp>
        <p:nvSpPr>
          <p:cNvPr id="27" name="Rectangle 26">
            <a:extLst>
              <a:ext uri="{FF2B5EF4-FFF2-40B4-BE49-F238E27FC236}">
                <a16:creationId xmlns:a16="http://schemas.microsoft.com/office/drawing/2014/main" id="{F8FFFF4A-8F9A-6946-D291-67F727468A35}"/>
              </a:ext>
            </a:extLst>
          </p:cNvPr>
          <p:cNvSpPr/>
          <p:nvPr/>
        </p:nvSpPr>
        <p:spPr>
          <a:xfrm>
            <a:off x="9570144" y="5729742"/>
            <a:ext cx="3479829"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Tây Sơn </a:t>
            </a:r>
          </a:p>
        </p:txBody>
      </p:sp>
      <p:sp>
        <p:nvSpPr>
          <p:cNvPr id="29" name="Rectangle 28">
            <a:extLst>
              <a:ext uri="{FF2B5EF4-FFF2-40B4-BE49-F238E27FC236}">
                <a16:creationId xmlns:a16="http://schemas.microsoft.com/office/drawing/2014/main" id="{5CFFF0E0-D757-642B-856B-3984E424AA54}"/>
              </a:ext>
            </a:extLst>
          </p:cNvPr>
          <p:cNvSpPr/>
          <p:nvPr/>
        </p:nvSpPr>
        <p:spPr>
          <a:xfrm>
            <a:off x="13258363" y="5729742"/>
            <a:ext cx="3337492"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nhà Nguyễn  </a:t>
            </a:r>
          </a:p>
        </p:txBody>
      </p:sp>
      <p:sp>
        <p:nvSpPr>
          <p:cNvPr id="32" name="TextBox 31">
            <a:extLst>
              <a:ext uri="{FF2B5EF4-FFF2-40B4-BE49-F238E27FC236}">
                <a16:creationId xmlns:a16="http://schemas.microsoft.com/office/drawing/2014/main" id="{2871C2D3-6746-BFBE-1FDF-A334C371AE74}"/>
              </a:ext>
            </a:extLst>
          </p:cNvPr>
          <p:cNvSpPr txBox="1"/>
          <p:nvPr/>
        </p:nvSpPr>
        <p:spPr>
          <a:xfrm>
            <a:off x="2499686" y="8572500"/>
            <a:ext cx="9096143" cy="646331"/>
          </a:xfrm>
          <a:prstGeom prst="rect">
            <a:avLst/>
          </a:prstGeom>
          <a:noFill/>
        </p:spPr>
        <p:txBody>
          <a:bodyPr wrap="square" rtlCol="0">
            <a:spAutoFit/>
          </a:bodyPr>
          <a:lstStyle/>
          <a:p>
            <a:r>
              <a:rPr lang="en-US" sz="3600">
                <a:solidFill>
                  <a:srgbClr val="C00000"/>
                </a:solidFill>
                <a:latin typeface="Arial" panose="020B0604020202020204" pitchFamily="34" charset="0"/>
                <a:cs typeface="Arial" panose="020B0604020202020204" pitchFamily="34" charset="0"/>
                <a:sym typeface="Wingdings" panose="05000000000000000000" pitchFamily="2" charset="2"/>
              </a:rPr>
              <a:t> Còn được gọi là văn minh Thăng Long.</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53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Effect transition="in" filter="wipe(down)">
                                      <p:cBhvr>
                                        <p:cTn id="57" dur="500"/>
                                        <p:tgtEl>
                                          <p:spTgt spid="9">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wipe(down)">
                                      <p:cBhvr>
                                        <p:cTn id="62" dur="500"/>
                                        <p:tgtEl>
                                          <p:spTgt spid="9">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6" grpId="0" animBg="1"/>
      <p:bldP spid="21" grpId="0" animBg="1"/>
      <p:bldP spid="22" grpId="0" animBg="1"/>
      <p:bldP spid="23" grpId="0" animBg="1"/>
      <p:bldP spid="24" grpId="0" animBg="1"/>
      <p:bldP spid="26" grpId="0" animBg="1"/>
      <p:bldP spid="27" grpId="0" animBg="1"/>
      <p:bldP spid="29"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AB3D50F-2731-3D40-84E8-BE36ACAFAA8F}"/>
              </a:ext>
            </a:extLst>
          </p:cNvPr>
          <p:cNvCxnSpPr>
            <a:cxnSpLocks/>
            <a:stCxn id="42" idx="3"/>
            <a:endCxn id="24" idx="1"/>
          </p:cNvCxnSpPr>
          <p:nvPr/>
        </p:nvCxnSpPr>
        <p:spPr>
          <a:xfrm flipV="1">
            <a:off x="5222288" y="7481642"/>
            <a:ext cx="4416180" cy="301296"/>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647786F0-7649-9C4C-9836-32786DE5D11D}"/>
              </a:ext>
            </a:extLst>
          </p:cNvPr>
          <p:cNvSpPr/>
          <p:nvPr/>
        </p:nvSpPr>
        <p:spPr>
          <a:xfrm>
            <a:off x="103381" y="1384323"/>
            <a:ext cx="5218541" cy="1519698"/>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1</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Lý</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20" name="Flowchart: Terminator 19"/>
          <p:cNvSpPr/>
          <p:nvPr/>
        </p:nvSpPr>
        <p:spPr>
          <a:xfrm>
            <a:off x="9878768" y="1138625"/>
            <a:ext cx="8409233" cy="1437389"/>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      a</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Hồ Quý Ly</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22" name="Flowchart: Terminator 21"/>
          <p:cNvSpPr/>
          <p:nvPr/>
        </p:nvSpPr>
        <p:spPr>
          <a:xfrm>
            <a:off x="9623023" y="3025862"/>
            <a:ext cx="8601077" cy="1392384"/>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70C0"/>
                </a:solidFill>
                <a:latin typeface="Times New Roman" panose="02020603050405020304" pitchFamily="18" charset="0"/>
                <a:cs typeface="Times New Roman" panose="02020603050405020304" pitchFamily="18" charset="0"/>
                <a:sym typeface="Arial"/>
              </a:rPr>
              <a:t>         b</a:t>
            </a:r>
            <a:r>
              <a:rPr lang="vi-VN" sz="5400" b="1">
                <a:solidFill>
                  <a:srgbClr val="0070C0"/>
                </a:solidFill>
                <a:latin typeface="Times New Roman" panose="02020603050405020304" pitchFamily="18" charset="0"/>
                <a:cs typeface="Times New Roman" panose="02020603050405020304" pitchFamily="18" charset="0"/>
                <a:sym typeface="Arial"/>
              </a:rPr>
              <a:t>.  </a:t>
            </a:r>
            <a:r>
              <a:rPr lang="en-US" sz="5400" b="1">
                <a:solidFill>
                  <a:srgbClr val="0070C0"/>
                </a:solidFill>
                <a:latin typeface="Times New Roman" panose="02020603050405020304" pitchFamily="18" charset="0"/>
                <a:cs typeface="Times New Roman" panose="02020603050405020304" pitchFamily="18" charset="0"/>
                <a:sym typeface="Arial"/>
              </a:rPr>
              <a:t>Lý Công Uẩn</a:t>
            </a:r>
            <a:endParaRPr lang="vi-VN" sz="5400" b="1" dirty="0">
              <a:solidFill>
                <a:srgbClr val="0070C0"/>
              </a:solidFill>
              <a:latin typeface="Times New Roman" panose="02020603050405020304" pitchFamily="18" charset="0"/>
              <a:cs typeface="Times New Roman" panose="02020603050405020304" pitchFamily="18" charset="0"/>
              <a:sym typeface="Arial"/>
            </a:endParaRPr>
          </a:p>
        </p:txBody>
      </p:sp>
      <p:sp>
        <p:nvSpPr>
          <p:cNvPr id="23" name="Flowchart: Terminator 22"/>
          <p:cNvSpPr/>
          <p:nvPr/>
        </p:nvSpPr>
        <p:spPr>
          <a:xfrm>
            <a:off x="9638468" y="5057672"/>
            <a:ext cx="8601077" cy="152524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     c</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Trần Cảnh</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24" name="Flowchart: Terminator 23"/>
          <p:cNvSpPr/>
          <p:nvPr/>
        </p:nvSpPr>
        <p:spPr>
          <a:xfrm>
            <a:off x="9638468" y="6797386"/>
            <a:ext cx="8601077" cy="136851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70C0"/>
                </a:solidFill>
                <a:latin typeface="Times New Roman" panose="02020603050405020304" pitchFamily="18" charset="0"/>
                <a:cs typeface="Times New Roman" panose="02020603050405020304" pitchFamily="18" charset="0"/>
                <a:sym typeface="Arial"/>
              </a:rPr>
              <a:t>d</a:t>
            </a:r>
            <a:r>
              <a:rPr lang="vi-VN" sz="5400" b="1">
                <a:solidFill>
                  <a:srgbClr val="0070C0"/>
                </a:solidFill>
                <a:latin typeface="Times New Roman" panose="02020603050405020304" pitchFamily="18" charset="0"/>
                <a:cs typeface="Times New Roman" panose="02020603050405020304" pitchFamily="18" charset="0"/>
                <a:sym typeface="Arial"/>
              </a:rPr>
              <a:t>. </a:t>
            </a:r>
            <a:r>
              <a:rPr lang="en-US" sz="5400" b="1">
                <a:solidFill>
                  <a:srgbClr val="0070C0"/>
                </a:solidFill>
                <a:latin typeface="Times New Roman" panose="02020603050405020304" pitchFamily="18" charset="0"/>
                <a:cs typeface="Times New Roman" panose="02020603050405020304" pitchFamily="18" charset="0"/>
                <a:sym typeface="Arial"/>
              </a:rPr>
              <a:t>Lê Lợi</a:t>
            </a:r>
            <a:endParaRPr lang="vi-VN" sz="5400" b="1" dirty="0">
              <a:solidFill>
                <a:srgbClr val="0070C0"/>
              </a:solidFill>
              <a:latin typeface="Times New Roman" panose="02020603050405020304" pitchFamily="18" charset="0"/>
              <a:cs typeface="Times New Roman" panose="02020603050405020304" pitchFamily="18" charset="0"/>
              <a:sym typeface="Arial"/>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951538">
            <a:off x="9887177" y="1575218"/>
            <a:ext cx="779132" cy="75564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9900499" y="3401230"/>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987690">
            <a:off x="9609586" y="5333939"/>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Flowchart: Terminator 7"/>
          <p:cNvSpPr/>
          <p:nvPr/>
        </p:nvSpPr>
        <p:spPr>
          <a:xfrm>
            <a:off x="33731" y="5226680"/>
            <a:ext cx="5188559" cy="1519698"/>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3</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Hồ</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cxnSp>
        <p:nvCxnSpPr>
          <p:cNvPr id="28" name="Straight Connector 27"/>
          <p:cNvCxnSpPr>
            <a:cxnSpLocks/>
            <a:stCxn id="6" idx="3"/>
            <a:endCxn id="23" idx="1"/>
          </p:cNvCxnSpPr>
          <p:nvPr/>
        </p:nvCxnSpPr>
        <p:spPr>
          <a:xfrm>
            <a:off x="5231317" y="3928562"/>
            <a:ext cx="4407152" cy="1891733"/>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8" idx="3"/>
            <a:endCxn id="20" idx="1"/>
          </p:cNvCxnSpPr>
          <p:nvPr/>
        </p:nvCxnSpPr>
        <p:spPr>
          <a:xfrm flipV="1">
            <a:off x="5222290" y="1857320"/>
            <a:ext cx="4656482" cy="4129211"/>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3819040" y="-41681"/>
            <a:ext cx="12874592" cy="1052615"/>
            <a:chOff x="690729" y="-149907"/>
            <a:chExt cx="6369966" cy="701743"/>
          </a:xfrm>
        </p:grpSpPr>
        <p:sp>
          <p:nvSpPr>
            <p:cNvPr id="35" name="TextBox 34"/>
            <p:cNvSpPr txBox="1"/>
            <p:nvPr/>
          </p:nvSpPr>
          <p:spPr>
            <a:xfrm>
              <a:off x="690729" y="-149907"/>
              <a:ext cx="6369966" cy="615553"/>
            </a:xfrm>
            <a:prstGeom prst="rect">
              <a:avLst/>
            </a:prstGeom>
            <a:noFill/>
          </p:spPr>
          <p:txBody>
            <a:bodyPr wrap="square" rtlCol="0">
              <a:spAutoFit/>
            </a:bodyPr>
            <a:lstStyle/>
            <a:p>
              <a:pPr defTabSz="1371566">
                <a:defRPr/>
              </a:pPr>
              <a:r>
                <a:rPr lang="en-US" sz="5400" b="1" dirty="0" err="1">
                  <a:solidFill>
                    <a:srgbClr val="000000"/>
                  </a:solidFill>
                  <a:latin typeface="Times New Roman" panose="02020603050405020304" pitchFamily="18" charset="0"/>
                  <a:cs typeface="Times New Roman" panose="02020603050405020304" pitchFamily="18" charset="0"/>
                  <a:sym typeface="Arial"/>
                </a:rPr>
                <a:t>Nối</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cột</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và</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sao</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cho</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hợp</a:t>
              </a:r>
              <a:r>
                <a:rPr lang="en-US" sz="5400" b="1" dirty="0">
                  <a:solidFill>
                    <a:srgbClr val="000000"/>
                  </a:solidFill>
                  <a:latin typeface="Times New Roman" panose="02020603050405020304" pitchFamily="18" charset="0"/>
                  <a:cs typeface="Times New Roman" panose="02020603050405020304" pitchFamily="18" charset="0"/>
                  <a:sym typeface="Arial"/>
                </a:rPr>
                <a:t> </a:t>
              </a:r>
              <a:r>
                <a:rPr lang="en-US" sz="5400" b="1" dirty="0" err="1">
                  <a:solidFill>
                    <a:srgbClr val="000000"/>
                  </a:solidFill>
                  <a:latin typeface="Times New Roman" panose="02020603050405020304" pitchFamily="18" charset="0"/>
                  <a:cs typeface="Times New Roman" panose="02020603050405020304" pitchFamily="18" charset="0"/>
                  <a:sym typeface="Arial"/>
                </a:rPr>
                <a:t>lí</a:t>
              </a:r>
              <a:r>
                <a:rPr lang="en-US" sz="5400" b="1" dirty="0">
                  <a:solidFill>
                    <a:srgbClr val="000000"/>
                  </a:solidFill>
                  <a:latin typeface="Times New Roman" panose="02020603050405020304" pitchFamily="18" charset="0"/>
                  <a:cs typeface="Times New Roman" panose="02020603050405020304" pitchFamily="18" charset="0"/>
                  <a:sym typeface="Arial"/>
                </a:rPr>
                <a:t>:</a:t>
              </a:r>
            </a:p>
          </p:txBody>
        </p:sp>
        <p:sp>
          <p:nvSpPr>
            <p:cNvPr id="36" name="Freeform 454"/>
            <p:cNvSpPr/>
            <p:nvPr/>
          </p:nvSpPr>
          <p:spPr>
            <a:xfrm>
              <a:off x="2068223" y="-64780"/>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60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Freeform 417"/>
            <p:cNvSpPr/>
            <p:nvPr/>
          </p:nvSpPr>
          <p:spPr>
            <a:xfrm>
              <a:off x="3219526" y="-38953"/>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6000" b="1">
                <a:solidFill>
                  <a:srgbClr val="000000"/>
                </a:solidFill>
                <a:latin typeface="Times New Roman" panose="02020603050405020304" pitchFamily="18" charset="0"/>
                <a:cs typeface="Times New Roman" panose="02020603050405020304" pitchFamily="18" charset="0"/>
                <a:sym typeface="Arial"/>
              </a:endParaRPr>
            </a:p>
          </p:txBody>
        </p:sp>
      </p:grpSp>
      <p:sp>
        <p:nvSpPr>
          <p:cNvPr id="38" name="Freeform 417"/>
          <p:cNvSpPr/>
          <p:nvPr/>
        </p:nvSpPr>
        <p:spPr>
          <a:xfrm>
            <a:off x="16467602" y="112211"/>
            <a:ext cx="1435838" cy="87819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2000" b="1">
              <a:solidFill>
                <a:srgbClr val="000000"/>
              </a:solidFill>
              <a:latin typeface="Times New Roman" panose="02020603050405020304" pitchFamily="18" charset="0"/>
              <a:cs typeface="Times New Roman" panose="02020603050405020304" pitchFamily="18" charset="0"/>
              <a:sym typeface="Arial"/>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1119094" y="252458"/>
            <a:ext cx="1056719" cy="102885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2000" b="1">
              <a:solidFill>
                <a:srgbClr val="000000"/>
              </a:solidFill>
              <a:latin typeface="Times New Roman" panose="02020603050405020304" pitchFamily="18" charset="0"/>
              <a:cs typeface="Times New Roman" panose="02020603050405020304" pitchFamily="18" charset="0"/>
              <a:sym typeface="Arial"/>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9447443" y="7076936"/>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stCxn id="39" idx="3"/>
            <a:endCxn id="22" idx="1"/>
          </p:cNvCxnSpPr>
          <p:nvPr/>
        </p:nvCxnSpPr>
        <p:spPr>
          <a:xfrm>
            <a:off x="5321921" y="2144173"/>
            <a:ext cx="4301102" cy="157788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12776" y="3168713"/>
            <a:ext cx="5218541" cy="1519698"/>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2</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Trần</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56" name="Freeform 454">
            <a:extLst>
              <a:ext uri="{FF2B5EF4-FFF2-40B4-BE49-F238E27FC236}">
                <a16:creationId xmlns:a16="http://schemas.microsoft.com/office/drawing/2014/main" id="{B9F8BE58-0736-4645-85C0-4324E02BEB68}"/>
              </a:ext>
            </a:extLst>
          </p:cNvPr>
          <p:cNvSpPr/>
          <p:nvPr/>
        </p:nvSpPr>
        <p:spPr>
          <a:xfrm rot="18923414">
            <a:off x="4490488" y="5600519"/>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sp>
        <p:nvSpPr>
          <p:cNvPr id="60" name="Freeform 454">
            <a:extLst>
              <a:ext uri="{FF2B5EF4-FFF2-40B4-BE49-F238E27FC236}">
                <a16:creationId xmlns:a16="http://schemas.microsoft.com/office/drawing/2014/main" id="{6B620506-142C-8A4D-A891-2A1C8A5978C2}"/>
              </a:ext>
            </a:extLst>
          </p:cNvPr>
          <p:cNvSpPr/>
          <p:nvPr/>
        </p:nvSpPr>
        <p:spPr>
          <a:xfrm rot="19043455">
            <a:off x="4591513" y="3518853"/>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sp>
        <p:nvSpPr>
          <p:cNvPr id="61" name="Freeform 454">
            <a:extLst>
              <a:ext uri="{FF2B5EF4-FFF2-40B4-BE49-F238E27FC236}">
                <a16:creationId xmlns:a16="http://schemas.microsoft.com/office/drawing/2014/main" id="{A40E5B6D-94B4-C648-AF3E-A90C9582F930}"/>
              </a:ext>
            </a:extLst>
          </p:cNvPr>
          <p:cNvSpPr/>
          <p:nvPr/>
        </p:nvSpPr>
        <p:spPr>
          <a:xfrm rot="19031143">
            <a:off x="4800496" y="1700378"/>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sp>
        <p:nvSpPr>
          <p:cNvPr id="42" name="Flowchart: Terminator 7">
            <a:extLst>
              <a:ext uri="{FF2B5EF4-FFF2-40B4-BE49-F238E27FC236}">
                <a16:creationId xmlns:a16="http://schemas.microsoft.com/office/drawing/2014/main" id="{B9BF313C-B514-444A-A7BC-AF4927FCB59E}"/>
              </a:ext>
            </a:extLst>
          </p:cNvPr>
          <p:cNvSpPr/>
          <p:nvPr/>
        </p:nvSpPr>
        <p:spPr>
          <a:xfrm>
            <a:off x="33731" y="7023089"/>
            <a:ext cx="5188559" cy="1519698"/>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4</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Lê sơ</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4343999" y="7453235"/>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cxnSp>
        <p:nvCxnSpPr>
          <p:cNvPr id="29" name="Straight Connector 28">
            <a:extLst>
              <a:ext uri="{FF2B5EF4-FFF2-40B4-BE49-F238E27FC236}">
                <a16:creationId xmlns:a16="http://schemas.microsoft.com/office/drawing/2014/main" id="{AA318F03-655B-448F-B208-2D82D5849159}"/>
              </a:ext>
            </a:extLst>
          </p:cNvPr>
          <p:cNvCxnSpPr>
            <a:cxnSpLocks/>
            <a:stCxn id="33" idx="3"/>
          </p:cNvCxnSpPr>
          <p:nvPr/>
        </p:nvCxnSpPr>
        <p:spPr>
          <a:xfrm flipV="1">
            <a:off x="5321921" y="9245935"/>
            <a:ext cx="4608024" cy="25380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 name="Flowchart: Terminator 23">
            <a:extLst>
              <a:ext uri="{FF2B5EF4-FFF2-40B4-BE49-F238E27FC236}">
                <a16:creationId xmlns:a16="http://schemas.microsoft.com/office/drawing/2014/main" id="{E62234BB-B0E4-1ADF-5960-8E37DA8D35C5}"/>
              </a:ext>
            </a:extLst>
          </p:cNvPr>
          <p:cNvSpPr/>
          <p:nvPr/>
        </p:nvSpPr>
        <p:spPr>
          <a:xfrm>
            <a:off x="9929945" y="8396327"/>
            <a:ext cx="8409233" cy="171680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e</a:t>
            </a:r>
            <a:r>
              <a:rPr lang="en-US" sz="5400" b="1">
                <a:solidFill>
                  <a:srgbClr val="000000"/>
                </a:solidFill>
                <a:latin typeface="Times New Roman" panose="02020603050405020304" pitchFamily="18" charset="0"/>
                <a:cs typeface="Times New Roman" panose="02020603050405020304" pitchFamily="18" charset="0"/>
                <a:sym typeface="Arial"/>
              </a:rPr>
              <a:t>. Nguyễn Ánh</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32" name="Freeform 454">
            <a:extLst>
              <a:ext uri="{FF2B5EF4-FFF2-40B4-BE49-F238E27FC236}">
                <a16:creationId xmlns:a16="http://schemas.microsoft.com/office/drawing/2014/main" id="{E0C22395-3D18-A910-7418-F8E85026372D}"/>
              </a:ext>
            </a:extLst>
          </p:cNvPr>
          <p:cNvSpPr/>
          <p:nvPr/>
        </p:nvSpPr>
        <p:spPr>
          <a:xfrm rot="18795937">
            <a:off x="9749315" y="8965955"/>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sp>
        <p:nvSpPr>
          <p:cNvPr id="33" name="Flowchart: Terminator 7">
            <a:extLst>
              <a:ext uri="{FF2B5EF4-FFF2-40B4-BE49-F238E27FC236}">
                <a16:creationId xmlns:a16="http://schemas.microsoft.com/office/drawing/2014/main" id="{F6FE116A-FC1C-77AA-2C55-DC3EEF604D18}"/>
              </a:ext>
            </a:extLst>
          </p:cNvPr>
          <p:cNvSpPr/>
          <p:nvPr/>
        </p:nvSpPr>
        <p:spPr>
          <a:xfrm>
            <a:off x="133364" y="8739893"/>
            <a:ext cx="5188559" cy="1519698"/>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r>
              <a:rPr lang="vi-VN" sz="5400" b="1" dirty="0">
                <a:solidFill>
                  <a:srgbClr val="000000"/>
                </a:solidFill>
                <a:latin typeface="Times New Roman" panose="02020603050405020304" pitchFamily="18" charset="0"/>
                <a:cs typeface="Times New Roman" panose="02020603050405020304" pitchFamily="18" charset="0"/>
                <a:sym typeface="Arial"/>
              </a:rPr>
              <a:t>5</a:t>
            </a:r>
            <a:r>
              <a:rPr lang="vi-VN" sz="5400" b="1">
                <a:solidFill>
                  <a:srgbClr val="000000"/>
                </a:solidFill>
                <a:latin typeface="Times New Roman" panose="02020603050405020304" pitchFamily="18" charset="0"/>
                <a:cs typeface="Times New Roman" panose="02020603050405020304" pitchFamily="18" charset="0"/>
                <a:sym typeface="Arial"/>
              </a:rPr>
              <a:t>. </a:t>
            </a:r>
            <a:r>
              <a:rPr lang="en-US" sz="5400" b="1">
                <a:solidFill>
                  <a:srgbClr val="000000"/>
                </a:solidFill>
                <a:latin typeface="Times New Roman" panose="02020603050405020304" pitchFamily="18" charset="0"/>
                <a:cs typeface="Times New Roman" panose="02020603050405020304" pitchFamily="18" charset="0"/>
                <a:sym typeface="Arial"/>
              </a:rPr>
              <a:t>Nguyễn</a:t>
            </a:r>
            <a:endParaRPr lang="vi-VN" sz="5400" b="1"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Freeform 454">
            <a:extLst>
              <a:ext uri="{FF2B5EF4-FFF2-40B4-BE49-F238E27FC236}">
                <a16:creationId xmlns:a16="http://schemas.microsoft.com/office/drawing/2014/main" id="{F6A69F52-8376-ED64-C26F-B3C5C7310D19}"/>
              </a:ext>
            </a:extLst>
          </p:cNvPr>
          <p:cNvSpPr/>
          <p:nvPr/>
        </p:nvSpPr>
        <p:spPr>
          <a:xfrm rot="18923414">
            <a:off x="4443631" y="9170039"/>
            <a:ext cx="779132" cy="7821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566">
              <a:defRPr/>
            </a:pPr>
            <a:endParaRPr lang="en-US" sz="5400" b="1">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32814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3.95833E-6 -7.40741E-7 L 0.27826 0.16204 " pathEditMode="relative" rAng="0" ptsTypes="AA">
                                      <p:cBhvr>
                                        <p:cTn id="10" dur="2000" fill="hold"/>
                                        <p:tgtEl>
                                          <p:spTgt spid="61"/>
                                        </p:tgtEl>
                                        <p:attrNameLst>
                                          <p:attrName>ppt_x</p:attrName>
                                          <p:attrName>ppt_y</p:attrName>
                                        </p:attrNameLst>
                                      </p:cBhvr>
                                      <p:rCtr x="13906" y="8102"/>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4.375E-6 -2.59259E-6 L 0.28372 0.19144 " pathEditMode="relative" rAng="0" ptsTypes="AA">
                                      <p:cBhvr>
                                        <p:cTn id="26" dur="2000" fill="hold"/>
                                        <p:tgtEl>
                                          <p:spTgt spid="60"/>
                                        </p:tgtEl>
                                        <p:attrNameLst>
                                          <p:attrName>ppt_x</p:attrName>
                                          <p:attrName>ppt_y</p:attrName>
                                        </p:attrNameLst>
                                      </p:cBhvr>
                                      <p:rCtr x="14180" y="9560"/>
                                    </p:animMotion>
                                  </p:childTnLst>
                                </p:cTn>
                              </p:par>
                            </p:childTnLst>
                          </p:cTn>
                        </p:par>
                        <p:par>
                          <p:cTn id="27" fill="hold">
                            <p:stCondLst>
                              <p:cond delay="2500"/>
                            </p:stCondLst>
                            <p:childTnLst>
                              <p:par>
                                <p:cTn id="28" presetID="5" presetClass="exit" presetSubtype="10" fill="hold" grpId="1"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0" presetClass="path" presetSubtype="0" accel="50000" decel="50000" fill="hold" grpId="0" nodeType="afterEffect">
                                  <p:stCondLst>
                                    <p:cond delay="0"/>
                                  </p:stCondLst>
                                  <p:childTnLst>
                                    <p:animMotion origin="layout" path="M -2.77778E-7 2.59259E-6 L 0.29306 -0.3929 " pathEditMode="relative" rAng="0" ptsTypes="AA">
                                      <p:cBhvr>
                                        <p:cTn id="42" dur="2000" fill="hold"/>
                                        <p:tgtEl>
                                          <p:spTgt spid="56"/>
                                        </p:tgtEl>
                                        <p:attrNameLst>
                                          <p:attrName>ppt_x</p:attrName>
                                          <p:attrName>ppt_y</p:attrName>
                                        </p:attrNameLst>
                                      </p:cBhvr>
                                      <p:rCtr x="14653" y="-19660"/>
                                    </p:animMotion>
                                  </p:childTnLst>
                                </p:cTn>
                              </p:par>
                            </p:childTnLst>
                          </p:cTn>
                        </p:par>
                        <p:par>
                          <p:cTn id="43" fill="hold">
                            <p:stCondLst>
                              <p:cond delay="2500"/>
                            </p:stCondLst>
                            <p:childTnLst>
                              <p:par>
                                <p:cTn id="44" presetID="5" presetClass="exit" presetSubtype="10" fill="hold" grpId="1"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p:stCondLst>
                              <p:cond delay="500"/>
                            </p:stCondLst>
                            <p:childTnLst>
                              <p:par>
                                <p:cTn id="57" presetID="0" presetClass="path" presetSubtype="0" accel="50000" decel="50000" fill="hold" grpId="0" nodeType="afterEffect">
                                  <p:stCondLst>
                                    <p:cond delay="0"/>
                                  </p:stCondLst>
                                  <p:childTnLst>
                                    <p:animMotion origin="layout" path="M -4.16667E-6 4.32099E-6 L 0.28368 -0.02963 " pathEditMode="relative" rAng="0" ptsTypes="AA">
                                      <p:cBhvr>
                                        <p:cTn id="58" dur="2000" fill="hold"/>
                                        <p:tgtEl>
                                          <p:spTgt spid="55"/>
                                        </p:tgtEl>
                                        <p:attrNameLst>
                                          <p:attrName>ppt_x</p:attrName>
                                          <p:attrName>ppt_y</p:attrName>
                                        </p:attrNameLst>
                                      </p:cBhvr>
                                      <p:rCtr x="14184" y="-1481"/>
                                    </p:animMotion>
                                  </p:childTnLst>
                                </p:cTn>
                              </p:par>
                            </p:childTnLst>
                          </p:cTn>
                        </p:par>
                        <p:par>
                          <p:cTn id="59" fill="hold">
                            <p:stCondLst>
                              <p:cond delay="2500"/>
                            </p:stCondLst>
                            <p:childTnLst>
                              <p:par>
                                <p:cTn id="60" presetID="5" presetClass="exit" presetSubtype="10" fill="hold" grpId="1"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0" presetClass="path" presetSubtype="0" accel="50000" decel="50000" fill="hold" grpId="0" nodeType="afterEffect">
                                  <p:stCondLst>
                                    <p:cond delay="0"/>
                                  </p:stCondLst>
                                  <p:childTnLst>
                                    <p:animMotion origin="layout" path="M 3.88889E-6 -9.87654E-7 L 0.28767 -0.02191 " pathEditMode="relative" rAng="0" ptsTypes="AA">
                                      <p:cBhvr>
                                        <p:cTn id="70" dur="2000" fill="hold"/>
                                        <p:tgtEl>
                                          <p:spTgt spid="34"/>
                                        </p:tgtEl>
                                        <p:attrNameLst>
                                          <p:attrName>ppt_x</p:attrName>
                                          <p:attrName>ppt_y</p:attrName>
                                        </p:attrNameLst>
                                      </p:cBhvr>
                                      <p:rCtr x="14375" y="-1111"/>
                                    </p:animMotion>
                                  </p:childTnLst>
                                </p:cTn>
                              </p:par>
                            </p:childTnLst>
                          </p:cTn>
                        </p:par>
                        <p:par>
                          <p:cTn id="71" fill="hold">
                            <p:stCondLst>
                              <p:cond delay="2500"/>
                            </p:stCondLst>
                            <p:childTnLst>
                              <p:par>
                                <p:cTn id="72" presetID="5" presetClass="exit" presetSubtype="10" fill="hold" grpId="1" nodeType="afterEffect">
                                  <p:stCondLst>
                                    <p:cond delay="0"/>
                                  </p:stCondLst>
                                  <p:childTnLst>
                                    <p:animEffect transition="out" filter="checkerboard(across)">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par>
                          <p:cTn id="75" fill="hold">
                            <p:stCondLst>
                              <p:cond delay="3000"/>
                            </p:stCondLst>
                            <p:childTnLst>
                              <p:par>
                                <p:cTn id="76" presetID="22" presetClass="entr" presetSubtype="4"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par>
                          <p:cTn id="79" fill="hold">
                            <p:stCondLst>
                              <p:cond delay="3500"/>
                            </p:stCondLst>
                            <p:childTnLst>
                              <p:par>
                                <p:cTn id="80" presetID="22" presetClass="entr" presetSubtype="4"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6" grpId="0" animBg="1"/>
      <p:bldP spid="56" grpId="1" animBg="1"/>
      <p:bldP spid="60" grpId="0" animBg="1"/>
      <p:bldP spid="60" grpId="1" animBg="1"/>
      <p:bldP spid="61" grpId="0" animBg="1"/>
      <p:bldP spid="61" grpId="1" animBg="1"/>
      <p:bldP spid="55" grpId="0" animBg="1"/>
      <p:bldP spid="55" grpId="1" animBg="1"/>
      <p:bldP spid="32" grpId="0"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665D8-766F-A42A-579D-3D90FC627DED}"/>
              </a:ext>
            </a:extLst>
          </p:cNvPr>
          <p:cNvPicPr>
            <a:picLocks noChangeAspect="1"/>
          </p:cNvPicPr>
          <p:nvPr/>
        </p:nvPicPr>
        <p:blipFill>
          <a:blip r:embed="rId2"/>
          <a:stretch>
            <a:fillRect/>
          </a:stretch>
        </p:blipFill>
        <p:spPr>
          <a:xfrm>
            <a:off x="1336431" y="422032"/>
            <a:ext cx="16388862" cy="9390185"/>
          </a:xfrm>
          <a:prstGeom prst="rect">
            <a:avLst/>
          </a:prstGeom>
        </p:spPr>
      </p:pic>
    </p:spTree>
    <p:extLst>
      <p:ext uri="{BB962C8B-B14F-4D97-AF65-F5344CB8AC3E}">
        <p14:creationId xmlns:p14="http://schemas.microsoft.com/office/powerpoint/2010/main" val="4049684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7" name="Picture 3">
            <a:extLst>
              <a:ext uri="{FF2B5EF4-FFF2-40B4-BE49-F238E27FC236}">
                <a16:creationId xmlns:a16="http://schemas.microsoft.com/office/drawing/2014/main" id="{F60BD899-1BD1-73E5-B2CA-57C9EDAF253A}"/>
              </a:ext>
            </a:extLst>
          </p:cNvPr>
          <p:cNvPicPr>
            <a:picLocks noChangeAspect="1"/>
          </p:cNvPicPr>
          <p:nvPr/>
        </p:nvPicPr>
        <p:blipFill>
          <a:blip r:embed="rId2"/>
          <a:srcRect/>
          <a:stretch>
            <a:fillRect/>
          </a:stretch>
        </p:blipFill>
        <p:spPr>
          <a:xfrm>
            <a:off x="192670" y="3390900"/>
            <a:ext cx="8944506" cy="5847471"/>
          </a:xfrm>
          <a:prstGeom prst="rect">
            <a:avLst/>
          </a:prstGeom>
        </p:spPr>
      </p:pic>
      <p:sp>
        <p:nvSpPr>
          <p:cNvPr id="10" name="Arrow: Pentagon 9">
            <a:extLst>
              <a:ext uri="{FF2B5EF4-FFF2-40B4-BE49-F238E27FC236}">
                <a16:creationId xmlns:a16="http://schemas.microsoft.com/office/drawing/2014/main" id="{5DC5DE68-4433-11E9-27E8-9AEE6BD4BD3D}"/>
              </a:ext>
            </a:extLst>
          </p:cNvPr>
          <p:cNvSpPr/>
          <p:nvPr/>
        </p:nvSpPr>
        <p:spPr>
          <a:xfrm>
            <a:off x="222240" y="990600"/>
            <a:ext cx="5721360" cy="121920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Thảo luận nhóm đôi </a:t>
            </a:r>
          </a:p>
        </p:txBody>
      </p:sp>
      <p:grpSp>
        <p:nvGrpSpPr>
          <p:cNvPr id="17" name="Group 16">
            <a:extLst>
              <a:ext uri="{FF2B5EF4-FFF2-40B4-BE49-F238E27FC236}">
                <a16:creationId xmlns:a16="http://schemas.microsoft.com/office/drawing/2014/main" id="{43287D1D-299C-1046-E34F-28866A2A682F}"/>
              </a:ext>
            </a:extLst>
          </p:cNvPr>
          <p:cNvGrpSpPr/>
          <p:nvPr/>
        </p:nvGrpSpPr>
        <p:grpSpPr>
          <a:xfrm>
            <a:off x="9417860" y="1485900"/>
            <a:ext cx="8382000" cy="6738013"/>
            <a:chOff x="9390564" y="1333500"/>
            <a:chExt cx="8382000" cy="6738013"/>
          </a:xfrm>
        </p:grpSpPr>
        <p:sp>
          <p:nvSpPr>
            <p:cNvPr id="15" name="Rectangle: Rounded Corners 14">
              <a:extLst>
                <a:ext uri="{FF2B5EF4-FFF2-40B4-BE49-F238E27FC236}">
                  <a16:creationId xmlns:a16="http://schemas.microsoft.com/office/drawing/2014/main" id="{3E349810-4324-4A4D-CE49-E4B9D9EAD9E8}"/>
                </a:ext>
              </a:extLst>
            </p:cNvPr>
            <p:cNvSpPr/>
            <p:nvPr/>
          </p:nvSpPr>
          <p:spPr>
            <a:xfrm>
              <a:off x="9390564" y="3423313"/>
              <a:ext cx="8382000" cy="46482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Điểm giống và khác nhau giữa văn minh Văn Lang – Âu Lạc với văn minh Đại Việt. </a:t>
              </a:r>
            </a:p>
          </p:txBody>
        </p:sp>
        <p:pic>
          <p:nvPicPr>
            <p:cNvPr id="14" name="Picture 6">
              <a:extLst>
                <a:ext uri="{FF2B5EF4-FFF2-40B4-BE49-F238E27FC236}">
                  <a16:creationId xmlns:a16="http://schemas.microsoft.com/office/drawing/2014/main" id="{B62F3E47-9077-80BB-6F84-611B0C7F4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49200" y="1333500"/>
              <a:ext cx="2895598" cy="2826828"/>
            </a:xfrm>
            <a:prstGeom prst="rect">
              <a:avLst/>
            </a:prstGeom>
          </p:spPr>
        </p:pic>
      </p:grpSp>
    </p:spTree>
    <p:extLst>
      <p:ext uri="{BB962C8B-B14F-4D97-AF65-F5344CB8AC3E}">
        <p14:creationId xmlns:p14="http://schemas.microsoft.com/office/powerpoint/2010/main" val="268531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3" name="Picture 2">
            <a:extLst>
              <a:ext uri="{FF2B5EF4-FFF2-40B4-BE49-F238E27FC236}">
                <a16:creationId xmlns:a16="http://schemas.microsoft.com/office/drawing/2014/main" id="{9A1E5C75-4A04-991A-668A-25EC790CB792}"/>
              </a:ext>
            </a:extLst>
          </p:cNvPr>
          <p:cNvPicPr>
            <a:picLocks noChangeAspect="1"/>
          </p:cNvPicPr>
          <p:nvPr/>
        </p:nvPicPr>
        <p:blipFill>
          <a:blip r:embed="rId2"/>
          <a:stretch>
            <a:fillRect/>
          </a:stretch>
        </p:blipFill>
        <p:spPr>
          <a:xfrm>
            <a:off x="11059572" y="776287"/>
            <a:ext cx="6477000" cy="3400426"/>
          </a:xfrm>
          <a:prstGeom prst="rect">
            <a:avLst/>
          </a:prstGeom>
        </p:spPr>
      </p:pic>
      <p:pic>
        <p:nvPicPr>
          <p:cNvPr id="1026" name="Picture 2" descr="Lịch Và Các Nền Văn Minh Cổ">
            <a:extLst>
              <a:ext uri="{FF2B5EF4-FFF2-40B4-BE49-F238E27FC236}">
                <a16:creationId xmlns:a16="http://schemas.microsoft.com/office/drawing/2014/main" id="{4949B622-80D5-D10F-DF6E-1489EFA56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149" y="5092889"/>
            <a:ext cx="6774123" cy="4674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4"/>
          <a:srcRect/>
          <a:stretch>
            <a:fillRect/>
          </a:stretch>
        </p:blipFill>
        <p:spPr>
          <a:xfrm flipH="1">
            <a:off x="441140" y="189458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GIỐNG</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4724400" y="3211578"/>
            <a:ext cx="8686800" cy="2846447"/>
          </a:xfrm>
          <a:prstGeom prst="wedgeRoundRectCallout">
            <a:avLst>
              <a:gd name="adj1" fmla="val -65525"/>
              <a:gd name="adj2" fmla="val 33970"/>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Đều là những giá trị vật chất, tinh thần do người Việt sáng tạo nên. </a:t>
            </a:r>
            <a:endParaRPr lang="en-US" sz="3600">
              <a:solidFill>
                <a:schemeClr val="tx1"/>
              </a:solidFill>
            </a:endParaRPr>
          </a:p>
        </p:txBody>
      </p:sp>
    </p:spTree>
    <p:extLst>
      <p:ext uri="{BB962C8B-B14F-4D97-AF65-F5344CB8AC3E}">
        <p14:creationId xmlns:p14="http://schemas.microsoft.com/office/powerpoint/2010/main" val="239416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1416</TotalTime>
  <Words>1726</Words>
  <Application>Microsoft Office PowerPoint</Application>
  <PresentationFormat>Custom</PresentationFormat>
  <Paragraphs>195</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Nâu Được minh họa Kiến trúc Cổ đại Lịch sử Bản thuyết trình</dc:title>
  <cp:lastModifiedBy>Windows User</cp:lastModifiedBy>
  <cp:revision>16</cp:revision>
  <dcterms:created xsi:type="dcterms:W3CDTF">2006-08-16T00:00:00Z</dcterms:created>
  <dcterms:modified xsi:type="dcterms:W3CDTF">2023-07-03T16:21:16Z</dcterms:modified>
  <dc:identifier>DAFV0txmmYo</dc:identifier>
</cp:coreProperties>
</file>