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308" r:id="rId3"/>
    <p:sldId id="372" r:id="rId4"/>
    <p:sldId id="373" r:id="rId5"/>
    <p:sldId id="258" r:id="rId6"/>
    <p:sldId id="259" r:id="rId7"/>
    <p:sldId id="260" r:id="rId8"/>
    <p:sldId id="310" r:id="rId9"/>
    <p:sldId id="374" r:id="rId10"/>
    <p:sldId id="257" r:id="rId11"/>
    <p:sldId id="375" r:id="rId12"/>
    <p:sldId id="262" r:id="rId13"/>
    <p:sldId id="309" r:id="rId14"/>
    <p:sldId id="377" r:id="rId15"/>
    <p:sldId id="378" r:id="rId16"/>
    <p:sldId id="379" r:id="rId17"/>
    <p:sldId id="376" r:id="rId18"/>
    <p:sldId id="312" r:id="rId19"/>
    <p:sldId id="261" r:id="rId20"/>
    <p:sldId id="263" r:id="rId21"/>
    <p:sldId id="264" r:id="rId22"/>
    <p:sldId id="381" r:id="rId23"/>
    <p:sldId id="380" r:id="rId24"/>
    <p:sldId id="384" r:id="rId25"/>
    <p:sldId id="386" r:id="rId26"/>
    <p:sldId id="385" r:id="rId27"/>
    <p:sldId id="383" r:id="rId28"/>
    <p:sldId id="388" r:id="rId29"/>
    <p:sldId id="267" r:id="rId30"/>
    <p:sldId id="392" r:id="rId31"/>
    <p:sldId id="391" r:id="rId32"/>
    <p:sldId id="318" r:id="rId33"/>
    <p:sldId id="395" r:id="rId34"/>
    <p:sldId id="397" r:id="rId35"/>
    <p:sldId id="398" r:id="rId36"/>
    <p:sldId id="286" r:id="rId37"/>
    <p:sldId id="358" r:id="rId38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Malgun Gothic" panose="020B0503020000020004" pitchFamily="34" charset="-127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E162D1-5223-4F11-AB28-BDFAFF70EC99}">
          <p14:sldIdLst>
            <p14:sldId id="256"/>
            <p14:sldId id="308"/>
            <p14:sldId id="372"/>
            <p14:sldId id="373"/>
            <p14:sldId id="258"/>
            <p14:sldId id="259"/>
            <p14:sldId id="260"/>
            <p14:sldId id="310"/>
            <p14:sldId id="374"/>
            <p14:sldId id="257"/>
            <p14:sldId id="375"/>
            <p14:sldId id="262"/>
            <p14:sldId id="309"/>
            <p14:sldId id="377"/>
            <p14:sldId id="378"/>
            <p14:sldId id="379"/>
            <p14:sldId id="376"/>
            <p14:sldId id="312"/>
            <p14:sldId id="261"/>
            <p14:sldId id="263"/>
            <p14:sldId id="264"/>
            <p14:sldId id="381"/>
            <p14:sldId id="380"/>
            <p14:sldId id="384"/>
            <p14:sldId id="386"/>
            <p14:sldId id="385"/>
            <p14:sldId id="383"/>
            <p14:sldId id="388"/>
            <p14:sldId id="267"/>
            <p14:sldId id="392"/>
            <p14:sldId id="391"/>
            <p14:sldId id="318"/>
            <p14:sldId id="395"/>
            <p14:sldId id="397"/>
            <p14:sldId id="398"/>
            <p14:sldId id="286"/>
            <p14:sldId id="3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132400"/>
    <a:srgbClr val="6B6324"/>
    <a:srgbClr val="091507"/>
    <a:srgbClr val="93CCDD"/>
    <a:srgbClr val="7E3E3C"/>
    <a:srgbClr val="874541"/>
    <a:srgbClr val="FFFFCC"/>
    <a:srgbClr val="FCF4EA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25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9318A-71D3-4D97-9D07-C85ED3F6B435}" type="datetimeFigureOut">
              <a:rPr lang="en-US" smtClean="0"/>
              <a:t>20/11/2022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2FDE2-5678-44A9-AFCA-F8A636A98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64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10" Type="http://schemas.openxmlformats.org/officeDocument/2006/relationships/image" Target="../media/image10.sv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10" Type="http://schemas.openxmlformats.org/officeDocument/2006/relationships/image" Target="../media/image10.sv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3.png"/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8.svg"/><Relationship Id="rId9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8.sv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openxmlformats.org/officeDocument/2006/relationships/image" Target="../media/image10.sv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sv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3.png"/><Relationship Id="rId7" Type="http://schemas.openxmlformats.org/officeDocument/2006/relationships/image" Target="../media/image3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64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08.svg"/><Relationship Id="rId10" Type="http://schemas.openxmlformats.org/officeDocument/2006/relationships/image" Target="../media/image26.png"/><Relationship Id="rId4" Type="http://schemas.openxmlformats.org/officeDocument/2006/relationships/image" Target="../media/image65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.sv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8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8768189">
            <a:off x="12368940" y="9378991"/>
            <a:ext cx="7659012" cy="34848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12165" r="50724" b="48490"/>
          <a:stretch>
            <a:fillRect/>
          </a:stretch>
        </p:blipFill>
        <p:spPr>
          <a:xfrm>
            <a:off x="1028700" y="2289019"/>
            <a:ext cx="12153900" cy="62758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t="21102" b="41030"/>
          <a:stretch>
            <a:fillRect/>
          </a:stretch>
        </p:blipFill>
        <p:spPr>
          <a:xfrm rot="-108631">
            <a:off x="4195402" y="1795393"/>
            <a:ext cx="4652173" cy="7486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r="16321" b="7743"/>
          <a:stretch>
            <a:fillRect/>
          </a:stretch>
        </p:blipFill>
        <p:spPr>
          <a:xfrm>
            <a:off x="-7372359" y="-1725022"/>
            <a:ext cx="13581442" cy="4342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472910">
            <a:off x="-422334" y="7554632"/>
            <a:ext cx="2097689" cy="3154420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002B0485-D088-F1A6-65F1-A965B3F13B67}"/>
              </a:ext>
            </a:extLst>
          </p:cNvPr>
          <p:cNvSpPr txBox="1"/>
          <p:nvPr/>
        </p:nvSpPr>
        <p:spPr>
          <a:xfrm>
            <a:off x="696307" y="2751517"/>
            <a:ext cx="12265793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>
                <a:latin typeface="Arial" panose="020B0604020202020204" pitchFamily="34" charset="0"/>
                <a:cs typeface="Arial" panose="020B0604020202020204" pitchFamily="34" charset="0"/>
              </a:rPr>
              <a:t>THÂN MẾN </a:t>
            </a:r>
            <a:endParaRPr lang="en-US" sz="80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smtClean="0">
                <a:latin typeface="Arial" panose="020B0604020202020204" pitchFamily="34" charset="0"/>
                <a:cs typeface="Arial" panose="020B0604020202020204" pitchFamily="34" charset="0"/>
              </a:rPr>
              <a:t>CHÀO </a:t>
            </a:r>
            <a:r>
              <a:rPr lang="en-US" sz="8000" b="1">
                <a:latin typeface="Arial" panose="020B0604020202020204" pitchFamily="34" charset="0"/>
                <a:cs typeface="Arial" panose="020B0604020202020204" pitchFamily="34" charset="0"/>
              </a:rPr>
              <a:t>MỪNG CÁC EM ĐẾN VỚI BÀI HỌC </a:t>
            </a:r>
            <a:r>
              <a:rPr lang="en-US" sz="8000" b="1" smtClean="0">
                <a:latin typeface="Arial" panose="020B0604020202020204" pitchFamily="34" charset="0"/>
                <a:cs typeface="Arial" panose="020B0604020202020204" pitchFamily="34" charset="0"/>
              </a:rPr>
              <a:t>MỚI!</a:t>
            </a:r>
            <a:endParaRPr lang="en-US" sz="80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balloon, aircraft, transport, porcelain&#10;&#10;Description automatically generated">
            <a:extLst>
              <a:ext uri="{FF2B5EF4-FFF2-40B4-BE49-F238E27FC236}">
                <a16:creationId xmlns:a16="http://schemas.microsoft.com/office/drawing/2014/main" id="{E3F65164-DF42-BF9A-6EBC-82F32998BA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3225321"/>
            <a:ext cx="5486400" cy="5493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8A6B3EF-8240-41FC-7493-C8447E4131ED}"/>
              </a:ext>
            </a:extLst>
          </p:cNvPr>
          <p:cNvGrpSpPr/>
          <p:nvPr/>
        </p:nvGrpSpPr>
        <p:grpSpPr>
          <a:xfrm>
            <a:off x="1" y="878573"/>
            <a:ext cx="12853548" cy="8269216"/>
            <a:chOff x="1" y="878573"/>
            <a:chExt cx="12853548" cy="8269216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AF082142-161E-8228-C5FD-C71E42057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685" t="11029" r="55171"/>
            <a:stretch>
              <a:fillRect/>
            </a:stretch>
          </p:blipFill>
          <p:spPr>
            <a:xfrm rot="-5400000">
              <a:off x="2503876" y="-1201883"/>
              <a:ext cx="7845797" cy="12853548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6C14DC4-855F-5500-D1D9-D47098DA4568}"/>
                </a:ext>
              </a:extLst>
            </p:cNvPr>
            <p:cNvGrpSpPr/>
            <p:nvPr/>
          </p:nvGrpSpPr>
          <p:grpSpPr>
            <a:xfrm>
              <a:off x="2628360" y="1908961"/>
              <a:ext cx="5308959" cy="965874"/>
              <a:chOff x="1258268" y="2425026"/>
              <a:chExt cx="5308959" cy="965874"/>
            </a:xfrm>
          </p:grpSpPr>
          <p:pic>
            <p:nvPicPr>
              <p:cNvPr id="6" name="Picture 6"/>
              <p:cNvPicPr>
                <a:picLocks noChangeAspect="1"/>
              </p:cNvPicPr>
              <p:nvPr/>
            </p:nvPicPr>
            <p:blipFill>
              <a:blip r:embed="rId4"/>
              <a:srcRect t="34658" r="50137" b="28872"/>
              <a:stretch>
                <a:fillRect/>
              </a:stretch>
            </p:blipFill>
            <p:spPr>
              <a:xfrm>
                <a:off x="1258268" y="2425026"/>
                <a:ext cx="5308959" cy="965874"/>
              </a:xfrm>
              <a:prstGeom prst="rect">
                <a:avLst/>
              </a:prstGeom>
            </p:spPr>
          </p:pic>
          <p:sp>
            <p:nvSpPr>
              <p:cNvPr id="7" name="TextBox 7"/>
              <p:cNvSpPr txBox="1"/>
              <p:nvPr/>
            </p:nvSpPr>
            <p:spPr>
              <a:xfrm>
                <a:off x="1983351" y="2760976"/>
                <a:ext cx="3888588" cy="48635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600"/>
                  </a:lnSpc>
                </a:pPr>
                <a:r>
                  <a:rPr lang="en-US" sz="4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800" b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endParaRPr lang="en-US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909573" y="878573"/>
              <a:ext cx="746535" cy="7608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 b="21588"/>
          <a:stretch>
            <a:fillRect/>
          </a:stretch>
        </p:blipFill>
        <p:spPr>
          <a:xfrm>
            <a:off x="9072242" y="7719613"/>
            <a:ext cx="1161932" cy="25307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b="45533"/>
          <a:stretch>
            <a:fillRect/>
          </a:stretch>
        </p:blipFill>
        <p:spPr>
          <a:xfrm>
            <a:off x="7982067" y="8549972"/>
            <a:ext cx="1161933" cy="17579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1B8490-CC66-B83B-CE37-90FB24E3E8DB}"/>
              </a:ext>
            </a:extLst>
          </p:cNvPr>
          <p:cNvSpPr txBox="1"/>
          <p:nvPr/>
        </p:nvSpPr>
        <p:spPr>
          <a:xfrm>
            <a:off x="882258" y="3273244"/>
            <a:ext cx="883095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Văn minh Đông Nam Á được chia làm mấy giai đoạn</a:t>
            </a:r>
            <a:r>
              <a:rPr lang="vi-VN" sz="4000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smtClean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cs typeface="Arial" panose="020B0604020202020204" pitchFamily="34" charset="0"/>
              </a:rPr>
              <a:t>Hãy chỉ ra những đặc trưng cơ bản nhất của văn minh Đông Nam Á trong từng giai đoạn đó.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b="15977"/>
          <a:stretch/>
        </p:blipFill>
        <p:spPr>
          <a:xfrm>
            <a:off x="10436173" y="396649"/>
            <a:ext cx="7409472" cy="4669228"/>
          </a:xfrm>
          <a:prstGeom prst="rect">
            <a:avLst/>
          </a:prstGeom>
        </p:spPr>
      </p:pic>
      <p:pic>
        <p:nvPicPr>
          <p:cNvPr id="1026" name="Picture 2" descr="Những biểu tượng đặc trưng của nền văn hóa Chăm-P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8"/>
          <a:stretch/>
        </p:blipFill>
        <p:spPr bwMode="auto">
          <a:xfrm>
            <a:off x="10469896" y="5202031"/>
            <a:ext cx="7406229" cy="465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80315" y="8847806"/>
            <a:ext cx="1714246" cy="129971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8A6B3EF-8240-41FC-7493-C8447E4131ED}"/>
              </a:ext>
            </a:extLst>
          </p:cNvPr>
          <p:cNvGrpSpPr/>
          <p:nvPr/>
        </p:nvGrpSpPr>
        <p:grpSpPr>
          <a:xfrm>
            <a:off x="1" y="878573"/>
            <a:ext cx="12853548" cy="8269216"/>
            <a:chOff x="1" y="878573"/>
            <a:chExt cx="12853548" cy="8269216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AF082142-161E-8228-C5FD-C71E42057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685" t="11029" r="55171"/>
            <a:stretch>
              <a:fillRect/>
            </a:stretch>
          </p:blipFill>
          <p:spPr>
            <a:xfrm rot="-5400000">
              <a:off x="2503876" y="-1201883"/>
              <a:ext cx="7845797" cy="12853548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6C14DC4-855F-5500-D1D9-D47098DA4568}"/>
                </a:ext>
              </a:extLst>
            </p:cNvPr>
            <p:cNvGrpSpPr/>
            <p:nvPr/>
          </p:nvGrpSpPr>
          <p:grpSpPr>
            <a:xfrm>
              <a:off x="2628360" y="1908961"/>
              <a:ext cx="5308959" cy="965874"/>
              <a:chOff x="1258268" y="2425026"/>
              <a:chExt cx="5308959" cy="965874"/>
            </a:xfrm>
          </p:grpSpPr>
          <p:pic>
            <p:nvPicPr>
              <p:cNvPr id="6" name="Picture 6"/>
              <p:cNvPicPr>
                <a:picLocks noChangeAspect="1"/>
              </p:cNvPicPr>
              <p:nvPr/>
            </p:nvPicPr>
            <p:blipFill>
              <a:blip r:embed="rId4"/>
              <a:srcRect t="34658" r="50137" b="28872"/>
              <a:stretch>
                <a:fillRect/>
              </a:stretch>
            </p:blipFill>
            <p:spPr>
              <a:xfrm>
                <a:off x="1258268" y="2425026"/>
                <a:ext cx="5308959" cy="965874"/>
              </a:xfrm>
              <a:prstGeom prst="rect">
                <a:avLst/>
              </a:prstGeom>
            </p:spPr>
          </p:pic>
          <p:sp>
            <p:nvSpPr>
              <p:cNvPr id="7" name="TextBox 7"/>
              <p:cNvSpPr txBox="1"/>
              <p:nvPr/>
            </p:nvSpPr>
            <p:spPr>
              <a:xfrm>
                <a:off x="1983351" y="2760976"/>
                <a:ext cx="3888588" cy="48635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600"/>
                  </a:lnSpc>
                </a:pPr>
                <a:r>
                  <a:rPr lang="en-US" sz="4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trả lời</a:t>
                </a:r>
              </a:p>
            </p:txBody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909573" y="878573"/>
              <a:ext cx="746535" cy="7608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 b="21588"/>
          <a:stretch>
            <a:fillRect/>
          </a:stretch>
        </p:blipFill>
        <p:spPr>
          <a:xfrm>
            <a:off x="9072242" y="7719613"/>
            <a:ext cx="1161932" cy="25307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 b="45533"/>
          <a:stretch>
            <a:fillRect/>
          </a:stretch>
        </p:blipFill>
        <p:spPr>
          <a:xfrm>
            <a:off x="7982067" y="8549972"/>
            <a:ext cx="1161933" cy="17579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1B8490-CC66-B83B-CE37-90FB24E3E8DB}"/>
              </a:ext>
            </a:extLst>
          </p:cNvPr>
          <p:cNvSpPr txBox="1"/>
          <p:nvPr/>
        </p:nvSpPr>
        <p:spPr>
          <a:xfrm>
            <a:off x="717400" y="3388319"/>
            <a:ext cx="939239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Giai đoạn phát triển của Đông Nam Á: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Giai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đoạn từ đầu Công nguyên đến thế kỉ X.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Giai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đoạn từ thế kỉ X đến thế kỉ XV.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Giai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đoạn từ thế kỉ XVI đến thế kỉ XIX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b="15977"/>
          <a:stretch/>
        </p:blipFill>
        <p:spPr>
          <a:xfrm>
            <a:off x="10436173" y="396649"/>
            <a:ext cx="7409472" cy="4669228"/>
          </a:xfrm>
          <a:prstGeom prst="rect">
            <a:avLst/>
          </a:prstGeom>
        </p:spPr>
      </p:pic>
      <p:pic>
        <p:nvPicPr>
          <p:cNvPr id="1026" name="Picture 2" descr="Những biểu tượng đặc trưng của nền văn hóa Chăm-P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8"/>
          <a:stretch/>
        </p:blipFill>
        <p:spPr bwMode="auto">
          <a:xfrm>
            <a:off x="10469896" y="5202031"/>
            <a:ext cx="7406229" cy="465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80315" y="8847806"/>
            <a:ext cx="1714246" cy="129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466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14349" y="478318"/>
            <a:ext cx="17259300" cy="9330363"/>
            <a:chOff x="0" y="0"/>
            <a:chExt cx="5920967" cy="24173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920967" cy="2417302"/>
            </a:xfrm>
            <a:custGeom>
              <a:avLst/>
              <a:gdLst/>
              <a:ahLst/>
              <a:cxnLst/>
              <a:rect l="l" t="t" r="r" b="b"/>
              <a:pathLst>
                <a:path w="5920967" h="2417302">
                  <a:moveTo>
                    <a:pt x="5796507" y="2417302"/>
                  </a:moveTo>
                  <a:lnTo>
                    <a:pt x="124460" y="2417302"/>
                  </a:lnTo>
                  <a:cubicBezTo>
                    <a:pt x="55880" y="2417302"/>
                    <a:pt x="0" y="2361422"/>
                    <a:pt x="0" y="22928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292842"/>
                  </a:lnTo>
                  <a:cubicBezTo>
                    <a:pt x="5920967" y="2361422"/>
                    <a:pt x="5865087" y="2417302"/>
                    <a:pt x="5796507" y="2417302"/>
                  </a:cubicBezTo>
                  <a:close/>
                </a:path>
              </a:pathLst>
            </a:custGeom>
            <a:solidFill>
              <a:srgbClr val="FCF4EA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 b="20827"/>
          <a:stretch>
            <a:fillRect/>
          </a:stretch>
        </p:blipFill>
        <p:spPr>
          <a:xfrm rot="-1647300">
            <a:off x="-1222152" y="6326759"/>
            <a:ext cx="2124525" cy="467236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59236" y="450374"/>
            <a:ext cx="2528764" cy="1757491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06630C9A-64F3-1CD9-CBBC-A7C0169465B5}"/>
              </a:ext>
            </a:extLst>
          </p:cNvPr>
          <p:cNvSpPr txBox="1"/>
          <p:nvPr/>
        </p:nvSpPr>
        <p:spPr>
          <a:xfrm>
            <a:off x="2946352" y="992095"/>
            <a:ext cx="1259378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smtClean="0">
                <a:solidFill>
                  <a:srgbClr val="8B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Từ </a:t>
            </a:r>
            <a:r>
              <a:rPr lang="en-US" sz="5400" b="1">
                <a:solidFill>
                  <a:srgbClr val="8B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Công nguyên đến thế kỉ X</a:t>
            </a:r>
            <a:endParaRPr lang="en-US" sz="5400" b="1" dirty="0">
              <a:solidFill>
                <a:srgbClr val="8B3E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47DC28-83F7-027D-71DB-BB2C64304D9A}"/>
              </a:ext>
            </a:extLst>
          </p:cNvPr>
          <p:cNvSpPr txBox="1"/>
          <p:nvPr/>
        </p:nvSpPr>
        <p:spPr>
          <a:xfrm>
            <a:off x="875212" y="3247550"/>
            <a:ext cx="83629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 một số quốc gia, trong đó lớn mạnh nhất là Phù Nam.</a:t>
            </a:r>
            <a:endParaRPr lang="en-US" sz="36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238163" y="2207865"/>
            <a:ext cx="8153343" cy="7446080"/>
            <a:chOff x="9943806" y="2531691"/>
            <a:chExt cx="8153343" cy="7446080"/>
          </a:xfrm>
        </p:grpSpPr>
        <p:sp>
          <p:nvSpPr>
            <p:cNvPr id="12" name="TextBox 11"/>
            <p:cNvSpPr txBox="1"/>
            <p:nvPr/>
          </p:nvSpPr>
          <p:spPr>
            <a:xfrm>
              <a:off x="11125198" y="7807946"/>
              <a:ext cx="5790557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11.2. Di tích Trà Kiệu – kinh đô của vương quốc Chăm – pa (Quảng Nam, Việt Nam) </a:t>
              </a:r>
              <a:endParaRPr lang="en-US" sz="3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3806" y="2531691"/>
              <a:ext cx="8153343" cy="5276255"/>
            </a:xfrm>
            <a:prstGeom prst="rect">
              <a:avLst/>
            </a:prstGeom>
          </p:spPr>
        </p:pic>
      </p:grpSp>
      <p:sp>
        <p:nvSpPr>
          <p:cNvPr id="3" name="Pentagon 2"/>
          <p:cNvSpPr/>
          <p:nvPr/>
        </p:nvSpPr>
        <p:spPr>
          <a:xfrm>
            <a:off x="360861" y="2178782"/>
            <a:ext cx="3723441" cy="850575"/>
          </a:xfrm>
          <a:prstGeom prst="homePlate">
            <a:avLst/>
          </a:prstGeom>
          <a:solidFill>
            <a:srgbClr val="7E3E3C"/>
          </a:solidFill>
          <a:ln>
            <a:solidFill>
              <a:srgbClr val="7E3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ĐCN – TK VII</a:t>
            </a:r>
            <a:endParaRPr lang="en-US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376836" y="5194262"/>
            <a:ext cx="3723441" cy="850575"/>
          </a:xfrm>
          <a:prstGeom prst="homePlate">
            <a:avLst/>
          </a:prstGeom>
          <a:solidFill>
            <a:srgbClr val="7E3E3C"/>
          </a:solidFill>
          <a:ln>
            <a:solidFill>
              <a:srgbClr val="7E3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 VII – TK X</a:t>
            </a:r>
            <a:endParaRPr lang="en-US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47DC28-83F7-027D-71DB-BB2C64304D9A}"/>
              </a:ext>
            </a:extLst>
          </p:cNvPr>
          <p:cNvSpPr txBox="1"/>
          <p:nvPr/>
        </p:nvSpPr>
        <p:spPr>
          <a:xfrm>
            <a:off x="875212" y="6295528"/>
            <a:ext cx="836295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thành các quốc gia mới.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quốc gia nhỏ bị thôn tính, hợp nhất như Ăng-co và Sri vi-glay-a.</a:t>
            </a:r>
            <a:endParaRPr lang="en-US" sz="36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 animBg="1"/>
      <p:bldP spid="1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b="21588"/>
          <a:stretch>
            <a:fillRect/>
          </a:stretch>
        </p:blipFill>
        <p:spPr>
          <a:xfrm>
            <a:off x="17126068" y="7756211"/>
            <a:ext cx="1161932" cy="25307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 b="45533"/>
          <a:stretch>
            <a:fillRect/>
          </a:stretch>
        </p:blipFill>
        <p:spPr>
          <a:xfrm>
            <a:off x="16154400" y="8505442"/>
            <a:ext cx="1161933" cy="1757972"/>
          </a:xfrm>
          <a:prstGeom prst="rect">
            <a:avLst/>
          </a:prstGeom>
        </p:spPr>
      </p:pic>
      <p:pic>
        <p:nvPicPr>
          <p:cNvPr id="2050" name="Picture 2" descr="Kinh nghiệm tham quan Angkor Wat tự túc 2020 | Phuotviv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27940"/>
            <a:ext cx="19893219" cy="1107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940758" y="1591073"/>
            <a:ext cx="14640101" cy="6309107"/>
            <a:chOff x="1940758" y="1591073"/>
            <a:chExt cx="14640101" cy="6309107"/>
          </a:xfrm>
        </p:grpSpPr>
        <p:sp>
          <p:nvSpPr>
            <p:cNvPr id="2" name="Rectangle 1"/>
            <p:cNvSpPr/>
            <p:nvPr/>
          </p:nvSpPr>
          <p:spPr>
            <a:xfrm>
              <a:off x="1940758" y="2391174"/>
              <a:ext cx="14640101" cy="55090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5500">
                  <a:solidFill>
                    <a:schemeClr val="tx1"/>
                  </a:solidFill>
                </a:rPr>
                <a:t>Sự ra đời và bước đầu phát triển của các nhà nước là thành tựu văn minh nổi bật</a:t>
              </a:r>
            </a:p>
            <a:p>
              <a:pPr algn="ctr"/>
              <a:r>
                <a:rPr lang="vi-VN"/>
                <a:t>nhất trong giai đoạn này.</a:t>
              </a:r>
            </a:p>
          </p:txBody>
        </p:sp>
        <p:pic>
          <p:nvPicPr>
            <p:cNvPr id="2052" name="Picture 4" descr="Pin 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3000" y="1591073"/>
              <a:ext cx="1600200" cy="1600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57178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14349" y="478318"/>
            <a:ext cx="17259300" cy="9330363"/>
            <a:chOff x="0" y="0"/>
            <a:chExt cx="5920967" cy="24173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920967" cy="2417302"/>
            </a:xfrm>
            <a:custGeom>
              <a:avLst/>
              <a:gdLst/>
              <a:ahLst/>
              <a:cxnLst/>
              <a:rect l="l" t="t" r="r" b="b"/>
              <a:pathLst>
                <a:path w="5920967" h="2417302">
                  <a:moveTo>
                    <a:pt x="5796507" y="2417302"/>
                  </a:moveTo>
                  <a:lnTo>
                    <a:pt x="124460" y="2417302"/>
                  </a:lnTo>
                  <a:cubicBezTo>
                    <a:pt x="55880" y="2417302"/>
                    <a:pt x="0" y="2361422"/>
                    <a:pt x="0" y="22928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292842"/>
                  </a:lnTo>
                  <a:cubicBezTo>
                    <a:pt x="5920967" y="2361422"/>
                    <a:pt x="5865087" y="2417302"/>
                    <a:pt x="5796507" y="2417302"/>
                  </a:cubicBezTo>
                  <a:close/>
                </a:path>
              </a:pathLst>
            </a:custGeom>
            <a:solidFill>
              <a:srgbClr val="FCF4EA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 b="20827"/>
          <a:stretch>
            <a:fillRect/>
          </a:stretch>
        </p:blipFill>
        <p:spPr>
          <a:xfrm rot="-1647300">
            <a:off x="-1222152" y="6326759"/>
            <a:ext cx="2124525" cy="467236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59236" y="450374"/>
            <a:ext cx="2528764" cy="1757491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06630C9A-64F3-1CD9-CBBC-A7C0169465B5}"/>
              </a:ext>
            </a:extLst>
          </p:cNvPr>
          <p:cNvSpPr txBox="1"/>
          <p:nvPr/>
        </p:nvSpPr>
        <p:spPr>
          <a:xfrm>
            <a:off x="2946352" y="992095"/>
            <a:ext cx="1259378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smtClean="0">
                <a:solidFill>
                  <a:srgbClr val="8B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Từ thế kỉ X đến thế kỉ XV</a:t>
            </a:r>
            <a:endParaRPr lang="en-US" sz="5400" b="1" dirty="0">
              <a:solidFill>
                <a:srgbClr val="8B3E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47DC28-83F7-027D-71DB-BB2C64304D9A}"/>
              </a:ext>
            </a:extLst>
          </p:cNvPr>
          <p:cNvSpPr txBox="1"/>
          <p:nvPr/>
        </p:nvSpPr>
        <p:spPr>
          <a:xfrm>
            <a:off x="1275805" y="6069898"/>
            <a:ext cx="1573638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Định </a:t>
            </a: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hình bản sắc với những thành tựu đặc sắc và sáng tạo trên cơ sở tiếp thu có chọn lọc những ảnh hưởng của văn hoá Ấn Độ, Trung </a:t>
            </a:r>
            <a:r>
              <a:rPr lang="vi-VN" sz="360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en-US" sz="360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Sự </a:t>
            </a:r>
            <a:r>
              <a:rPr lang="vi-VN" sz="36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xâm nhập và lan toả của Hồi giáo, tạo nên những sắc thái mới cho văn minh ĐNA.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33599" y="2410896"/>
            <a:ext cx="14020800" cy="9038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thành các quốc gia lớn mạnh 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31112" y="4116640"/>
            <a:ext cx="3124200" cy="1151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Việt 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76063" y="4116640"/>
            <a:ext cx="3124200" cy="1151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 – co 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415934" y="4124260"/>
            <a:ext cx="3124200" cy="1151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– pa 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>
            <a:endCxn id="8" idx="0"/>
          </p:cNvCxnSpPr>
          <p:nvPr/>
        </p:nvCxnSpPr>
        <p:spPr>
          <a:xfrm>
            <a:off x="4493212" y="3314700"/>
            <a:ext cx="0" cy="8019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250815" y="3314700"/>
            <a:ext cx="0" cy="8019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3978034" y="3322320"/>
            <a:ext cx="0" cy="80194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423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14349" y="478318"/>
            <a:ext cx="17259300" cy="9330363"/>
            <a:chOff x="0" y="0"/>
            <a:chExt cx="5920967" cy="24173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920967" cy="2417302"/>
            </a:xfrm>
            <a:custGeom>
              <a:avLst/>
              <a:gdLst/>
              <a:ahLst/>
              <a:cxnLst/>
              <a:rect l="l" t="t" r="r" b="b"/>
              <a:pathLst>
                <a:path w="5920967" h="2417302">
                  <a:moveTo>
                    <a:pt x="5796507" y="2417302"/>
                  </a:moveTo>
                  <a:lnTo>
                    <a:pt x="124460" y="2417302"/>
                  </a:lnTo>
                  <a:cubicBezTo>
                    <a:pt x="55880" y="2417302"/>
                    <a:pt x="0" y="2361422"/>
                    <a:pt x="0" y="22928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292842"/>
                  </a:lnTo>
                  <a:cubicBezTo>
                    <a:pt x="5920967" y="2361422"/>
                    <a:pt x="5865087" y="2417302"/>
                    <a:pt x="5796507" y="2417302"/>
                  </a:cubicBezTo>
                  <a:close/>
                </a:path>
              </a:pathLst>
            </a:custGeom>
            <a:solidFill>
              <a:srgbClr val="FCF4EA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 b="20827"/>
          <a:stretch>
            <a:fillRect/>
          </a:stretch>
        </p:blipFill>
        <p:spPr>
          <a:xfrm rot="-1647300">
            <a:off x="-1222152" y="6326759"/>
            <a:ext cx="2124525" cy="467236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59236" y="450374"/>
            <a:ext cx="2528764" cy="1757491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06630C9A-64F3-1CD9-CBBC-A7C0169465B5}"/>
              </a:ext>
            </a:extLst>
          </p:cNvPr>
          <p:cNvSpPr txBox="1"/>
          <p:nvPr/>
        </p:nvSpPr>
        <p:spPr>
          <a:xfrm>
            <a:off x="2946352" y="992095"/>
            <a:ext cx="1259378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smtClean="0">
                <a:solidFill>
                  <a:srgbClr val="8B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 Từ </a:t>
            </a:r>
            <a:r>
              <a:rPr lang="en-US" sz="5400" b="1">
                <a:solidFill>
                  <a:srgbClr val="8B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kỉ XVI đến giữa thế kỉ XIX</a:t>
            </a:r>
            <a:endParaRPr lang="en-US" sz="5400" b="1" dirty="0">
              <a:solidFill>
                <a:srgbClr val="8B3E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677400" y="2573345"/>
            <a:ext cx="7715133" cy="6480002"/>
            <a:chOff x="9601200" y="2544143"/>
            <a:chExt cx="7715133" cy="648000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1200" y="2544143"/>
              <a:ext cx="7715133" cy="47534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563487" y="7546817"/>
              <a:ext cx="579055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11.4. Thánh lễ đầu tiên ở Phi – lip – pin (Tranh vẽ) </a:t>
              </a:r>
              <a:endParaRPr lang="en-US" sz="3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3000" y="2971799"/>
            <a:ext cx="8477250" cy="5251925"/>
            <a:chOff x="1143000" y="2971799"/>
            <a:chExt cx="8477250" cy="5251925"/>
          </a:xfrm>
        </p:grpSpPr>
        <p:grpSp>
          <p:nvGrpSpPr>
            <p:cNvPr id="9" name="Group 8"/>
            <p:cNvGrpSpPr/>
            <p:nvPr/>
          </p:nvGrpSpPr>
          <p:grpSpPr>
            <a:xfrm>
              <a:off x="1143000" y="2971799"/>
              <a:ext cx="7696199" cy="4495800"/>
              <a:chOff x="1143000" y="2971799"/>
              <a:chExt cx="7696199" cy="44958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143000" y="2971799"/>
                <a:ext cx="7543799" cy="43434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295400" y="3124199"/>
                <a:ext cx="7543799" cy="434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511772" y="6625114"/>
              <a:ext cx="2108478" cy="159861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00199" y="3375825"/>
              <a:ext cx="662940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4000" smtClean="0">
                  <a:latin typeface="Arial" panose="020B0604020202020204" pitchFamily="34" charset="0"/>
                  <a:cs typeface="Arial" panose="020B0604020202020204" pitchFamily="34" charset="0"/>
                </a:rPr>
                <a:t>Văn </a:t>
              </a:r>
              <a:r>
                <a:rPr lang="nl-NL" sz="4000">
                  <a:latin typeface="Arial" panose="020B0604020202020204" pitchFamily="34" charset="0"/>
                  <a:cs typeface="Arial" panose="020B0604020202020204" pitchFamily="34" charset="0"/>
                </a:rPr>
                <a:t>hóa phương Tây đã được du nhập vào ĐNA trong các thế kỉ XVI – XIX trên nhiều lĩnh vực</a:t>
              </a:r>
              <a:r>
                <a:rPr lang="nl-NL" sz="400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680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14349" y="478318"/>
            <a:ext cx="17259300" cy="9330363"/>
            <a:chOff x="0" y="0"/>
            <a:chExt cx="5920967" cy="24173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920967" cy="2417302"/>
            </a:xfrm>
            <a:custGeom>
              <a:avLst/>
              <a:gdLst/>
              <a:ahLst/>
              <a:cxnLst/>
              <a:rect l="l" t="t" r="r" b="b"/>
              <a:pathLst>
                <a:path w="5920967" h="2417302">
                  <a:moveTo>
                    <a:pt x="5796507" y="2417302"/>
                  </a:moveTo>
                  <a:lnTo>
                    <a:pt x="124460" y="2417302"/>
                  </a:lnTo>
                  <a:cubicBezTo>
                    <a:pt x="55880" y="2417302"/>
                    <a:pt x="0" y="2361422"/>
                    <a:pt x="0" y="22928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292842"/>
                  </a:lnTo>
                  <a:cubicBezTo>
                    <a:pt x="5920967" y="2361422"/>
                    <a:pt x="5865087" y="2417302"/>
                    <a:pt x="5796507" y="2417302"/>
                  </a:cubicBezTo>
                  <a:close/>
                </a:path>
              </a:pathLst>
            </a:custGeom>
            <a:solidFill>
              <a:srgbClr val="FCF4EA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 b="20827"/>
          <a:stretch>
            <a:fillRect/>
          </a:stretch>
        </p:blipFill>
        <p:spPr>
          <a:xfrm rot="-1647300">
            <a:off x="-1222152" y="6326759"/>
            <a:ext cx="2124525" cy="467236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59236" y="450374"/>
            <a:ext cx="2528764" cy="1757491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06630C9A-64F3-1CD9-CBBC-A7C0169465B5}"/>
              </a:ext>
            </a:extLst>
          </p:cNvPr>
          <p:cNvSpPr txBox="1"/>
          <p:nvPr/>
        </p:nvSpPr>
        <p:spPr>
          <a:xfrm>
            <a:off x="2946352" y="992095"/>
            <a:ext cx="1259378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smtClean="0">
                <a:solidFill>
                  <a:srgbClr val="8B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 Từ </a:t>
            </a:r>
            <a:r>
              <a:rPr lang="en-US" sz="5400" b="1">
                <a:solidFill>
                  <a:srgbClr val="8B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kỉ XVI đến giữa thế kỉ XIX</a:t>
            </a:r>
            <a:endParaRPr lang="en-US" sz="5400" b="1" dirty="0">
              <a:solidFill>
                <a:srgbClr val="8B3E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15668" y="2585292"/>
            <a:ext cx="6750765" cy="25907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khủng hoảng và suy vong của nhiều quốc gia phong kiến</a:t>
            </a:r>
          </a:p>
        </p:txBody>
      </p:sp>
      <p:sp>
        <p:nvSpPr>
          <p:cNvPr id="7" name="Right Arrow 6"/>
          <p:cNvSpPr/>
          <p:nvPr/>
        </p:nvSpPr>
        <p:spPr>
          <a:xfrm>
            <a:off x="8250416" y="3652305"/>
            <a:ext cx="1600200" cy="45677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0134600" y="2351104"/>
            <a:ext cx="7315200" cy="4596039"/>
            <a:chOff x="10134600" y="2351104"/>
            <a:chExt cx="7315200" cy="4596039"/>
          </a:xfrm>
        </p:grpSpPr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134600" y="2351104"/>
              <a:ext cx="7315200" cy="294436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979882" y="5295472"/>
              <a:ext cx="5624636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smtClean="0">
                  <a:latin typeface="Arial" panose="020B0604020202020204" pitchFamily="34" charset="0"/>
                  <a:cs typeface="Arial" panose="020B0604020202020204" pitchFamily="34" charset="0"/>
                </a:rPr>
                <a:t>Sự xâm lấn của các nước phương Tây 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24000" y="5493902"/>
            <a:ext cx="5624636" cy="4416484"/>
            <a:chOff x="1524000" y="5493902"/>
            <a:chExt cx="5624636" cy="4416484"/>
          </a:xfrm>
        </p:grpSpPr>
        <p:pic>
          <p:nvPicPr>
            <p:cNvPr id="21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286000" y="5493902"/>
              <a:ext cx="3733800" cy="289836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524000" y="8156060"/>
              <a:ext cx="562463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smtClean="0">
                  <a:latin typeface="Arial" panose="020B0604020202020204" pitchFamily="34" charset="0"/>
                  <a:cs typeface="Arial" panose="020B0604020202020204" pitchFamily="34" charset="0"/>
                </a:rPr>
                <a:t>Sự du nhập của các nước phương Tây 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ight Arrow 23"/>
          <p:cNvSpPr/>
          <p:nvPr/>
        </p:nvSpPr>
        <p:spPr>
          <a:xfrm>
            <a:off x="8279589" y="8011453"/>
            <a:ext cx="1600200" cy="45677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0416817" y="7217347"/>
            <a:ext cx="6750765" cy="204498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 văn hoá mới; các thành tựu về văn học, nghệ thuật 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772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b="21588"/>
          <a:stretch>
            <a:fillRect/>
          </a:stretch>
        </p:blipFill>
        <p:spPr>
          <a:xfrm>
            <a:off x="17126068" y="7756211"/>
            <a:ext cx="1161932" cy="25307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 b="45533"/>
          <a:stretch>
            <a:fillRect/>
          </a:stretch>
        </p:blipFill>
        <p:spPr>
          <a:xfrm>
            <a:off x="16154400" y="8505442"/>
            <a:ext cx="1161933" cy="175797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81000" y="1409700"/>
            <a:ext cx="5334000" cy="2667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 đoạn hình thành và bước đầu phát triển của văn minh Đông Nam Á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46520" y="1409700"/>
            <a:ext cx="5334000" cy="2667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 đoạn phát triển rực rỡ và định hình bản sắc văn hoá Đông Nam Á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573000" y="1409700"/>
            <a:ext cx="5334000" cy="2667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 đoạn hình thành và bước đầu phát triển của văn minh Đông Nam Á</a:t>
            </a:r>
            <a:endParaRPr lang="en-US" sz="3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0320" y="4770846"/>
            <a:ext cx="18135600" cy="685800"/>
          </a:xfrm>
          <a:prstGeom prst="rightArrow">
            <a:avLst/>
          </a:prstGeom>
          <a:solidFill>
            <a:srgbClr val="6B6324"/>
          </a:solidFill>
          <a:ln>
            <a:solidFill>
              <a:srgbClr val="6B6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743200" y="5322856"/>
            <a:ext cx="304800" cy="2541745"/>
          </a:xfrm>
          <a:prstGeom prst="downArrow">
            <a:avLst/>
          </a:prstGeom>
          <a:solidFill>
            <a:srgbClr val="6B6324"/>
          </a:solidFill>
          <a:ln>
            <a:solidFill>
              <a:srgbClr val="6B6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998220" y="8044313"/>
            <a:ext cx="3977640" cy="1093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CN – TK X 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3251180" y="8044313"/>
            <a:ext cx="3977640" cy="1093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 XVI –  XIX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124700" y="8044313"/>
            <a:ext cx="3977640" cy="1093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 X – TK XV 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9051984" y="5309898"/>
            <a:ext cx="304800" cy="2541745"/>
          </a:xfrm>
          <a:prstGeom prst="downArrow">
            <a:avLst/>
          </a:prstGeom>
          <a:solidFill>
            <a:srgbClr val="6B6324"/>
          </a:solidFill>
          <a:ln>
            <a:solidFill>
              <a:srgbClr val="6B6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15087600" y="5309898"/>
            <a:ext cx="304800" cy="2541745"/>
          </a:xfrm>
          <a:prstGeom prst="downArrow">
            <a:avLst/>
          </a:prstGeom>
          <a:solidFill>
            <a:srgbClr val="6B6324"/>
          </a:solidFill>
          <a:ln>
            <a:solidFill>
              <a:srgbClr val="6B6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183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5" grpId="0" animBg="1"/>
      <p:bldP spid="7" grpId="0" animBg="1"/>
      <p:bldP spid="8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61B11F-3373-BCD3-A32F-1DF723839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14"/>
          <a:stretch/>
        </p:blipFill>
        <p:spPr>
          <a:xfrm>
            <a:off x="0" y="2924025"/>
            <a:ext cx="18288000" cy="58770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71709">
            <a:off x="14598732" y="1599001"/>
            <a:ext cx="3962266" cy="241698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9752" y="1676199"/>
            <a:ext cx="3255521" cy="22625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472910">
            <a:off x="303562" y="6600898"/>
            <a:ext cx="1677792" cy="2522996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2D1A8A7C-E1E9-CBBA-A1F9-FA3525F1D833}"/>
              </a:ext>
            </a:extLst>
          </p:cNvPr>
          <p:cNvSpPr txBox="1"/>
          <p:nvPr/>
        </p:nvSpPr>
        <p:spPr>
          <a:xfrm>
            <a:off x="2476500" y="4377627"/>
            <a:ext cx="13335000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2. 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THÀNH TỰU TIÊU BIỂU</a:t>
            </a:r>
          </a:p>
        </p:txBody>
      </p:sp>
    </p:spTree>
    <p:extLst>
      <p:ext uri="{BB962C8B-B14F-4D97-AF65-F5344CB8AC3E}">
        <p14:creationId xmlns:p14="http://schemas.microsoft.com/office/powerpoint/2010/main" val="3304073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CF5B2DE2-EB1E-A446-D299-3604681E3FE9}"/>
              </a:ext>
            </a:extLst>
          </p:cNvPr>
          <p:cNvSpPr txBox="1"/>
          <p:nvPr/>
        </p:nvSpPr>
        <p:spPr>
          <a:xfrm>
            <a:off x="3124200" y="495300"/>
            <a:ext cx="1195709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8B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1581759"/>
            <a:ext cx="17145000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Đọc thông tin và quan sát các hình 11.5, 11.6, thực hiện các nhiệm vụ cụ thể sau: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782524" y="3341540"/>
            <a:ext cx="8033021" cy="6253543"/>
            <a:chOff x="9782524" y="3341540"/>
            <a:chExt cx="8033021" cy="6253543"/>
          </a:xfrm>
        </p:grpSpPr>
        <p:grpSp>
          <p:nvGrpSpPr>
            <p:cNvPr id="10" name="Group 9"/>
            <p:cNvGrpSpPr/>
            <p:nvPr/>
          </p:nvGrpSpPr>
          <p:grpSpPr>
            <a:xfrm>
              <a:off x="9782524" y="3786344"/>
              <a:ext cx="7202298" cy="5808739"/>
              <a:chOff x="9782524" y="3786344"/>
              <a:chExt cx="7202298" cy="5808739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9887649" y="3786344"/>
                <a:ext cx="6992049" cy="5808739"/>
              </a:xfrm>
              <a:prstGeom prst="roundRect">
                <a:avLst>
                  <a:gd name="adj" fmla="val 1142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9887649" y="4305300"/>
                <a:ext cx="6992049" cy="8382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b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NHÓM 3 + 4 </a:t>
                </a:r>
                <a:endParaRPr lang="en-US" sz="45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782524" y="5661131"/>
                <a:ext cx="7202298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vi-VN" sz="3600">
                    <a:cs typeface="Arial" panose="020B0604020202020204" pitchFamily="34" charset="0"/>
                  </a:rPr>
                  <a:t>Kể tên những tôn giáo phổ biến ở các quốc gia Đông Nam Á. Vì sao các tôn giáo này lại được đông đảo cư Đông Nam Á đón nhận. </a:t>
                </a:r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296056">
              <a:off x="15707067" y="3341540"/>
              <a:ext cx="2108478" cy="159861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87331" y="3786344"/>
            <a:ext cx="7800118" cy="6224967"/>
            <a:chOff x="487331" y="3786344"/>
            <a:chExt cx="7800118" cy="6224967"/>
          </a:xfrm>
        </p:grpSpPr>
        <p:grpSp>
          <p:nvGrpSpPr>
            <p:cNvPr id="8" name="Group 7"/>
            <p:cNvGrpSpPr/>
            <p:nvPr/>
          </p:nvGrpSpPr>
          <p:grpSpPr>
            <a:xfrm>
              <a:off x="1295400" y="3786344"/>
              <a:ext cx="6992049" cy="5808739"/>
              <a:chOff x="1295400" y="3786344"/>
              <a:chExt cx="6992049" cy="5808739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295400" y="3786344"/>
                <a:ext cx="6992049" cy="5808739"/>
              </a:xfrm>
              <a:prstGeom prst="roundRect">
                <a:avLst>
                  <a:gd name="adj" fmla="val 1142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295400" y="4305300"/>
                <a:ext cx="6992049" cy="8382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b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NHÓM 1 + 2 </a:t>
                </a:r>
                <a:endParaRPr lang="en-US" sz="45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981200" y="5699222"/>
                <a:ext cx="5411866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fr-FR" sz="4000">
                    <a:latin typeface="Arial" panose="020B0604020202020204" pitchFamily="34" charset="0"/>
                    <a:cs typeface="Arial" panose="020B0604020202020204" pitchFamily="34" charset="0"/>
                  </a:rPr>
                  <a:t>Nêu các hình thức tín ngưỡng dân gian của cư dân Đông Nam Á</a:t>
                </a:r>
                <a:r>
                  <a:rPr lang="fr-FR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16167">
              <a:off x="487331" y="8038629"/>
              <a:ext cx="1492663" cy="1972682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" y="7978897"/>
            <a:ext cx="2895600" cy="2195391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A806F035-72F9-FE70-A294-13C7FF338FC5}"/>
              </a:ext>
            </a:extLst>
          </p:cNvPr>
          <p:cNvSpPr txBox="1"/>
          <p:nvPr/>
        </p:nvSpPr>
        <p:spPr>
          <a:xfrm>
            <a:off x="2727115" y="571500"/>
            <a:ext cx="1283377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199" y="1903529"/>
            <a:ext cx="10363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latin typeface="Arial" panose="020B0604020202020204" pitchFamily="34" charset="0"/>
                <a:cs typeface="Arial" panose="020B0604020202020204" pitchFamily="34" charset="0"/>
              </a:rPr>
              <a:t>TRÒ CHƠI “AI NHANH HƠN?” </a:t>
            </a:r>
            <a:endParaRPr lang="en-US" sz="5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lowchart: Preparation 5"/>
          <p:cNvSpPr/>
          <p:nvPr/>
        </p:nvSpPr>
        <p:spPr>
          <a:xfrm>
            <a:off x="1097850" y="3390900"/>
            <a:ext cx="15939897" cy="3962400"/>
          </a:xfrm>
          <a:prstGeom prst="flowChartPreparation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500">
                <a:solidFill>
                  <a:schemeClr val="tx1"/>
                </a:solidFill>
              </a:rPr>
              <a:t>Tìm tên quốc gia tương ứng với các bức ảnh công trình kiến trúc xuất hiện trong các hình ảnh </a:t>
            </a:r>
            <a:endParaRPr lang="en-US" sz="4500">
              <a:solidFill>
                <a:schemeClr val="tx1"/>
              </a:solidFill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118336" y="2085340"/>
            <a:ext cx="4169664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35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38200" y="697267"/>
            <a:ext cx="8001000" cy="7074105"/>
            <a:chOff x="838200" y="1333500"/>
            <a:chExt cx="8001000" cy="70741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333500"/>
              <a:ext cx="8001000" cy="53987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23470" y="6930277"/>
              <a:ext cx="603046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11.5. Lễ Ba-xi để chúc phúc, cầu may ở Lào (tranh vẽ) </a:t>
              </a:r>
              <a:endParaRPr lang="en-US" sz="3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96400" y="2324100"/>
            <a:ext cx="8133333" cy="7696371"/>
            <a:chOff x="9296400" y="2400300"/>
            <a:chExt cx="8133333" cy="76963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400" y="2400300"/>
              <a:ext cx="8133333" cy="625714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9857866" y="8619343"/>
              <a:ext cx="70104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11.6. Thánh đường Bai-tu-ra-man (In-đô-nê-xi-a)  </a:t>
              </a:r>
              <a:endParaRPr lang="en-US" sz="3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19991" y="-339331"/>
            <a:ext cx="2714331" cy="2057956"/>
          </a:xfrm>
          <a:prstGeom prst="rect">
            <a:avLst/>
          </a:prstGeom>
        </p:spPr>
      </p:pic>
      <p:pic>
        <p:nvPicPr>
          <p:cNvPr id="39" name="Picture 16"/>
          <p:cNvPicPr>
            <a:picLocks noChangeAspect="1"/>
          </p:cNvPicPr>
          <p:nvPr/>
        </p:nvPicPr>
        <p:blipFill>
          <a:blip r:embed="rId7"/>
          <a:srcRect b="20827"/>
          <a:stretch>
            <a:fillRect/>
          </a:stretch>
        </p:blipFill>
        <p:spPr>
          <a:xfrm rot="-1647300">
            <a:off x="-525089" y="6355663"/>
            <a:ext cx="2124525" cy="4672361"/>
          </a:xfrm>
          <a:prstGeom prst="rect">
            <a:avLst/>
          </a:prstGeom>
        </p:spPr>
      </p:pic>
      <p:pic>
        <p:nvPicPr>
          <p:cNvPr id="40" name="Picture 16"/>
          <p:cNvPicPr>
            <a:picLocks noChangeAspect="1"/>
          </p:cNvPicPr>
          <p:nvPr/>
        </p:nvPicPr>
        <p:blipFill>
          <a:blip r:embed="rId7"/>
          <a:srcRect b="20827"/>
          <a:stretch>
            <a:fillRect/>
          </a:stretch>
        </p:blipFill>
        <p:spPr>
          <a:xfrm rot="-1647300">
            <a:off x="16839220" y="-656153"/>
            <a:ext cx="1401409" cy="308204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12165" r="50724" b="48490"/>
          <a:stretch>
            <a:fillRect/>
          </a:stretch>
        </p:blipFill>
        <p:spPr>
          <a:xfrm>
            <a:off x="757964" y="633835"/>
            <a:ext cx="16764000" cy="8991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39176" y="120229"/>
            <a:ext cx="1007952" cy="1027212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F33CC440-287C-1627-EB00-6A410BE387F6}"/>
              </a:ext>
            </a:extLst>
          </p:cNvPr>
          <p:cNvSpPr txBox="1"/>
          <p:nvPr/>
        </p:nvSpPr>
        <p:spPr>
          <a:xfrm>
            <a:off x="3161419" y="1269565"/>
            <a:ext cx="11957090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b="1" smtClean="0">
                <a:solidFill>
                  <a:srgbClr val="8B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Tín ngưỡng và tôn giáo </a:t>
            </a:r>
            <a:endParaRPr lang="en-US" sz="5400" b="1" dirty="0">
              <a:solidFill>
                <a:srgbClr val="8B3E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B09F48B6-ADA3-525B-EC80-F01468C8FB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5966"/>
          <a:stretch>
            <a:fillRect/>
          </a:stretch>
        </p:blipFill>
        <p:spPr>
          <a:xfrm rot="2324898">
            <a:off x="16209620" y="7698650"/>
            <a:ext cx="1718360" cy="257912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950960" y="3009900"/>
            <a:ext cx="8153400" cy="6300757"/>
            <a:chOff x="8839200" y="2887687"/>
            <a:chExt cx="8153400" cy="63007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39200" y="2887687"/>
              <a:ext cx="8153400" cy="548995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058400" y="8634446"/>
              <a:ext cx="5715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Đạo Mẫu </a:t>
              </a:r>
              <a:endParaRPr lang="en-US" sz="3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68274" y="3400387"/>
            <a:ext cx="75723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4000">
                <a:latin typeface="Arial" panose="020B0604020202020204" pitchFamily="34" charset="0"/>
                <a:cs typeface="Arial" panose="020B0604020202020204" pitchFamily="34" charset="0"/>
              </a:rPr>
              <a:t>Cư dân Đông Nam Á có chung nhiều tín ngưỡng bản </a:t>
            </a:r>
            <a:r>
              <a:rPr lang="nl-NL" sz="4000" smtClean="0">
                <a:latin typeface="Arial" panose="020B0604020202020204" pitchFamily="34" charset="0"/>
                <a:cs typeface="Arial" panose="020B0604020202020204" pitchFamily="34" charset="0"/>
              </a:rPr>
              <a:t>địa:</a:t>
            </a:r>
          </a:p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nl-NL" sz="4000" smtClean="0">
                <a:latin typeface="Arial" panose="020B0604020202020204" pitchFamily="34" charset="0"/>
                <a:cs typeface="Arial" panose="020B0604020202020204" pitchFamily="34" charset="0"/>
              </a:rPr>
              <a:t>tín </a:t>
            </a:r>
            <a:r>
              <a:rPr lang="nl-NL" sz="4000">
                <a:latin typeface="Arial" panose="020B0604020202020204" pitchFamily="34" charset="0"/>
                <a:cs typeface="Arial" panose="020B0604020202020204" pitchFamily="34" charset="0"/>
              </a:rPr>
              <a:t>ngưỡng thờ cúng tổ </a:t>
            </a:r>
            <a:r>
              <a:rPr lang="nl-NL" sz="4000" smtClean="0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</a:p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nl-NL" sz="4000" smtClean="0">
                <a:latin typeface="Arial" panose="020B0604020202020204" pitchFamily="34" charset="0"/>
                <a:cs typeface="Arial" panose="020B0604020202020204" pitchFamily="34" charset="0"/>
              </a:rPr>
              <a:t>thờ </a:t>
            </a:r>
            <a:r>
              <a:rPr lang="nl-NL" sz="4000">
                <a:latin typeface="Arial" panose="020B0604020202020204" pitchFamily="34" charset="0"/>
                <a:cs typeface="Arial" panose="020B0604020202020204" pitchFamily="34" charset="0"/>
              </a:rPr>
              <a:t>thần tự </a:t>
            </a:r>
            <a:r>
              <a:rPr lang="nl-NL" sz="4000" smtClean="0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</a:p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nl-NL" sz="4000" smtClean="0">
                <a:latin typeface="Arial" panose="020B0604020202020204" pitchFamily="34" charset="0"/>
                <a:cs typeface="Arial" panose="020B0604020202020204" pitchFamily="34" charset="0"/>
              </a:rPr>
              <a:t>thờ </a:t>
            </a:r>
            <a:r>
              <a:rPr lang="nl-NL" sz="4000">
                <a:latin typeface="Arial" panose="020B0604020202020204" pitchFamily="34" charset="0"/>
                <a:cs typeface="Arial" panose="020B0604020202020204" pitchFamily="34" charset="0"/>
              </a:rPr>
              <a:t>thân động vật</a:t>
            </a:r>
            <a:r>
              <a:rPr lang="nl-NL" sz="4000" smtClean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8274" y="2598251"/>
            <a:ext cx="4343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4500" b="1" smtClean="0">
                <a:latin typeface="Arial" panose="020B0604020202020204" pitchFamily="34" charset="0"/>
                <a:cs typeface="Arial" panose="020B0604020202020204" pitchFamily="34" charset="0"/>
              </a:rPr>
              <a:t>Tín ngưỡng </a:t>
            </a:r>
            <a:endParaRPr lang="en-US" sz="4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12165" r="50724" b="48490"/>
          <a:stretch>
            <a:fillRect/>
          </a:stretch>
        </p:blipFill>
        <p:spPr>
          <a:xfrm>
            <a:off x="757964" y="633835"/>
            <a:ext cx="16764000" cy="8991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39176" y="120229"/>
            <a:ext cx="1007952" cy="1027212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F33CC440-287C-1627-EB00-6A410BE387F6}"/>
              </a:ext>
            </a:extLst>
          </p:cNvPr>
          <p:cNvSpPr txBox="1"/>
          <p:nvPr/>
        </p:nvSpPr>
        <p:spPr>
          <a:xfrm>
            <a:off x="3161419" y="1269565"/>
            <a:ext cx="11957090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b="1" smtClean="0">
                <a:solidFill>
                  <a:srgbClr val="8B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Tín ngưỡng và tôn giáo  </a:t>
            </a:r>
            <a:endParaRPr lang="en-US" sz="5400" b="1" dirty="0">
              <a:solidFill>
                <a:srgbClr val="8B3E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B09F48B6-ADA3-525B-EC80-F01468C8FB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5966"/>
          <a:stretch>
            <a:fillRect/>
          </a:stretch>
        </p:blipFill>
        <p:spPr>
          <a:xfrm rot="2324898">
            <a:off x="16209620" y="7698650"/>
            <a:ext cx="1718360" cy="25791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2413126"/>
            <a:ext cx="952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Đặc điểm tín ngưỡng của Đông Nam Á: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>
            <a:stCxn id="5" idx="1"/>
          </p:cNvCxnSpPr>
          <p:nvPr/>
        </p:nvCxnSpPr>
        <p:spPr>
          <a:xfrm>
            <a:off x="757964" y="5129635"/>
            <a:ext cx="16463236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460264" y="3649698"/>
            <a:ext cx="4364546" cy="4282236"/>
            <a:chOff x="1460264" y="3649698"/>
            <a:chExt cx="4364546" cy="42822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0264" y="3649698"/>
              <a:ext cx="4364546" cy="2769382"/>
            </a:xfrm>
            <a:prstGeom prst="round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60264" y="6540206"/>
              <a:ext cx="4364546" cy="1391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Chịu ảnh hưởng từ nền nông nghiệp lúa nước </a:t>
              </a:r>
              <a:endPara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36854" y="3534899"/>
            <a:ext cx="4364546" cy="4397035"/>
            <a:chOff x="6836854" y="3534899"/>
            <a:chExt cx="4364546" cy="439703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7291" y="3534899"/>
              <a:ext cx="4324109" cy="2884181"/>
            </a:xfrm>
            <a:prstGeom prst="round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836854" y="6540206"/>
              <a:ext cx="4364546" cy="1391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Dựa theo thuyết </a:t>
              </a:r>
            </a:p>
            <a:p>
              <a:pPr algn="ctr">
                <a:lnSpc>
                  <a:spcPct val="150000"/>
                </a:lnSpc>
              </a:pPr>
              <a:r>
                <a:rPr lang="en-US" sz="3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“Vạn vật hữu linh” </a:t>
              </a:r>
              <a:endPara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372936" y="3508012"/>
            <a:ext cx="4364546" cy="4517389"/>
            <a:chOff x="12372936" y="3508012"/>
            <a:chExt cx="4364546" cy="451738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/>
            <a:srcRect l="11622" r="17952"/>
            <a:stretch/>
          </p:blipFill>
          <p:spPr>
            <a:xfrm>
              <a:off x="12420600" y="3508012"/>
              <a:ext cx="4269218" cy="2937954"/>
            </a:xfrm>
            <a:prstGeom prst="round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2372936" y="6548073"/>
              <a:ext cx="436454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Dung hoà với tôn giáo về sau</a:t>
              </a:r>
              <a:endParaRPr 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ight Arrow 23"/>
          <p:cNvSpPr/>
          <p:nvPr/>
        </p:nvSpPr>
        <p:spPr>
          <a:xfrm>
            <a:off x="1460264" y="8532843"/>
            <a:ext cx="914400" cy="49676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894279" y="8386269"/>
            <a:ext cx="110879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sự thống nhất trong đa dạng </a:t>
            </a:r>
            <a:endParaRPr lang="en-US" sz="45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327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 animBg="1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39" y="0"/>
            <a:ext cx="18303240" cy="1062887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35381" y="856735"/>
            <a:ext cx="16002000" cy="8915400"/>
          </a:xfrm>
          <a:prstGeom prst="roundRect">
            <a:avLst>
              <a:gd name="adj" fmla="val 1074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99239" y="1643213"/>
            <a:ext cx="10808968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Tôn giáo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nơi hội tụ các tôn giáo lớn của thế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endParaRPr lang="en-US" sz="40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smtClean="0">
                <a:cs typeface="Arial" panose="020B0604020202020204" pitchFamily="34" charset="0"/>
              </a:rPr>
              <a:t>Phật </a:t>
            </a:r>
            <a:r>
              <a:rPr lang="vi-VN" sz="4000">
                <a:cs typeface="Arial" panose="020B0604020202020204" pitchFamily="34" charset="0"/>
              </a:rPr>
              <a:t>giáo và Hin-đu </a:t>
            </a:r>
            <a:r>
              <a:rPr lang="vi-VN" sz="4000" smtClean="0">
                <a:cs typeface="Arial" panose="020B0604020202020204" pitchFamily="34" charset="0"/>
              </a:rPr>
              <a:t>giáo</a:t>
            </a:r>
            <a:r>
              <a:rPr lang="en-US" sz="4000" smtClean="0">
                <a:cs typeface="Arial" panose="020B0604020202020204" pitchFamily="34" charset="0"/>
              </a:rPr>
              <a:t>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được tiếp nhận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>
                <a:cs typeface="Arial" panose="020B0604020202020204" pitchFamily="34" charset="0"/>
              </a:rPr>
              <a:t>từ Ấn Độ thông qua </a:t>
            </a:r>
            <a:r>
              <a:rPr lang="vi-VN" sz="4000" smtClean="0">
                <a:cs typeface="Arial" panose="020B0604020202020204" pitchFamily="34" charset="0"/>
              </a:rPr>
              <a:t>thương </a:t>
            </a:r>
            <a:r>
              <a:rPr lang="vi-VN" sz="4000">
                <a:cs typeface="Arial" panose="020B0604020202020204" pitchFamily="34" charset="0"/>
              </a:rPr>
              <a:t>mại và truyền </a:t>
            </a:r>
            <a:r>
              <a:rPr lang="vi-VN" sz="4000" smtClean="0">
                <a:cs typeface="Arial" panose="020B0604020202020204" pitchFamily="34" charset="0"/>
              </a:rPr>
              <a:t>giáo.</a:t>
            </a:r>
            <a:endParaRPr lang="vi-VN" sz="4000"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smtClean="0">
                <a:cs typeface="Arial" panose="020B0604020202020204" pitchFamily="34" charset="0"/>
              </a:rPr>
              <a:t>Người </a:t>
            </a:r>
            <a:r>
              <a:rPr lang="vi-VN" sz="4000">
                <a:cs typeface="Arial" panose="020B0604020202020204" pitchFamily="34" charset="0"/>
              </a:rPr>
              <a:t>Việt chủ yếu tiếp nhận hệ tư tưởng Nho giáo và các tôn giáo từ Trung Quốc. </a:t>
            </a:r>
          </a:p>
          <a:p>
            <a:pPr algn="just">
              <a:lnSpc>
                <a:spcPct val="150000"/>
              </a:lnSpc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vi-VN" sz="4000">
                <a:cs typeface="Arial" panose="020B0604020202020204" pitchFamily="34" charset="0"/>
                <a:sym typeface="Wingdings" panose="05000000000000000000" pitchFamily="2" charset="2"/>
              </a:rPr>
              <a:t>Có ảnh hưởng sâu rộng tới đời sống của cư dân trong khu vực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4401797" y="856735"/>
            <a:ext cx="0" cy="891540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12420600" y="1298904"/>
            <a:ext cx="3962398" cy="1295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Phật giáo 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2420599" y="3538462"/>
            <a:ext cx="3962398" cy="1295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 – đu giáo 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2420598" y="5587225"/>
            <a:ext cx="3962399" cy="1295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 giáo 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2420598" y="7826783"/>
            <a:ext cx="3962400" cy="1295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 chúa giáo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210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https://vuonhoaphatgiao.com/uploads/noidung/images/phat_phap/hieu-the-nao-ve-phat-gi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33500"/>
            <a:ext cx="12268200" cy="818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3467100"/>
            <a:ext cx="12039600" cy="464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tôn giáo </a:t>
            </a:r>
            <a:r>
              <a:rPr lang="vi-VN" sz="3600" b="1" smtClean="0">
                <a:solidFill>
                  <a:schemeClr val="tx1"/>
                </a:solidFill>
              </a:rPr>
              <a:t>được </a:t>
            </a:r>
            <a:r>
              <a:rPr lang="vi-VN" sz="3600" b="1">
                <a:solidFill>
                  <a:schemeClr val="tx1"/>
                </a:solidFill>
              </a:rPr>
              <a:t>đông đảo cư dân ĐNA đón nhận vì: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smtClean="0">
                <a:solidFill>
                  <a:schemeClr val="tx1"/>
                </a:solidFill>
              </a:rPr>
              <a:t>Có </a:t>
            </a:r>
            <a:r>
              <a:rPr lang="vi-VN" sz="3600">
                <a:solidFill>
                  <a:schemeClr val="tx1"/>
                </a:solidFill>
              </a:rPr>
              <a:t>sự tương đồng, gần gũi </a:t>
            </a:r>
            <a:r>
              <a:rPr lang="vi-VN" sz="3600" smtClean="0">
                <a:solidFill>
                  <a:schemeClr val="tx1"/>
                </a:solidFill>
              </a:rPr>
              <a:t>với </a:t>
            </a:r>
            <a:r>
              <a:rPr lang="vi-VN" sz="3600">
                <a:solidFill>
                  <a:schemeClr val="tx1"/>
                </a:solidFill>
              </a:rPr>
              <a:t>tín ngưỡng và đời sống tinh thần của cư dân bản </a:t>
            </a:r>
            <a:r>
              <a:rPr lang="vi-VN" sz="3600" smtClean="0">
                <a:solidFill>
                  <a:schemeClr val="tx1"/>
                </a:solidFill>
              </a:rPr>
              <a:t>địa</a:t>
            </a:r>
            <a:r>
              <a:rPr lang="en-US" sz="3600" smtClean="0">
                <a:solidFill>
                  <a:schemeClr val="tx1"/>
                </a:solidFill>
              </a:rPr>
              <a:t>.</a:t>
            </a:r>
            <a:endParaRPr lang="vi-VN" sz="3600">
              <a:solidFill>
                <a:schemeClr val="tx1"/>
              </a:solidFill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smtClean="0">
                <a:solidFill>
                  <a:schemeClr val="tx1"/>
                </a:solidFill>
              </a:rPr>
              <a:t>Chính </a:t>
            </a:r>
            <a:r>
              <a:rPr lang="vi-VN" sz="3600">
                <a:solidFill>
                  <a:schemeClr val="tx1"/>
                </a:solidFill>
              </a:rPr>
              <a:t>sách ủng hộ của các vương triều Đông Nam Á khi tiếp nhận các tôn giáo</a:t>
            </a:r>
            <a:r>
              <a:rPr lang="vi-VN" sz="3600" smtClean="0">
                <a:solidFill>
                  <a:schemeClr val="tx1"/>
                </a:solidFill>
              </a:rPr>
              <a:t>,...</a:t>
            </a:r>
            <a:endParaRPr lang="vi-VN" sz="36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00" y="2091648"/>
            <a:ext cx="4495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smtClean="0">
                <a:solidFill>
                  <a:srgbClr val="1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 </a:t>
            </a:r>
            <a:endParaRPr lang="en-US" sz="5500" b="1">
              <a:solidFill>
                <a:srgbClr val="132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948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960">
              <a:srgbClr val="B8CCE4"/>
            </a:gs>
            <a:gs pos="46000">
              <a:srgbClr val="C3D4E8"/>
            </a:gs>
            <a:gs pos="30118">
              <a:srgbClr val="DAE4F1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CF5B2DE2-EB1E-A446-D299-3604681E3FE9}"/>
              </a:ext>
            </a:extLst>
          </p:cNvPr>
          <p:cNvSpPr txBox="1"/>
          <p:nvPr/>
        </p:nvSpPr>
        <p:spPr>
          <a:xfrm>
            <a:off x="3124200" y="495300"/>
            <a:ext cx="1195709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 smtClean="0">
                <a:solidFill>
                  <a:srgbClr val="8B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6000" b="1" dirty="0">
              <a:solidFill>
                <a:srgbClr val="8B3E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0245" y="1413365"/>
            <a:ext cx="1714500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Các em hãy đọc thông tin và quan sát Hình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11.7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và Em có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biết thực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hiện các nhiệm vụ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sau: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446800"/>
            <a:ext cx="10055245" cy="3419106"/>
          </a:xfrm>
          <a:prstGeom prst="roundRect">
            <a:avLst/>
          </a:prstGeom>
          <a:ln>
            <a:solidFill>
              <a:srgbClr val="002060"/>
            </a:solidFill>
          </a:ln>
        </p:spPr>
      </p:pic>
      <p:grpSp>
        <p:nvGrpSpPr>
          <p:cNvPr id="22" name="Group 21"/>
          <p:cNvGrpSpPr/>
          <p:nvPr/>
        </p:nvGrpSpPr>
        <p:grpSpPr>
          <a:xfrm>
            <a:off x="530245" y="3358328"/>
            <a:ext cx="5529263" cy="6819900"/>
            <a:chOff x="530245" y="3467100"/>
            <a:chExt cx="5529263" cy="68199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558" y="3467100"/>
              <a:ext cx="3637762" cy="538902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30245" y="8895272"/>
              <a:ext cx="5529263" cy="1391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11.7. Tấm bia của vua Ram Khăm-hèng (Thái Lan) </a:t>
              </a:r>
              <a:endParaRPr lang="en-US" sz="3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6970722" y="6048676"/>
            <a:ext cx="102870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 1: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nêu những thành tựu về </a:t>
            </a:r>
            <a:r>
              <a:rPr lang="en-US" sz="36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tự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Đông Nam Á.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970722" y="8197028"/>
            <a:ext cx="10287000" cy="1981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 2: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nêu những thành tựu về </a:t>
            </a:r>
            <a:r>
              <a:rPr lang="en-US" sz="36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hóa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Đông Nam Á.</a:t>
            </a:r>
          </a:p>
        </p:txBody>
      </p:sp>
    </p:spTree>
    <p:extLst>
      <p:ext uri="{BB962C8B-B14F-4D97-AF65-F5344CB8AC3E}">
        <p14:creationId xmlns:p14="http://schemas.microsoft.com/office/powerpoint/2010/main" val="2123765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12165" r="50724" b="48490"/>
          <a:stretch>
            <a:fillRect/>
          </a:stretch>
        </p:blipFill>
        <p:spPr>
          <a:xfrm>
            <a:off x="757964" y="633835"/>
            <a:ext cx="16764000" cy="8991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39176" y="120229"/>
            <a:ext cx="1007952" cy="1027212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F33CC440-287C-1627-EB00-6A410BE387F6}"/>
              </a:ext>
            </a:extLst>
          </p:cNvPr>
          <p:cNvSpPr txBox="1"/>
          <p:nvPr/>
        </p:nvSpPr>
        <p:spPr>
          <a:xfrm>
            <a:off x="3161419" y="1269565"/>
            <a:ext cx="11957090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b="1" smtClean="0">
                <a:solidFill>
                  <a:srgbClr val="8B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Văn tự và văn học</a:t>
            </a:r>
            <a:endParaRPr lang="en-US" sz="5400" b="1" dirty="0">
              <a:solidFill>
                <a:srgbClr val="8B3E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B09F48B6-ADA3-525B-EC80-F01468C8FB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5966"/>
          <a:stretch>
            <a:fillRect/>
          </a:stretch>
        </p:blipFill>
        <p:spPr>
          <a:xfrm rot="2324898">
            <a:off x="16209620" y="7698650"/>
            <a:ext cx="1718360" cy="25791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089" y="3247054"/>
            <a:ext cx="78605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000" smtClean="0">
                <a:latin typeface="Arial" panose="020B0604020202020204" pitchFamily="34" charset="0"/>
                <a:cs typeface="Arial" panose="020B0604020202020204" pitchFamily="34" charset="0"/>
              </a:rPr>
              <a:t>Tiếp thu văn tự nước ngoài, cư dân Đông Nam Á đã sáng tạo ra chữ viết riêng của mình. </a:t>
            </a:r>
          </a:p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000" smtClean="0">
                <a:latin typeface="Arial" panose="020B0604020202020204" pitchFamily="34" charset="0"/>
                <a:cs typeface="Arial" panose="020B0604020202020204" pitchFamily="34" charset="0"/>
              </a:rPr>
              <a:t>Người Việt sáng tạo ra chữ Nôm dựa vào hệ thống chữ Hán của Trung Quốc.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9200" y="2262343"/>
            <a:ext cx="4343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4500" b="1" smtClean="0">
                <a:latin typeface="Arial" panose="020B0604020202020204" pitchFamily="34" charset="0"/>
                <a:cs typeface="Arial" panose="020B0604020202020204" pitchFamily="34" charset="0"/>
              </a:rPr>
              <a:t>Văn tự </a:t>
            </a:r>
            <a:endParaRPr lang="en-US" sz="4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3344" y="3717066"/>
            <a:ext cx="8304931" cy="46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47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601200" y="419100"/>
            <a:ext cx="7645559" cy="9534682"/>
            <a:chOff x="9448799" y="495299"/>
            <a:chExt cx="7645559" cy="95346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25000" y="495299"/>
              <a:ext cx="7569358" cy="502249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5999" r="5000"/>
            <a:stretch/>
          </p:blipFill>
          <p:spPr>
            <a:xfrm>
              <a:off x="9448799" y="5981700"/>
              <a:ext cx="7645559" cy="4048281"/>
            </a:xfrm>
            <a:prstGeom prst="rect">
              <a:avLst/>
            </a:prstGeom>
          </p:spPr>
        </p:pic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5"/>
            <a:srcRect b="20827"/>
            <a:stretch>
              <a:fillRect/>
            </a:stretch>
          </p:blipFill>
          <p:spPr>
            <a:xfrm rot="18550081">
              <a:off x="11237642" y="4060260"/>
              <a:ext cx="1536419" cy="3378969"/>
            </a:xfrm>
            <a:prstGeom prst="rect">
              <a:avLst/>
            </a:prstGeom>
          </p:spPr>
        </p:pic>
        <p:pic>
          <p:nvPicPr>
            <p:cNvPr id="34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115800" y="4952722"/>
              <a:ext cx="2714331" cy="205795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09601" y="2320745"/>
            <a:ext cx="9067800" cy="5852449"/>
            <a:chOff x="609601" y="2320745"/>
            <a:chExt cx="9067800" cy="5852449"/>
          </a:xfrm>
        </p:grpSpPr>
        <p:sp>
          <p:nvSpPr>
            <p:cNvPr id="12" name="Rectangle 11"/>
            <p:cNvSpPr/>
            <p:nvPr/>
          </p:nvSpPr>
          <p:spPr>
            <a:xfrm>
              <a:off x="609601" y="3173898"/>
              <a:ext cx="9067800" cy="499929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 sáng tạo ra chữ viết</a:t>
              </a:r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 cơ sở quan trọng để khẳng định sự ra đời của các quốc gia dân tộc ở ĐNA, đồng thời thể hiện sự tiếp thu một cách sáng tạo các ảnh hưởng của văn hóa Ấn Độ, Trung Hoa.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76800" y="2320745"/>
              <a:ext cx="1219200" cy="121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5969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12165" r="50724" b="48490"/>
          <a:stretch>
            <a:fillRect/>
          </a:stretch>
        </p:blipFill>
        <p:spPr>
          <a:xfrm>
            <a:off x="757964" y="633835"/>
            <a:ext cx="16764000" cy="8991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39176" y="120229"/>
            <a:ext cx="1007952" cy="1027212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F33CC440-287C-1627-EB00-6A410BE387F6}"/>
              </a:ext>
            </a:extLst>
          </p:cNvPr>
          <p:cNvSpPr txBox="1"/>
          <p:nvPr/>
        </p:nvSpPr>
        <p:spPr>
          <a:xfrm>
            <a:off x="3161419" y="1269565"/>
            <a:ext cx="11957090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b="1" smtClean="0">
                <a:solidFill>
                  <a:srgbClr val="8B3E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Văn tự và văn học</a:t>
            </a:r>
            <a:endParaRPr lang="en-US" sz="5400" b="1" dirty="0">
              <a:solidFill>
                <a:srgbClr val="8B3E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B09F48B6-ADA3-525B-EC80-F01468C8FB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5966"/>
          <a:stretch>
            <a:fillRect/>
          </a:stretch>
        </p:blipFill>
        <p:spPr>
          <a:xfrm rot="2324898">
            <a:off x="16209620" y="7698650"/>
            <a:ext cx="1718360" cy="25791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1489" y="3208954"/>
            <a:ext cx="161073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>
                <a:cs typeface="Arial" panose="020B0604020202020204" pitchFamily="34" charset="0"/>
              </a:rPr>
              <a:t>Kho tàng văn học dân gian phong phú với nhiều thể loại, như truyền thuyết, sử thị, truyện cổ tích, truyện thơ, ca dao, tục ngữ,...</a:t>
            </a:r>
          </a:p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smtClean="0">
                <a:cs typeface="Arial" panose="020B0604020202020204" pitchFamily="34" charset="0"/>
              </a:rPr>
              <a:t>Văn </a:t>
            </a:r>
            <a:r>
              <a:rPr lang="vi-VN" sz="4000">
                <a:cs typeface="Arial" panose="020B0604020202020204" pitchFamily="34" charset="0"/>
              </a:rPr>
              <a:t>học viết ở Đông Nam Á ra đời khá muộn (khoảng thế kỉ X - thế kỉ XIII).</a:t>
            </a:r>
          </a:p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smtClean="0">
                <a:cs typeface="Arial" panose="020B0604020202020204" pitchFamily="34" charset="0"/>
              </a:rPr>
              <a:t>Chịu </a:t>
            </a:r>
            <a:r>
              <a:rPr lang="vi-VN" sz="4000">
                <a:cs typeface="Arial" panose="020B0604020202020204" pitchFamily="34" charset="0"/>
              </a:rPr>
              <a:t>ảnh hưởng sâu sắc của văn học Ấn Độ, Trung Quốc, Ả Rập và phương Tây.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19200" y="2262343"/>
            <a:ext cx="4343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4500" b="1" smtClean="0">
                <a:latin typeface="Arial" panose="020B0604020202020204" pitchFamily="34" charset="0"/>
                <a:cs typeface="Arial" panose="020B0604020202020204" pitchFamily="34" charset="0"/>
              </a:rPr>
              <a:t>Văn học </a:t>
            </a:r>
            <a:endParaRPr lang="en-US" sz="4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485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749F19D4-1388-471A-497B-3B885CE50A8E}"/>
              </a:ext>
            </a:extLst>
          </p:cNvPr>
          <p:cNvSpPr txBox="1"/>
          <p:nvPr/>
        </p:nvSpPr>
        <p:spPr>
          <a:xfrm>
            <a:off x="3437152" y="544512"/>
            <a:ext cx="114136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  Kiến trúc và điêu khắc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866900"/>
            <a:ext cx="1828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smtClean="0">
                <a:solidFill>
                  <a:srgbClr val="1324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</a:t>
            </a:r>
            <a:endParaRPr lang="en-US" sz="5000" b="1">
              <a:solidFill>
                <a:srgbClr val="132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0" y="2728674"/>
            <a:ext cx="1630680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Đọc thông tin và quan sát các Hình 11.8,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11.9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kết hợp đọc thông tin mục Góc khám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phá,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Em có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biết,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thực hiện đồng thời các nhiệm vụ sau: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05000" y="4914900"/>
            <a:ext cx="14478000" cy="2133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</a:t>
            </a: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 1: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 trình về thành tựu chủ yếu của kiến trúc, điêu khắc ở Đông Nam Á.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905000" y="7417423"/>
            <a:ext cx="14478000" cy="2133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</a:t>
            </a: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 2: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về các đặc điểm của kiến trúc, điêu khắc ở Đông Nam Á.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6" grpId="0"/>
      <p:bldP spid="9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35880" y="190500"/>
            <a:ext cx="9118000" cy="6153050"/>
            <a:chOff x="335880" y="190500"/>
            <a:chExt cx="9118000" cy="61530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80" y="190500"/>
              <a:ext cx="9118000" cy="542037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447800" y="5712608"/>
              <a:ext cx="6245621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 b="1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en-US" sz="3500" b="1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1: Khu đền Ăng-co Vát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453880" y="3798818"/>
            <a:ext cx="8610600" cy="6231041"/>
            <a:chOff x="9453880" y="3798818"/>
            <a:chExt cx="8610600" cy="62310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3880" y="4457700"/>
              <a:ext cx="8610600" cy="557215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1393043" y="3798818"/>
              <a:ext cx="5391156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 b="1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en-US" sz="3500" b="1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2: Di tích Trà Kiệu 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551701" y="7048500"/>
            <a:ext cx="6172200" cy="1557321"/>
          </a:xfrm>
          <a:prstGeom prst="roundRect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 – pu – chia </a:t>
            </a:r>
            <a:endParaRPr lang="en-US" sz="4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1002521" y="1612696"/>
            <a:ext cx="6172200" cy="1557321"/>
          </a:xfrm>
          <a:prstGeom prst="roundRect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 </a:t>
            </a:r>
            <a:endParaRPr lang="en-US" sz="4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387090" y="3238500"/>
            <a:ext cx="2071243" cy="2789579"/>
            <a:chOff x="8387090" y="3238500"/>
            <a:chExt cx="2071243" cy="2789579"/>
          </a:xfrm>
        </p:grpSpPr>
        <p:pic>
          <p:nvPicPr>
            <p:cNvPr id="11" name="Picture 16"/>
            <p:cNvPicPr>
              <a:picLocks noChangeAspect="1"/>
            </p:cNvPicPr>
            <p:nvPr/>
          </p:nvPicPr>
          <p:blipFill>
            <a:blip r:embed="rId5"/>
            <a:srcRect b="45533"/>
            <a:stretch>
              <a:fillRect/>
            </a:stretch>
          </p:blipFill>
          <p:spPr>
            <a:xfrm>
              <a:off x="9296400" y="3238500"/>
              <a:ext cx="1161933" cy="175797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87090" y="4457700"/>
              <a:ext cx="2071243" cy="1570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4868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90499" y="1000490"/>
            <a:ext cx="8828571" cy="7449138"/>
            <a:chOff x="190499" y="1000490"/>
            <a:chExt cx="8828571" cy="7449138"/>
          </a:xfrm>
        </p:grpSpPr>
        <p:sp>
          <p:nvSpPr>
            <p:cNvPr id="6" name="Rectangle 5"/>
            <p:cNvSpPr/>
            <p:nvPr/>
          </p:nvSpPr>
          <p:spPr>
            <a:xfrm>
              <a:off x="1523998" y="6972300"/>
              <a:ext cx="616157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11.8. Cố đô A-giút-thay-a (Thái Lan)</a:t>
              </a:r>
              <a:endParaRPr lang="en-US" sz="3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99" y="1000490"/>
              <a:ext cx="8828571" cy="5695238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9044470" y="2368241"/>
            <a:ext cx="9038095" cy="7155093"/>
            <a:chOff x="9044470" y="2368241"/>
            <a:chExt cx="9038095" cy="71550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4470" y="3980477"/>
              <a:ext cx="9038095" cy="554285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0210800" y="2368241"/>
              <a:ext cx="717373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11.9. Tượng thần ở đền Bay-on (Cam-pu-chia)</a:t>
              </a:r>
              <a:endParaRPr lang="en-US" sz="3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6"/>
          <p:cNvPicPr>
            <a:picLocks noChangeAspect="1"/>
          </p:cNvPicPr>
          <p:nvPr/>
        </p:nvPicPr>
        <p:blipFill>
          <a:blip r:embed="rId5"/>
          <a:srcRect b="20827"/>
          <a:stretch>
            <a:fillRect/>
          </a:stretch>
        </p:blipFill>
        <p:spPr>
          <a:xfrm rot="-1647300">
            <a:off x="-795564" y="6113447"/>
            <a:ext cx="2124525" cy="46723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 b="20827"/>
          <a:stretch>
            <a:fillRect/>
          </a:stretch>
        </p:blipFill>
        <p:spPr>
          <a:xfrm rot="-1647300">
            <a:off x="-643164" y="6265847"/>
            <a:ext cx="2124525" cy="4672361"/>
          </a:xfrm>
          <a:prstGeom prst="rect">
            <a:avLst/>
          </a:prstGeom>
        </p:spPr>
      </p:pic>
      <p:pic>
        <p:nvPicPr>
          <p:cNvPr id="18" name="Picture 16"/>
          <p:cNvPicPr>
            <a:picLocks noChangeAspect="1"/>
          </p:cNvPicPr>
          <p:nvPr/>
        </p:nvPicPr>
        <p:blipFill>
          <a:blip r:embed="rId5"/>
          <a:srcRect b="20827"/>
          <a:stretch>
            <a:fillRect/>
          </a:stretch>
        </p:blipFill>
        <p:spPr>
          <a:xfrm rot="19388982">
            <a:off x="16512480" y="-270249"/>
            <a:ext cx="1456956" cy="320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636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749F19D4-1388-471A-497B-3B885CE50A8E}"/>
              </a:ext>
            </a:extLst>
          </p:cNvPr>
          <p:cNvSpPr txBox="1"/>
          <p:nvPr/>
        </p:nvSpPr>
        <p:spPr>
          <a:xfrm>
            <a:off x="3437152" y="544512"/>
            <a:ext cx="114136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  Kiến trúc và điêu khắc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0120" y="1741458"/>
            <a:ext cx="579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5000" b="1" smtClean="0">
                <a:latin typeface="Arial" panose="020B0604020202020204" pitchFamily="34" charset="0"/>
                <a:cs typeface="Arial" panose="020B0604020202020204" pitchFamily="34" charset="0"/>
              </a:rPr>
              <a:t>Kiến trúc </a:t>
            </a:r>
            <a:endParaRPr lang="en-US" sz="5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0120" y="2736092"/>
            <a:ext cx="1592580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600">
                <a:latin typeface="Arial" panose="020B0604020202020204" pitchFamily="34" charset="0"/>
                <a:cs typeface="Arial" panose="020B0604020202020204" pitchFamily="34" charset="0"/>
              </a:rPr>
              <a:t>Kiến trúc dân gian:  nhà sàn là biểu tượng văn hoá thích hợp của cư dân Đông Nam Á</a:t>
            </a:r>
            <a:r>
              <a:rPr lang="nl-NL" sz="36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95400" y="4911880"/>
            <a:ext cx="15590520" cy="5029200"/>
            <a:chOff x="1295400" y="4972050"/>
            <a:chExt cx="15590520" cy="5029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400" y="4991100"/>
              <a:ext cx="7678615" cy="49911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80320" y="4972050"/>
              <a:ext cx="6705600" cy="5029200"/>
            </a:xfrm>
            <a:prstGeom prst="rect">
              <a:avLst/>
            </a:prstGeom>
          </p:spPr>
        </p:pic>
      </p:grpSp>
      <p:pic>
        <p:nvPicPr>
          <p:cNvPr id="16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57200" y="-135212"/>
            <a:ext cx="2438400" cy="1848750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65265">
            <a:off x="15712573" y="7941134"/>
            <a:ext cx="2981230" cy="229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20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47DC28-83F7-027D-71DB-BB2C64304D9A}"/>
              </a:ext>
            </a:extLst>
          </p:cNvPr>
          <p:cNvSpPr txBox="1"/>
          <p:nvPr/>
        </p:nvSpPr>
        <p:spPr>
          <a:xfrm>
            <a:off x="1087120" y="2400300"/>
            <a:ext cx="10647251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Đạt đến trình độ </a:t>
            </a:r>
            <a:r>
              <a:rPr lang="vi-VN" sz="400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endParaRPr lang="en-US" sz="4000" smtClean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00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Với </a:t>
            </a: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nhiều tác phẩm được chạm khắc công phu, độc đáo và chịu ảnh hưởng rõ nét của điêu khắc Ấn Độ, Trung </a:t>
            </a:r>
            <a:r>
              <a:rPr lang="vi-VN" sz="400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40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smtClean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00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vi-VN" sz="400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 tác phẩm điêu khắc mang tính chất tôn giáo, như tượng thân, tượng Phật và phù điêu.</a:t>
            </a:r>
            <a:endParaRPr lang="en-US" sz="400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7120" y="1333500"/>
            <a:ext cx="4343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4500" b="1" smtClean="0">
                <a:latin typeface="Arial" panose="020B0604020202020204" pitchFamily="34" charset="0"/>
                <a:cs typeface="Arial" panose="020B0604020202020204" pitchFamily="34" charset="0"/>
              </a:rPr>
              <a:t>Điêu khắc </a:t>
            </a:r>
            <a:endParaRPr lang="en-US" sz="4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8281" y="0"/>
            <a:ext cx="5721989" cy="1028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59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368"/>
          <a:stretch/>
        </p:blipFill>
        <p:spPr>
          <a:xfrm>
            <a:off x="0" y="0"/>
            <a:ext cx="18288000" cy="113374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9100" y="5448300"/>
            <a:ext cx="17449800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smtClean="0">
                <a:solidFill>
                  <a:schemeClr val="tx1"/>
                </a:solidFill>
              </a:rPr>
              <a:t>KẾT LUẬN:</a:t>
            </a:r>
            <a:endParaRPr lang="en-US" sz="4000" b="1" smtClean="0">
              <a:solidFill>
                <a:schemeClr val="tx1"/>
              </a:solidFill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4000" smtClean="0">
                <a:solidFill>
                  <a:schemeClr val="tx1"/>
                </a:solidFill>
              </a:rPr>
              <a:t>Đặc </a:t>
            </a:r>
            <a:r>
              <a:rPr lang="vi-VN" sz="4000">
                <a:solidFill>
                  <a:schemeClr val="tx1"/>
                </a:solidFill>
              </a:rPr>
              <a:t>điểm kiến trúc, điều khắc: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smtClean="0">
                <a:solidFill>
                  <a:schemeClr val="tx1"/>
                </a:solidFill>
              </a:rPr>
              <a:t>Chịu </a:t>
            </a:r>
            <a:r>
              <a:rPr lang="vi-VN" sz="4000">
                <a:solidFill>
                  <a:schemeClr val="tx1"/>
                </a:solidFill>
              </a:rPr>
              <a:t>ảnh hưởng của điều kiện tự </a:t>
            </a:r>
            <a:r>
              <a:rPr lang="vi-VN" sz="4000" smtClean="0">
                <a:solidFill>
                  <a:schemeClr val="tx1"/>
                </a:solidFill>
              </a:rPr>
              <a:t>nhiên</a:t>
            </a:r>
            <a:r>
              <a:rPr lang="en-US" sz="4000" smtClean="0">
                <a:solidFill>
                  <a:schemeClr val="tx1"/>
                </a:solidFill>
              </a:rPr>
              <a:t>.</a:t>
            </a:r>
            <a:endParaRPr lang="vi-VN" sz="4000">
              <a:solidFill>
                <a:schemeClr val="tx1"/>
              </a:solidFill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smtClean="0">
                <a:solidFill>
                  <a:schemeClr val="tx1"/>
                </a:solidFill>
              </a:rPr>
              <a:t>Tiếp </a:t>
            </a:r>
            <a:r>
              <a:rPr lang="vi-VN" sz="4000">
                <a:solidFill>
                  <a:schemeClr val="tx1"/>
                </a:solidFill>
              </a:rPr>
              <a:t>thu và kế thừa thành tựu kiến trúc, điêu khắc nước </a:t>
            </a:r>
            <a:r>
              <a:rPr lang="vi-VN" sz="4000" smtClean="0">
                <a:solidFill>
                  <a:schemeClr val="tx1"/>
                </a:solidFill>
              </a:rPr>
              <a:t>ngoài</a:t>
            </a:r>
            <a:r>
              <a:rPr lang="en-US" sz="4000" smtClean="0">
                <a:solidFill>
                  <a:schemeClr val="tx1"/>
                </a:solidFill>
              </a:rPr>
              <a:t>.</a:t>
            </a:r>
            <a:endParaRPr lang="vi-VN" sz="4000" smtClean="0">
              <a:solidFill>
                <a:schemeClr val="tx1"/>
              </a:solidFill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smtClean="0">
                <a:solidFill>
                  <a:schemeClr val="tx1"/>
                </a:solidFill>
              </a:rPr>
              <a:t>Mang dấu ấn tín ngưỡng, tôn giáo.</a:t>
            </a:r>
            <a:endParaRPr lang="vi-VN" sz="4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00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76300"/>
            <a:ext cx="1828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  <a:endParaRPr lang="en-US" sz="6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3524" y="2324100"/>
            <a:ext cx="3064356" cy="779073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419600" y="2324100"/>
            <a:ext cx="12877800" cy="3276600"/>
          </a:xfrm>
          <a:prstGeom prst="wedgeRoundRectCallout">
            <a:avLst>
              <a:gd name="adj1" fmla="val -54460"/>
              <a:gd name="adj2" fmla="val 42692"/>
              <a:gd name="adj3" fmla="val 16667"/>
            </a:avLst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kiến thức đã được học trong bài, em hãy vận dụng làm phiếu bài tập được giao sau đây:  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3720" y="6123793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trả lời: </a:t>
            </a:r>
            <a:endParaRPr lang="en-US" sz="4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525713"/>
              </p:ext>
            </p:extLst>
          </p:nvPr>
        </p:nvGraphicFramePr>
        <p:xfrm>
          <a:off x="3124200" y="7312224"/>
          <a:ext cx="14677713" cy="1828800"/>
        </p:xfrm>
        <a:graphic>
          <a:graphicData uri="http://schemas.openxmlformats.org/drawingml/2006/table">
            <a:tbl>
              <a:tblPr firstRow="1" firstCol="1" bandRow="1"/>
              <a:tblGrid>
                <a:gridCol w="1922313">
                  <a:extLst>
                    <a:ext uri="{9D8B030D-6E8A-4147-A177-3AD203B41FA5}">
                      <a16:colId xmlns:a16="http://schemas.microsoft.com/office/drawing/2014/main" val="4123401541"/>
                    </a:ext>
                  </a:extLst>
                </a:gridCol>
                <a:gridCol w="1275540">
                  <a:extLst>
                    <a:ext uri="{9D8B030D-6E8A-4147-A177-3AD203B41FA5}">
                      <a16:colId xmlns:a16="http://schemas.microsoft.com/office/drawing/2014/main" val="1122460395"/>
                    </a:ext>
                  </a:extLst>
                </a:gridCol>
                <a:gridCol w="1275540">
                  <a:extLst>
                    <a:ext uri="{9D8B030D-6E8A-4147-A177-3AD203B41FA5}">
                      <a16:colId xmlns:a16="http://schemas.microsoft.com/office/drawing/2014/main" val="1781637947"/>
                    </a:ext>
                  </a:extLst>
                </a:gridCol>
                <a:gridCol w="1275540">
                  <a:extLst>
                    <a:ext uri="{9D8B030D-6E8A-4147-A177-3AD203B41FA5}">
                      <a16:colId xmlns:a16="http://schemas.microsoft.com/office/drawing/2014/main" val="1103549303"/>
                    </a:ext>
                  </a:extLst>
                </a:gridCol>
                <a:gridCol w="1275540">
                  <a:extLst>
                    <a:ext uri="{9D8B030D-6E8A-4147-A177-3AD203B41FA5}">
                      <a16:colId xmlns:a16="http://schemas.microsoft.com/office/drawing/2014/main" val="2660588863"/>
                    </a:ext>
                  </a:extLst>
                </a:gridCol>
                <a:gridCol w="1275540">
                  <a:extLst>
                    <a:ext uri="{9D8B030D-6E8A-4147-A177-3AD203B41FA5}">
                      <a16:colId xmlns:a16="http://schemas.microsoft.com/office/drawing/2014/main" val="3452448086"/>
                    </a:ext>
                  </a:extLst>
                </a:gridCol>
                <a:gridCol w="1275540">
                  <a:extLst>
                    <a:ext uri="{9D8B030D-6E8A-4147-A177-3AD203B41FA5}">
                      <a16:colId xmlns:a16="http://schemas.microsoft.com/office/drawing/2014/main" val="683873648"/>
                    </a:ext>
                  </a:extLst>
                </a:gridCol>
                <a:gridCol w="1275540">
                  <a:extLst>
                    <a:ext uri="{9D8B030D-6E8A-4147-A177-3AD203B41FA5}">
                      <a16:colId xmlns:a16="http://schemas.microsoft.com/office/drawing/2014/main" val="3596580742"/>
                    </a:ext>
                  </a:extLst>
                </a:gridCol>
                <a:gridCol w="1275540">
                  <a:extLst>
                    <a:ext uri="{9D8B030D-6E8A-4147-A177-3AD203B41FA5}">
                      <a16:colId xmlns:a16="http://schemas.microsoft.com/office/drawing/2014/main" val="1735942552"/>
                    </a:ext>
                  </a:extLst>
                </a:gridCol>
                <a:gridCol w="1275540">
                  <a:extLst>
                    <a:ext uri="{9D8B030D-6E8A-4147-A177-3AD203B41FA5}">
                      <a16:colId xmlns:a16="http://schemas.microsoft.com/office/drawing/2014/main" val="4174334392"/>
                    </a:ext>
                  </a:extLst>
                </a:gridCol>
                <a:gridCol w="1275540">
                  <a:extLst>
                    <a:ext uri="{9D8B030D-6E8A-4147-A177-3AD203B41FA5}">
                      <a16:colId xmlns:a16="http://schemas.microsoft.com/office/drawing/2014/main" val="13768046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 b="1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Câu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9396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 b="1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Đáp án</a:t>
                      </a:r>
                      <a:endParaRPr lang="en-US" sz="4000">
                        <a:effectLst/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9213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6919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76300"/>
            <a:ext cx="1828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  <a:endParaRPr lang="en-US" sz="6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16783" y="5307238"/>
            <a:ext cx="16375207" cy="4992461"/>
            <a:chOff x="816783" y="5307238"/>
            <a:chExt cx="16375207" cy="4992461"/>
          </a:xfrm>
        </p:grpSpPr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816783" y="5479024"/>
              <a:ext cx="1833041" cy="480797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215727" y="5307238"/>
              <a:ext cx="1786489" cy="4979761"/>
            </a:xfrm>
            <a:prstGeom prst="rect">
              <a:avLst/>
            </a:prstGeom>
          </p:spPr>
        </p:pic>
        <p:pic>
          <p:nvPicPr>
            <p:cNvPr id="10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556616" y="5632662"/>
              <a:ext cx="2321852" cy="4667037"/>
            </a:xfrm>
            <a:prstGeom prst="rect">
              <a:avLst/>
            </a:prstGeom>
          </p:spPr>
        </p:pic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1230966" y="5580894"/>
              <a:ext cx="2325978" cy="4718805"/>
            </a:xfrm>
            <a:prstGeom prst="rect">
              <a:avLst/>
            </a:prstGeom>
          </p:spPr>
        </p:pic>
        <p:pic>
          <p:nvPicPr>
            <p:cNvPr id="13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468600" y="5905500"/>
              <a:ext cx="1723390" cy="4381500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98891" y="2271343"/>
            <a:ext cx="17090217" cy="27945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</a:rPr>
              <a:t>Thực hiện ở nhà: Sưu tầm tranh ảnh, tư liệu về các công trình kiến trúc Đông Nam Á và phân loại theo ba dòng: kiến trúc dân gian, kiến trúc tôn giáo, kiến trúc cung đình. </a:t>
            </a:r>
            <a:endParaRPr lang="en-US" sz="4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177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F4506D8A-FFB0-BAC4-7A9B-EA3373997D21}"/>
              </a:ext>
            </a:extLst>
          </p:cNvPr>
          <p:cNvGrpSpPr/>
          <p:nvPr/>
        </p:nvGrpSpPr>
        <p:grpSpPr>
          <a:xfrm>
            <a:off x="12116413" y="3177739"/>
            <a:ext cx="4970404" cy="5900770"/>
            <a:chOff x="12116413" y="3177739"/>
            <a:chExt cx="4970404" cy="590077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8A5B3FD-9685-3841-66C5-2EB8776ED3DA}"/>
                </a:ext>
              </a:extLst>
            </p:cNvPr>
            <p:cNvGrpSpPr/>
            <p:nvPr/>
          </p:nvGrpSpPr>
          <p:grpSpPr>
            <a:xfrm>
              <a:off x="12116413" y="3177739"/>
              <a:ext cx="4970404" cy="5900770"/>
              <a:chOff x="12116413" y="3177739"/>
              <a:chExt cx="4970404" cy="5900770"/>
            </a:xfrm>
          </p:grpSpPr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3"/>
              <a:srcRect t="8146" r="26756" b="29462"/>
              <a:stretch>
                <a:fillRect/>
              </a:stretch>
            </p:blipFill>
            <p:spPr>
              <a:xfrm>
                <a:off x="12116413" y="3552978"/>
                <a:ext cx="4970404" cy="5525531"/>
              </a:xfrm>
              <a:prstGeom prst="rect">
                <a:avLst/>
              </a:prstGeom>
            </p:spPr>
          </p:pic>
          <p:pic>
            <p:nvPicPr>
              <p:cNvPr id="9" name="Picture 9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4233412" y="3177739"/>
                <a:ext cx="736405" cy="750477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9E3B22-16A7-38EA-CE48-B49005EA8971}"/>
                </a:ext>
              </a:extLst>
            </p:cNvPr>
            <p:cNvSpPr txBox="1"/>
            <p:nvPr/>
          </p:nvSpPr>
          <p:spPr>
            <a:xfrm>
              <a:off x="12165695" y="4658911"/>
              <a:ext cx="4921122" cy="3313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vi-VN" sz="3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Đọc và tìm hiểu trước </a:t>
              </a:r>
              <a:r>
                <a:rPr lang="vi-VN" sz="36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11. Một số nền văn minh cổ trên </a:t>
              </a:r>
              <a:r>
                <a:rPr lang="en-US" sz="36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</a:t>
              </a:r>
              <a:r>
                <a:rPr lang="vi-VN" sz="3600" b="1" i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đất nước Việt Nam. </a:t>
              </a:r>
              <a:endParaRPr lang="en-US" sz="3600" b="1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11069DD-6B02-3A45-AE88-B8184CD04635}"/>
              </a:ext>
            </a:extLst>
          </p:cNvPr>
          <p:cNvGrpSpPr/>
          <p:nvPr/>
        </p:nvGrpSpPr>
        <p:grpSpPr>
          <a:xfrm>
            <a:off x="1201183" y="3177739"/>
            <a:ext cx="4970404" cy="5900770"/>
            <a:chOff x="1201183" y="3177739"/>
            <a:chExt cx="4970404" cy="590077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C49FA1C-A2CC-FC65-CE06-F8C32F6704A0}"/>
                </a:ext>
              </a:extLst>
            </p:cNvPr>
            <p:cNvGrpSpPr/>
            <p:nvPr/>
          </p:nvGrpSpPr>
          <p:grpSpPr>
            <a:xfrm>
              <a:off x="1201183" y="3177739"/>
              <a:ext cx="4970404" cy="5900770"/>
              <a:chOff x="1201183" y="3177739"/>
              <a:chExt cx="4970404" cy="5900770"/>
            </a:xfrm>
          </p:grpSpPr>
          <p:pic>
            <p:nvPicPr>
              <p:cNvPr id="3" name="Picture 3"/>
              <p:cNvPicPr>
                <a:picLocks noChangeAspect="1"/>
              </p:cNvPicPr>
              <p:nvPr/>
            </p:nvPicPr>
            <p:blipFill>
              <a:blip r:embed="rId3"/>
              <a:srcRect t="8146" r="26756" b="29462"/>
              <a:stretch>
                <a:fillRect/>
              </a:stretch>
            </p:blipFill>
            <p:spPr>
              <a:xfrm>
                <a:off x="1201183" y="3552978"/>
                <a:ext cx="4970404" cy="5525531"/>
              </a:xfrm>
              <a:prstGeom prst="rect">
                <a:avLst/>
              </a:prstGeom>
            </p:spPr>
          </p:pic>
          <p:pic>
            <p:nvPicPr>
              <p:cNvPr id="4" name="Picture 4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3318182" y="3177739"/>
                <a:ext cx="736405" cy="750477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6ECAE2C-8587-DC4F-278B-9433B466A098}"/>
                </a:ext>
              </a:extLst>
            </p:cNvPr>
            <p:cNvSpPr txBox="1"/>
            <p:nvPr/>
          </p:nvSpPr>
          <p:spPr>
            <a:xfrm>
              <a:off x="1728148" y="5608060"/>
              <a:ext cx="4010905" cy="1651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tập kiến thức đã học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16167">
            <a:off x="185171" y="7791696"/>
            <a:ext cx="1986430" cy="262523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527813" y="8019334"/>
            <a:ext cx="2108478" cy="1598610"/>
          </a:xfrm>
          <a:prstGeom prst="rect">
            <a:avLst/>
          </a:prstGeom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id="{21BF5ED0-C079-BCF3-88B1-C5B3D856B4ED}"/>
              </a:ext>
            </a:extLst>
          </p:cNvPr>
          <p:cNvSpPr txBox="1"/>
          <p:nvPr/>
        </p:nvSpPr>
        <p:spPr>
          <a:xfrm>
            <a:off x="3889579" y="1689795"/>
            <a:ext cx="10508835" cy="102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6600" b="1">
                <a:solidFill>
                  <a:srgbClr val="473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1BA8CC9-EE78-8CC4-D397-6C7A41DEB89A}"/>
              </a:ext>
            </a:extLst>
          </p:cNvPr>
          <p:cNvGrpSpPr/>
          <p:nvPr/>
        </p:nvGrpSpPr>
        <p:grpSpPr>
          <a:xfrm>
            <a:off x="6660234" y="3177739"/>
            <a:ext cx="4970404" cy="5900770"/>
            <a:chOff x="6660234" y="3177739"/>
            <a:chExt cx="4970404" cy="590077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5832342-6B19-D88E-1610-31A52603F139}"/>
                </a:ext>
              </a:extLst>
            </p:cNvPr>
            <p:cNvGrpSpPr/>
            <p:nvPr/>
          </p:nvGrpSpPr>
          <p:grpSpPr>
            <a:xfrm>
              <a:off x="6660234" y="3177739"/>
              <a:ext cx="4970404" cy="5900770"/>
              <a:chOff x="6660234" y="3177739"/>
              <a:chExt cx="4970404" cy="5900770"/>
            </a:xfrm>
          </p:grpSpPr>
          <p:pic>
            <p:nvPicPr>
              <p:cNvPr id="6" name="Picture 6"/>
              <p:cNvPicPr>
                <a:picLocks noChangeAspect="1"/>
              </p:cNvPicPr>
              <p:nvPr/>
            </p:nvPicPr>
            <p:blipFill>
              <a:blip r:embed="rId3"/>
              <a:srcRect t="8146" r="26756" b="29462"/>
              <a:stretch>
                <a:fillRect/>
              </a:stretch>
            </p:blipFill>
            <p:spPr>
              <a:xfrm>
                <a:off x="6660234" y="3552978"/>
                <a:ext cx="4970404" cy="5525531"/>
              </a:xfrm>
              <a:prstGeom prst="rect">
                <a:avLst/>
              </a:prstGeom>
            </p:spPr>
          </p:pic>
          <p:pic>
            <p:nvPicPr>
              <p:cNvPr id="7" name="Picture 7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8777233" y="3177739"/>
                <a:ext cx="736405" cy="750477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10E6C07-9322-65B3-4E41-54731BDBDF57}"/>
                </a:ext>
              </a:extLst>
            </p:cNvPr>
            <p:cNvSpPr txBox="1"/>
            <p:nvPr/>
          </p:nvSpPr>
          <p:spPr>
            <a:xfrm>
              <a:off x="7048497" y="4860594"/>
              <a:ext cx="4191000" cy="2482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fr-FR" sz="3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Trả lời câu hỏi 2 phần Luyện tập SGK tr.67.</a:t>
              </a:r>
              <a:endParaRPr lang="en-US" sz="3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342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2165" r="50724" b="51317"/>
          <a:stretch>
            <a:fillRect/>
          </a:stretch>
        </p:blipFill>
        <p:spPr>
          <a:xfrm>
            <a:off x="2017328" y="1813651"/>
            <a:ext cx="14253344" cy="72720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21102" b="41030"/>
          <a:stretch>
            <a:fillRect/>
          </a:stretch>
        </p:blipFill>
        <p:spPr>
          <a:xfrm rot="-108631">
            <a:off x="6817914" y="1377405"/>
            <a:ext cx="4652173" cy="7486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85075" y="2713899"/>
            <a:ext cx="917850" cy="6975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65265">
            <a:off x="-849206" y="6480599"/>
            <a:ext cx="4851516" cy="37356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8768189">
            <a:off x="12368940" y="9378991"/>
            <a:ext cx="7659012" cy="34848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r="16321" b="7743"/>
          <a:stretch>
            <a:fillRect/>
          </a:stretch>
        </p:blipFill>
        <p:spPr>
          <a:xfrm>
            <a:off x="-7372359" y="-1725022"/>
            <a:ext cx="13581442" cy="4342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609219">
            <a:off x="14517934" y="7102795"/>
            <a:ext cx="2582193" cy="2825930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49CD3BA2-9A1E-508E-6782-A4CCF81C9D37}"/>
              </a:ext>
            </a:extLst>
          </p:cNvPr>
          <p:cNvSpPr txBox="1"/>
          <p:nvPr/>
        </p:nvSpPr>
        <p:spPr>
          <a:xfrm>
            <a:off x="1419745" y="3278521"/>
            <a:ext cx="1544851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vi-VN" sz="8000" b="1"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6E97D1-6A46-B5B3-F20E-7D3D656CF040}"/>
              </a:ext>
            </a:extLst>
          </p:cNvPr>
          <p:cNvGrpSpPr/>
          <p:nvPr/>
        </p:nvGrpSpPr>
        <p:grpSpPr>
          <a:xfrm>
            <a:off x="5024019" y="7062750"/>
            <a:ext cx="8239961" cy="1433550"/>
            <a:chOff x="5024019" y="6749616"/>
            <a:chExt cx="8239961" cy="143355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/>
            <a:srcRect t="34658" r="47856" b="28872"/>
            <a:stretch>
              <a:fillRect/>
            </a:stretch>
          </p:blipFill>
          <p:spPr>
            <a:xfrm>
              <a:off x="5024019" y="6749616"/>
              <a:ext cx="8239961" cy="14335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361A80-B69C-2A33-8C3F-3456386A0698}"/>
                </a:ext>
              </a:extLst>
            </p:cNvPr>
            <p:cNvSpPr txBox="1"/>
            <p:nvPr/>
          </p:nvSpPr>
          <p:spPr>
            <a:xfrm>
              <a:off x="5694780" y="6804671"/>
              <a:ext cx="75692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b="1">
                  <a:solidFill>
                    <a:srgbClr val="8745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HẸN GẶP LẠI!</a:t>
              </a:r>
              <a:endParaRPr lang="en-US" sz="8000">
                <a:solidFill>
                  <a:srgbClr val="87454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5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5880" y="307727"/>
            <a:ext cx="9118000" cy="5963349"/>
            <a:chOff x="335880" y="307727"/>
            <a:chExt cx="9118000" cy="596334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80" y="307727"/>
              <a:ext cx="9118000" cy="518592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000859" y="5640134"/>
              <a:ext cx="5723042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 b="1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</a:t>
              </a:r>
              <a:r>
                <a:rPr lang="en-US" sz="3500" b="1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3: Thành cổ Pa-gan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453880" y="3876072"/>
            <a:ext cx="8696201" cy="6008049"/>
            <a:chOff x="9453880" y="3876072"/>
            <a:chExt cx="8696201" cy="60080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3880" y="4603437"/>
              <a:ext cx="8610600" cy="528068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0532290" y="3876072"/>
              <a:ext cx="7617791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500" b="1" i="1" smtClean="0">
                  <a:solidFill>
                    <a:srgbClr val="002060"/>
                  </a:solidFill>
                  <a:cs typeface="Arial" panose="020B0604020202020204" pitchFamily="34" charset="0"/>
                </a:rPr>
                <a:t>Hình </a:t>
              </a:r>
              <a:r>
                <a:rPr lang="vi-VN" sz="3500" b="1" i="1">
                  <a:solidFill>
                    <a:srgbClr val="002060"/>
                  </a:solidFill>
                  <a:cs typeface="Arial" panose="020B0604020202020204" pitchFamily="34" charset="0"/>
                </a:rPr>
                <a:t>4: Tượng thần ở đền Bay-on </a:t>
              </a:r>
              <a:endParaRPr lang="en-US" sz="35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551701" y="7048500"/>
            <a:ext cx="6172200" cy="1557321"/>
          </a:xfrm>
          <a:prstGeom prst="roundRect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– an – ma </a:t>
            </a:r>
            <a:endParaRPr lang="en-US" sz="4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1002521" y="1612696"/>
            <a:ext cx="6172200" cy="1557321"/>
          </a:xfrm>
          <a:prstGeom prst="roundRect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 – pu – chia </a:t>
            </a:r>
            <a:endParaRPr lang="en-US" sz="4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387090" y="3238500"/>
            <a:ext cx="2071243" cy="2789579"/>
            <a:chOff x="8387090" y="3238500"/>
            <a:chExt cx="2071243" cy="2789579"/>
          </a:xfrm>
        </p:grpSpPr>
        <p:pic>
          <p:nvPicPr>
            <p:cNvPr id="11" name="Picture 16"/>
            <p:cNvPicPr>
              <a:picLocks noChangeAspect="1"/>
            </p:cNvPicPr>
            <p:nvPr/>
          </p:nvPicPr>
          <p:blipFill>
            <a:blip r:embed="rId5"/>
            <a:srcRect b="45533"/>
            <a:stretch>
              <a:fillRect/>
            </a:stretch>
          </p:blipFill>
          <p:spPr>
            <a:xfrm>
              <a:off x="9296400" y="3238500"/>
              <a:ext cx="1161933" cy="175797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87090" y="4457700"/>
              <a:ext cx="2071243" cy="1570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253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65265">
            <a:off x="-643762" y="7332431"/>
            <a:ext cx="3704171" cy="28522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8768189">
            <a:off x="12360899" y="9191592"/>
            <a:ext cx="7659012" cy="34848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r="16321" b="7743"/>
          <a:stretch>
            <a:fillRect/>
          </a:stretch>
        </p:blipFill>
        <p:spPr>
          <a:xfrm>
            <a:off x="-7372359" y="-1725022"/>
            <a:ext cx="13581442" cy="4342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609219">
            <a:off x="16213999" y="-764455"/>
            <a:ext cx="2582193" cy="2825930"/>
          </a:xfrm>
          <a:prstGeom prst="rect">
            <a:avLst/>
          </a:prstGeom>
        </p:spPr>
      </p:pic>
      <p:sp>
        <p:nvSpPr>
          <p:cNvPr id="15" name="TextBox 13">
            <a:extLst>
              <a:ext uri="{FF2B5EF4-FFF2-40B4-BE49-F238E27FC236}">
                <a16:creationId xmlns:a16="http://schemas.microsoft.com/office/drawing/2014/main" id="{3AD329DA-74DF-6F8C-BDFA-D09909D30C59}"/>
              </a:ext>
            </a:extLst>
          </p:cNvPr>
          <p:cNvSpPr txBox="1"/>
          <p:nvPr/>
        </p:nvSpPr>
        <p:spPr>
          <a:xfrm>
            <a:off x="60304" y="2190640"/>
            <a:ext cx="18167392" cy="5905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10: </a:t>
            </a:r>
          </a:p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TRÌNH PHÁT TRIỂN VÀ THÀNH TỰU </a:t>
            </a:r>
          </a:p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VĂN MINH ĐÔNG NAM Á </a:t>
            </a:r>
          </a:p>
          <a:p>
            <a:pPr algn="ctr">
              <a:lnSpc>
                <a:spcPct val="150000"/>
              </a:lnSpc>
            </a:pPr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KÌ CỔ - TRUNG ĐẠI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0242" t="49673"/>
          <a:stretch>
            <a:fillRect/>
          </a:stretch>
        </p:blipFill>
        <p:spPr>
          <a:xfrm>
            <a:off x="0" y="0"/>
            <a:ext cx="9505701" cy="14990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20976" r="33873"/>
          <a:stretch>
            <a:fillRect/>
          </a:stretch>
        </p:blipFill>
        <p:spPr>
          <a:xfrm rot="859101">
            <a:off x="7329263" y="-2687494"/>
            <a:ext cx="12450556" cy="53749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/>
          <a:srcRect b="20827"/>
          <a:stretch>
            <a:fillRect/>
          </a:stretch>
        </p:blipFill>
        <p:spPr>
          <a:xfrm rot="-1647300">
            <a:off x="-520986" y="6957479"/>
            <a:ext cx="1718360" cy="37791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 b="45966"/>
          <a:stretch>
            <a:fillRect/>
          </a:stretch>
        </p:blipFill>
        <p:spPr>
          <a:xfrm rot="-1647300">
            <a:off x="1112608" y="7832787"/>
            <a:ext cx="1718360" cy="2579129"/>
          </a:xfrm>
          <a:prstGeom prst="rect">
            <a:avLst/>
          </a:prstGeom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id="{2ECCEF51-446E-D5F3-46F3-2C223F707932}"/>
              </a:ext>
            </a:extLst>
          </p:cNvPr>
          <p:cNvSpPr txBox="1"/>
          <p:nvPr/>
        </p:nvSpPr>
        <p:spPr>
          <a:xfrm>
            <a:off x="4391149" y="945004"/>
            <a:ext cx="9505701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spc="239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810E3B-08A1-DC15-6BF8-7936FE224A32}"/>
              </a:ext>
            </a:extLst>
          </p:cNvPr>
          <p:cNvSpPr/>
          <p:nvPr/>
        </p:nvSpPr>
        <p:spPr>
          <a:xfrm>
            <a:off x="1904999" y="2406140"/>
            <a:ext cx="14478000" cy="1499002"/>
          </a:xfrm>
          <a:prstGeom prst="rect">
            <a:avLst/>
          </a:prstGeom>
          <a:solidFill>
            <a:srgbClr val="F9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Hành trình phát triển của văn minh Đông Nam Á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58700E-94C3-F47C-C731-4C555DEA5E19}"/>
              </a:ext>
            </a:extLst>
          </p:cNvPr>
          <p:cNvSpPr/>
          <p:nvPr/>
        </p:nvSpPr>
        <p:spPr>
          <a:xfrm>
            <a:off x="1904999" y="4305300"/>
            <a:ext cx="14478000" cy="1499002"/>
          </a:xfrm>
          <a:prstGeom prst="rect">
            <a:avLst/>
          </a:prstGeom>
          <a:solidFill>
            <a:srgbClr val="F9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Một số thành tựu tiêu biểu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AAD337-D343-8674-73F8-16209CC28F63}"/>
              </a:ext>
            </a:extLst>
          </p:cNvPr>
          <p:cNvSpPr/>
          <p:nvPr/>
        </p:nvSpPr>
        <p:spPr>
          <a:xfrm>
            <a:off x="1301338" y="7457812"/>
            <a:ext cx="4054839" cy="2057397"/>
          </a:xfrm>
          <a:prstGeom prst="rect">
            <a:avLst/>
          </a:prstGeom>
          <a:solidFill>
            <a:srgbClr val="F9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 ngưỡng, tôn giáo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79C3B-BF90-3529-22E2-727CCEF557C8}"/>
              </a:ext>
            </a:extLst>
          </p:cNvPr>
          <p:cNvSpPr/>
          <p:nvPr/>
        </p:nvSpPr>
        <p:spPr>
          <a:xfrm>
            <a:off x="7116579" y="7460940"/>
            <a:ext cx="4054839" cy="2057397"/>
          </a:xfrm>
          <a:prstGeom prst="rect">
            <a:avLst/>
          </a:prstGeom>
          <a:solidFill>
            <a:srgbClr val="F9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 viết và văn học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A3F343-11C2-9471-977F-C35A33D4D1F0}"/>
              </a:ext>
            </a:extLst>
          </p:cNvPr>
          <p:cNvSpPr/>
          <p:nvPr/>
        </p:nvSpPr>
        <p:spPr>
          <a:xfrm>
            <a:off x="12931820" y="7460938"/>
            <a:ext cx="4054839" cy="2057397"/>
          </a:xfrm>
          <a:prstGeom prst="rect">
            <a:avLst/>
          </a:prstGeom>
          <a:solidFill>
            <a:srgbClr val="F9F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trúc và điêu khắc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CBFC17-E327-04F5-3B1C-2A5E3679C9F4}"/>
              </a:ext>
            </a:extLst>
          </p:cNvPr>
          <p:cNvGrpSpPr/>
          <p:nvPr/>
        </p:nvGrpSpPr>
        <p:grpSpPr>
          <a:xfrm>
            <a:off x="3315016" y="5804302"/>
            <a:ext cx="11644224" cy="1656639"/>
            <a:chOff x="2743200" y="5804302"/>
            <a:chExt cx="12803950" cy="165663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151D1B8-A1CB-AF3A-09E2-CE296E6A9DAB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>
              <a:off x="9144000" y="5804302"/>
              <a:ext cx="0" cy="165663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DA3CAE-8105-C659-2FB2-02F0170138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3200" y="6667500"/>
              <a:ext cx="12803949" cy="2058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A8DAC9E-6E04-82A1-3254-4072876A17C3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2758311" y="6653207"/>
              <a:ext cx="0" cy="80460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3536FCA-38DE-9192-A5A2-A152CB173EFC}"/>
                </a:ext>
              </a:extLst>
            </p:cNvPr>
            <p:cNvCxnSpPr>
              <a:cxnSpLocks/>
              <a:endCxn id="13" idx="0"/>
            </p:cNvCxnSpPr>
            <p:nvPr/>
          </p:nvCxnSpPr>
          <p:spPr>
            <a:xfrm>
              <a:off x="15529688" y="6653207"/>
              <a:ext cx="17462" cy="80773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61B11F-3373-BCD3-A32F-1DF723839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14"/>
          <a:stretch/>
        </p:blipFill>
        <p:spPr>
          <a:xfrm>
            <a:off x="0" y="2924025"/>
            <a:ext cx="18288000" cy="58770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71709">
            <a:off x="14598732" y="1599001"/>
            <a:ext cx="3962266" cy="241698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9752" y="1676199"/>
            <a:ext cx="3255521" cy="22625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472910">
            <a:off x="303562" y="6600898"/>
            <a:ext cx="1677792" cy="2522996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2D1A8A7C-E1E9-CBBA-A1F9-FA3525F1D833}"/>
              </a:ext>
            </a:extLst>
          </p:cNvPr>
          <p:cNvSpPr txBox="1"/>
          <p:nvPr/>
        </p:nvSpPr>
        <p:spPr>
          <a:xfrm>
            <a:off x="2477596" y="3671449"/>
            <a:ext cx="13335000" cy="438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1. 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TRÌNH PHÁT TRIỂN CỦA VĂN MINH ĐÔNG NAM Á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b="21588"/>
          <a:stretch>
            <a:fillRect/>
          </a:stretch>
        </p:blipFill>
        <p:spPr>
          <a:xfrm>
            <a:off x="17126068" y="7756211"/>
            <a:ext cx="1161932" cy="25307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 b="45533"/>
          <a:stretch>
            <a:fillRect/>
          </a:stretch>
        </p:blipFill>
        <p:spPr>
          <a:xfrm>
            <a:off x="16154400" y="8505442"/>
            <a:ext cx="1161933" cy="1757972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09170B5A-C933-90A3-299A-88A1383762CB}"/>
              </a:ext>
            </a:extLst>
          </p:cNvPr>
          <p:cNvSpPr txBox="1"/>
          <p:nvPr/>
        </p:nvSpPr>
        <p:spPr>
          <a:xfrm>
            <a:off x="2362200" y="758900"/>
            <a:ext cx="1333435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 </a:t>
            </a:r>
            <a:endParaRPr lang="en-US" sz="6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" y="1715250"/>
            <a:ext cx="8991600" cy="8298561"/>
            <a:chOff x="457200" y="1715250"/>
            <a:chExt cx="8991600" cy="8298561"/>
          </a:xfrm>
        </p:grpSpPr>
        <p:sp>
          <p:nvSpPr>
            <p:cNvPr id="2" name="Rectangle 1"/>
            <p:cNvSpPr/>
            <p:nvPr/>
          </p:nvSpPr>
          <p:spPr>
            <a:xfrm>
              <a:off x="457200" y="4381500"/>
              <a:ext cx="8991600" cy="5632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000" smtClean="0"/>
                <a:t>Đọc </a:t>
              </a:r>
              <a:r>
                <a:rPr lang="vi-VN" sz="4000"/>
                <a:t>thông tin, tư liệu và quan sát các hình từ 11.2 – 11.4 SGK tr.77-79 và thực hiện nhiệm vụ học </a:t>
              </a:r>
              <a:r>
                <a:rPr lang="vi-VN" sz="4000" smtClean="0"/>
                <a:t>tập</a:t>
              </a:r>
              <a:r>
                <a:rPr lang="en-US" sz="4000" smtClean="0"/>
                <a:t>.</a:t>
              </a: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000" smtClean="0"/>
                <a:t>Lập </a:t>
              </a:r>
              <a:r>
                <a:rPr lang="vi-VN" sz="4000"/>
                <a:t>sơ đồ các giai đoạn phát triển của văn minh Đông Nam Á từ đầu đến Công nguyên đến thế kỉ </a:t>
              </a:r>
              <a:r>
                <a:rPr lang="vi-VN" sz="4000" smtClean="0"/>
                <a:t>XIX</a:t>
              </a:r>
              <a:r>
                <a:rPr lang="en-US" sz="4000" smtClean="0"/>
                <a:t>.</a:t>
              </a:r>
              <a:endParaRPr lang="en-US" sz="4000"/>
            </a:p>
          </p:txBody>
        </p:sp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647C8319-7E0C-047D-AC68-95F4C2AFE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00400" y="1715250"/>
              <a:ext cx="2895600" cy="282683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9943806" y="2531691"/>
            <a:ext cx="8153343" cy="7446080"/>
            <a:chOff x="9943806" y="2531691"/>
            <a:chExt cx="8153343" cy="7446080"/>
          </a:xfrm>
        </p:grpSpPr>
        <p:sp>
          <p:nvSpPr>
            <p:cNvPr id="15" name="TextBox 14"/>
            <p:cNvSpPr txBox="1"/>
            <p:nvPr/>
          </p:nvSpPr>
          <p:spPr>
            <a:xfrm>
              <a:off x="11125198" y="7807946"/>
              <a:ext cx="5790557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11.2. Di tích Trà Kiệu – kinh đô của vương quốc Chăm – pa (Quảng Nam, Việt Nam) </a:t>
              </a:r>
              <a:endParaRPr lang="en-US" sz="3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3806" y="2531691"/>
              <a:ext cx="8153343" cy="52762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0657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b="21588"/>
          <a:stretch>
            <a:fillRect/>
          </a:stretch>
        </p:blipFill>
        <p:spPr>
          <a:xfrm>
            <a:off x="17126068" y="7756211"/>
            <a:ext cx="1161932" cy="25307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 b="45533"/>
          <a:stretch>
            <a:fillRect/>
          </a:stretch>
        </p:blipFill>
        <p:spPr>
          <a:xfrm>
            <a:off x="16154400" y="8505442"/>
            <a:ext cx="1161933" cy="175797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8181" y="2088940"/>
            <a:ext cx="8305857" cy="6477462"/>
            <a:chOff x="1447686" y="2600221"/>
            <a:chExt cx="8305857" cy="6477462"/>
          </a:xfrm>
        </p:grpSpPr>
        <p:sp>
          <p:nvSpPr>
            <p:cNvPr id="15" name="TextBox 14"/>
            <p:cNvSpPr txBox="1"/>
            <p:nvPr/>
          </p:nvSpPr>
          <p:spPr>
            <a:xfrm>
              <a:off x="2781592" y="7600355"/>
              <a:ext cx="579055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11.3. Thành cổ Pa – gan  </a:t>
              </a:r>
            </a:p>
            <a:p>
              <a:pPr algn="ctr">
                <a:lnSpc>
                  <a:spcPct val="150000"/>
                </a:lnSpc>
              </a:pPr>
              <a:r>
                <a:rPr lang="en-US" sz="3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(Mi – an – ma)</a:t>
              </a:r>
              <a:endParaRPr lang="en-US" sz="3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86" y="2600221"/>
              <a:ext cx="8305857" cy="472401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9623631" y="2101640"/>
            <a:ext cx="7715133" cy="6480002"/>
            <a:chOff x="9601200" y="2544143"/>
            <a:chExt cx="7715133" cy="64800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1200" y="2544143"/>
              <a:ext cx="7715133" cy="47534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563487" y="7546817"/>
              <a:ext cx="579055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 i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11.4. Thánh lễ đầu tiên ở Phi – lip – pin (Tranh vẽ) </a:t>
              </a:r>
              <a:endParaRPr lang="en-US" sz="3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271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4448</TotalTime>
  <Words>1669</Words>
  <Application>Microsoft Office PowerPoint</Application>
  <PresentationFormat>Custom</PresentationFormat>
  <Paragraphs>175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Calibri</vt:lpstr>
      <vt:lpstr>Times New Roman</vt:lpstr>
      <vt:lpstr>Arial</vt:lpstr>
      <vt:lpstr>Wingdings</vt:lpstr>
      <vt:lpstr>Malgun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45</cp:revision>
  <dcterms:created xsi:type="dcterms:W3CDTF">2006-08-16T00:00:00Z</dcterms:created>
  <dcterms:modified xsi:type="dcterms:W3CDTF">2022-11-20T10:10:54Z</dcterms:modified>
  <dc:identifier>DAFMwf_Dsog</dc:identifier>
</cp:coreProperties>
</file>