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0" r:id="rId2"/>
    <p:sldId id="259" r:id="rId3"/>
    <p:sldId id="317" r:id="rId4"/>
    <p:sldId id="318" r:id="rId5"/>
    <p:sldId id="319" r:id="rId6"/>
    <p:sldId id="256" r:id="rId7"/>
    <p:sldId id="260" r:id="rId8"/>
    <p:sldId id="264" r:id="rId9"/>
    <p:sldId id="320" r:id="rId10"/>
    <p:sldId id="321" r:id="rId11"/>
    <p:sldId id="322" r:id="rId12"/>
    <p:sldId id="257" r:id="rId13"/>
    <p:sldId id="324" r:id="rId14"/>
    <p:sldId id="325" r:id="rId15"/>
    <p:sldId id="293" r:id="rId16"/>
    <p:sldId id="326" r:id="rId17"/>
    <p:sldId id="327" r:id="rId18"/>
    <p:sldId id="294" r:id="rId19"/>
    <p:sldId id="328" r:id="rId20"/>
    <p:sldId id="329" r:id="rId21"/>
    <p:sldId id="331" r:id="rId22"/>
    <p:sldId id="291" r:id="rId23"/>
    <p:sldId id="332" r:id="rId24"/>
    <p:sldId id="333" r:id="rId25"/>
    <p:sldId id="297" r:id="rId26"/>
    <p:sldId id="334" r:id="rId27"/>
    <p:sldId id="335" r:id="rId28"/>
    <p:sldId id="295" r:id="rId29"/>
    <p:sldId id="336" r:id="rId30"/>
    <p:sldId id="299" r:id="rId31"/>
    <p:sldId id="337" r:id="rId32"/>
    <p:sldId id="338" r:id="rId33"/>
    <p:sldId id="296" r:id="rId34"/>
    <p:sldId id="309" r:id="rId35"/>
    <p:sldId id="314" r:id="rId36"/>
    <p:sldId id="300" r:id="rId37"/>
    <p:sldId id="287" r:id="rId38"/>
    <p:sldId id="340" r:id="rId39"/>
    <p:sldId id="301" r:id="rId40"/>
    <p:sldId id="302" r:id="rId41"/>
    <p:sldId id="341" r:id="rId42"/>
    <p:sldId id="342" r:id="rId43"/>
    <p:sldId id="343" r:id="rId44"/>
    <p:sldId id="344" r:id="rId45"/>
    <p:sldId id="345" r:id="rId46"/>
    <p:sldId id="346" r:id="rId47"/>
    <p:sldId id="347" r:id="rId48"/>
    <p:sldId id="306" r:id="rId49"/>
    <p:sldId id="277" r:id="rId50"/>
    <p:sldId id="305" r:id="rId51"/>
    <p:sldId id="348" r:id="rId52"/>
    <p:sldId id="349" r:id="rId53"/>
    <p:sldId id="350" r:id="rId54"/>
    <p:sldId id="351" r:id="rId55"/>
    <p:sldId id="308" r:id="rId56"/>
    <p:sldId id="352" r:id="rId57"/>
    <p:sldId id="353" r:id="rId58"/>
    <p:sldId id="313" r:id="rId59"/>
    <p:sldId id="354" r:id="rId60"/>
    <p:sldId id="355" r:id="rId61"/>
    <p:sldId id="261" r:id="rId62"/>
    <p:sldId id="266" r:id="rId63"/>
    <p:sldId id="268" r:id="rId64"/>
  </p:sldIdLst>
  <p:sldSz cx="18288000" cy="10287000"/>
  <p:notesSz cx="6858000" cy="9144000"/>
  <p:embeddedFontLst>
    <p:embeddedFont>
      <p:font typeface="Josefin Sans Bold" panose="020B0604020202020204" charset="0"/>
      <p:regular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31F"/>
    <a:srgbClr val="226F54"/>
    <a:srgbClr val="7ED957"/>
    <a:srgbClr val="FAA916"/>
    <a:srgbClr val="FFBD59"/>
    <a:srgbClr val="C7D0D8"/>
    <a:srgbClr val="C9E265"/>
    <a:srgbClr val="FCE4DE"/>
    <a:srgbClr val="D8AFBD"/>
    <a:srgbClr val="C0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22" autoAdjust="0"/>
  </p:normalViewPr>
  <p:slideViewPr>
    <p:cSldViewPr>
      <p:cViewPr varScale="1">
        <p:scale>
          <a:sx n="47" d="100"/>
          <a:sy n="47" d="100"/>
        </p:scale>
        <p:origin x="13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NULL"/><Relationship Id="rId5" Type="http://schemas.openxmlformats.org/officeDocument/2006/relationships/image" Target="../media/image44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4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55" Type="http://schemas.openxmlformats.org/officeDocument/2006/relationships/image" Target="NUL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7" Type="http://schemas.openxmlformats.org/officeDocument/2006/relationships/image" Target="../media/image38.jpeg"/><Relationship Id="rId56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55" Type="http://schemas.openxmlformats.org/officeDocument/2006/relationships/image" Target="NUL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6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55" Type="http://schemas.openxmlformats.org/officeDocument/2006/relationships/image" Target="NUL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7" Type="http://schemas.openxmlformats.org/officeDocument/2006/relationships/image" Target="../media/image41.jpeg"/><Relationship Id="rId56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51" Type="http://schemas.openxmlformats.org/officeDocument/2006/relationships/image" Target="NULL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8" Type="http://schemas.openxmlformats.org/officeDocument/2006/relationships/image" Target="../media/image44.png"/><Relationship Id="rId57" Type="http://schemas.openxmlformats.org/officeDocument/2006/relationships/image" Target="NULL"/><Relationship Id="rId52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55" Type="http://schemas.openxmlformats.org/officeDocument/2006/relationships/image" Target="NUL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56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37" Type="http://schemas.openxmlformats.org/officeDocument/2006/relationships/image" Target="NULL"/><Relationship Id="rId5" Type="http://schemas.openxmlformats.org/officeDocument/2006/relationships/image" Target="../media/image44.sv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12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0.svg"/><Relationship Id="rId5" Type="http://schemas.openxmlformats.org/officeDocument/2006/relationships/image" Target="../media/image21.svg"/><Relationship Id="rId28" Type="http://schemas.openxmlformats.org/officeDocument/2006/relationships/image" Target="../media/image215.sv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44.sv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44.sv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75.sv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5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3" Type="http://schemas.openxmlformats.org/officeDocument/2006/relationships/image" Target="NULL"/><Relationship Id="rId57" Type="http://schemas.openxmlformats.org/officeDocument/2006/relationships/image" Target="NUL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2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svg"/><Relationship Id="rId1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6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6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51" Type="http://schemas.openxmlformats.org/officeDocument/2006/relationships/image" Target="NULL"/><Relationship Id="rId3" Type="http://schemas.openxmlformats.org/officeDocument/2006/relationships/image" Target="../media/image2.svg"/><Relationship Id="rId59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8" Type="http://schemas.openxmlformats.org/officeDocument/2006/relationships/image" Target="../media/image69.png"/><Relationship Id="rId57" Type="http://schemas.openxmlformats.org/officeDocument/2006/relationships/image" Target="NULL"/><Relationship Id="rId49" Type="http://schemas.openxmlformats.org/officeDocument/2006/relationships/image" Target="NULL"/><Relationship Id="rId52" Type="http://schemas.openxmlformats.org/officeDocument/2006/relationships/image" Target="../media/image43.png"/><Relationship Id="rId60" Type="http://schemas.openxmlformats.org/officeDocument/2006/relationships/image" Target="../media/image22.sv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2.png"/><Relationship Id="rId25" Type="http://schemas.openxmlformats.org/officeDocument/2006/relationships/image" Target="NULL"/><Relationship Id="rId2" Type="http://schemas.openxmlformats.org/officeDocument/2006/relationships/image" Target="../media/image71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154.svg"/><Relationship Id="rId23" Type="http://schemas.openxmlformats.org/officeDocument/2006/relationships/image" Target="../media/image640.svg"/><Relationship Id="rId19" Type="http://schemas.openxmlformats.org/officeDocument/2006/relationships/image" Target="NULL"/><Relationship Id="rId27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0.png"/><Relationship Id="rId3" Type="http://schemas.openxmlformats.org/officeDocument/2006/relationships/image" Target="../media/image20.svg"/><Relationship Id="rId21" Type="http://schemas.openxmlformats.org/officeDocument/2006/relationships/image" Target="../media/image100.svg"/><Relationship Id="rId17" Type="http://schemas.openxmlformats.org/officeDocument/2006/relationships/image" Target="NULL"/><Relationship Id="rId2" Type="http://schemas.openxmlformats.org/officeDocument/2006/relationships/image" Target="../media/image13.png"/><Relationship Id="rId16" Type="http://schemas.openxmlformats.org/officeDocument/2006/relationships/image" Target="../media/image79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8.png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77.png"/><Relationship Id="rId19" Type="http://schemas.openxmlformats.org/officeDocument/2006/relationships/image" Target="NULL"/><Relationship Id="rId4" Type="http://schemas.openxmlformats.org/officeDocument/2006/relationships/image" Target="../media/image76.png"/><Relationship Id="rId9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7.png"/><Relationship Id="rId4" Type="http://schemas.openxmlformats.org/officeDocument/2006/relationships/image" Target="../media/image83.png"/><Relationship Id="rId14" Type="http://schemas.openxmlformats.org/officeDocument/2006/relationships/image" Target="../media/image57.svg"/><Relationship Id="rId9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29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11.png"/><Relationship Id="rId27" Type="http://schemas.openxmlformats.org/officeDocument/2006/relationships/image" Target="../media/image8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760.svg"/><Relationship Id="rId3" Type="http://schemas.openxmlformats.org/officeDocument/2006/relationships/image" Target="../media/image53.svg"/><Relationship Id="rId2" Type="http://schemas.openxmlformats.org/officeDocument/2006/relationships/image" Target="../media/image82.png"/><Relationship Id="rId16" Type="http://schemas.openxmlformats.org/officeDocument/2006/relationships/image" Target="../media/image90.png"/><Relationship Id="rId6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3.png"/><Relationship Id="rId61" Type="http://schemas.openxmlformats.org/officeDocument/2006/relationships/image" Target="../media/image600.svg"/><Relationship Id="rId4" Type="http://schemas.openxmlformats.org/officeDocument/2006/relationships/image" Target="../media/image83.png"/><Relationship Id="rId14" Type="http://schemas.openxmlformats.org/officeDocument/2006/relationships/image" Target="../media/image57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0.svg"/><Relationship Id="rId3" Type="http://schemas.openxmlformats.org/officeDocument/2006/relationships/image" Target="../media/image53.svg"/><Relationship Id="rId17" Type="http://schemas.openxmlformats.org/officeDocument/2006/relationships/image" Target="../media/image63.png"/><Relationship Id="rId2" Type="http://schemas.openxmlformats.org/officeDocument/2006/relationships/image" Target="../media/image82.png"/><Relationship Id="rId16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91.png"/><Relationship Id="rId4" Type="http://schemas.openxmlformats.org/officeDocument/2006/relationships/image" Target="../media/image83.png"/><Relationship Id="rId14" Type="http://schemas.openxmlformats.org/officeDocument/2006/relationships/image" Target="../media/image57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82.png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96.jpeg"/><Relationship Id="rId4" Type="http://schemas.openxmlformats.org/officeDocument/2006/relationships/image" Target="../media/image83.png"/><Relationship Id="rId14" Type="http://schemas.openxmlformats.org/officeDocument/2006/relationships/image" Target="../media/image57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98.jpeg"/><Relationship Id="rId4" Type="http://schemas.openxmlformats.org/officeDocument/2006/relationships/image" Target="../media/image83.png"/><Relationship Id="rId14" Type="http://schemas.openxmlformats.org/officeDocument/2006/relationships/image" Target="../media/image5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72.svg"/><Relationship Id="rId9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9" Type="http://schemas.openxmlformats.org/officeDocument/2006/relationships/image" Target="NULL"/><Relationship Id="rId47" Type="http://schemas.openxmlformats.org/officeDocument/2006/relationships/image" Target="NUL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55" Type="http://schemas.openxmlformats.org/officeDocument/2006/relationships/image" Target="../media/image104.png"/><Relationship Id="rId2" Type="http://schemas.openxmlformats.org/officeDocument/2006/relationships/image" Target="../media/image103.png"/><Relationship Id="rId54" Type="http://schemas.openxmlformats.org/officeDocument/2006/relationships/image" Target="../media/image581.svg"/><Relationship Id="rId1" Type="http://schemas.openxmlformats.org/officeDocument/2006/relationships/slideLayout" Target="../slideLayouts/slideLayout7.xml"/><Relationship Id="rId57" Type="http://schemas.openxmlformats.org/officeDocument/2006/relationships/image" Target="../media/image106.png"/><Relationship Id="rId56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29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11.png"/><Relationship Id="rId27" Type="http://schemas.openxmlformats.org/officeDocument/2006/relationships/image" Target="../media/image87.svg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2.png"/><Relationship Id="rId25" Type="http://schemas.openxmlformats.org/officeDocument/2006/relationships/image" Target="NUL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108.jpeg"/><Relationship Id="rId19" Type="http://schemas.openxmlformats.org/officeDocument/2006/relationships/image" Target="NULL"/><Relationship Id="rId27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2.png"/><Relationship Id="rId25" Type="http://schemas.openxmlformats.org/officeDocument/2006/relationships/image" Target="NUL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19" Type="http://schemas.openxmlformats.org/officeDocument/2006/relationships/image" Target="NULL"/><Relationship Id="rId27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72.svg"/><Relationship Id="rId9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29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120.png"/><Relationship Id="rId15" Type="http://schemas.openxmlformats.org/officeDocument/2006/relationships/image" Target="../media/image140.svg"/><Relationship Id="rId27" Type="http://schemas.openxmlformats.org/officeDocument/2006/relationships/image" Target="../media/image520.svg"/><Relationship Id="rId30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1" Type="http://schemas.openxmlformats.org/officeDocument/2006/relationships/image" Target="../media/image81.svg"/><Relationship Id="rId17" Type="http://schemas.openxmlformats.org/officeDocument/2006/relationships/image" Target="../media/image77.svg"/><Relationship Id="rId2" Type="http://schemas.openxmlformats.org/officeDocument/2006/relationships/image" Target="../media/image13.png"/><Relationship Id="rId29" Type="http://schemas.openxmlformats.org/officeDocument/2006/relationships/image" Target="../media/image89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7.png"/><Relationship Id="rId23" Type="http://schemas.openxmlformats.org/officeDocument/2006/relationships/image" Target="../media/image16.png"/><Relationship Id="rId19" Type="http://schemas.openxmlformats.org/officeDocument/2006/relationships/image" Target="../media/image79.svg"/><Relationship Id="rId4" Type="http://schemas.openxmlformats.org/officeDocument/2006/relationships/image" Target="../media/image14.png"/><Relationship Id="rId22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61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41.svg"/><Relationship Id="rId4" Type="http://schemas.openxmlformats.org/officeDocument/2006/relationships/image" Target="../media/image12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2.svg"/><Relationship Id="rId7" Type="http://schemas.openxmlformats.org/officeDocument/2006/relationships/image" Target="../media/image6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66.svg"/><Relationship Id="rId4" Type="http://schemas.openxmlformats.org/officeDocument/2006/relationships/image" Target="../media/image1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0.svg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7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20.sv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38701" y="872635"/>
            <a:ext cx="17010598" cy="93440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98456">
            <a:off x="15101514" y="6979603"/>
            <a:ext cx="2742668" cy="28090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31012" y="3826537"/>
            <a:ext cx="860500" cy="120771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247900" y="3826537"/>
            <a:ext cx="137922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7200" b="1" dirty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</a:t>
            </a:r>
            <a:r>
              <a:rPr lang="en-US" sz="7200" b="1" dirty="0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LỊCH SỬ</a:t>
            </a:r>
            <a:endParaRPr lang="en-US" sz="7200" b="1" dirty="0">
              <a:solidFill>
                <a:srgbClr val="3948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179600" y="5298326"/>
            <a:ext cx="860500" cy="120772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32A41A0-6EFC-4558-8219-F5E6C7AE84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228600" y="6471497"/>
            <a:ext cx="3431913" cy="374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9127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3390900"/>
            <a:ext cx="8763000" cy="6305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700"/>
            <a:ext cx="2990850" cy="29908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81400" y="850337"/>
            <a:ext cx="13545814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fr-FR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fr-FR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tin,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7.1, 7.2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7.1, 7.2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03650" y="8648700"/>
            <a:ext cx="1676400" cy="147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3390901"/>
            <a:ext cx="7246030" cy="6305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958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65341"/>
              </p:ext>
            </p:extLst>
          </p:nvPr>
        </p:nvGraphicFramePr>
        <p:xfrm>
          <a:off x="457200" y="419100"/>
          <a:ext cx="17373600" cy="8306572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10179974">
                  <a:extLst>
                    <a:ext uri="{9D8B030D-6E8A-4147-A177-3AD203B41FA5}">
                      <a16:colId xmlns:a16="http://schemas.microsoft.com/office/drawing/2014/main" val="3622009630"/>
                    </a:ext>
                  </a:extLst>
                </a:gridCol>
                <a:gridCol w="7193626">
                  <a:extLst>
                    <a:ext uri="{9D8B030D-6E8A-4147-A177-3AD203B41FA5}">
                      <a16:colId xmlns:a16="http://schemas.microsoft.com/office/drawing/2014/main" val="2901692655"/>
                    </a:ext>
                  </a:extLst>
                </a:gridCol>
              </a:tblGrid>
              <a:tr h="776466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 sở hình </a:t>
                      </a:r>
                      <a:r>
                        <a:rPr lang="nl-NL" sz="3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4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3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nền </a:t>
                      </a:r>
                      <a:r>
                        <a:rPr lang="nl-NL" sz="3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minh Hy Lạp, La Mã cổ đại</a:t>
                      </a:r>
                      <a:endParaRPr lang="en-US" sz="3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09" marR="460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570524"/>
                  </a:ext>
                </a:extLst>
              </a:tr>
              <a:tr h="171950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 động của điều kiện tự nhiên, dân cư, kinh tế đến sự hình thành nền văn minh Hy Lạp và La Mã. </a:t>
                      </a:r>
                      <a:endParaRPr lang="en-US" sz="3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09" marR="460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09" marR="460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499846"/>
                  </a:ext>
                </a:extLst>
              </a:tr>
              <a:tr h="16465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 động của cơ sở chính trị đến sự hình thành nền văn minh Hy Lạp, La Mã cổ đại.</a:t>
                      </a:r>
                      <a:endParaRPr lang="en-US" sz="3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09" marR="460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09" marR="460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154873"/>
                  </a:ext>
                </a:extLst>
              </a:tr>
              <a:tr h="16465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 động của cơ sở xã hội đến sự hình thành nền văn minh Hy Lạp, La Mã cổ đại. </a:t>
                      </a:r>
                      <a:endParaRPr lang="en-US" sz="3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09" marR="460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09" marR="460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2490565"/>
                  </a:ext>
                </a:extLst>
              </a:tr>
              <a:tr h="25166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Tại sao nói nền văn minh phương Đông cổ đại là cơ sở tác động đến sự hình thành nền văn minh Hy Lạp, La Mã cổ đại?</a:t>
                      </a:r>
                      <a:endParaRPr lang="en-US" sz="3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09" marR="460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09" marR="4600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399125"/>
                  </a:ext>
                </a:extLst>
              </a:tr>
            </a:tbl>
          </a:graphicData>
        </a:graphic>
      </p:graphicFrame>
      <p:pic>
        <p:nvPicPr>
          <p:cNvPr id="13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03650" y="8648700"/>
            <a:ext cx="1676400" cy="147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utoShape 4"/>
          <p:cNvSpPr/>
          <p:nvPr/>
        </p:nvSpPr>
        <p:spPr>
          <a:xfrm>
            <a:off x="6477000" y="9006914"/>
            <a:ext cx="5029200" cy="96188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9" name="TextBox 8"/>
          <p:cNvSpPr txBox="1"/>
          <p:nvPr/>
        </p:nvSpPr>
        <p:spPr>
          <a:xfrm>
            <a:off x="6477000" y="9177467"/>
            <a:ext cx="5029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980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200000">
            <a:off x="407564" y="420412"/>
            <a:ext cx="1166072" cy="167640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94836"/>
            <a:ext cx="12785073" cy="98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2331" y="1966436"/>
            <a:ext cx="957345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 </a:t>
            </a: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 tự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nhiên, dân cư, kinh tế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43200" y="4150328"/>
            <a:ext cx="13487400" cy="17551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Nam Âu có hai bán đảo nhỏ vươn đài ra Địa Trung Hải là bán đảo Ban-căng và bán đảo 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I-ta-li-a.</a:t>
            </a: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1164" y="4653727"/>
            <a:ext cx="781035" cy="74837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743200" y="6286500"/>
            <a:ext cx="13487400" cy="2667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lớn lãnh thổ là đồi núi, xen giữa là 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</a:t>
            </a: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nhỏ 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hẹp.</a:t>
            </a:r>
          </a:p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</a:t>
            </a: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đai khô cần, trong lòng đất có nhiều khoáng 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sản.</a:t>
            </a:r>
          </a:p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 </a:t>
            </a: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khúc khuỷu có nhiều vũng, vịnh.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1163" y="7245813"/>
            <a:ext cx="781035" cy="74837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33600" y="3064758"/>
            <a:ext cx="441819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 kiện tự nhiên: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  <p:bldP spid="16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200000">
            <a:off x="407564" y="420412"/>
            <a:ext cx="1166072" cy="167640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94836"/>
            <a:ext cx="12785073" cy="98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8504" y="2935616"/>
            <a:ext cx="14786420" cy="9002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 tế: thủ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nghiệp, thương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nghiệp,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 hải phát triển mạnh mẽ.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KỶ NIỆM NGÀY HÀNG HẢI THẾ GIỚI 24/9: NGÀNH HÀNG HẢI, NHỮNG DẤU MỐC LỊCH SỬ  – Cao Đẳng Hàng Hả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29100"/>
            <a:ext cx="7191035" cy="471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ải cảng thủ đô Lisbonne nước Bồ Đào Nha (Portugal) thế kỷ thứ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55" y="4229100"/>
            <a:ext cx="6246642" cy="471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622331" y="1966436"/>
            <a:ext cx="957345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 </a:t>
            </a: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 tự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nhiên, dân cư, kinh tế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820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200000">
            <a:off x="407564" y="420412"/>
            <a:ext cx="1166072" cy="167640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94836"/>
            <a:ext cx="12785073" cy="98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2331" y="1966436"/>
            <a:ext cx="957345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 </a:t>
            </a:r>
            <a:r>
              <a:rPr lang="nl-NL" sz="4200" b="1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 tự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nhiên, dân cư, kinh tế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315200" y="3250577"/>
            <a:ext cx="3784598" cy="110432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33881" y="5603273"/>
            <a:ext cx="6682580" cy="319782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Gồm nhiều tộc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người, chủ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yếu là người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I-ta-li-an,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sống ở đồng bằng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I-ta-li-um.</a:t>
            </a:r>
          </a:p>
          <a:p>
            <a:pPr algn="just">
              <a:lnSpc>
                <a:spcPct val="130000"/>
              </a:lnSpc>
            </a:pP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→ Về sau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là người Rô-ma.</a:t>
            </a:r>
            <a:endParaRPr lang="en-US" sz="35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055221" y="5599446"/>
            <a:ext cx="7175379" cy="320165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Người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Gô-loa, Êtơ-rux-cơ, người Hy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Lạp,... – chủ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nhân sáng tạo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nên những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thành tựu của nền văn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Hy Lạp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La Mã cổ đại.</a:t>
            </a:r>
            <a:endParaRPr lang="en-US" sz="35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stCxn id="11" idx="2"/>
            <a:endCxn id="12" idx="0"/>
          </p:cNvCxnSpPr>
          <p:nvPr/>
        </p:nvCxnSpPr>
        <p:spPr>
          <a:xfrm flipH="1">
            <a:off x="5175171" y="4354899"/>
            <a:ext cx="4032328" cy="12483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  <a:endCxn id="14" idx="0"/>
          </p:cNvCxnSpPr>
          <p:nvPr/>
        </p:nvCxnSpPr>
        <p:spPr>
          <a:xfrm>
            <a:off x="9207499" y="4354899"/>
            <a:ext cx="3435412" cy="12445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218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399" y="8242829"/>
            <a:ext cx="8002521" cy="1608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500" b="1" dirty="0">
                <a:latin typeface="Arial" panose="020B0604020202020204" pitchFamily="34" charset="0"/>
                <a:cs typeface="Arial" panose="020B0604020202020204" pitchFamily="34" charset="0"/>
              </a:rPr>
              <a:t>Ở Hy </a:t>
            </a:r>
            <a:r>
              <a:rPr lang="nl-NL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Lạp: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các quốc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gia thành bang, tiêu biểu là thành bang A-ten và Xpác.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6644764" y="-231038"/>
            <a:ext cx="2061449" cy="1955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35643" y="1773006"/>
            <a:ext cx="1561671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Vào khoảng thế ki VIII - VI TCN, các nhà nước Hy Lạp và La Mã đã ra đời.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22331" y="557833"/>
            <a:ext cx="482696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 trị, xã hội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Sự thật khó tin về Athens, thành bang nổi tiếng của Hy Lạp cổ đại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9" y="2903317"/>
            <a:ext cx="8385300" cy="493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Đế chế La Mã: Thất bại nào khiến đế chế hùng mạnh bậc nhất thế giới sụp đổ?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2903317"/>
            <a:ext cx="7400374" cy="493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528726" y="8192911"/>
            <a:ext cx="8002521" cy="1708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500" b="1" dirty="0">
                <a:latin typeface="Arial" panose="020B0604020202020204" pitchFamily="34" charset="0"/>
                <a:cs typeface="Arial" panose="020B0604020202020204" pitchFamily="34" charset="0"/>
              </a:rPr>
              <a:t>Ở La Mã: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nhà nước điển hình là nền cộng hoà quý tộc, nhà nước đế chế.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27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6644764" y="-231038"/>
            <a:ext cx="2061449" cy="1955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22331" y="557833"/>
            <a:ext cx="482696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 trị, xã hội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s://o.remove.bg/downloads/fa2a0e17-da5c-4755-9fb4-87e1a7e63908/image-removebg-preview.png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15850"/>
            <a:ext cx="7916310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ine Callout 2 18"/>
          <p:cNvSpPr/>
          <p:nvPr/>
        </p:nvSpPr>
        <p:spPr>
          <a:xfrm>
            <a:off x="7239000" y="2628900"/>
            <a:ext cx="9601200" cy="2286000"/>
          </a:xfrm>
          <a:prstGeom prst="borderCallout2">
            <a:avLst>
              <a:gd name="adj1" fmla="val 54750"/>
              <a:gd name="adj2" fmla="val 165"/>
              <a:gd name="adj3" fmla="val 54750"/>
              <a:gd name="adj4" fmla="val -9857"/>
              <a:gd name="adj5" fmla="val 54722"/>
              <a:gd name="adj6" fmla="val -2995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nl-NL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nl-NL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ầng </a:t>
            </a:r>
            <a:r>
              <a:rPr lang="nl-NL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có thế lực về chính trị và kinh </a:t>
            </a:r>
            <a:r>
              <a:rPr lang="nl-NL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tế.</a:t>
            </a:r>
          </a:p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nl-NL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nl-NL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ồm </a:t>
            </a:r>
            <a:r>
              <a:rPr lang="nl-NL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chủ xưởng, chủ trang trại, </a:t>
            </a:r>
            <a:r>
              <a:rPr lang="nl-NL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 </a:t>
            </a:r>
            <a:r>
              <a:rPr lang="nl-NL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 và sở hữu nhiều nô lệ. 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2331" y="1638300"/>
            <a:ext cx="939391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just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 hội: bao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 chủ nô, bình dân và nô lệ. 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23039" y="4686300"/>
            <a:ext cx="172996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5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 nô</a:t>
            </a:r>
            <a:endParaRPr lang="en-US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Callout 2 22"/>
          <p:cNvSpPr/>
          <p:nvPr/>
        </p:nvSpPr>
        <p:spPr>
          <a:xfrm>
            <a:off x="7772400" y="5116582"/>
            <a:ext cx="9601200" cy="2286000"/>
          </a:xfrm>
          <a:prstGeom prst="borderCallout2">
            <a:avLst>
              <a:gd name="adj1" fmla="val 54750"/>
              <a:gd name="adj2" fmla="val 165"/>
              <a:gd name="adj3" fmla="val 54750"/>
              <a:gd name="adj4" fmla="val -9857"/>
              <a:gd name="adj5" fmla="val 54722"/>
              <a:gd name="adj6" fmla="val -1922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nl-NL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những </a:t>
            </a:r>
            <a:r>
              <a:rPr lang="nl-NL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tự </a:t>
            </a:r>
            <a:r>
              <a:rPr lang="nl-NL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do.</a:t>
            </a:r>
          </a:p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nl-NL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nl-NL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ồm </a:t>
            </a:r>
            <a:r>
              <a:rPr lang="nl-NL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dân nghèo, thợ thủ </a:t>
            </a:r>
            <a:r>
              <a:rPr lang="nl-NL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và nô </a:t>
            </a:r>
            <a:r>
              <a:rPr lang="nl-NL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 được giải phóng.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30410" y="6112758"/>
            <a:ext cx="210506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 dân</a:t>
            </a:r>
            <a:endParaRPr lang="en-US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41579" y="8093958"/>
            <a:ext cx="128272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 lệ</a:t>
            </a:r>
            <a:endParaRPr lang="en-US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ine Callout 2 25"/>
          <p:cNvSpPr/>
          <p:nvPr/>
        </p:nvSpPr>
        <p:spPr>
          <a:xfrm>
            <a:off x="8241430" y="7604264"/>
            <a:ext cx="9601200" cy="2286000"/>
          </a:xfrm>
          <a:prstGeom prst="borderCallout2">
            <a:avLst>
              <a:gd name="adj1" fmla="val 54750"/>
              <a:gd name="adj2" fmla="val 165"/>
              <a:gd name="adj3" fmla="val 54750"/>
              <a:gd name="adj4" fmla="val -7435"/>
              <a:gd name="adj5" fmla="val 55611"/>
              <a:gd name="adj6" fmla="val -819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nl-NL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nl-NL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nl-NL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 lớp chiếm số đông trong xã </a:t>
            </a:r>
            <a:r>
              <a:rPr lang="nl-NL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hội.</a:t>
            </a:r>
          </a:p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nl-NL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</a:t>
            </a:r>
            <a:r>
              <a:rPr lang="nl-NL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nặng nhọc ở các trang trại, </a:t>
            </a:r>
            <a:r>
              <a:rPr lang="nl-NL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xưởng </a:t>
            </a:r>
            <a:r>
              <a:rPr lang="nl-NL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 công, khuân vác hàng hoá và chèo thuyền.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91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/>
      <p:bldP spid="11" grpId="0"/>
      <p:bldP spid="23" grpId="0" animBg="1"/>
      <p:bldP spid="24" grpId="0"/>
      <p:bldP spid="2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6644764" y="-231038"/>
            <a:ext cx="2061449" cy="1955800"/>
          </a:xfrm>
          <a:prstGeom prst="rect">
            <a:avLst/>
          </a:prstGeom>
        </p:spPr>
      </p:pic>
      <p:pic>
        <p:nvPicPr>
          <p:cNvPr id="12292" name="Picture 4" descr="Sự thật khó tin về Athens, thành bang nổi tiếng của Hy Lạp cổ đại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00100"/>
            <a:ext cx="902208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op những sự thật bất ngờ về Hy Lạp cổ đại » Cập nhật tin tức Công Nghệ mới  nhất | Trangcongnghe.com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08" y="3771900"/>
            <a:ext cx="8376920" cy="589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4"/>
          <p:cNvSpPr/>
          <p:nvPr/>
        </p:nvSpPr>
        <p:spPr>
          <a:xfrm>
            <a:off x="2667000" y="7088795"/>
            <a:ext cx="5029200" cy="96188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6" name="TextBox 15"/>
          <p:cNvSpPr txBox="1"/>
          <p:nvPr/>
        </p:nvSpPr>
        <p:spPr>
          <a:xfrm>
            <a:off x="2667000" y="7259348"/>
            <a:ext cx="5029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4"/>
          <p:cNvSpPr/>
          <p:nvPr/>
        </p:nvSpPr>
        <p:spPr>
          <a:xfrm>
            <a:off x="10972800" y="2267388"/>
            <a:ext cx="5029200" cy="96188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8" name="TextBox 17"/>
          <p:cNvSpPr txBox="1"/>
          <p:nvPr/>
        </p:nvSpPr>
        <p:spPr>
          <a:xfrm>
            <a:off x="10972800" y="2437941"/>
            <a:ext cx="5029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711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>
            <a:off x="146396" y="-140378"/>
            <a:ext cx="1170709" cy="2476500"/>
          </a:xfrm>
          <a:prstGeom prst="rect">
            <a:avLst/>
          </a:prstGeom>
        </p:spPr>
      </p:pic>
      <p:pic>
        <p:nvPicPr>
          <p:cNvPr id="17" name="Picture 29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 rot="5400000">
            <a:off x="16818763" y="477348"/>
            <a:ext cx="1116586" cy="159512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17228" y="1776101"/>
            <a:ext cx="2049471" cy="2071999"/>
            <a:chOff x="14513776" y="1368717"/>
            <a:chExt cx="2599189" cy="2508617"/>
          </a:xfrm>
        </p:grpSpPr>
        <p:pic>
          <p:nvPicPr>
            <p:cNvPr id="12" name="Picture 14"/>
            <p:cNvPicPr>
              <a:picLocks noChangeAspect="1"/>
            </p:cNvPicPr>
            <p:nvPr/>
          </p:nvPicPr>
          <p:blipFill>
            <a:blip r:embed="rId58"/>
            <a:srcRect/>
            <a:stretch>
              <a:fillRect/>
            </a:stretch>
          </p:blipFill>
          <p:spPr>
            <a:xfrm rot="977126">
              <a:off x="14513776" y="1611166"/>
              <a:ext cx="2599189" cy="2266168"/>
            </a:xfrm>
            <a:prstGeom prst="rect">
              <a:avLst/>
            </a:prstGeom>
          </p:spPr>
        </p:pic>
        <p:sp>
          <p:nvSpPr>
            <p:cNvPr id="13" name="TextBox 15"/>
            <p:cNvSpPr txBox="1"/>
            <p:nvPr/>
          </p:nvSpPr>
          <p:spPr>
            <a:xfrm rot="1078377">
              <a:off x="15459382" y="1368717"/>
              <a:ext cx="1176319" cy="2274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9000" b="1" spc="1116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998301" y="2090856"/>
            <a:ext cx="1245079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Tại sao nói nền văn minh phương Đông cổ đại là cơ sở tác động đến sự hình thành nền văn minh Hy Lạp, La Mã cổ đại?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95903" y="4167499"/>
            <a:ext cx="15176831" cy="4978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Hy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Þ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toả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Trung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Hy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La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ngưỡng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22330" y="899636"/>
            <a:ext cx="131604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kế thừa nền văn minh phương Đông cổ đại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55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209800" y="-1035845"/>
            <a:ext cx="5966559" cy="4325755"/>
          </a:xfrm>
          <a:prstGeom prst="rect">
            <a:avLst/>
          </a:prstGeom>
        </p:spPr>
      </p:pic>
      <p:pic>
        <p:nvPicPr>
          <p:cNvPr id="22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6644764" y="-231038"/>
            <a:ext cx="2061449" cy="1955800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56"/>
          <a:srcRect/>
          <a:stretch>
            <a:fillRect/>
          </a:stretch>
        </p:blipFill>
        <p:spPr>
          <a:xfrm>
            <a:off x="1676400" y="682065"/>
            <a:ext cx="2378460" cy="256783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257800" y="682065"/>
            <a:ext cx="10744200" cy="2145375"/>
          </a:xfrm>
          <a:prstGeom prst="wedgeRoundRectCallout">
            <a:avLst>
              <a:gd name="adj1" fmla="val -59239"/>
              <a:gd name="adj2" fmla="val 11945"/>
              <a:gd name="adj3" fmla="val 16667"/>
            </a:avLst>
          </a:prstGeom>
          <a:solidFill>
            <a:schemeClr val="bg1"/>
          </a:solidFill>
          <a:ln w="3810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so 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 </a:t>
            </a: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sở hình thành nền văn minh Hy Lạp – La Mã cổ đại với các nền văn minh phương Đông.</a:t>
            </a:r>
            <a:endParaRPr lang="vi-VN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370199"/>
              </p:ext>
            </p:extLst>
          </p:nvPr>
        </p:nvGraphicFramePr>
        <p:xfrm>
          <a:off x="1339578" y="3453105"/>
          <a:ext cx="15500622" cy="6414795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4145194">
                  <a:extLst>
                    <a:ext uri="{9D8B030D-6E8A-4147-A177-3AD203B41FA5}">
                      <a16:colId xmlns:a16="http://schemas.microsoft.com/office/drawing/2014/main" val="1825470294"/>
                    </a:ext>
                  </a:extLst>
                </a:gridCol>
                <a:gridCol w="5239192">
                  <a:extLst>
                    <a:ext uri="{9D8B030D-6E8A-4147-A177-3AD203B41FA5}">
                      <a16:colId xmlns:a16="http://schemas.microsoft.com/office/drawing/2014/main" val="4027883475"/>
                    </a:ext>
                  </a:extLst>
                </a:gridCol>
                <a:gridCol w="6116236">
                  <a:extLst>
                    <a:ext uri="{9D8B030D-6E8A-4147-A177-3AD203B41FA5}">
                      <a16:colId xmlns:a16="http://schemas.microsoft.com/office/drawing/2014/main" val="2452983622"/>
                    </a:ext>
                  </a:extLst>
                </a:gridCol>
              </a:tblGrid>
              <a:tr h="7620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en-US" sz="35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HỌC TẬP SỐ 2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830472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minh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</a:t>
                      </a:r>
                      <a:endParaRPr lang="en-US" sz="3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minh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Lạp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La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Mã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endParaRPr lang="en-US" sz="3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843315"/>
                  </a:ext>
                </a:extLst>
              </a:tr>
              <a:tr h="10574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kiện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endParaRPr lang="en-US" sz="35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319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hội</a:t>
                      </a:r>
                      <a:endParaRPr lang="en-US" sz="35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414155"/>
                  </a:ext>
                </a:extLst>
              </a:tr>
              <a:tr h="948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lang="en-US" sz="35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244929"/>
                  </a:ext>
                </a:extLst>
              </a:tr>
              <a:tr h="11321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endParaRPr lang="en-US" sz="35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883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174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39200" y="2705100"/>
            <a:ext cx="8915400" cy="6606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 năm 1896 đến </a:t>
            </a:r>
            <a:r>
              <a:rPr lang="nl-NL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nay, </a:t>
            </a:r>
            <a:r>
              <a:rPr lang="nl-NL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 vận hội Olympic được tổ chức bốn năm một lần </a:t>
            </a:r>
            <a:r>
              <a:rPr lang="nl-NL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 </a:t>
            </a:r>
            <a:r>
              <a:rPr lang="nl-NL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quốc gia khác nhau. </a:t>
            </a:r>
            <a:endParaRPr lang="nl-NL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nl-NL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ự </a:t>
            </a:r>
            <a:r>
              <a:rPr lang="nl-NL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 </a:t>
            </a:r>
            <a:r>
              <a:rPr lang="nl-NL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 </a:t>
            </a:r>
            <a:r>
              <a:rPr lang="nl-NL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nghĩa biểu trưng cho sự bình đẳng, đoàn kết giữa các quốc gia trên toàn thế giới. </a:t>
            </a:r>
            <a:endParaRPr lang="nl-NL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Ngay </a:t>
            </a:r>
            <a:r>
              <a:rPr lang="nl-NL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 thời cổ đại, Ô-lim-píc đã được tổ chức 4 năm 1 lần tại đền thờ thần Dớt.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B2B9520A-A595-43AB-8EFA-9022A4016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90600" y="342900"/>
            <a:ext cx="1905000" cy="1880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0816" y="678603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Rectangle 7"/>
          <p:cNvSpPr/>
          <p:nvPr/>
        </p:nvSpPr>
        <p:spPr>
          <a:xfrm>
            <a:off x="748006" y="8739054"/>
            <a:ext cx="764798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2010" indent="-571500" algn="ctr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0170" algn="l"/>
                <a:tab pos="180340" algn="l"/>
                <a:tab pos="270510" algn="l"/>
              </a:tabLst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Bảo tàng Ô-lim-pic Nhật Bản </a:t>
            </a:r>
            <a:endParaRPr lang="en-US" sz="3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ext, tree, outdoor, ground&#10;&#10;Description automatically generated"/>
          <p:cNvPicPr/>
          <p:nvPr/>
        </p:nvPicPr>
        <p:blipFill>
          <a:blip r:embed="rId12"/>
          <a:stretch>
            <a:fillRect/>
          </a:stretch>
        </p:blipFill>
        <p:spPr>
          <a:xfrm>
            <a:off x="685800" y="2976802"/>
            <a:ext cx="7772400" cy="529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o.remove.bg/downloads/29e20159-b92e-4f50-af30-11d7a9a240ff/image-removebg-preview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8486">
            <a:off x="16197856" y="-441723"/>
            <a:ext cx="2047281" cy="320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209800" y="-1035845"/>
            <a:ext cx="5966559" cy="432575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475277"/>
              </p:ext>
            </p:extLst>
          </p:nvPr>
        </p:nvGraphicFramePr>
        <p:xfrm>
          <a:off x="474980" y="387551"/>
          <a:ext cx="17376140" cy="8337348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3837231">
                  <a:extLst>
                    <a:ext uri="{9D8B030D-6E8A-4147-A177-3AD203B41FA5}">
                      <a16:colId xmlns:a16="http://schemas.microsoft.com/office/drawing/2014/main" val="1825470294"/>
                    </a:ext>
                  </a:extLst>
                </a:gridCol>
                <a:gridCol w="6144969">
                  <a:extLst>
                    <a:ext uri="{9D8B030D-6E8A-4147-A177-3AD203B41FA5}">
                      <a16:colId xmlns:a16="http://schemas.microsoft.com/office/drawing/2014/main" val="4027883475"/>
                    </a:ext>
                  </a:extLst>
                </a:gridCol>
                <a:gridCol w="7393940">
                  <a:extLst>
                    <a:ext uri="{9D8B030D-6E8A-4147-A177-3AD203B41FA5}">
                      <a16:colId xmlns:a16="http://schemas.microsoft.com/office/drawing/2014/main" val="2452983622"/>
                    </a:ext>
                  </a:extLst>
                </a:gridCol>
              </a:tblGrid>
              <a:tr h="1511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minh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</a:t>
                      </a:r>
                      <a:endParaRPr lang="en-US" sz="3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minh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Lạp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La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Mã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endParaRPr lang="en-US" sz="3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843315"/>
                  </a:ext>
                </a:extLst>
              </a:tr>
              <a:tr h="42276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kiện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endParaRPr lang="en-US" sz="35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31900"/>
                  </a:ext>
                </a:extLst>
              </a:tr>
              <a:tr h="25512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hội</a:t>
                      </a:r>
                      <a:endParaRPr lang="en-US" sz="35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41415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495800" y="3204887"/>
            <a:ext cx="5791200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66400" y="1943100"/>
            <a:ext cx="7226300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bọc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bờ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vịnh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cảng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Thuận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mại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khoáng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→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huận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5960" y="6132626"/>
            <a:ext cx="594360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tộc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lữ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thợ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07980" y="6132627"/>
            <a:ext cx="734314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nô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35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thợ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4"/>
          <p:cNvSpPr/>
          <p:nvPr/>
        </p:nvSpPr>
        <p:spPr>
          <a:xfrm>
            <a:off x="6477000" y="9006914"/>
            <a:ext cx="5029200" cy="96188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2" name="TextBox 11"/>
          <p:cNvSpPr txBox="1"/>
          <p:nvPr/>
        </p:nvSpPr>
        <p:spPr>
          <a:xfrm>
            <a:off x="6477000" y="9177467"/>
            <a:ext cx="5029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861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209800" y="-1035845"/>
            <a:ext cx="5966559" cy="432575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576599"/>
              </p:ext>
            </p:extLst>
          </p:nvPr>
        </p:nvGraphicFramePr>
        <p:xfrm>
          <a:off x="474980" y="387551"/>
          <a:ext cx="17376140" cy="8337348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3837231">
                  <a:extLst>
                    <a:ext uri="{9D8B030D-6E8A-4147-A177-3AD203B41FA5}">
                      <a16:colId xmlns:a16="http://schemas.microsoft.com/office/drawing/2014/main" val="1825470294"/>
                    </a:ext>
                  </a:extLst>
                </a:gridCol>
                <a:gridCol w="6508189">
                  <a:extLst>
                    <a:ext uri="{9D8B030D-6E8A-4147-A177-3AD203B41FA5}">
                      <a16:colId xmlns:a16="http://schemas.microsoft.com/office/drawing/2014/main" val="4027883475"/>
                    </a:ext>
                  </a:extLst>
                </a:gridCol>
                <a:gridCol w="7030720">
                  <a:extLst>
                    <a:ext uri="{9D8B030D-6E8A-4147-A177-3AD203B41FA5}">
                      <a16:colId xmlns:a16="http://schemas.microsoft.com/office/drawing/2014/main" val="2452983622"/>
                    </a:ext>
                  </a:extLst>
                </a:gridCol>
              </a:tblGrid>
              <a:tr h="1511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minh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</a:t>
                      </a:r>
                      <a:endParaRPr lang="en-US" sz="3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 minh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Lạp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La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Mã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endParaRPr lang="en-US" sz="3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843315"/>
                  </a:ext>
                </a:extLst>
              </a:tr>
              <a:tr h="42276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kiện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endParaRPr lang="en-US" sz="35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31900"/>
                  </a:ext>
                </a:extLst>
              </a:tr>
              <a:tr h="25512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xã</a:t>
                      </a:r>
                      <a:r>
                        <a:rPr lang="en-US" sz="35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hội</a:t>
                      </a:r>
                      <a:endParaRPr lang="en-US" sz="35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111" marR="48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414155"/>
                  </a:ext>
                </a:extLst>
              </a:tr>
            </a:tbl>
          </a:graphicData>
        </a:graphic>
      </p:graphicFrame>
      <p:sp>
        <p:nvSpPr>
          <p:cNvPr id="11" name="AutoShape 4"/>
          <p:cNvSpPr/>
          <p:nvPr/>
        </p:nvSpPr>
        <p:spPr>
          <a:xfrm>
            <a:off x="6477000" y="9006914"/>
            <a:ext cx="5029200" cy="96188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2" name="TextBox 11"/>
          <p:cNvSpPr txBox="1"/>
          <p:nvPr/>
        </p:nvSpPr>
        <p:spPr>
          <a:xfrm>
            <a:off x="6477000" y="9177467"/>
            <a:ext cx="5029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22774" y="2352913"/>
            <a:ext cx="64568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79640" y="2352913"/>
            <a:ext cx="70511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63534" y="6134100"/>
            <a:ext cx="6456866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ương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840720" y="6942013"/>
            <a:ext cx="705116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1881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200000">
            <a:off x="407564" y="420412"/>
            <a:ext cx="1166072" cy="1676400"/>
          </a:xfrm>
          <a:prstGeom prst="rect">
            <a:avLst/>
          </a:prstGeom>
        </p:spPr>
      </p:pic>
      <p:pic>
        <p:nvPicPr>
          <p:cNvPr id="13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52475">
            <a:off x="15888966" y="34738"/>
            <a:ext cx="1888449" cy="1666556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878873"/>
            <a:ext cx="12785073" cy="98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0278" y="2352913"/>
            <a:ext cx="1365189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fr-FR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fr-FR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fr-FR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fr-FR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fr-FR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fr-FR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fr-FR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fr-FR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fr-FR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muộn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bang.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447800" y="3143287"/>
            <a:ext cx="1343877" cy="17432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20278" y="6132627"/>
            <a:ext cx="1365189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447800" y="6519044"/>
            <a:ext cx="1343877" cy="17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0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209800" y="-1035845"/>
            <a:ext cx="5966559" cy="4325755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9357"/>
          <a:stretch>
            <a:fillRect/>
          </a:stretch>
        </p:blipFill>
        <p:spPr>
          <a:xfrm flipH="1">
            <a:off x="269903" y="3771900"/>
            <a:ext cx="9870346" cy="5128239"/>
          </a:xfrm>
          <a:prstGeom prst="rect">
            <a:avLst/>
          </a:prstGeom>
        </p:spPr>
      </p:pic>
      <p:sp>
        <p:nvSpPr>
          <p:cNvPr id="15" name="TextBox 11"/>
          <p:cNvSpPr txBox="1"/>
          <p:nvPr/>
        </p:nvSpPr>
        <p:spPr>
          <a:xfrm>
            <a:off x="3429000" y="2252948"/>
            <a:ext cx="44958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5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5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5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0A105A9E-6E8E-496C-887C-641FBEB43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525897" y="2019300"/>
            <a:ext cx="903103" cy="1267513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9357"/>
          <a:stretch>
            <a:fillRect/>
          </a:stretch>
        </p:blipFill>
        <p:spPr>
          <a:xfrm flipH="1">
            <a:off x="10219618" y="3771900"/>
            <a:ext cx="7992181" cy="5128239"/>
          </a:xfrm>
          <a:prstGeom prst="rect">
            <a:avLst/>
          </a:prstGeom>
        </p:spPr>
      </p:pic>
      <p:sp>
        <p:nvSpPr>
          <p:cNvPr id="20" name="TextBox 11"/>
          <p:cNvSpPr txBox="1"/>
          <p:nvPr/>
        </p:nvSpPr>
        <p:spPr>
          <a:xfrm>
            <a:off x="12217400" y="2252949"/>
            <a:ext cx="44958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5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5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5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7">
            <a:extLst>
              <a:ext uri="{FF2B5EF4-FFF2-40B4-BE49-F238E27FC236}">
                <a16:creationId xmlns:a16="http://schemas.microsoft.com/office/drawing/2014/main" id="{0A105A9E-6E8E-496C-887C-641FBEB43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314297" y="2019301"/>
            <a:ext cx="903103" cy="12675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60317" y="5364770"/>
            <a:ext cx="691078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3700" y="4152900"/>
            <a:ext cx="7942752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99720" algn="l"/>
              </a:tabLst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7.3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– 7.7: </a:t>
            </a:r>
            <a:r>
              <a:rPr lang="fr-FR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Hy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fr-FR" sz="35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94836"/>
            <a:ext cx="12785073" cy="98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5703854" y="8007442"/>
            <a:ext cx="7103933" cy="231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12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3" grpId="0"/>
      <p:bldP spid="4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2900"/>
            <a:ext cx="5305401" cy="464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668" y="342901"/>
            <a:ext cx="6674058" cy="464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267" y="342900"/>
            <a:ext cx="3229675" cy="464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8"/>
          <p:cNvPicPr>
            <a:picLocks noChangeAspect="1"/>
          </p:cNvPicPr>
          <p:nvPr/>
        </p:nvPicPr>
        <p:blipFill rotWithShape="1">
          <a:blip r:embed="rId5"/>
          <a:srcRect b="54908"/>
          <a:stretch/>
        </p:blipFill>
        <p:spPr>
          <a:xfrm>
            <a:off x="304800" y="6817626"/>
            <a:ext cx="3225090" cy="34693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5295900"/>
            <a:ext cx="3276600" cy="472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869" y="5819894"/>
            <a:ext cx="6266421" cy="370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748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200000">
            <a:off x="407564" y="420412"/>
            <a:ext cx="1166072" cy="1676400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94836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22331" y="1966436"/>
            <a:ext cx="383951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chữ viết: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5978863"/>
            <a:ext cx="5930565" cy="297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749753" y="3012306"/>
            <a:ext cx="14788492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 tạo ra hệ chữ cái A, B,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C, kế thừa và phát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 thành chữ La-tinh. 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Þ"/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tảng chữ viết theo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 La-tinh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 nay. </a:t>
            </a:r>
            <a:endParaRPr lang="en-US" sz="35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 Hy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Lạp – La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 đơn giản, ngắn gọn, linh hoạt, mang tính khái quát hoá.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795067">
            <a:off x="1300948" y="7136261"/>
            <a:ext cx="1956645" cy="1907729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21406">
            <a:off x="3642911" y="8270341"/>
            <a:ext cx="1568955" cy="15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82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200000">
            <a:off x="407564" y="420412"/>
            <a:ext cx="1166072" cy="1676400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94836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22331" y="1966436"/>
            <a:ext cx="378340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văn học: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Soạn bài: Uy-lít-xơ trở về (trích sử thi Ô-đi-xê) - Theki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3848100"/>
            <a:ext cx="7754403" cy="435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1447800" y="3543300"/>
            <a:ext cx="7010400" cy="2563019"/>
          </a:xfrm>
          <a:prstGeom prst="wedgeRoundRectCallout">
            <a:avLst>
              <a:gd name="adj1" fmla="val 63644"/>
              <a:gd name="adj2" fmla="val 1049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phú, nhiều thể loại (sử thi, kịch, thần thoại,...) và đạt nhiều thành tựu lớn.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47799" y="6569429"/>
            <a:ext cx="6994365" cy="1989481"/>
          </a:xfrm>
          <a:prstGeom prst="wedgeRoundRectCallout">
            <a:avLst>
              <a:gd name="adj1" fmla="val 63644"/>
              <a:gd name="adj2" fmla="val 10492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 bật là sử thi I-li-át và Ô-đi-xê của Hô-me.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83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209800" y="-1035845"/>
            <a:ext cx="5966559" cy="432575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143000" y="2216140"/>
            <a:ext cx="16230600" cy="12992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4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4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triết</a:t>
            </a:r>
            <a:r>
              <a:rPr lang="fr-FR" sz="4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4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hia </a:t>
            </a: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phái</a:t>
            </a:r>
            <a:r>
              <a:rPr lang="fr-FR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43000" y="4273540"/>
            <a:ext cx="7543800" cy="35801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nl-NL" sz="3500" b="1" dirty="0">
                <a:latin typeface="Arial" panose="020B0604020202020204" pitchFamily="34" charset="0"/>
                <a:cs typeface="Arial" panose="020B0604020202020204" pitchFamily="34" charset="0"/>
              </a:rPr>
              <a:t>Triết học duy </a:t>
            </a:r>
            <a:r>
              <a:rPr lang="nl-NL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Gồm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những đại diện tiêu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biểu: Ta-lét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, Hê-ra-clít,...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829800" y="4273540"/>
            <a:ext cx="7543800" cy="35801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nl-NL" sz="3500" b="1" dirty="0">
                <a:latin typeface="Arial" panose="020B0604020202020204" pitchFamily="34" charset="0"/>
                <a:cs typeface="Arial" panose="020B0604020202020204" pitchFamily="34" charset="0"/>
              </a:rPr>
              <a:t>Triết học duy </a:t>
            </a:r>
            <a:r>
              <a:rPr lang="nl-NL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ồm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những đại diện tiêu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biểu: A-rit-xtốt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, Xô-crát, Pờ-la-tông,...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>
            <a:endCxn id="16" idx="0"/>
          </p:cNvCxnSpPr>
          <p:nvPr/>
        </p:nvCxnSpPr>
        <p:spPr>
          <a:xfrm>
            <a:off x="4914900" y="3467565"/>
            <a:ext cx="0" cy="8059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8" idx="0"/>
          </p:cNvCxnSpPr>
          <p:nvPr/>
        </p:nvCxnSpPr>
        <p:spPr>
          <a:xfrm>
            <a:off x="13601700" y="3467565"/>
            <a:ext cx="0" cy="8059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752600" y="8191500"/>
            <a:ext cx="150114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Triết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học được xem là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thành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tựu rực rỡ của văn minh phương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Tây.</a:t>
            </a:r>
          </a:p>
          <a:p>
            <a:pPr marL="457200" indent="-4572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Tạo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nên cơ sở hình thành của Triết học châu Âu sau này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594836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320163" y="6943763"/>
            <a:ext cx="1947517" cy="33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35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228600" y="1638300"/>
            <a:ext cx="8991600" cy="82296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9220200" y="1638300"/>
            <a:ext cx="8991600" cy="822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3076329"/>
            <a:ext cx="80772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b="1" i="1" dirty="0">
                <a:latin typeface="Arial" panose="020B0604020202020204" pitchFamily="34" charset="0"/>
                <a:cs typeface="Arial" panose="020B0604020202020204" pitchFamily="34" charset="0"/>
              </a:rPr>
              <a:t>Về tôn giáo: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Thiên Chúa giáo được lan toả mạnh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mẽ,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trở thành một trong những tôn giáo lớn trên thế giới.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nl-NL" sz="3500" b="1" i="1" dirty="0">
                <a:latin typeface="Arial" panose="020B0604020202020204" pitchFamily="34" charset="0"/>
                <a:cs typeface="Arial" panose="020B0604020202020204" pitchFamily="34" charset="0"/>
              </a:rPr>
              <a:t>lịch pháp và thiên văn học: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biết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làm lịch dựa theo sự chuyển động của Trái Đất quanh Mặt Trời.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58350" y="2672373"/>
            <a:ext cx="7943850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b="1" i="1" dirty="0">
                <a:latin typeface="Arial" panose="020B0604020202020204" pitchFamily="34" charset="0"/>
                <a:cs typeface="Arial" panose="020B0604020202020204" pitchFamily="34" charset="0"/>
              </a:rPr>
              <a:t>Về khoa học tự nhiên: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Gắn liền với tên tuổi của các nhà khoa học nổi tiếng. Nhiều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người đã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tìm ra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định lí, định đề, tiên đề khoa học.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hiểu biết về khoa học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ứng dụng hiệu quả trong cuộc sống, là nền tảng của khoa học hiện đại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>
            <a:off x="8068703" y="163936"/>
            <a:ext cx="2302993" cy="2262690"/>
          </a:xfrm>
          <a:prstGeom prst="rect">
            <a:avLst/>
          </a:prstGeom>
        </p:spPr>
      </p:pic>
      <p:pic>
        <p:nvPicPr>
          <p:cNvPr id="9" name="Picture 2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1295400" y="266700"/>
            <a:ext cx="1191368" cy="1701954"/>
          </a:xfrm>
          <a:prstGeom prst="rect">
            <a:avLst/>
          </a:prstGeom>
        </p:spPr>
      </p:pic>
      <p:pic>
        <p:nvPicPr>
          <p:cNvPr id="10" name="Picture 2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15953631" y="266700"/>
            <a:ext cx="1191368" cy="170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16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40564" y="7674428"/>
            <a:ext cx="5966559" cy="4325755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209800" y="-1035845"/>
            <a:ext cx="5966559" cy="4325755"/>
          </a:xfrm>
          <a:prstGeom prst="rect">
            <a:avLst/>
          </a:prstGeom>
        </p:spPr>
      </p:pic>
      <p:pic>
        <p:nvPicPr>
          <p:cNvPr id="22532" name="Picture 4" descr="Euclid of Alexandria Stock Photo - Alam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3"/>
          <a:stretch/>
        </p:blipFill>
        <p:spPr bwMode="auto">
          <a:xfrm>
            <a:off x="10591800" y="1053089"/>
            <a:ext cx="5297933" cy="6452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Văn minh phương Tây: kỷ nguyên Thiên Chúa Giáo | Nghiên Cứu Lịch S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53089"/>
            <a:ext cx="7010400" cy="6452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/>
          <p:cNvSpPr/>
          <p:nvPr/>
        </p:nvSpPr>
        <p:spPr>
          <a:xfrm>
            <a:off x="2019300" y="8144013"/>
            <a:ext cx="6324600" cy="157148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3" name="TextBox 12"/>
          <p:cNvSpPr txBox="1"/>
          <p:nvPr/>
        </p:nvSpPr>
        <p:spPr>
          <a:xfrm>
            <a:off x="2049780" y="8191500"/>
            <a:ext cx="6324600" cy="1419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4"/>
          <p:cNvSpPr/>
          <p:nvPr/>
        </p:nvSpPr>
        <p:spPr>
          <a:xfrm>
            <a:off x="9951720" y="8144013"/>
            <a:ext cx="6629400" cy="157148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6" name="TextBox 15"/>
          <p:cNvSpPr txBox="1"/>
          <p:nvPr/>
        </p:nvSpPr>
        <p:spPr>
          <a:xfrm>
            <a:off x="9982200" y="8191500"/>
            <a:ext cx="66294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Ơ-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clít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Ơ-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clít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https://o.remove.bg/downloads/c948eab3-19b1-4de2-ab62-0c3f3b82502c/image-removebg-pre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r="27293" b="17269"/>
          <a:stretch/>
        </p:blipFill>
        <p:spPr bwMode="auto">
          <a:xfrm>
            <a:off x="13114987" y="190501"/>
            <a:ext cx="1371600" cy="115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o.remove.bg/downloads/c948eab3-19b1-4de2-ab62-0c3f3b82502c/image-removebg-pre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r="27293" b="17269"/>
          <a:stretch/>
        </p:blipFill>
        <p:spPr bwMode="auto">
          <a:xfrm>
            <a:off x="4724400" y="190500"/>
            <a:ext cx="1371600" cy="115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670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B2B9520A-A595-43AB-8EFA-9022A4016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90600" y="342900"/>
            <a:ext cx="1905000" cy="1880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0816" y="678603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26" name="Picture 2" descr="https://o.remove.bg/downloads/29e20159-b92e-4f50-af30-11d7a9a240ff/image-removebg-preview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8486">
            <a:off x="16197856" y="-441723"/>
            <a:ext cx="2047281" cy="320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5791200" y="2103835"/>
            <a:ext cx="10726687" cy="6205344"/>
          </a:xfrm>
          <a:prstGeom prst="cloudCallout">
            <a:avLst>
              <a:gd name="adj1" fmla="val -53667"/>
              <a:gd name="adj2" fmla="val 54470"/>
            </a:avLst>
          </a:prstGeom>
          <a:solidFill>
            <a:srgbClr val="7892BD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Ngoài sự kiện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trên, em hãy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kể thêm một số ví dụ khác cho thấy những cống hiến, giá trị trường tồn của các nền văn minh phương Tây thời kì cổ - trung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đại?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43100" y="5206507"/>
            <a:ext cx="3681874" cy="47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2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905000" y="2161066"/>
            <a:ext cx="15087600" cy="15895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công trình kiến trúc, điêu khắc tinh 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xảo: </a:t>
            </a: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Pác-tê-nông (A-ten, Hy </a:t>
            </a: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Lạp), đấu trường 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Cô-li-dê (Rô-ma), tượng lực sĩ ném đĩa,...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2963" y="2581635"/>
            <a:ext cx="781035" cy="74837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899920" y="4152927"/>
            <a:ext cx="15087600" cy="15895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 tới 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</a:t>
            </a: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cao, mang tính thực tế, 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</a:t>
            </a: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 và tính dân tộc sâu sắc.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7883" y="4573496"/>
            <a:ext cx="781035" cy="74837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899920" y="6144788"/>
            <a:ext cx="15087600" cy="15895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hình mẫu cho những tác phẩm văn học, nghệ thuật của châu Âu trong các giai đoạn 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(thời </a:t>
            </a: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 hưng, cận đại, hiện 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đại).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2963" y="6565357"/>
            <a:ext cx="781035" cy="7483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22330" y="723900"/>
            <a:ext cx="91218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điêu khắc và kiến trúc: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43200" y="8115299"/>
            <a:ext cx="13855710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Ý nghĩa: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Thành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tựu văn minh Hy Lạp – La Mã là cơ sở đầu tiên của nền văn minh phương Tây sau này. 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1358909" y="8588379"/>
            <a:ext cx="1027091" cy="762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34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7" grpId="0"/>
      <p:bldP spid="18" grpId="0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40564" y="7674428"/>
            <a:ext cx="5966559" cy="4325755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209800" y="-1035845"/>
            <a:ext cx="5966559" cy="4325755"/>
          </a:xfrm>
          <a:prstGeom prst="rect">
            <a:avLst/>
          </a:prstGeom>
        </p:spPr>
      </p:pic>
      <p:pic>
        <p:nvPicPr>
          <p:cNvPr id="24578" name="Picture 2" descr="Đấu Trường Cô Li Dê Ở Đâu - Cẩm nang Hải Phò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76300"/>
            <a:ext cx="8815984" cy="575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87467" y="7255758"/>
            <a:ext cx="466025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-li-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dê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4" descr="Khải Hoàn Môn Constantinus- Arch Of Constantine,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824151"/>
            <a:ext cx="7848600" cy="7013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0170369" y="1562100"/>
            <a:ext cx="701506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Khải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môn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xtan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-ti-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49776536-5316-D6FA-5C67-CFB435D2C5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420100"/>
            <a:ext cx="2405024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80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98705" flipH="1">
            <a:off x="12540564" y="7674428"/>
            <a:ext cx="5966559" cy="4325755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209800" y="-1035845"/>
            <a:ext cx="5966559" cy="4325755"/>
          </a:xfrm>
          <a:prstGeom prst="rect">
            <a:avLst/>
          </a:prstGeom>
        </p:spPr>
      </p:pic>
      <p:pic>
        <p:nvPicPr>
          <p:cNvPr id="26626" name="Picture 2" descr="Đền thờ thần Zues dưới chân đồi Acropol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7" y="1747265"/>
            <a:ext cx="10725699" cy="601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50073" y="8703558"/>
            <a:ext cx="413446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Dớt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Picture 4" descr="🌺Tượng thần vệ nữ Venus de Milo cao 29cm | Lazada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0" y="1409700"/>
            <a:ext cx="5417743" cy="6694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555404" y="8703558"/>
            <a:ext cx="43861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fr-FR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Mi-lô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49776536-5316-D6FA-5C67-CFB435D2C5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420100"/>
            <a:ext cx="2405024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86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>
            <a:off x="146396" y="-140378"/>
            <a:ext cx="1170709" cy="2476500"/>
          </a:xfrm>
          <a:prstGeom prst="rect">
            <a:avLst/>
          </a:prstGeom>
        </p:spPr>
      </p:pic>
      <p:pic>
        <p:nvPicPr>
          <p:cNvPr id="17" name="Picture 29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 rot="5400000">
            <a:off x="16818763" y="477348"/>
            <a:ext cx="1116586" cy="1595122"/>
          </a:xfrm>
          <a:prstGeom prst="rect">
            <a:avLst/>
          </a:prstGeom>
        </p:spPr>
      </p:pic>
      <p:pic>
        <p:nvPicPr>
          <p:cNvPr id="15" name="Picture 25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 flipH="1">
            <a:off x="15885744" y="7448955"/>
            <a:ext cx="2158478" cy="24836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746927"/>
            <a:ext cx="12785073" cy="96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5401581" y="2705100"/>
            <a:ext cx="10484163" cy="3559833"/>
          </a:xfrm>
          <a:prstGeom prst="wedgeRoundRectCallout">
            <a:avLst>
              <a:gd name="adj1" fmla="val -59088"/>
              <a:gd name="adj2" fmla="val 25390"/>
              <a:gd name="adj3" fmla="val 16667"/>
            </a:avLst>
          </a:prstGeom>
          <a:solidFill>
            <a:schemeClr val="bg1"/>
          </a:solidFill>
          <a:ln w="3810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fr-FR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iải</a:t>
            </a:r>
            <a:r>
              <a:rPr lang="fr-FR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fr-FR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fr-FR" sz="3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5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0"/>
              </a:ext>
            </a:extLst>
          </a:blip>
          <a:srcRect/>
          <a:stretch>
            <a:fillRect/>
          </a:stretch>
        </p:blipFill>
        <p:spPr>
          <a:xfrm>
            <a:off x="1480481" y="4042885"/>
            <a:ext cx="3884956" cy="536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42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714591">
            <a:off x="16230600" y="373479"/>
            <a:ext cx="1670436" cy="1920041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77717">
            <a:off x="-1394598" y="277652"/>
            <a:ext cx="3094085" cy="14907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2027837" y="647700"/>
            <a:ext cx="15011400" cy="9191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08632" y="2773605"/>
            <a:ext cx="1118376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Hy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– La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1117799" y="3467100"/>
            <a:ext cx="2936124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6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9200" y="450520"/>
            <a:ext cx="7467600" cy="2062480"/>
            <a:chOff x="0" y="0"/>
            <a:chExt cx="7775248" cy="1966357"/>
          </a:xfrm>
          <a:solidFill>
            <a:srgbClr val="7892BD"/>
          </a:solidFill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7779461" cy="1966357"/>
            </a:xfrm>
            <a:custGeom>
              <a:avLst/>
              <a:gdLst/>
              <a:ahLst/>
              <a:cxnLst/>
              <a:rect l="l" t="t" r="r" b="b"/>
              <a:pathLst>
                <a:path w="7779461" h="1966357">
                  <a:moveTo>
                    <a:pt x="278431" y="16918"/>
                  </a:moveTo>
                  <a:cubicBezTo>
                    <a:pt x="278431" y="16918"/>
                    <a:pt x="604014" y="12258"/>
                    <a:pt x="1008604" y="12454"/>
                  </a:cubicBezTo>
                  <a:cubicBezTo>
                    <a:pt x="6157101" y="12671"/>
                    <a:pt x="7505393" y="0"/>
                    <a:pt x="7505393" y="0"/>
                  </a:cubicBezTo>
                  <a:cubicBezTo>
                    <a:pt x="7572856" y="0"/>
                    <a:pt x="7648794" y="0"/>
                    <a:pt x="7727566" y="85073"/>
                  </a:cubicBezTo>
                  <a:cubicBezTo>
                    <a:pt x="7770545" y="131488"/>
                    <a:pt x="7771613" y="240224"/>
                    <a:pt x="7772018" y="320281"/>
                  </a:cubicBezTo>
                  <a:cubicBezTo>
                    <a:pt x="7772018" y="320281"/>
                    <a:pt x="7770313" y="1004471"/>
                    <a:pt x="7770313" y="1203772"/>
                  </a:cubicBezTo>
                  <a:cubicBezTo>
                    <a:pt x="7770313" y="1417931"/>
                    <a:pt x="7779462" y="1717110"/>
                    <a:pt x="7779462" y="1717110"/>
                  </a:cubicBezTo>
                  <a:cubicBezTo>
                    <a:pt x="7779462" y="1845779"/>
                    <a:pt x="7775292" y="1966357"/>
                    <a:pt x="7522454" y="1958222"/>
                  </a:cubicBezTo>
                  <a:cubicBezTo>
                    <a:pt x="7522454" y="1958222"/>
                    <a:pt x="7145982" y="1937924"/>
                    <a:pt x="6341484" y="1945522"/>
                  </a:cubicBezTo>
                  <a:cubicBezTo>
                    <a:pt x="1994491" y="1953657"/>
                    <a:pt x="304023" y="1966357"/>
                    <a:pt x="304023" y="1966357"/>
                  </a:cubicBezTo>
                  <a:cubicBezTo>
                    <a:pt x="132548" y="1966357"/>
                    <a:pt x="4213" y="1865287"/>
                    <a:pt x="8532" y="1662740"/>
                  </a:cubicBezTo>
                  <a:cubicBezTo>
                    <a:pt x="8532" y="1662740"/>
                    <a:pt x="9630" y="1164199"/>
                    <a:pt x="4815" y="94484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TextBox 12"/>
          <p:cNvSpPr txBox="1"/>
          <p:nvPr/>
        </p:nvSpPr>
        <p:spPr>
          <a:xfrm>
            <a:off x="6705600" y="981623"/>
            <a:ext cx="5029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1DDB6BA0-0653-4B89-AA20-C965C6423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72200" y="960735"/>
            <a:ext cx="754439" cy="1058861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77532">
            <a:off x="15523622" y="454632"/>
            <a:ext cx="3197834" cy="1850747"/>
          </a:xfrm>
          <a:prstGeom prst="rect">
            <a:avLst/>
          </a:prstGeom>
        </p:spPr>
      </p:pic>
      <p:grpSp>
        <p:nvGrpSpPr>
          <p:cNvPr id="10" name="Group 6"/>
          <p:cNvGrpSpPr/>
          <p:nvPr/>
        </p:nvGrpSpPr>
        <p:grpSpPr>
          <a:xfrm>
            <a:off x="609600" y="3198800"/>
            <a:ext cx="8413369" cy="6505006"/>
            <a:chOff x="0" y="0"/>
            <a:chExt cx="2783350" cy="2115085"/>
          </a:xfrm>
          <a:solidFill>
            <a:srgbClr val="FCE4DE"/>
          </a:solidFill>
        </p:grpSpPr>
        <p:sp>
          <p:nvSpPr>
            <p:cNvPr id="11" name="Freeform 7"/>
            <p:cNvSpPr/>
            <p:nvPr/>
          </p:nvSpPr>
          <p:spPr>
            <a:xfrm>
              <a:off x="-1" y="0"/>
              <a:ext cx="2789621" cy="2119713"/>
            </a:xfrm>
            <a:custGeom>
              <a:avLst/>
              <a:gdLst/>
              <a:ahLst/>
              <a:cxnLst/>
              <a:rect l="l" t="t" r="r" b="b"/>
              <a:pathLst>
                <a:path w="2789621" h="2119713">
                  <a:moveTo>
                    <a:pt x="2751519" y="1514541"/>
                  </a:moveTo>
                  <a:cubicBezTo>
                    <a:pt x="2749093" y="1694565"/>
                    <a:pt x="2575977" y="1828218"/>
                    <a:pt x="2375102" y="1828218"/>
                  </a:cubicBezTo>
                  <a:cubicBezTo>
                    <a:pt x="2375102" y="1828218"/>
                    <a:pt x="2181122" y="1818249"/>
                    <a:pt x="1884714" y="1831693"/>
                  </a:cubicBezTo>
                  <a:cubicBezTo>
                    <a:pt x="1697539" y="1840183"/>
                    <a:pt x="1377928" y="1843310"/>
                    <a:pt x="908799" y="1844463"/>
                  </a:cubicBezTo>
                  <a:lnTo>
                    <a:pt x="940817" y="2097260"/>
                  </a:lnTo>
                  <a:cubicBezTo>
                    <a:pt x="942220" y="2110608"/>
                    <a:pt x="927684" y="2119713"/>
                    <a:pt x="916302" y="2112599"/>
                  </a:cubicBezTo>
                  <a:cubicBezTo>
                    <a:pt x="864324" y="2080114"/>
                    <a:pt x="793268" y="2038746"/>
                    <a:pt x="653873" y="1951299"/>
                  </a:cubicBezTo>
                  <a:cubicBezTo>
                    <a:pt x="595960" y="1914968"/>
                    <a:pt x="543807" y="1876085"/>
                    <a:pt x="504750" y="1845088"/>
                  </a:cubicBezTo>
                  <a:cubicBezTo>
                    <a:pt x="439719" y="1845136"/>
                    <a:pt x="401817" y="1845136"/>
                    <a:pt x="401817" y="1845136"/>
                  </a:cubicBezTo>
                  <a:cubicBezTo>
                    <a:pt x="200942" y="1845136"/>
                    <a:pt x="26610" y="1747868"/>
                    <a:pt x="25400" y="1587755"/>
                  </a:cubicBezTo>
                  <a:cubicBezTo>
                    <a:pt x="25400" y="1587755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1377928" y="12700"/>
                    <a:pt x="2337002" y="0"/>
                    <a:pt x="2337002" y="0"/>
                  </a:cubicBezTo>
                  <a:cubicBezTo>
                    <a:pt x="2592289" y="0"/>
                    <a:pt x="2783350" y="101068"/>
                    <a:pt x="2776919" y="303615"/>
                  </a:cubicBezTo>
                  <a:cubicBezTo>
                    <a:pt x="2776919" y="303615"/>
                    <a:pt x="2775285" y="802156"/>
                    <a:pt x="2782453" y="914526"/>
                  </a:cubicBezTo>
                  <a:cubicBezTo>
                    <a:pt x="2789621" y="1181471"/>
                    <a:pt x="2751519" y="1514541"/>
                    <a:pt x="2751519" y="1514541"/>
                  </a:cubicBezTo>
                  <a:close/>
                </a:path>
              </a:pathLst>
            </a:cu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</p:grpSp>
      <p:sp>
        <p:nvSpPr>
          <p:cNvPr id="4" name="Rectangle 3"/>
          <p:cNvSpPr/>
          <p:nvPr/>
        </p:nvSpPr>
        <p:spPr>
          <a:xfrm>
            <a:off x="854894" y="3997174"/>
            <a:ext cx="7941730" cy="4032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Hy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La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Trung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6"/>
          <p:cNvGrpSpPr/>
          <p:nvPr/>
        </p:nvGrpSpPr>
        <p:grpSpPr>
          <a:xfrm>
            <a:off x="9273278" y="3210494"/>
            <a:ext cx="8413369" cy="6505006"/>
            <a:chOff x="0" y="0"/>
            <a:chExt cx="2783350" cy="2115085"/>
          </a:xfrm>
          <a:solidFill>
            <a:srgbClr val="FCE4DE"/>
          </a:solidFill>
        </p:grpSpPr>
        <p:sp>
          <p:nvSpPr>
            <p:cNvPr id="15" name="Freeform 7"/>
            <p:cNvSpPr/>
            <p:nvPr/>
          </p:nvSpPr>
          <p:spPr>
            <a:xfrm>
              <a:off x="-1" y="0"/>
              <a:ext cx="2789621" cy="2119713"/>
            </a:xfrm>
            <a:custGeom>
              <a:avLst/>
              <a:gdLst/>
              <a:ahLst/>
              <a:cxnLst/>
              <a:rect l="l" t="t" r="r" b="b"/>
              <a:pathLst>
                <a:path w="2789621" h="2119713">
                  <a:moveTo>
                    <a:pt x="2751519" y="1514541"/>
                  </a:moveTo>
                  <a:cubicBezTo>
                    <a:pt x="2749093" y="1694565"/>
                    <a:pt x="2575977" y="1828218"/>
                    <a:pt x="2375102" y="1828218"/>
                  </a:cubicBezTo>
                  <a:cubicBezTo>
                    <a:pt x="2375102" y="1828218"/>
                    <a:pt x="2181122" y="1818249"/>
                    <a:pt x="1884714" y="1831693"/>
                  </a:cubicBezTo>
                  <a:cubicBezTo>
                    <a:pt x="1697539" y="1840183"/>
                    <a:pt x="1377928" y="1843310"/>
                    <a:pt x="908799" y="1844463"/>
                  </a:cubicBezTo>
                  <a:lnTo>
                    <a:pt x="940817" y="2097260"/>
                  </a:lnTo>
                  <a:cubicBezTo>
                    <a:pt x="942220" y="2110608"/>
                    <a:pt x="927684" y="2119713"/>
                    <a:pt x="916302" y="2112599"/>
                  </a:cubicBezTo>
                  <a:cubicBezTo>
                    <a:pt x="864324" y="2080114"/>
                    <a:pt x="793268" y="2038746"/>
                    <a:pt x="653873" y="1951299"/>
                  </a:cubicBezTo>
                  <a:cubicBezTo>
                    <a:pt x="595960" y="1914968"/>
                    <a:pt x="543807" y="1876085"/>
                    <a:pt x="504750" y="1845088"/>
                  </a:cubicBezTo>
                  <a:cubicBezTo>
                    <a:pt x="439719" y="1845136"/>
                    <a:pt x="401817" y="1845136"/>
                    <a:pt x="401817" y="1845136"/>
                  </a:cubicBezTo>
                  <a:cubicBezTo>
                    <a:pt x="200942" y="1845136"/>
                    <a:pt x="26610" y="1747868"/>
                    <a:pt x="25400" y="1587755"/>
                  </a:cubicBezTo>
                  <a:cubicBezTo>
                    <a:pt x="25400" y="1587755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1377928" y="12700"/>
                    <a:pt x="2337002" y="0"/>
                    <a:pt x="2337002" y="0"/>
                  </a:cubicBezTo>
                  <a:cubicBezTo>
                    <a:pt x="2592289" y="0"/>
                    <a:pt x="2783350" y="101068"/>
                    <a:pt x="2776919" y="303615"/>
                  </a:cubicBezTo>
                  <a:cubicBezTo>
                    <a:pt x="2776919" y="303615"/>
                    <a:pt x="2775285" y="802156"/>
                    <a:pt x="2782453" y="914526"/>
                  </a:cubicBezTo>
                  <a:cubicBezTo>
                    <a:pt x="2789621" y="1181471"/>
                    <a:pt x="2751519" y="1514541"/>
                    <a:pt x="2751519" y="1514541"/>
                  </a:cubicBezTo>
                  <a:close/>
                </a:path>
              </a:pathLst>
            </a:cu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</p:grpSp>
      <p:sp>
        <p:nvSpPr>
          <p:cNvPr id="16" name="Rectangle 15"/>
          <p:cNvSpPr/>
          <p:nvPr/>
        </p:nvSpPr>
        <p:spPr>
          <a:xfrm>
            <a:off x="9518572" y="3543300"/>
            <a:ext cx="794173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Hy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- La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nay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72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57935" y="1502463"/>
            <a:ext cx="11834140" cy="7914081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3461362" y="4354711"/>
            <a:ext cx="10627286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8000" b="1" dirty="0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Văn minh </a:t>
            </a:r>
            <a:r>
              <a:rPr lang="en-US" sz="8000" b="1" dirty="0" err="1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8000" b="1" dirty="0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8000" b="1" dirty="0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endParaRPr lang="en-US" sz="8000" b="1" dirty="0">
              <a:solidFill>
                <a:srgbClr val="3948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47196" y="-728195"/>
            <a:ext cx="2143045" cy="2722112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4000" y="599852"/>
            <a:ext cx="2285585" cy="3248248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6429" y="8071283"/>
            <a:ext cx="2598570" cy="172923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20545" y="6247115"/>
            <a:ext cx="1397767" cy="196616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652780" y="1981217"/>
            <a:ext cx="2137751" cy="2589786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052736" y="7938411"/>
            <a:ext cx="2071824" cy="18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10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40077" y="556390"/>
            <a:ext cx="17304228" cy="94622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68060">
            <a:off x="418606" y="588184"/>
            <a:ext cx="1000993" cy="19592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746927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Bối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7" y="3543300"/>
            <a:ext cx="7073861" cy="48846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06257" y="2552700"/>
            <a:ext cx="64000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48600" y="3783417"/>
            <a:ext cx="89154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tin,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7.8, 7.9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bối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Phờ-lo-ren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(I-ta-li-a)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409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40077" y="556390"/>
            <a:ext cx="17304228" cy="94622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68060">
            <a:off x="418606" y="588184"/>
            <a:ext cx="1000993" cy="1959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5599" y="800100"/>
            <a:ext cx="7565721" cy="586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5400" y="3162300"/>
            <a:ext cx="7724775" cy="5976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16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597" y="508407"/>
            <a:ext cx="17304228" cy="9462241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68060">
            <a:off x="418606" y="588184"/>
            <a:ext cx="1000993" cy="19592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22331" y="2115764"/>
            <a:ext cx="34836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 tế: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10218" y="3161634"/>
            <a:ext cx="1466756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phát triển của các thành thị và tác động của các cuộc phát kiến địa lí, dẫn đến kinh tế Tây Âu có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 đổi: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8">
            <a:extLst>
              <a:ext uri="{FF2B5EF4-FFF2-40B4-BE49-F238E27FC236}">
                <a16:creationId xmlns:a16="http://schemas.microsoft.com/office/drawing/2014/main" id="{891CC888-6619-4DD5-A680-A8C51DDF7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00200" y="5177000"/>
            <a:ext cx="6768161" cy="3852700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891CC888-6619-4DD5-A680-A8C51DDF7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358961" y="5177000"/>
            <a:ext cx="6768161" cy="3852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4344" y="6299187"/>
            <a:ext cx="5315456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hệ sản xuất tư bản chủ nghĩa hình thành.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5000" y="5750028"/>
            <a:ext cx="6274473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phát triển kinh tế công thương nghiệp, sự tiên bộ của khoa học kĩ thuật.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746927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Bối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07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67600" y="1393865"/>
            <a:ext cx="10134600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fr-FR" sz="34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Văn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3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(UNESCO)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đền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Parthenon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Lạp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3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Parthenon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cẩm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thạch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trắng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phái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Doric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Đền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ằm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Ancropolis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đồi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Athen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móng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477 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TCN.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bảy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kỳ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3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7068800" y="-45720"/>
            <a:ext cx="3130574" cy="10345420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-1911374" y="-45720"/>
            <a:ext cx="3130574" cy="10397573"/>
          </a:xfrm>
          <a:prstGeom prst="rect">
            <a:avLst/>
          </a:prstGeom>
        </p:spPr>
      </p:pic>
      <p:pic>
        <p:nvPicPr>
          <p:cNvPr id="7" name="Picture 6" descr="Company name&#10;&#10;Description automatically generated"/>
          <p:cNvPicPr/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95300"/>
            <a:ext cx="472440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sky, outdoor, building, ruin&#10;&#10;Description automatically generated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143500"/>
            <a:ext cx="64008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470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ành thị Tây Âu trung đại ra đời như thế nào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"/>
          <a:stretch/>
        </p:blipFill>
        <p:spPr bwMode="auto">
          <a:xfrm>
            <a:off x="685800" y="1409700"/>
            <a:ext cx="7010400" cy="577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409700"/>
            <a:ext cx="9318585" cy="577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utoShape 4"/>
          <p:cNvSpPr/>
          <p:nvPr/>
        </p:nvSpPr>
        <p:spPr>
          <a:xfrm>
            <a:off x="1676400" y="8144013"/>
            <a:ext cx="5029200" cy="96188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1" name="TextBox 10"/>
          <p:cNvSpPr txBox="1"/>
          <p:nvPr/>
        </p:nvSpPr>
        <p:spPr>
          <a:xfrm>
            <a:off x="1676400" y="8309485"/>
            <a:ext cx="5029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4"/>
          <p:cNvSpPr/>
          <p:nvPr/>
        </p:nvSpPr>
        <p:spPr>
          <a:xfrm>
            <a:off x="7924800" y="8144013"/>
            <a:ext cx="9753600" cy="96188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4" name="TextBox 13"/>
          <p:cNvSpPr txBox="1"/>
          <p:nvPr/>
        </p:nvSpPr>
        <p:spPr>
          <a:xfrm>
            <a:off x="7924800" y="8309485"/>
            <a:ext cx="9753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XV – XVI)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708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597" y="508407"/>
            <a:ext cx="17304228" cy="9462241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68060">
            <a:off x="418606" y="588184"/>
            <a:ext cx="1000993" cy="19592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22331" y="2042636"/>
            <a:ext cx="330411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 hội: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3"/>
          <p:cNvGrpSpPr/>
          <p:nvPr/>
        </p:nvGrpSpPr>
        <p:grpSpPr>
          <a:xfrm>
            <a:off x="1771319" y="3521119"/>
            <a:ext cx="7696200" cy="2917781"/>
            <a:chOff x="0" y="0"/>
            <a:chExt cx="2459182" cy="947410"/>
          </a:xfrm>
        </p:grpSpPr>
        <p:sp>
          <p:nvSpPr>
            <p:cNvPr id="14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17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19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70801" y="2993412"/>
            <a:ext cx="1089288" cy="104373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66102" y="4282813"/>
            <a:ext cx="7298686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Tây Âu dưới sự thống trị của chế độ phong kiến.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3"/>
          <p:cNvGrpSpPr/>
          <p:nvPr/>
        </p:nvGrpSpPr>
        <p:grpSpPr>
          <a:xfrm>
            <a:off x="8305800" y="5401699"/>
            <a:ext cx="8229600" cy="3628001"/>
            <a:chOff x="0" y="0"/>
            <a:chExt cx="2459182" cy="947410"/>
          </a:xfrm>
        </p:grpSpPr>
        <p:sp>
          <p:nvSpPr>
            <p:cNvPr id="22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23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24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871705" y="4899777"/>
            <a:ext cx="1089288" cy="104373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591428" y="6061242"/>
            <a:ext cx="764984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Sự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khắt khe của Giáo hội Thiên Chúa giáo đã kìm hãm sự phát triển kinh tế tư bản chủ nghĩa.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1"/>
              </a:ext>
            </a:extLst>
          </a:blip>
          <a:srcRect/>
          <a:stretch>
            <a:fillRect/>
          </a:stretch>
        </p:blipFill>
        <p:spPr>
          <a:xfrm>
            <a:off x="381000" y="6438900"/>
            <a:ext cx="3462885" cy="3848100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775293" y="144405"/>
            <a:ext cx="1732361" cy="23123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746927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Bối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735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1028700"/>
            <a:ext cx="875760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Charlemange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400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4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sụp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3400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Lịch sử Giáo Hội Công Giáo | Nghiên Cứu Lịch S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570000"/>
            <a:ext cx="9220200" cy="5430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8115300"/>
            <a:ext cx="77724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Tranh minh hoạ ảnh hưởng của Giáo </a:t>
            </a:r>
            <a:r>
              <a:rPr lang="nl-NL" sz="3400" dirty="0">
                <a:latin typeface="Arial" panose="020B0604020202020204" pitchFamily="34" charset="0"/>
                <a:cs typeface="Arial" panose="020B0604020202020204" pitchFamily="34" charset="0"/>
              </a:rPr>
              <a:t>hội Thiên </a:t>
            </a:r>
            <a:r>
              <a:rPr lang="nl-NL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Chúa đến đời sống Tây Âu</a:t>
            </a:r>
            <a:endParaRPr lang="en-US" sz="3400" dirty="0"/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070984">
            <a:off x="38124" y="-1402570"/>
            <a:ext cx="2041464" cy="4587560"/>
          </a:xfrm>
          <a:prstGeom prst="rect">
            <a:avLst/>
          </a:prstGeom>
        </p:spPr>
      </p:pic>
      <p:pic>
        <p:nvPicPr>
          <p:cNvPr id="2050" name="Picture 2" descr="https://kenh14cdn.com/Images/Uploaded/Share/2012/02/17/a7b120217kphiepsi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7700"/>
            <a:ext cx="5567269" cy="7042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667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597" y="508407"/>
            <a:ext cx="17304228" cy="9462241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68060">
            <a:off x="418606" y="588184"/>
            <a:ext cx="1000993" cy="19592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22331" y="2042636"/>
            <a:ext cx="38715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 trị:</a:t>
            </a:r>
            <a:endParaRPr lang="en-US" sz="42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775293" y="144405"/>
            <a:ext cx="1732361" cy="2312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9518" y="3209670"/>
            <a:ext cx="9220200" cy="5799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 cấp tư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 hiện trong lòng xã hội phong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kiến.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Þ"/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hệ tư tưởng và nền văn hoá riêng để phục vụ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 tinh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thần. 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 tưởng lỗi thời của Giáo hội Thiên Chúa giáo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quý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tộc, phong kiến cản trở sự phát triển của giai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 sản đang lên.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Giai cấp vô sản được hình thành từ những tầng lớp nào? - Trường ﻿Trung Cấp  Nghề Thương Mại Du Lịch Thanh Hoá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167">
            <a:off x="11275869" y="3960649"/>
            <a:ext cx="6370908" cy="429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o.remove.bg/downloads/c948eab3-19b1-4de2-ab62-0c3f3b82502c/image-removebg-preview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r="27293" b="17269"/>
          <a:stretch/>
        </p:blipFill>
        <p:spPr bwMode="auto">
          <a:xfrm rot="21163537">
            <a:off x="13775523" y="3209672"/>
            <a:ext cx="1371600" cy="115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F9F2180-6C1E-45B3-BA96-2084D9F2576E}"/>
              </a:ext>
            </a:extLst>
          </p:cNvPr>
          <p:cNvSpPr txBox="1"/>
          <p:nvPr/>
        </p:nvSpPr>
        <p:spPr>
          <a:xfrm>
            <a:off x="2751463" y="746927"/>
            <a:ext cx="1278507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320"/>
              </a:lnSpc>
            </a:pP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2.1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Bối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endParaRPr lang="en-US" sz="5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762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597" y="508407"/>
            <a:ext cx="17304228" cy="9778593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68060">
            <a:off x="418606" y="588184"/>
            <a:ext cx="1000993" cy="19592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22331" y="723900"/>
            <a:ext cx="14913069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 nghĩa nhân văn hình thành: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47800" y="4152900"/>
            <a:ext cx="6934200" cy="5200650"/>
            <a:chOff x="1447800" y="3765917"/>
            <a:chExt cx="6934200" cy="5200650"/>
          </a:xfrm>
        </p:grpSpPr>
        <p:pic>
          <p:nvPicPr>
            <p:cNvPr id="4098" name="Picture 2" descr="https://thongtinduhoc.org/uploads/272/5d772c2ed7276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765917"/>
              <a:ext cx="6934200" cy="5200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22331" y="3962187"/>
              <a:ext cx="263805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Pa-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848510" y="4152900"/>
            <a:ext cx="7800975" cy="5200650"/>
            <a:chOff x="8848510" y="3765917"/>
            <a:chExt cx="7800975" cy="5200650"/>
          </a:xfrm>
        </p:grpSpPr>
        <p:pic>
          <p:nvPicPr>
            <p:cNvPr id="4100" name="Picture 4" descr="Các ngành của trường Đại học Oxfor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8510" y="3765917"/>
              <a:ext cx="7800975" cy="5200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9104265" y="3962187"/>
              <a:ext cx="301153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O-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xphớt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695119" y="1911340"/>
            <a:ext cx="1484028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Nhiều trường đại học được thành lập: Đại học Pa-ri (Pháp), Đại học O-xphớt (Anh), Đại học Pa-téc-mơ (I-ta-li-a),...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955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597" y="508407"/>
            <a:ext cx="17304228" cy="9778593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68060">
            <a:off x="418606" y="588184"/>
            <a:ext cx="1000993" cy="19592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22331" y="723900"/>
            <a:ext cx="1491306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4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 “phục hồi” lại một số nội dung của văn minh Hy Lạp và La Mã, tiếp tục phát triển nền văn minh </a:t>
            </a:r>
            <a:r>
              <a:rPr lang="nl-NL" sz="40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nl-NL" sz="40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8686800" y="5753100"/>
            <a:ext cx="800100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 phố Phờ-lo-ren (I-ta-li-a) là nơi khởi nguồn văn minh thời Phục hưng, sau đó lan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khắp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Âu.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Ó GÌ Ở FLORENCE – THÀNH PHỐ ĐẸP NHẤT NƯỚC Ý?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6566"/>
            <a:ext cx="6858000" cy="4569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22331" y="2677322"/>
            <a:ext cx="1491306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Văn minh Hy Lạp và La Mã cổ đại có nhiều nét gần gũi với tư tưởng của giai cấp tư sản và đối lập với tư tưởng phong kiến.</a:t>
            </a:r>
          </a:p>
        </p:txBody>
      </p:sp>
    </p:spTree>
    <p:extLst>
      <p:ext uri="{BB962C8B-B14F-4D97-AF65-F5344CB8AC3E}">
        <p14:creationId xmlns:p14="http://schemas.microsoft.com/office/powerpoint/2010/main" val="1371175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876300"/>
            <a:ext cx="11984689" cy="678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16041" y="8115300"/>
            <a:ext cx="1715340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 dirty="0" err="1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500" dirty="0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3500" dirty="0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3500" dirty="0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500" dirty="0" err="1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500" dirty="0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-xi – </a:t>
            </a:r>
            <a:r>
              <a:rPr lang="en-US" sz="3500" dirty="0" err="1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vi-VN" sz="3500" dirty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en-US" sz="3500" dirty="0" err="1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500" dirty="0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vi-VN" sz="3500" dirty="0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</a:t>
            </a:r>
            <a:r>
              <a:rPr lang="vi-VN" sz="3500" dirty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 quan trọng nhất cho thời kỳ Phục hưng ở </a:t>
            </a:r>
            <a:r>
              <a:rPr lang="vi-VN" sz="3500" dirty="0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sz="3500" dirty="0" smtClean="0">
                <a:solidFill>
                  <a:srgbClr val="100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giữ vai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trò quan trọng trong nền chính trị thành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phố Phờ-lo-ren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070984">
            <a:off x="38124" y="-1402570"/>
            <a:ext cx="2041464" cy="45875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914925" flipH="1">
            <a:off x="16317487" y="-1426483"/>
            <a:ext cx="2062747" cy="463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32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9200" y="450520"/>
            <a:ext cx="7467600" cy="2062480"/>
            <a:chOff x="0" y="0"/>
            <a:chExt cx="7775248" cy="1966357"/>
          </a:xfrm>
          <a:solidFill>
            <a:srgbClr val="7892BD"/>
          </a:solidFill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7779461" cy="1966357"/>
            </a:xfrm>
            <a:custGeom>
              <a:avLst/>
              <a:gdLst/>
              <a:ahLst/>
              <a:cxnLst/>
              <a:rect l="l" t="t" r="r" b="b"/>
              <a:pathLst>
                <a:path w="7779461" h="1966357">
                  <a:moveTo>
                    <a:pt x="278431" y="16918"/>
                  </a:moveTo>
                  <a:cubicBezTo>
                    <a:pt x="278431" y="16918"/>
                    <a:pt x="604014" y="12258"/>
                    <a:pt x="1008604" y="12454"/>
                  </a:cubicBezTo>
                  <a:cubicBezTo>
                    <a:pt x="6157101" y="12671"/>
                    <a:pt x="7505393" y="0"/>
                    <a:pt x="7505393" y="0"/>
                  </a:cubicBezTo>
                  <a:cubicBezTo>
                    <a:pt x="7572856" y="0"/>
                    <a:pt x="7648794" y="0"/>
                    <a:pt x="7727566" y="85073"/>
                  </a:cubicBezTo>
                  <a:cubicBezTo>
                    <a:pt x="7770545" y="131488"/>
                    <a:pt x="7771613" y="240224"/>
                    <a:pt x="7772018" y="320281"/>
                  </a:cubicBezTo>
                  <a:cubicBezTo>
                    <a:pt x="7772018" y="320281"/>
                    <a:pt x="7770313" y="1004471"/>
                    <a:pt x="7770313" y="1203772"/>
                  </a:cubicBezTo>
                  <a:cubicBezTo>
                    <a:pt x="7770313" y="1417931"/>
                    <a:pt x="7779462" y="1717110"/>
                    <a:pt x="7779462" y="1717110"/>
                  </a:cubicBezTo>
                  <a:cubicBezTo>
                    <a:pt x="7779462" y="1845779"/>
                    <a:pt x="7775292" y="1966357"/>
                    <a:pt x="7522454" y="1958222"/>
                  </a:cubicBezTo>
                  <a:cubicBezTo>
                    <a:pt x="7522454" y="1958222"/>
                    <a:pt x="7145982" y="1937924"/>
                    <a:pt x="6341484" y="1945522"/>
                  </a:cubicBezTo>
                  <a:cubicBezTo>
                    <a:pt x="1994491" y="1953657"/>
                    <a:pt x="304023" y="1966357"/>
                    <a:pt x="304023" y="1966357"/>
                  </a:cubicBezTo>
                  <a:cubicBezTo>
                    <a:pt x="132548" y="1966357"/>
                    <a:pt x="4213" y="1865287"/>
                    <a:pt x="8532" y="1662740"/>
                  </a:cubicBezTo>
                  <a:cubicBezTo>
                    <a:pt x="8532" y="1662740"/>
                    <a:pt x="9630" y="1164199"/>
                    <a:pt x="4815" y="94484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TextBox 12"/>
          <p:cNvSpPr txBox="1"/>
          <p:nvPr/>
        </p:nvSpPr>
        <p:spPr>
          <a:xfrm>
            <a:off x="6705600" y="981623"/>
            <a:ext cx="5029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1DDB6BA0-0653-4B89-AA20-C965C6423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72200" y="960735"/>
            <a:ext cx="754439" cy="1058861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77532">
            <a:off x="15523622" y="454632"/>
            <a:ext cx="3197834" cy="1850747"/>
          </a:xfrm>
          <a:prstGeom prst="rect">
            <a:avLst/>
          </a:prstGeom>
        </p:spPr>
      </p:pic>
      <p:grpSp>
        <p:nvGrpSpPr>
          <p:cNvPr id="10" name="Group 6"/>
          <p:cNvGrpSpPr/>
          <p:nvPr/>
        </p:nvGrpSpPr>
        <p:grpSpPr>
          <a:xfrm>
            <a:off x="3693677" y="2933700"/>
            <a:ext cx="13451323" cy="6950512"/>
            <a:chOff x="0" y="0"/>
            <a:chExt cx="2783350" cy="2115085"/>
          </a:xfrm>
          <a:solidFill>
            <a:srgbClr val="FCE4DE"/>
          </a:solidFill>
        </p:grpSpPr>
        <p:sp>
          <p:nvSpPr>
            <p:cNvPr id="11" name="Freeform 7"/>
            <p:cNvSpPr/>
            <p:nvPr/>
          </p:nvSpPr>
          <p:spPr>
            <a:xfrm>
              <a:off x="-1" y="0"/>
              <a:ext cx="2789621" cy="2119713"/>
            </a:xfrm>
            <a:custGeom>
              <a:avLst/>
              <a:gdLst/>
              <a:ahLst/>
              <a:cxnLst/>
              <a:rect l="l" t="t" r="r" b="b"/>
              <a:pathLst>
                <a:path w="2789621" h="2119713">
                  <a:moveTo>
                    <a:pt x="2751519" y="1514541"/>
                  </a:moveTo>
                  <a:cubicBezTo>
                    <a:pt x="2749093" y="1694565"/>
                    <a:pt x="2575977" y="1828218"/>
                    <a:pt x="2375102" y="1828218"/>
                  </a:cubicBezTo>
                  <a:cubicBezTo>
                    <a:pt x="2375102" y="1828218"/>
                    <a:pt x="2181122" y="1818249"/>
                    <a:pt x="1884714" y="1831693"/>
                  </a:cubicBezTo>
                  <a:cubicBezTo>
                    <a:pt x="1697539" y="1840183"/>
                    <a:pt x="1377928" y="1843310"/>
                    <a:pt x="908799" y="1844463"/>
                  </a:cubicBezTo>
                  <a:lnTo>
                    <a:pt x="940817" y="2097260"/>
                  </a:lnTo>
                  <a:cubicBezTo>
                    <a:pt x="942220" y="2110608"/>
                    <a:pt x="927684" y="2119713"/>
                    <a:pt x="916302" y="2112599"/>
                  </a:cubicBezTo>
                  <a:cubicBezTo>
                    <a:pt x="864324" y="2080114"/>
                    <a:pt x="793268" y="2038746"/>
                    <a:pt x="653873" y="1951299"/>
                  </a:cubicBezTo>
                  <a:cubicBezTo>
                    <a:pt x="595960" y="1914968"/>
                    <a:pt x="543807" y="1876085"/>
                    <a:pt x="504750" y="1845088"/>
                  </a:cubicBezTo>
                  <a:cubicBezTo>
                    <a:pt x="439719" y="1845136"/>
                    <a:pt x="401817" y="1845136"/>
                    <a:pt x="401817" y="1845136"/>
                  </a:cubicBezTo>
                  <a:cubicBezTo>
                    <a:pt x="200942" y="1845136"/>
                    <a:pt x="26610" y="1747868"/>
                    <a:pt x="25400" y="1587755"/>
                  </a:cubicBezTo>
                  <a:cubicBezTo>
                    <a:pt x="25400" y="1587755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1377928" y="12700"/>
                    <a:pt x="2337002" y="0"/>
                    <a:pt x="2337002" y="0"/>
                  </a:cubicBezTo>
                  <a:cubicBezTo>
                    <a:pt x="2592289" y="0"/>
                    <a:pt x="2783350" y="101068"/>
                    <a:pt x="2776919" y="303615"/>
                  </a:cubicBezTo>
                  <a:cubicBezTo>
                    <a:pt x="2776919" y="303615"/>
                    <a:pt x="2775285" y="802156"/>
                    <a:pt x="2782453" y="914526"/>
                  </a:cubicBezTo>
                  <a:cubicBezTo>
                    <a:pt x="2789621" y="1181471"/>
                    <a:pt x="2751519" y="1514541"/>
                    <a:pt x="2751519" y="1514541"/>
                  </a:cubicBezTo>
                  <a:close/>
                </a:path>
              </a:pathLst>
            </a:cu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</p:grpSp>
      <p:sp>
        <p:nvSpPr>
          <p:cNvPr id="4" name="Rectangle 3"/>
          <p:cNvSpPr/>
          <p:nvPr/>
        </p:nvSpPr>
        <p:spPr>
          <a:xfrm>
            <a:off x="4191001" y="3496598"/>
            <a:ext cx="1265421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tảng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huẩn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609601" y="4798942"/>
            <a:ext cx="3581400" cy="52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0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836593"/>
            <a:ext cx="18288000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2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7"/>
          <p:cNvGrpSpPr/>
          <p:nvPr/>
        </p:nvGrpSpPr>
        <p:grpSpPr>
          <a:xfrm rot="5400000">
            <a:off x="9195769" y="-2823402"/>
            <a:ext cx="2895601" cy="14105005"/>
            <a:chOff x="0" y="0"/>
            <a:chExt cx="2565552" cy="8252080"/>
          </a:xfrm>
          <a:solidFill>
            <a:schemeClr val="bg1"/>
          </a:solidFill>
        </p:grpSpPr>
        <p:sp>
          <p:nvSpPr>
            <p:cNvPr id="13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  <a:ln w="57150">
              <a:solidFill>
                <a:schemeClr val="accent2"/>
              </a:solidFill>
              <a:prstDash val="sysDash"/>
            </a:ln>
          </p:spPr>
        </p:sp>
      </p:grpSp>
      <p:sp>
        <p:nvSpPr>
          <p:cNvPr id="3" name="Rectangle 2"/>
          <p:cNvSpPr/>
          <p:nvPr/>
        </p:nvSpPr>
        <p:spPr>
          <a:xfrm>
            <a:off x="4054602" y="3383226"/>
            <a:ext cx="13238963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tin,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7.10 – 7.13, 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7"/>
          <p:cNvGrpSpPr/>
          <p:nvPr/>
        </p:nvGrpSpPr>
        <p:grpSpPr>
          <a:xfrm rot="5400000">
            <a:off x="9186434" y="835767"/>
            <a:ext cx="2901222" cy="14111289"/>
            <a:chOff x="0" y="0"/>
            <a:chExt cx="2565552" cy="8252080"/>
          </a:xfrm>
          <a:solidFill>
            <a:schemeClr val="bg1"/>
          </a:solidFill>
        </p:grpSpPr>
        <p:sp>
          <p:nvSpPr>
            <p:cNvPr id="16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  <a:ln w="57150">
              <a:solidFill>
                <a:schemeClr val="accent2"/>
              </a:solidFill>
              <a:prstDash val="sysDash"/>
            </a:ln>
          </p:spPr>
        </p:sp>
      </p:grpSp>
      <p:sp>
        <p:nvSpPr>
          <p:cNvPr id="4" name="Rectangle 3"/>
          <p:cNvSpPr/>
          <p:nvPr/>
        </p:nvSpPr>
        <p:spPr>
          <a:xfrm>
            <a:off x="4054603" y="7043411"/>
            <a:ext cx="13238962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ựa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5275" y="3042329"/>
            <a:ext cx="2667000" cy="25146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8987" y="6636927"/>
            <a:ext cx="2667000" cy="25146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 rot="832597">
            <a:off x="16066983" y="90603"/>
            <a:ext cx="1941127" cy="1725176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rot="20359867">
            <a:off x="102312" y="-92945"/>
            <a:ext cx="1798431" cy="220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59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  <p:bldP spid="5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4"/>
              </a:ext>
            </a:extLst>
          </a:blip>
          <a:srcRect/>
          <a:stretch>
            <a:fillRect/>
          </a:stretch>
        </p:blipFill>
        <p:spPr>
          <a:xfrm rot="14695307">
            <a:off x="16848522" y="269907"/>
            <a:ext cx="1537560" cy="1501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633129" y="1279647"/>
            <a:ext cx="5767671" cy="7859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934200" y="114300"/>
            <a:ext cx="7924800" cy="5018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915400" y="5209198"/>
            <a:ext cx="8658225" cy="4877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399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7068800" y="-45720"/>
            <a:ext cx="3130574" cy="10345420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-1911374" y="-45720"/>
            <a:ext cx="3130574" cy="10397573"/>
          </a:xfrm>
          <a:prstGeom prst="rect">
            <a:avLst/>
          </a:prstGeom>
        </p:spPr>
      </p:pic>
      <p:pic>
        <p:nvPicPr>
          <p:cNvPr id="7" name="Picture 6" descr="Company name&#10;&#10;Description automatically generated"/>
          <p:cNvPicPr/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95300"/>
            <a:ext cx="472440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sky, outdoor, building, ruin&#10;&#10;Description automatically generated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143500"/>
            <a:ext cx="64008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7239000" y="1434674"/>
            <a:ext cx="10210800" cy="2236210"/>
          </a:xfrm>
          <a:prstGeom prst="wedgeRoundRectCallout">
            <a:avLst>
              <a:gd name="adj1" fmla="val -59901"/>
              <a:gd name="adj2" fmla="val 1272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239000" y="4190282"/>
            <a:ext cx="10210800" cy="2236210"/>
          </a:xfrm>
          <a:prstGeom prst="wedgeRoundRectCallout">
            <a:avLst>
              <a:gd name="adj1" fmla="val -59901"/>
              <a:gd name="adj2" fmla="val 1272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tuệ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239000" y="6945890"/>
            <a:ext cx="10210800" cy="2236210"/>
          </a:xfrm>
          <a:prstGeom prst="wedgeRoundRectCallout">
            <a:avLst>
              <a:gd name="adj1" fmla="val -59901"/>
              <a:gd name="adj2" fmla="val 1272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khao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UNESCO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fr-FR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668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752661"/>
            <a:ext cx="18288000" cy="8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5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58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5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5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714591">
            <a:off x="16230600" y="373479"/>
            <a:ext cx="1670436" cy="1920041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77717">
            <a:off x="-1394598" y="277652"/>
            <a:ext cx="3094085" cy="14907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71600" y="2171700"/>
            <a:ext cx="14097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học: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Có nhiều tác phẩm tiêu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25678" y="3314700"/>
            <a:ext cx="3886200" cy="5658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210211" y="9236958"/>
            <a:ext cx="711713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 khúc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 ngục (A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Đan-tê)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Don Quixote by Lloyd S. Wagner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945" y="3314700"/>
            <a:ext cx="3812576" cy="5658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9570666" y="9223236"/>
            <a:ext cx="711713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 Ki-hô-tê (M. Xéc-van-téc)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82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6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752661"/>
            <a:ext cx="18288000" cy="8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5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58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5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5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5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714591">
            <a:off x="16230600" y="373479"/>
            <a:ext cx="1670436" cy="1920041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77717">
            <a:off x="-1394598" y="277652"/>
            <a:ext cx="3094085" cy="14907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71600" y="2271236"/>
            <a:ext cx="5486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triết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học: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1600" y="3924300"/>
            <a:ext cx="8839200" cy="496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Phê phán triết học duy tâm, lên án chế độ phong kiến, đề cao tri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 và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 trí của con người. </a:t>
            </a:r>
            <a:endParaRPr lang="en-US" sz="3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 tiêu </a:t>
            </a: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biểu: </a:t>
            </a:r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Mi-chen đơ Mông-ten-nhơ (Pháp), Ê-ra-xmơ (Hà Lan), La Ra-mê (Pháp)...</a:t>
            </a:r>
            <a:endParaRPr lang="en-US" sz="3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Michel de Montaigne - Wikipedia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2171700"/>
            <a:ext cx="4953000" cy="67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73464" y="9212026"/>
            <a:ext cx="5418471" cy="63094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nl-NL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Mi-chen đơ Mông-ten-nhơ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437339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71600" y="594836"/>
            <a:ext cx="5486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 học: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8282800"/>
            <a:ext cx="6664960" cy="14327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Cô-péc-ních – người sáng tạo ra </a:t>
            </a:r>
            <a:r>
              <a:rPr lang="nl-NL" sz="35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 nhật tâm</a:t>
            </a:r>
            <a:endParaRPr lang="en-US" sz="3500" i="1" dirty="0"/>
          </a:p>
        </p:txBody>
      </p:sp>
      <p:pic>
        <p:nvPicPr>
          <p:cNvPr id="9218" name="Picture 2" descr="Nicolaus Copernicus: Sự ra đời của thuyết nhật tâ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13020"/>
            <a:ext cx="6664960" cy="589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706635" y="8282800"/>
            <a:ext cx="6664960" cy="14327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Ga-li-lê – cha đẻ của nền </a:t>
            </a:r>
          </a:p>
          <a:p>
            <a:pPr algn="ctr">
              <a:lnSpc>
                <a:spcPct val="130000"/>
              </a:lnSpc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 học cận đại</a:t>
            </a:r>
            <a:endParaRPr lang="en-US" sz="3500" i="1" dirty="0"/>
          </a:p>
        </p:txBody>
      </p:sp>
      <p:pic>
        <p:nvPicPr>
          <p:cNvPr id="9222" name="Picture 6" descr="Galilê - “ Cha đẻ của khoa học cận đại” - KhoaHoc.t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6" r="5092"/>
          <a:stretch/>
        </p:blipFill>
        <p:spPr bwMode="auto">
          <a:xfrm>
            <a:off x="8763000" y="2127488"/>
            <a:ext cx="8552231" cy="5474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48107" y="8470748"/>
            <a:ext cx="2416093" cy="1854352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60098">
            <a:off x="16087938" y="183581"/>
            <a:ext cx="1769036" cy="156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53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71600" y="594836"/>
            <a:ext cx="11353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 thuật: </a:t>
            </a:r>
            <a:r>
              <a:rPr lang="nl-NL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 biểu là các tác phẩm: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8328992"/>
            <a:ext cx="5715000" cy="14327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Nàng Mô-na Li-sa </a:t>
            </a:r>
          </a:p>
          <a:p>
            <a:pPr algn="ctr">
              <a:lnSpc>
                <a:spcPct val="130000"/>
              </a:lnSpc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(Lê-ô-na Đơ Vanh-xi)</a:t>
            </a:r>
            <a:endParaRPr lang="en-US" sz="3500" i="1" dirty="0"/>
          </a:p>
        </p:txBody>
      </p:sp>
      <p:sp>
        <p:nvSpPr>
          <p:cNvPr id="11" name="Rectangle 10"/>
          <p:cNvSpPr/>
          <p:nvPr/>
        </p:nvSpPr>
        <p:spPr>
          <a:xfrm>
            <a:off x="8094398" y="8298984"/>
            <a:ext cx="8212402" cy="149271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 Đa-vít, Sự sáng tạo của A-dam</a:t>
            </a:r>
          </a:p>
          <a:p>
            <a:pPr algn="ctr">
              <a:lnSpc>
                <a:spcPct val="130000"/>
              </a:lnSpc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(Mi-ken-lăng-giơ)</a:t>
            </a:r>
            <a:endParaRPr lang="en-US" sz="3500" dirty="0"/>
          </a:p>
        </p:txBody>
      </p:sp>
      <p:pic>
        <p:nvPicPr>
          <p:cNvPr id="13" name="Picture 3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48107" y="8470748"/>
            <a:ext cx="2416093" cy="1854352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60098">
            <a:off x="16087938" y="183581"/>
            <a:ext cx="1769036" cy="1561175"/>
          </a:xfrm>
          <a:prstGeom prst="rect">
            <a:avLst/>
          </a:prstGeom>
        </p:spPr>
      </p:pic>
      <p:pic>
        <p:nvPicPr>
          <p:cNvPr id="10242" name="Picture 2" descr="Giải mật 8 bí ẩn lớn nhất trong họa phẩm Mona Lisa của Da Vin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46" y="1866900"/>
            <a:ext cx="4109707" cy="6123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avid (Michelangelo) – Wikipedia tiếng Việ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/>
          <a:stretch/>
        </p:blipFill>
        <p:spPr bwMode="auto">
          <a:xfrm>
            <a:off x="6503466" y="1866901"/>
            <a:ext cx="4369866" cy="6123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ự tạo dựng Adam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466" y="2781300"/>
            <a:ext cx="7796212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99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48107" y="8470748"/>
            <a:ext cx="2416093" cy="1854352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60098">
            <a:off x="16087938" y="183581"/>
            <a:ext cx="1769036" cy="15611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594836"/>
            <a:ext cx="11353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4200" b="1" i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 thuật: </a:t>
            </a:r>
            <a:r>
              <a:rPr lang="nl-NL" sz="3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 biểu là các tác phẩm: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4" descr="Nhà thờ Santa Maria del Fiore - Biểu tượng kiến trúc của Flor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38350"/>
            <a:ext cx="8001000" cy="600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hánh đường Santa Maria Del Fiore | Nhìn ra thế giới | Báo ảnh Dân tộc và  Miền nú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281198"/>
            <a:ext cx="8305800" cy="5515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726940" y="8745194"/>
            <a:ext cx="9220200" cy="90024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Thánh đường Santa Maria del Fiore</a:t>
            </a:r>
            <a:endParaRPr lang="en-US" sz="3500" i="1" dirty="0"/>
          </a:p>
        </p:txBody>
      </p:sp>
    </p:spTree>
    <p:extLst>
      <p:ext uri="{BB962C8B-B14F-4D97-AF65-F5344CB8AC3E}">
        <p14:creationId xmlns:p14="http://schemas.microsoft.com/office/powerpoint/2010/main" val="4143052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0"/>
          <p:cNvGrpSpPr/>
          <p:nvPr/>
        </p:nvGrpSpPr>
        <p:grpSpPr>
          <a:xfrm>
            <a:off x="457200" y="419100"/>
            <a:ext cx="17373600" cy="9525000"/>
            <a:chOff x="0" y="0"/>
            <a:chExt cx="5637179" cy="2428505"/>
          </a:xfrm>
          <a:solidFill>
            <a:schemeClr val="bg1"/>
          </a:solidFill>
        </p:grpSpPr>
        <p:sp>
          <p:nvSpPr>
            <p:cNvPr id="24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grpFill/>
            <a:ln w="57150">
              <a:solidFill>
                <a:schemeClr val="tx1"/>
              </a:solidFill>
            </a:ln>
          </p:spPr>
        </p:sp>
        <p:sp>
          <p:nvSpPr>
            <p:cNvPr id="25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grpFill/>
            <a:ln w="57150">
              <a:solidFill>
                <a:schemeClr val="tx1"/>
              </a:solidFill>
            </a:ln>
          </p:spPr>
        </p:sp>
      </p:grp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D602A31B-3A0D-4451-866D-4415309AE298}"/>
              </a:ext>
            </a:extLst>
          </p:cNvPr>
          <p:cNvSpPr/>
          <p:nvPr/>
        </p:nvSpPr>
        <p:spPr>
          <a:xfrm>
            <a:off x="2590800" y="2400300"/>
            <a:ext cx="14325600" cy="1752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F8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 án, châm biếm Giáo hội Thiên Chúa giáo đương thời, đả kích tầng lớp quý tộc phong kiến.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945059"/>
            <a:ext cx="182880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4312" y="2754732"/>
            <a:ext cx="1089288" cy="1043736"/>
          </a:xfrm>
          <a:prstGeom prst="rect">
            <a:avLst/>
          </a:prstGeom>
        </p:spPr>
      </p:pic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D602A31B-3A0D-4451-866D-4415309AE298}"/>
              </a:ext>
            </a:extLst>
          </p:cNvPr>
          <p:cNvSpPr/>
          <p:nvPr/>
        </p:nvSpPr>
        <p:spPr>
          <a:xfrm>
            <a:off x="2590800" y="4533900"/>
            <a:ext cx="14325600" cy="1752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F8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cao giá trị con người và quyền tự do cá nhân. Đòi </a:t>
            </a:r>
            <a:r>
              <a:rPr lang="nl-NL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 </a:t>
            </a: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do hành động, đề cao tình cảm thực, ca ngợi tình yêu tự do.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4312" y="4888332"/>
            <a:ext cx="1089288" cy="1043736"/>
          </a:xfrm>
          <a:prstGeom prst="rect">
            <a:avLst/>
          </a:prstGeom>
        </p:spPr>
      </p:pic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D602A31B-3A0D-4451-866D-4415309AE298}"/>
              </a:ext>
            </a:extLst>
          </p:cNvPr>
          <p:cNvSpPr/>
          <p:nvPr/>
        </p:nvSpPr>
        <p:spPr>
          <a:xfrm>
            <a:off x="2590800" y="6667500"/>
            <a:ext cx="14325600" cy="2590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F8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nl-NL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cao chủ nghĩa duy vật, khoa học, tiến bộ, coi trọng các ngành khoa học tự nhiên, các phương pháp thực nghiệm và gắn với cuộc sống hiện thực.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4312" y="7441032"/>
            <a:ext cx="1089288" cy="10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33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/>
      <p:bldP spid="12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9200" y="450520"/>
            <a:ext cx="7467600" cy="2062480"/>
            <a:chOff x="0" y="0"/>
            <a:chExt cx="7775248" cy="1966357"/>
          </a:xfrm>
          <a:solidFill>
            <a:srgbClr val="7892BD"/>
          </a:solidFill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7779461" cy="1966357"/>
            </a:xfrm>
            <a:custGeom>
              <a:avLst/>
              <a:gdLst/>
              <a:ahLst/>
              <a:cxnLst/>
              <a:rect l="l" t="t" r="r" b="b"/>
              <a:pathLst>
                <a:path w="7779461" h="1966357">
                  <a:moveTo>
                    <a:pt x="278431" y="16918"/>
                  </a:moveTo>
                  <a:cubicBezTo>
                    <a:pt x="278431" y="16918"/>
                    <a:pt x="604014" y="12258"/>
                    <a:pt x="1008604" y="12454"/>
                  </a:cubicBezTo>
                  <a:cubicBezTo>
                    <a:pt x="6157101" y="12671"/>
                    <a:pt x="7505393" y="0"/>
                    <a:pt x="7505393" y="0"/>
                  </a:cubicBezTo>
                  <a:cubicBezTo>
                    <a:pt x="7572856" y="0"/>
                    <a:pt x="7648794" y="0"/>
                    <a:pt x="7727566" y="85073"/>
                  </a:cubicBezTo>
                  <a:cubicBezTo>
                    <a:pt x="7770545" y="131488"/>
                    <a:pt x="7771613" y="240224"/>
                    <a:pt x="7772018" y="320281"/>
                  </a:cubicBezTo>
                  <a:cubicBezTo>
                    <a:pt x="7772018" y="320281"/>
                    <a:pt x="7770313" y="1004471"/>
                    <a:pt x="7770313" y="1203772"/>
                  </a:cubicBezTo>
                  <a:cubicBezTo>
                    <a:pt x="7770313" y="1417931"/>
                    <a:pt x="7779462" y="1717110"/>
                    <a:pt x="7779462" y="1717110"/>
                  </a:cubicBezTo>
                  <a:cubicBezTo>
                    <a:pt x="7779462" y="1845779"/>
                    <a:pt x="7775292" y="1966357"/>
                    <a:pt x="7522454" y="1958222"/>
                  </a:cubicBezTo>
                  <a:cubicBezTo>
                    <a:pt x="7522454" y="1958222"/>
                    <a:pt x="7145982" y="1937924"/>
                    <a:pt x="6341484" y="1945522"/>
                  </a:cubicBezTo>
                  <a:cubicBezTo>
                    <a:pt x="1994491" y="1953657"/>
                    <a:pt x="304023" y="1966357"/>
                    <a:pt x="304023" y="1966357"/>
                  </a:cubicBezTo>
                  <a:cubicBezTo>
                    <a:pt x="132548" y="1966357"/>
                    <a:pt x="4213" y="1865287"/>
                    <a:pt x="8532" y="1662740"/>
                  </a:cubicBezTo>
                  <a:cubicBezTo>
                    <a:pt x="8532" y="1662740"/>
                    <a:pt x="9630" y="1164199"/>
                    <a:pt x="4815" y="94484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TextBox 12"/>
          <p:cNvSpPr txBox="1"/>
          <p:nvPr/>
        </p:nvSpPr>
        <p:spPr>
          <a:xfrm>
            <a:off x="6705600" y="981623"/>
            <a:ext cx="5029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1DDB6BA0-0653-4B89-AA20-C965C6423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72200" y="960735"/>
            <a:ext cx="754439" cy="1058861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77532">
            <a:off x="15523622" y="454632"/>
            <a:ext cx="3197834" cy="185074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474477" y="2919075"/>
            <a:ext cx="12573000" cy="193330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3400" y="6043275"/>
            <a:ext cx="5387179" cy="23768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inh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86678" y="6043275"/>
            <a:ext cx="6301580" cy="23768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3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954357" y="6043275"/>
            <a:ext cx="4802624" cy="23768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hủ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3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>
            <a:stCxn id="13" idx="2"/>
            <a:endCxn id="18" idx="0"/>
          </p:cNvCxnSpPr>
          <p:nvPr/>
        </p:nvCxnSpPr>
        <p:spPr>
          <a:xfrm flipH="1">
            <a:off x="3226990" y="4852377"/>
            <a:ext cx="5533987" cy="11908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" idx="2"/>
            <a:endCxn id="20" idx="0"/>
          </p:cNvCxnSpPr>
          <p:nvPr/>
        </p:nvCxnSpPr>
        <p:spPr>
          <a:xfrm>
            <a:off x="8760977" y="4852377"/>
            <a:ext cx="676491" cy="11908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22" idx="0"/>
          </p:cNvCxnSpPr>
          <p:nvPr/>
        </p:nvCxnSpPr>
        <p:spPr>
          <a:xfrm>
            <a:off x="8760977" y="4852377"/>
            <a:ext cx="6594692" cy="11908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298405" y="9014240"/>
            <a:ext cx="922720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đương</a:t>
            </a:r>
            <a:r>
              <a:rPr lang="fr-FR" sz="3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3886200" y="8953500"/>
            <a:ext cx="1037319" cy="75615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0" grpId="0" animBg="1"/>
      <p:bldP spid="22" grpId="0" animBg="1"/>
      <p:bldP spid="58" grpId="0"/>
      <p:bldP spid="5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9200" y="450520"/>
            <a:ext cx="7467600" cy="2062480"/>
            <a:chOff x="0" y="0"/>
            <a:chExt cx="7775248" cy="1966357"/>
          </a:xfrm>
          <a:solidFill>
            <a:srgbClr val="7892BD"/>
          </a:solidFill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7779461" cy="1966357"/>
            </a:xfrm>
            <a:custGeom>
              <a:avLst/>
              <a:gdLst/>
              <a:ahLst/>
              <a:cxnLst/>
              <a:rect l="l" t="t" r="r" b="b"/>
              <a:pathLst>
                <a:path w="7779461" h="1966357">
                  <a:moveTo>
                    <a:pt x="278431" y="16918"/>
                  </a:moveTo>
                  <a:cubicBezTo>
                    <a:pt x="278431" y="16918"/>
                    <a:pt x="604014" y="12258"/>
                    <a:pt x="1008604" y="12454"/>
                  </a:cubicBezTo>
                  <a:cubicBezTo>
                    <a:pt x="6157101" y="12671"/>
                    <a:pt x="7505393" y="0"/>
                    <a:pt x="7505393" y="0"/>
                  </a:cubicBezTo>
                  <a:cubicBezTo>
                    <a:pt x="7572856" y="0"/>
                    <a:pt x="7648794" y="0"/>
                    <a:pt x="7727566" y="85073"/>
                  </a:cubicBezTo>
                  <a:cubicBezTo>
                    <a:pt x="7770545" y="131488"/>
                    <a:pt x="7771613" y="240224"/>
                    <a:pt x="7772018" y="320281"/>
                  </a:cubicBezTo>
                  <a:cubicBezTo>
                    <a:pt x="7772018" y="320281"/>
                    <a:pt x="7770313" y="1004471"/>
                    <a:pt x="7770313" y="1203772"/>
                  </a:cubicBezTo>
                  <a:cubicBezTo>
                    <a:pt x="7770313" y="1417931"/>
                    <a:pt x="7779462" y="1717110"/>
                    <a:pt x="7779462" y="1717110"/>
                  </a:cubicBezTo>
                  <a:cubicBezTo>
                    <a:pt x="7779462" y="1845779"/>
                    <a:pt x="7775292" y="1966357"/>
                    <a:pt x="7522454" y="1958222"/>
                  </a:cubicBezTo>
                  <a:cubicBezTo>
                    <a:pt x="7522454" y="1958222"/>
                    <a:pt x="7145982" y="1937924"/>
                    <a:pt x="6341484" y="1945522"/>
                  </a:cubicBezTo>
                  <a:cubicBezTo>
                    <a:pt x="1994491" y="1953657"/>
                    <a:pt x="304023" y="1966357"/>
                    <a:pt x="304023" y="1966357"/>
                  </a:cubicBezTo>
                  <a:cubicBezTo>
                    <a:pt x="132548" y="1966357"/>
                    <a:pt x="4213" y="1865287"/>
                    <a:pt x="8532" y="1662740"/>
                  </a:cubicBezTo>
                  <a:cubicBezTo>
                    <a:pt x="8532" y="1662740"/>
                    <a:pt x="9630" y="1164199"/>
                    <a:pt x="4815" y="94484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TextBox 12"/>
          <p:cNvSpPr txBox="1"/>
          <p:nvPr/>
        </p:nvSpPr>
        <p:spPr>
          <a:xfrm>
            <a:off x="6705600" y="981623"/>
            <a:ext cx="50292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1DDB6BA0-0653-4B89-AA20-C965C6423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72200" y="960735"/>
            <a:ext cx="754439" cy="1058861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77532">
            <a:off x="15523622" y="454632"/>
            <a:ext cx="3197834" cy="1850747"/>
          </a:xfrm>
          <a:prstGeom prst="rect">
            <a:avLst/>
          </a:prstGeom>
        </p:spPr>
      </p:pic>
      <p:grpSp>
        <p:nvGrpSpPr>
          <p:cNvPr id="10" name="Group 6"/>
          <p:cNvGrpSpPr/>
          <p:nvPr/>
        </p:nvGrpSpPr>
        <p:grpSpPr>
          <a:xfrm>
            <a:off x="4191000" y="2933700"/>
            <a:ext cx="12308323" cy="6950512"/>
            <a:chOff x="0" y="0"/>
            <a:chExt cx="2783350" cy="2115085"/>
          </a:xfrm>
          <a:solidFill>
            <a:srgbClr val="FCE4DE"/>
          </a:solidFill>
        </p:grpSpPr>
        <p:sp>
          <p:nvSpPr>
            <p:cNvPr id="11" name="Freeform 7"/>
            <p:cNvSpPr/>
            <p:nvPr/>
          </p:nvSpPr>
          <p:spPr>
            <a:xfrm>
              <a:off x="-1" y="0"/>
              <a:ext cx="2789621" cy="2119713"/>
            </a:xfrm>
            <a:custGeom>
              <a:avLst/>
              <a:gdLst/>
              <a:ahLst/>
              <a:cxnLst/>
              <a:rect l="l" t="t" r="r" b="b"/>
              <a:pathLst>
                <a:path w="2789621" h="2119713">
                  <a:moveTo>
                    <a:pt x="2751519" y="1514541"/>
                  </a:moveTo>
                  <a:cubicBezTo>
                    <a:pt x="2749093" y="1694565"/>
                    <a:pt x="2575977" y="1828218"/>
                    <a:pt x="2375102" y="1828218"/>
                  </a:cubicBezTo>
                  <a:cubicBezTo>
                    <a:pt x="2375102" y="1828218"/>
                    <a:pt x="2181122" y="1818249"/>
                    <a:pt x="1884714" y="1831693"/>
                  </a:cubicBezTo>
                  <a:cubicBezTo>
                    <a:pt x="1697539" y="1840183"/>
                    <a:pt x="1377928" y="1843310"/>
                    <a:pt x="908799" y="1844463"/>
                  </a:cubicBezTo>
                  <a:lnTo>
                    <a:pt x="940817" y="2097260"/>
                  </a:lnTo>
                  <a:cubicBezTo>
                    <a:pt x="942220" y="2110608"/>
                    <a:pt x="927684" y="2119713"/>
                    <a:pt x="916302" y="2112599"/>
                  </a:cubicBezTo>
                  <a:cubicBezTo>
                    <a:pt x="864324" y="2080114"/>
                    <a:pt x="793268" y="2038746"/>
                    <a:pt x="653873" y="1951299"/>
                  </a:cubicBezTo>
                  <a:cubicBezTo>
                    <a:pt x="595960" y="1914968"/>
                    <a:pt x="543807" y="1876085"/>
                    <a:pt x="504750" y="1845088"/>
                  </a:cubicBezTo>
                  <a:cubicBezTo>
                    <a:pt x="439719" y="1845136"/>
                    <a:pt x="401817" y="1845136"/>
                    <a:pt x="401817" y="1845136"/>
                  </a:cubicBezTo>
                  <a:cubicBezTo>
                    <a:pt x="200942" y="1845136"/>
                    <a:pt x="26610" y="1747868"/>
                    <a:pt x="25400" y="1587755"/>
                  </a:cubicBezTo>
                  <a:cubicBezTo>
                    <a:pt x="25400" y="1587755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1377928" y="12700"/>
                    <a:pt x="2337002" y="0"/>
                    <a:pt x="2337002" y="0"/>
                  </a:cubicBezTo>
                  <a:cubicBezTo>
                    <a:pt x="2592289" y="0"/>
                    <a:pt x="2783350" y="101068"/>
                    <a:pt x="2776919" y="303615"/>
                  </a:cubicBezTo>
                  <a:cubicBezTo>
                    <a:pt x="2776919" y="303615"/>
                    <a:pt x="2775285" y="802156"/>
                    <a:pt x="2782453" y="914526"/>
                  </a:cubicBezTo>
                  <a:cubicBezTo>
                    <a:pt x="2789621" y="1181471"/>
                    <a:pt x="2751519" y="1514541"/>
                    <a:pt x="2751519" y="1514541"/>
                  </a:cubicBezTo>
                  <a:close/>
                </a:path>
              </a:pathLst>
            </a:cu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</p:grpSp>
      <p:sp>
        <p:nvSpPr>
          <p:cNvPr id="4" name="Rectangle 3"/>
          <p:cNvSpPr/>
          <p:nvPr/>
        </p:nvSpPr>
        <p:spPr>
          <a:xfrm>
            <a:off x="4567823" y="4000500"/>
            <a:ext cx="11582399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Văn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ừa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609601" y="4798942"/>
            <a:ext cx="3581400" cy="52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58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>
            <a:off x="2219696" y="2747927"/>
            <a:ext cx="14287499" cy="6830332"/>
            <a:chOff x="0" y="0"/>
            <a:chExt cx="7419046" cy="3592641"/>
          </a:xfrm>
        </p:grpSpPr>
        <p:sp>
          <p:nvSpPr>
            <p:cNvPr id="9" name="Freeform 3"/>
            <p:cNvSpPr/>
            <p:nvPr/>
          </p:nvSpPr>
          <p:spPr>
            <a:xfrm>
              <a:off x="-9098" y="-6509"/>
              <a:ext cx="7433377" cy="3624695"/>
            </a:xfrm>
            <a:custGeom>
              <a:avLst/>
              <a:gdLst/>
              <a:ahLst/>
              <a:cxnLst/>
              <a:rect l="l" t="t" r="r" b="b"/>
              <a:pathLst>
                <a:path w="7433377" h="3624695">
                  <a:moveTo>
                    <a:pt x="63030" y="3031141"/>
                  </a:moveTo>
                  <a:cubicBezTo>
                    <a:pt x="63030" y="3031141"/>
                    <a:pt x="0" y="27845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40304" y="6965"/>
                  </a:cubicBezTo>
                  <a:lnTo>
                    <a:pt x="6540305" y="6965"/>
                  </a:lnTo>
                  <a:cubicBezTo>
                    <a:pt x="6757052" y="16819"/>
                    <a:pt x="6961367" y="36481"/>
                    <a:pt x="7095555" y="101690"/>
                  </a:cubicBezTo>
                  <a:cubicBezTo>
                    <a:pt x="7351601" y="226120"/>
                    <a:pt x="7433377" y="459160"/>
                    <a:pt x="7427889" y="704684"/>
                  </a:cubicBezTo>
                  <a:cubicBezTo>
                    <a:pt x="7427889" y="704684"/>
                    <a:pt x="7384601" y="1013073"/>
                    <a:pt x="7392034" y="1248607"/>
                  </a:cubicBezTo>
                  <a:cubicBezTo>
                    <a:pt x="7399158" y="2772943"/>
                    <a:pt x="7406314" y="2968546"/>
                    <a:pt x="7406314" y="2968546"/>
                  </a:cubicBezTo>
                  <a:cubicBezTo>
                    <a:pt x="7389633" y="3184278"/>
                    <a:pt x="7274989" y="3394890"/>
                    <a:pt x="7078119" y="3506514"/>
                  </a:cubicBezTo>
                  <a:cubicBezTo>
                    <a:pt x="6927768" y="3591763"/>
                    <a:pt x="6729737" y="3606861"/>
                    <a:pt x="5347512" y="3596119"/>
                  </a:cubicBezTo>
                  <a:lnTo>
                    <a:pt x="5347439" y="3596119"/>
                  </a:lnTo>
                  <a:cubicBezTo>
                    <a:pt x="645952" y="3590842"/>
                    <a:pt x="384604" y="3624695"/>
                    <a:pt x="254278" y="3515537"/>
                  </a:cubicBezTo>
                  <a:cubicBezTo>
                    <a:pt x="145767" y="3424652"/>
                    <a:pt x="81795" y="3231340"/>
                    <a:pt x="63030" y="30311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7474" y="7448160"/>
            <a:ext cx="1858880" cy="2287852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651399" y="6973507"/>
            <a:ext cx="1983980" cy="2762505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64053" y="407149"/>
            <a:ext cx="8598786" cy="18449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34446" y="792864"/>
            <a:ext cx="6858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25AFAE-48F5-9BAD-8EA9-1ACD2283EB5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6568369" y="5823606"/>
            <a:ext cx="5582707" cy="38032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47406" y="3568013"/>
            <a:ext cx="13624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473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19800" y="266701"/>
            <a:ext cx="6477000" cy="1066800"/>
          </a:xfrm>
          <a:prstGeom prst="roundRect">
            <a:avLst/>
          </a:prstGeom>
          <a:solidFill>
            <a:srgbClr val="7ED957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minh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exagon 2"/>
          <p:cNvSpPr/>
          <p:nvPr/>
        </p:nvSpPr>
        <p:spPr>
          <a:xfrm>
            <a:off x="990600" y="2171701"/>
            <a:ext cx="4724400" cy="914400"/>
          </a:xfrm>
          <a:prstGeom prst="hexagon">
            <a:avLst/>
          </a:prstGeom>
          <a:solidFill>
            <a:srgbClr val="A40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exagon 16"/>
          <p:cNvSpPr/>
          <p:nvPr/>
        </p:nvSpPr>
        <p:spPr>
          <a:xfrm>
            <a:off x="6896100" y="2171701"/>
            <a:ext cx="4724400" cy="914400"/>
          </a:xfrm>
          <a:prstGeom prst="hexagon">
            <a:avLst/>
          </a:prstGeom>
          <a:solidFill>
            <a:srgbClr val="FAA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12801600" y="2171701"/>
            <a:ext cx="4724400" cy="914400"/>
          </a:xfrm>
          <a:prstGeom prst="hexagon">
            <a:avLst/>
          </a:prstGeom>
          <a:solidFill>
            <a:srgbClr val="22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4286" y="3467101"/>
            <a:ext cx="5637028" cy="1905000"/>
          </a:xfrm>
          <a:prstGeom prst="rect">
            <a:avLst/>
          </a:prstGeom>
          <a:solidFill>
            <a:srgbClr val="FCE4D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mẽ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2514" y="5753101"/>
            <a:ext cx="5637028" cy="1219200"/>
          </a:xfrm>
          <a:prstGeom prst="rect">
            <a:avLst/>
          </a:prstGeom>
          <a:solidFill>
            <a:srgbClr val="FCE4D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2514" y="7353301"/>
            <a:ext cx="5637028" cy="1905000"/>
          </a:xfrm>
          <a:prstGeom prst="rect">
            <a:avLst/>
          </a:prstGeom>
          <a:solidFill>
            <a:srgbClr val="FCE4D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bóc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lột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52191" y="3467101"/>
            <a:ext cx="5637028" cy="1905000"/>
          </a:xfrm>
          <a:prstGeom prst="rect">
            <a:avLst/>
          </a:prstGeom>
          <a:solidFill>
            <a:srgbClr val="C9E2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triết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triết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triết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39785" y="5524501"/>
            <a:ext cx="5649433" cy="2438399"/>
          </a:xfrm>
          <a:prstGeom prst="rect">
            <a:avLst/>
          </a:prstGeom>
          <a:solidFill>
            <a:srgbClr val="C9E2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39785" y="8115300"/>
            <a:ext cx="5637028" cy="1905000"/>
          </a:xfrm>
          <a:prstGeom prst="rect">
            <a:avLst/>
          </a:prstGeom>
          <a:solidFill>
            <a:srgbClr val="C9E2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382943" y="3467101"/>
            <a:ext cx="5561714" cy="5292358"/>
          </a:xfrm>
          <a:prstGeom prst="rect">
            <a:avLst/>
          </a:prstGeom>
          <a:solidFill>
            <a:srgbClr val="C7D0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La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2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stCxn id="4" idx="2"/>
          </p:cNvCxnSpPr>
          <p:nvPr/>
        </p:nvCxnSpPr>
        <p:spPr>
          <a:xfrm flipH="1">
            <a:off x="9258299" y="1333501"/>
            <a:ext cx="1" cy="838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51028" y="1752601"/>
            <a:ext cx="0" cy="4687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163800" y="1752601"/>
            <a:ext cx="0" cy="4191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351028" y="1752601"/>
            <a:ext cx="118127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5" idx="0"/>
          </p:cNvCxnSpPr>
          <p:nvPr/>
        </p:nvCxnSpPr>
        <p:spPr>
          <a:xfrm>
            <a:off x="3351028" y="3086101"/>
            <a:ext cx="1772" cy="381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351028" y="5334001"/>
            <a:ext cx="1772" cy="381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356565" y="6972301"/>
            <a:ext cx="1772" cy="381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9264501" y="3048001"/>
            <a:ext cx="1772" cy="381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5162028" y="3067051"/>
            <a:ext cx="1772" cy="381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2" idx="0"/>
            <a:endCxn id="21" idx="2"/>
          </p:cNvCxnSpPr>
          <p:nvPr/>
        </p:nvCxnSpPr>
        <p:spPr>
          <a:xfrm flipV="1">
            <a:off x="9264502" y="5372101"/>
            <a:ext cx="6203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2" idx="2"/>
            <a:endCxn id="24" idx="0"/>
          </p:cNvCxnSpPr>
          <p:nvPr/>
        </p:nvCxnSpPr>
        <p:spPr>
          <a:xfrm flipH="1">
            <a:off x="9258299" y="7962900"/>
            <a:ext cx="6203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442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7" grpId="0" animBg="1"/>
      <p:bldP spid="18" grpId="0" animBg="1"/>
      <p:bldP spid="5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88099" y="1562922"/>
            <a:ext cx="13613270" cy="791408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226930" y="3788720"/>
            <a:ext cx="11535609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 smtClean="0">
                <a:solidFill>
                  <a:srgbClr val="66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7: MỘT SỐ NỀN VĂN MINH PHƯƠNG TÂY</a:t>
            </a:r>
            <a:endParaRPr lang="en-US" sz="7500" b="1" dirty="0">
              <a:solidFill>
                <a:srgbClr val="663E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020800" y="7200900"/>
            <a:ext cx="2624634" cy="266337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391400" y="655568"/>
            <a:ext cx="3341386" cy="2639695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153400" y="800100"/>
            <a:ext cx="1881361" cy="1460620"/>
          </a:xfrm>
          <a:prstGeom prst="rect">
            <a:avLst/>
          </a:prstGeom>
        </p:spPr>
      </p:pic>
      <p:pic>
        <p:nvPicPr>
          <p:cNvPr id="12" name="Picture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016256" y="6404503"/>
            <a:ext cx="3382517" cy="3505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1"/>
          <p:cNvGrpSpPr/>
          <p:nvPr/>
        </p:nvGrpSpPr>
        <p:grpSpPr>
          <a:xfrm flipH="1">
            <a:off x="10591800" y="647700"/>
            <a:ext cx="6858000" cy="1866900"/>
            <a:chOff x="0" y="0"/>
            <a:chExt cx="6238240" cy="2012950"/>
          </a:xfrm>
          <a:solidFill>
            <a:srgbClr val="FFBD59"/>
          </a:solidFill>
        </p:grpSpPr>
        <p:sp>
          <p:nvSpPr>
            <p:cNvPr id="29" name="Freeform 12"/>
            <p:cNvSpPr/>
            <p:nvPr/>
          </p:nvSpPr>
          <p:spPr>
            <a:xfrm>
              <a:off x="0" y="0"/>
              <a:ext cx="6238240" cy="2112010"/>
            </a:xfrm>
            <a:custGeom>
              <a:avLst/>
              <a:gdLst/>
              <a:ahLst/>
              <a:cxnLst/>
              <a:rect l="l" t="t" r="r" b="b"/>
              <a:pathLst>
                <a:path w="6238240" h="2112010">
                  <a:moveTo>
                    <a:pt x="5615940" y="1541780"/>
                  </a:moveTo>
                  <a:cubicBezTo>
                    <a:pt x="5615940" y="1535430"/>
                    <a:pt x="5617210" y="1530350"/>
                    <a:pt x="5617210" y="1522730"/>
                  </a:cubicBezTo>
                  <a:lnTo>
                    <a:pt x="5617210" y="490220"/>
                  </a:lnTo>
                  <a:cubicBezTo>
                    <a:pt x="5617210" y="220980"/>
                    <a:pt x="5407660" y="0"/>
                    <a:pt x="5151120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1522730"/>
                  </a:lnTo>
                  <a:cubicBezTo>
                    <a:pt x="0" y="1791970"/>
                    <a:pt x="209550" y="2012950"/>
                    <a:pt x="466090" y="2012950"/>
                  </a:cubicBezTo>
                  <a:lnTo>
                    <a:pt x="5149850" y="2012950"/>
                  </a:lnTo>
                  <a:cubicBezTo>
                    <a:pt x="5262880" y="2012950"/>
                    <a:pt x="5367020" y="1969770"/>
                    <a:pt x="5447030" y="1899920"/>
                  </a:cubicBezTo>
                  <a:cubicBezTo>
                    <a:pt x="5577840" y="1971040"/>
                    <a:pt x="5890260" y="2112010"/>
                    <a:pt x="6236970" y="1905000"/>
                  </a:cubicBezTo>
                  <a:cubicBezTo>
                    <a:pt x="6238240" y="1905000"/>
                    <a:pt x="5925820" y="1906270"/>
                    <a:pt x="5615940" y="1541780"/>
                  </a:cubicBezTo>
                  <a:lnTo>
                    <a:pt x="5615940" y="1541780"/>
                  </a:lnTo>
                  <a:close/>
                </a:path>
              </a:pathLst>
            </a:custGeom>
            <a:grpFill/>
          </p:spPr>
        </p:sp>
      </p:grpSp>
      <p:sp>
        <p:nvSpPr>
          <p:cNvPr id="2" name="TextBox 1"/>
          <p:cNvSpPr txBox="1"/>
          <p:nvPr/>
        </p:nvSpPr>
        <p:spPr>
          <a:xfrm>
            <a:off x="11330763" y="12573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Văn minh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200" y="190500"/>
            <a:ext cx="5943600" cy="5943600"/>
            <a:chOff x="304800" y="266700"/>
            <a:chExt cx="5943600" cy="5943600"/>
          </a:xfrm>
        </p:grpSpPr>
        <p:pic>
          <p:nvPicPr>
            <p:cNvPr id="31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04800" y="266700"/>
              <a:ext cx="5943600" cy="594360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914399" y="876299"/>
              <a:ext cx="4658497" cy="4598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1562100"/>
            <a:ext cx="3733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6360" y="3717523"/>
            <a:ext cx="6471240" cy="6471240"/>
            <a:chOff x="4920660" y="3815760"/>
            <a:chExt cx="6471240" cy="6471240"/>
          </a:xfrm>
        </p:grpSpPr>
        <p:pic>
          <p:nvPicPr>
            <p:cNvPr id="32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920660" y="3815760"/>
              <a:ext cx="6471240" cy="6471240"/>
            </a:xfrm>
            <a:prstGeom prst="rect">
              <a:avLst/>
            </a:prstGeom>
          </p:spPr>
        </p:pic>
        <p:sp>
          <p:nvSpPr>
            <p:cNvPr id="33" name="Oval 32"/>
            <p:cNvSpPr/>
            <p:nvPr/>
          </p:nvSpPr>
          <p:spPr>
            <a:xfrm>
              <a:off x="5586091" y="4612704"/>
              <a:ext cx="5129759" cy="4889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932982" y="5448300"/>
            <a:ext cx="42073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30000" y="3390900"/>
            <a:ext cx="6789385" cy="6789384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12122699" y="4243498"/>
            <a:ext cx="5403986" cy="50841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2640534" y="5077431"/>
            <a:ext cx="43683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88597" y="4869682"/>
            <a:ext cx="1878404" cy="1828800"/>
          </a:xfrm>
          <a:prstGeom prst="ellipse">
            <a:avLst/>
          </a:prstGeom>
          <a:solidFill>
            <a:srgbClr val="226F5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994756" y="7048500"/>
            <a:ext cx="1878404" cy="1828800"/>
          </a:xfrm>
          <a:prstGeom prst="ellipse">
            <a:avLst/>
          </a:prstGeom>
          <a:solidFill>
            <a:srgbClr val="A403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5105637" y="3004614"/>
            <a:ext cx="1878404" cy="18288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238650" y="1627086"/>
            <a:ext cx="43531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9220200" y="2870240"/>
            <a:ext cx="2057400" cy="1373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2884925" y="2915428"/>
            <a:ext cx="754875" cy="10035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82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4" grpId="0"/>
      <p:bldP spid="46" grpId="0"/>
      <p:bldP spid="11" grpId="0" animBg="1"/>
      <p:bldP spid="47" grpId="0" animBg="1"/>
      <p:bldP spid="4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09600" y="508407"/>
            <a:ext cx="17304226" cy="94622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82430">
            <a:off x="16523313" y="7287472"/>
            <a:ext cx="1198621" cy="279339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28601" y="952500"/>
            <a:ext cx="2667000" cy="8003166"/>
            <a:chOff x="0" y="0"/>
            <a:chExt cx="2026314" cy="3833907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2030526" cy="3833907"/>
            </a:xfrm>
            <a:custGeom>
              <a:avLst/>
              <a:gdLst/>
              <a:ahLst/>
              <a:cxnLst/>
              <a:rect l="l" t="t" r="r" b="b"/>
              <a:pathLst>
                <a:path w="2030526" h="3833907">
                  <a:moveTo>
                    <a:pt x="278431" y="16918"/>
                  </a:moveTo>
                  <a:cubicBezTo>
                    <a:pt x="278431" y="16918"/>
                    <a:pt x="604014" y="12258"/>
                    <a:pt x="906248" y="12454"/>
                  </a:cubicBezTo>
                  <a:cubicBezTo>
                    <a:pt x="1135303" y="12671"/>
                    <a:pt x="1756458" y="0"/>
                    <a:pt x="1756458" y="0"/>
                  </a:cubicBezTo>
                  <a:cubicBezTo>
                    <a:pt x="1823922" y="0"/>
                    <a:pt x="1899859" y="0"/>
                    <a:pt x="1978632" y="85073"/>
                  </a:cubicBezTo>
                  <a:cubicBezTo>
                    <a:pt x="2021610" y="131488"/>
                    <a:pt x="2022678" y="240224"/>
                    <a:pt x="2023083" y="320281"/>
                  </a:cubicBezTo>
                  <a:cubicBezTo>
                    <a:pt x="2023083" y="320281"/>
                    <a:pt x="2021379" y="2549646"/>
                    <a:pt x="2021379" y="3071322"/>
                  </a:cubicBezTo>
                  <a:cubicBezTo>
                    <a:pt x="2021379" y="3285481"/>
                    <a:pt x="2030527" y="3584660"/>
                    <a:pt x="2030527" y="3584660"/>
                  </a:cubicBezTo>
                  <a:cubicBezTo>
                    <a:pt x="2030527" y="3713329"/>
                    <a:pt x="2026357" y="3833907"/>
                    <a:pt x="1773519" y="3825772"/>
                  </a:cubicBezTo>
                  <a:cubicBezTo>
                    <a:pt x="1773519" y="3825772"/>
                    <a:pt x="1397047" y="3805474"/>
                    <a:pt x="1143507" y="3813072"/>
                  </a:cubicBezTo>
                  <a:cubicBezTo>
                    <a:pt x="950110" y="3821207"/>
                    <a:pt x="304023" y="3833907"/>
                    <a:pt x="304023" y="3833907"/>
                  </a:cubicBezTo>
                  <a:cubicBezTo>
                    <a:pt x="132548" y="3833907"/>
                    <a:pt x="4213" y="3732837"/>
                    <a:pt x="8532" y="3530290"/>
                  </a:cubicBezTo>
                  <a:cubicBezTo>
                    <a:pt x="8532" y="3530290"/>
                    <a:pt x="9630" y="3031749"/>
                    <a:pt x="4815" y="120796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D88561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2664" y="7386927"/>
            <a:ext cx="2871163" cy="2594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631756"/>
            <a:ext cx="18288000" cy="1254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62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2144" y="2246174"/>
            <a:ext cx="12582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khổng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lồ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19247" y="4516800"/>
            <a:ext cx="10404923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14" name="Picture 2" descr="https://o.remove.bg/downloads/38d549f0-db5a-4772-8401-6eaf91f66a1f/image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55726"/>
            <a:ext cx="2167908" cy="125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o.remove.bg/downloads/38d549f0-db5a-4772-8401-6eaf91f66a1f/image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381733" y="7196547"/>
            <a:ext cx="2167908" cy="125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467503" y="1349860"/>
            <a:ext cx="8322392" cy="2286000"/>
            <a:chOff x="0" y="0"/>
            <a:chExt cx="10021299" cy="106832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0021299" cy="1068323"/>
              <a:chOff x="0" y="0"/>
              <a:chExt cx="8110415" cy="8646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10416" cy="864613"/>
              </a:xfrm>
              <a:custGeom>
                <a:avLst/>
                <a:gdLst/>
                <a:ahLst/>
                <a:cxnLst/>
                <a:rect l="l" t="t" r="r" b="b"/>
                <a:pathLst>
                  <a:path w="8110416" h="864613">
                    <a:moveTo>
                      <a:pt x="7985955" y="864613"/>
                    </a:moveTo>
                    <a:lnTo>
                      <a:pt x="124460" y="864613"/>
                    </a:lnTo>
                    <a:cubicBezTo>
                      <a:pt x="55880" y="864613"/>
                      <a:pt x="0" y="808733"/>
                      <a:pt x="0" y="7401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985955" y="0"/>
                    </a:lnTo>
                    <a:cubicBezTo>
                      <a:pt x="8054535" y="0"/>
                      <a:pt x="8110416" y="55880"/>
                      <a:pt x="8110416" y="124460"/>
                    </a:cubicBezTo>
                    <a:lnTo>
                      <a:pt x="8110416" y="740153"/>
                    </a:lnTo>
                    <a:cubicBezTo>
                      <a:pt x="8110416" y="808733"/>
                      <a:pt x="8054535" y="864613"/>
                      <a:pt x="7985955" y="864613"/>
                    </a:cubicBezTo>
                    <a:close/>
                  </a:path>
                </a:pathLst>
              </a:custGeom>
              <a:solidFill>
                <a:srgbClr val="C0D6E1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290667" y="409330"/>
              <a:ext cx="9439966" cy="287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467503" y="4235882"/>
            <a:ext cx="8448896" cy="2286000"/>
            <a:chOff x="0" y="0"/>
            <a:chExt cx="8110415" cy="86461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10416" cy="864613"/>
            </a:xfrm>
            <a:custGeom>
              <a:avLst/>
              <a:gdLst/>
              <a:ahLst/>
              <a:cxnLst/>
              <a:rect l="l" t="t" r="r" b="b"/>
              <a:pathLst>
                <a:path w="8110416" h="864613">
                  <a:moveTo>
                    <a:pt x="7985955" y="864613"/>
                  </a:moveTo>
                  <a:lnTo>
                    <a:pt x="124460" y="864613"/>
                  </a:lnTo>
                  <a:cubicBezTo>
                    <a:pt x="55880" y="864613"/>
                    <a:pt x="0" y="808733"/>
                    <a:pt x="0" y="7401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985955" y="0"/>
                  </a:lnTo>
                  <a:cubicBezTo>
                    <a:pt x="8054535" y="0"/>
                    <a:pt x="8110416" y="55880"/>
                    <a:pt x="8110416" y="124460"/>
                  </a:cubicBezTo>
                  <a:lnTo>
                    <a:pt x="8110416" y="740153"/>
                  </a:lnTo>
                  <a:cubicBezTo>
                    <a:pt x="8110416" y="808733"/>
                    <a:pt x="8054535" y="864613"/>
                    <a:pt x="7985955" y="864613"/>
                  </a:cubicBezTo>
                  <a:close/>
                </a:path>
              </a:pathLst>
            </a:custGeom>
            <a:solidFill>
              <a:srgbClr val="C0D6E1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4D6913C-5EEB-408D-9E5A-B3E52C1B8473}"/>
              </a:ext>
            </a:extLst>
          </p:cNvPr>
          <p:cNvSpPr txBox="1"/>
          <p:nvPr/>
        </p:nvSpPr>
        <p:spPr>
          <a:xfrm>
            <a:off x="676273" y="3999178"/>
            <a:ext cx="6715127" cy="29731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vi-VN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69E289-5208-44D7-AA38-BB5329892CEC}"/>
              </a:ext>
            </a:extLst>
          </p:cNvPr>
          <p:cNvSpPr txBox="1"/>
          <p:nvPr/>
        </p:nvSpPr>
        <p:spPr>
          <a:xfrm>
            <a:off x="8771018" y="4409386"/>
            <a:ext cx="78418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endParaRPr lang="vi-VN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3A169A8F-94D2-438B-8D1F-DCA5EE32B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02266" y="342900"/>
            <a:ext cx="724428" cy="1417919"/>
          </a:xfrm>
          <a:prstGeom prst="rect">
            <a:avLst/>
          </a:prstGeom>
        </p:spPr>
      </p:pic>
      <p:pic>
        <p:nvPicPr>
          <p:cNvPr id="39" name="Picture 11">
            <a:extLst>
              <a:ext uri="{FF2B5EF4-FFF2-40B4-BE49-F238E27FC236}">
                <a16:creationId xmlns:a16="http://schemas.microsoft.com/office/drawing/2014/main" id="{EEFD84BB-2AD3-4917-BDFB-7D6CB2C47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31795" y="3222299"/>
            <a:ext cx="724428" cy="141791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62136" y="0"/>
            <a:ext cx="4343400" cy="3105530"/>
          </a:xfrm>
          <a:prstGeom prst="rect">
            <a:avLst/>
          </a:prstGeom>
        </p:spPr>
      </p:pic>
      <p:grpSp>
        <p:nvGrpSpPr>
          <p:cNvPr id="13" name="Group 30"/>
          <p:cNvGrpSpPr/>
          <p:nvPr/>
        </p:nvGrpSpPr>
        <p:grpSpPr>
          <a:xfrm>
            <a:off x="8467503" y="7097501"/>
            <a:ext cx="8448896" cy="2286000"/>
            <a:chOff x="0" y="0"/>
            <a:chExt cx="8110415" cy="864613"/>
          </a:xfrm>
        </p:grpSpPr>
        <p:sp>
          <p:nvSpPr>
            <p:cNvPr id="14" name="Freeform 31"/>
            <p:cNvSpPr/>
            <p:nvPr/>
          </p:nvSpPr>
          <p:spPr>
            <a:xfrm>
              <a:off x="0" y="0"/>
              <a:ext cx="8110416" cy="864613"/>
            </a:xfrm>
            <a:custGeom>
              <a:avLst/>
              <a:gdLst/>
              <a:ahLst/>
              <a:cxnLst/>
              <a:rect l="l" t="t" r="r" b="b"/>
              <a:pathLst>
                <a:path w="8110416" h="864613">
                  <a:moveTo>
                    <a:pt x="7985955" y="864613"/>
                  </a:moveTo>
                  <a:lnTo>
                    <a:pt x="124460" y="864613"/>
                  </a:lnTo>
                  <a:cubicBezTo>
                    <a:pt x="55880" y="864613"/>
                    <a:pt x="0" y="808733"/>
                    <a:pt x="0" y="7401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985955" y="0"/>
                  </a:lnTo>
                  <a:cubicBezTo>
                    <a:pt x="8054535" y="0"/>
                    <a:pt x="8110416" y="55880"/>
                    <a:pt x="8110416" y="124460"/>
                  </a:cubicBezTo>
                  <a:lnTo>
                    <a:pt x="8110416" y="740153"/>
                  </a:lnTo>
                  <a:cubicBezTo>
                    <a:pt x="8110416" y="808733"/>
                    <a:pt x="8054535" y="864613"/>
                    <a:pt x="7985955" y="864613"/>
                  </a:cubicBezTo>
                  <a:close/>
                </a:path>
              </a:pathLst>
            </a:custGeom>
            <a:solidFill>
              <a:srgbClr val="C0D6E1"/>
            </a:solidFill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B69E289-5208-44D7-AA38-BB5329892CEC}"/>
              </a:ext>
            </a:extLst>
          </p:cNvPr>
          <p:cNvSpPr txBox="1"/>
          <p:nvPr/>
        </p:nvSpPr>
        <p:spPr>
          <a:xfrm>
            <a:off x="8708893" y="7280977"/>
            <a:ext cx="784186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vi-VN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EEFD84BB-2AD3-4917-BDFB-7D6CB2C47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31795" y="6083918"/>
            <a:ext cx="724428" cy="141791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638701" y="872635"/>
            <a:ext cx="17010598" cy="934400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333500" y="3689809"/>
            <a:ext cx="15620999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98456">
            <a:off x="15101514" y="6979603"/>
            <a:ext cx="2742668" cy="28090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8701" y="7222160"/>
            <a:ext cx="2809064" cy="26711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33500" y="3689809"/>
            <a:ext cx="860500" cy="12077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020800" y="5516381"/>
            <a:ext cx="860500" cy="12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0172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357"/>
          <a:stretch>
            <a:fillRect/>
          </a:stretch>
        </p:blipFill>
        <p:spPr>
          <a:xfrm flipH="1">
            <a:off x="1524000" y="562242"/>
            <a:ext cx="15477764" cy="93440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6103" y="6948730"/>
            <a:ext cx="2486174" cy="26095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097570">
            <a:off x="15049881" y="6144491"/>
            <a:ext cx="2717508" cy="26829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85768">
            <a:off x="882324" y="734055"/>
            <a:ext cx="1313732" cy="2656444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B233633F-F4D1-40A5-9828-BF6E8BA6BF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556035" y="3159760"/>
            <a:ext cx="5844948" cy="465074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486021D2-F1DF-4D68-91A3-8BCB7DDD3D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829800" y="3159760"/>
            <a:ext cx="5844948" cy="46507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9DFD2C-E9A3-410A-BD4B-74D5F8018AC2}"/>
              </a:ext>
            </a:extLst>
          </p:cNvPr>
          <p:cNvSpPr txBox="1"/>
          <p:nvPr/>
        </p:nvSpPr>
        <p:spPr>
          <a:xfrm>
            <a:off x="2667000" y="4610100"/>
            <a:ext cx="537750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Văn minh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La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endParaRPr lang="vi-VN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83593-F4DB-4769-846A-B1576BC3225E}"/>
              </a:ext>
            </a:extLst>
          </p:cNvPr>
          <p:cNvSpPr txBox="1"/>
          <p:nvPr/>
        </p:nvSpPr>
        <p:spPr>
          <a:xfrm>
            <a:off x="9948363" y="4610101"/>
            <a:ext cx="54467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Văn minh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endParaRPr lang="vi-VN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9C0FC8F9-E5DC-4081-8A6B-3DBDF11E25F3}"/>
              </a:ext>
            </a:extLst>
          </p:cNvPr>
          <p:cNvSpPr txBox="1"/>
          <p:nvPr/>
        </p:nvSpPr>
        <p:spPr>
          <a:xfrm>
            <a:off x="3481368" y="1145542"/>
            <a:ext cx="11325261" cy="95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57935" y="1502463"/>
            <a:ext cx="11834140" cy="79140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61362" y="4354711"/>
            <a:ext cx="10627286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8000" b="1" dirty="0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Văn minh </a:t>
            </a:r>
            <a:r>
              <a:rPr lang="en-US" sz="8000" b="1" dirty="0" err="1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</a:t>
            </a:r>
            <a:r>
              <a:rPr lang="en-US" sz="8000" b="1" dirty="0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en-US" sz="8000" b="1" dirty="0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La </a:t>
            </a:r>
            <a:r>
              <a:rPr lang="en-US" sz="8000" b="1" dirty="0" err="1" smtClean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endParaRPr lang="en-US" sz="8000" b="1" dirty="0">
              <a:solidFill>
                <a:srgbClr val="3948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86295FF-6BCD-A3BF-6FA4-E3DA3DF68D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63885" y="6896100"/>
            <a:ext cx="4049526" cy="269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4E48946-88FB-6C4A-604F-E0250E018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92200" y="419100"/>
            <a:ext cx="1447800" cy="2423096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87196B5B-D1AF-B286-4A3C-1C8BC9865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9214" y="5448300"/>
            <a:ext cx="3548986" cy="45719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700"/>
            <a:ext cx="2990850" cy="29908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81400" y="850337"/>
            <a:ext cx="13545814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fr-FR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fr-FR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tin,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7.1, 7.2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7.1, 7.2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409950"/>
            <a:ext cx="7779430" cy="630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031" y="3409950"/>
            <a:ext cx="8930818" cy="630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03650" y="8648700"/>
            <a:ext cx="1676400" cy="147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85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2808</TotalTime>
  <Words>3558</Words>
  <Application>Microsoft Office PowerPoint</Application>
  <PresentationFormat>Custom</PresentationFormat>
  <Paragraphs>279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Josefin Sans Bold</vt:lpstr>
      <vt:lpstr>Symbol</vt:lpstr>
      <vt:lpstr>Arial</vt:lpstr>
      <vt:lpstr>Wingdings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7+8 Chiến thắng MTao MXây</dc:title>
  <dc:creator>Admin</dc:creator>
  <cp:lastModifiedBy>Ngô Văn Minh</cp:lastModifiedBy>
  <cp:revision>131</cp:revision>
  <dcterms:created xsi:type="dcterms:W3CDTF">2006-08-16T00:00:00Z</dcterms:created>
  <dcterms:modified xsi:type="dcterms:W3CDTF">2022-09-26T07:45:14Z</dcterms:modified>
  <dc:identifier>DAEm_-UeMcw</dc:identifier>
</cp:coreProperties>
</file>