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78" r:id="rId5"/>
    <p:sldId id="279" r:id="rId6"/>
    <p:sldId id="280" r:id="rId7"/>
    <p:sldId id="261" r:id="rId8"/>
    <p:sldId id="260" r:id="rId9"/>
    <p:sldId id="263" r:id="rId10"/>
    <p:sldId id="262" r:id="rId11"/>
    <p:sldId id="281" r:id="rId12"/>
    <p:sldId id="265" r:id="rId13"/>
    <p:sldId id="266" r:id="rId14"/>
    <p:sldId id="267" r:id="rId15"/>
    <p:sldId id="282" r:id="rId16"/>
    <p:sldId id="268" r:id="rId17"/>
    <p:sldId id="269" r:id="rId18"/>
    <p:sldId id="264" r:id="rId19"/>
    <p:sldId id="259" r:id="rId20"/>
  </p:sldIdLst>
  <p:sldSz cx="18288000" cy="10287000"/>
  <p:notesSz cx="6858000" cy="9144000"/>
  <p:embeddedFontLst>
    <p:embeddedFont>
      <p:font typeface="Calibri"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4622" autoAdjust="0"/>
  </p:normalViewPr>
  <p:slideViewPr>
    <p:cSldViewPr>
      <p:cViewPr>
        <p:scale>
          <a:sx n="54" d="100"/>
          <a:sy n="54" d="100"/>
        </p:scale>
        <p:origin x="-24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svg"/><Relationship Id="rId7" Type="http://schemas.openxmlformats.org/officeDocument/2006/relationships/image" Target="../media/image38.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jfif"/><Relationship Id="rId5" Type="http://schemas.openxmlformats.org/officeDocument/2006/relationships/image" Target="../media/image45.svg"/><Relationship Id="rId4" Type="http://schemas.openxmlformats.org/officeDocument/2006/relationships/image" Target="../media/image3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2.sv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fif"/><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12.svg"/><Relationship Id="rId7"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gif"/><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image" Target="../media/image21.jfi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5.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2" name="Group 2"/>
          <p:cNvGrpSpPr/>
          <p:nvPr/>
        </p:nvGrpSpPr>
        <p:grpSpPr>
          <a:xfrm>
            <a:off x="1228023" y="4817358"/>
            <a:ext cx="16230600" cy="4440942"/>
            <a:chOff x="0" y="0"/>
            <a:chExt cx="5920967" cy="1620068"/>
          </a:xfrm>
        </p:grpSpPr>
        <p:sp>
          <p:nvSpPr>
            <p:cNvPr id="3" name="Freeform 3"/>
            <p:cNvSpPr/>
            <p:nvPr/>
          </p:nvSpPr>
          <p:spPr>
            <a:xfrm>
              <a:off x="0" y="0"/>
              <a:ext cx="5920967" cy="1620068"/>
            </a:xfrm>
            <a:custGeom>
              <a:avLst/>
              <a:gdLst/>
              <a:ahLst/>
              <a:cxnLst/>
              <a:rect l="l" t="t" r="r" b="b"/>
              <a:pathLst>
                <a:path w="5920967" h="1620068">
                  <a:moveTo>
                    <a:pt x="5796507" y="1620067"/>
                  </a:moveTo>
                  <a:lnTo>
                    <a:pt x="124460" y="1620067"/>
                  </a:lnTo>
                  <a:cubicBezTo>
                    <a:pt x="55880" y="1620067"/>
                    <a:pt x="0" y="1564187"/>
                    <a:pt x="0" y="1495608"/>
                  </a:cubicBezTo>
                  <a:lnTo>
                    <a:pt x="0" y="124460"/>
                  </a:lnTo>
                  <a:cubicBezTo>
                    <a:pt x="0" y="55880"/>
                    <a:pt x="55880" y="0"/>
                    <a:pt x="124460" y="0"/>
                  </a:cubicBezTo>
                  <a:lnTo>
                    <a:pt x="5796507" y="0"/>
                  </a:lnTo>
                  <a:cubicBezTo>
                    <a:pt x="5865087" y="0"/>
                    <a:pt x="5920967" y="55880"/>
                    <a:pt x="5920967" y="124460"/>
                  </a:cubicBezTo>
                  <a:lnTo>
                    <a:pt x="5920967" y="1495608"/>
                  </a:lnTo>
                  <a:cubicBezTo>
                    <a:pt x="5920967" y="1564188"/>
                    <a:pt x="5865087" y="1620068"/>
                    <a:pt x="5796507" y="1620068"/>
                  </a:cubicBezTo>
                  <a:close/>
                </a:path>
              </a:pathLst>
            </a:custGeom>
            <a:solidFill>
              <a:srgbClr val="378F81"/>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9152" y="4191000"/>
            <a:ext cx="1762298" cy="6096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4433" y="5542448"/>
            <a:ext cx="5047396" cy="47445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10677" y="6021557"/>
            <a:ext cx="4032504" cy="4114800"/>
          </a:xfrm>
          <a:prstGeom prst="rect">
            <a:avLst/>
          </a:prstGeom>
        </p:spPr>
      </p:pic>
      <p:pic>
        <p:nvPicPr>
          <p:cNvPr id="7" name="Picture 7"/>
          <p:cNvPicPr>
            <a:picLocks noChangeAspect="1"/>
          </p:cNvPicPr>
          <p:nvPr/>
        </p:nvPicPr>
        <p:blipFill>
          <a:blip r:embed="rId8"/>
          <a:srcRect/>
          <a:stretch>
            <a:fillRect/>
          </a:stretch>
        </p:blipFill>
        <p:spPr>
          <a:xfrm flipH="1">
            <a:off x="12458032" y="5542448"/>
            <a:ext cx="5639960" cy="5073019"/>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9152" y="-1855487"/>
            <a:ext cx="1762298" cy="6096000"/>
          </a:xfrm>
          <a:prstGeom prst="rect">
            <a:avLst/>
          </a:prstGeom>
        </p:spPr>
      </p:pic>
      <p:sp>
        <p:nvSpPr>
          <p:cNvPr id="8" name="TextBox 6">
            <a:extLst>
              <a:ext uri="{FF2B5EF4-FFF2-40B4-BE49-F238E27FC236}">
                <a16:creationId xmlns:a16="http://schemas.microsoft.com/office/drawing/2014/main" xmlns="" id="{08056B01-ACF2-93BB-1103-552ECB22AA01}"/>
              </a:ext>
            </a:extLst>
          </p:cNvPr>
          <p:cNvSpPr txBox="1"/>
          <p:nvPr/>
        </p:nvSpPr>
        <p:spPr>
          <a:xfrm>
            <a:off x="4267200" y="2218441"/>
            <a:ext cx="11582400" cy="2598917"/>
          </a:xfrm>
          <a:prstGeom prst="rect">
            <a:avLst/>
          </a:prstGeom>
        </p:spPr>
        <p:txBody>
          <a:bodyPr wrap="square" lIns="0" tIns="0" rIns="0" bIns="0" rtlCol="0" anchor="t">
            <a:spAutoFit/>
          </a:bodyPr>
          <a:lstStyle/>
          <a:p>
            <a:pPr marL="0" lvl="0" indent="0" algn="ctr">
              <a:lnSpc>
                <a:spcPct val="150000"/>
              </a:lnSpc>
              <a:spcBef>
                <a:spcPct val="0"/>
              </a:spcBef>
            </a:pPr>
            <a:r>
              <a:rPr lang="vi-VN" sz="6000" b="1" dirty="0">
                <a:solidFill>
                  <a:srgbClr val="FF0000"/>
                </a:solidFill>
                <a:latin typeface="Arial" panose="020B0604020202020204" pitchFamily="34" charset="0"/>
                <a:cs typeface="Arial" panose="020B0604020202020204" pitchFamily="34" charset="0"/>
              </a:rPr>
              <a:t>CHÀO MỪNG CÁC EM ĐẾN VỚI BÀI HỌC NGÀY HÔM NAY!</a:t>
            </a:r>
            <a:endParaRPr lang="en-US" sz="6000" b="1" u="none"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4.69136E-6 L 0 -0.07207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631879" y="3099395"/>
            <a:ext cx="6635236" cy="6659452"/>
          </a:xfrm>
          <a:prstGeom prst="rect">
            <a:avLst/>
          </a:prstGeom>
        </p:spPr>
      </p:pic>
      <p:grpSp>
        <p:nvGrpSpPr>
          <p:cNvPr id="3" name="Group 3"/>
          <p:cNvGrpSpPr/>
          <p:nvPr/>
        </p:nvGrpSpPr>
        <p:grpSpPr>
          <a:xfrm>
            <a:off x="2819399" y="3945672"/>
            <a:ext cx="14935200" cy="6397985"/>
            <a:chOff x="0" y="0"/>
            <a:chExt cx="5920967" cy="3002180"/>
          </a:xfrm>
        </p:grpSpPr>
        <p:sp>
          <p:nvSpPr>
            <p:cNvPr id="4" name="Freeform 4"/>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378F81"/>
            </a:solidFill>
          </p:spPr>
        </p:sp>
      </p:grpSp>
      <p:grpSp>
        <p:nvGrpSpPr>
          <p:cNvPr id="5" name="Group 5"/>
          <p:cNvGrpSpPr/>
          <p:nvPr/>
        </p:nvGrpSpPr>
        <p:grpSpPr>
          <a:xfrm>
            <a:off x="-387288" y="-182235"/>
            <a:ext cx="18141887" cy="3560070"/>
            <a:chOff x="0" y="0"/>
            <a:chExt cx="7252143" cy="1560990"/>
          </a:xfrm>
        </p:grpSpPr>
        <p:sp>
          <p:nvSpPr>
            <p:cNvPr id="6" name="Freeform 6"/>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726643" y="6004101"/>
            <a:ext cx="5525071" cy="4299510"/>
          </a:xfrm>
          <a:prstGeom prst="rect">
            <a:avLst/>
          </a:prstGeom>
        </p:spPr>
      </p:pic>
      <p:sp>
        <p:nvSpPr>
          <p:cNvPr id="15" name="TextBox 14">
            <a:extLst>
              <a:ext uri="{FF2B5EF4-FFF2-40B4-BE49-F238E27FC236}">
                <a16:creationId xmlns:a16="http://schemas.microsoft.com/office/drawing/2014/main" xmlns="" id="{B82387EC-6AA8-6F56-A3B7-6465C3436E20}"/>
              </a:ext>
            </a:extLst>
          </p:cNvPr>
          <p:cNvSpPr txBox="1"/>
          <p:nvPr/>
        </p:nvSpPr>
        <p:spPr>
          <a:xfrm>
            <a:off x="990600" y="266700"/>
            <a:ext cx="16306800" cy="699230"/>
          </a:xfrm>
          <a:prstGeom prst="rect">
            <a:avLst/>
          </a:prstGeom>
          <a:noFill/>
        </p:spPr>
        <p:txBody>
          <a:bodyPr wrap="square">
            <a:spAutoFit/>
          </a:bodyPr>
          <a:lstStyle/>
          <a:p>
            <a:pPr algn="just">
              <a:lnSpc>
                <a:spcPct val="150000"/>
              </a:lnSpc>
              <a:spcBef>
                <a:spcPts val="100"/>
              </a:spcBef>
              <a:spcAft>
                <a:spcPts val="100"/>
              </a:spcAft>
            </a:pP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đối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sự</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triển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du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endParaRPr lang="en-US" sz="30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80FF7DA4-6925-66CB-B0AB-506A0EECE6D0}"/>
              </a:ext>
            </a:extLst>
          </p:cNvPr>
          <p:cNvCxnSpPr/>
          <p:nvPr/>
        </p:nvCxnSpPr>
        <p:spPr>
          <a:xfrm>
            <a:off x="3276600" y="1181100"/>
            <a:ext cx="123444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081874B-9B90-AEBC-8E3E-8268A12277AB}"/>
              </a:ext>
            </a:extLst>
          </p:cNvPr>
          <p:cNvSpPr txBox="1"/>
          <p:nvPr/>
        </p:nvSpPr>
        <p:spPr>
          <a:xfrm>
            <a:off x="3053237" y="3919876"/>
            <a:ext cx="14472763" cy="2084225"/>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Du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lịch</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văn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hoá</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là</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một</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ngành</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công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nghiệp</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văn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hoá</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Trong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xu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thế</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hội</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nhập</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toàn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cầu</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hoá</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hiện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nay, du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lịch</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ngày</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càng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phát</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huy</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thế</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mạnh</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giữ</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vai</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trò</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quan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trọng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trong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sự</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phát</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triển</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kinh</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tế</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xã</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hội</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ở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nhiều</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quốc</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gia</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trong</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đó</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có</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Việt</a:t>
            </a:r>
            <a:r>
              <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Nam.</a:t>
            </a:r>
            <a:endParaRPr lang="en-US" sz="3000" dirty="0">
              <a:solidFill>
                <a:srgbClr val="FFFF00"/>
              </a:solidFill>
              <a:effectLst/>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81C0136A-2D41-A1DB-137D-ABE1B0427216}"/>
              </a:ext>
            </a:extLst>
          </p:cNvPr>
          <p:cNvSpPr/>
          <p:nvPr/>
        </p:nvSpPr>
        <p:spPr>
          <a:xfrm>
            <a:off x="3053237" y="6210300"/>
            <a:ext cx="4735930" cy="3810000"/>
          </a:xfrm>
          <a:prstGeom prst="roundRect">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B9BB37F0-F117-A2C0-8A07-FB16120EA453}"/>
              </a:ext>
            </a:extLst>
          </p:cNvPr>
          <p:cNvSpPr/>
          <p:nvPr/>
        </p:nvSpPr>
        <p:spPr>
          <a:xfrm>
            <a:off x="8190708" y="6248856"/>
            <a:ext cx="4535935" cy="3810000"/>
          </a:xfrm>
          <a:prstGeom prst="roundRect">
            <a:avLst/>
          </a:prstGeom>
          <a:blipFill>
            <a:blip r:embed="rId7"/>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ây bút chì và cục tẩy">
            <a:extLst>
              <a:ext uri="{FF2B5EF4-FFF2-40B4-BE49-F238E27FC236}">
                <a16:creationId xmlns:a16="http://schemas.microsoft.com/office/drawing/2014/main" xmlns="" id="{CE9FAB82-C554-FCDD-671B-A0B7D4D681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3262" y="741722"/>
            <a:ext cx="3637120" cy="36371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Bút Chì Cục Tẩy In - Miễn Phí vector hình ảnh trên Pixabay">
            <a:extLst>
              <a:ext uri="{FF2B5EF4-FFF2-40B4-BE49-F238E27FC236}">
                <a16:creationId xmlns:a16="http://schemas.microsoft.com/office/drawing/2014/main" xmlns="" id="{D1CAFD55-F050-E263-CBA7-9F4124F16F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1622" y="1693842"/>
            <a:ext cx="2050417" cy="20223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ây bút chì và cục tẩy">
            <a:extLst>
              <a:ext uri="{FF2B5EF4-FFF2-40B4-BE49-F238E27FC236}">
                <a16:creationId xmlns:a16="http://schemas.microsoft.com/office/drawing/2014/main" xmlns="" id="{E1D2F367-66CF-B9D4-FDFB-C5B0322BB4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03317" y="912155"/>
            <a:ext cx="3637120" cy="3637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CF24A7E-87FB-AE0E-5FD1-D215D03D2CB1}"/>
              </a:ext>
            </a:extLst>
          </p:cNvPr>
          <p:cNvSpPr txBox="1"/>
          <p:nvPr/>
        </p:nvSpPr>
        <p:spPr>
          <a:xfrm>
            <a:off x="990600" y="266700"/>
            <a:ext cx="16306800" cy="699230"/>
          </a:xfrm>
          <a:prstGeom prst="rect">
            <a:avLst/>
          </a:prstGeom>
          <a:noFill/>
        </p:spPr>
        <p:txBody>
          <a:bodyPr wrap="square">
            <a:spAutoFit/>
          </a:bodyPr>
          <a:lstStyle/>
          <a:p>
            <a:pPr algn="just">
              <a:lnSpc>
                <a:spcPct val="150000"/>
              </a:lnSpc>
              <a:spcBef>
                <a:spcPts val="100"/>
              </a:spcBef>
              <a:spcAft>
                <a:spcPts val="100"/>
              </a:spcAft>
            </a:pP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đối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sự</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triển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du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endParaRPr lang="en-US" sz="30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B33DB632-87D7-DE55-8564-300B0A1D6F3C}"/>
              </a:ext>
            </a:extLst>
          </p:cNvPr>
          <p:cNvCxnSpPr>
            <a:cxnSpLocks/>
          </p:cNvCxnSpPr>
          <p:nvPr/>
        </p:nvCxnSpPr>
        <p:spPr>
          <a:xfrm>
            <a:off x="2362200" y="1181100"/>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824BE14-4B31-2D0C-8877-7F499D27B9DC}"/>
              </a:ext>
            </a:extLst>
          </p:cNvPr>
          <p:cNvSpPr txBox="1"/>
          <p:nvPr/>
        </p:nvSpPr>
        <p:spPr>
          <a:xfrm>
            <a:off x="990600" y="1822086"/>
            <a:ext cx="17297400" cy="699230"/>
          </a:xfrm>
          <a:prstGeom prst="rect">
            <a:avLst/>
          </a:prstGeom>
          <a:noFill/>
        </p:spPr>
        <p:txBody>
          <a:bodyPr wrap="square">
            <a:spAutoFit/>
          </a:bodyPr>
          <a:lstStyle/>
          <a:p>
            <a:pPr algn="just">
              <a:lnSpc>
                <a:spcPct val="150000"/>
              </a:lnSpc>
              <a:spcBef>
                <a:spcPts val="100"/>
              </a:spcBef>
              <a:spcAft>
                <a:spcPts val="100"/>
              </a:spcAft>
            </a:pP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sát các </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h</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ình từ 4.4 đế</a:t>
            </a:r>
            <a:r>
              <a:rPr lang="en-US" sz="3000" dirty="0">
                <a:solidFill>
                  <a:srgbClr val="C00000"/>
                </a:solidFill>
                <a:latin typeface="Arial" panose="020B0604020202020204" pitchFamily="34" charset="0"/>
                <a:ea typeface="Calibri" panose="020F0502020204030204" pitchFamily="34" charset="0"/>
                <a:cs typeface="Arial" panose="020B0604020202020204" pitchFamily="34" charset="0"/>
              </a:rPr>
              <a:t>n </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4.6, các sơ đồ 4.1 và 4.2 để hoàn thành nhiệm vụ theo bảng sau:</a:t>
            </a:r>
            <a:endParaRPr lang="vi-VN" sz="3000" dirty="0">
              <a:solidFill>
                <a:srgbClr val="C00000"/>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3814671A-6B00-CCF1-5CE8-3829FFDBB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64" y="3125015"/>
            <a:ext cx="10016836" cy="5410200"/>
          </a:xfrm>
          <a:prstGeom prst="rect">
            <a:avLst/>
          </a:prstGeom>
        </p:spPr>
      </p:pic>
      <p:pic>
        <p:nvPicPr>
          <p:cNvPr id="14" name="Picture 13">
            <a:extLst>
              <a:ext uri="{FF2B5EF4-FFF2-40B4-BE49-F238E27FC236}">
                <a16:creationId xmlns:a16="http://schemas.microsoft.com/office/drawing/2014/main" xmlns="" id="{6BBAB2A0-AA03-B8E6-8E77-B55E181BD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3238493"/>
            <a:ext cx="7169728" cy="5296722"/>
          </a:xfrm>
          <a:prstGeom prst="rect">
            <a:avLst/>
          </a:prstGeom>
        </p:spPr>
      </p:pic>
      <p:sp>
        <p:nvSpPr>
          <p:cNvPr id="2" name="Rectangle 1">
            <a:extLst>
              <a:ext uri="{FF2B5EF4-FFF2-40B4-BE49-F238E27FC236}">
                <a16:creationId xmlns:a16="http://schemas.microsoft.com/office/drawing/2014/main" xmlns="" id="{CC7D9384-05F0-B61D-69B9-4954A8B9B3B2}"/>
              </a:ext>
            </a:extLst>
          </p:cNvPr>
          <p:cNvSpPr/>
          <p:nvPr/>
        </p:nvSpPr>
        <p:spPr>
          <a:xfrm>
            <a:off x="762000" y="1714500"/>
            <a:ext cx="16535400" cy="990594"/>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raser cartoon vector object 4557509 Vector Art at Vecteezy">
            <a:extLst>
              <a:ext uri="{FF2B5EF4-FFF2-40B4-BE49-F238E27FC236}">
                <a16:creationId xmlns:a16="http://schemas.microsoft.com/office/drawing/2014/main" xmlns="" id="{FD5DF853-F12E-2108-3358-58BA57857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8742218"/>
            <a:ext cx="1544782" cy="15447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50+ Rubber Eraser &amp; ảnh Cao Su miễn phí">
            <a:extLst>
              <a:ext uri="{FF2B5EF4-FFF2-40B4-BE49-F238E27FC236}">
                <a16:creationId xmlns:a16="http://schemas.microsoft.com/office/drawing/2014/main" xmlns="" id="{4D0D0BD6-32CE-0AB7-6BCD-8101CD1677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9944" y="8961874"/>
            <a:ext cx="862356" cy="116349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ục gôm, tẩy đen nhỏ 4B - tẩy bút chì | 968Store | Tiki">
            <a:extLst>
              <a:ext uri="{FF2B5EF4-FFF2-40B4-BE49-F238E27FC236}">
                <a16:creationId xmlns:a16="http://schemas.microsoft.com/office/drawing/2014/main" xmlns="" id="{34873A51-81FB-BB4C-1F54-3E3B7455BA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2102" y="8580588"/>
            <a:ext cx="2006098" cy="15447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ổng hợp Eraser giá rẻ, bán chạy tháng 8/2022 - BeeCost">
            <a:extLst>
              <a:ext uri="{FF2B5EF4-FFF2-40B4-BE49-F238E27FC236}">
                <a16:creationId xmlns:a16="http://schemas.microsoft.com/office/drawing/2014/main" xmlns="" id="{6815616E-B914-37DE-45B1-DB2F53026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73200" y="8497115"/>
            <a:ext cx="1866900" cy="166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00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CF24A7E-87FB-AE0E-5FD1-D215D03D2CB1}"/>
              </a:ext>
            </a:extLst>
          </p:cNvPr>
          <p:cNvSpPr txBox="1"/>
          <p:nvPr/>
        </p:nvSpPr>
        <p:spPr>
          <a:xfrm>
            <a:off x="990600" y="266700"/>
            <a:ext cx="16306800" cy="699230"/>
          </a:xfrm>
          <a:prstGeom prst="rect">
            <a:avLst/>
          </a:prstGeom>
          <a:noFill/>
        </p:spPr>
        <p:txBody>
          <a:bodyPr wrap="square">
            <a:spAutoFit/>
          </a:bodyPr>
          <a:lstStyle/>
          <a:p>
            <a:pPr algn="just">
              <a:lnSpc>
                <a:spcPct val="150000"/>
              </a:lnSpc>
              <a:spcBef>
                <a:spcPts val="100"/>
              </a:spcBef>
              <a:spcAft>
                <a:spcPts val="100"/>
              </a:spcAft>
            </a:pP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đối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sự</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triển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du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endParaRPr lang="en-US" sz="30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B33DB632-87D7-DE55-8564-300B0A1D6F3C}"/>
              </a:ext>
            </a:extLst>
          </p:cNvPr>
          <p:cNvCxnSpPr>
            <a:cxnSpLocks/>
          </p:cNvCxnSpPr>
          <p:nvPr/>
        </p:nvCxnSpPr>
        <p:spPr>
          <a:xfrm>
            <a:off x="2362200" y="1181100"/>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0824BE14-4B31-2D0C-8877-7F499D27B9DC}"/>
              </a:ext>
            </a:extLst>
          </p:cNvPr>
          <p:cNvSpPr txBox="1"/>
          <p:nvPr/>
        </p:nvSpPr>
        <p:spPr>
          <a:xfrm>
            <a:off x="990600" y="1510570"/>
            <a:ext cx="17297400" cy="699230"/>
          </a:xfrm>
          <a:prstGeom prst="rect">
            <a:avLst/>
          </a:prstGeom>
          <a:noFill/>
        </p:spPr>
        <p:txBody>
          <a:bodyPr wrap="square">
            <a:spAutoFit/>
          </a:bodyPr>
          <a:lstStyle/>
          <a:p>
            <a:pPr algn="just">
              <a:lnSpc>
                <a:spcPct val="150000"/>
              </a:lnSpc>
              <a:spcBef>
                <a:spcPts val="100"/>
              </a:spcBef>
              <a:spcAft>
                <a:spcPts val="100"/>
              </a:spcAft>
            </a:pP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sát các </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h</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ình từ 4.4 đế</a:t>
            </a:r>
            <a:r>
              <a:rPr lang="en-US" sz="3000" dirty="0">
                <a:solidFill>
                  <a:srgbClr val="C00000"/>
                </a:solidFill>
                <a:latin typeface="Arial" panose="020B0604020202020204" pitchFamily="34" charset="0"/>
                <a:ea typeface="Calibri" panose="020F0502020204030204" pitchFamily="34" charset="0"/>
                <a:cs typeface="Arial" panose="020B0604020202020204" pitchFamily="34" charset="0"/>
              </a:rPr>
              <a:t>n </a:t>
            </a:r>
            <a:r>
              <a:rPr lang="vi-VN"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4.6, các sơ đồ 4.1 và 4.2 để hoàn thành nhiệm vụ theo bảng sau:</a:t>
            </a:r>
            <a:endParaRPr lang="vi-VN" sz="3000" dirty="0">
              <a:solidFill>
                <a:srgbClr val="C00000"/>
              </a:solidFill>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B52569CB-A287-B9A2-4FFF-030151E56FCA}"/>
              </a:ext>
            </a:extLst>
          </p:cNvPr>
          <p:cNvSpPr/>
          <p:nvPr/>
        </p:nvSpPr>
        <p:spPr>
          <a:xfrm>
            <a:off x="838200" y="1417052"/>
            <a:ext cx="16840200" cy="990600"/>
          </a:xfrm>
          <a:prstGeom prst="rect">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oán lớp 4: Ôn tập về tìm số trung bình cộng trang 175 - Tin Tức Giáo Dục  Học Tập Tiny">
            <a:extLst>
              <a:ext uri="{FF2B5EF4-FFF2-40B4-BE49-F238E27FC236}">
                <a16:creationId xmlns:a16="http://schemas.microsoft.com/office/drawing/2014/main" xmlns="" id="{66A3914D-95B2-8879-13A9-1C31B1086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4662"/>
            <a:ext cx="606742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98ACB81B-8BD5-FCE3-E741-AB59D6655D67}"/>
              </a:ext>
            </a:extLst>
          </p:cNvPr>
          <p:cNvPicPr>
            <a:picLocks noChangeAspect="1"/>
          </p:cNvPicPr>
          <p:nvPr/>
        </p:nvPicPr>
        <p:blipFill>
          <a:blip r:embed="rId3"/>
          <a:stretch>
            <a:fillRect/>
          </a:stretch>
        </p:blipFill>
        <p:spPr>
          <a:xfrm>
            <a:off x="4953000" y="3058551"/>
            <a:ext cx="12529889" cy="4235767"/>
          </a:xfrm>
          <a:prstGeom prst="rect">
            <a:avLst/>
          </a:prstGeom>
        </p:spPr>
      </p:pic>
      <p:pic>
        <p:nvPicPr>
          <p:cNvPr id="6148" name="Picture 4" descr="Vì sao Chi lại chần chừ khi hái bông hoa ? Đọc truyện Bông">
            <a:extLst>
              <a:ext uri="{FF2B5EF4-FFF2-40B4-BE49-F238E27FC236}">
                <a16:creationId xmlns:a16="http://schemas.microsoft.com/office/drawing/2014/main" xmlns="" id="{E4A99128-B0F3-2203-2E06-B62658E0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5" y="7561385"/>
            <a:ext cx="3219450" cy="272561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葉っぱのイラスト素材194 | 花、植物イラスト Flode illustration （フロデイラスト）">
            <a:extLst>
              <a:ext uri="{FF2B5EF4-FFF2-40B4-BE49-F238E27FC236}">
                <a16:creationId xmlns:a16="http://schemas.microsoft.com/office/drawing/2014/main" xmlns="" id="{740A18AF-F16F-3B98-E42C-85E97DC6B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909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新芽のイラスト - 無料イラストのIMT 商用OK、加工OK">
            <a:extLst>
              <a:ext uri="{FF2B5EF4-FFF2-40B4-BE49-F238E27FC236}">
                <a16:creationId xmlns:a16="http://schemas.microsoft.com/office/drawing/2014/main" xmlns="" id="{2FE8732B-4CDE-6EA7-9039-3B3220C1CC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0" y="7444519"/>
            <a:ext cx="3219450" cy="27256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4DD358A-BE14-2152-5F0D-9C743C2D14CF}"/>
              </a:ext>
            </a:extLst>
          </p:cNvPr>
          <p:cNvPicPr>
            <a:picLocks noChangeAspect="1"/>
          </p:cNvPicPr>
          <p:nvPr/>
        </p:nvPicPr>
        <p:blipFill>
          <a:blip r:embed="rId7"/>
          <a:stretch>
            <a:fillRect/>
          </a:stretch>
        </p:blipFill>
        <p:spPr>
          <a:xfrm>
            <a:off x="4876800" y="2501170"/>
            <a:ext cx="13030200" cy="7785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843336" y="-861636"/>
            <a:ext cx="8716128" cy="13868400"/>
            <a:chOff x="0" y="0"/>
            <a:chExt cx="2612102" cy="4860768"/>
          </a:xfrm>
        </p:grpSpPr>
        <p:sp>
          <p:nvSpPr>
            <p:cNvPr id="3" name="Freeform 3"/>
            <p:cNvSpPr/>
            <p:nvPr/>
          </p:nvSpPr>
          <p:spPr>
            <a:xfrm>
              <a:off x="0" y="0"/>
              <a:ext cx="2612102" cy="4860768"/>
            </a:xfrm>
            <a:custGeom>
              <a:avLst/>
              <a:gdLst/>
              <a:ahLst/>
              <a:cxnLst/>
              <a:rect l="l" t="t" r="r" b="b"/>
              <a:pathLst>
                <a:path w="2612102" h="4860768">
                  <a:moveTo>
                    <a:pt x="2487642" y="4860768"/>
                  </a:moveTo>
                  <a:lnTo>
                    <a:pt x="124460" y="4860768"/>
                  </a:lnTo>
                  <a:cubicBezTo>
                    <a:pt x="55880" y="4860768"/>
                    <a:pt x="0" y="4804888"/>
                    <a:pt x="0" y="4736308"/>
                  </a:cubicBezTo>
                  <a:lnTo>
                    <a:pt x="0" y="124460"/>
                  </a:lnTo>
                  <a:cubicBezTo>
                    <a:pt x="0" y="55880"/>
                    <a:pt x="55880" y="0"/>
                    <a:pt x="124460" y="0"/>
                  </a:cubicBezTo>
                  <a:lnTo>
                    <a:pt x="2487642" y="0"/>
                  </a:lnTo>
                  <a:cubicBezTo>
                    <a:pt x="2556222" y="0"/>
                    <a:pt x="2612102" y="55880"/>
                    <a:pt x="2612102" y="124460"/>
                  </a:cubicBezTo>
                  <a:lnTo>
                    <a:pt x="2612102" y="4736308"/>
                  </a:lnTo>
                  <a:cubicBezTo>
                    <a:pt x="2612102" y="4804888"/>
                    <a:pt x="2556222" y="4860768"/>
                    <a:pt x="2487642" y="4860768"/>
                  </a:cubicBezTo>
                  <a:close/>
                </a:path>
              </a:pathLst>
            </a:custGeom>
            <a:solidFill>
              <a:srgbClr val="378F81"/>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71024" y="5583657"/>
            <a:ext cx="7573393" cy="484697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0"/>
            <a:ext cx="2973878" cy="10287000"/>
          </a:xfrm>
          <a:prstGeom prst="rect">
            <a:avLst/>
          </a:prstGeom>
        </p:spPr>
      </p:pic>
      <p:sp>
        <p:nvSpPr>
          <p:cNvPr id="14" name="TextBox 13">
            <a:extLst>
              <a:ext uri="{FF2B5EF4-FFF2-40B4-BE49-F238E27FC236}">
                <a16:creationId xmlns:a16="http://schemas.microsoft.com/office/drawing/2014/main" xmlns="" id="{58E1E64C-8CD9-9FE7-EF98-E1710099EECA}"/>
              </a:ext>
            </a:extLst>
          </p:cNvPr>
          <p:cNvSpPr txBox="1"/>
          <p:nvPr/>
        </p:nvSpPr>
        <p:spPr>
          <a:xfrm>
            <a:off x="4281054" y="2201040"/>
            <a:ext cx="13716000" cy="2084225"/>
          </a:xfrm>
          <a:prstGeom prst="rect">
            <a:avLst/>
          </a:prstGeom>
          <a:noFill/>
        </p:spPr>
        <p:txBody>
          <a:bodyPr wrap="square">
            <a:spAutoFit/>
          </a:bodyPr>
          <a:lstStyle/>
          <a:p>
            <a:pPr marL="457200" indent="-457200">
              <a:lnSpc>
                <a:spcPct val="150000"/>
              </a:lnSpc>
              <a:spcAft>
                <a:spcPts val="1000"/>
              </a:spcAft>
              <a:buFont typeface="Courier New" panose="02070309020205020404" pitchFamily="49" charset="0"/>
              <a:buChar char="o"/>
            </a:pPr>
            <a:r>
              <a:rPr lang="vi-VN" sz="3000" i="1" dirty="0">
                <a:solidFill>
                  <a:srgbClr val="FFFF00"/>
                </a:solidFill>
                <a:effectLst/>
                <a:ea typeface="Calibri" panose="020F0502020204030204" pitchFamily="34" charset="0"/>
                <a:cs typeface="Times New Roman" panose="02020603050405020304" pitchFamily="18" charset="0"/>
              </a:rPr>
              <a:t> Những quốc gia có thu nhập cao từ ngành Du lịch như Thái Lan, Hàn Quốc, Nhật Bản, Trung Quốc, I-ta-li-a, Pháp,...đều rất khéo léo đưa tri thức lịch sử lồng ghép gắn với các địa danh mà du khách đến tham quan, trải nghiệm.</a:t>
            </a:r>
            <a:endParaRPr lang="vi-VN" sz="3000" dirty="0">
              <a:solidFill>
                <a:srgbClr val="FFFF00"/>
              </a:solidFill>
              <a:effectLst/>
              <a:cs typeface="Times New Roman" panose="02020603050405020304" pitchFamily="18" charset="0"/>
            </a:endParaRPr>
          </a:p>
        </p:txBody>
      </p:sp>
      <p:sp>
        <p:nvSpPr>
          <p:cNvPr id="15" name="TextBox 14">
            <a:extLst>
              <a:ext uri="{FF2B5EF4-FFF2-40B4-BE49-F238E27FC236}">
                <a16:creationId xmlns:a16="http://schemas.microsoft.com/office/drawing/2014/main" xmlns="" id="{58E84FDC-675C-0DA4-1065-24D502342C67}"/>
              </a:ext>
            </a:extLst>
          </p:cNvPr>
          <p:cNvSpPr txBox="1"/>
          <p:nvPr/>
        </p:nvSpPr>
        <p:spPr>
          <a:xfrm>
            <a:off x="4191000" y="342105"/>
            <a:ext cx="12344400" cy="699230"/>
          </a:xfrm>
          <a:prstGeom prst="rect">
            <a:avLst/>
          </a:prstGeom>
          <a:noFill/>
        </p:spPr>
        <p:txBody>
          <a:bodyPr wrap="square">
            <a:spAutoFit/>
          </a:bodyPr>
          <a:lstStyle/>
          <a:p>
            <a:pPr algn="just">
              <a:lnSpc>
                <a:spcPct val="150000"/>
              </a:lnSpc>
              <a:spcBef>
                <a:spcPts val="100"/>
              </a:spcBef>
              <a:spcAft>
                <a:spcPts val="100"/>
              </a:spcAft>
            </a:pP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đối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sự</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triển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du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endParaRPr lang="en-US" sz="30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3E67CB96-6BE1-4B7F-C895-873F44663BAC}"/>
              </a:ext>
            </a:extLst>
          </p:cNvPr>
          <p:cNvCxnSpPr>
            <a:cxnSpLocks/>
          </p:cNvCxnSpPr>
          <p:nvPr/>
        </p:nvCxnSpPr>
        <p:spPr>
          <a:xfrm>
            <a:off x="5562600" y="1256505"/>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hought Bubble: Cloud 20">
            <a:extLst>
              <a:ext uri="{FF2B5EF4-FFF2-40B4-BE49-F238E27FC236}">
                <a16:creationId xmlns:a16="http://schemas.microsoft.com/office/drawing/2014/main" xmlns="" id="{76188C73-BA12-C6F0-E956-82421D9B55E4}"/>
              </a:ext>
            </a:extLst>
          </p:cNvPr>
          <p:cNvSpPr/>
          <p:nvPr/>
        </p:nvSpPr>
        <p:spPr>
          <a:xfrm>
            <a:off x="4953000" y="5071098"/>
            <a:ext cx="7954394" cy="3766740"/>
          </a:xfrm>
          <a:prstGeom prst="cloudCallout">
            <a:avLst>
              <a:gd name="adj1" fmla="val 14408"/>
              <a:gd name="adj2" fmla="val -66602"/>
            </a:avLst>
          </a:prstGeom>
          <a:blipFill>
            <a:blip r:embed="rId6"/>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5422" y="0"/>
            <a:ext cx="2973878" cy="10287000"/>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8" name="TextBox 7">
            <a:extLst>
              <a:ext uri="{FF2B5EF4-FFF2-40B4-BE49-F238E27FC236}">
                <a16:creationId xmlns:a16="http://schemas.microsoft.com/office/drawing/2014/main" xmlns="" id="{D3CB26DD-982D-C7A3-FC83-993EB8DCA81F}"/>
              </a:ext>
            </a:extLst>
          </p:cNvPr>
          <p:cNvSpPr txBox="1"/>
          <p:nvPr/>
        </p:nvSpPr>
        <p:spPr>
          <a:xfrm>
            <a:off x="631646" y="342900"/>
            <a:ext cx="12344400" cy="699230"/>
          </a:xfrm>
          <a:prstGeom prst="rect">
            <a:avLst/>
          </a:prstGeom>
          <a:noFill/>
        </p:spPr>
        <p:txBody>
          <a:bodyPr wrap="square">
            <a:spAutoFit/>
          </a:bodyPr>
          <a:lstStyle/>
          <a:p>
            <a:pPr algn="just">
              <a:lnSpc>
                <a:spcPct val="150000"/>
              </a:lnSpc>
              <a:spcBef>
                <a:spcPts val="100"/>
              </a:spcBef>
              <a:spcAft>
                <a:spcPts val="100"/>
              </a:spcAft>
            </a:pP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3.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đối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sự</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triển</a:t>
            </a:r>
            <a:r>
              <a:rPr lang="en-US" sz="30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du </a:t>
            </a:r>
            <a:r>
              <a:rPr lang="en-US" sz="30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lịch</a:t>
            </a:r>
            <a:endParaRPr lang="en-US" sz="30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30DC1F57-321A-149E-05A2-12FB4E32BA32}"/>
              </a:ext>
            </a:extLst>
          </p:cNvPr>
          <p:cNvCxnSpPr>
            <a:cxnSpLocks/>
          </p:cNvCxnSpPr>
          <p:nvPr/>
        </p:nvCxnSpPr>
        <p:spPr>
          <a:xfrm>
            <a:off x="2003246" y="1257300"/>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0942695D-0024-6934-7872-27CC028F16B5}"/>
              </a:ext>
            </a:extLst>
          </p:cNvPr>
          <p:cNvSpPr txBox="1"/>
          <p:nvPr/>
        </p:nvSpPr>
        <p:spPr>
          <a:xfrm>
            <a:off x="76200" y="1714500"/>
            <a:ext cx="14285422" cy="2776722"/>
          </a:xfrm>
          <a:prstGeom prst="rect">
            <a:avLst/>
          </a:prstGeom>
          <a:noFill/>
        </p:spPr>
        <p:txBody>
          <a:bodyPr wrap="square">
            <a:spAutoFit/>
          </a:bodyPr>
          <a:lstStyle/>
          <a:p>
            <a:pPr marL="457200" indent="-457200">
              <a:lnSpc>
                <a:spcPct val="150000"/>
              </a:lnSpc>
              <a:spcAft>
                <a:spcPts val="10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Ở Việt nam, nhiều tỉnh, thành như: Quảng Ninh, Ninh Bình, Thừa Thiên Huế, Hà Nội, Quảng Bình, Kiên Giang, Lào Cai,...có tổng thu cao từ du lịch là nhờ có sức hấp dẫn của các địa danh, biết khai thác những tri thức lịch sử và giá trị của di sản văn hóa, di sản thiên nhiên để quảng bá, phát triển du lịch bền vững. </a:t>
            </a:r>
            <a:endParaRPr lang="vi-VN" sz="3000" dirty="0">
              <a:solidFill>
                <a:srgbClr val="0070C0"/>
              </a:solidFill>
              <a:effectLst/>
              <a:cs typeface="Times New Roman" panose="02020603050405020304" pitchFamily="18" charset="0"/>
            </a:endParaRPr>
          </a:p>
        </p:txBody>
      </p:sp>
      <p:sp>
        <p:nvSpPr>
          <p:cNvPr id="12" name="Oval 11">
            <a:extLst>
              <a:ext uri="{FF2B5EF4-FFF2-40B4-BE49-F238E27FC236}">
                <a16:creationId xmlns:a16="http://schemas.microsoft.com/office/drawing/2014/main" xmlns="" id="{EB794248-3962-C21F-3A6D-140E0B83DE59}"/>
              </a:ext>
            </a:extLst>
          </p:cNvPr>
          <p:cNvSpPr/>
          <p:nvPr/>
        </p:nvSpPr>
        <p:spPr>
          <a:xfrm>
            <a:off x="457200" y="4762500"/>
            <a:ext cx="3962400" cy="3709614"/>
          </a:xfrm>
          <a:prstGeom prst="ellipse">
            <a:avLst/>
          </a:prstGeom>
          <a:blipFill>
            <a:blip r:embed="rId4"/>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13" name="Oval 12">
            <a:extLst>
              <a:ext uri="{FF2B5EF4-FFF2-40B4-BE49-F238E27FC236}">
                <a16:creationId xmlns:a16="http://schemas.microsoft.com/office/drawing/2014/main" xmlns="" id="{CBF1E3E2-3CE4-6290-FFF2-84B032803E6C}"/>
              </a:ext>
            </a:extLst>
          </p:cNvPr>
          <p:cNvSpPr/>
          <p:nvPr/>
        </p:nvSpPr>
        <p:spPr>
          <a:xfrm>
            <a:off x="5181600" y="4762500"/>
            <a:ext cx="3962400" cy="3709614"/>
          </a:xfrm>
          <a:prstGeom prst="ellipse">
            <a:avLst/>
          </a:prstGeom>
          <a:blipFill>
            <a:blip r:embed="rId5"/>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14" name="Oval 13">
            <a:extLst>
              <a:ext uri="{FF2B5EF4-FFF2-40B4-BE49-F238E27FC236}">
                <a16:creationId xmlns:a16="http://schemas.microsoft.com/office/drawing/2014/main" xmlns="" id="{F7D6AB2D-487D-6DA4-47D7-58F5102AC6DC}"/>
              </a:ext>
            </a:extLst>
          </p:cNvPr>
          <p:cNvSpPr/>
          <p:nvPr/>
        </p:nvSpPr>
        <p:spPr>
          <a:xfrm>
            <a:off x="9773700" y="4762500"/>
            <a:ext cx="3962400" cy="3709614"/>
          </a:xfrm>
          <a:prstGeom prst="ellipse">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11ECE57-73BF-9EE2-483A-8CB6EC650E04}"/>
              </a:ext>
            </a:extLst>
          </p:cNvPr>
          <p:cNvSpPr txBox="1"/>
          <p:nvPr/>
        </p:nvSpPr>
        <p:spPr>
          <a:xfrm>
            <a:off x="7097623" y="287225"/>
            <a:ext cx="4092754" cy="1002710"/>
          </a:xfrm>
          <a:prstGeom prst="rect">
            <a:avLst/>
          </a:prstGeom>
          <a:noFill/>
        </p:spPr>
        <p:txBody>
          <a:bodyPr wrap="square">
            <a:spAutoFit/>
          </a:bodyPr>
          <a:lstStyle/>
          <a:p>
            <a:pPr algn="just">
              <a:lnSpc>
                <a:spcPct val="150000"/>
              </a:lnSpc>
              <a:spcBef>
                <a:spcPts val="100"/>
              </a:spcBef>
              <a:spcAft>
                <a:spcPts val="100"/>
              </a:spcAft>
            </a:pPr>
            <a:r>
              <a:rPr lang="en-US" sz="4500" b="1" dirty="0">
                <a:solidFill>
                  <a:schemeClr val="accent6">
                    <a:lumMod val="75000"/>
                  </a:schemeClr>
                </a:solidFill>
                <a:latin typeface="Arial" panose="020B0604020202020204" pitchFamily="34" charset="0"/>
                <a:cs typeface="Arial" panose="020B0604020202020204" pitchFamily="34" charset="0"/>
              </a:rPr>
              <a:t>LUYỆN TẬP</a:t>
            </a:r>
            <a:endParaRPr lang="en-US" sz="45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413C6E8B-3C70-925A-FA39-C344E58178E2}"/>
              </a:ext>
            </a:extLst>
          </p:cNvPr>
          <p:cNvCxnSpPr>
            <a:cxnSpLocks/>
          </p:cNvCxnSpPr>
          <p:nvPr/>
        </p:nvCxnSpPr>
        <p:spPr>
          <a:xfrm>
            <a:off x="5181600" y="1333500"/>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A1C047D9-8CDC-BC88-E964-F3B37ABB1E15}"/>
              </a:ext>
            </a:extLst>
          </p:cNvPr>
          <p:cNvSpPr txBox="1"/>
          <p:nvPr/>
        </p:nvSpPr>
        <p:spPr>
          <a:xfrm>
            <a:off x="762000" y="1860201"/>
            <a:ext cx="16459200" cy="1391728"/>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v"/>
            </a:pPr>
            <a:r>
              <a:rPr lang="vi-VN" sz="3000" dirty="0">
                <a:solidFill>
                  <a:srgbClr val="C00000"/>
                </a:solidFill>
                <a:effectLst/>
                <a:ea typeface="Calibri" panose="020F0502020204030204" pitchFamily="34" charset="0"/>
                <a:cs typeface="Times New Roman" panose="02020603050405020304" pitchFamily="18" charset="0"/>
              </a:rPr>
              <a:t> </a:t>
            </a:r>
            <a:r>
              <a:rPr lang="vi-VN" sz="3000" i="1" dirty="0">
                <a:solidFill>
                  <a:srgbClr val="C00000"/>
                </a:solidFill>
                <a:effectLst/>
                <a:ea typeface="Calibri" panose="020F0502020204030204" pitchFamily="34" charset="0"/>
                <a:cs typeface="Times New Roman" panose="02020603050405020304" pitchFamily="18" charset="0"/>
              </a:rPr>
              <a:t>Kể tên </a:t>
            </a:r>
            <a:r>
              <a:rPr lang="en-US" sz="3000" i="1">
                <a:solidFill>
                  <a:srgbClr val="C00000"/>
                </a:solidFill>
                <a:effectLst/>
                <a:ea typeface="Calibri" panose="020F0502020204030204" pitchFamily="34" charset="0"/>
                <a:cs typeface="Times New Roman" panose="02020603050405020304" pitchFamily="18" charset="0"/>
              </a:rPr>
              <a:t>3</a:t>
            </a:r>
            <a:r>
              <a:rPr lang="vi-VN" sz="3000" i="1">
                <a:solidFill>
                  <a:srgbClr val="C00000"/>
                </a:solidFill>
                <a:effectLst/>
                <a:ea typeface="Calibri" panose="020F0502020204030204" pitchFamily="34" charset="0"/>
                <a:cs typeface="Times New Roman" panose="02020603050405020304" pitchFamily="18" charset="0"/>
              </a:rPr>
              <a:t> </a:t>
            </a:r>
            <a:r>
              <a:rPr lang="vi-VN" sz="3000" i="1" dirty="0">
                <a:solidFill>
                  <a:srgbClr val="C00000"/>
                </a:solidFill>
                <a:effectLst/>
                <a:ea typeface="Calibri" panose="020F0502020204030204" pitchFamily="34" charset="0"/>
                <a:cs typeface="Times New Roman" panose="02020603050405020304" pitchFamily="18" charset="0"/>
              </a:rPr>
              <a:t>di sản văn hóa của Việt Nam được UNESCO ghi danh là Di sản thế giới. Hãy giới thiệu về các giá trị lịch sử, văn hóa liên quan đến những di sản đó. </a:t>
            </a:r>
            <a:endParaRPr lang="vi-VN" sz="3000" dirty="0">
              <a:solidFill>
                <a:srgbClr val="C00000"/>
              </a:solidFill>
              <a:effectLst/>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C01480F1-CC44-89ED-9215-A8FC6FBB2EC7}"/>
              </a:ext>
            </a:extLst>
          </p:cNvPr>
          <p:cNvSpPr/>
          <p:nvPr/>
        </p:nvSpPr>
        <p:spPr>
          <a:xfrm>
            <a:off x="631646" y="1860201"/>
            <a:ext cx="16894354" cy="1391728"/>
          </a:xfrm>
          <a:prstGeom prst="round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ĐÀ NẴNG - NINH BÌNH - HẠ LONG - Viet Nam TravelMART">
            <a:extLst>
              <a:ext uri="{FF2B5EF4-FFF2-40B4-BE49-F238E27FC236}">
                <a16:creationId xmlns:a16="http://schemas.microsoft.com/office/drawing/2014/main" xmlns="" id="{91DF1C08-9926-8941-B7D4-845424314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3854829"/>
            <a:ext cx="6400799" cy="5146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90EB110-3DB7-DEDE-7499-43323C67C155}"/>
              </a:ext>
            </a:extLst>
          </p:cNvPr>
          <p:cNvSpPr txBox="1"/>
          <p:nvPr/>
        </p:nvSpPr>
        <p:spPr>
          <a:xfrm>
            <a:off x="7994072" y="5624293"/>
            <a:ext cx="9829800" cy="4174541"/>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 Được UNESCO ghi danh là Di sản Thiên nhiên Thế giới lần đầu tiên vào năm 1994 nhờ những giá trị cảnh quan tự nhiên độc đáo và quan trọng về mặt thẩm mĩ. </a:t>
            </a:r>
            <a:endParaRPr lang="vi-VN" sz="3000" dirty="0">
              <a:solidFill>
                <a:srgbClr val="0070C0"/>
              </a:solidFill>
              <a:effectLst/>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Năm 2000, lần thứ hai vinh dự được công nhận bởi những giá trị địa chất, địa mạo đặc trưng, qua quá trình Trái Đất kiến tạo hàng tỉ năm. </a:t>
            </a:r>
            <a:endParaRPr lang="vi-VN" sz="3000" dirty="0">
              <a:solidFill>
                <a:srgbClr val="0070C0"/>
              </a:solidFill>
              <a:effectLst/>
              <a:cs typeface="Times New Roman" panose="02020603050405020304" pitchFamily="18" charset="0"/>
            </a:endParaRPr>
          </a:p>
        </p:txBody>
      </p:sp>
      <p:pic>
        <p:nvPicPr>
          <p:cNvPr id="7172" name="Picture 4" descr="Hình Lá Cành Cây Cho Ghép Ảnh Tách Nền PNG 5 - Free.Vector6.com">
            <a:extLst>
              <a:ext uri="{FF2B5EF4-FFF2-40B4-BE49-F238E27FC236}">
                <a16:creationId xmlns:a16="http://schemas.microsoft.com/office/drawing/2014/main" xmlns="" id="{6204164A-9AF6-70FF-4D5C-60DBFDC37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4967" y="3506720"/>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Lá Cành Cây Cho Ghép Ảnh Tách Nền PNG 5 - Free.Vector6.com">
            <a:extLst>
              <a:ext uri="{FF2B5EF4-FFF2-40B4-BE49-F238E27FC236}">
                <a16:creationId xmlns:a16="http://schemas.microsoft.com/office/drawing/2014/main" xmlns="" id="{0A917FDA-D954-FC07-5177-486351E33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2998" y="3552286"/>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Lá Cành Cây Cho Ghép Ảnh Tách Nền PNG 5 - Free.Vector6.com">
            <a:extLst>
              <a:ext uri="{FF2B5EF4-FFF2-40B4-BE49-F238E27FC236}">
                <a16:creationId xmlns:a16="http://schemas.microsoft.com/office/drawing/2014/main" xmlns="" id="{D6DFE66F-9766-C42B-852F-3DC381DA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5408" y="3513320"/>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Lá Cây Cho Ghép Ảnh Tách Nền PNG 14 - Free.Vector6.com">
            <a:extLst>
              <a:ext uri="{FF2B5EF4-FFF2-40B4-BE49-F238E27FC236}">
                <a16:creationId xmlns:a16="http://schemas.microsoft.com/office/drawing/2014/main" xmlns="" id="{C2432B12-797F-5019-1328-2397FD7AC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200" y="-103355"/>
            <a:ext cx="2624372" cy="18764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E33F2FD3-2260-BD4E-101E-49CD6C768E90}"/>
              </a:ext>
            </a:extLst>
          </p:cNvPr>
          <p:cNvSpPr/>
          <p:nvPr/>
        </p:nvSpPr>
        <p:spPr>
          <a:xfrm>
            <a:off x="1752600" y="9185019"/>
            <a:ext cx="2743200" cy="838200"/>
          </a:xfrm>
          <a:prstGeom prst="rect">
            <a:avLst/>
          </a:prstGeom>
          <a:solidFill>
            <a:schemeClr val="accent6">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rgbClr val="0070C0"/>
                </a:solidFill>
                <a:latin typeface="Arial" panose="020B0604020202020204" pitchFamily="34" charset="0"/>
                <a:cs typeface="Arial" panose="020B0604020202020204" pitchFamily="34" charset="0"/>
              </a:rPr>
              <a:t>Vịnh</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Hạ</a:t>
            </a:r>
            <a:r>
              <a:rPr lang="en-US" sz="3000" dirty="0">
                <a:solidFill>
                  <a:srgbClr val="0070C0"/>
                </a:solidFill>
                <a:latin typeface="Arial" panose="020B0604020202020204" pitchFamily="34" charset="0"/>
                <a:cs typeface="Arial" panose="020B0604020202020204" pitchFamily="34" charset="0"/>
              </a:rPr>
              <a:t> Long</a:t>
            </a:r>
          </a:p>
        </p:txBody>
      </p:sp>
      <p:pic>
        <p:nvPicPr>
          <p:cNvPr id="19" name="Picture 18">
            <a:extLst>
              <a:ext uri="{FF2B5EF4-FFF2-40B4-BE49-F238E27FC236}">
                <a16:creationId xmlns:a16="http://schemas.microsoft.com/office/drawing/2014/main" xmlns="" id="{809503D8-B670-B875-05C2-8647E286FB48}"/>
              </a:ext>
            </a:extLst>
          </p:cNvPr>
          <p:cNvPicPr>
            <a:picLocks noChangeAspect="1"/>
          </p:cNvPicPr>
          <p:nvPr/>
        </p:nvPicPr>
        <p:blipFill>
          <a:blip r:embed="rId5"/>
          <a:stretch>
            <a:fillRect/>
          </a:stretch>
        </p:blipFill>
        <p:spPr>
          <a:xfrm>
            <a:off x="7980826" y="5546361"/>
            <a:ext cx="10078574" cy="4397739"/>
          </a:xfrm>
          <a:prstGeom prst="rect">
            <a:avLst/>
          </a:prstGeom>
        </p:spPr>
      </p:pic>
      <p:pic>
        <p:nvPicPr>
          <p:cNvPr id="7178" name="Picture 10" descr="Khám phá quần thể di tích Cố đô Huế | VIETRAVEL - Vietravel">
            <a:extLst>
              <a:ext uri="{FF2B5EF4-FFF2-40B4-BE49-F238E27FC236}">
                <a16:creationId xmlns:a16="http://schemas.microsoft.com/office/drawing/2014/main" xmlns="" id="{8942360F-446C-CA96-F9AD-C91EA47E44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695700"/>
            <a:ext cx="7954395" cy="53055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xmlns="" id="{A067A12A-C453-1B0F-CCAB-F29D45B28270}"/>
              </a:ext>
            </a:extLst>
          </p:cNvPr>
          <p:cNvSpPr/>
          <p:nvPr/>
        </p:nvSpPr>
        <p:spPr>
          <a:xfrm>
            <a:off x="1779700" y="9185019"/>
            <a:ext cx="5459300" cy="838200"/>
          </a:xfrm>
          <a:prstGeom prst="rect">
            <a:avLst/>
          </a:prstGeom>
          <a:solidFill>
            <a:schemeClr val="accent6">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51494CAD-6201-65C0-6E2B-0F8F2AAEF270}"/>
              </a:ext>
            </a:extLst>
          </p:cNvPr>
          <p:cNvSpPr txBox="1"/>
          <p:nvPr/>
        </p:nvSpPr>
        <p:spPr>
          <a:xfrm>
            <a:off x="2003246" y="9327120"/>
            <a:ext cx="5247105" cy="553998"/>
          </a:xfrm>
          <a:prstGeom prst="rect">
            <a:avLst/>
          </a:prstGeom>
          <a:noFill/>
        </p:spPr>
        <p:txBody>
          <a:bodyPr wrap="square">
            <a:spAutoFit/>
          </a:bodyPr>
          <a:lstStyle/>
          <a:p>
            <a:r>
              <a:rPr lang="en-US" sz="3000" dirty="0" err="1">
                <a:solidFill>
                  <a:srgbClr val="0070C0"/>
                </a:solidFill>
                <a:latin typeface="Arial" panose="020B0604020202020204" pitchFamily="34" charset="0"/>
                <a:cs typeface="Arial" panose="020B0604020202020204" pitchFamily="34" charset="0"/>
              </a:rPr>
              <a:t>Quần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thể</a:t>
            </a:r>
            <a:r>
              <a:rPr lang="en-US" sz="3000" dirty="0">
                <a:solidFill>
                  <a:srgbClr val="0070C0"/>
                </a:solidFill>
                <a:latin typeface="Arial" panose="020B0604020202020204" pitchFamily="34" charset="0"/>
                <a:cs typeface="Arial" panose="020B0604020202020204" pitchFamily="34" charset="0"/>
              </a:rPr>
              <a:t> di </a:t>
            </a:r>
            <a:r>
              <a:rPr lang="en-US" sz="3000" dirty="0" err="1">
                <a:solidFill>
                  <a:srgbClr val="0070C0"/>
                </a:solidFill>
                <a:latin typeface="Arial" panose="020B0604020202020204" pitchFamily="34" charset="0"/>
                <a:cs typeface="Arial" panose="020B0604020202020204" pitchFamily="34" charset="0"/>
              </a:rPr>
              <a:t>tích</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cố</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đô</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Huế</a:t>
            </a:r>
            <a:endParaRPr lang="en-US" sz="3000" dirty="0">
              <a:solidFill>
                <a:srgbClr val="0070C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FE3B3ECE-0874-0214-D7F2-0E6A82AEEB71}"/>
              </a:ext>
            </a:extLst>
          </p:cNvPr>
          <p:cNvSpPr txBox="1"/>
          <p:nvPr/>
        </p:nvSpPr>
        <p:spPr>
          <a:xfrm>
            <a:off x="8616608" y="5195358"/>
            <a:ext cx="9795433" cy="5110694"/>
          </a:xfrm>
          <a:prstGeom prst="rect">
            <a:avLst/>
          </a:prstGeom>
          <a:noFill/>
        </p:spPr>
        <p:txBody>
          <a:bodyPr wrap="square">
            <a:spAutoFit/>
          </a:bodyPr>
          <a:lstStyle/>
          <a:p>
            <a:pPr marL="457200" indent="-457200">
              <a:lnSpc>
                <a:spcPct val="150000"/>
              </a:lnSpc>
              <a:spcAft>
                <a:spcPts val="10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 Từng là kinh đô của Việt Nam thời Nguyễn (1802-1945). Nổi tiếng với hệ thống đền, chùa, thành quách, lăng tẩm,...nguy nga tráng lệ bên dòng sông Hương thơ mộng. </a:t>
            </a:r>
            <a:endParaRPr lang="en-US" sz="3000" dirty="0">
              <a:solidFill>
                <a:srgbClr val="0070C0"/>
              </a:solidFill>
              <a:effectLst/>
              <a:ea typeface="Calibri" panose="020F0502020204030204" pitchFamily="34" charset="0"/>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Năm 1993, quần thể di tích Cố đô Huế đã được UNESCO ghi danh là Di sản Văn hóa Thế giới. </a:t>
            </a:r>
            <a:endParaRPr lang="vi-VN" sz="3000" dirty="0">
              <a:solidFill>
                <a:srgbClr val="0070C0"/>
              </a:solidFill>
              <a:effectLst/>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endParaRPr lang="vi-VN" sz="3000" dirty="0">
              <a:solidFill>
                <a:srgbClr val="0070C0"/>
              </a:solidFill>
              <a:effectLst/>
              <a:cs typeface="Times New Roman" panose="02020603050405020304" pitchFamily="18" charset="0"/>
            </a:endParaRPr>
          </a:p>
        </p:txBody>
      </p:sp>
      <p:pic>
        <p:nvPicPr>
          <p:cNvPr id="2050" name="Picture 2" descr="Tín ngưỡng thờ cúng Hùng Vương: Nhớ tới cội nguồn và biết ơn tổ tiên">
            <a:extLst>
              <a:ext uri="{FF2B5EF4-FFF2-40B4-BE49-F238E27FC236}">
                <a16:creationId xmlns:a16="http://schemas.microsoft.com/office/drawing/2014/main" xmlns="" id="{9AB78D9F-17BC-09E2-C62C-A7664137A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72" y="3521625"/>
            <a:ext cx="8312728" cy="55004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60B41BD2-B191-CA54-F504-460E4B4DA9AE}"/>
              </a:ext>
            </a:extLst>
          </p:cNvPr>
          <p:cNvSpPr/>
          <p:nvPr/>
        </p:nvSpPr>
        <p:spPr>
          <a:xfrm>
            <a:off x="1779700" y="9185019"/>
            <a:ext cx="5459300" cy="838200"/>
          </a:xfrm>
          <a:prstGeom prst="rect">
            <a:avLst/>
          </a:prstGeom>
          <a:solidFill>
            <a:schemeClr val="accent6">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A77C8DB3-8365-F47F-B1D6-97572A52110C}"/>
              </a:ext>
            </a:extLst>
          </p:cNvPr>
          <p:cNvSpPr txBox="1"/>
          <p:nvPr/>
        </p:nvSpPr>
        <p:spPr>
          <a:xfrm>
            <a:off x="1861908" y="9327120"/>
            <a:ext cx="5247105" cy="553998"/>
          </a:xfrm>
          <a:prstGeom prst="rect">
            <a:avLst/>
          </a:prstGeom>
          <a:noFill/>
        </p:spPr>
        <p:txBody>
          <a:bodyPr wrap="square">
            <a:spAutoFit/>
          </a:bodyPr>
          <a:lstStyle/>
          <a:p>
            <a:r>
              <a:rPr lang="en-US" sz="3000" dirty="0" err="1">
                <a:solidFill>
                  <a:srgbClr val="0070C0"/>
                </a:solidFill>
                <a:latin typeface="Arial" panose="020B0604020202020204" pitchFamily="34" charset="0"/>
                <a:cs typeface="Arial" panose="020B0604020202020204" pitchFamily="34" charset="0"/>
              </a:rPr>
              <a:t>Tín</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ngưỡng</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thờ</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Hùng</a:t>
            </a:r>
            <a:r>
              <a:rPr lang="en-US" sz="3000" dirty="0">
                <a:solidFill>
                  <a:srgbClr val="0070C0"/>
                </a:solidFill>
                <a:latin typeface="Arial" panose="020B0604020202020204" pitchFamily="34" charset="0"/>
                <a:cs typeface="Arial" panose="020B0604020202020204" pitchFamily="34" charset="0"/>
              </a:rPr>
              <a:t> </a:t>
            </a:r>
            <a:r>
              <a:rPr lang="en-US" sz="3000" dirty="0" err="1">
                <a:solidFill>
                  <a:srgbClr val="0070C0"/>
                </a:solidFill>
                <a:latin typeface="Arial" panose="020B0604020202020204" pitchFamily="34" charset="0"/>
                <a:cs typeface="Arial" panose="020B0604020202020204" pitchFamily="34" charset="0"/>
              </a:rPr>
              <a:t>Vương</a:t>
            </a:r>
            <a:endParaRPr lang="en-US" sz="3000" dirty="0">
              <a:solidFill>
                <a:srgbClr val="0070C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B240E5DB-BF6A-C235-3C3F-E6FAA59FD9E4}"/>
              </a:ext>
            </a:extLst>
          </p:cNvPr>
          <p:cNvPicPr>
            <a:picLocks noChangeAspect="1"/>
          </p:cNvPicPr>
          <p:nvPr/>
        </p:nvPicPr>
        <p:blipFill>
          <a:blip r:embed="rId5"/>
          <a:stretch>
            <a:fillRect/>
          </a:stretch>
        </p:blipFill>
        <p:spPr>
          <a:xfrm>
            <a:off x="8535008" y="5419498"/>
            <a:ext cx="9752992" cy="4397739"/>
          </a:xfrm>
          <a:prstGeom prst="rect">
            <a:avLst/>
          </a:prstGeom>
        </p:spPr>
      </p:pic>
      <p:sp>
        <p:nvSpPr>
          <p:cNvPr id="11" name="TextBox 10">
            <a:extLst>
              <a:ext uri="{FF2B5EF4-FFF2-40B4-BE49-F238E27FC236}">
                <a16:creationId xmlns:a16="http://schemas.microsoft.com/office/drawing/2014/main" xmlns="" id="{DECC3309-C260-9593-D243-1F5C7952D4FC}"/>
              </a:ext>
            </a:extLst>
          </p:cNvPr>
          <p:cNvSpPr txBox="1"/>
          <p:nvPr/>
        </p:nvSpPr>
        <p:spPr>
          <a:xfrm>
            <a:off x="8561500" y="5515827"/>
            <a:ext cx="9803308" cy="4161717"/>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nl-NL" sz="3000"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một hình thức tín ngưỡng dân gian được lưu truyền lâu đời ở Việt Nam, chủ yếu được thực hành ở các di tích thờ các nhân vật liên quan đến thời Hùng Vương. </a:t>
            </a:r>
          </a:p>
          <a:p>
            <a:pPr marL="285750" indent="-285750">
              <a:lnSpc>
                <a:spcPct val="150000"/>
              </a:lnSpc>
              <a:buFont typeface="Courier New" panose="02070309020205020404" pitchFamily="49" charset="0"/>
              <a:buChar char="o"/>
            </a:pPr>
            <a:r>
              <a:rPr lang="nl-NL" sz="3000" dirty="0">
                <a:solidFill>
                  <a:srgbClr val="0070C0"/>
                </a:solidFill>
                <a:effectLst/>
                <a:latin typeface="Arial" panose="020B0604020202020204" pitchFamily="34" charset="0"/>
                <a:ea typeface="Calibri" panose="020F0502020204030204" pitchFamily="34" charset="0"/>
                <a:cs typeface="Arial" panose="020B0604020202020204" pitchFamily="34" charset="0"/>
              </a:rPr>
              <a:t>Năm 2012, UNESCO đã ghi danh Tín ngưỡng thờ cúng Hùng Vương là Di sản văn hóa phi vật thể đại diện của nhân loại.</a:t>
            </a:r>
            <a:endParaRPr lang="en-US" sz="3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463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barn(inVertical)">
                                      <p:cBhvr>
                                        <p:cTn id="22" dur="500"/>
                                        <p:tgtEl>
                                          <p:spTgt spid="717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172"/>
                                        </p:tgtEl>
                                        <p:attrNameLst>
                                          <p:attrName>style.visibility</p:attrName>
                                        </p:attrNameLst>
                                      </p:cBhvr>
                                      <p:to>
                                        <p:strVal val="visible"/>
                                      </p:to>
                                    </p:set>
                                    <p:animEffect transition="in" filter="circle(in)">
                                      <p:cBhvr>
                                        <p:cTn id="30" dur="2000"/>
                                        <p:tgtEl>
                                          <p:spTgt spid="7172"/>
                                        </p:tgtEl>
                                      </p:cBhvr>
                                    </p:animEffect>
                                  </p:childTnLst>
                                </p:cTn>
                              </p:par>
                              <p:par>
                                <p:cTn id="31" presetID="6"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barn(inVertical)">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7178"/>
                                        </p:tgtEl>
                                        <p:attrNameLst>
                                          <p:attrName>style.visibility</p:attrName>
                                        </p:attrNameLst>
                                      </p:cBhvr>
                                      <p:to>
                                        <p:strVal val="visible"/>
                                      </p:to>
                                    </p:set>
                                    <p:animEffect transition="in" filter="barn(inVertical)">
                                      <p:cBhvr>
                                        <p:cTn id="51" dur="500"/>
                                        <p:tgtEl>
                                          <p:spTgt spid="7178"/>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6">
                                            <p:txEl>
                                              <p:pRg st="0" end="0"/>
                                            </p:txEl>
                                          </p:spTgt>
                                        </p:tgtEl>
                                        <p:attrNameLst>
                                          <p:attrName>style.visibility</p:attrName>
                                        </p:attrNameLst>
                                      </p:cBhvr>
                                      <p:to>
                                        <p:strVal val="visible"/>
                                      </p:to>
                                    </p:set>
                                    <p:animEffect transition="in" filter="barn(inVertical)">
                                      <p:cBhvr>
                                        <p:cTn id="65" dur="500"/>
                                        <p:tgtEl>
                                          <p:spTgt spid="2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6">
                                            <p:txEl>
                                              <p:pRg st="1" end="1"/>
                                            </p:txEl>
                                          </p:spTgt>
                                        </p:tgtEl>
                                        <p:attrNameLst>
                                          <p:attrName>style.visibility</p:attrName>
                                        </p:attrNameLst>
                                      </p:cBhvr>
                                      <p:to>
                                        <p:strVal val="visible"/>
                                      </p:to>
                                    </p:set>
                                    <p:animEffect transition="in" filter="barn(inVertical)">
                                      <p:cBhvr>
                                        <p:cTn id="70" dur="500"/>
                                        <p:tgtEl>
                                          <p:spTgt spid="2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down)">
                                      <p:cBhvr>
                                        <p:cTn id="75" dur="500"/>
                                        <p:tgtEl>
                                          <p:spTgt spid="5"/>
                                        </p:tgtEl>
                                      </p:cBhvr>
                                    </p:animEffect>
                                  </p:childTnLst>
                                </p:cTn>
                              </p:par>
                              <p:par>
                                <p:cTn id="76" presetID="22" presetClass="entr" presetSubtype="4" fill="hold" nodeType="withEffect">
                                  <p:stCondLst>
                                    <p:cond delay="0"/>
                                  </p:stCondLst>
                                  <p:childTnLst>
                                    <p:set>
                                      <p:cBhvr>
                                        <p:cTn id="77" dur="1" fill="hold">
                                          <p:stCondLst>
                                            <p:cond delay="0"/>
                                          </p:stCondLst>
                                        </p:cTn>
                                        <p:tgtEl>
                                          <p:spTgt spid="2050"/>
                                        </p:tgtEl>
                                        <p:attrNameLst>
                                          <p:attrName>style.visibility</p:attrName>
                                        </p:attrNameLst>
                                      </p:cBhvr>
                                      <p:to>
                                        <p:strVal val="visible"/>
                                      </p:to>
                                    </p:set>
                                    <p:animEffect transition="in" filter="wipe(down)">
                                      <p:cBhvr>
                                        <p:cTn id="78" dur="500"/>
                                        <p:tgtEl>
                                          <p:spTgt spid="2050"/>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wipe(down)">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1">
                                            <p:txEl>
                                              <p:pRg st="0" end="0"/>
                                            </p:txEl>
                                          </p:spTgt>
                                        </p:tgtEl>
                                        <p:attrNameLst>
                                          <p:attrName>style.visibility</p:attrName>
                                        </p:attrNameLst>
                                      </p:cBhvr>
                                      <p:to>
                                        <p:strVal val="visible"/>
                                      </p:to>
                                    </p:set>
                                    <p:animEffect transition="in" filter="barn(inVertical)">
                                      <p:cBhvr>
                                        <p:cTn id="89" dur="500"/>
                                        <p:tgtEl>
                                          <p:spTgt spid="11">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1">
                                            <p:txEl>
                                              <p:pRg st="1" end="1"/>
                                            </p:txEl>
                                          </p:spTgt>
                                        </p:tgtEl>
                                        <p:attrNameLst>
                                          <p:attrName>style.visibility</p:attrName>
                                        </p:attrNameLst>
                                      </p:cBhvr>
                                      <p:to>
                                        <p:strVal val="visible"/>
                                      </p:to>
                                    </p:set>
                                    <p:animEffect transition="in" filter="barn(inVertical)">
                                      <p:cBhvr>
                                        <p:cTn id="9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1" grpId="0" animBg="1"/>
      <p:bldP spid="24"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3" name="Group 3"/>
          <p:cNvGrpSpPr/>
          <p:nvPr/>
        </p:nvGrpSpPr>
        <p:grpSpPr>
          <a:xfrm>
            <a:off x="1600200" y="1770626"/>
            <a:ext cx="16383000" cy="7234829"/>
            <a:chOff x="-600877" y="313531"/>
            <a:chExt cx="4089842" cy="3015344"/>
          </a:xfrm>
        </p:grpSpPr>
        <p:sp>
          <p:nvSpPr>
            <p:cNvPr id="4" name="Freeform 4"/>
            <p:cNvSpPr/>
            <p:nvPr/>
          </p:nvSpPr>
          <p:spPr>
            <a:xfrm>
              <a:off x="-600877" y="313531"/>
              <a:ext cx="4089842" cy="3015344"/>
            </a:xfrm>
            <a:custGeom>
              <a:avLst/>
              <a:gdLst/>
              <a:ahLst/>
              <a:cxnLst/>
              <a:rect l="l" t="t" r="r" b="b"/>
              <a:pathLst>
                <a:path w="3733385" h="3999865">
                  <a:moveTo>
                    <a:pt x="3608924" y="3999864"/>
                  </a:moveTo>
                  <a:lnTo>
                    <a:pt x="124460" y="3999864"/>
                  </a:lnTo>
                  <a:cubicBezTo>
                    <a:pt x="55880" y="3999864"/>
                    <a:pt x="0" y="3943984"/>
                    <a:pt x="0" y="3875405"/>
                  </a:cubicBezTo>
                  <a:lnTo>
                    <a:pt x="0" y="124460"/>
                  </a:lnTo>
                  <a:cubicBezTo>
                    <a:pt x="0" y="55880"/>
                    <a:pt x="55880" y="0"/>
                    <a:pt x="124460" y="0"/>
                  </a:cubicBezTo>
                  <a:lnTo>
                    <a:pt x="3608924" y="0"/>
                  </a:lnTo>
                  <a:cubicBezTo>
                    <a:pt x="3677504" y="0"/>
                    <a:pt x="3733385" y="55880"/>
                    <a:pt x="3733385" y="124460"/>
                  </a:cubicBezTo>
                  <a:lnTo>
                    <a:pt x="3733385" y="3875405"/>
                  </a:lnTo>
                  <a:cubicBezTo>
                    <a:pt x="3733385" y="3943984"/>
                    <a:pt x="3677504" y="3999865"/>
                    <a:pt x="3608924" y="3999865"/>
                  </a:cubicBezTo>
                  <a:close/>
                </a:path>
              </a:pathLst>
            </a:custGeom>
            <a:solidFill>
              <a:srgbClr val="378F81"/>
            </a:solidFill>
          </p:spPr>
        </p:sp>
      </p:grpSp>
      <p:pic>
        <p:nvPicPr>
          <p:cNvPr id="5" name="Picture 5"/>
          <p:cNvPicPr>
            <a:picLocks noChangeAspect="1"/>
          </p:cNvPicPr>
          <p:nvPr/>
        </p:nvPicPr>
        <p:blipFill>
          <a:blip r:embed="rId2"/>
          <a:srcRect/>
          <a:stretch>
            <a:fillRect/>
          </a:stretch>
        </p:blipFill>
        <p:spPr>
          <a:xfrm>
            <a:off x="-381000" y="5676900"/>
            <a:ext cx="6558180" cy="4492353"/>
          </a:xfrm>
          <a:prstGeom prst="rect">
            <a:avLst/>
          </a:prstGeom>
        </p:spPr>
      </p:pic>
      <p:sp>
        <p:nvSpPr>
          <p:cNvPr id="8" name="TextBox 7">
            <a:extLst>
              <a:ext uri="{FF2B5EF4-FFF2-40B4-BE49-F238E27FC236}">
                <a16:creationId xmlns:a16="http://schemas.microsoft.com/office/drawing/2014/main" xmlns="" id="{311ECE57-73BF-9EE2-483A-8CB6EC650E04}"/>
              </a:ext>
            </a:extLst>
          </p:cNvPr>
          <p:cNvSpPr txBox="1"/>
          <p:nvPr/>
        </p:nvSpPr>
        <p:spPr>
          <a:xfrm>
            <a:off x="7696200" y="190500"/>
            <a:ext cx="5545534" cy="1002710"/>
          </a:xfrm>
          <a:prstGeom prst="rect">
            <a:avLst/>
          </a:prstGeom>
          <a:noFill/>
        </p:spPr>
        <p:txBody>
          <a:bodyPr wrap="square">
            <a:spAutoFit/>
          </a:bodyPr>
          <a:lstStyle/>
          <a:p>
            <a:pPr algn="just">
              <a:lnSpc>
                <a:spcPct val="150000"/>
              </a:lnSpc>
              <a:spcBef>
                <a:spcPts val="100"/>
              </a:spcBef>
              <a:spcAft>
                <a:spcPts val="100"/>
              </a:spcAft>
            </a:pPr>
            <a:r>
              <a:rPr lang="en-US" sz="4500" b="1" dirty="0">
                <a:solidFill>
                  <a:schemeClr val="accent6">
                    <a:lumMod val="75000"/>
                  </a:schemeClr>
                </a:solidFill>
                <a:latin typeface="Arial" panose="020B0604020202020204" pitchFamily="34" charset="0"/>
                <a:cs typeface="Arial" panose="020B0604020202020204" pitchFamily="34" charset="0"/>
              </a:rPr>
              <a:t>VẬN DỤNG</a:t>
            </a:r>
            <a:endParaRPr lang="en-US" sz="45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xmlns="" id="{413C6E8B-3C70-925A-FA39-C344E58178E2}"/>
              </a:ext>
            </a:extLst>
          </p:cNvPr>
          <p:cNvCxnSpPr>
            <a:cxnSpLocks/>
          </p:cNvCxnSpPr>
          <p:nvPr/>
        </p:nvCxnSpPr>
        <p:spPr>
          <a:xfrm>
            <a:off x="5338728" y="1485900"/>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9E951A80-CFE7-60FE-C206-54F2EA09A1B6}"/>
              </a:ext>
            </a:extLst>
          </p:cNvPr>
          <p:cNvSpPr txBox="1"/>
          <p:nvPr/>
        </p:nvSpPr>
        <p:spPr>
          <a:xfrm>
            <a:off x="1711668" y="1755393"/>
            <a:ext cx="15855264" cy="3388107"/>
          </a:xfrm>
          <a:prstGeom prst="rect">
            <a:avLst/>
          </a:prstGeom>
          <a:noFill/>
        </p:spPr>
        <p:txBody>
          <a:bodyPr wrap="square">
            <a:spAutoFit/>
          </a:bodyPr>
          <a:lstStyle/>
          <a:p>
            <a:pPr marL="0" marR="0">
              <a:lnSpc>
                <a:spcPct val="150000"/>
              </a:lnSpc>
              <a:spcBef>
                <a:spcPts val="100"/>
              </a:spcBef>
              <a:spcAft>
                <a:spcPts val="100"/>
              </a:spcAft>
              <a:tabLst>
                <a:tab pos="3733800" algn="l"/>
              </a:tabLst>
            </a:pPr>
            <a:r>
              <a:rPr lang="nl-NL" sz="3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Giả sử có một công trình thuộc di sản văn hóa đã xuống cấp nghiêm trọng, cần được bảo tồn. Có hai quan điểm:</a:t>
            </a:r>
            <a:endPar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100"/>
              </a:spcBef>
              <a:spcAft>
                <a:spcPts val="100"/>
              </a:spcAft>
              <a:tabLst>
                <a:tab pos="3733800" algn="l"/>
              </a:tabLst>
            </a:pPr>
            <a:r>
              <a:rPr lang="nl-NL" sz="3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 Xây dựng công trình tương tự với kiến trúc quy mô và Qhiện đại hơn trên nên di tích cũ. </a:t>
            </a:r>
            <a:endPar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100"/>
              </a:spcBef>
              <a:spcAft>
                <a:spcPts val="100"/>
              </a:spcAft>
              <a:tabLst>
                <a:tab pos="3733800" algn="l"/>
              </a:tabLst>
            </a:pPr>
            <a:r>
              <a:rPr lang="nl-NL" sz="3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 Bảo tồn nguyên trạng di tích. </a:t>
            </a:r>
            <a:endParaRPr lang="en-US" sz="30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r>
              <a:rPr lang="nl-NL" sz="3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Nếu được giao nhiệm vụ tư vấn để bào tồn di tích đó, ý kiến của em như thế nào?</a:t>
            </a:r>
            <a:endParaRPr lang="en-US" sz="3000" dirty="0">
              <a:solidFill>
                <a:srgbClr val="FFFF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6828A2E-C3E2-2603-531C-64F325C9F88F}"/>
              </a:ext>
            </a:extLst>
          </p:cNvPr>
          <p:cNvSpPr txBox="1"/>
          <p:nvPr/>
        </p:nvSpPr>
        <p:spPr>
          <a:xfrm>
            <a:off x="5603531" y="5932454"/>
            <a:ext cx="11963401" cy="2687274"/>
          </a:xfrm>
          <a:prstGeom prst="rect">
            <a:avLst/>
          </a:prstGeom>
          <a:noFill/>
        </p:spPr>
        <p:txBody>
          <a:bodyPr wrap="square">
            <a:spAutoFit/>
          </a:bodyPr>
          <a:lstStyle/>
          <a:p>
            <a:pPr marL="457200" marR="0" indent="-457200" algn="just">
              <a:lnSpc>
                <a:spcPct val="150000"/>
              </a:lnSpc>
              <a:spcBef>
                <a:spcPts val="100"/>
              </a:spcBef>
              <a:spcAft>
                <a:spcPts val="100"/>
              </a:spcAft>
              <a:buFont typeface="Courier New" panose="02070309020205020404" pitchFamily="49" charset="0"/>
              <a:buChar char="o"/>
              <a:tabLst>
                <a:tab pos="3733800" algn="l"/>
              </a:tabLst>
            </a:pPr>
            <a:r>
              <a:rPr lang="nl-NL" sz="29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Nếu được giao nhiệm vụ tư vấn để bào tồn di tích đó, em sẽ ý kiến bảo tồn nguyên trạng di tích. Vì điều cốt lõi trong bảo tồn di tích là phải đảm bảo tính nguyên trạng, phải giữ được “yếu tố gốc cấu thành di tích”, phải đảm bảo “tính toàn vẹn”, giá trị nổi bật của di tích. </a:t>
            </a:r>
            <a:endParaRPr lang="en-US" sz="2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94E148F5-1BA3-AB78-41C6-DA805125E6A9}"/>
              </a:ext>
            </a:extLst>
          </p:cNvPr>
          <p:cNvCxnSpPr>
            <a:cxnSpLocks/>
          </p:cNvCxnSpPr>
          <p:nvPr/>
        </p:nvCxnSpPr>
        <p:spPr>
          <a:xfrm>
            <a:off x="5584646" y="5638800"/>
            <a:ext cx="11277600"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Lá Cây Màu Xanh Hình Trái Xoan - Miễn Phí vector hình ảnh trên Pixabay">
            <a:extLst>
              <a:ext uri="{FF2B5EF4-FFF2-40B4-BE49-F238E27FC236}">
                <a16:creationId xmlns:a16="http://schemas.microsoft.com/office/drawing/2014/main" xmlns="" id="{BC13DBC5-E453-BA7C-61D7-D4EDA5E2F7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368662">
            <a:off x="15916988" y="4259824"/>
            <a:ext cx="2362200" cy="1419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barn(inVertic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down)">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6" name="Group 6"/>
          <p:cNvGrpSpPr/>
          <p:nvPr/>
        </p:nvGrpSpPr>
        <p:grpSpPr>
          <a:xfrm>
            <a:off x="912304" y="1522284"/>
            <a:ext cx="16844392" cy="8421815"/>
            <a:chOff x="0" y="0"/>
            <a:chExt cx="7252143" cy="1560990"/>
          </a:xfrm>
        </p:grpSpPr>
        <p:sp>
          <p:nvSpPr>
            <p:cNvPr id="7" name="Freeform 7"/>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pic>
        <p:nvPicPr>
          <p:cNvPr id="9" name="Picture 5">
            <a:extLst>
              <a:ext uri="{FF2B5EF4-FFF2-40B4-BE49-F238E27FC236}">
                <a16:creationId xmlns:a16="http://schemas.microsoft.com/office/drawing/2014/main" xmlns="" id="{AD65D3E5-7CCC-0FEA-BA83-3F86BE2CFB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3487400" y="4802653"/>
            <a:ext cx="4640155" cy="5453174"/>
          </a:xfrm>
          <a:prstGeom prst="rect">
            <a:avLst/>
          </a:prstGeom>
        </p:spPr>
      </p:pic>
      <p:sp>
        <p:nvSpPr>
          <p:cNvPr id="10" name="TextBox 9">
            <a:extLst>
              <a:ext uri="{FF2B5EF4-FFF2-40B4-BE49-F238E27FC236}">
                <a16:creationId xmlns:a16="http://schemas.microsoft.com/office/drawing/2014/main" xmlns="" id="{68C01C6E-AF6E-91BC-A7C4-BC91E26BA671}"/>
              </a:ext>
            </a:extLst>
          </p:cNvPr>
          <p:cNvSpPr txBox="1"/>
          <p:nvPr/>
        </p:nvSpPr>
        <p:spPr>
          <a:xfrm>
            <a:off x="7158072" y="-17318"/>
            <a:ext cx="5545534" cy="1002710"/>
          </a:xfrm>
          <a:prstGeom prst="rect">
            <a:avLst/>
          </a:prstGeom>
          <a:noFill/>
        </p:spPr>
        <p:txBody>
          <a:bodyPr wrap="square">
            <a:spAutoFit/>
          </a:bodyPr>
          <a:lstStyle/>
          <a:p>
            <a:pPr algn="just">
              <a:lnSpc>
                <a:spcPct val="150000"/>
              </a:lnSpc>
              <a:spcBef>
                <a:spcPts val="100"/>
              </a:spcBef>
              <a:spcAft>
                <a:spcPts val="100"/>
              </a:spcAft>
            </a:pPr>
            <a:r>
              <a:rPr lang="en-US" sz="4500" b="1" dirty="0">
                <a:solidFill>
                  <a:schemeClr val="accent6">
                    <a:lumMod val="75000"/>
                  </a:schemeClr>
                </a:solidFill>
                <a:latin typeface="Arial" panose="020B0604020202020204" pitchFamily="34" charset="0"/>
                <a:cs typeface="Arial" panose="020B0604020202020204" pitchFamily="34" charset="0"/>
              </a:rPr>
              <a:t>VẬN DỤNG</a:t>
            </a:r>
            <a:endParaRPr lang="en-US" sz="45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xmlns="" id="{8861F7B0-FF46-A6B1-9D88-44A10C995F9C}"/>
              </a:ext>
            </a:extLst>
          </p:cNvPr>
          <p:cNvCxnSpPr>
            <a:cxnSpLocks/>
          </p:cNvCxnSpPr>
          <p:nvPr/>
        </p:nvCxnSpPr>
        <p:spPr>
          <a:xfrm>
            <a:off x="4800600" y="1278082"/>
            <a:ext cx="92202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39778774-ABD5-5E7C-A72A-59956EBDCE30}"/>
              </a:ext>
            </a:extLst>
          </p:cNvPr>
          <p:cNvSpPr txBox="1"/>
          <p:nvPr/>
        </p:nvSpPr>
        <p:spPr>
          <a:xfrm>
            <a:off x="1903596" y="1653763"/>
            <a:ext cx="15700700" cy="2687274"/>
          </a:xfrm>
          <a:prstGeom prst="rect">
            <a:avLst/>
          </a:prstGeom>
          <a:noFill/>
        </p:spPr>
        <p:txBody>
          <a:bodyPr wrap="square">
            <a:spAutoFit/>
          </a:bodyPr>
          <a:lstStyle/>
          <a:p>
            <a:pPr marL="0" marR="0" algn="just">
              <a:lnSpc>
                <a:spcPct val="150000"/>
              </a:lnSpc>
              <a:spcBef>
                <a:spcPts val="100"/>
              </a:spcBef>
              <a:spcAft>
                <a:spcPts val="100"/>
              </a:spcAft>
              <a:tabLst>
                <a:tab pos="3733800" algn="l"/>
              </a:tabLst>
            </a:pPr>
            <a:r>
              <a:rPr lang="nl-NL" sz="29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Giả sử có một có một chủ đề của hội thảo về du lịch di sản như sau: “Lựa chọn lợi ích về kinh tế hay văn hóa lịch sử? Lợi ích lâu dài hay trước mắt?”. Dựa vào những kiến thức đã học và hiểu biết của bản thân, em hãy viết 1 bài khoảng 200 từ thể hiện quan điểm của em về vấn đề được nêu. </a:t>
            </a:r>
            <a:endParaRPr lang="en-US" sz="29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75B2854D-1D88-AE3B-C509-FFD8AAD1CCDE}"/>
              </a:ext>
            </a:extLst>
          </p:cNvPr>
          <p:cNvSpPr txBox="1"/>
          <p:nvPr/>
        </p:nvSpPr>
        <p:spPr>
          <a:xfrm>
            <a:off x="988504" y="5210483"/>
            <a:ext cx="12422696" cy="4695516"/>
          </a:xfrm>
          <a:prstGeom prst="rect">
            <a:avLst/>
          </a:prstGeom>
          <a:noFill/>
        </p:spPr>
        <p:txBody>
          <a:bodyPr wrap="square">
            <a:spAutoFit/>
          </a:bodyPr>
          <a:lstStyle/>
          <a:p>
            <a:pPr marL="0" marR="0" algn="just">
              <a:lnSpc>
                <a:spcPct val="150000"/>
              </a:lnSpc>
              <a:spcBef>
                <a:spcPts val="100"/>
              </a:spcBef>
              <a:spcAft>
                <a:spcPts val="100"/>
              </a:spcAft>
              <a:tabLst>
                <a:tab pos="3733800" algn="l"/>
              </a:tabLst>
            </a:pPr>
            <a:r>
              <a:rPr lang="nl-NL" sz="29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Văn hóa lịch sử bao gồm tất cả những gì  có liên quan đến con người trong suốt quá trình tồn tại, phát triển, quá trình con người làm nên lịch sử…, bao gồm cả hệ thống giá trị: tư tưởng và tình cảm, đạo đức với phẩm chất, trí tuệ và tài năng, sự nhạy cảm và sự tiếp thu cái mới từ bên ngoài, ý thức bảo vệ tài sản và bản lĩnh của cộng đồng dân tộc. Văn hóa  lịch sử là sức mạnh nội sinh của sự phát triển đất nước.  Vì vậy, cần cần lựa chọn lợi ích lâu dài, lợi ích về văn hóa lịch sử. </a:t>
            </a:r>
            <a:endParaRPr lang="en-US" sz="2900"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Cây Bút Chì Logo Đồ Họa - Miễn Phí vector hình ảnh trên Pixabay">
            <a:extLst>
              <a:ext uri="{FF2B5EF4-FFF2-40B4-BE49-F238E27FC236}">
                <a16:creationId xmlns:a16="http://schemas.microsoft.com/office/drawing/2014/main" xmlns="" id="{97130B14-EDFE-26B5-A75F-9AD33D1F7F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4110" y="4015897"/>
            <a:ext cx="2572979" cy="12864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út chì">
            <a:extLst>
              <a:ext uri="{FF2B5EF4-FFF2-40B4-BE49-F238E27FC236}">
                <a16:creationId xmlns:a16="http://schemas.microsoft.com/office/drawing/2014/main" xmlns="" id="{11B8FAA7-548E-9935-B41D-A7369CBE2F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4931" y="3283729"/>
            <a:ext cx="2426345" cy="24263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xmlns="" id="{02AEA6F3-3EE0-C3B2-1844-A580E7B4C1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16041"/>
          <a:stretch>
            <a:fillRect/>
          </a:stretch>
        </p:blipFill>
        <p:spPr>
          <a:xfrm>
            <a:off x="-14948" y="344589"/>
            <a:ext cx="1982585" cy="3454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par>
                                <p:cTn id="18" presetID="21" presetClass="entr" presetSubtype="1"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heel(1)">
                                      <p:cBhvr>
                                        <p:cTn id="20" dur="20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arn(inVertical)">
                                      <p:cBhvr>
                                        <p:cTn id="2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803768" y="3009900"/>
            <a:ext cx="6498393" cy="6498393"/>
          </a:xfrm>
          <a:prstGeom prst="rect">
            <a:avLst/>
          </a:prstGeom>
        </p:spPr>
      </p:pic>
      <p:grpSp>
        <p:nvGrpSpPr>
          <p:cNvPr id="3" name="Group 3"/>
          <p:cNvGrpSpPr/>
          <p:nvPr/>
        </p:nvGrpSpPr>
        <p:grpSpPr>
          <a:xfrm>
            <a:off x="-1314918" y="3744046"/>
            <a:ext cx="14192718" cy="6846920"/>
            <a:chOff x="0" y="0"/>
            <a:chExt cx="5920967" cy="3002180"/>
          </a:xfrm>
        </p:grpSpPr>
        <p:sp>
          <p:nvSpPr>
            <p:cNvPr id="4" name="Freeform 4"/>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378F81"/>
            </a:solidFill>
          </p:spPr>
        </p:sp>
      </p:grpSp>
      <p:grpSp>
        <p:nvGrpSpPr>
          <p:cNvPr id="5" name="Group 5"/>
          <p:cNvGrpSpPr/>
          <p:nvPr/>
        </p:nvGrpSpPr>
        <p:grpSpPr>
          <a:xfrm>
            <a:off x="-387287" y="-182235"/>
            <a:ext cx="16539592" cy="3560070"/>
            <a:chOff x="0" y="0"/>
            <a:chExt cx="7252143" cy="1560990"/>
          </a:xfrm>
        </p:grpSpPr>
        <p:sp>
          <p:nvSpPr>
            <p:cNvPr id="6" name="Freeform 6"/>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pic>
        <p:nvPicPr>
          <p:cNvPr id="7" name="Picture 7"/>
          <p:cNvPicPr>
            <a:picLocks noChangeAspect="1"/>
          </p:cNvPicPr>
          <p:nvPr/>
        </p:nvPicPr>
        <p:blipFill>
          <a:blip r:embed="rId4"/>
          <a:srcRect/>
          <a:stretch>
            <a:fillRect/>
          </a:stretch>
        </p:blipFill>
        <p:spPr>
          <a:xfrm>
            <a:off x="548758" y="5535357"/>
            <a:ext cx="4252721" cy="4751643"/>
          </a:xfrm>
          <a:prstGeom prst="rect">
            <a:avLst/>
          </a:prstGeom>
        </p:spPr>
      </p:pic>
      <p:sp>
        <p:nvSpPr>
          <p:cNvPr id="9" name="Freeform 9"/>
          <p:cNvSpPr/>
          <p:nvPr/>
        </p:nvSpPr>
        <p:spPr>
          <a:xfrm>
            <a:off x="4773770" y="8774145"/>
            <a:ext cx="1741171" cy="1088983"/>
          </a:xfrm>
          <a:custGeom>
            <a:avLst/>
            <a:gdLst/>
            <a:ahLst/>
            <a:cxnLst/>
            <a:rect l="l" t="t" r="r" b="b"/>
            <a:pathLst>
              <a:path w="650833" h="407051">
                <a:moveTo>
                  <a:pt x="650833" y="326"/>
                </a:moveTo>
                <a:cubicBezTo>
                  <a:pt x="578020" y="0"/>
                  <a:pt x="510598" y="38659"/>
                  <a:pt x="474098" y="101663"/>
                </a:cubicBezTo>
                <a:cubicBezTo>
                  <a:pt x="437597" y="164667"/>
                  <a:pt x="437597" y="242385"/>
                  <a:pt x="474098" y="305389"/>
                </a:cubicBezTo>
                <a:cubicBezTo>
                  <a:pt x="510598" y="368393"/>
                  <a:pt x="578020" y="407052"/>
                  <a:pt x="65083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EEDD5"/>
          </a:solidFill>
        </p:spPr>
      </p:sp>
      <p:sp>
        <p:nvSpPr>
          <p:cNvPr id="12" name="Freeform 12"/>
          <p:cNvSpPr/>
          <p:nvPr/>
        </p:nvSpPr>
        <p:spPr>
          <a:xfrm>
            <a:off x="4638236" y="5714604"/>
            <a:ext cx="1741171" cy="1088983"/>
          </a:xfrm>
          <a:custGeom>
            <a:avLst/>
            <a:gdLst/>
            <a:ahLst/>
            <a:cxnLst/>
            <a:rect l="l" t="t" r="r" b="b"/>
            <a:pathLst>
              <a:path w="650833" h="407051">
                <a:moveTo>
                  <a:pt x="650833" y="326"/>
                </a:moveTo>
                <a:cubicBezTo>
                  <a:pt x="578020" y="0"/>
                  <a:pt x="510598" y="38659"/>
                  <a:pt x="474098" y="101663"/>
                </a:cubicBezTo>
                <a:cubicBezTo>
                  <a:pt x="437597" y="164667"/>
                  <a:pt x="437597" y="242385"/>
                  <a:pt x="474098" y="305389"/>
                </a:cubicBezTo>
                <a:cubicBezTo>
                  <a:pt x="510598" y="368393"/>
                  <a:pt x="578020" y="407052"/>
                  <a:pt x="650833"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EEDD5"/>
          </a:solidFill>
        </p:spPr>
      </p:sp>
      <p:sp>
        <p:nvSpPr>
          <p:cNvPr id="15" name="TextBox 7">
            <a:extLst>
              <a:ext uri="{FF2B5EF4-FFF2-40B4-BE49-F238E27FC236}">
                <a16:creationId xmlns:a16="http://schemas.microsoft.com/office/drawing/2014/main" xmlns="" id="{31D79A7A-7E8C-356E-017F-4818AB83D708}"/>
              </a:ext>
            </a:extLst>
          </p:cNvPr>
          <p:cNvSpPr txBox="1"/>
          <p:nvPr/>
        </p:nvSpPr>
        <p:spPr>
          <a:xfrm>
            <a:off x="5334000" y="1406866"/>
            <a:ext cx="8542159" cy="1037463"/>
          </a:xfrm>
          <a:prstGeom prst="rect">
            <a:avLst/>
          </a:prstGeom>
        </p:spPr>
        <p:txBody>
          <a:bodyPr wrap="square" lIns="0" tIns="0" rIns="0" bIns="0" rtlCol="0" anchor="t">
            <a:spAutoFit/>
          </a:bodyPr>
          <a:lstStyle/>
          <a:p>
            <a:pPr marL="0" lvl="0" indent="0" algn="ctr">
              <a:lnSpc>
                <a:spcPts val="8640"/>
              </a:lnSpc>
              <a:spcBef>
                <a:spcPct val="0"/>
              </a:spcBef>
            </a:pPr>
            <a:r>
              <a:rPr lang="vi-VN" sz="5600" b="1" u="none" dirty="0">
                <a:solidFill>
                  <a:srgbClr val="FF0000"/>
                </a:solidFill>
              </a:rPr>
              <a:t>HƯỚNG DẪN VỀ NHÀ</a:t>
            </a:r>
            <a:endParaRPr lang="en-US" sz="5600" b="1" u="none" dirty="0">
              <a:solidFill>
                <a:srgbClr val="FF0000"/>
              </a:solidFill>
            </a:endParaRPr>
          </a:p>
        </p:txBody>
      </p:sp>
      <p:sp>
        <p:nvSpPr>
          <p:cNvPr id="16" name="TextBox 15">
            <a:extLst>
              <a:ext uri="{FF2B5EF4-FFF2-40B4-BE49-F238E27FC236}">
                <a16:creationId xmlns:a16="http://schemas.microsoft.com/office/drawing/2014/main" xmlns="" id="{3AD01105-246C-C26B-54C8-A7A844626C57}"/>
              </a:ext>
            </a:extLst>
          </p:cNvPr>
          <p:cNvSpPr txBox="1"/>
          <p:nvPr/>
        </p:nvSpPr>
        <p:spPr>
          <a:xfrm>
            <a:off x="6644373" y="5219957"/>
            <a:ext cx="4973477" cy="1824923"/>
          </a:xfrm>
          <a:prstGeom prst="rect">
            <a:avLst/>
          </a:prstGeom>
          <a:noFill/>
        </p:spPr>
        <p:txBody>
          <a:bodyPr wrap="square">
            <a:spAutoFit/>
          </a:bodyPr>
          <a:lstStyle/>
          <a:p>
            <a:pPr algn="ctr">
              <a:lnSpc>
                <a:spcPct val="150000"/>
              </a:lnSpc>
            </a:pPr>
            <a:r>
              <a:rPr lang="vi-VN" sz="4000" b="1" dirty="0">
                <a:solidFill>
                  <a:srgbClr val="FFFF00"/>
                </a:solidFill>
              </a:rPr>
              <a:t>Ôn lại nội dung kiến thức bài học</a:t>
            </a:r>
          </a:p>
        </p:txBody>
      </p:sp>
      <p:sp>
        <p:nvSpPr>
          <p:cNvPr id="17" name="TextBox 16">
            <a:extLst>
              <a:ext uri="{FF2B5EF4-FFF2-40B4-BE49-F238E27FC236}">
                <a16:creationId xmlns:a16="http://schemas.microsoft.com/office/drawing/2014/main" xmlns="" id="{CCF2BC4D-96AF-DBAB-420E-632282AFE503}"/>
              </a:ext>
            </a:extLst>
          </p:cNvPr>
          <p:cNvSpPr txBox="1"/>
          <p:nvPr/>
        </p:nvSpPr>
        <p:spPr>
          <a:xfrm>
            <a:off x="6831105" y="8500009"/>
            <a:ext cx="6095999" cy="1147109"/>
          </a:xfrm>
          <a:prstGeom prst="rect">
            <a:avLst/>
          </a:prstGeom>
          <a:noFill/>
        </p:spPr>
        <p:txBody>
          <a:bodyPr wrap="square" rtlCol="0">
            <a:spAutoFit/>
          </a:bodyPr>
          <a:lstStyle/>
          <a:p>
            <a:pPr algn="ctr">
              <a:lnSpc>
                <a:spcPct val="200000"/>
              </a:lnSpc>
            </a:pPr>
            <a:r>
              <a:rPr lang="vi-VN" sz="4000" b="1" dirty="0">
                <a:solidFill>
                  <a:srgbClr val="FFFF00"/>
                </a:solidFill>
              </a:rPr>
              <a:t>Học và chuẩn bị </a:t>
            </a:r>
            <a:r>
              <a:rPr lang="vi-VN" sz="4000" b="1" i="1" dirty="0">
                <a:solidFill>
                  <a:srgbClr val="FFFF00"/>
                </a:solidFill>
              </a:rPr>
              <a:t>bài</a:t>
            </a:r>
            <a:r>
              <a:rPr lang="en-US" sz="4000" b="1" i="1" dirty="0">
                <a:solidFill>
                  <a:srgbClr val="FFFF00"/>
                </a:solidFill>
              </a:rPr>
              <a:t> 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20967" cy="3002180"/>
          </a:xfrm>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378F81"/>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58748" y="7391511"/>
            <a:ext cx="4463581" cy="281611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22108" y="4967867"/>
            <a:ext cx="5570404" cy="559073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2145724" y="-622867"/>
            <a:ext cx="5570404" cy="5590734"/>
          </a:xfrm>
          <a:prstGeom prst="rect">
            <a:avLst/>
          </a:prstGeom>
        </p:spPr>
      </p:pic>
      <p:sp>
        <p:nvSpPr>
          <p:cNvPr id="9" name="TextBox 6">
            <a:extLst>
              <a:ext uri="{FF2B5EF4-FFF2-40B4-BE49-F238E27FC236}">
                <a16:creationId xmlns:a16="http://schemas.microsoft.com/office/drawing/2014/main" xmlns="" id="{4C293663-5D12-0174-4207-788C594C6BC8}"/>
              </a:ext>
            </a:extLst>
          </p:cNvPr>
          <p:cNvSpPr txBox="1"/>
          <p:nvPr/>
        </p:nvSpPr>
        <p:spPr>
          <a:xfrm>
            <a:off x="2287737" y="3668408"/>
            <a:ext cx="14005602" cy="2598917"/>
          </a:xfrm>
          <a:prstGeom prst="rect">
            <a:avLst/>
          </a:prstGeom>
        </p:spPr>
        <p:txBody>
          <a:bodyPr wrap="square" lIns="0" tIns="0" rIns="0" bIns="0" rtlCol="0" anchor="t">
            <a:spAutoFit/>
          </a:bodyPr>
          <a:lstStyle/>
          <a:p>
            <a:pPr marL="0" lvl="0" indent="0" algn="ctr">
              <a:lnSpc>
                <a:spcPct val="150000"/>
              </a:lnSpc>
              <a:spcBef>
                <a:spcPct val="0"/>
              </a:spcBef>
            </a:pPr>
            <a:r>
              <a:rPr lang="vi-VN" sz="6000" b="1" dirty="0">
                <a:solidFill>
                  <a:srgbClr val="FFFF00"/>
                </a:solidFill>
                <a:latin typeface="Arial" panose="020B0604020202020204" pitchFamily="34" charset="0"/>
                <a:cs typeface="Arial" panose="020B0604020202020204" pitchFamily="34" charset="0"/>
              </a:rPr>
              <a:t>CẢM ƠN CÁC EM ĐÃ </a:t>
            </a:r>
          </a:p>
          <a:p>
            <a:pPr marL="0" lvl="0" indent="0" algn="ctr">
              <a:lnSpc>
                <a:spcPct val="150000"/>
              </a:lnSpc>
              <a:spcBef>
                <a:spcPct val="0"/>
              </a:spcBef>
            </a:pPr>
            <a:r>
              <a:rPr lang="vi-VN" sz="6000" b="1" dirty="0">
                <a:solidFill>
                  <a:srgbClr val="FFFF00"/>
                </a:solidFill>
                <a:latin typeface="Arial" panose="020B0604020202020204" pitchFamily="34" charset="0"/>
                <a:cs typeface="Arial" panose="020B0604020202020204" pitchFamily="34" charset="0"/>
              </a:rPr>
              <a:t>LẮNG NGHE BÀI GIẢNG!</a:t>
            </a:r>
            <a:endParaRPr lang="en-US" sz="6000" b="1" u="none" dirty="0">
              <a:solidFill>
                <a:srgbClr val="FFFF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2" name="Group 2"/>
          <p:cNvGrpSpPr/>
          <p:nvPr/>
        </p:nvGrpSpPr>
        <p:grpSpPr>
          <a:xfrm>
            <a:off x="1981200" y="1943100"/>
            <a:ext cx="15468600" cy="7315200"/>
            <a:chOff x="0" y="0"/>
            <a:chExt cx="4414611" cy="2526221"/>
          </a:xfrm>
        </p:grpSpPr>
        <p:sp>
          <p:nvSpPr>
            <p:cNvPr id="3" name="Freeform 3"/>
            <p:cNvSpPr/>
            <p:nvPr/>
          </p:nvSpPr>
          <p:spPr>
            <a:xfrm>
              <a:off x="0" y="0"/>
              <a:ext cx="4414612" cy="2526221"/>
            </a:xfrm>
            <a:custGeom>
              <a:avLst/>
              <a:gdLst/>
              <a:ahLst/>
              <a:cxnLst/>
              <a:rect l="l" t="t" r="r" b="b"/>
              <a:pathLst>
                <a:path w="4414612" h="2526221">
                  <a:moveTo>
                    <a:pt x="4290151" y="2526221"/>
                  </a:moveTo>
                  <a:lnTo>
                    <a:pt x="124460" y="2526221"/>
                  </a:lnTo>
                  <a:cubicBezTo>
                    <a:pt x="55880" y="2526221"/>
                    <a:pt x="0" y="2470341"/>
                    <a:pt x="0" y="2401761"/>
                  </a:cubicBezTo>
                  <a:lnTo>
                    <a:pt x="0" y="124460"/>
                  </a:lnTo>
                  <a:cubicBezTo>
                    <a:pt x="0" y="55880"/>
                    <a:pt x="55880" y="0"/>
                    <a:pt x="124460" y="0"/>
                  </a:cubicBezTo>
                  <a:lnTo>
                    <a:pt x="4290152" y="0"/>
                  </a:lnTo>
                  <a:cubicBezTo>
                    <a:pt x="4358732" y="0"/>
                    <a:pt x="4414612" y="55880"/>
                    <a:pt x="4414612" y="124460"/>
                  </a:cubicBezTo>
                  <a:lnTo>
                    <a:pt x="4414612" y="2401761"/>
                  </a:lnTo>
                  <a:cubicBezTo>
                    <a:pt x="4414612" y="2470341"/>
                    <a:pt x="4358732" y="2526221"/>
                    <a:pt x="4290152" y="2526221"/>
                  </a:cubicBezTo>
                  <a:close/>
                </a:path>
              </a:pathLst>
            </a:custGeom>
            <a:solidFill>
              <a:srgbClr val="FEEDD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5536151" y="5795852"/>
            <a:ext cx="2751849" cy="449114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1202" y="-12536"/>
            <a:ext cx="3959721" cy="4691880"/>
          </a:xfrm>
          <a:prstGeom prst="rect">
            <a:avLst/>
          </a:prstGeom>
        </p:spPr>
      </p:pic>
      <p:sp>
        <p:nvSpPr>
          <p:cNvPr id="8" name="TextBox 7">
            <a:extLst>
              <a:ext uri="{FF2B5EF4-FFF2-40B4-BE49-F238E27FC236}">
                <a16:creationId xmlns:a16="http://schemas.microsoft.com/office/drawing/2014/main" xmlns="" id="{1E083618-EA44-9193-C345-04FA06F6EBFD}"/>
              </a:ext>
            </a:extLst>
          </p:cNvPr>
          <p:cNvSpPr txBox="1"/>
          <p:nvPr/>
        </p:nvSpPr>
        <p:spPr>
          <a:xfrm>
            <a:off x="6943117" y="651912"/>
            <a:ext cx="5718879" cy="990592"/>
          </a:xfrm>
          <a:prstGeom prst="rect">
            <a:avLst/>
          </a:prstGeom>
        </p:spPr>
        <p:txBody>
          <a:bodyPr wrap="square" lIns="0" tIns="0" rIns="0" bIns="0" rtlCol="0" anchor="t">
            <a:spAutoFit/>
          </a:bodyPr>
          <a:lstStyle/>
          <a:p>
            <a:pPr marL="0" lvl="0" indent="0" algn="ctr">
              <a:lnSpc>
                <a:spcPts val="8640"/>
              </a:lnSpc>
              <a:spcBef>
                <a:spcPct val="0"/>
              </a:spcBef>
            </a:pPr>
            <a:r>
              <a:rPr lang="en-US" sz="5600" b="1" u="none" dirty="0" err="1">
                <a:solidFill>
                  <a:srgbClr val="FF0000"/>
                </a:solidFill>
                <a:latin typeface="Arial" panose="020B0604020202020204" pitchFamily="34" charset="0"/>
                <a:cs typeface="Arial" panose="020B0604020202020204" pitchFamily="34" charset="0"/>
              </a:rPr>
              <a:t>KHỞI</a:t>
            </a:r>
            <a:r>
              <a:rPr lang="en-US" sz="5600" b="1" u="none" dirty="0">
                <a:solidFill>
                  <a:srgbClr val="FF0000"/>
                </a:solidFill>
                <a:latin typeface="Arial" panose="020B0604020202020204" pitchFamily="34" charset="0"/>
                <a:cs typeface="Arial" panose="020B0604020202020204" pitchFamily="34" charset="0"/>
              </a:rPr>
              <a:t> </a:t>
            </a:r>
            <a:r>
              <a:rPr lang="en-US" sz="5600" b="1" u="none" dirty="0" err="1">
                <a:solidFill>
                  <a:srgbClr val="FF0000"/>
                </a:solidFill>
                <a:latin typeface="Arial" panose="020B0604020202020204" pitchFamily="34" charset="0"/>
                <a:cs typeface="Arial" panose="020B0604020202020204" pitchFamily="34" charset="0"/>
              </a:rPr>
              <a:t>ĐỘNG</a:t>
            </a:r>
            <a:endParaRPr lang="en-US" sz="5600" b="1" u="none"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80FFB9A-A394-2C44-527F-4523B789C612}"/>
              </a:ext>
            </a:extLst>
          </p:cNvPr>
          <p:cNvSpPr txBox="1"/>
          <p:nvPr/>
        </p:nvSpPr>
        <p:spPr>
          <a:xfrm>
            <a:off x="3304051" y="2103810"/>
            <a:ext cx="13580315" cy="699230"/>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v"/>
            </a:pP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bày</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hiểu</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biết</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quan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điểm</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bảo</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vệ</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di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sản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văn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hóa</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di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sản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thiên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nhiên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000" dirty="0">
              <a:solidFill>
                <a:srgbClr val="C00000"/>
              </a:solidFill>
              <a:effectLst/>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B42575B6-382B-69C3-E21B-886A025EEBA4}"/>
              </a:ext>
            </a:extLst>
          </p:cNvPr>
          <p:cNvSpPr/>
          <p:nvPr/>
        </p:nvSpPr>
        <p:spPr>
          <a:xfrm>
            <a:off x="3331760" y="3193235"/>
            <a:ext cx="3733800" cy="3323360"/>
          </a:xfrm>
          <a:prstGeom prst="ellipse">
            <a:avLst/>
          </a:prstGeom>
          <a:blipFill>
            <a:blip r:embed="rId6"/>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2" name="Oval 11">
            <a:extLst>
              <a:ext uri="{FF2B5EF4-FFF2-40B4-BE49-F238E27FC236}">
                <a16:creationId xmlns:a16="http://schemas.microsoft.com/office/drawing/2014/main" xmlns="" id="{C3297D96-7F0F-553F-E0B7-FD09D194EFD6}"/>
              </a:ext>
            </a:extLst>
          </p:cNvPr>
          <p:cNvSpPr/>
          <p:nvPr/>
        </p:nvSpPr>
        <p:spPr>
          <a:xfrm>
            <a:off x="7520216" y="3398267"/>
            <a:ext cx="3733800" cy="3323360"/>
          </a:xfrm>
          <a:prstGeom prst="ellipse">
            <a:avLst/>
          </a:prstGeom>
          <a:blipFill>
            <a:blip r:embed="rId7"/>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4" name="TextBox 13">
            <a:extLst>
              <a:ext uri="{FF2B5EF4-FFF2-40B4-BE49-F238E27FC236}">
                <a16:creationId xmlns:a16="http://schemas.microsoft.com/office/drawing/2014/main" xmlns="" id="{1EF4DFA5-1704-98B1-C2D8-D2B2E1B63E8D}"/>
              </a:ext>
            </a:extLst>
          </p:cNvPr>
          <p:cNvSpPr txBox="1"/>
          <p:nvPr/>
        </p:nvSpPr>
        <p:spPr>
          <a:xfrm>
            <a:off x="2133600" y="6868044"/>
            <a:ext cx="13792200" cy="2095254"/>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vi-VN" sz="3000" b="0" i="1" dirty="0">
                <a:solidFill>
                  <a:srgbClr val="0070C0"/>
                </a:solidFill>
                <a:effectLst/>
                <a:latin typeface="Arial" panose="020B0604020202020204" pitchFamily="34" charset="0"/>
              </a:rPr>
              <a:t>Di sản văn hóa Việt Nam là tài sản quý giá của cộng đồng các dân tộc Việt Nam và là một bộ phận của di sản văn hóa nhân loại, có vai trò to lớn trong sự nghiệp dựng nước và giữ nước của nhân dân ta.</a:t>
            </a:r>
            <a:endParaRPr lang="en-US" sz="3000" dirty="0">
              <a:solidFill>
                <a:srgbClr val="0070C0"/>
              </a:solidFill>
            </a:endParaRPr>
          </a:p>
        </p:txBody>
      </p:sp>
      <p:sp>
        <p:nvSpPr>
          <p:cNvPr id="15" name="Oval 14">
            <a:extLst>
              <a:ext uri="{FF2B5EF4-FFF2-40B4-BE49-F238E27FC236}">
                <a16:creationId xmlns:a16="http://schemas.microsoft.com/office/drawing/2014/main" xmlns="" id="{BBD3F25A-8A40-33DF-5E0F-16490A96FC34}"/>
              </a:ext>
            </a:extLst>
          </p:cNvPr>
          <p:cNvSpPr/>
          <p:nvPr/>
        </p:nvSpPr>
        <p:spPr>
          <a:xfrm>
            <a:off x="11708672" y="3330060"/>
            <a:ext cx="3733800" cy="3323360"/>
          </a:xfrm>
          <a:prstGeom prst="ellipse">
            <a:avLst/>
          </a:prstGeom>
          <a:blipFill>
            <a:blip r:embed="rId8"/>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Effect transition="in" filter="barn(inVertical)">
                                      <p:cBhvr>
                                        <p:cTn id="6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20967" cy="3002180"/>
          </a:xfrm>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A8D6CE"/>
            </a:solidFill>
          </p:spPr>
        </p:sp>
      </p:grpSp>
      <p:pic>
        <p:nvPicPr>
          <p:cNvPr id="4" name="Picture 4"/>
          <p:cNvPicPr>
            <a:picLocks noChangeAspect="1"/>
          </p:cNvPicPr>
          <p:nvPr/>
        </p:nvPicPr>
        <p:blipFill>
          <a:blip r:embed="rId2"/>
          <a:srcRect/>
          <a:stretch>
            <a:fillRect/>
          </a:stretch>
        </p:blipFill>
        <p:spPr>
          <a:xfrm>
            <a:off x="2057400" y="5204015"/>
            <a:ext cx="4373969" cy="500561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268200" y="75"/>
            <a:ext cx="5845757" cy="10446175"/>
          </a:xfrm>
          <a:prstGeom prst="rect">
            <a:avLst/>
          </a:prstGeom>
        </p:spPr>
      </p:pic>
      <p:sp>
        <p:nvSpPr>
          <p:cNvPr id="8" name="TextBox 7">
            <a:extLst>
              <a:ext uri="{FF2B5EF4-FFF2-40B4-BE49-F238E27FC236}">
                <a16:creationId xmlns:a16="http://schemas.microsoft.com/office/drawing/2014/main" xmlns="" id="{B0F2DD09-F42E-92AC-F4E0-8532423D92A3}"/>
              </a:ext>
            </a:extLst>
          </p:cNvPr>
          <p:cNvSpPr txBox="1"/>
          <p:nvPr/>
        </p:nvSpPr>
        <p:spPr>
          <a:xfrm>
            <a:off x="1143000" y="2802040"/>
            <a:ext cx="11430000" cy="2280945"/>
          </a:xfrm>
          <a:prstGeom prst="rect">
            <a:avLst/>
          </a:prstGeom>
          <a:noFill/>
        </p:spPr>
        <p:txBody>
          <a:bodyPr wrap="square">
            <a:spAutoFit/>
          </a:bodyPr>
          <a:lstStyle/>
          <a:p>
            <a:pPr algn="ctr">
              <a:lnSpc>
                <a:spcPct val="150000"/>
              </a:lnSpc>
              <a:spcAft>
                <a:spcPts val="1000"/>
              </a:spcAft>
            </a:pP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4: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SỬ</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HỌC</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VỚI</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MỘT</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SỐ</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LĨNH</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VỰC</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NGÀNH</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NGHỀ</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HIỆN</a:t>
            </a:r>
            <a:r>
              <a:rPr lang="en-US" sz="5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5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ĐẠI</a:t>
            </a:r>
            <a:endParaRPr lang="en-US" sz="5000" dirty="0">
              <a:solidFill>
                <a:srgbClr val="FF000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TextBox 16">
            <a:extLst>
              <a:ext uri="{FF2B5EF4-FFF2-40B4-BE49-F238E27FC236}">
                <a16:creationId xmlns:a16="http://schemas.microsoft.com/office/drawing/2014/main" xmlns="" id="{BD792528-A388-AA89-E300-0541F84BE669}"/>
              </a:ext>
            </a:extLst>
          </p:cNvPr>
          <p:cNvSpPr txBox="1"/>
          <p:nvPr/>
        </p:nvSpPr>
        <p:spPr>
          <a:xfrm>
            <a:off x="258853" y="122000"/>
            <a:ext cx="17395573" cy="1565044"/>
          </a:xfrm>
          <a:prstGeom prst="rect">
            <a:avLst/>
          </a:prstGeom>
          <a:noFill/>
        </p:spPr>
        <p:txBody>
          <a:bodyPr wrap="square">
            <a:spAutoFit/>
          </a:bodyPr>
          <a:lstStyle/>
          <a:p>
            <a:pPr algn="just">
              <a:lnSpc>
                <a:spcPct val="150000"/>
              </a:lnSpc>
              <a:spcBef>
                <a:spcPts val="100"/>
              </a:spcBef>
              <a:spcAft>
                <a:spcPts val="100"/>
              </a:spcAft>
            </a:pP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công</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tác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bảo</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tồn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huy</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giá</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trị</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thiên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nhiên</a:t>
            </a:r>
            <a:endParaRPr lang="en-US" sz="3400" dirty="0">
              <a:solidFill>
                <a:schemeClr val="accent6">
                  <a:lumMod val="75000"/>
                </a:schemeClr>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8EF17EDF-60A5-3273-6DB6-13DBCAE4CF60}"/>
              </a:ext>
            </a:extLst>
          </p:cNvPr>
          <p:cNvSpPr txBox="1"/>
          <p:nvPr/>
        </p:nvSpPr>
        <p:spPr>
          <a:xfrm>
            <a:off x="1636029" y="1909850"/>
            <a:ext cx="15468600" cy="699230"/>
          </a:xfrm>
          <a:prstGeom prst="rect">
            <a:avLst/>
          </a:prstGeom>
          <a:noFill/>
        </p:spPr>
        <p:txBody>
          <a:bodyPr wrap="square">
            <a:spAutoFit/>
          </a:bodyPr>
          <a:lstStyle/>
          <a:p>
            <a:pPr algn="just">
              <a:lnSpc>
                <a:spcPct val="150000"/>
              </a:lnSpc>
              <a:spcBef>
                <a:spcPts val="100"/>
              </a:spcBef>
              <a:spcAft>
                <a:spcPts val="100"/>
              </a:spcAft>
            </a:pPr>
            <a:r>
              <a:rPr lang="en-US" sz="3000" dirty="0" err="1">
                <a:solidFill>
                  <a:srgbClr val="000000"/>
                </a:solidFill>
                <a:latin typeface="Arial" panose="020B0604020202020204" pitchFamily="34" charset="0"/>
                <a:ea typeface="Calibri" panose="020F0502020204030204" pitchFamily="34" charset="0"/>
                <a:cs typeface="Arial" panose="020B0604020202020204" pitchFamily="34" charset="0"/>
              </a:rPr>
              <a:t>Đ</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ọc</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4.2, 4.3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nhiệm</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mẫu</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000" dirty="0">
              <a:effectLst/>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1798827-5CDC-5BD7-45D3-B17252B4D5BF}"/>
              </a:ext>
            </a:extLst>
          </p:cNvPr>
          <p:cNvCxnSpPr>
            <a:cxnSpLocks/>
          </p:cNvCxnSpPr>
          <p:nvPr/>
        </p:nvCxnSpPr>
        <p:spPr>
          <a:xfrm>
            <a:off x="2074393" y="1808271"/>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xmlns="" id="{5B882741-A71B-621E-5CC3-886CEADDD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1" y="3046560"/>
            <a:ext cx="8077200" cy="5330590"/>
          </a:xfrm>
          <a:prstGeom prst="rect">
            <a:avLst/>
          </a:prstGeom>
        </p:spPr>
      </p:pic>
      <p:pic>
        <p:nvPicPr>
          <p:cNvPr id="11" name="Picture 10">
            <a:extLst>
              <a:ext uri="{FF2B5EF4-FFF2-40B4-BE49-F238E27FC236}">
                <a16:creationId xmlns:a16="http://schemas.microsoft.com/office/drawing/2014/main" xmlns="" id="{C3D487BF-1C7B-DFBA-2CF2-C7C2F9256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0329" y="3046560"/>
            <a:ext cx="7774670" cy="5276429"/>
          </a:xfrm>
          <a:prstGeom prst="rect">
            <a:avLst/>
          </a:prstGeom>
        </p:spPr>
      </p:pic>
    </p:spTree>
    <p:extLst>
      <p:ext uri="{BB962C8B-B14F-4D97-AF65-F5344CB8AC3E}">
        <p14:creationId xmlns:p14="http://schemas.microsoft.com/office/powerpoint/2010/main" val="3832074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121438" y="6210299"/>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TextBox 16">
            <a:extLst>
              <a:ext uri="{FF2B5EF4-FFF2-40B4-BE49-F238E27FC236}">
                <a16:creationId xmlns:a16="http://schemas.microsoft.com/office/drawing/2014/main" xmlns="" id="{BD792528-A388-AA89-E300-0541F84BE669}"/>
              </a:ext>
            </a:extLst>
          </p:cNvPr>
          <p:cNvSpPr txBox="1"/>
          <p:nvPr/>
        </p:nvSpPr>
        <p:spPr>
          <a:xfrm>
            <a:off x="258853" y="122000"/>
            <a:ext cx="17395573" cy="1565044"/>
          </a:xfrm>
          <a:prstGeom prst="rect">
            <a:avLst/>
          </a:prstGeom>
          <a:noFill/>
        </p:spPr>
        <p:txBody>
          <a:bodyPr wrap="square">
            <a:spAutoFit/>
          </a:bodyPr>
          <a:lstStyle/>
          <a:p>
            <a:pPr algn="just">
              <a:lnSpc>
                <a:spcPct val="150000"/>
              </a:lnSpc>
              <a:spcBef>
                <a:spcPts val="100"/>
              </a:spcBef>
              <a:spcAft>
                <a:spcPts val="100"/>
              </a:spcAft>
            </a:pP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công</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tác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bảo</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tồn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huy</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giá</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trị</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thiên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nhiên</a:t>
            </a:r>
            <a:endParaRPr lang="en-US" sz="3400" dirty="0">
              <a:solidFill>
                <a:schemeClr val="accent6">
                  <a:lumMod val="75000"/>
                </a:schemeClr>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8EF17EDF-60A5-3273-6DB6-13DBCAE4CF60}"/>
              </a:ext>
            </a:extLst>
          </p:cNvPr>
          <p:cNvSpPr txBox="1"/>
          <p:nvPr/>
        </p:nvSpPr>
        <p:spPr>
          <a:xfrm>
            <a:off x="1600200" y="1896794"/>
            <a:ext cx="15468600" cy="699230"/>
          </a:xfrm>
          <a:prstGeom prst="rect">
            <a:avLst/>
          </a:prstGeom>
          <a:noFill/>
        </p:spPr>
        <p:txBody>
          <a:bodyPr wrap="square">
            <a:spAutoFit/>
          </a:bodyPr>
          <a:lstStyle/>
          <a:p>
            <a:pPr algn="just">
              <a:lnSpc>
                <a:spcPct val="150000"/>
              </a:lnSpc>
              <a:spcBef>
                <a:spcPts val="100"/>
              </a:spcBef>
              <a:spcAft>
                <a:spcPts val="100"/>
              </a:spcAft>
            </a:pPr>
            <a:r>
              <a:rPr lang="en-US" sz="3000" dirty="0" err="1">
                <a:solidFill>
                  <a:srgbClr val="000000"/>
                </a:solidFill>
                <a:latin typeface="Arial" panose="020B0604020202020204" pitchFamily="34" charset="0"/>
                <a:ea typeface="Calibri" panose="020F0502020204030204" pitchFamily="34" charset="0"/>
                <a:cs typeface="Arial" panose="020B0604020202020204" pitchFamily="34" charset="0"/>
              </a:rPr>
              <a:t>Đ</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ọc</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4.2, 4.3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hoàn</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nhiệm</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mẫu</a:t>
            </a:r>
            <a:r>
              <a:rPr lang="en-US" sz="3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000" dirty="0">
              <a:effectLst/>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1798827-5CDC-5BD7-45D3-B17252B4D5BF}"/>
              </a:ext>
            </a:extLst>
          </p:cNvPr>
          <p:cNvCxnSpPr>
            <a:cxnSpLocks/>
          </p:cNvCxnSpPr>
          <p:nvPr/>
        </p:nvCxnSpPr>
        <p:spPr>
          <a:xfrm>
            <a:off x="2074393" y="1808271"/>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xmlns="" id="{4F9AA545-CC74-D1C8-5A1C-EA3607247A4E}"/>
              </a:ext>
            </a:extLst>
          </p:cNvPr>
          <p:cNvPicPr>
            <a:picLocks noChangeAspect="1"/>
          </p:cNvPicPr>
          <p:nvPr/>
        </p:nvPicPr>
        <p:blipFill>
          <a:blip r:embed="rId4"/>
          <a:srcRect/>
          <a:stretch>
            <a:fillRect/>
          </a:stretch>
        </p:blipFill>
        <p:spPr>
          <a:xfrm>
            <a:off x="83332" y="3940908"/>
            <a:ext cx="3982122" cy="4449298"/>
          </a:xfrm>
          <a:prstGeom prst="rect">
            <a:avLst/>
          </a:prstGeom>
        </p:spPr>
      </p:pic>
      <p:pic>
        <p:nvPicPr>
          <p:cNvPr id="1026" name="Picture 2" descr="Vector Ba Lô Sách Vở Dụng Cụ Học Tập - Free.Vector6.com">
            <a:extLst>
              <a:ext uri="{FF2B5EF4-FFF2-40B4-BE49-F238E27FC236}">
                <a16:creationId xmlns:a16="http://schemas.microsoft.com/office/drawing/2014/main" xmlns="" id="{A48B4EB6-3DCE-240C-98A8-B861B53252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181" y="2640496"/>
            <a:ext cx="2171700" cy="1811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64B5520-12F9-5CD9-B139-9AC47FD6E93D}"/>
              </a:ext>
            </a:extLst>
          </p:cNvPr>
          <p:cNvPicPr>
            <a:picLocks noChangeAspect="1"/>
          </p:cNvPicPr>
          <p:nvPr/>
        </p:nvPicPr>
        <p:blipFill>
          <a:blip r:embed="rId6"/>
          <a:stretch>
            <a:fillRect/>
          </a:stretch>
        </p:blipFill>
        <p:spPr>
          <a:xfrm>
            <a:off x="4419600" y="4548314"/>
            <a:ext cx="12954000" cy="3683214"/>
          </a:xfrm>
          <a:prstGeom prst="rect">
            <a:avLst/>
          </a:prstGeom>
        </p:spPr>
      </p:pic>
      <p:pic>
        <p:nvPicPr>
          <p:cNvPr id="1028" name="Picture 4" descr="Chủ đề các đồ dùng học tập">
            <a:extLst>
              <a:ext uri="{FF2B5EF4-FFF2-40B4-BE49-F238E27FC236}">
                <a16:creationId xmlns:a16="http://schemas.microsoft.com/office/drawing/2014/main" xmlns="" id="{873AC9B1-81BA-02AE-30C5-AEB330101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54200" y="2927839"/>
            <a:ext cx="2183724" cy="16377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ủ đề các đồ dùng học tập">
            <a:extLst>
              <a:ext uri="{FF2B5EF4-FFF2-40B4-BE49-F238E27FC236}">
                <a16:creationId xmlns:a16="http://schemas.microsoft.com/office/drawing/2014/main" xmlns="" id="{4BBE9C60-7616-C851-DAC9-36671B121D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5266" y="2595169"/>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97D1546B-F012-C65C-1E21-E85B922F4B43}"/>
              </a:ext>
            </a:extLst>
          </p:cNvPr>
          <p:cNvPicPr>
            <a:picLocks noChangeAspect="1"/>
          </p:cNvPicPr>
          <p:nvPr/>
        </p:nvPicPr>
        <p:blipFill>
          <a:blip r:embed="rId9"/>
          <a:stretch>
            <a:fillRect/>
          </a:stretch>
        </p:blipFill>
        <p:spPr>
          <a:xfrm>
            <a:off x="4454236" y="2595168"/>
            <a:ext cx="12919364" cy="7348931"/>
          </a:xfrm>
          <a:prstGeom prst="rect">
            <a:avLst/>
          </a:prstGeom>
        </p:spPr>
      </p:pic>
    </p:spTree>
    <p:extLst>
      <p:ext uri="{BB962C8B-B14F-4D97-AF65-F5344CB8AC3E}">
        <p14:creationId xmlns:p14="http://schemas.microsoft.com/office/powerpoint/2010/main" val="2025319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sp>
        <p:nvSpPr>
          <p:cNvPr id="17" name="TextBox 16">
            <a:extLst>
              <a:ext uri="{FF2B5EF4-FFF2-40B4-BE49-F238E27FC236}">
                <a16:creationId xmlns:a16="http://schemas.microsoft.com/office/drawing/2014/main" xmlns="" id="{BD792528-A388-AA89-E300-0541F84BE669}"/>
              </a:ext>
            </a:extLst>
          </p:cNvPr>
          <p:cNvSpPr txBox="1"/>
          <p:nvPr/>
        </p:nvSpPr>
        <p:spPr>
          <a:xfrm>
            <a:off x="258853" y="122000"/>
            <a:ext cx="17395573" cy="1565044"/>
          </a:xfrm>
          <a:prstGeom prst="rect">
            <a:avLst/>
          </a:prstGeom>
          <a:noFill/>
        </p:spPr>
        <p:txBody>
          <a:bodyPr wrap="square">
            <a:spAutoFit/>
          </a:bodyPr>
          <a:lstStyle/>
          <a:p>
            <a:pPr algn="just">
              <a:lnSpc>
                <a:spcPct val="150000"/>
              </a:lnSpc>
              <a:spcBef>
                <a:spcPts val="100"/>
              </a:spcBef>
              <a:spcAft>
                <a:spcPts val="100"/>
              </a:spcAft>
            </a:pP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công</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tác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bảo</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tồn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huy</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giá</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trị</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thiên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nhiên</a:t>
            </a:r>
            <a:endParaRPr lang="en-US" sz="34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xmlns="" id="{E1798827-5CDC-5BD7-45D3-B17252B4D5BF}"/>
              </a:ext>
            </a:extLst>
          </p:cNvPr>
          <p:cNvCxnSpPr>
            <a:cxnSpLocks/>
          </p:cNvCxnSpPr>
          <p:nvPr/>
        </p:nvCxnSpPr>
        <p:spPr>
          <a:xfrm>
            <a:off x="2074393" y="1808271"/>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xmlns="" id="{4F9AA545-CC74-D1C8-5A1C-EA3607247A4E}"/>
              </a:ext>
            </a:extLst>
          </p:cNvPr>
          <p:cNvPicPr>
            <a:picLocks noChangeAspect="1"/>
          </p:cNvPicPr>
          <p:nvPr/>
        </p:nvPicPr>
        <p:blipFill>
          <a:blip r:embed="rId4"/>
          <a:srcRect/>
          <a:stretch>
            <a:fillRect/>
          </a:stretch>
        </p:blipFill>
        <p:spPr>
          <a:xfrm>
            <a:off x="83332" y="3940908"/>
            <a:ext cx="3982122" cy="4449298"/>
          </a:xfrm>
          <a:prstGeom prst="rect">
            <a:avLst/>
          </a:prstGeom>
        </p:spPr>
      </p:pic>
      <p:pic>
        <p:nvPicPr>
          <p:cNvPr id="8" name="Picture 7">
            <a:extLst>
              <a:ext uri="{FF2B5EF4-FFF2-40B4-BE49-F238E27FC236}">
                <a16:creationId xmlns:a16="http://schemas.microsoft.com/office/drawing/2014/main" xmlns="" id="{F07A305D-94C2-96FD-798B-6AA71920937D}"/>
              </a:ext>
            </a:extLst>
          </p:cNvPr>
          <p:cNvPicPr>
            <a:picLocks noChangeAspect="1"/>
          </p:cNvPicPr>
          <p:nvPr/>
        </p:nvPicPr>
        <p:blipFill>
          <a:blip r:embed="rId5"/>
          <a:stretch>
            <a:fillRect/>
          </a:stretch>
        </p:blipFill>
        <p:spPr>
          <a:xfrm>
            <a:off x="4572000" y="1929499"/>
            <a:ext cx="13082426" cy="8209950"/>
          </a:xfrm>
          <a:prstGeom prst="rect">
            <a:avLst/>
          </a:prstGeom>
        </p:spPr>
      </p:pic>
    </p:spTree>
    <p:extLst>
      <p:ext uri="{BB962C8B-B14F-4D97-AF65-F5344CB8AC3E}">
        <p14:creationId xmlns:p14="http://schemas.microsoft.com/office/powerpoint/2010/main" val="2499049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EDB9895-0627-876A-8A04-019F5B742A9F}"/>
              </a:ext>
            </a:extLst>
          </p:cNvPr>
          <p:cNvSpPr txBox="1"/>
          <p:nvPr/>
        </p:nvSpPr>
        <p:spPr>
          <a:xfrm>
            <a:off x="228600" y="342900"/>
            <a:ext cx="17395573" cy="1565044"/>
          </a:xfrm>
          <a:prstGeom prst="rect">
            <a:avLst/>
          </a:prstGeom>
          <a:noFill/>
        </p:spPr>
        <p:txBody>
          <a:bodyPr wrap="square">
            <a:spAutoFit/>
          </a:bodyPr>
          <a:lstStyle/>
          <a:p>
            <a:pPr algn="just">
              <a:lnSpc>
                <a:spcPct val="150000"/>
              </a:lnSpc>
              <a:spcBef>
                <a:spcPts val="100"/>
              </a:spcBef>
              <a:spcAft>
                <a:spcPts val="100"/>
              </a:spcAft>
            </a:pP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1.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hiểu</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về</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Sử</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học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với</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công</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tác</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bảo</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tồn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và</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phát</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huy</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giá</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trị</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thiên</a:t>
            </a:r>
            <a:r>
              <a:rPr lang="en-US" sz="34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US" sz="3400" b="1" dirty="0" err="1">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nhiên</a:t>
            </a:r>
            <a:endParaRPr lang="en-US" sz="3400" dirty="0">
              <a:solidFill>
                <a:schemeClr val="accent6">
                  <a:lumMod val="75000"/>
                </a:schemeClr>
              </a:solidFill>
              <a:effectLst/>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7A55B6A7-53A1-9764-CDDF-44E59B16B06B}"/>
              </a:ext>
            </a:extLst>
          </p:cNvPr>
          <p:cNvCxnSpPr>
            <a:cxnSpLocks/>
          </p:cNvCxnSpPr>
          <p:nvPr/>
        </p:nvCxnSpPr>
        <p:spPr>
          <a:xfrm>
            <a:off x="2044140" y="2029171"/>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C79B03EF-2B60-63CE-3E91-E224D279B92D}"/>
              </a:ext>
            </a:extLst>
          </p:cNvPr>
          <p:cNvSpPr txBox="1"/>
          <p:nvPr/>
        </p:nvSpPr>
        <p:spPr>
          <a:xfrm>
            <a:off x="1676400" y="7962900"/>
            <a:ext cx="16165386" cy="2095254"/>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vi-VN" sz="3000" dirty="0">
                <a:solidFill>
                  <a:srgbClr val="0070C0"/>
                </a:solidFill>
                <a:effectLst/>
                <a:ea typeface="Calibri" panose="020F0502020204030204" pitchFamily="34" charset="0"/>
                <a:cs typeface="Times New Roman" panose="02020603050405020304" pitchFamily="18" charset="0"/>
              </a:rPr>
              <a:t>Công nghiệp văn hoá” là một thuật ngữ mới xuất hiện trong một số thập niên gần đây. Công nghiệp văn hoá là sự tập hợp các ngành kinh tế khai thác và sử dụng hiệu quả tính sáng tạo, kĩ năng, sở hữu trí tuệ, sản xuất các sản phẩm và dịch vụ có ý nghĩa văn hoá, xã hội</a:t>
            </a:r>
            <a:r>
              <a:rPr lang="en-US" sz="3000" dirty="0">
                <a:solidFill>
                  <a:srgbClr val="0070C0"/>
                </a:solidFill>
                <a:effectLst/>
                <a:ea typeface="Calibri" panose="020F0502020204030204" pitchFamily="34" charset="0"/>
                <a:cs typeface="Times New Roman" panose="02020603050405020304" pitchFamily="18" charset="0"/>
              </a:rPr>
              <a:t>.</a:t>
            </a:r>
            <a:endParaRPr lang="vi-VN" sz="3000" dirty="0">
              <a:solidFill>
                <a:srgbClr val="0070C0"/>
              </a:solidFill>
              <a:effectLst/>
              <a:cs typeface="Times New Roman" panose="02020603050405020304" pitchFamily="18" charset="0"/>
            </a:endParaRPr>
          </a:p>
        </p:txBody>
      </p:sp>
      <p:sp>
        <p:nvSpPr>
          <p:cNvPr id="10" name="Oval 9">
            <a:extLst>
              <a:ext uri="{FF2B5EF4-FFF2-40B4-BE49-F238E27FC236}">
                <a16:creationId xmlns:a16="http://schemas.microsoft.com/office/drawing/2014/main" xmlns="" id="{01302A93-40AD-F34D-4E16-A93278148375}"/>
              </a:ext>
            </a:extLst>
          </p:cNvPr>
          <p:cNvSpPr/>
          <p:nvPr/>
        </p:nvSpPr>
        <p:spPr>
          <a:xfrm>
            <a:off x="609600" y="2654865"/>
            <a:ext cx="4724400" cy="4571999"/>
          </a:xfrm>
          <a:prstGeom prst="ellipse">
            <a:avLst/>
          </a:prstGeom>
          <a:blipFill>
            <a:blip r:embed="rId2"/>
            <a:stretch>
              <a:fillRect/>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E23023F4-A30F-A744-61C2-A24898628E4D}"/>
              </a:ext>
            </a:extLst>
          </p:cNvPr>
          <p:cNvSpPr/>
          <p:nvPr/>
        </p:nvSpPr>
        <p:spPr>
          <a:xfrm>
            <a:off x="6288364" y="2643980"/>
            <a:ext cx="4724400" cy="4571999"/>
          </a:xfrm>
          <a:prstGeom prst="ellipse">
            <a:avLst/>
          </a:prstGeom>
          <a:blipFill>
            <a:blip r:embed="rId3"/>
            <a:stretch>
              <a:fillRect/>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C6555460-E496-83BD-1364-4DA59B426D3B}"/>
              </a:ext>
            </a:extLst>
          </p:cNvPr>
          <p:cNvSpPr/>
          <p:nvPr/>
        </p:nvSpPr>
        <p:spPr>
          <a:xfrm>
            <a:off x="11967128" y="2568852"/>
            <a:ext cx="4724400" cy="4571999"/>
          </a:xfrm>
          <a:prstGeom prst="ellipse">
            <a:avLst/>
          </a:prstGeom>
          <a:blipFill>
            <a:blip r:embed="rId4"/>
            <a:stretch>
              <a:fillRect/>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àu Xanh Lá Cây Mẫu Sắc - Miễn Phí vector hình ảnh trên Pixabay">
            <a:extLst>
              <a:ext uri="{FF2B5EF4-FFF2-40B4-BE49-F238E27FC236}">
                <a16:creationId xmlns:a16="http://schemas.microsoft.com/office/drawing/2014/main" xmlns="" id="{C4398B04-DB60-520D-D741-BD98D48E8C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3819" y="1058464"/>
            <a:ext cx="1743988" cy="17439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àu Xanh Lá Cây Mẫu Sắc - Miễn Phí vector hình ảnh trên Pixabay">
            <a:extLst>
              <a:ext uri="{FF2B5EF4-FFF2-40B4-BE49-F238E27FC236}">
                <a16:creationId xmlns:a16="http://schemas.microsoft.com/office/drawing/2014/main" xmlns="" id="{699CC76E-B443-4F5C-1E44-BD6CFBFADE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2084" y="6519084"/>
            <a:ext cx="1565044" cy="15650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àu Xanh Lá Cây Mẫu Sắc - Miễn Phí vector hình ảnh trên Pixabay">
            <a:extLst>
              <a:ext uri="{FF2B5EF4-FFF2-40B4-BE49-F238E27FC236}">
                <a16:creationId xmlns:a16="http://schemas.microsoft.com/office/drawing/2014/main" xmlns="" id="{BE1E9555-EABE-60F6-8429-08B9A850F4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8934" y="6444342"/>
            <a:ext cx="1565044" cy="1565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á Phong Cây Mùa - Miễn Phí vector hình ảnh trên Pixabay">
            <a:extLst>
              <a:ext uri="{FF2B5EF4-FFF2-40B4-BE49-F238E27FC236}">
                <a16:creationId xmlns:a16="http://schemas.microsoft.com/office/drawing/2014/main" xmlns="" id="{04B28574-30F8-7C91-3BE8-8B97A5B9C5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986827">
            <a:off x="-114820" y="8198959"/>
            <a:ext cx="2200275" cy="18378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DFB88CA1-4494-8AE9-5393-13A4BC5C168D}"/>
              </a:ext>
            </a:extLst>
          </p:cNvPr>
          <p:cNvPicPr>
            <a:picLocks noChangeAspect="1"/>
          </p:cNvPicPr>
          <p:nvPr/>
        </p:nvPicPr>
        <p:blipFill>
          <a:blip r:embed="rId8"/>
          <a:stretch>
            <a:fillRect/>
          </a:stretch>
        </p:blipFill>
        <p:spPr>
          <a:xfrm>
            <a:off x="1640244" y="8190578"/>
            <a:ext cx="16419155" cy="1867576"/>
          </a:xfrm>
          <a:prstGeom prst="rect">
            <a:avLst/>
          </a:prstGeom>
        </p:spPr>
      </p:pic>
      <p:sp>
        <p:nvSpPr>
          <p:cNvPr id="21" name="TextBox 20">
            <a:extLst>
              <a:ext uri="{FF2B5EF4-FFF2-40B4-BE49-F238E27FC236}">
                <a16:creationId xmlns:a16="http://schemas.microsoft.com/office/drawing/2014/main" xmlns="" id="{88C110B1-F91E-D9DB-DDE0-F87ED9DA7426}"/>
              </a:ext>
            </a:extLst>
          </p:cNvPr>
          <p:cNvSpPr txBox="1"/>
          <p:nvPr/>
        </p:nvSpPr>
        <p:spPr>
          <a:xfrm>
            <a:off x="1704109" y="7952014"/>
            <a:ext cx="16211664" cy="2084225"/>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Ngày</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nay,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phát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triển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ngành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Công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nghiệp</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văn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hóa</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trở</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thành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một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nhiệm</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vụ</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trọng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tâm</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của</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nhiều</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quốc</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trên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thế</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giới</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học</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có</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mối</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quan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hệ</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gắn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bó</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chặt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chẽ</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với</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một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số</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ngành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nghề</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trong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lĩnh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vực</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công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nghiệp</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văn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hóa</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3000" dirty="0">
              <a:solidFill>
                <a:srgbClr val="0070C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80">
                                          <p:stCondLst>
                                            <p:cond delay="0"/>
                                          </p:stCondLst>
                                        </p:cTn>
                                        <p:tgtEl>
                                          <p:spTgt spid="12"/>
                                        </p:tgtEl>
                                      </p:cBhvr>
                                    </p:animEffect>
                                    <p:anim calcmode="lin" valueType="num">
                                      <p:cBhvr>
                                        <p:cTn id="4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3" dur="26">
                                          <p:stCondLst>
                                            <p:cond delay="650"/>
                                          </p:stCondLst>
                                        </p:cTn>
                                        <p:tgtEl>
                                          <p:spTgt spid="12"/>
                                        </p:tgtEl>
                                      </p:cBhvr>
                                      <p:to x="100000" y="60000"/>
                                    </p:animScale>
                                    <p:animScale>
                                      <p:cBhvr>
                                        <p:cTn id="54" dur="166" decel="50000">
                                          <p:stCondLst>
                                            <p:cond delay="676"/>
                                          </p:stCondLst>
                                        </p:cTn>
                                        <p:tgtEl>
                                          <p:spTgt spid="12"/>
                                        </p:tgtEl>
                                      </p:cBhvr>
                                      <p:to x="100000" y="100000"/>
                                    </p:animScale>
                                    <p:animScale>
                                      <p:cBhvr>
                                        <p:cTn id="55" dur="26">
                                          <p:stCondLst>
                                            <p:cond delay="1312"/>
                                          </p:stCondLst>
                                        </p:cTn>
                                        <p:tgtEl>
                                          <p:spTgt spid="12"/>
                                        </p:tgtEl>
                                      </p:cBhvr>
                                      <p:to x="100000" y="80000"/>
                                    </p:animScale>
                                    <p:animScale>
                                      <p:cBhvr>
                                        <p:cTn id="56" dur="166" decel="50000">
                                          <p:stCondLst>
                                            <p:cond delay="1338"/>
                                          </p:stCondLst>
                                        </p:cTn>
                                        <p:tgtEl>
                                          <p:spTgt spid="12"/>
                                        </p:tgtEl>
                                      </p:cBhvr>
                                      <p:to x="100000" y="100000"/>
                                    </p:animScale>
                                    <p:animScale>
                                      <p:cBhvr>
                                        <p:cTn id="57" dur="26">
                                          <p:stCondLst>
                                            <p:cond delay="1642"/>
                                          </p:stCondLst>
                                        </p:cTn>
                                        <p:tgtEl>
                                          <p:spTgt spid="12"/>
                                        </p:tgtEl>
                                      </p:cBhvr>
                                      <p:to x="100000" y="90000"/>
                                    </p:animScale>
                                    <p:animScale>
                                      <p:cBhvr>
                                        <p:cTn id="58" dur="166" decel="50000">
                                          <p:stCondLst>
                                            <p:cond delay="1668"/>
                                          </p:stCondLst>
                                        </p:cTn>
                                        <p:tgtEl>
                                          <p:spTgt spid="12"/>
                                        </p:tgtEl>
                                      </p:cBhvr>
                                      <p:to x="100000" y="100000"/>
                                    </p:animScale>
                                    <p:animScale>
                                      <p:cBhvr>
                                        <p:cTn id="59" dur="26">
                                          <p:stCondLst>
                                            <p:cond delay="1808"/>
                                          </p:stCondLst>
                                        </p:cTn>
                                        <p:tgtEl>
                                          <p:spTgt spid="12"/>
                                        </p:tgtEl>
                                      </p:cBhvr>
                                      <p:to x="100000" y="95000"/>
                                    </p:animScale>
                                    <p:animScale>
                                      <p:cBhvr>
                                        <p:cTn id="60" dur="166" decel="50000">
                                          <p:stCondLst>
                                            <p:cond delay="1834"/>
                                          </p:stCondLst>
                                        </p:cTn>
                                        <p:tgtEl>
                                          <p:spTgt spid="12"/>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inVertical)">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533400" y="342900"/>
            <a:ext cx="17373600" cy="7321694"/>
            <a:chOff x="0" y="0"/>
            <a:chExt cx="5920967" cy="2059419"/>
          </a:xfrm>
        </p:grpSpPr>
        <p:sp>
          <p:nvSpPr>
            <p:cNvPr id="3" name="Freeform 3"/>
            <p:cNvSpPr/>
            <p:nvPr/>
          </p:nvSpPr>
          <p:spPr>
            <a:xfrm>
              <a:off x="0" y="0"/>
              <a:ext cx="5920967" cy="2059419"/>
            </a:xfrm>
            <a:custGeom>
              <a:avLst/>
              <a:gdLst/>
              <a:ahLst/>
              <a:cxnLst/>
              <a:rect l="l" t="t" r="r" b="b"/>
              <a:pathLst>
                <a:path w="5920967" h="2059419">
                  <a:moveTo>
                    <a:pt x="5796507" y="2059419"/>
                  </a:moveTo>
                  <a:lnTo>
                    <a:pt x="124460" y="2059419"/>
                  </a:lnTo>
                  <a:cubicBezTo>
                    <a:pt x="55880" y="2059419"/>
                    <a:pt x="0" y="2003539"/>
                    <a:pt x="0" y="1934959"/>
                  </a:cubicBezTo>
                  <a:lnTo>
                    <a:pt x="0" y="124460"/>
                  </a:lnTo>
                  <a:cubicBezTo>
                    <a:pt x="0" y="55880"/>
                    <a:pt x="55880" y="0"/>
                    <a:pt x="124460" y="0"/>
                  </a:cubicBezTo>
                  <a:lnTo>
                    <a:pt x="5796507" y="0"/>
                  </a:lnTo>
                  <a:cubicBezTo>
                    <a:pt x="5865087" y="0"/>
                    <a:pt x="5920967" y="55880"/>
                    <a:pt x="5920967" y="124460"/>
                  </a:cubicBezTo>
                  <a:lnTo>
                    <a:pt x="5920967" y="1934959"/>
                  </a:lnTo>
                  <a:cubicBezTo>
                    <a:pt x="5920967" y="2003539"/>
                    <a:pt x="5865087" y="2059419"/>
                    <a:pt x="5796507" y="2059419"/>
                  </a:cubicBezTo>
                  <a:close/>
                </a:path>
              </a:pathLst>
            </a:custGeom>
            <a:solidFill>
              <a:srgbClr val="A8D6CE"/>
            </a:solidFill>
          </p:spPr>
          <p:txBody>
            <a:bodyPr/>
            <a:lstStyle/>
            <a:p>
              <a:endParaRPr lang="en-US"/>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74025" y="5694261"/>
            <a:ext cx="4021536" cy="4627291"/>
          </a:xfrm>
          <a:prstGeom prst="rect">
            <a:avLst/>
          </a:prstGeom>
        </p:spPr>
      </p:pic>
      <p:sp>
        <p:nvSpPr>
          <p:cNvPr id="17" name="TextBox 16">
            <a:extLst>
              <a:ext uri="{FF2B5EF4-FFF2-40B4-BE49-F238E27FC236}">
                <a16:creationId xmlns:a16="http://schemas.microsoft.com/office/drawing/2014/main" xmlns="" id="{BD792528-A388-AA89-E300-0541F84BE669}"/>
              </a:ext>
            </a:extLst>
          </p:cNvPr>
          <p:cNvSpPr txBox="1"/>
          <p:nvPr/>
        </p:nvSpPr>
        <p:spPr>
          <a:xfrm>
            <a:off x="1052987" y="950568"/>
            <a:ext cx="16306800" cy="584775"/>
          </a:xfrm>
          <a:prstGeom prst="rect">
            <a:avLst/>
          </a:prstGeom>
          <a:noFill/>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2. </a:t>
            </a:r>
            <a:r>
              <a:rPr lang="en-US" sz="3200" b="1" dirty="0" err="1">
                <a:solidFill>
                  <a:schemeClr val="accent6">
                    <a:lumMod val="75000"/>
                  </a:schemeClr>
                </a:solidFill>
                <a:latin typeface="Arial" panose="020B0604020202020204" pitchFamily="34" charset="0"/>
                <a:cs typeface="Arial" panose="020B0604020202020204" pitchFamily="34" charset="0"/>
              </a:rPr>
              <a:t>Tìm</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hiểu</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về</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Sử</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học</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với</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sự</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phát</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triển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ngành</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Công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nghiệp</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văn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hóa</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xmlns="" id="{EEB74EFD-5B39-C635-7A52-10AD2A44757A}"/>
              </a:ext>
            </a:extLst>
          </p:cNvPr>
          <p:cNvCxnSpPr>
            <a:cxnSpLocks/>
          </p:cNvCxnSpPr>
          <p:nvPr/>
        </p:nvCxnSpPr>
        <p:spPr>
          <a:xfrm>
            <a:off x="2414154" y="1790700"/>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6922FB2-976A-3259-150C-7D3B131176C5}"/>
              </a:ext>
            </a:extLst>
          </p:cNvPr>
          <p:cNvSpPr txBox="1"/>
          <p:nvPr/>
        </p:nvSpPr>
        <p:spPr>
          <a:xfrm>
            <a:off x="1433944" y="2135642"/>
            <a:ext cx="15724909" cy="699230"/>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v"/>
            </a:pP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bày</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vai</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trò</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học</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đối</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với</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quá</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phát</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triển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ngành</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Công</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nghiệp</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văn</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hóa</a:t>
            </a:r>
            <a:r>
              <a:rPr lang="en-US" sz="3000" dirty="0">
                <a:solidFill>
                  <a:srgbClr val="C00000"/>
                </a:solidFill>
                <a:latin typeface="Arial" panose="020B0604020202020204" pitchFamily="34" charset="0"/>
                <a:ea typeface="Calibri" panose="020F0502020204030204" pitchFamily="34" charset="0"/>
                <a:cs typeface="Arial" panose="020B0604020202020204" pitchFamily="34" charset="0"/>
              </a:rPr>
              <a:t>?</a:t>
            </a:r>
            <a:r>
              <a:rPr lang="en-US" sz="3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000" dirty="0">
              <a:solidFill>
                <a:srgbClr val="C00000"/>
              </a:solidFill>
              <a:effectLst/>
              <a:latin typeface="Arial" panose="020B0604020202020204" pitchFamily="34" charset="0"/>
              <a:cs typeface="Arial" panose="020B0604020202020204" pitchFamily="34" charset="0"/>
            </a:endParaRPr>
          </a:p>
        </p:txBody>
      </p:sp>
      <p:pic>
        <p:nvPicPr>
          <p:cNvPr id="1028" name="Picture 4" descr="Khái quát văn hóa Việt Nam - Nghiên Cứu - vansudia.net">
            <a:extLst>
              <a:ext uri="{FF2B5EF4-FFF2-40B4-BE49-F238E27FC236}">
                <a16:creationId xmlns:a16="http://schemas.microsoft.com/office/drawing/2014/main" xmlns="" id="{FAD1F4DA-9E82-F793-5AB7-4EC4A19FF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3322243"/>
            <a:ext cx="6475060" cy="4191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ần quan tâm hơn nữa tới văn hóa, con người Việt Nam - Báo Công an Nhân dân  điện tử">
            <a:extLst>
              <a:ext uri="{FF2B5EF4-FFF2-40B4-BE49-F238E27FC236}">
                <a16:creationId xmlns:a16="http://schemas.microsoft.com/office/drawing/2014/main" xmlns="" id="{103337E4-2DF0-6FFE-B240-950D04C3AE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5721" y="3322243"/>
            <a:ext cx="6781800" cy="41986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5D9FC9C-5298-5E2F-5F9A-6C4718A04967}"/>
              </a:ext>
            </a:extLst>
          </p:cNvPr>
          <p:cNvSpPr/>
          <p:nvPr/>
        </p:nvSpPr>
        <p:spPr>
          <a:xfrm>
            <a:off x="2133600" y="7839771"/>
            <a:ext cx="11919643" cy="1762298"/>
          </a:xfrm>
          <a:prstGeom prst="rect">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4232FBF-DD70-1A69-D7DE-9C60679C3806}"/>
              </a:ext>
            </a:extLst>
          </p:cNvPr>
          <p:cNvSpPr txBox="1"/>
          <p:nvPr/>
        </p:nvSpPr>
        <p:spPr>
          <a:xfrm>
            <a:off x="2590800" y="7982517"/>
            <a:ext cx="11386242" cy="1391728"/>
          </a:xfrm>
          <a:prstGeom prst="rect">
            <a:avLst/>
          </a:prstGeom>
          <a:noFill/>
        </p:spPr>
        <p:txBody>
          <a:bodyPr wrap="square">
            <a:spAutoFit/>
          </a:bodyPr>
          <a:lstStyle/>
          <a:p>
            <a:pPr algn="just">
              <a:lnSpc>
                <a:spcPct val="150000"/>
              </a:lnSpc>
              <a:spcBef>
                <a:spcPts val="100"/>
              </a:spcBef>
              <a:spcAft>
                <a:spcPts val="100"/>
              </a:spcAft>
            </a:pP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học</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có</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mối</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quan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hệ</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gắn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bó</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chặt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chẽ</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với</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một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số</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ngành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nghề</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trong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lĩnh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vực</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Công</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nghiệp</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văn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hóa</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nhất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phát</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triển</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du </a:t>
            </a:r>
            <a:r>
              <a:rPr lang="en-US" sz="30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0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3000" dirty="0">
              <a:solidFill>
                <a:srgbClr val="0070C0"/>
              </a:solidFill>
              <a:effectLst/>
              <a:latin typeface="Arial" panose="020B0604020202020204" pitchFamily="34" charset="0"/>
              <a:cs typeface="Arial" panose="020B0604020202020204" pitchFamily="34" charset="0"/>
            </a:endParaRPr>
          </a:p>
        </p:txBody>
      </p:sp>
      <p:sp>
        <p:nvSpPr>
          <p:cNvPr id="16" name="AutoShape 2" descr="Bamboo Leaf Clip Art at Clker.com - vector clip art online, royalty free &amp;  public domain">
            <a:extLst>
              <a:ext uri="{FF2B5EF4-FFF2-40B4-BE49-F238E27FC236}">
                <a16:creationId xmlns:a16="http://schemas.microsoft.com/office/drawing/2014/main" xmlns="" id="{4371C8B2-12CA-02F1-D899-1964D793B53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6" descr="Bamboo Plants Icon - Download in Flat Style">
            <a:extLst>
              <a:ext uri="{FF2B5EF4-FFF2-40B4-BE49-F238E27FC236}">
                <a16:creationId xmlns:a16="http://schemas.microsoft.com/office/drawing/2014/main" xmlns="" id="{27476476-B919-D542-BDE2-10FDB3515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208" y="6667500"/>
            <a:ext cx="2867808" cy="3921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par>
                                <p:cTn id="18" presetID="6" presetClass="entr" presetSubtype="16"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circle(in)">
                                      <p:cBhvr>
                                        <p:cTn id="20" dur="20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nvGrpSpPr>
        <p:grpSpPr>
          <a:xfrm>
            <a:off x="-1016406" y="8801100"/>
            <a:ext cx="19550446" cy="1688021"/>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pic>
        <p:nvPicPr>
          <p:cNvPr id="10" name="Picture 9">
            <a:extLst>
              <a:ext uri="{FF2B5EF4-FFF2-40B4-BE49-F238E27FC236}">
                <a16:creationId xmlns:a16="http://schemas.microsoft.com/office/drawing/2014/main" xmlns="" id="{4AD52D60-293C-733D-469D-A986AA25B23B}"/>
              </a:ext>
            </a:extLst>
          </p:cNvPr>
          <p:cNvPicPr>
            <a:picLocks noChangeAspect="1"/>
          </p:cNvPicPr>
          <p:nvPr/>
        </p:nvPicPr>
        <p:blipFill>
          <a:blip r:embed="rId2"/>
          <a:stretch>
            <a:fillRect/>
          </a:stretch>
        </p:blipFill>
        <p:spPr>
          <a:xfrm>
            <a:off x="4267200" y="2189017"/>
            <a:ext cx="13437248" cy="6612083"/>
          </a:xfrm>
          <a:prstGeom prst="rect">
            <a:avLst/>
          </a:prstGeom>
        </p:spPr>
      </p:pic>
      <p:pic>
        <p:nvPicPr>
          <p:cNvPr id="2050" name="Picture 2" descr="250 HOC SINH ý tưởng trong 2022 | giáo dục, circle time, họa tiết vector">
            <a:extLst>
              <a:ext uri="{FF2B5EF4-FFF2-40B4-BE49-F238E27FC236}">
                <a16:creationId xmlns:a16="http://schemas.microsoft.com/office/drawing/2014/main" xmlns="" id="{79050FB5-3ADE-0532-E653-0689CAD38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20174"/>
            <a:ext cx="4267200" cy="67095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3DA31E02-1E49-40B5-4980-2305D98AF2BA}"/>
              </a:ext>
            </a:extLst>
          </p:cNvPr>
          <p:cNvSpPr txBox="1"/>
          <p:nvPr/>
        </p:nvSpPr>
        <p:spPr>
          <a:xfrm>
            <a:off x="1356084" y="645768"/>
            <a:ext cx="16306800" cy="584775"/>
          </a:xfrm>
          <a:prstGeom prst="rect">
            <a:avLst/>
          </a:prstGeom>
          <a:noFill/>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2. </a:t>
            </a:r>
            <a:r>
              <a:rPr lang="en-US" sz="3200" b="1" dirty="0" err="1">
                <a:solidFill>
                  <a:schemeClr val="accent6">
                    <a:lumMod val="75000"/>
                  </a:schemeClr>
                </a:solidFill>
                <a:latin typeface="Arial" panose="020B0604020202020204" pitchFamily="34" charset="0"/>
                <a:cs typeface="Arial" panose="020B0604020202020204" pitchFamily="34" charset="0"/>
              </a:rPr>
              <a:t>Tìm</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hiểu</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về</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Sử</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học</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với</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sự</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phát</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triển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ngành</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Công</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nghiệp</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văn</a:t>
            </a:r>
            <a:r>
              <a:rPr lang="en-US" sz="3200" b="1" dirty="0">
                <a:solidFill>
                  <a:schemeClr val="accent6">
                    <a:lumMod val="75000"/>
                  </a:schemeClr>
                </a:solidFill>
                <a:latin typeface="Arial" panose="020B0604020202020204" pitchFamily="34" charset="0"/>
                <a:cs typeface="Arial" panose="020B0604020202020204" pitchFamily="34" charset="0"/>
              </a:rPr>
              <a:t> </a:t>
            </a:r>
            <a:r>
              <a:rPr lang="en-US" sz="3200" b="1" dirty="0" err="1">
                <a:solidFill>
                  <a:schemeClr val="accent6">
                    <a:lumMod val="75000"/>
                  </a:schemeClr>
                </a:solidFill>
                <a:latin typeface="Arial" panose="020B0604020202020204" pitchFamily="34" charset="0"/>
                <a:cs typeface="Arial" panose="020B0604020202020204" pitchFamily="34" charset="0"/>
              </a:rPr>
              <a:t>hóa</a:t>
            </a:r>
            <a:endParaRPr lang="en-US" sz="3200" dirty="0">
              <a:solidFill>
                <a:schemeClr val="accent6">
                  <a:lumMod val="75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xmlns="" id="{FAF3E9E7-F00A-51CD-2A5A-4F795F33A611}"/>
              </a:ext>
            </a:extLst>
          </p:cNvPr>
          <p:cNvCxnSpPr>
            <a:cxnSpLocks/>
          </p:cNvCxnSpPr>
          <p:nvPr/>
        </p:nvCxnSpPr>
        <p:spPr>
          <a:xfrm>
            <a:off x="2717251" y="1485900"/>
            <a:ext cx="1376449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2052" name="Picture 4" descr="Hoa Van Qua Clip Art at Clker.com - vector clip art online, royalty free &amp;  public domain">
            <a:extLst>
              <a:ext uri="{FF2B5EF4-FFF2-40B4-BE49-F238E27FC236}">
                <a16:creationId xmlns:a16="http://schemas.microsoft.com/office/drawing/2014/main" xmlns="" id="{CE0DFBA9-5AA2-1D66-15FC-4CF0735934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39209" y="166508"/>
            <a:ext cx="2324100" cy="2153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TotalTime>
  <Words>1412</Words>
  <Application>Microsoft Office PowerPoint</Application>
  <PresentationFormat>Custom</PresentationFormat>
  <Paragraphs>52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Courier New</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and White Illustrated English Tutor Marketing Presentation</dc:title>
  <dc:creator>ô Đ</dc:creator>
  <cp:lastModifiedBy>HDLAPTOP</cp:lastModifiedBy>
  <cp:revision>11</cp:revision>
  <dcterms:created xsi:type="dcterms:W3CDTF">2006-08-16T00:00:00Z</dcterms:created>
  <dcterms:modified xsi:type="dcterms:W3CDTF">2022-08-29T07:07:45Z</dcterms:modified>
  <dc:identifier>DAEqJu0ihwQ</dc:identifier>
</cp:coreProperties>
</file>