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8" r:id="rId5"/>
    <p:sldId id="260" r:id="rId6"/>
    <p:sldId id="258" r:id="rId7"/>
    <p:sldId id="261" r:id="rId8"/>
    <p:sldId id="269" r:id="rId9"/>
    <p:sldId id="270" r:id="rId10"/>
    <p:sldId id="272" r:id="rId11"/>
    <p:sldId id="271" r:id="rId12"/>
    <p:sldId id="262" r:id="rId13"/>
    <p:sldId id="264" r:id="rId14"/>
    <p:sldId id="273" r:id="rId15"/>
    <p:sldId id="274" r:id="rId16"/>
    <p:sldId id="275" r:id="rId17"/>
    <p:sldId id="276" r:id="rId18"/>
    <p:sldId id="277" r:id="rId19"/>
    <p:sldId id="263" r:id="rId20"/>
    <p:sldId id="265" r:id="rId21"/>
  </p:sldIdLst>
  <p:sldSz cx="18288000" cy="10287000"/>
  <p:notesSz cx="6858000" cy="9144000"/>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4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svg"/><Relationship Id="rId7" Type="http://schemas.openxmlformats.org/officeDocument/2006/relationships/image" Target="../media/image39.png"/><Relationship Id="rId12" Type="http://schemas.openxmlformats.org/officeDocument/2006/relationships/image" Target="../media/image5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43.svg"/><Relationship Id="rId10" Type="http://schemas.openxmlformats.org/officeDocument/2006/relationships/image" Target="../media/image48.svg"/><Relationship Id="rId4" Type="http://schemas.openxmlformats.org/officeDocument/2006/relationships/image" Target="../media/image37.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sv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3805176" y="1028700"/>
            <a:ext cx="13454124" cy="680081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0617" y="3199466"/>
            <a:ext cx="5567431" cy="6432955"/>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8" name="TextBox 6">
            <a:extLst>
              <a:ext uri="{FF2B5EF4-FFF2-40B4-BE49-F238E27FC236}">
                <a16:creationId xmlns:a16="http://schemas.microsoft.com/office/drawing/2014/main" xmlns="" id="{41DAE91E-E688-C5F5-4744-43198484068A}"/>
              </a:ext>
            </a:extLst>
          </p:cNvPr>
          <p:cNvSpPr txBox="1"/>
          <p:nvPr/>
        </p:nvSpPr>
        <p:spPr>
          <a:xfrm>
            <a:off x="5880626" y="3543300"/>
            <a:ext cx="10426689" cy="2165721"/>
          </a:xfrm>
          <a:prstGeom prst="rect">
            <a:avLst/>
          </a:prstGeom>
        </p:spPr>
        <p:txBody>
          <a:bodyPr wrap="square" lIns="0" tIns="0" rIns="0" bIns="0" rtlCol="0" anchor="t">
            <a:spAutoFit/>
          </a:bodyPr>
          <a:lstStyle/>
          <a:p>
            <a:pPr marL="0" lvl="0" indent="0" algn="ctr">
              <a:lnSpc>
                <a:spcPct val="150000"/>
              </a:lnSpc>
              <a:spcBef>
                <a:spcPct val="0"/>
              </a:spcBef>
            </a:pPr>
            <a:r>
              <a:rPr lang="vi-VN" sz="5000" b="1" dirty="0">
                <a:solidFill>
                  <a:srgbClr val="FF0000"/>
                </a:solidFill>
                <a:latin typeface="Arial" panose="020B0604020202020204" pitchFamily="34" charset="0"/>
                <a:cs typeface="Arial" panose="020B0604020202020204" pitchFamily="34" charset="0"/>
              </a:rPr>
              <a:t>CHÀO MỪNG CÁC EM ĐẾN VỚI BÀI HỌC NGÀY HÔM NAY!</a:t>
            </a:r>
            <a:endParaRPr lang="en-US" sz="5000" b="1" u="none"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FB417EE-1210-0069-12AE-47AEBB292B77}"/>
              </a:ext>
            </a:extLst>
          </p:cNvPr>
          <p:cNvSpPr txBox="1"/>
          <p:nvPr/>
        </p:nvSpPr>
        <p:spPr>
          <a:xfrm>
            <a:off x="457200" y="178912"/>
            <a:ext cx="17145000"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tự</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công</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nghệ</a:t>
            </a:r>
            <a:endParaRPr lang="en-US" sz="3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467E6DD-427A-2AF1-DA99-5209BF13BD77}"/>
              </a:ext>
            </a:extLst>
          </p:cNvPr>
          <p:cNvSpPr txBox="1"/>
          <p:nvPr/>
        </p:nvSpPr>
        <p:spPr>
          <a:xfrm>
            <a:off x="429208" y="1475503"/>
            <a:ext cx="4495800" cy="569387"/>
          </a:xfrm>
          <a:prstGeom prst="rect">
            <a:avLst/>
          </a:prstGeom>
          <a:noFill/>
        </p:spPr>
        <p:txBody>
          <a:bodyPr wrap="square" rtlCol="0">
            <a:spAutoFit/>
          </a:bodyPr>
          <a:lstStyle/>
          <a:p>
            <a:r>
              <a:rPr lang="en-US" sz="3100" b="1" i="1" dirty="0" err="1">
                <a:solidFill>
                  <a:srgbClr val="00B050"/>
                </a:solidFill>
                <a:latin typeface="Arial" panose="020B0604020202020204" pitchFamily="34" charset="0"/>
                <a:cs typeface="Arial" panose="020B0604020202020204" pitchFamily="34" charset="0"/>
              </a:rPr>
              <a:t>Thảo</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luận</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theo</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cặp</a:t>
            </a:r>
            <a:r>
              <a:rPr lang="en-US" sz="3100" b="1" i="1" dirty="0">
                <a:solidFill>
                  <a:srgbClr val="00B05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98BEEC55-DE4C-6D2C-5C27-214840FF6464}"/>
              </a:ext>
            </a:extLst>
          </p:cNvPr>
          <p:cNvSpPr txBox="1"/>
          <p:nvPr/>
        </p:nvSpPr>
        <p:spPr>
          <a:xfrm>
            <a:off x="4315408" y="1459805"/>
            <a:ext cx="12226298" cy="719492"/>
          </a:xfrm>
          <a:prstGeom prst="rect">
            <a:avLst/>
          </a:prstGeom>
          <a:noFill/>
        </p:spPr>
        <p:txBody>
          <a:bodyPr wrap="square">
            <a:spAutoFit/>
          </a:bodyPr>
          <a:lstStyle/>
          <a:p>
            <a:pPr marL="457200" marR="0" indent="-457200" algn="just">
              <a:lnSpc>
                <a:spcPct val="150000"/>
              </a:lnSpc>
              <a:spcBef>
                <a:spcPts val="100"/>
              </a:spcBef>
              <a:spcAft>
                <a:spcPts val="100"/>
              </a:spcAft>
              <a:buFont typeface="Wingdings" panose="05000000000000000000" pitchFamily="2" charset="2"/>
              <a:buChar char="v"/>
            </a:pPr>
            <a:r>
              <a:rPr lang="fr-FR" sz="3100" dirty="0" err="1">
                <a:solidFill>
                  <a:srgbClr val="C00000"/>
                </a:solidFill>
                <a:latin typeface="Arial" panose="020B0604020202020204" pitchFamily="34" charset="0"/>
                <a:ea typeface="Calibri" panose="020F0502020204030204" pitchFamily="34" charset="0"/>
                <a:cs typeface="Arial" panose="020B0604020202020204" pitchFamily="34" charset="0"/>
              </a:rPr>
              <a:t>H</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ợp</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quan</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sát</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sơ</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đồ</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từ</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3.2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đến</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3.4,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hình</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3.6, 3.7</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9A9CE83C-E689-2635-DB5A-8FE2BE5A0EFC}"/>
              </a:ext>
            </a:extLst>
          </p:cNvPr>
          <p:cNvSpPr/>
          <p:nvPr/>
        </p:nvSpPr>
        <p:spPr>
          <a:xfrm>
            <a:off x="429208" y="1341097"/>
            <a:ext cx="3886200" cy="838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D23A3036-B8C4-B7B8-AAB8-F056E2A67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45797"/>
            <a:ext cx="6195797" cy="4551698"/>
          </a:xfrm>
          <a:prstGeom prst="rect">
            <a:avLst/>
          </a:prstGeom>
        </p:spPr>
      </p:pic>
      <p:sp>
        <p:nvSpPr>
          <p:cNvPr id="4" name="TextBox 3">
            <a:extLst>
              <a:ext uri="{FF2B5EF4-FFF2-40B4-BE49-F238E27FC236}">
                <a16:creationId xmlns:a16="http://schemas.microsoft.com/office/drawing/2014/main" xmlns="" id="{BA659B6A-ED38-3CA1-149C-64089DC0187D}"/>
              </a:ext>
            </a:extLst>
          </p:cNvPr>
          <p:cNvSpPr txBox="1"/>
          <p:nvPr/>
        </p:nvSpPr>
        <p:spPr>
          <a:xfrm>
            <a:off x="270387" y="8142492"/>
            <a:ext cx="5486400" cy="2150653"/>
          </a:xfrm>
          <a:prstGeom prst="rect">
            <a:avLst/>
          </a:prstGeom>
          <a:noFill/>
        </p:spPr>
        <p:txBody>
          <a:bodyPr wrap="square">
            <a:spAutoFit/>
          </a:bodyPr>
          <a:lstStyle/>
          <a:p>
            <a:pPr marL="0" marR="0" algn="just">
              <a:lnSpc>
                <a:spcPct val="150000"/>
              </a:lnSpc>
              <a:spcBef>
                <a:spcPts val="100"/>
              </a:spcBef>
              <a:spcAft>
                <a:spcPts val="100"/>
              </a:spcAft>
            </a:pP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phục</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dựng</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mô</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bốn</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cuộc</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cách</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mạng</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nghiệp</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lịch</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giới</a:t>
            </a:r>
            <a:r>
              <a:rPr lang="fr-FR"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D1F3A73B-2FCA-3E7B-8EBB-E341D85FB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147" y="3633248"/>
            <a:ext cx="5717653" cy="4264248"/>
          </a:xfrm>
          <a:prstGeom prst="rect">
            <a:avLst/>
          </a:prstGeom>
        </p:spPr>
      </p:pic>
      <p:pic>
        <p:nvPicPr>
          <p:cNvPr id="17" name="Picture 16">
            <a:extLst>
              <a:ext uri="{FF2B5EF4-FFF2-40B4-BE49-F238E27FC236}">
                <a16:creationId xmlns:a16="http://schemas.microsoft.com/office/drawing/2014/main" xmlns="" id="{1CC43D09-1F83-3399-F356-F728D0F43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5800" y="3345797"/>
            <a:ext cx="5943600" cy="4551698"/>
          </a:xfrm>
          <a:prstGeom prst="rect">
            <a:avLst/>
          </a:prstGeom>
        </p:spPr>
      </p:pic>
      <p:sp>
        <p:nvSpPr>
          <p:cNvPr id="20" name="TextBox 19">
            <a:extLst>
              <a:ext uri="{FF2B5EF4-FFF2-40B4-BE49-F238E27FC236}">
                <a16:creationId xmlns:a16="http://schemas.microsoft.com/office/drawing/2014/main" xmlns="" id="{31859C51-5FD1-9491-F48D-1F1D0B08CED6}"/>
              </a:ext>
            </a:extLst>
          </p:cNvPr>
          <p:cNvSpPr txBox="1"/>
          <p:nvPr/>
        </p:nvSpPr>
        <p:spPr>
          <a:xfrm>
            <a:off x="7959215" y="8230570"/>
            <a:ext cx="9144000" cy="1435073"/>
          </a:xfrm>
          <a:prstGeom prst="rect">
            <a:avLst/>
          </a:prstGeom>
          <a:noFill/>
        </p:spPr>
        <p:txBody>
          <a:bodyPr wrap="square">
            <a:spAutoFit/>
          </a:bodyPr>
          <a:lstStyle/>
          <a:p>
            <a:pPr marL="0" marR="0" algn="just">
              <a:lnSpc>
                <a:spcPct val="150000"/>
              </a:lnSpc>
              <a:spcBef>
                <a:spcPts val="100"/>
              </a:spcBef>
              <a:spcAft>
                <a:spcPts val="100"/>
              </a:spcAft>
            </a:pP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dung</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rõ</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hơn</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mối</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giữa</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khoa</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tự</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nhiên</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nghệ</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3510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P spid="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5" name="TextBox 14">
            <a:extLst>
              <a:ext uri="{FF2B5EF4-FFF2-40B4-BE49-F238E27FC236}">
                <a16:creationId xmlns:a16="http://schemas.microsoft.com/office/drawing/2014/main" xmlns="" id="{FFB417EE-1210-0069-12AE-47AEBB292B77}"/>
              </a:ext>
            </a:extLst>
          </p:cNvPr>
          <p:cNvSpPr txBox="1"/>
          <p:nvPr/>
        </p:nvSpPr>
        <p:spPr>
          <a:xfrm>
            <a:off x="571500" y="480380"/>
            <a:ext cx="17145000"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tự</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công</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nghệ</a:t>
            </a:r>
            <a:endParaRPr lang="en-US" sz="3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467E6DD-427A-2AF1-DA99-5209BF13BD77}"/>
              </a:ext>
            </a:extLst>
          </p:cNvPr>
          <p:cNvSpPr txBox="1"/>
          <p:nvPr/>
        </p:nvSpPr>
        <p:spPr>
          <a:xfrm>
            <a:off x="1905000" y="1683596"/>
            <a:ext cx="4495800" cy="569387"/>
          </a:xfrm>
          <a:prstGeom prst="rect">
            <a:avLst/>
          </a:prstGeom>
          <a:noFill/>
        </p:spPr>
        <p:txBody>
          <a:bodyPr wrap="square" rtlCol="0">
            <a:spAutoFit/>
          </a:bodyPr>
          <a:lstStyle/>
          <a:p>
            <a:r>
              <a:rPr lang="en-US" sz="3100" b="1" i="1" dirty="0" err="1">
                <a:solidFill>
                  <a:srgbClr val="00B050"/>
                </a:solidFill>
                <a:latin typeface="Arial" panose="020B0604020202020204" pitchFamily="34" charset="0"/>
                <a:cs typeface="Arial" panose="020B0604020202020204" pitchFamily="34" charset="0"/>
              </a:rPr>
              <a:t>Thảo</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luận</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theo</a:t>
            </a:r>
            <a:r>
              <a:rPr lang="en-US" sz="3100" b="1" i="1" dirty="0">
                <a:solidFill>
                  <a:srgbClr val="00B050"/>
                </a:solidFill>
                <a:latin typeface="Arial" panose="020B0604020202020204" pitchFamily="34" charset="0"/>
                <a:cs typeface="Arial" panose="020B0604020202020204" pitchFamily="34" charset="0"/>
              </a:rPr>
              <a:t> </a:t>
            </a:r>
            <a:r>
              <a:rPr lang="en-US" sz="3100" b="1" i="1" dirty="0" err="1">
                <a:solidFill>
                  <a:srgbClr val="00B050"/>
                </a:solidFill>
                <a:latin typeface="Arial" panose="020B0604020202020204" pitchFamily="34" charset="0"/>
                <a:cs typeface="Arial" panose="020B0604020202020204" pitchFamily="34" charset="0"/>
              </a:rPr>
              <a:t>cặp</a:t>
            </a:r>
            <a:r>
              <a:rPr lang="en-US" sz="3100" b="1" i="1" dirty="0">
                <a:solidFill>
                  <a:srgbClr val="00B05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98BEEC55-DE4C-6D2C-5C27-214840FF6464}"/>
              </a:ext>
            </a:extLst>
          </p:cNvPr>
          <p:cNvSpPr txBox="1"/>
          <p:nvPr/>
        </p:nvSpPr>
        <p:spPr>
          <a:xfrm>
            <a:off x="375286" y="2527131"/>
            <a:ext cx="17341213" cy="1523494"/>
          </a:xfrm>
          <a:prstGeom prst="rect">
            <a:avLst/>
          </a:prstGeom>
          <a:noFill/>
        </p:spPr>
        <p:txBody>
          <a:bodyPr wrap="square">
            <a:spAutoFit/>
          </a:bodyPr>
          <a:lstStyle/>
          <a:p>
            <a:pPr marL="457200" marR="0" indent="-457200" algn="just">
              <a:lnSpc>
                <a:spcPct val="150000"/>
              </a:lnSpc>
              <a:spcBef>
                <a:spcPts val="100"/>
              </a:spcBef>
              <a:spcAft>
                <a:spcPts val="100"/>
              </a:spcAft>
              <a:buFont typeface="Wingdings" panose="05000000000000000000" pitchFamily="2" charset="2"/>
              <a:buChar char="v"/>
            </a:pPr>
            <a:r>
              <a:rPr lang="fr-FR" sz="3100" dirty="0" err="1">
                <a:solidFill>
                  <a:srgbClr val="C00000"/>
                </a:solidFill>
                <a:latin typeface="Arial" panose="020B0604020202020204" pitchFamily="34" charset="0"/>
                <a:ea typeface="Calibri" panose="020F0502020204030204" pitchFamily="34" charset="0"/>
                <a:cs typeface="Arial" panose="020B0604020202020204" pitchFamily="34" charset="0"/>
              </a:rPr>
              <a:t>H</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ợp</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quan</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sát</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sơ</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đồ</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từ</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3.2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đến</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3.4,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hình</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3.6, 3.7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để</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hoàn</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thành</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nhiệm</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vụ</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tập</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theo</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bảng</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mẫu</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sau</a:t>
            </a:r>
            <a:r>
              <a:rPr lang="fr-FR"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264E8AFE-D110-0EA1-E41D-670D17F974BE}"/>
              </a:ext>
            </a:extLst>
          </p:cNvPr>
          <p:cNvPicPr>
            <a:picLocks noChangeAspect="1"/>
          </p:cNvPicPr>
          <p:nvPr/>
        </p:nvPicPr>
        <p:blipFill>
          <a:blip r:embed="rId2"/>
          <a:stretch>
            <a:fillRect/>
          </a:stretch>
        </p:blipFill>
        <p:spPr>
          <a:xfrm>
            <a:off x="6781800" y="4342620"/>
            <a:ext cx="10820400" cy="4867413"/>
          </a:xfrm>
          <a:prstGeom prst="rect">
            <a:avLst/>
          </a:prstGeom>
        </p:spPr>
      </p:pic>
      <p:pic>
        <p:nvPicPr>
          <p:cNvPr id="8196" name="Picture 4" descr="Thầy giáo có nhớ chú bộ đội là ai không ? Đọc truyện Người">
            <a:extLst>
              <a:ext uri="{FF2B5EF4-FFF2-40B4-BE49-F238E27FC236}">
                <a16:creationId xmlns:a16="http://schemas.microsoft.com/office/drawing/2014/main" xmlns="" id="{37824F46-8FE5-76C8-239E-2300E7801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14700"/>
            <a:ext cx="7924800" cy="7848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9A9CE83C-E689-2635-DB5A-8FE2BE5A0EFC}"/>
              </a:ext>
            </a:extLst>
          </p:cNvPr>
          <p:cNvSpPr/>
          <p:nvPr/>
        </p:nvSpPr>
        <p:spPr>
          <a:xfrm>
            <a:off x="1905000" y="1485900"/>
            <a:ext cx="3886200" cy="838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D33C204-0F8A-5BE5-7C0D-AF902B5772C1}"/>
              </a:ext>
            </a:extLst>
          </p:cNvPr>
          <p:cNvPicPr>
            <a:picLocks noChangeAspect="1"/>
          </p:cNvPicPr>
          <p:nvPr/>
        </p:nvPicPr>
        <p:blipFill>
          <a:blip r:embed="rId4"/>
          <a:stretch>
            <a:fillRect/>
          </a:stretch>
        </p:blipFill>
        <p:spPr>
          <a:xfrm>
            <a:off x="5562599" y="3467100"/>
            <a:ext cx="12630083" cy="6799329"/>
          </a:xfrm>
          <a:prstGeom prst="rect">
            <a:avLst/>
          </a:prstGeom>
        </p:spPr>
      </p:pic>
      <p:pic>
        <p:nvPicPr>
          <p:cNvPr id="8204" name="Picture 12" descr="Hãy chọn chiếc lá mùa thu bạn thích nhất và khám phá điều bất ngờ từ nó |  Tin tức Online">
            <a:extLst>
              <a:ext uri="{FF2B5EF4-FFF2-40B4-BE49-F238E27FC236}">
                <a16:creationId xmlns:a16="http://schemas.microsoft.com/office/drawing/2014/main" xmlns="" id="{1E079125-5339-51BB-57D1-C6D8A8E4FF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358103"/>
            <a:ext cx="1196348" cy="11963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ãy chọn chiếc lá mùa thu bạn thích nhất và khám phá điều bất ngờ từ nó |  Tin tức Online">
            <a:extLst>
              <a:ext uri="{FF2B5EF4-FFF2-40B4-BE49-F238E27FC236}">
                <a16:creationId xmlns:a16="http://schemas.microsoft.com/office/drawing/2014/main" xmlns="" id="{92311515-A113-67D4-A9DA-CFB02D27DC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8150" y="1370115"/>
            <a:ext cx="1196348" cy="11963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ãy chọn chiếc lá mùa thu bạn thích nhất và khám phá điều bất ngờ từ nó |  Tin tức Online">
            <a:extLst>
              <a:ext uri="{FF2B5EF4-FFF2-40B4-BE49-F238E27FC236}">
                <a16:creationId xmlns:a16="http://schemas.microsoft.com/office/drawing/2014/main" xmlns="" id="{87773F00-78BA-7304-E577-BC869A7874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30400" y="1382984"/>
            <a:ext cx="1196348" cy="119634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ách vẽ một phông nền mùa thu cùng với những chiếc lá trong Adobe  Illustrator">
            <a:extLst>
              <a:ext uri="{FF2B5EF4-FFF2-40B4-BE49-F238E27FC236}">
                <a16:creationId xmlns:a16="http://schemas.microsoft.com/office/drawing/2014/main" xmlns="" id="{157052E0-FB8B-3720-F200-79CB0DCEDF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350" y="4665449"/>
            <a:ext cx="1409700" cy="182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624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C1D1">
            <a:alpha val="44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5311377" y="1790700"/>
            <a:ext cx="11672806" cy="6399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5" name="TextBox 14">
            <a:extLst>
              <a:ext uri="{FF2B5EF4-FFF2-40B4-BE49-F238E27FC236}">
                <a16:creationId xmlns:a16="http://schemas.microsoft.com/office/drawing/2014/main" xmlns="" id="{FFB417EE-1210-0069-12AE-47AEBB292B77}"/>
              </a:ext>
            </a:extLst>
          </p:cNvPr>
          <p:cNvSpPr txBox="1"/>
          <p:nvPr/>
        </p:nvSpPr>
        <p:spPr>
          <a:xfrm>
            <a:off x="571500" y="480380"/>
            <a:ext cx="17145000"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tự</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nhiên</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công</a:t>
            </a:r>
            <a:r>
              <a:rPr lang="fr-FR" sz="3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nghệ</a:t>
            </a:r>
            <a:endParaRPr lang="en-US" sz="3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C4B1FE71-F5D9-4D45-53AA-10E63F1FB9E0}"/>
              </a:ext>
            </a:extLst>
          </p:cNvPr>
          <p:cNvSpPr txBox="1"/>
          <p:nvPr/>
        </p:nvSpPr>
        <p:spPr>
          <a:xfrm>
            <a:off x="5544351" y="2247900"/>
            <a:ext cx="11430000" cy="5012975"/>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Ngày</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nay</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nhờ</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tựu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khoa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tự</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nhiên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nghệ</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việc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tìm</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hiểu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khám</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phá</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tri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thức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lịch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có</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nhiều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thuận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lợi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457200" indent="-457200">
              <a:lnSpc>
                <a:spcPct val="150000"/>
              </a:lnSpc>
              <a:buFont typeface="Courier New" panose="02070309020205020404" pitchFamily="49" charset="0"/>
              <a:buChar char="o"/>
            </a:pP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Ngược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lại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qua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tựu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khoa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tự</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nhiên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nghệ</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sẽ</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mô</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tả</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phục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dựng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tiến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trình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ấy</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góp</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phần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đưa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tri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thức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tới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chúng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US" sz="3100" dirty="0">
              <a:solidFill>
                <a:srgbClr val="0070C0"/>
              </a:solidFill>
              <a:latin typeface="Arial" panose="020B0604020202020204" pitchFamily="34" charset="0"/>
              <a:cs typeface="Arial" panose="020B0604020202020204" pitchFamily="34" charset="0"/>
            </a:endParaRPr>
          </a:p>
        </p:txBody>
      </p:sp>
      <p:sp>
        <p:nvSpPr>
          <p:cNvPr id="18" name="AutoShape 4" descr="Chiếc Lá Hình Ô | Honey Impact - Genshin Impact DB and Tools">
            <a:extLst>
              <a:ext uri="{FF2B5EF4-FFF2-40B4-BE49-F238E27FC236}">
                <a16:creationId xmlns:a16="http://schemas.microsoft.com/office/drawing/2014/main" xmlns="" id="{CBD082A1-E1C7-F75A-D6C3-515569B4601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4" descr="Thầy giáo có nhớ chú bộ đội là ai không ? Đọc truyện Người">
            <a:extLst>
              <a:ext uri="{FF2B5EF4-FFF2-40B4-BE49-F238E27FC236}">
                <a16:creationId xmlns:a16="http://schemas.microsoft.com/office/drawing/2014/main" xmlns="" id="{37824F46-8FE5-76C8-239E-2300E780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4912"/>
            <a:ext cx="6539883" cy="862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78D3">
            <a:alpha val="44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1295400" y="1838514"/>
            <a:ext cx="15849600" cy="7724586"/>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4839786" cy="1077218"/>
          </a:xfrm>
          <a:prstGeom prst="rect">
            <a:avLst/>
          </a:prstGeom>
          <a:noFill/>
        </p:spPr>
        <p:txBody>
          <a:bodyPr wrap="none" rtlCol="0">
            <a:spAutoFit/>
          </a:bodyPr>
          <a:lstStyle/>
          <a:p>
            <a:r>
              <a:rPr lang="vi-VN" sz="6400" b="1" dirty="0">
                <a:solidFill>
                  <a:srgbClr val="FF0000"/>
                </a:solidFill>
              </a:rPr>
              <a:t>LUYỆN TẬP</a:t>
            </a:r>
            <a:endParaRPr lang="en-US" sz="6400" b="1" dirty="0">
              <a:solidFill>
                <a:srgbClr val="FF0000"/>
              </a:solidFill>
            </a:endParaRPr>
          </a:p>
        </p:txBody>
      </p:sp>
      <p:sp>
        <p:nvSpPr>
          <p:cNvPr id="14" name="TextBox 13">
            <a:extLst>
              <a:ext uri="{FF2B5EF4-FFF2-40B4-BE49-F238E27FC236}">
                <a16:creationId xmlns:a16="http://schemas.microsoft.com/office/drawing/2014/main" xmlns="" id="{1A5131BC-B547-892F-0636-6C9F89AF2322}"/>
              </a:ext>
            </a:extLst>
          </p:cNvPr>
          <p:cNvSpPr txBox="1"/>
          <p:nvPr/>
        </p:nvSpPr>
        <p:spPr>
          <a:xfrm>
            <a:off x="1600201" y="1882524"/>
            <a:ext cx="15134401" cy="1435073"/>
          </a:xfrm>
          <a:prstGeom prst="rect">
            <a:avLst/>
          </a:prstGeom>
          <a:noFill/>
        </p:spPr>
        <p:txBody>
          <a:bodyPr wrap="square">
            <a:spAutoFit/>
          </a:bodyPr>
          <a:lstStyle/>
          <a:p>
            <a:pPr marL="0" marR="0" algn="just">
              <a:lnSpc>
                <a:spcPct val="150000"/>
              </a:lnSpc>
              <a:spcBef>
                <a:spcPts val="100"/>
              </a:spcBef>
              <a:spcAft>
                <a:spcPts val="100"/>
              </a:spcAft>
            </a:pPr>
            <a:r>
              <a:rPr lang="en-US"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Ý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nào</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dưới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đây</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phù</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hợp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giải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thích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vì</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sao</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một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có</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5" name="Rectangle: Rounded Corners 14">
            <a:extLst>
              <a:ext uri="{FF2B5EF4-FFF2-40B4-BE49-F238E27FC236}">
                <a16:creationId xmlns:a16="http://schemas.microsoft.com/office/drawing/2014/main" xmlns="" id="{607944EF-0D8F-72CB-E79C-4D78569FFB32}"/>
              </a:ext>
            </a:extLst>
          </p:cNvPr>
          <p:cNvSpPr/>
          <p:nvPr/>
        </p:nvSpPr>
        <p:spPr>
          <a:xfrm>
            <a:off x="2476500" y="3559744"/>
            <a:ext cx="13335000" cy="840191"/>
          </a:xfrm>
          <a:prstGeom prst="roundRect">
            <a:avLst/>
          </a:prstGeom>
          <a:solidFill>
            <a:schemeClr val="accent3">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Vì</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môn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cơ</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bản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chỉ</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phối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môn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xmlns="" id="{F65B448F-44F1-A523-63F2-EB6D32B743C2}"/>
              </a:ext>
            </a:extLst>
          </p:cNvPr>
          <p:cNvSpPr/>
          <p:nvPr/>
        </p:nvSpPr>
        <p:spPr>
          <a:xfrm>
            <a:off x="2476500" y="4680132"/>
            <a:ext cx="13335000" cy="1310562"/>
          </a:xfrm>
          <a:prstGeom prst="roundRect">
            <a:avLst/>
          </a:prstGeom>
          <a:solidFill>
            <a:schemeClr val="accent3">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B.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Vì</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nghiên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cứu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đời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sống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loài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người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trong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quá</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khứ</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với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nhiều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lĩnh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vực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nhau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xmlns="" id="{EDB46427-00C8-3E4E-4AC1-188B8DA5A39C}"/>
              </a:ext>
            </a:extLst>
          </p:cNvPr>
          <p:cNvSpPr/>
          <p:nvPr/>
        </p:nvSpPr>
        <p:spPr>
          <a:xfrm>
            <a:off x="2499901" y="6259651"/>
            <a:ext cx="13335000" cy="1310562"/>
          </a:xfrm>
          <a:prstGeom prst="roundRect">
            <a:avLst/>
          </a:prstGeom>
          <a:solidFill>
            <a:schemeClr val="accent3">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C.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Vì</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dụng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tin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phương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nhiều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trong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nghiên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cứu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xmlns="" id="{3CBB5341-FB85-BB48-556A-96299DC5AF8D}"/>
              </a:ext>
            </a:extLst>
          </p:cNvPr>
          <p:cNvSpPr/>
          <p:nvPr/>
        </p:nvSpPr>
        <p:spPr>
          <a:xfrm>
            <a:off x="2552700" y="7782418"/>
            <a:ext cx="13335000" cy="1435073"/>
          </a:xfrm>
          <a:prstGeom prst="roundRect">
            <a:avLst/>
          </a:prstGeom>
          <a:solidFill>
            <a:schemeClr val="accent3">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D.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Cần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ứng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dụng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thành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tựu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nghệ</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để</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tăng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cường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chất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lượng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hiệu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quả</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nghiên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cứu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lịch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pic>
        <p:nvPicPr>
          <p:cNvPr id="11266" name="Picture 2" descr="Màu Xanh Lá Cây Mẫu Sắc - Miễn Phí vector hình ảnh trên Pixabay">
            <a:extLst>
              <a:ext uri="{FF2B5EF4-FFF2-40B4-BE49-F238E27FC236}">
                <a16:creationId xmlns:a16="http://schemas.microsoft.com/office/drawing/2014/main" xmlns="" id="{A67D0E26-EE64-8B67-BBD6-B8AFAFC91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167170"/>
            <a:ext cx="2835843" cy="28358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àu Xanh Lá Cây Mẫu Sắc - Miễn Phí vector hình ảnh trên Pixabay">
            <a:extLst>
              <a:ext uri="{FF2B5EF4-FFF2-40B4-BE49-F238E27FC236}">
                <a16:creationId xmlns:a16="http://schemas.microsoft.com/office/drawing/2014/main" xmlns="" id="{0B8F0641-140B-1983-518B-C4160CDBC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879920">
            <a:off x="15749723" y="7418141"/>
            <a:ext cx="2835843" cy="283584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xmlns="" id="{DB2AB5A0-34A6-7069-4257-97E1FA1B005A}"/>
              </a:ext>
            </a:extLst>
          </p:cNvPr>
          <p:cNvSpPr/>
          <p:nvPr/>
        </p:nvSpPr>
        <p:spPr>
          <a:xfrm>
            <a:off x="2499901" y="3532317"/>
            <a:ext cx="13335000" cy="840191"/>
          </a:xfrm>
          <a:prstGeom prst="roundRect">
            <a:avLst/>
          </a:prstGeom>
          <a:solidFill>
            <a:schemeClr val="accent5">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Vì</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là</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môn</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cơ</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bản</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chỉ</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phối</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môn</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khác</a:t>
            </a:r>
            <a:r>
              <a:rPr lang="en-US" sz="3100" dirty="0">
                <a:solidFill>
                  <a:srgbClr val="FFFF00"/>
                </a:solidFill>
                <a:effectLst/>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295400" y="1838514"/>
            <a:ext cx="15849600" cy="7724586"/>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4839786" cy="1077218"/>
          </a:xfrm>
          <a:prstGeom prst="rect">
            <a:avLst/>
          </a:prstGeom>
          <a:noFill/>
        </p:spPr>
        <p:txBody>
          <a:bodyPr wrap="none" rtlCol="0">
            <a:spAutoFit/>
          </a:bodyPr>
          <a:lstStyle/>
          <a:p>
            <a:r>
              <a:rPr lang="vi-VN" sz="6400" b="1" dirty="0">
                <a:solidFill>
                  <a:srgbClr val="FF0000"/>
                </a:solidFill>
              </a:rPr>
              <a:t>LUYỆN TẬP</a:t>
            </a:r>
            <a:endParaRPr lang="en-US" sz="6400" b="1" dirty="0">
              <a:solidFill>
                <a:srgbClr val="FF0000"/>
              </a:solidFill>
            </a:endParaRPr>
          </a:p>
        </p:txBody>
      </p:sp>
      <p:pic>
        <p:nvPicPr>
          <p:cNvPr id="11266" name="Picture 2" descr="Màu Xanh Lá Cây Mẫu Sắc - Miễn Phí vector hình ảnh trên Pixabay">
            <a:extLst>
              <a:ext uri="{FF2B5EF4-FFF2-40B4-BE49-F238E27FC236}">
                <a16:creationId xmlns:a16="http://schemas.microsoft.com/office/drawing/2014/main" xmlns="" id="{A67D0E26-EE64-8B67-BBD6-B8AFAFC91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63" y="7451157"/>
            <a:ext cx="2835843" cy="28358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àu Xanh Lá Cây Mẫu Sắc - Miễn Phí vector hình ảnh trên Pixabay">
            <a:extLst>
              <a:ext uri="{FF2B5EF4-FFF2-40B4-BE49-F238E27FC236}">
                <a16:creationId xmlns:a16="http://schemas.microsoft.com/office/drawing/2014/main" xmlns="" id="{0B8F0641-140B-1983-518B-C4160CDBC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879920">
            <a:off x="15749723" y="7418141"/>
            <a:ext cx="2835843" cy="2835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D403EBF-F82D-1A7C-E325-AA9B317AC521}"/>
              </a:ext>
            </a:extLst>
          </p:cNvPr>
          <p:cNvSpPr txBox="1"/>
          <p:nvPr/>
        </p:nvSpPr>
        <p:spPr>
          <a:xfrm>
            <a:off x="1507024" y="1881027"/>
            <a:ext cx="15485575" cy="1435073"/>
          </a:xfrm>
          <a:prstGeom prst="rect">
            <a:avLst/>
          </a:prstGeom>
          <a:noFill/>
        </p:spPr>
        <p:txBody>
          <a:bodyPr wrap="square">
            <a:spAutoFit/>
          </a:bodyPr>
          <a:lstStyle/>
          <a:p>
            <a:pPr marL="0" marR="0" algn="just">
              <a:lnSpc>
                <a:spcPct val="150000"/>
              </a:lnSpc>
              <a:spcBef>
                <a:spcPts val="100"/>
              </a:spcBef>
              <a:spcAft>
                <a:spcPts val="100"/>
              </a:spcAft>
            </a:pPr>
            <a:r>
              <a:rPr lang="en-US"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Câu</a:t>
            </a:r>
            <a:r>
              <a:rPr lang="en-US"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6.</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Ý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nào</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phù</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hợp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dụng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việc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tái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hiện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lịch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tự</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nhiên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nghệ</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6" name="Rectangle 5">
            <a:extLst>
              <a:ext uri="{FF2B5EF4-FFF2-40B4-BE49-F238E27FC236}">
                <a16:creationId xmlns:a16="http://schemas.microsoft.com/office/drawing/2014/main" xmlns="" id="{433D6614-4C9E-4C23-D5B4-071DB987178C}"/>
              </a:ext>
            </a:extLst>
          </p:cNvPr>
          <p:cNvSpPr/>
          <p:nvPr/>
        </p:nvSpPr>
        <p:spPr>
          <a:xfrm>
            <a:off x="2277511" y="3595364"/>
            <a:ext cx="13944600" cy="1435073"/>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Giúp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làm</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rõ</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vấn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thuộc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đó</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đã</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từng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được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đặt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ra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giải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quyết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như</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thế</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nào</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7" name="Rectangle 6">
            <a:extLst>
              <a:ext uri="{FF2B5EF4-FFF2-40B4-BE49-F238E27FC236}">
                <a16:creationId xmlns:a16="http://schemas.microsoft.com/office/drawing/2014/main" xmlns="" id="{1ECD216C-9722-3E2F-BA38-7A959F21BF69}"/>
              </a:ext>
            </a:extLst>
          </p:cNvPr>
          <p:cNvSpPr/>
          <p:nvPr/>
        </p:nvSpPr>
        <p:spPr>
          <a:xfrm>
            <a:off x="2247900" y="5240269"/>
            <a:ext cx="13944600" cy="868749"/>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B.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Giúp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nhà</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không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lặp</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lại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lầm</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những</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người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trước</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xmlns="" id="{B457D4B7-F46C-77D6-EF68-EED8FD8ED88D}"/>
              </a:ext>
            </a:extLst>
          </p:cNvPr>
          <p:cNvSpPr/>
          <p:nvPr/>
        </p:nvSpPr>
        <p:spPr>
          <a:xfrm>
            <a:off x="2217121" y="6392052"/>
            <a:ext cx="13944600" cy="1240966"/>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a:solidFill>
                  <a:srgbClr val="C00000"/>
                </a:solidFill>
                <a:effectLst/>
                <a:latin typeface="Arial" panose="020B0604020202020204" pitchFamily="34" charset="0"/>
                <a:ea typeface="Calibri" panose="020F0502020204030204" pitchFamily="34" charset="0"/>
                <a:cs typeface="Arial" panose="020B0604020202020204" pitchFamily="34" charset="0"/>
              </a:rPr>
              <a:t>C. Giúp các nhà khoa học có thế kế thừa thành tựu. kinh nghiệm của những người đi trước</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640741B8-7793-0858-6808-E42587267D75}"/>
              </a:ext>
            </a:extLst>
          </p:cNvPr>
          <p:cNvSpPr/>
          <p:nvPr/>
        </p:nvSpPr>
        <p:spPr>
          <a:xfrm>
            <a:off x="2209747" y="7866842"/>
            <a:ext cx="13944600" cy="1240966"/>
          </a:xfrm>
          <a:prstGeom prst="rect">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D.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Đưa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đến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sự</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ra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đời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nhiều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minh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mới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23" name="Rectangle 22">
            <a:extLst>
              <a:ext uri="{FF2B5EF4-FFF2-40B4-BE49-F238E27FC236}">
                <a16:creationId xmlns:a16="http://schemas.microsoft.com/office/drawing/2014/main" xmlns="" id="{09899A2B-F376-EBD2-1254-1DC7CA045B9F}"/>
              </a:ext>
            </a:extLst>
          </p:cNvPr>
          <p:cNvSpPr/>
          <p:nvPr/>
        </p:nvSpPr>
        <p:spPr>
          <a:xfrm>
            <a:off x="2213487" y="7888336"/>
            <a:ext cx="13944600" cy="1240966"/>
          </a:xfrm>
          <a:prstGeom prst="rect">
            <a:avLst/>
          </a:prstGeom>
          <a:solidFill>
            <a:schemeClr val="accent5">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D.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Đưa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đến</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sự</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ra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đời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nhiều</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phát</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minh</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mới</a:t>
            </a:r>
            <a:r>
              <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082853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3" grpId="0" animBg="1"/>
      <p:bldP spid="19"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47700" y="1838514"/>
            <a:ext cx="16992600" cy="7724586"/>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4839786" cy="1077218"/>
          </a:xfrm>
          <a:prstGeom prst="rect">
            <a:avLst/>
          </a:prstGeom>
          <a:noFill/>
        </p:spPr>
        <p:txBody>
          <a:bodyPr wrap="none" rtlCol="0">
            <a:spAutoFit/>
          </a:bodyPr>
          <a:lstStyle/>
          <a:p>
            <a:r>
              <a:rPr lang="vi-VN" sz="6400" b="1" dirty="0">
                <a:solidFill>
                  <a:srgbClr val="FF0000"/>
                </a:solidFill>
              </a:rPr>
              <a:t>LUYỆN TẬP</a:t>
            </a:r>
            <a:endParaRPr lang="en-US" sz="6400" b="1" dirty="0">
              <a:solidFill>
                <a:srgbClr val="FF0000"/>
              </a:solidFill>
            </a:endParaRPr>
          </a:p>
        </p:txBody>
      </p:sp>
      <p:pic>
        <p:nvPicPr>
          <p:cNvPr id="11266" name="Picture 2" descr="Màu Xanh Lá Cây Mẫu Sắc - Miễn Phí vector hình ảnh trên Pixabay">
            <a:extLst>
              <a:ext uri="{FF2B5EF4-FFF2-40B4-BE49-F238E27FC236}">
                <a16:creationId xmlns:a16="http://schemas.microsoft.com/office/drawing/2014/main" xmlns="" id="{A67D0E26-EE64-8B67-BBD6-B8AFAFC91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63" y="7451157"/>
            <a:ext cx="2835843" cy="28358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àu Xanh Lá Cây Mẫu Sắc - Miễn Phí vector hình ảnh trên Pixabay">
            <a:extLst>
              <a:ext uri="{FF2B5EF4-FFF2-40B4-BE49-F238E27FC236}">
                <a16:creationId xmlns:a16="http://schemas.microsoft.com/office/drawing/2014/main" xmlns="" id="{0B8F0641-140B-1983-518B-C4160CDBC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879920">
            <a:off x="15749723" y="7418141"/>
            <a:ext cx="2835843" cy="2835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D403EBF-F82D-1A7C-E325-AA9B317AC521}"/>
              </a:ext>
            </a:extLst>
          </p:cNvPr>
          <p:cNvSpPr txBox="1"/>
          <p:nvPr/>
        </p:nvSpPr>
        <p:spPr>
          <a:xfrm>
            <a:off x="1448258" y="2821929"/>
            <a:ext cx="16383000" cy="5012975"/>
          </a:xfrm>
          <a:prstGeom prst="rect">
            <a:avLst/>
          </a:prstGeom>
          <a:noFill/>
        </p:spPr>
        <p:txBody>
          <a:bodyPr wrap="square">
            <a:spAutoFit/>
          </a:bodyPr>
          <a:lstStyle/>
          <a:p>
            <a:pPr>
              <a:lnSpc>
                <a:spcPct val="150000"/>
              </a:lnSpc>
            </a:pPr>
            <a:r>
              <a:rPr lang="en-US" sz="3100" b="1" dirty="0" err="1">
                <a:solidFill>
                  <a:srgbClr val="0070C0"/>
                </a:solidFill>
                <a:latin typeface="Arial" panose="020B0604020202020204" pitchFamily="34" charset="0"/>
                <a:cs typeface="Arial" panose="020B0604020202020204" pitchFamily="34" charset="0"/>
              </a:rPr>
              <a:t>Câu</a:t>
            </a:r>
            <a:r>
              <a:rPr lang="en-US" sz="3100" b="1" dirty="0">
                <a:solidFill>
                  <a:srgbClr val="0070C0"/>
                </a:solidFill>
                <a:latin typeface="Arial" panose="020B0604020202020204" pitchFamily="34" charset="0"/>
                <a:cs typeface="Arial" panose="020B0604020202020204" pitchFamily="34" charset="0"/>
              </a:rPr>
              <a:t> 3.</a:t>
            </a:r>
            <a:r>
              <a:rPr lang="en-US" sz="3100" dirty="0">
                <a:solidFill>
                  <a:srgbClr val="0070C0"/>
                </a:solidFill>
                <a:latin typeface="Arial" panose="020B0604020202020204" pitchFamily="34" charset="0"/>
                <a:cs typeface="Arial" panose="020B0604020202020204" pitchFamily="34" charset="0"/>
              </a:rPr>
              <a:t> A. Khoa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tự</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nhiên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và</a:t>
            </a:r>
            <a:r>
              <a:rPr lang="en-US" sz="3100" b="1" dirty="0" err="1">
                <a:solidFill>
                  <a:srgbClr val="0070C0"/>
                </a:solidFill>
                <a:latin typeface="Arial" panose="020B0604020202020204" pitchFamily="34" charset="0"/>
                <a:cs typeface="Arial" panose="020B0604020202020204" pitchFamily="34" charset="0"/>
              </a:rPr>
              <a:t>Ý</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nào</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dưới</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đây</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không</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phản</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ánh</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đúng</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vai</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trò</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của</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Sử</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học</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đối</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với</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các</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ngành</a:t>
            </a:r>
            <a:r>
              <a:rPr lang="en-US" sz="3100" b="1" dirty="0">
                <a:solidFill>
                  <a:srgbClr val="0070C0"/>
                </a:solidFill>
                <a:latin typeface="Arial" panose="020B0604020202020204" pitchFamily="34" charset="0"/>
                <a:cs typeface="Arial" panose="020B0604020202020204" pitchFamily="34" charset="0"/>
              </a:rPr>
              <a:t> khoa </a:t>
            </a:r>
            <a:r>
              <a:rPr lang="en-US" sz="3100" b="1" dirty="0" err="1">
                <a:solidFill>
                  <a:srgbClr val="0070C0"/>
                </a:solidFill>
                <a:latin typeface="Arial" panose="020B0604020202020204" pitchFamily="34" charset="0"/>
                <a:cs typeface="Arial" panose="020B0604020202020204" pitchFamily="34" charset="0"/>
              </a:rPr>
              <a:t>học</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tự</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nhiên</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và</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công</a:t>
            </a:r>
            <a:r>
              <a:rPr lang="en-US" sz="3100" b="1" dirty="0">
                <a:solidFill>
                  <a:srgbClr val="0070C0"/>
                </a:solidFill>
                <a:latin typeface="Arial" panose="020B0604020202020204" pitchFamily="34" charset="0"/>
                <a:cs typeface="Arial" panose="020B0604020202020204" pitchFamily="34" charset="0"/>
              </a:rPr>
              <a:t> </a:t>
            </a:r>
            <a:r>
              <a:rPr lang="en-US" sz="3100" b="1" dirty="0" err="1">
                <a:solidFill>
                  <a:srgbClr val="0070C0"/>
                </a:solidFill>
                <a:latin typeface="Arial" panose="020B0604020202020204" pitchFamily="34" charset="0"/>
                <a:cs typeface="Arial" panose="020B0604020202020204" pitchFamily="34" charset="0"/>
              </a:rPr>
              <a:t>nghệ</a:t>
            </a:r>
            <a:r>
              <a:rPr lang="en-US" sz="3100" b="1" dirty="0">
                <a:solidFill>
                  <a:srgbClr val="0070C0"/>
                </a:solidFill>
                <a:latin typeface="Arial" panose="020B0604020202020204" pitchFamily="34" charset="0"/>
                <a:cs typeface="Arial" panose="020B0604020202020204" pitchFamily="34" charset="0"/>
              </a:rPr>
              <a:t>?</a:t>
            </a:r>
          </a:p>
          <a:p>
            <a:pPr>
              <a:lnSpc>
                <a:spcPct val="150000"/>
              </a:lnSpc>
            </a:pP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công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nghệ</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là</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đối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tượng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nghiên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cứu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của</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Sử</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a:t>
            </a:r>
          </a:p>
          <a:p>
            <a:pPr>
              <a:lnSpc>
                <a:spcPct val="150000"/>
              </a:lnSpc>
            </a:pPr>
            <a:r>
              <a:rPr lang="en-US" sz="3100" dirty="0">
                <a:solidFill>
                  <a:srgbClr val="0070C0"/>
                </a:solidFill>
                <a:latin typeface="Arial" panose="020B0604020202020204" pitchFamily="34" charset="0"/>
                <a:cs typeface="Arial" panose="020B0604020202020204" pitchFamily="34" charset="0"/>
              </a:rPr>
              <a:t>B. </a:t>
            </a:r>
            <a:r>
              <a:rPr lang="en-US" sz="3100" dirty="0" err="1">
                <a:solidFill>
                  <a:srgbClr val="0070C0"/>
                </a:solidFill>
                <a:latin typeface="Arial" panose="020B0604020202020204" pitchFamily="34" charset="0"/>
                <a:cs typeface="Arial" panose="020B0604020202020204" pitchFamily="34" charset="0"/>
              </a:rPr>
              <a:t>Sử</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sâu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nghiên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cứu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nội</a:t>
            </a:r>
            <a:r>
              <a:rPr lang="en-US" sz="3100" dirty="0">
                <a:solidFill>
                  <a:srgbClr val="0070C0"/>
                </a:solidFill>
                <a:latin typeface="Arial" panose="020B0604020202020204" pitchFamily="34" charset="0"/>
                <a:cs typeface="Arial" panose="020B0604020202020204" pitchFamily="34" charset="0"/>
              </a:rPr>
              <a:t> dung </a:t>
            </a:r>
            <a:r>
              <a:rPr lang="en-US" sz="3100" dirty="0" err="1">
                <a:solidFill>
                  <a:srgbClr val="0070C0"/>
                </a:solidFill>
                <a:latin typeface="Arial" panose="020B0604020202020204" pitchFamily="34" charset="0"/>
                <a:cs typeface="Arial" panose="020B0604020202020204" pitchFamily="34" charset="0"/>
              </a:rPr>
              <a:t>của</a:t>
            </a:r>
            <a:r>
              <a:rPr lang="en-US" sz="3100" dirty="0">
                <a:solidFill>
                  <a:srgbClr val="0070C0"/>
                </a:solidFill>
                <a:latin typeface="Arial" panose="020B0604020202020204" pitchFamily="34" charset="0"/>
                <a:cs typeface="Arial" panose="020B0604020202020204" pitchFamily="34" charset="0"/>
              </a:rPr>
              <a:t> khoa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tự</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nhiên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công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nghệ</a:t>
            </a:r>
            <a:r>
              <a:rPr lang="en-US" sz="3100" dirty="0">
                <a:solidFill>
                  <a:srgbClr val="0070C0"/>
                </a:solidFill>
                <a:latin typeface="Arial" panose="020B0604020202020204" pitchFamily="34" charset="0"/>
                <a:cs typeface="Arial" panose="020B0604020202020204" pitchFamily="34" charset="0"/>
              </a:rPr>
              <a:t>.</a:t>
            </a:r>
          </a:p>
          <a:p>
            <a:pPr>
              <a:lnSpc>
                <a:spcPct val="150000"/>
              </a:lnSpc>
            </a:pPr>
            <a:r>
              <a:rPr lang="en-US" sz="3100" dirty="0">
                <a:solidFill>
                  <a:srgbClr val="0070C0"/>
                </a:solidFill>
                <a:latin typeface="Arial" panose="020B0604020202020204" pitchFamily="34" charset="0"/>
                <a:cs typeface="Arial" panose="020B0604020202020204" pitchFamily="34" charset="0"/>
              </a:rPr>
              <a:t>C. </a:t>
            </a:r>
            <a:r>
              <a:rPr lang="en-US" sz="3100" dirty="0" err="1">
                <a:solidFill>
                  <a:srgbClr val="0070C0"/>
                </a:solidFill>
                <a:latin typeface="Arial" panose="020B0604020202020204" pitchFamily="34" charset="0"/>
                <a:cs typeface="Arial" panose="020B0604020202020204" pitchFamily="34" charset="0"/>
              </a:rPr>
              <a:t>Sử</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xem</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xét</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làm</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rõ</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thành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tựu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của</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từng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ngành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ra</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đời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trong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bối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cảnh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điều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kiện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lịch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sử</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nào</a:t>
            </a:r>
            <a:r>
              <a:rPr lang="en-US" sz="3100" dirty="0">
                <a:solidFill>
                  <a:srgbClr val="0070C0"/>
                </a:solidFill>
                <a:latin typeface="Arial" panose="020B0604020202020204" pitchFamily="34" charset="0"/>
                <a:cs typeface="Arial" panose="020B0604020202020204" pitchFamily="34" charset="0"/>
              </a:rPr>
              <a:t>.</a:t>
            </a:r>
          </a:p>
          <a:p>
            <a:pPr>
              <a:lnSpc>
                <a:spcPct val="150000"/>
              </a:lnSpc>
            </a:pPr>
            <a:r>
              <a:rPr lang="en-US" sz="3100" dirty="0">
                <a:solidFill>
                  <a:srgbClr val="0070C0"/>
                </a:solidFill>
                <a:latin typeface="Arial" panose="020B0604020202020204" pitchFamily="34" charset="0"/>
                <a:cs typeface="Arial" panose="020B0604020202020204" pitchFamily="34" charset="0"/>
              </a:rPr>
              <a:t>D. </a:t>
            </a:r>
            <a:r>
              <a:rPr lang="en-US" sz="3100" dirty="0" err="1">
                <a:solidFill>
                  <a:srgbClr val="0070C0"/>
                </a:solidFill>
                <a:latin typeface="Arial" panose="020B0604020202020204" pitchFamily="34" charset="0"/>
                <a:cs typeface="Arial" panose="020B0604020202020204" pitchFamily="34" charset="0"/>
              </a:rPr>
              <a:t>Sử</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học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đánh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giá</a:t>
            </a:r>
            <a:r>
              <a:rPr lang="en-US" sz="3100" dirty="0">
                <a:solidFill>
                  <a:srgbClr val="0070C0"/>
                </a:solidFill>
                <a:latin typeface="Arial" panose="020B0604020202020204" pitchFamily="34" charset="0"/>
                <a:cs typeface="Arial" panose="020B0604020202020204" pitchFamily="34" charset="0"/>
              </a:rPr>
              <a:t> ý </a:t>
            </a:r>
            <a:r>
              <a:rPr lang="en-US" sz="3100" dirty="0" err="1">
                <a:solidFill>
                  <a:srgbClr val="0070C0"/>
                </a:solidFill>
                <a:latin typeface="Arial" panose="020B0604020202020204" pitchFamily="34" charset="0"/>
                <a:cs typeface="Arial" panose="020B0604020202020204" pitchFamily="34" charset="0"/>
              </a:rPr>
              <a:t>nghĩa</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tác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dụng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của</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thành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tựu</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các</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ngành</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đó</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đối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với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xã</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hội</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đương</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thời</a:t>
            </a:r>
            <a:r>
              <a:rPr lang="en-US" sz="3100" dirty="0">
                <a:solidFill>
                  <a:srgbClr val="0070C0"/>
                </a:solidFill>
                <a:latin typeface="Arial" panose="020B0604020202020204" pitchFamily="34" charset="0"/>
                <a:cs typeface="Arial" panose="020B0604020202020204" pitchFamily="34" charset="0"/>
              </a:rPr>
              <a:t>.</a:t>
            </a:r>
          </a:p>
        </p:txBody>
      </p:sp>
      <p:sp>
        <p:nvSpPr>
          <p:cNvPr id="4" name="Oval 3">
            <a:extLst>
              <a:ext uri="{FF2B5EF4-FFF2-40B4-BE49-F238E27FC236}">
                <a16:creationId xmlns:a16="http://schemas.microsoft.com/office/drawing/2014/main" xmlns="" id="{7DD63114-E393-FCEF-7650-62B3B3C5FFB6}"/>
              </a:ext>
            </a:extLst>
          </p:cNvPr>
          <p:cNvSpPr/>
          <p:nvPr/>
        </p:nvSpPr>
        <p:spPr>
          <a:xfrm>
            <a:off x="1143000" y="5059926"/>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0984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47700" y="1838514"/>
            <a:ext cx="16992600" cy="7724586"/>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4839786" cy="1077218"/>
          </a:xfrm>
          <a:prstGeom prst="rect">
            <a:avLst/>
          </a:prstGeom>
          <a:noFill/>
        </p:spPr>
        <p:txBody>
          <a:bodyPr wrap="none" rtlCol="0">
            <a:spAutoFit/>
          </a:bodyPr>
          <a:lstStyle/>
          <a:p>
            <a:r>
              <a:rPr lang="vi-VN" sz="6400" b="1" dirty="0">
                <a:solidFill>
                  <a:srgbClr val="FF0000"/>
                </a:solidFill>
              </a:rPr>
              <a:t>LUYỆN TẬP</a:t>
            </a:r>
            <a:endParaRPr lang="en-US" sz="6400" b="1" dirty="0">
              <a:solidFill>
                <a:srgbClr val="FF0000"/>
              </a:solidFill>
            </a:endParaRPr>
          </a:p>
        </p:txBody>
      </p:sp>
      <p:pic>
        <p:nvPicPr>
          <p:cNvPr id="11266" name="Picture 2" descr="Màu Xanh Lá Cây Mẫu Sắc - Miễn Phí vector hình ảnh trên Pixabay">
            <a:extLst>
              <a:ext uri="{FF2B5EF4-FFF2-40B4-BE49-F238E27FC236}">
                <a16:creationId xmlns:a16="http://schemas.microsoft.com/office/drawing/2014/main" xmlns="" id="{A67D0E26-EE64-8B67-BBD6-B8AFAFC91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418140"/>
            <a:ext cx="2835843" cy="28358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àu Xanh Lá Cây Mẫu Sắc - Miễn Phí vector hình ảnh trên Pixabay">
            <a:extLst>
              <a:ext uri="{FF2B5EF4-FFF2-40B4-BE49-F238E27FC236}">
                <a16:creationId xmlns:a16="http://schemas.microsoft.com/office/drawing/2014/main" xmlns="" id="{0B8F0641-140B-1983-518B-C4160CDBC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879920">
            <a:off x="15749723" y="7418141"/>
            <a:ext cx="2835843" cy="28358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C89DEE8-7B5A-3385-6737-3FC78273B5F3}"/>
              </a:ext>
            </a:extLst>
          </p:cNvPr>
          <p:cNvSpPr txBox="1"/>
          <p:nvPr/>
        </p:nvSpPr>
        <p:spPr>
          <a:xfrm>
            <a:off x="1142999" y="2084521"/>
            <a:ext cx="16101367" cy="2891882"/>
          </a:xfrm>
          <a:prstGeom prst="rect">
            <a:avLst/>
          </a:prstGeom>
          <a:noFill/>
        </p:spPr>
        <p:txBody>
          <a:bodyPr wrap="square">
            <a:spAutoFit/>
          </a:bodyPr>
          <a:lstStyle/>
          <a:p>
            <a:pPr marL="0" marR="0" algn="just">
              <a:lnSpc>
                <a:spcPct val="150000"/>
              </a:lnSpc>
              <a:spcBef>
                <a:spcPts val="100"/>
              </a:spcBef>
              <a:spcAft>
                <a:spcPts val="100"/>
              </a:spcAft>
            </a:pPr>
            <a:r>
              <a:rPr lang="en-US" sz="31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Câu</a:t>
            </a:r>
            <a:r>
              <a:rPr lang="en-US" sz="31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4.</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Khai</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thác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thông</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tin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về</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Di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sản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văn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hoá</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thiên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nhiên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thế</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giới</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Tràng</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An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cho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thấy</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Để</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xác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định</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giá</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trị</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danh</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thắng</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này</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nhà</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khoa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đã</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dựa</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phương</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pháp</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kết</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quả</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nghiên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cứu</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những</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nào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100"/>
              </a:spcBef>
              <a:spcAft>
                <a:spcPts val="100"/>
              </a:spcAft>
            </a:pP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D3E9E6DD-CAC7-29CE-F4E9-0F805C192E68}"/>
              </a:ext>
            </a:extLst>
          </p:cNvPr>
          <p:cNvSpPr/>
          <p:nvPr/>
        </p:nvSpPr>
        <p:spPr>
          <a:xfrm>
            <a:off x="4457700" y="4379048"/>
            <a:ext cx="9372600" cy="990600"/>
          </a:xfrm>
          <a:prstGeom prst="rect">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Địa</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chất</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sinh</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Khảo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xmlns="" id="{34B61A3B-F4C3-1F7D-1887-EA0137B359C3}"/>
              </a:ext>
            </a:extLst>
          </p:cNvPr>
          <p:cNvSpPr/>
          <p:nvPr/>
        </p:nvSpPr>
        <p:spPr>
          <a:xfrm>
            <a:off x="4457700" y="5608626"/>
            <a:ext cx="9372600" cy="990600"/>
          </a:xfrm>
          <a:prstGeom prst="rect">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B.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Văn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Triết</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Tâm</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lí</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7A8B6DB7-5648-59BE-77C1-1174762770FF}"/>
              </a:ext>
            </a:extLst>
          </p:cNvPr>
          <p:cNvSpPr/>
          <p:nvPr/>
        </p:nvSpPr>
        <p:spPr>
          <a:xfrm>
            <a:off x="4497550" y="6914865"/>
            <a:ext cx="9372600" cy="990600"/>
          </a:xfrm>
          <a:prstGeom prst="rect">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C.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Toán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Hoá</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Vật</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lí</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xmlns="" id="{361F9924-0BBD-F928-8E30-08F8BD083881}"/>
              </a:ext>
            </a:extLst>
          </p:cNvPr>
          <p:cNvSpPr/>
          <p:nvPr/>
        </p:nvSpPr>
        <p:spPr>
          <a:xfrm>
            <a:off x="4507382" y="8235020"/>
            <a:ext cx="9372600" cy="990600"/>
          </a:xfrm>
          <a:prstGeom prst="rect">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D.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Khảo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Toán</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Hoá</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7" name="Rectangle 16">
            <a:extLst>
              <a:ext uri="{FF2B5EF4-FFF2-40B4-BE49-F238E27FC236}">
                <a16:creationId xmlns:a16="http://schemas.microsoft.com/office/drawing/2014/main" xmlns="" id="{92ABA7EA-62A1-4D16-31EC-331339E452F1}"/>
              </a:ext>
            </a:extLst>
          </p:cNvPr>
          <p:cNvSpPr/>
          <p:nvPr/>
        </p:nvSpPr>
        <p:spPr>
          <a:xfrm>
            <a:off x="4475427" y="4354676"/>
            <a:ext cx="9372600" cy="990600"/>
          </a:xfrm>
          <a:prstGeom prst="rect">
            <a:avLst/>
          </a:prstGeom>
          <a:solidFill>
            <a:schemeClr val="accent2">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100"/>
              </a:spcBef>
              <a:spcAft>
                <a:spcPts val="100"/>
              </a:spcAft>
            </a:pP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Địa</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chất</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sinh</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Khảo</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1275960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3965766" cy="1077218"/>
          </a:xfrm>
          <a:prstGeom prst="rect">
            <a:avLst/>
          </a:prstGeom>
          <a:noFill/>
        </p:spPr>
        <p:txBody>
          <a:bodyPr wrap="none" rtlCol="0">
            <a:spAutoFit/>
          </a:bodyPr>
          <a:lstStyle/>
          <a:p>
            <a:r>
              <a:rPr lang="en-US" sz="6400" b="1" dirty="0" err="1">
                <a:solidFill>
                  <a:srgbClr val="FF0000"/>
                </a:solidFill>
              </a:rPr>
              <a:t>VẬN</a:t>
            </a:r>
            <a:r>
              <a:rPr lang="en-US" sz="6400" b="1" dirty="0">
                <a:solidFill>
                  <a:srgbClr val="FF0000"/>
                </a:solidFill>
              </a:rPr>
              <a:t> </a:t>
            </a:r>
            <a:r>
              <a:rPr lang="en-US" sz="6400" b="1" dirty="0" err="1">
                <a:solidFill>
                  <a:srgbClr val="FF0000"/>
                </a:solidFill>
              </a:rPr>
              <a:t>DỤNG</a:t>
            </a:r>
            <a:endParaRPr lang="en-US" sz="6400" b="1" dirty="0">
              <a:solidFill>
                <a:srgbClr val="FF0000"/>
              </a:solidFill>
            </a:endParaRPr>
          </a:p>
        </p:txBody>
      </p:sp>
      <p:sp>
        <p:nvSpPr>
          <p:cNvPr id="5" name="TextBox 4">
            <a:extLst>
              <a:ext uri="{FF2B5EF4-FFF2-40B4-BE49-F238E27FC236}">
                <a16:creationId xmlns:a16="http://schemas.microsoft.com/office/drawing/2014/main" xmlns="" id="{E13294BB-2E27-C050-6797-FEB8CAAB2D2E}"/>
              </a:ext>
            </a:extLst>
          </p:cNvPr>
          <p:cNvSpPr txBox="1"/>
          <p:nvPr/>
        </p:nvSpPr>
        <p:spPr>
          <a:xfrm>
            <a:off x="5867400" y="1993490"/>
            <a:ext cx="9144000" cy="719492"/>
          </a:xfrm>
          <a:prstGeom prst="rect">
            <a:avLst/>
          </a:prstGeom>
          <a:noFill/>
        </p:spPr>
        <p:txBody>
          <a:bodyPr wrap="square">
            <a:spAutoFit/>
          </a:bodyPr>
          <a:lstStyle/>
          <a:p>
            <a:pPr marL="0" marR="0" algn="just">
              <a:lnSpc>
                <a:spcPct val="150000"/>
              </a:lnSpc>
              <a:spcBef>
                <a:spcPts val="100"/>
              </a:spcBef>
              <a:spcAft>
                <a:spcPts val="100"/>
              </a:spcAft>
            </a:pP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Thống</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kê</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hình</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ảnh</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sau</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theo</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mẫu</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830886C1-A5FD-FEB9-49AA-55A9E3EDA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160362"/>
            <a:ext cx="7772401" cy="4996051"/>
          </a:xfrm>
          <a:prstGeom prst="rect">
            <a:avLst/>
          </a:prstGeom>
        </p:spPr>
      </p:pic>
      <p:sp>
        <p:nvSpPr>
          <p:cNvPr id="23" name="TextBox 22">
            <a:extLst>
              <a:ext uri="{FF2B5EF4-FFF2-40B4-BE49-F238E27FC236}">
                <a16:creationId xmlns:a16="http://schemas.microsoft.com/office/drawing/2014/main" xmlns="" id="{73232786-59BE-F2D4-2FDE-4899F808ED85}"/>
              </a:ext>
            </a:extLst>
          </p:cNvPr>
          <p:cNvSpPr txBox="1"/>
          <p:nvPr/>
        </p:nvSpPr>
        <p:spPr>
          <a:xfrm>
            <a:off x="457200" y="8156413"/>
            <a:ext cx="7239001" cy="1435073"/>
          </a:xfrm>
          <a:prstGeom prst="rect">
            <a:avLst/>
          </a:prstGeom>
          <a:noFill/>
        </p:spPr>
        <p:txBody>
          <a:bodyPr wrap="square">
            <a:spAutoFit/>
          </a:bodyPr>
          <a:lstStyle/>
          <a:p>
            <a:pPr marL="0" marR="0" algn="ctr">
              <a:lnSpc>
                <a:spcPct val="150000"/>
              </a:lnSpc>
              <a:spcBef>
                <a:spcPts val="100"/>
              </a:spcBef>
              <a:spcAft>
                <a:spcPts val="100"/>
              </a:spcAft>
            </a:pP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H1</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cụ</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đá</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ghè</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một</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mặt</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rìu</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tay</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Gò</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Đá</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(An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Khê</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Gia Lai)</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grass, outdoor, tree, house&#10;&#10;Description automatically generated">
            <a:extLst>
              <a:ext uri="{FF2B5EF4-FFF2-40B4-BE49-F238E27FC236}">
                <a16:creationId xmlns:a16="http://schemas.microsoft.com/office/drawing/2014/main" xmlns="" id="{548481E7-A143-16D0-86C9-51A6E0644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1" y="3218796"/>
            <a:ext cx="7996451" cy="4785130"/>
          </a:xfrm>
          <a:prstGeom prst="rect">
            <a:avLst/>
          </a:prstGeom>
        </p:spPr>
      </p:pic>
      <p:sp>
        <p:nvSpPr>
          <p:cNvPr id="27" name="TextBox 26">
            <a:extLst>
              <a:ext uri="{FF2B5EF4-FFF2-40B4-BE49-F238E27FC236}">
                <a16:creationId xmlns:a16="http://schemas.microsoft.com/office/drawing/2014/main" xmlns="" id="{F4C58DBE-14C4-0A1B-C8E2-A161EFF5D262}"/>
              </a:ext>
            </a:extLst>
          </p:cNvPr>
          <p:cNvSpPr txBox="1"/>
          <p:nvPr/>
        </p:nvSpPr>
        <p:spPr>
          <a:xfrm>
            <a:off x="8915401" y="8302481"/>
            <a:ext cx="9144000" cy="719492"/>
          </a:xfrm>
          <a:prstGeom prst="rect">
            <a:avLst/>
          </a:prstGeom>
          <a:noFill/>
        </p:spPr>
        <p:txBody>
          <a:bodyPr wrap="square">
            <a:spAutoFit/>
          </a:bodyPr>
          <a:lstStyle/>
          <a:p>
            <a:pPr marL="0" marR="0" algn="ctr">
              <a:lnSpc>
                <a:spcPct val="150000"/>
              </a:lnSpc>
              <a:spcBef>
                <a:spcPts val="100"/>
              </a:spcBef>
              <a:spcAft>
                <a:spcPts val="100"/>
              </a:spcAft>
            </a:pP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H2</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Nhà</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sàn</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người</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Mường</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Phú</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Thọ</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75719013-AEE4-36E7-0094-51E1A91ECC0D}"/>
              </a:ext>
            </a:extLst>
          </p:cNvPr>
          <p:cNvSpPr/>
          <p:nvPr/>
        </p:nvSpPr>
        <p:spPr>
          <a:xfrm>
            <a:off x="5410200" y="1773643"/>
            <a:ext cx="7772401" cy="1159185"/>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person, posing&#10;&#10;Description automatically generated">
            <a:extLst>
              <a:ext uri="{FF2B5EF4-FFF2-40B4-BE49-F238E27FC236}">
                <a16:creationId xmlns:a16="http://schemas.microsoft.com/office/drawing/2014/main" xmlns="" id="{ECFF8C4F-44AD-35C8-4DDC-62B87EA8D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608" y="3160361"/>
            <a:ext cx="7834917" cy="4996051"/>
          </a:xfrm>
          <a:prstGeom prst="rect">
            <a:avLst/>
          </a:prstGeom>
        </p:spPr>
      </p:pic>
      <p:pic>
        <p:nvPicPr>
          <p:cNvPr id="11264" name="Picture 11263">
            <a:extLst>
              <a:ext uri="{FF2B5EF4-FFF2-40B4-BE49-F238E27FC236}">
                <a16:creationId xmlns:a16="http://schemas.microsoft.com/office/drawing/2014/main" xmlns="" id="{5DCDDCFB-FDBC-9C98-C4BB-CA55CCD0A28E}"/>
              </a:ext>
            </a:extLst>
          </p:cNvPr>
          <p:cNvPicPr>
            <a:picLocks noChangeAspect="1"/>
          </p:cNvPicPr>
          <p:nvPr/>
        </p:nvPicPr>
        <p:blipFill>
          <a:blip r:embed="rId5"/>
          <a:stretch>
            <a:fillRect/>
          </a:stretch>
        </p:blipFill>
        <p:spPr>
          <a:xfrm>
            <a:off x="525726" y="8172847"/>
            <a:ext cx="7551474" cy="4288493"/>
          </a:xfrm>
          <a:prstGeom prst="rect">
            <a:avLst/>
          </a:prstGeom>
        </p:spPr>
      </p:pic>
      <p:sp>
        <p:nvSpPr>
          <p:cNvPr id="11267" name="TextBox 11266">
            <a:extLst>
              <a:ext uri="{FF2B5EF4-FFF2-40B4-BE49-F238E27FC236}">
                <a16:creationId xmlns:a16="http://schemas.microsoft.com/office/drawing/2014/main" xmlns="" id="{DF951BCB-2A5B-0BB5-5E31-EBF3EA2BE899}"/>
              </a:ext>
            </a:extLst>
          </p:cNvPr>
          <p:cNvSpPr txBox="1"/>
          <p:nvPr/>
        </p:nvSpPr>
        <p:spPr>
          <a:xfrm>
            <a:off x="24581" y="8583613"/>
            <a:ext cx="9180870" cy="1435073"/>
          </a:xfrm>
          <a:prstGeom prst="rect">
            <a:avLst/>
          </a:prstGeom>
          <a:noFill/>
        </p:spPr>
        <p:txBody>
          <a:bodyPr wrap="square">
            <a:spAutoFit/>
          </a:bodyPr>
          <a:lstStyle/>
          <a:p>
            <a:pPr marL="0" marR="0" algn="ctr">
              <a:lnSpc>
                <a:spcPct val="150000"/>
              </a:lnSpc>
              <a:spcBef>
                <a:spcPts val="100"/>
              </a:spcBef>
              <a:spcAft>
                <a:spcPts val="100"/>
              </a:spcAft>
            </a:pP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Hình</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3.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Phong</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tục</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cưới</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hỏi</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của</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người</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Cơ</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Tu (</a:t>
            </a:r>
            <a:r>
              <a:rPr lang="en-US"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Quảng</a:t>
            </a:r>
            <a:r>
              <a:rPr lang="en-US"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Nam)</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268" name="Picture 7">
            <a:extLst>
              <a:ext uri="{FF2B5EF4-FFF2-40B4-BE49-F238E27FC236}">
                <a16:creationId xmlns:a16="http://schemas.microsoft.com/office/drawing/2014/main" xmlns="" id="{D066A0AC-A1F1-77D5-E03F-64D085997B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99768" y="143839"/>
            <a:ext cx="3965766" cy="3020403"/>
          </a:xfrm>
          <a:prstGeom prst="rect">
            <a:avLst/>
          </a:prstGeom>
        </p:spPr>
      </p:pic>
      <p:pic>
        <p:nvPicPr>
          <p:cNvPr id="11269" name="Picture 14">
            <a:extLst>
              <a:ext uri="{FF2B5EF4-FFF2-40B4-BE49-F238E27FC236}">
                <a16:creationId xmlns:a16="http://schemas.microsoft.com/office/drawing/2014/main" xmlns="" id="{3695FEB8-EC29-6D24-6532-A33A119C711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214770" y="125360"/>
            <a:ext cx="3473462" cy="3020402"/>
          </a:xfrm>
          <a:prstGeom prst="rect">
            <a:avLst/>
          </a:prstGeom>
        </p:spPr>
      </p:pic>
    </p:spTree>
    <p:extLst>
      <p:ext uri="{BB962C8B-B14F-4D97-AF65-F5344CB8AC3E}">
        <p14:creationId xmlns:p14="http://schemas.microsoft.com/office/powerpoint/2010/main" val="24542355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267"/>
                                        </p:tgtEl>
                                        <p:attrNameLst>
                                          <p:attrName>style.visibility</p:attrName>
                                        </p:attrNameLst>
                                      </p:cBhvr>
                                      <p:to>
                                        <p:strVal val="visible"/>
                                      </p:to>
                                    </p:set>
                                    <p:animEffect transition="in" filter="barn(inVertical)">
                                      <p:cBhvr>
                                        <p:cTn id="33" dur="500"/>
                                        <p:tgtEl>
                                          <p:spTgt spid="11267"/>
                                        </p:tgtEl>
                                      </p:cBhvr>
                                    </p:animEffect>
                                  </p:childTnLst>
                                </p:cTn>
                              </p:par>
                              <p:par>
                                <p:cTn id="34" presetID="16" presetClass="entr" presetSubtype="21"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11264"/>
                                        </p:tgtEl>
                                        <p:attrNameLst>
                                          <p:attrName>style.visibility</p:attrName>
                                        </p:attrNameLst>
                                      </p:cBhvr>
                                      <p:to>
                                        <p:strVal val="visible"/>
                                      </p:to>
                                    </p:set>
                                    <p:animEffect transition="in" filter="barn(inVertical)">
                                      <p:cBhvr>
                                        <p:cTn id="39" dur="500"/>
                                        <p:tgtEl>
                                          <p:spTgt spid="1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animBg="1"/>
      <p:bldP spid="112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A285907B-19D9-0D6D-5D96-6079097E7558}"/>
              </a:ext>
            </a:extLst>
          </p:cNvPr>
          <p:cNvSpPr txBox="1"/>
          <p:nvPr/>
        </p:nvSpPr>
        <p:spPr>
          <a:xfrm>
            <a:off x="7101491" y="369241"/>
            <a:ext cx="3965766" cy="1077218"/>
          </a:xfrm>
          <a:prstGeom prst="rect">
            <a:avLst/>
          </a:prstGeom>
          <a:noFill/>
        </p:spPr>
        <p:txBody>
          <a:bodyPr wrap="none" rtlCol="0">
            <a:spAutoFit/>
          </a:bodyPr>
          <a:lstStyle/>
          <a:p>
            <a:r>
              <a:rPr lang="en-US" sz="6400" b="1" dirty="0" err="1">
                <a:solidFill>
                  <a:srgbClr val="FF0000"/>
                </a:solidFill>
              </a:rPr>
              <a:t>VẬN</a:t>
            </a:r>
            <a:r>
              <a:rPr lang="en-US" sz="6400" b="1" dirty="0">
                <a:solidFill>
                  <a:srgbClr val="FF0000"/>
                </a:solidFill>
              </a:rPr>
              <a:t> </a:t>
            </a:r>
            <a:r>
              <a:rPr lang="en-US" sz="6400" b="1" dirty="0" err="1">
                <a:solidFill>
                  <a:srgbClr val="FF0000"/>
                </a:solidFill>
              </a:rPr>
              <a:t>DỤNG</a:t>
            </a:r>
            <a:endParaRPr lang="en-US" sz="6400" b="1" dirty="0">
              <a:solidFill>
                <a:srgbClr val="FF0000"/>
              </a:solidFill>
            </a:endParaRPr>
          </a:p>
        </p:txBody>
      </p:sp>
      <p:sp>
        <p:nvSpPr>
          <p:cNvPr id="5" name="TextBox 4">
            <a:extLst>
              <a:ext uri="{FF2B5EF4-FFF2-40B4-BE49-F238E27FC236}">
                <a16:creationId xmlns:a16="http://schemas.microsoft.com/office/drawing/2014/main" xmlns="" id="{E13294BB-2E27-C050-6797-FEB8CAAB2D2E}"/>
              </a:ext>
            </a:extLst>
          </p:cNvPr>
          <p:cNvSpPr txBox="1"/>
          <p:nvPr/>
        </p:nvSpPr>
        <p:spPr>
          <a:xfrm>
            <a:off x="6014700" y="2488824"/>
            <a:ext cx="9144000" cy="719492"/>
          </a:xfrm>
          <a:prstGeom prst="rect">
            <a:avLst/>
          </a:prstGeom>
          <a:noFill/>
        </p:spPr>
        <p:txBody>
          <a:bodyPr wrap="square">
            <a:spAutoFit/>
          </a:bodyPr>
          <a:lstStyle/>
          <a:p>
            <a:pPr marL="0" marR="0" algn="just">
              <a:lnSpc>
                <a:spcPct val="150000"/>
              </a:lnSpc>
              <a:spcBef>
                <a:spcPts val="100"/>
              </a:spcBef>
              <a:spcAft>
                <a:spcPts val="100"/>
              </a:spcAft>
            </a:pP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Thống</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kê</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hình</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ảnh</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sau</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theo</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mẫu</a:t>
            </a:r>
            <a:r>
              <a:rPr lang="en-US"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75719013-AEE4-36E7-0094-51E1A91ECC0D}"/>
              </a:ext>
            </a:extLst>
          </p:cNvPr>
          <p:cNvSpPr/>
          <p:nvPr/>
        </p:nvSpPr>
        <p:spPr>
          <a:xfrm>
            <a:off x="5334000" y="2235645"/>
            <a:ext cx="7995901" cy="119251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7">
            <a:extLst>
              <a:ext uri="{FF2B5EF4-FFF2-40B4-BE49-F238E27FC236}">
                <a16:creationId xmlns:a16="http://schemas.microsoft.com/office/drawing/2014/main" xmlns="" id="{D066A0AC-A1F1-77D5-E03F-64D085997B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731" y="56987"/>
            <a:ext cx="4079803" cy="3107256"/>
          </a:xfrm>
          <a:prstGeom prst="rect">
            <a:avLst/>
          </a:prstGeom>
        </p:spPr>
      </p:pic>
      <p:pic>
        <p:nvPicPr>
          <p:cNvPr id="11269" name="Picture 14">
            <a:extLst>
              <a:ext uri="{FF2B5EF4-FFF2-40B4-BE49-F238E27FC236}">
                <a16:creationId xmlns:a16="http://schemas.microsoft.com/office/drawing/2014/main" xmlns="" id="{3695FEB8-EC29-6D24-6532-A33A119C71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14889" y="38507"/>
            <a:ext cx="3573343" cy="3107255"/>
          </a:xfrm>
          <a:prstGeom prst="rect">
            <a:avLst/>
          </a:prstGeom>
        </p:spPr>
      </p:pic>
      <p:pic>
        <p:nvPicPr>
          <p:cNvPr id="3" name="Picture 2">
            <a:extLst>
              <a:ext uri="{FF2B5EF4-FFF2-40B4-BE49-F238E27FC236}">
                <a16:creationId xmlns:a16="http://schemas.microsoft.com/office/drawing/2014/main" xmlns="" id="{BDE7DC12-38E9-D7C2-3464-F474BEF639DA}"/>
              </a:ext>
            </a:extLst>
          </p:cNvPr>
          <p:cNvPicPr>
            <a:picLocks noChangeAspect="1"/>
          </p:cNvPicPr>
          <p:nvPr/>
        </p:nvPicPr>
        <p:blipFill>
          <a:blip r:embed="rId6"/>
          <a:stretch>
            <a:fillRect/>
          </a:stretch>
        </p:blipFill>
        <p:spPr>
          <a:xfrm>
            <a:off x="3437552" y="4152778"/>
            <a:ext cx="14298296" cy="4329340"/>
          </a:xfrm>
          <a:prstGeom prst="rect">
            <a:avLst/>
          </a:prstGeom>
        </p:spPr>
      </p:pic>
      <p:pic>
        <p:nvPicPr>
          <p:cNvPr id="7" name="Picture 6">
            <a:extLst>
              <a:ext uri="{FF2B5EF4-FFF2-40B4-BE49-F238E27FC236}">
                <a16:creationId xmlns:a16="http://schemas.microsoft.com/office/drawing/2014/main" xmlns="" id="{431ED119-5471-7754-6CCA-C4E88C6D868F}"/>
              </a:ext>
            </a:extLst>
          </p:cNvPr>
          <p:cNvPicPr>
            <a:picLocks noChangeAspect="1"/>
          </p:cNvPicPr>
          <p:nvPr/>
        </p:nvPicPr>
        <p:blipFill>
          <a:blip r:embed="rId7"/>
          <a:stretch>
            <a:fillRect/>
          </a:stretch>
        </p:blipFill>
        <p:spPr>
          <a:xfrm>
            <a:off x="3356972" y="3681342"/>
            <a:ext cx="14459456" cy="5702427"/>
          </a:xfrm>
          <a:prstGeom prst="rect">
            <a:avLst/>
          </a:prstGeom>
        </p:spPr>
      </p:pic>
      <p:pic>
        <p:nvPicPr>
          <p:cNvPr id="12290" name="Picture 2" descr="Hoạt Hình Màu Xanh Lá Sung Sướng - Miễn Phí vector hình ảnh trên Pixabay">
            <a:extLst>
              <a:ext uri="{FF2B5EF4-FFF2-40B4-BE49-F238E27FC236}">
                <a16:creationId xmlns:a16="http://schemas.microsoft.com/office/drawing/2014/main" xmlns="" id="{03815DAF-A82E-57AD-BAC9-6A73CFE78E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31" y="4972213"/>
            <a:ext cx="3718531" cy="5257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xmlns="" id="{8A1FD0D2-6CA5-8D09-2A61-C0A035DA41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08095">
            <a:off x="11319370" y="1753430"/>
            <a:ext cx="3018766" cy="720469"/>
          </a:xfrm>
          <a:prstGeom prst="rect">
            <a:avLst/>
          </a:prstGeom>
        </p:spPr>
      </p:pic>
      <p:pic>
        <p:nvPicPr>
          <p:cNvPr id="9" name="Picture 12">
            <a:extLst>
              <a:ext uri="{FF2B5EF4-FFF2-40B4-BE49-F238E27FC236}">
                <a16:creationId xmlns:a16="http://schemas.microsoft.com/office/drawing/2014/main" xmlns="" id="{6DE170A1-1594-E2B1-8570-FD9901FB2B8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468600" y="8641345"/>
            <a:ext cx="1330962" cy="1484847"/>
          </a:xfrm>
          <a:prstGeom prst="rect">
            <a:avLst/>
          </a:prstGeom>
        </p:spPr>
      </p:pic>
    </p:spTree>
    <p:extLst>
      <p:ext uri="{BB962C8B-B14F-4D97-AF65-F5344CB8AC3E}">
        <p14:creationId xmlns:p14="http://schemas.microsoft.com/office/powerpoint/2010/main" val="41747752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67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737071" y="101774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8" name="Group 8"/>
          <p:cNvGrpSpPr/>
          <p:nvPr/>
        </p:nvGrpSpPr>
        <p:grpSpPr>
          <a:xfrm>
            <a:off x="9677399" y="4176252"/>
            <a:ext cx="5715000"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554950" y="990367"/>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3408523" y="4152900"/>
            <a:ext cx="5583078"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1" name="TextBox 7">
            <a:extLst>
              <a:ext uri="{FF2B5EF4-FFF2-40B4-BE49-F238E27FC236}">
                <a16:creationId xmlns:a16="http://schemas.microsoft.com/office/drawing/2014/main" xmlns="" id="{D671AFBB-1978-F687-7921-DA9CEC4390EF}"/>
              </a:ext>
            </a:extLst>
          </p:cNvPr>
          <p:cNvSpPr txBox="1"/>
          <p:nvPr/>
        </p:nvSpPr>
        <p:spPr>
          <a:xfrm>
            <a:off x="5638800" y="1852157"/>
            <a:ext cx="8542159" cy="1037463"/>
          </a:xfrm>
          <a:prstGeom prst="rect">
            <a:avLst/>
          </a:prstGeom>
        </p:spPr>
        <p:txBody>
          <a:bodyPr wrap="square" lIns="0" tIns="0" rIns="0" bIns="0" rtlCol="0" anchor="t">
            <a:spAutoFit/>
          </a:bodyPr>
          <a:lstStyle/>
          <a:p>
            <a:pPr marL="0" lvl="0" indent="0" algn="ctr">
              <a:lnSpc>
                <a:spcPts val="8640"/>
              </a:lnSpc>
              <a:spcBef>
                <a:spcPct val="0"/>
              </a:spcBef>
            </a:pPr>
            <a:r>
              <a:rPr lang="vi-VN" sz="5600" b="1" u="none" dirty="0">
                <a:solidFill>
                  <a:srgbClr val="FF0000"/>
                </a:solidFill>
              </a:rPr>
              <a:t>HƯỚNG DẪN VỀ NHÀ</a:t>
            </a:r>
            <a:endParaRPr lang="en-US" sz="5600" b="1" u="none" dirty="0">
              <a:solidFill>
                <a:srgbClr val="FF0000"/>
              </a:solidFill>
            </a:endParaRPr>
          </a:p>
        </p:txBody>
      </p:sp>
      <p:sp>
        <p:nvSpPr>
          <p:cNvPr id="22" name="TextBox 21">
            <a:extLst>
              <a:ext uri="{FF2B5EF4-FFF2-40B4-BE49-F238E27FC236}">
                <a16:creationId xmlns:a16="http://schemas.microsoft.com/office/drawing/2014/main" xmlns="" id="{460DD225-D699-CBEA-1B73-9D4A740BD76B}"/>
              </a:ext>
            </a:extLst>
          </p:cNvPr>
          <p:cNvSpPr txBox="1"/>
          <p:nvPr/>
        </p:nvSpPr>
        <p:spPr>
          <a:xfrm>
            <a:off x="9435775" y="5801193"/>
            <a:ext cx="6095999" cy="1015278"/>
          </a:xfrm>
          <a:prstGeom prst="rect">
            <a:avLst/>
          </a:prstGeom>
          <a:noFill/>
        </p:spPr>
        <p:txBody>
          <a:bodyPr wrap="square" rtlCol="0">
            <a:spAutoFit/>
          </a:bodyPr>
          <a:lstStyle/>
          <a:p>
            <a:pPr marL="457200" indent="-457200" algn="ctr">
              <a:lnSpc>
                <a:spcPct val="200000"/>
              </a:lnSpc>
              <a:buFont typeface="Courier New" panose="02070309020205020404" pitchFamily="49" charset="0"/>
              <a:buChar char="o"/>
            </a:pPr>
            <a:r>
              <a:rPr lang="vi-VN" sz="3500" dirty="0">
                <a:solidFill>
                  <a:srgbClr val="0070C0"/>
                </a:solidFill>
              </a:rPr>
              <a:t>Học và chuẩn bị </a:t>
            </a:r>
            <a:r>
              <a:rPr lang="vi-VN" sz="3500" b="1" i="1" dirty="0">
                <a:solidFill>
                  <a:srgbClr val="0070C0"/>
                </a:solidFill>
              </a:rPr>
              <a:t>bài</a:t>
            </a:r>
            <a:r>
              <a:rPr lang="en-US" sz="3500" b="1" i="1" dirty="0">
                <a:solidFill>
                  <a:srgbClr val="0070C0"/>
                </a:solidFill>
              </a:rPr>
              <a:t> 4</a:t>
            </a:r>
            <a:endParaRPr lang="en-US" sz="3500" i="1" dirty="0">
              <a:solidFill>
                <a:srgbClr val="0070C0"/>
              </a:solidFill>
            </a:endParaRPr>
          </a:p>
        </p:txBody>
      </p:sp>
      <p:sp>
        <p:nvSpPr>
          <p:cNvPr id="24" name="TextBox 23">
            <a:extLst>
              <a:ext uri="{FF2B5EF4-FFF2-40B4-BE49-F238E27FC236}">
                <a16:creationId xmlns:a16="http://schemas.microsoft.com/office/drawing/2014/main" xmlns="" id="{7306CCFE-7367-0739-BA1F-02299C83D203}"/>
              </a:ext>
            </a:extLst>
          </p:cNvPr>
          <p:cNvSpPr txBox="1"/>
          <p:nvPr/>
        </p:nvSpPr>
        <p:spPr>
          <a:xfrm>
            <a:off x="3581400" y="5780299"/>
            <a:ext cx="4973477" cy="2022861"/>
          </a:xfrm>
          <a:prstGeom prst="rect">
            <a:avLst/>
          </a:prstGeom>
          <a:noFill/>
        </p:spPr>
        <p:txBody>
          <a:bodyPr wrap="square">
            <a:spAutoFit/>
          </a:bodyPr>
          <a:lstStyle/>
          <a:p>
            <a:pPr marL="457200" indent="-457200" algn="ctr">
              <a:lnSpc>
                <a:spcPct val="200000"/>
              </a:lnSpc>
              <a:buFont typeface="Courier New" panose="02070309020205020404" pitchFamily="49" charset="0"/>
              <a:buChar char="o"/>
            </a:pPr>
            <a:r>
              <a:rPr lang="vi-VN" sz="3400" dirty="0">
                <a:solidFill>
                  <a:srgbClr val="0070C0"/>
                </a:solidFill>
              </a:rPr>
              <a:t>Ôn lại nội dung kiến thức bài học.</a:t>
            </a:r>
          </a:p>
        </p:txBody>
      </p:sp>
      <p:pic>
        <p:nvPicPr>
          <p:cNvPr id="25" name="Picture 12">
            <a:extLst>
              <a:ext uri="{FF2B5EF4-FFF2-40B4-BE49-F238E27FC236}">
                <a16:creationId xmlns:a16="http://schemas.microsoft.com/office/drawing/2014/main" xmlns="" id="{52C6E86A-A454-7C87-D380-31483FCE7E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5015818"/>
            <a:ext cx="4187870" cy="527118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748482" y="1864325"/>
            <a:ext cx="17074874" cy="76961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447800" y="408714"/>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a:extLst>
              <a:ext uri="{FF2B5EF4-FFF2-40B4-BE49-F238E27FC236}">
                <a16:creationId xmlns:a16="http://schemas.microsoft.com/office/drawing/2014/main" xmlns="" id="{B027C64E-8EE2-A131-5818-AE32E22B1884}"/>
              </a:ext>
            </a:extLst>
          </p:cNvPr>
          <p:cNvSpPr txBox="1"/>
          <p:nvPr/>
        </p:nvSpPr>
        <p:spPr>
          <a:xfrm>
            <a:off x="838200" y="1864325"/>
            <a:ext cx="16611600" cy="1435073"/>
          </a:xfrm>
          <a:prstGeom prst="rect">
            <a:avLst/>
          </a:prstGeom>
          <a:noFill/>
        </p:spPr>
        <p:txBody>
          <a:bodyPr wrap="square">
            <a:spAutoFit/>
          </a:bodyPr>
          <a:lstStyle/>
          <a:p>
            <a:pPr marL="457200" marR="0" indent="-457200" algn="just">
              <a:lnSpc>
                <a:spcPct val="150000"/>
              </a:lnSpc>
              <a:spcBef>
                <a:spcPts val="100"/>
              </a:spcBef>
              <a:spcAft>
                <a:spcPts val="100"/>
              </a:spcAft>
              <a:buFont typeface="Wingdings" panose="05000000000000000000" pitchFamily="2" charset="2"/>
              <a:buChar char="Ø"/>
            </a:pP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Theo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em</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để</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vinh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danh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di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tích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danh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thắng</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Tràng</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An (Ninh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Bình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là Di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sản</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thế</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giới</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hồ</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sơ</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quan</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đến</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di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sản</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trình</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UNESCO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gồm</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những</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nội</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dung</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nào</a:t>
            </a:r>
            <a:r>
              <a:rPr lang="fr-FR" sz="31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7">
            <a:extLst>
              <a:ext uri="{FF2B5EF4-FFF2-40B4-BE49-F238E27FC236}">
                <a16:creationId xmlns:a16="http://schemas.microsoft.com/office/drawing/2014/main" xmlns="" id="{46CD1CF9-1FF4-A1FC-A1D7-077318AD8D67}"/>
              </a:ext>
            </a:extLst>
          </p:cNvPr>
          <p:cNvSpPr txBox="1"/>
          <p:nvPr/>
        </p:nvSpPr>
        <p:spPr>
          <a:xfrm>
            <a:off x="6934200" y="334016"/>
            <a:ext cx="5718879" cy="990592"/>
          </a:xfrm>
          <a:prstGeom prst="rect">
            <a:avLst/>
          </a:prstGeom>
        </p:spPr>
        <p:txBody>
          <a:bodyPr wrap="square" lIns="0" tIns="0" rIns="0" bIns="0" rtlCol="0" anchor="t">
            <a:spAutoFit/>
          </a:bodyPr>
          <a:lstStyle/>
          <a:p>
            <a:pPr marL="0" lvl="0" indent="0" algn="ctr">
              <a:lnSpc>
                <a:spcPts val="8640"/>
              </a:lnSpc>
              <a:spcBef>
                <a:spcPct val="0"/>
              </a:spcBef>
            </a:pPr>
            <a:r>
              <a:rPr lang="en-US" sz="5600" b="1" u="none" dirty="0" err="1">
                <a:solidFill>
                  <a:srgbClr val="FF0000"/>
                </a:solidFill>
                <a:latin typeface="Arial" panose="020B0604020202020204" pitchFamily="34" charset="0"/>
                <a:cs typeface="Arial" panose="020B0604020202020204" pitchFamily="34" charset="0"/>
              </a:rPr>
              <a:t>KHỞI</a:t>
            </a:r>
            <a:r>
              <a:rPr lang="en-US" sz="5600" b="1" u="none" dirty="0">
                <a:solidFill>
                  <a:srgbClr val="FF0000"/>
                </a:solidFill>
                <a:latin typeface="Arial" panose="020B0604020202020204" pitchFamily="34" charset="0"/>
                <a:cs typeface="Arial" panose="020B0604020202020204" pitchFamily="34" charset="0"/>
              </a:rPr>
              <a:t> </a:t>
            </a:r>
            <a:r>
              <a:rPr lang="en-US" sz="5600" b="1" u="none" dirty="0" err="1">
                <a:solidFill>
                  <a:srgbClr val="FF0000"/>
                </a:solidFill>
                <a:latin typeface="Arial" panose="020B0604020202020204" pitchFamily="34" charset="0"/>
                <a:cs typeface="Arial" panose="020B0604020202020204" pitchFamily="34" charset="0"/>
              </a:rPr>
              <a:t>ĐỘNG</a:t>
            </a:r>
            <a:endParaRPr lang="en-US" sz="5600" b="1" u="none" dirty="0">
              <a:solidFill>
                <a:srgbClr val="FF0000"/>
              </a:solidFill>
              <a:latin typeface="Arial" panose="020B0604020202020204" pitchFamily="34" charset="0"/>
              <a:cs typeface="Arial" panose="020B0604020202020204" pitchFamily="34" charset="0"/>
            </a:endParaRPr>
          </a:p>
        </p:txBody>
      </p:sp>
      <p:pic>
        <p:nvPicPr>
          <p:cNvPr id="15" name="Picture 14" descr="A body of water with boats and buildings around it&#10;&#10;Description automatically generated with low confidence">
            <a:extLst>
              <a:ext uri="{FF2B5EF4-FFF2-40B4-BE49-F238E27FC236}">
                <a16:creationId xmlns:a16="http://schemas.microsoft.com/office/drawing/2014/main" xmlns="" id="{E160FB74-B8BA-D740-C613-9ECD9392B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76" y="3467100"/>
            <a:ext cx="7086600" cy="5731417"/>
          </a:xfrm>
          <a:prstGeom prst="rect">
            <a:avLst/>
          </a:prstGeom>
        </p:spPr>
      </p:pic>
      <p:sp>
        <p:nvSpPr>
          <p:cNvPr id="17" name="TextBox 16">
            <a:extLst>
              <a:ext uri="{FF2B5EF4-FFF2-40B4-BE49-F238E27FC236}">
                <a16:creationId xmlns:a16="http://schemas.microsoft.com/office/drawing/2014/main" xmlns="" id="{7CF5D83F-2A19-3F96-8568-73068A77B5FB}"/>
              </a:ext>
            </a:extLst>
          </p:cNvPr>
          <p:cNvSpPr txBox="1"/>
          <p:nvPr/>
        </p:nvSpPr>
        <p:spPr>
          <a:xfrm>
            <a:off x="8270088" y="4455467"/>
            <a:ext cx="9294011" cy="5064271"/>
          </a:xfrm>
          <a:prstGeom prst="rect">
            <a:avLst/>
          </a:prstGeom>
          <a:noFill/>
        </p:spPr>
        <p:txBody>
          <a:bodyPr wrap="square">
            <a:spAutoFit/>
          </a:bodyPr>
          <a:lstStyle/>
          <a:p>
            <a:pPr marL="285750" marR="0" indent="-285750" algn="just">
              <a:lnSpc>
                <a:spcPct val="150000"/>
              </a:lnSpc>
              <a:spcBef>
                <a:spcPts val="100"/>
              </a:spcBef>
              <a:spcAft>
                <a:spcPts val="100"/>
              </a:spcAft>
              <a:buFont typeface="Courier New" panose="02070309020205020404" pitchFamily="49" charset="0"/>
              <a:buChar char="o"/>
            </a:pPr>
            <a:r>
              <a:rPr lang="fr-FR" sz="3100" i="1" dirty="0" err="1">
                <a:solidFill>
                  <a:srgbClr val="0070C0"/>
                </a:solidFill>
                <a:latin typeface="Arial" panose="020B0604020202020204" pitchFamily="34" charset="0"/>
                <a:ea typeface="Calibri" panose="020F0502020204030204" pitchFamily="34" charset="0"/>
                <a:cs typeface="Arial" panose="020B0604020202020204" pitchFamily="34" charset="0"/>
              </a:rPr>
              <a:t>Kế</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quả</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khai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quật</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nghiên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cứu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khảo</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Quần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thể</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danh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thắng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Tràng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An </a:t>
            </a:r>
          </a:p>
          <a:p>
            <a:pPr marL="285750" marR="0" indent="-285750" algn="just">
              <a:lnSpc>
                <a:spcPct val="150000"/>
              </a:lnSpc>
              <a:spcBef>
                <a:spcPts val="100"/>
              </a:spcBef>
              <a:spcAft>
                <a:spcPts val="100"/>
              </a:spcAft>
              <a:buFont typeface="Courier New" panose="02070309020205020404" pitchFamily="49" charset="0"/>
              <a:buChar char="o"/>
            </a:pP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Nội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dung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Khảo</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cổ</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tiền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Quần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thể</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danh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thắng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Tràng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An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trong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bối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cảnh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Nam Á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Đông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Á</a:t>
            </a:r>
            <a:endParaRPr lang="fr-FR" sz="3100" i="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marR="0" indent="-285750" algn="just">
              <a:lnSpc>
                <a:spcPct val="150000"/>
              </a:lnSpc>
              <a:spcBef>
                <a:spcPts val="100"/>
              </a:spcBef>
              <a:spcAft>
                <a:spcPts val="100"/>
              </a:spcAft>
              <a:buFont typeface="Courier New" panose="02070309020205020404" pitchFamily="49" charset="0"/>
              <a:buChar char="o"/>
            </a:pP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Những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giá</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trị</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nổi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bật</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về</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tự</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nhiên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địa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mạo</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khu</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vực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Di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sản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Tràng</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An</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Free Maple Leaf 1201811 PNG with Transparent Background">
            <a:extLst>
              <a:ext uri="{FF2B5EF4-FFF2-40B4-BE49-F238E27FC236}">
                <a16:creationId xmlns:a16="http://schemas.microsoft.com/office/drawing/2014/main" xmlns="" id="{6FF8B591-3664-5C0F-966D-66DCA8310B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40856">
            <a:off x="10898875" y="3389294"/>
            <a:ext cx="1453945" cy="1453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Maple Leaf 1201811 PNG with Transparent Background">
            <a:extLst>
              <a:ext uri="{FF2B5EF4-FFF2-40B4-BE49-F238E27FC236}">
                <a16:creationId xmlns:a16="http://schemas.microsoft.com/office/drawing/2014/main" xmlns="" id="{25655B9A-E6B5-256A-5802-3A847711A4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40856">
            <a:off x="13484013" y="3389293"/>
            <a:ext cx="1453945" cy="1453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barn(inVertic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barn(inVertical)">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barn(inVertical)">
                                      <p:cBhvr>
                                        <p:cTn id="3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795D">
            <a:alpha val="59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3668915" y="1028700"/>
            <a:ext cx="13590385"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0" y="3904979"/>
            <a:ext cx="4944077" cy="549341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241613" y="5365874"/>
            <a:ext cx="5413239" cy="4921126"/>
          </a:xfrm>
          <a:prstGeom prst="rect">
            <a:avLst/>
          </a:prstGeom>
        </p:spPr>
      </p:pic>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75368">
              <a:off x="1089772" y="52420"/>
              <a:ext cx="260762" cy="1039269"/>
            </a:xfrm>
            <a:prstGeom prst="rect">
              <a:avLst/>
            </a:prstGeom>
          </p:spPr>
        </p:pic>
      </p:grpSp>
      <p:sp>
        <p:nvSpPr>
          <p:cNvPr id="13" name="TextBox 6">
            <a:extLst>
              <a:ext uri="{FF2B5EF4-FFF2-40B4-BE49-F238E27FC236}">
                <a16:creationId xmlns:a16="http://schemas.microsoft.com/office/drawing/2014/main" xmlns="" id="{D1A1E993-E72E-F034-80A2-59D18E5A8CB3}"/>
              </a:ext>
            </a:extLst>
          </p:cNvPr>
          <p:cNvSpPr txBox="1"/>
          <p:nvPr/>
        </p:nvSpPr>
        <p:spPr>
          <a:xfrm>
            <a:off x="3540620" y="3619500"/>
            <a:ext cx="14005602" cy="2598917"/>
          </a:xfrm>
          <a:prstGeom prst="rect">
            <a:avLst/>
          </a:prstGeom>
        </p:spPr>
        <p:txBody>
          <a:bodyPr wrap="square" lIns="0" tIns="0" rIns="0" bIns="0" rtlCol="0" anchor="t">
            <a:spAutoFit/>
          </a:bodyPr>
          <a:lstStyle/>
          <a:p>
            <a:pPr marL="0" lvl="0" indent="0" algn="ctr">
              <a:lnSpc>
                <a:spcPct val="150000"/>
              </a:lnSpc>
              <a:spcBef>
                <a:spcPct val="0"/>
              </a:spcBef>
            </a:pPr>
            <a:r>
              <a:rPr lang="vi-VN" sz="6000" b="1" dirty="0">
                <a:solidFill>
                  <a:srgbClr val="FF0000"/>
                </a:solidFill>
                <a:latin typeface="Arial" panose="020B0604020202020204" pitchFamily="34" charset="0"/>
                <a:cs typeface="Arial" panose="020B0604020202020204" pitchFamily="34" charset="0"/>
              </a:rPr>
              <a:t>CẢM ƠN CÁC EM ĐÃ </a:t>
            </a:r>
          </a:p>
          <a:p>
            <a:pPr marL="0" lvl="0" indent="0" algn="ctr">
              <a:lnSpc>
                <a:spcPct val="150000"/>
              </a:lnSpc>
              <a:spcBef>
                <a:spcPct val="0"/>
              </a:spcBef>
            </a:pPr>
            <a:r>
              <a:rPr lang="vi-VN" sz="6000" b="1" dirty="0">
                <a:solidFill>
                  <a:srgbClr val="FF0000"/>
                </a:solidFill>
                <a:latin typeface="Arial" panose="020B0604020202020204" pitchFamily="34" charset="0"/>
                <a:cs typeface="Arial" panose="020B0604020202020204" pitchFamily="34" charset="0"/>
              </a:rPr>
              <a:t>LẮNG NGHE BÀI GIẢNG!</a:t>
            </a:r>
            <a:endParaRPr lang="en-US" sz="6000" b="1" u="none"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alpha val="49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1553398" y="1076967"/>
            <a:ext cx="15278101" cy="6976729"/>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86200" y="5143500"/>
            <a:ext cx="9906000" cy="5093936"/>
          </a:xfrm>
          <a:prstGeom prst="rect">
            <a:avLst/>
          </a:prstGeom>
        </p:spPr>
      </p:pic>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sp>
        <p:nvSpPr>
          <p:cNvPr id="13" name="TextBox 12">
            <a:extLst>
              <a:ext uri="{FF2B5EF4-FFF2-40B4-BE49-F238E27FC236}">
                <a16:creationId xmlns:a16="http://schemas.microsoft.com/office/drawing/2014/main" xmlns="" id="{AB623315-CE99-3E33-29BB-C389E5C4F57B}"/>
              </a:ext>
            </a:extLst>
          </p:cNvPr>
          <p:cNvSpPr txBox="1"/>
          <p:nvPr/>
        </p:nvSpPr>
        <p:spPr>
          <a:xfrm>
            <a:off x="3907971" y="2961554"/>
            <a:ext cx="10591800" cy="2169825"/>
          </a:xfrm>
          <a:prstGeom prst="rect">
            <a:avLst/>
          </a:prstGeom>
          <a:noFill/>
        </p:spPr>
        <p:txBody>
          <a:bodyPr wrap="square">
            <a:spAutoFit/>
          </a:bodyPr>
          <a:lstStyle/>
          <a:p>
            <a:pPr marL="0" marR="0" algn="ctr">
              <a:lnSpc>
                <a:spcPct val="150000"/>
              </a:lnSpc>
              <a:spcBef>
                <a:spcPts val="100"/>
              </a:spcBef>
              <a:spcAft>
                <a:spcPts val="100"/>
              </a:spcAft>
            </a:pP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BÀI</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3: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SỬ</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HỌC</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VỚI</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CÁC</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LĨNH</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VỰC</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KHOA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HỌC</a:t>
            </a:r>
            <a:r>
              <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B0F0"/>
                </a:solidFill>
                <a:effectLst/>
                <a:latin typeface="Arial" panose="020B0604020202020204" pitchFamily="34" charset="0"/>
                <a:ea typeface="Times New Roman" panose="02020603050405020304" pitchFamily="18" charset="0"/>
                <a:cs typeface="Arial" panose="020B0604020202020204" pitchFamily="34" charset="0"/>
              </a:rPr>
              <a:t>KHÁC</a:t>
            </a:r>
            <a:endParaRPr lang="en-US" sz="48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838200" y="810970"/>
            <a:ext cx="16878300" cy="8903211"/>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999889" y="9473598"/>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8" name="TextBox 17">
            <a:extLst>
              <a:ext uri="{FF2B5EF4-FFF2-40B4-BE49-F238E27FC236}">
                <a16:creationId xmlns:a16="http://schemas.microsoft.com/office/drawing/2014/main" xmlns="" id="{A05E0EDF-C02C-67AB-39DA-5CB36BC55759}"/>
              </a:ext>
            </a:extLst>
          </p:cNvPr>
          <p:cNvSpPr txBox="1"/>
          <p:nvPr/>
        </p:nvSpPr>
        <p:spPr>
          <a:xfrm>
            <a:off x="1295400" y="1069523"/>
            <a:ext cx="14325600" cy="780214"/>
          </a:xfrm>
          <a:prstGeom prst="rect">
            <a:avLst/>
          </a:prstGeom>
          <a:noFill/>
        </p:spPr>
        <p:txBody>
          <a:bodyPr wrap="square">
            <a:spAutoFit/>
          </a:bodyPr>
          <a:lstStyle/>
          <a:p>
            <a:pPr marL="0" marR="0" algn="just">
              <a:lnSpc>
                <a:spcPct val="150000"/>
              </a:lnSpc>
              <a:spcBef>
                <a:spcPts val="100"/>
              </a:spcBef>
              <a:spcAft>
                <a:spcPts val="100"/>
              </a:spcAft>
            </a:pP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 môn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mang</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tính</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endParaRPr lang="en-US" sz="3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750E58DC-724C-EA72-1C4D-E1F6703349CD}"/>
              </a:ext>
            </a:extLst>
          </p:cNvPr>
          <p:cNvSpPr txBox="1"/>
          <p:nvPr/>
        </p:nvSpPr>
        <p:spPr>
          <a:xfrm>
            <a:off x="1037303" y="2038195"/>
            <a:ext cx="16649700" cy="719492"/>
          </a:xfrm>
          <a:prstGeom prst="rect">
            <a:avLst/>
          </a:prstGeom>
          <a:noFill/>
        </p:spPr>
        <p:txBody>
          <a:bodyPr wrap="square">
            <a:spAutoFit/>
          </a:bodyPr>
          <a:lstStyle/>
          <a:p>
            <a:pPr marL="457200" marR="0" indent="-457200" algn="just">
              <a:lnSpc>
                <a:spcPct val="150000"/>
              </a:lnSpc>
              <a:spcBef>
                <a:spcPts val="100"/>
              </a:spcBef>
              <a:spcAft>
                <a:spcPts val="100"/>
              </a:spcAft>
              <a:buFont typeface="Wingdings" panose="05000000000000000000" pitchFamily="2" charset="2"/>
              <a:buChar char="Ø"/>
            </a:pPr>
            <a:r>
              <a:rPr lang="nl-NL" sz="3100"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Hãy giải thích vì sao sử học là một môn khoa học mang tính liên ngành? Lấy ví dụ cụ thể</a:t>
            </a:r>
            <a:r>
              <a:rPr lang="nl-NL" sz="3100"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1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CAB94232-B8EF-F0D0-5AA6-8523E2D5F6B6}"/>
              </a:ext>
            </a:extLst>
          </p:cNvPr>
          <p:cNvSpPr txBox="1"/>
          <p:nvPr/>
        </p:nvSpPr>
        <p:spPr>
          <a:xfrm>
            <a:off x="1295400" y="6926756"/>
            <a:ext cx="12649200" cy="2150653"/>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Sử học cần kết hợp nhiều phương pháp nghiên cứu khác nhau và phải khai thác tri thức của nhiều ngành khoa học có liên quan để phục dựng được hoạt trong quá khứ. </a:t>
            </a:r>
            <a:endParaRPr lang="en-US" sz="3100" dirty="0">
              <a:solidFill>
                <a:srgbClr val="0070C0"/>
              </a:solidFill>
              <a:latin typeface="Arial" panose="020B0604020202020204" pitchFamily="34" charset="0"/>
              <a:cs typeface="Arial" panose="020B0604020202020204" pitchFamily="34" charset="0"/>
            </a:endParaRPr>
          </a:p>
        </p:txBody>
      </p:sp>
      <p:pic>
        <p:nvPicPr>
          <p:cNvPr id="2052" name="Picture 4" descr="Lời khuyên để việc dạy học lịch sử trở nên hấp dẫn và thú vị hơn - Táo Giáo  Dục - Dự án đào tạo và hỗ trợ giáo viên">
            <a:extLst>
              <a:ext uri="{FF2B5EF4-FFF2-40B4-BE49-F238E27FC236}">
                <a16:creationId xmlns:a16="http://schemas.microsoft.com/office/drawing/2014/main" xmlns="" id="{4B344B29-36FE-8374-F767-08C8BBC00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179" y="3032463"/>
            <a:ext cx="6888256" cy="3785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iển lãm tranh lịch sử &quot;10 trận chiến nổi tiếng thế giới&quot; | Giáo dục |  Vietnam+ (VietnamPlus)">
            <a:extLst>
              <a:ext uri="{FF2B5EF4-FFF2-40B4-BE49-F238E27FC236}">
                <a16:creationId xmlns:a16="http://schemas.microsoft.com/office/drawing/2014/main" xmlns="" id="{089577BC-FBAF-18E8-357E-550425FD3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846" y="3056013"/>
            <a:ext cx="6431753" cy="37369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xmlns="" id="{9B107664-CA01-E637-3C1C-605158C1E188}"/>
              </a:ext>
            </a:extLst>
          </p:cNvPr>
          <p:cNvPicPr>
            <a:picLocks noChangeAspect="1"/>
          </p:cNvPicPr>
          <p:nvPr/>
        </p:nvPicPr>
        <p:blipFill>
          <a:blip r:embed="rId4"/>
          <a:stretch>
            <a:fillRect/>
          </a:stretch>
        </p:blipFill>
        <p:spPr>
          <a:xfrm>
            <a:off x="1402604" y="7104122"/>
            <a:ext cx="12008595" cy="1973287"/>
          </a:xfrm>
          <a:prstGeom prst="rect">
            <a:avLst/>
          </a:prstGeom>
        </p:spPr>
      </p:pic>
      <p:pic>
        <p:nvPicPr>
          <p:cNvPr id="26" name="Picture 4">
            <a:extLst>
              <a:ext uri="{FF2B5EF4-FFF2-40B4-BE49-F238E27FC236}">
                <a16:creationId xmlns:a16="http://schemas.microsoft.com/office/drawing/2014/main" xmlns="" id="{F5EAD6E3-0600-91F1-4AAA-92018121DB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030200" y="6817736"/>
            <a:ext cx="5175682" cy="3206952"/>
          </a:xfrm>
          <a:prstGeom prst="rect">
            <a:avLst/>
          </a:prstGeom>
        </p:spPr>
      </p:pic>
      <p:sp>
        <p:nvSpPr>
          <p:cNvPr id="28" name="TextBox 27">
            <a:extLst>
              <a:ext uri="{FF2B5EF4-FFF2-40B4-BE49-F238E27FC236}">
                <a16:creationId xmlns:a16="http://schemas.microsoft.com/office/drawing/2014/main" xmlns="" id="{7812B50A-4CBA-6747-0D32-811608B8BEA5}"/>
              </a:ext>
            </a:extLst>
          </p:cNvPr>
          <p:cNvSpPr txBox="1"/>
          <p:nvPr/>
        </p:nvSpPr>
        <p:spPr>
          <a:xfrm>
            <a:off x="1195570" y="6939167"/>
            <a:ext cx="12215629" cy="2176301"/>
          </a:xfrm>
          <a:prstGeom prst="rect">
            <a:avLst/>
          </a:prstGeom>
          <a:noFill/>
        </p:spPr>
        <p:txBody>
          <a:bodyPr wrap="square">
            <a:spAutoFit/>
          </a:bodyPr>
          <a:lstStyle/>
          <a:p>
            <a:pPr marL="0" marR="0" algn="just">
              <a:lnSpc>
                <a:spcPct val="150000"/>
              </a:lnSpc>
              <a:spcBef>
                <a:spcPts val="100"/>
              </a:spcBef>
              <a:spcAft>
                <a:spcPts val="100"/>
              </a:spcAft>
            </a:pPr>
            <a:r>
              <a:rPr lang="nl-NL" sz="3100" b="1" i="1" dirty="0">
                <a:solidFill>
                  <a:srgbClr val="0070C0"/>
                </a:solidFill>
                <a:effectLst/>
                <a:latin typeface="Arial" panose="020B0604020202020204" pitchFamily="34" charset="0"/>
                <a:ea typeface="Calibri" panose="020F0502020204030204" pitchFamily="34" charset="0"/>
                <a:cs typeface="Arial" panose="020B0604020202020204" pitchFamily="34" charset="0"/>
              </a:rPr>
              <a:t>Ví dụ:</a:t>
            </a:r>
            <a:endParaRPr lang="en-US" sz="31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Thông qua phương pháp bản đồ học, giúp thể hiện các vị trí tìm thấy các dấu tích của người nguyên thuỷ ở khu vực Đông Nam Á.</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8383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par>
                                <p:cTn id="13" presetID="6" presetClass="entr" presetSubtype="16"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ircle(in)">
                                      <p:cBhvr>
                                        <p:cTn id="15" dur="20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fade">
                                      <p:cBhvr>
                                        <p:cTn id="30" dur="1000"/>
                                        <p:tgtEl>
                                          <p:spTgt spid="28">
                                            <p:txEl>
                                              <p:pRg st="0" end="0"/>
                                            </p:txEl>
                                          </p:spTgt>
                                        </p:tgtEl>
                                      </p:cBhvr>
                                    </p:animEffect>
                                    <p:anim calcmode="lin" valueType="num">
                                      <p:cBhvr>
                                        <p:cTn id="31"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xEl>
                                              <p:pRg st="1" end="1"/>
                                            </p:txEl>
                                          </p:spTgt>
                                        </p:tgtEl>
                                        <p:attrNameLst>
                                          <p:attrName>style.visibility</p:attrName>
                                        </p:attrNameLst>
                                      </p:cBhvr>
                                      <p:to>
                                        <p:strVal val="visible"/>
                                      </p:to>
                                    </p:set>
                                    <p:animEffect transition="in" filter="barn(inVertical)">
                                      <p:cBhvr>
                                        <p:cTn id="3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8D3">
            <a:alpha val="60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1050638" y="647927"/>
            <a:ext cx="16230600" cy="9018821"/>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329179" y="9133186"/>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6" name="TextBox 15">
            <a:extLst>
              <a:ext uri="{FF2B5EF4-FFF2-40B4-BE49-F238E27FC236}">
                <a16:creationId xmlns:a16="http://schemas.microsoft.com/office/drawing/2014/main" xmlns="" id="{542FBF8E-2397-74C4-D16B-BFDA59AC5632}"/>
              </a:ext>
            </a:extLst>
          </p:cNvPr>
          <p:cNvSpPr txBox="1"/>
          <p:nvPr/>
        </p:nvSpPr>
        <p:spPr>
          <a:xfrm>
            <a:off x="1244294" y="763707"/>
            <a:ext cx="14325600" cy="780214"/>
          </a:xfrm>
          <a:prstGeom prst="rect">
            <a:avLst/>
          </a:prstGeom>
          <a:noFill/>
        </p:spPr>
        <p:txBody>
          <a:bodyPr wrap="square">
            <a:spAutoFit/>
          </a:bodyPr>
          <a:lstStyle/>
          <a:p>
            <a:pPr marL="0" marR="0" algn="just">
              <a:lnSpc>
                <a:spcPct val="150000"/>
              </a:lnSpc>
              <a:spcBef>
                <a:spcPts val="100"/>
              </a:spcBef>
              <a:spcAft>
                <a:spcPts val="100"/>
              </a:spcAft>
            </a:pP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 môn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mang</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tính</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endParaRPr lang="en-US" sz="3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D66A746-45D4-F578-0607-652A0AB2E525}"/>
              </a:ext>
            </a:extLst>
          </p:cNvPr>
          <p:cNvSpPr txBox="1"/>
          <p:nvPr/>
        </p:nvSpPr>
        <p:spPr>
          <a:xfrm>
            <a:off x="1540088" y="5887496"/>
            <a:ext cx="15680068" cy="3581814"/>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nl-NL"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Khu di tích trung tâm Hoàng thành Thăng Long  là quần thể di tích gắn với lịch sử kinh thành Thăng Long (thời Lý – Trần), Đông Kinh (thời Hậu Lê) và tỉnh thành Hà Nội (thời Nguyễn). </a:t>
            </a:r>
          </a:p>
          <a:p>
            <a:pPr marL="457200" indent="-457200">
              <a:lnSpc>
                <a:spcPct val="150000"/>
              </a:lnSpc>
              <a:buFont typeface="Courier New" panose="02070309020205020404" pitchFamily="49" charset="0"/>
              <a:buChar char="o"/>
            </a:pPr>
            <a:r>
              <a:rPr lang="nl-NL"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Di chỉ khảo cổ này là minh chứng sống động cho nền văn minh châu thổ sông Hồng trong suốt 13 thế kỉ và tồn tại đến ngày nay. </a:t>
            </a:r>
            <a:endParaRPr lang="en-US" sz="3100" dirty="0">
              <a:solidFill>
                <a:srgbClr val="0070C0"/>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xmlns="" id="{9CA6C1D8-0105-854E-39A6-71E997DD2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888" y="1833924"/>
            <a:ext cx="6463675" cy="3983218"/>
          </a:xfrm>
          <a:prstGeom prst="rect">
            <a:avLst/>
          </a:prstGeom>
        </p:spPr>
      </p:pic>
      <p:pic>
        <p:nvPicPr>
          <p:cNvPr id="20" name="Picture 19">
            <a:extLst>
              <a:ext uri="{FF2B5EF4-FFF2-40B4-BE49-F238E27FC236}">
                <a16:creationId xmlns:a16="http://schemas.microsoft.com/office/drawing/2014/main" xmlns="" id="{B91DD3AD-BACE-EBF9-AFE1-ECC023310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688" y="1782684"/>
            <a:ext cx="7162800" cy="38674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arn(inVertical)">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barn(inVertical)">
                                      <p:cBhvr>
                                        <p:cTn id="2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48697" y="647700"/>
            <a:ext cx="16005255" cy="8014403"/>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28700" y="8400219"/>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pic>
        <p:nvPicPr>
          <p:cNvPr id="16" name="Picture 4">
            <a:extLst>
              <a:ext uri="{FF2B5EF4-FFF2-40B4-BE49-F238E27FC236}">
                <a16:creationId xmlns:a16="http://schemas.microsoft.com/office/drawing/2014/main" xmlns="" id="{A919E464-4EBC-CC74-7196-9FA8A0B9AA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023989" y="5981700"/>
            <a:ext cx="7435422" cy="4182041"/>
          </a:xfrm>
          <a:prstGeom prst="rect">
            <a:avLst/>
          </a:prstGeom>
        </p:spPr>
      </p:pic>
      <p:sp>
        <p:nvSpPr>
          <p:cNvPr id="17" name="TextBox 16">
            <a:extLst>
              <a:ext uri="{FF2B5EF4-FFF2-40B4-BE49-F238E27FC236}">
                <a16:creationId xmlns:a16="http://schemas.microsoft.com/office/drawing/2014/main" xmlns="" id="{C6F1D58E-4FFF-B312-8BCA-A9C13F7DB91B}"/>
              </a:ext>
            </a:extLst>
          </p:cNvPr>
          <p:cNvSpPr txBox="1"/>
          <p:nvPr/>
        </p:nvSpPr>
        <p:spPr>
          <a:xfrm>
            <a:off x="1602118" y="688121"/>
            <a:ext cx="14325600" cy="780214"/>
          </a:xfrm>
          <a:prstGeom prst="rect">
            <a:avLst/>
          </a:prstGeom>
          <a:noFill/>
        </p:spPr>
        <p:txBody>
          <a:bodyPr wrap="square">
            <a:spAutoFit/>
          </a:bodyPr>
          <a:lstStyle/>
          <a:p>
            <a:pPr marL="0" marR="0" algn="just">
              <a:lnSpc>
                <a:spcPct val="150000"/>
              </a:lnSpc>
              <a:spcBef>
                <a:spcPts val="100"/>
              </a:spcBef>
              <a:spcAft>
                <a:spcPts val="100"/>
              </a:spcAft>
            </a:pP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1.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 môn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mang</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tính</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endParaRPr lang="en-US" sz="3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26ABD1A8-D983-F28F-9890-C06DAE3114CD}"/>
              </a:ext>
            </a:extLst>
          </p:cNvPr>
          <p:cNvSpPr txBox="1"/>
          <p:nvPr/>
        </p:nvSpPr>
        <p:spPr>
          <a:xfrm>
            <a:off x="1552312" y="3027313"/>
            <a:ext cx="15701640" cy="3919535"/>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nl-NL" sz="3400" i="1" dirty="0">
                <a:solidFill>
                  <a:srgbClr val="0070C0"/>
                </a:solidFill>
                <a:latin typeface="Arial" panose="020B0604020202020204" pitchFamily="34" charset="0"/>
                <a:cs typeface="Arial" panose="020B0604020202020204" pitchFamily="34" charset="0"/>
              </a:rPr>
              <a:t>Tất cả các ngành khoa học đều có mối liên hệ, tương trợ lẫn nhau, không có ngành khoa học nào tồn tại độc lập và nghiên cứu một cách riêng lẻ. Sử học không chỉ sử dụng tri thức lịch sử và một số phương pháp cơ bản mà còn phải khai thác tri thức và phương pháp liên ngành để có cái nhìn tổng thể về sự vật, hiện tượng đã xảy ra trong quá khứ.</a:t>
            </a:r>
            <a:endParaRPr lang="en-US" sz="3400" dirty="0">
              <a:solidFill>
                <a:srgbClr val="0070C0"/>
              </a:solidFill>
              <a:latin typeface="Arial" panose="020B0604020202020204" pitchFamily="34" charset="0"/>
              <a:cs typeface="Arial" panose="020B0604020202020204" pitchFamily="34" charset="0"/>
            </a:endParaRPr>
          </a:p>
        </p:txBody>
      </p:sp>
      <p:pic>
        <p:nvPicPr>
          <p:cNvPr id="3074" name="Picture 2" descr="Cách vẽ cỏ ba lá mới nhất 2022 - Vẽ.vn">
            <a:extLst>
              <a:ext uri="{FF2B5EF4-FFF2-40B4-BE49-F238E27FC236}">
                <a16:creationId xmlns:a16="http://schemas.microsoft.com/office/drawing/2014/main" xmlns="" id="{1A3BCC92-083D-A4F5-DAA9-C53DF0ACE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400071"/>
            <a:ext cx="1828800" cy="1823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ách vẽ cỏ ba lá mới nhất 2022 - Vẽ.vn">
            <a:extLst>
              <a:ext uri="{FF2B5EF4-FFF2-40B4-BE49-F238E27FC236}">
                <a16:creationId xmlns:a16="http://schemas.microsoft.com/office/drawing/2014/main" xmlns="" id="{722AFE55-D4E2-B127-31CD-C788A5B631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6072" y="1468335"/>
            <a:ext cx="1828800" cy="1823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795D">
            <a:alpha val="65000"/>
          </a:srgbClr>
        </a:solidFill>
        <a:effectLst/>
      </p:bgPr>
    </p:bg>
    <p:spTree>
      <p:nvGrpSpPr>
        <p:cNvPr id="1" name=""/>
        <p:cNvGrpSpPr/>
        <p:nvPr/>
      </p:nvGrpSpPr>
      <p:grpSpPr>
        <a:xfrm>
          <a:off x="0" y="0"/>
          <a:ext cx="0" cy="0"/>
          <a:chOff x="0" y="0"/>
          <a:chExt cx="0" cy="0"/>
        </a:xfrm>
      </p:grpSpPr>
      <p:grpSp>
        <p:nvGrpSpPr>
          <p:cNvPr id="4" name="Group 4"/>
          <p:cNvGrpSpPr/>
          <p:nvPr/>
        </p:nvGrpSpPr>
        <p:grpSpPr>
          <a:xfrm>
            <a:off x="838200" y="590947"/>
            <a:ext cx="17068800" cy="9176390"/>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11" name="TextBox 10">
            <a:extLst>
              <a:ext uri="{FF2B5EF4-FFF2-40B4-BE49-F238E27FC236}">
                <a16:creationId xmlns:a16="http://schemas.microsoft.com/office/drawing/2014/main" xmlns="" id="{F2C0098A-A0EC-B97E-F089-4AF4A3F901F3}"/>
              </a:ext>
            </a:extLst>
          </p:cNvPr>
          <p:cNvSpPr txBox="1"/>
          <p:nvPr/>
        </p:nvSpPr>
        <p:spPr>
          <a:xfrm>
            <a:off x="1544009" y="800100"/>
            <a:ext cx="15619082"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xã</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hội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nhân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văn</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6E723849-D562-F26F-BDF9-8B76C0B51BEB}"/>
              </a:ext>
            </a:extLst>
          </p:cNvPr>
          <p:cNvSpPr txBox="1"/>
          <p:nvPr/>
        </p:nvSpPr>
        <p:spPr>
          <a:xfrm>
            <a:off x="2514600" y="1866900"/>
            <a:ext cx="4038600" cy="584775"/>
          </a:xfrm>
          <a:prstGeom prst="rect">
            <a:avLst/>
          </a:prstGeom>
          <a:noFill/>
        </p:spPr>
        <p:txBody>
          <a:bodyPr wrap="square" rtlCol="0">
            <a:spAutoFit/>
          </a:bodyPr>
          <a:lstStyle/>
          <a:p>
            <a:r>
              <a:rPr lang="en-US" sz="3200" b="1" i="1" dirty="0" err="1">
                <a:solidFill>
                  <a:srgbClr val="00B050"/>
                </a:solidFill>
                <a:latin typeface="Arial" panose="020B0604020202020204" pitchFamily="34" charset="0"/>
                <a:cs typeface="Arial" panose="020B0604020202020204" pitchFamily="34" charset="0"/>
              </a:rPr>
              <a:t>Thảo</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luận</a:t>
            </a:r>
            <a:r>
              <a:rPr lang="en-US" sz="3200" b="1" i="1" dirty="0">
                <a:solidFill>
                  <a:srgbClr val="00B050"/>
                </a:solidFill>
                <a:latin typeface="Arial" panose="020B0604020202020204" pitchFamily="34" charset="0"/>
                <a:cs typeface="Arial" panose="020B0604020202020204" pitchFamily="34" charset="0"/>
              </a:rPr>
              <a:t> </a:t>
            </a:r>
            <a:r>
              <a:rPr lang="en-US" sz="3200" b="1" i="1" dirty="0" err="1">
                <a:solidFill>
                  <a:srgbClr val="00B050"/>
                </a:solidFill>
                <a:latin typeface="Arial" panose="020B0604020202020204" pitchFamily="34" charset="0"/>
                <a:cs typeface="Arial" panose="020B0604020202020204" pitchFamily="34" charset="0"/>
              </a:rPr>
              <a:t>nhóm</a:t>
            </a:r>
            <a:r>
              <a:rPr lang="en-US" sz="3200" b="1" i="1" dirty="0">
                <a:solidFill>
                  <a:srgbClr val="00B05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B3AA74DF-B8E1-359F-592C-39A4C550F5ED}"/>
              </a:ext>
            </a:extLst>
          </p:cNvPr>
          <p:cNvSpPr txBox="1"/>
          <p:nvPr/>
        </p:nvSpPr>
        <p:spPr>
          <a:xfrm>
            <a:off x="1002546" y="2763341"/>
            <a:ext cx="9043907" cy="1435073"/>
          </a:xfrm>
          <a:prstGeom prst="rect">
            <a:avLst/>
          </a:prstGeom>
          <a:noFill/>
        </p:spPr>
        <p:txBody>
          <a:bodyPr wrap="square">
            <a:spAutoFit/>
          </a:bodyPr>
          <a:lstStyle/>
          <a:p>
            <a:pPr>
              <a:lnSpc>
                <a:spcPct val="150000"/>
              </a:lnSpc>
            </a:pPr>
            <a:r>
              <a:rPr lang="nl-NL" sz="3100" b="1" i="1" dirty="0">
                <a:solidFill>
                  <a:srgbClr val="7030A0"/>
                </a:solidFill>
                <a:effectLst/>
                <a:latin typeface="Arial" panose="020B0604020202020204" pitchFamily="34" charset="0"/>
                <a:ea typeface="Calibri" panose="020F0502020204030204" pitchFamily="34" charset="0"/>
                <a:cs typeface="Arial" panose="020B0604020202020204" pitchFamily="34" charset="0"/>
              </a:rPr>
              <a:t>Nhóm 1-2: </a:t>
            </a:r>
            <a:r>
              <a:rPr lang="nl-NL" sz="31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Nêu mối liên hệ giữa Sử học với các ngành khoa học xã hội và nhân văn khác. </a:t>
            </a:r>
            <a:endParaRPr lang="en-US" sz="3100" dirty="0">
              <a:solidFill>
                <a:srgbClr val="7030A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34B46033-473E-ACDC-2A08-799FB09B4DFB}"/>
              </a:ext>
            </a:extLst>
          </p:cNvPr>
          <p:cNvCxnSpPr>
            <a:cxnSpLocks/>
          </p:cNvCxnSpPr>
          <p:nvPr/>
        </p:nvCxnSpPr>
        <p:spPr>
          <a:xfrm>
            <a:off x="9894936" y="1938184"/>
            <a:ext cx="11946" cy="782915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0D2D14B0-0ECE-82D3-138D-1F3F54D14D63}"/>
              </a:ext>
            </a:extLst>
          </p:cNvPr>
          <p:cNvSpPr txBox="1"/>
          <p:nvPr/>
        </p:nvSpPr>
        <p:spPr>
          <a:xfrm>
            <a:off x="9906882" y="2763341"/>
            <a:ext cx="7988172" cy="2150653"/>
          </a:xfrm>
          <a:prstGeom prst="rect">
            <a:avLst/>
          </a:prstGeom>
          <a:noFill/>
        </p:spPr>
        <p:txBody>
          <a:bodyPr wrap="square">
            <a:spAutoFit/>
          </a:bodyPr>
          <a:lstStyle/>
          <a:p>
            <a:pPr>
              <a:lnSpc>
                <a:spcPct val="150000"/>
              </a:lnSpc>
            </a:pPr>
            <a:r>
              <a:rPr lang="nl-NL" sz="3100" b="1" i="1" dirty="0">
                <a:solidFill>
                  <a:srgbClr val="7030A0"/>
                </a:solidFill>
                <a:effectLst/>
                <a:latin typeface="Arial" panose="020B0604020202020204" pitchFamily="34" charset="0"/>
                <a:ea typeface="Calibri" panose="020F0502020204030204" pitchFamily="34" charset="0"/>
                <a:cs typeface="Arial" panose="020B0604020202020204" pitchFamily="34" charset="0"/>
              </a:rPr>
              <a:t>Nhóm 3 - 4: </a:t>
            </a:r>
            <a:r>
              <a:rPr lang="nl-NL" sz="31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Nếu mối liên hệ giữa các ngành khoa học xã hội và nhân văn khác đối với Sử học. </a:t>
            </a:r>
            <a:endParaRPr lang="en-US" sz="3100" dirty="0">
              <a:solidFill>
                <a:srgbClr val="7030A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F695AD1D-62B5-5D4B-6C6D-732AADC4E285}"/>
              </a:ext>
            </a:extLst>
          </p:cNvPr>
          <p:cNvSpPr txBox="1"/>
          <p:nvPr/>
        </p:nvSpPr>
        <p:spPr>
          <a:xfrm>
            <a:off x="872807" y="6048167"/>
            <a:ext cx="9043907" cy="3607462"/>
          </a:xfrm>
          <a:prstGeom prst="rect">
            <a:avLst/>
          </a:prstGeom>
          <a:noFill/>
        </p:spPr>
        <p:txBody>
          <a:bodyPr wrap="square">
            <a:spAutoFit/>
          </a:bodyPr>
          <a:lstStyle/>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Sử học cung cấp tri thức về bối cảnh, nội dung, tác động, ý nghĩa,...để làm rõ hơn lịch sử hình thành và phát triển của các ngành.</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Sử học có mối liên hệ gần gũi với Khảo cổ học, Nhân học, Văn học, Địa lí học, Triết học,...</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EDA6BCE7-8D15-4452-B683-6B9C3943D954}"/>
              </a:ext>
            </a:extLst>
          </p:cNvPr>
          <p:cNvSpPr txBox="1"/>
          <p:nvPr/>
        </p:nvSpPr>
        <p:spPr>
          <a:xfrm>
            <a:off x="10152813" y="6157743"/>
            <a:ext cx="7515974" cy="2866234"/>
          </a:xfrm>
          <a:prstGeom prst="rect">
            <a:avLst/>
          </a:prstGeom>
          <a:noFill/>
        </p:spPr>
        <p:txBody>
          <a:bodyPr wrap="square">
            <a:spAutoFit/>
          </a:bodyPr>
          <a:lstStyle/>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Những thông tin của ngành KHXH và nhân văn hỗ trợ Sử học tìm hiểu và nghiên cứu lịch sử một cách toàn diện hơn, cụ thể hơn và chính xác hơn. </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122" name="Picture 2" descr="CHỢ TỬ TẾ - Home | Facebook">
            <a:extLst>
              <a:ext uri="{FF2B5EF4-FFF2-40B4-BE49-F238E27FC236}">
                <a16:creationId xmlns:a16="http://schemas.microsoft.com/office/drawing/2014/main" xmlns="" id="{6E66C24B-FFF7-135B-75A4-8B17E3D4D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80" y="4301428"/>
            <a:ext cx="1441479" cy="14350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ur Leaf Clover clipart transparent 1 - Clipart World">
            <a:extLst>
              <a:ext uri="{FF2B5EF4-FFF2-40B4-BE49-F238E27FC236}">
                <a16:creationId xmlns:a16="http://schemas.microsoft.com/office/drawing/2014/main" xmlns="" id="{83625681-5D96-02DF-116A-B1C9444B1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691" y="4497907"/>
            <a:ext cx="1171616" cy="11805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Ợ TỬ TẾ - Home | Facebook">
            <a:extLst>
              <a:ext uri="{FF2B5EF4-FFF2-40B4-BE49-F238E27FC236}">
                <a16:creationId xmlns:a16="http://schemas.microsoft.com/office/drawing/2014/main" xmlns="" id="{BFD6FDC3-FA5F-5337-747A-A1296335E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329" y="4301428"/>
            <a:ext cx="1441479" cy="14350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Ợ TỬ TẾ - Home | Facebook">
            <a:extLst>
              <a:ext uri="{FF2B5EF4-FFF2-40B4-BE49-F238E27FC236}">
                <a16:creationId xmlns:a16="http://schemas.microsoft.com/office/drawing/2014/main" xmlns="" id="{ACA4E7FF-EBA3-3DE4-7EC0-9EC2E3D95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065" y="4947021"/>
            <a:ext cx="1441479" cy="14350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our Leaf Clover clipart transparent 1 - Clipart World">
            <a:extLst>
              <a:ext uri="{FF2B5EF4-FFF2-40B4-BE49-F238E27FC236}">
                <a16:creationId xmlns:a16="http://schemas.microsoft.com/office/drawing/2014/main" xmlns="" id="{6D3E09D3-85DA-44E9-365B-9AACF689E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9876" y="5143500"/>
            <a:ext cx="1171616" cy="11805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HỢ TỬ TẾ - Home | Facebook">
            <a:extLst>
              <a:ext uri="{FF2B5EF4-FFF2-40B4-BE49-F238E27FC236}">
                <a16:creationId xmlns:a16="http://schemas.microsoft.com/office/drawing/2014/main" xmlns="" id="{F5D8529A-250C-0E69-1574-322FE686F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4514" y="4947021"/>
            <a:ext cx="1441479" cy="1435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barn(inVertical)">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barn(inVertical)">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circle(in)">
                                      <p:cBhvr>
                                        <p:cTn id="29" dur="2000"/>
                                        <p:tgtEl>
                                          <p:spTgt spid="5122"/>
                                        </p:tgtEl>
                                      </p:cBhvr>
                                    </p:animEffect>
                                  </p:childTnLst>
                                </p:cTn>
                              </p:par>
                              <p:par>
                                <p:cTn id="30" presetID="6" presetClass="entr" presetSubtype="16"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circle(in)">
                                      <p:cBhvr>
                                        <p:cTn id="32" dur="2000"/>
                                        <p:tgtEl>
                                          <p:spTgt spid="5124"/>
                                        </p:tgtEl>
                                      </p:cBhvr>
                                    </p:animEffect>
                                  </p:childTnLst>
                                </p:cTn>
                              </p:par>
                              <p:par>
                                <p:cTn id="33" presetID="6" presetClass="entr" presetSubtype="16"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barn(inVertical)">
                                      <p:cBhvr>
                                        <p:cTn id="40" dur="500"/>
                                        <p:tgtEl>
                                          <p:spTgt spid="2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Effect transition="in" filter="barn(inVertical)">
                                      <p:cBhvr>
                                        <p:cTn id="45" dur="500"/>
                                        <p:tgtEl>
                                          <p:spTgt spid="2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ircle(in)">
                                      <p:cBhvr>
                                        <p:cTn id="50" dur="2000"/>
                                        <p:tgtEl>
                                          <p:spTgt spid="26"/>
                                        </p:tgtEl>
                                      </p:cBhvr>
                                    </p:animEffect>
                                  </p:childTnLst>
                                </p:cTn>
                              </p:par>
                              <p:par>
                                <p:cTn id="51" presetID="6" presetClass="entr" presetSubtype="16"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ircle(in)">
                                      <p:cBhvr>
                                        <p:cTn id="53" dur="2000"/>
                                        <p:tgtEl>
                                          <p:spTgt spid="27"/>
                                        </p:tgtEl>
                                      </p:cBhvr>
                                    </p:animEffect>
                                  </p:childTnLst>
                                </p:cTn>
                              </p:par>
                              <p:par>
                                <p:cTn id="54" presetID="6" presetClass="entr" presetSubtype="16"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in)">
                                      <p:cBhvr>
                                        <p:cTn id="56" dur="2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838200" y="590947"/>
            <a:ext cx="17068800" cy="9176390"/>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11" name="TextBox 10">
            <a:extLst>
              <a:ext uri="{FF2B5EF4-FFF2-40B4-BE49-F238E27FC236}">
                <a16:creationId xmlns:a16="http://schemas.microsoft.com/office/drawing/2014/main" xmlns="" id="{F2C0098A-A0EC-B97E-F089-4AF4A3F901F3}"/>
              </a:ext>
            </a:extLst>
          </p:cNvPr>
          <p:cNvSpPr txBox="1"/>
          <p:nvPr/>
        </p:nvSpPr>
        <p:spPr>
          <a:xfrm>
            <a:off x="1544009" y="800100"/>
            <a:ext cx="15619082"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xã</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hội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nhân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văn</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99A121F9-5EDE-F2C5-8936-226F19986B76}"/>
              </a:ext>
            </a:extLst>
          </p:cNvPr>
          <p:cNvSpPr txBox="1"/>
          <p:nvPr/>
        </p:nvSpPr>
        <p:spPr>
          <a:xfrm>
            <a:off x="1981200" y="1728745"/>
            <a:ext cx="10744200" cy="719492"/>
          </a:xfrm>
          <a:prstGeom prst="rect">
            <a:avLst/>
          </a:prstGeom>
          <a:noFill/>
        </p:spPr>
        <p:txBody>
          <a:bodyPr wrap="square">
            <a:spAutoFit/>
          </a:bodyPr>
          <a:lstStyle/>
          <a:p>
            <a:pPr marL="0" marR="0" algn="just">
              <a:lnSpc>
                <a:spcPct val="150000"/>
              </a:lnSpc>
              <a:spcBef>
                <a:spcPts val="100"/>
              </a:spcBef>
              <a:spcAft>
                <a:spcPts val="100"/>
              </a:spcAft>
            </a:pP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2.1.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với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các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ngành</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khoa</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học</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xã</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hội</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và</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nhân</a:t>
            </a:r>
            <a:r>
              <a:rPr lang="fr-FR"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r-FR" sz="3100"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văn</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CDDD0BF-47D2-6400-9412-484EAF0CD1B4}"/>
              </a:ext>
            </a:extLst>
          </p:cNvPr>
          <p:cNvSpPr txBox="1"/>
          <p:nvPr/>
        </p:nvSpPr>
        <p:spPr>
          <a:xfrm>
            <a:off x="1420761" y="7296571"/>
            <a:ext cx="16459200" cy="2176301"/>
          </a:xfrm>
          <a:prstGeom prst="rect">
            <a:avLst/>
          </a:prstGeom>
          <a:noFill/>
        </p:spPr>
        <p:txBody>
          <a:bodyPr wrap="square">
            <a:spAutoFit/>
          </a:bodyPr>
          <a:lstStyle/>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Sử học cung cấp tri thức về bối cảnh, nội dung, tác động, ý nghĩa,...để làm rõ hơn lịch sử hình thành và phát triển của các ngành.</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Sử học có mối liên hệ gần gũi với Khảo cổ học, Nhân học, Văn học, Địa lí học, Triết học,...</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EFB1B0B-A1E2-9661-AF6D-7B81319E1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2419206"/>
            <a:ext cx="9220200" cy="4800599"/>
          </a:xfrm>
          <a:prstGeom prst="rect">
            <a:avLst/>
          </a:prstGeom>
        </p:spPr>
      </p:pic>
      <p:pic>
        <p:nvPicPr>
          <p:cNvPr id="9" name="Picture 8">
            <a:extLst>
              <a:ext uri="{FF2B5EF4-FFF2-40B4-BE49-F238E27FC236}">
                <a16:creationId xmlns:a16="http://schemas.microsoft.com/office/drawing/2014/main" xmlns="" id="{00C77611-51A2-526C-8484-0B1A88ED7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2558187"/>
            <a:ext cx="6460277" cy="4388158"/>
          </a:xfrm>
          <a:prstGeom prst="rect">
            <a:avLst/>
          </a:prstGeom>
        </p:spPr>
      </p:pic>
    </p:spTree>
    <p:extLst>
      <p:ext uri="{BB962C8B-B14F-4D97-AF65-F5344CB8AC3E}">
        <p14:creationId xmlns:p14="http://schemas.microsoft.com/office/powerpoint/2010/main" val="38222953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609600" y="647700"/>
            <a:ext cx="17068800" cy="9176390"/>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11" name="TextBox 10">
            <a:extLst>
              <a:ext uri="{FF2B5EF4-FFF2-40B4-BE49-F238E27FC236}">
                <a16:creationId xmlns:a16="http://schemas.microsoft.com/office/drawing/2014/main" xmlns="" id="{F2C0098A-A0EC-B97E-F089-4AF4A3F901F3}"/>
              </a:ext>
            </a:extLst>
          </p:cNvPr>
          <p:cNvSpPr txBox="1"/>
          <p:nvPr/>
        </p:nvSpPr>
        <p:spPr>
          <a:xfrm>
            <a:off x="1315409" y="856853"/>
            <a:ext cx="15619082" cy="719492"/>
          </a:xfrm>
          <a:prstGeom prst="rect">
            <a:avLst/>
          </a:prstGeom>
          <a:noFill/>
        </p:spPr>
        <p:txBody>
          <a:bodyPr wrap="square">
            <a:spAutoFit/>
          </a:bodyPr>
          <a:lstStyle/>
          <a:p>
            <a:pPr marL="0" marR="0" algn="just">
              <a:lnSpc>
                <a:spcPct val="150000"/>
              </a:lnSpc>
              <a:spcBef>
                <a:spcPts val="100"/>
              </a:spcBef>
              <a:spcAft>
                <a:spcPts val="100"/>
              </a:spcAft>
            </a:pP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2.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Tìm</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hiểu</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mối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liên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hệ</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giữa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sử</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với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ngành</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khoa</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học</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xã</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hội</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và</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nhân</a:t>
            </a:r>
            <a:r>
              <a:rPr lang="fr-FR" sz="31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31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văn</a:t>
            </a:r>
            <a:endParaRPr lang="en-US" sz="31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DBACC1EC-A1BE-FCDE-89C3-F6F551EF58B4}"/>
              </a:ext>
            </a:extLst>
          </p:cNvPr>
          <p:cNvSpPr txBox="1"/>
          <p:nvPr/>
        </p:nvSpPr>
        <p:spPr>
          <a:xfrm>
            <a:off x="1828800" y="1785498"/>
            <a:ext cx="11506200" cy="719492"/>
          </a:xfrm>
          <a:prstGeom prst="rect">
            <a:avLst/>
          </a:prstGeom>
          <a:noFill/>
        </p:spPr>
        <p:txBody>
          <a:bodyPr wrap="square">
            <a:spAutoFit/>
          </a:bodyPr>
          <a:lstStyle/>
          <a:p>
            <a:pPr marL="0" marR="0" algn="just">
              <a:lnSpc>
                <a:spcPct val="150000"/>
              </a:lnSpc>
              <a:spcBef>
                <a:spcPts val="100"/>
              </a:spcBef>
              <a:spcAft>
                <a:spcPts val="100"/>
              </a:spcAft>
            </a:pPr>
            <a:r>
              <a:rPr lang="nl-NL" sz="3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2.2. Các ngành khoa học xã hội và nhân văn với Sử học</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2A2BADC-55AC-299F-A74F-0A40D1009D8D}"/>
              </a:ext>
            </a:extLst>
          </p:cNvPr>
          <p:cNvSpPr txBox="1"/>
          <p:nvPr/>
        </p:nvSpPr>
        <p:spPr>
          <a:xfrm>
            <a:off x="9379974" y="6563913"/>
            <a:ext cx="7910051" cy="2866234"/>
          </a:xfrm>
          <a:prstGeom prst="rect">
            <a:avLst/>
          </a:prstGeom>
          <a:noFill/>
        </p:spPr>
        <p:txBody>
          <a:bodyPr wrap="square">
            <a:spAutoFit/>
          </a:bodyPr>
          <a:lstStyle/>
          <a:p>
            <a:pPr marL="457200" marR="0" indent="-457200" algn="just">
              <a:lnSpc>
                <a:spcPct val="150000"/>
              </a:lnSpc>
              <a:spcBef>
                <a:spcPts val="100"/>
              </a:spcBef>
              <a:spcAft>
                <a:spcPts val="100"/>
              </a:spcAft>
              <a:buFont typeface="Courier New" panose="02070309020205020404" pitchFamily="49" charset="0"/>
              <a:buChar char="o"/>
            </a:pPr>
            <a:r>
              <a:rPr lang="nl-NL"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Những thông tin của ngành KHXH và nhân văn hỗ trợ Sử học tìm hiểu và nghiên cứu lịch sử một cách toàn diện hơn, cụ thể hơn và chính xác hơn. </a:t>
            </a:r>
            <a:endParaRPr lang="en-US" sz="31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4CD5C45E-7E25-C693-F486-6AD17ABC9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714143"/>
            <a:ext cx="8541774" cy="6384215"/>
          </a:xfrm>
          <a:prstGeom prst="rect">
            <a:avLst/>
          </a:prstGeom>
        </p:spPr>
      </p:pic>
      <p:pic>
        <p:nvPicPr>
          <p:cNvPr id="6146" name="Picture 2" descr="Trẻ Em, Học Tập, Học Bài, Giáo Dục, Mầm Non, Tải hình PNG 119 -  Free.Vector6.com">
            <a:extLst>
              <a:ext uri="{FF2B5EF4-FFF2-40B4-BE49-F238E27FC236}">
                <a16:creationId xmlns:a16="http://schemas.microsoft.com/office/drawing/2014/main" xmlns="" id="{B434AED1-F7FA-02D8-3E47-D965612EF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600" y="1785498"/>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ình Lá Cây Cho Ghép Ảnh Tách Nền PNG 16 - Free.Vector6.com">
            <a:extLst>
              <a:ext uri="{FF2B5EF4-FFF2-40B4-BE49-F238E27FC236}">
                <a16:creationId xmlns:a16="http://schemas.microsoft.com/office/drawing/2014/main" xmlns="" id="{9A6618D7-3CBF-5A2C-A74C-4A84BB0340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49831">
            <a:off x="420088" y="1586627"/>
            <a:ext cx="1544147" cy="12018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ình Lá Cây Cho Ghép Ảnh Tách Nền PNG 16 - Free.Vector6.com">
            <a:extLst>
              <a:ext uri="{FF2B5EF4-FFF2-40B4-BE49-F238E27FC236}">
                <a16:creationId xmlns:a16="http://schemas.microsoft.com/office/drawing/2014/main" xmlns="" id="{93FA7B61-949B-87C7-E35B-10D67ACFC5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49831">
            <a:off x="14079553" y="1631858"/>
            <a:ext cx="1544147" cy="12018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Lá Cây Cho Ghép Ảnh Tách Nền PNG 16 - Free.Vector6.com">
            <a:extLst>
              <a:ext uri="{FF2B5EF4-FFF2-40B4-BE49-F238E27FC236}">
                <a16:creationId xmlns:a16="http://schemas.microsoft.com/office/drawing/2014/main" xmlns="" id="{4564742D-57A9-9F2D-2A12-754C6B1620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49831">
            <a:off x="7192264" y="9089470"/>
            <a:ext cx="1544147" cy="120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1947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1569</Words>
  <Application>Microsoft Office PowerPoint</Application>
  <PresentationFormat>Custom</PresentationFormat>
  <Paragraphs>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Courier New</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White Illustrated English Tutor Marketing Presentation</dc:title>
  <cp:lastModifiedBy>HDLAPTOP</cp:lastModifiedBy>
  <cp:revision>5</cp:revision>
  <dcterms:created xsi:type="dcterms:W3CDTF">2006-08-16T00:00:00Z</dcterms:created>
  <dcterms:modified xsi:type="dcterms:W3CDTF">2022-08-29T07:07:59Z</dcterms:modified>
  <dc:identifier>DAEqJu0ihwQ</dc:identifier>
</cp:coreProperties>
</file>