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6" r:id="rId3"/>
    <p:sldId id="258" r:id="rId4"/>
    <p:sldId id="257" r:id="rId5"/>
    <p:sldId id="259" r:id="rId6"/>
    <p:sldId id="269" r:id="rId7"/>
    <p:sldId id="268" r:id="rId8"/>
    <p:sldId id="267" r:id="rId9"/>
    <p:sldId id="260" r:id="rId10"/>
    <p:sldId id="271" r:id="rId11"/>
    <p:sldId id="270" r:id="rId12"/>
    <p:sldId id="261" r:id="rId13"/>
    <p:sldId id="272" r:id="rId14"/>
    <p:sldId id="263" r:id="rId15"/>
    <p:sldId id="274" r:id="rId16"/>
    <p:sldId id="273" r:id="rId17"/>
    <p:sldId id="275" r:id="rId18"/>
    <p:sldId id="264" r:id="rId19"/>
    <p:sldId id="276" r:id="rId20"/>
    <p:sldId id="277" r:id="rId21"/>
    <p:sldId id="278" r:id="rId22"/>
    <p:sldId id="279" r:id="rId23"/>
    <p:sldId id="262" r:id="rId24"/>
    <p:sldId id="265" r:id="rId25"/>
  </p:sldIdLst>
  <p:sldSz cx="18288000" cy="10287000"/>
  <p:notesSz cx="6858000" cy="9144000"/>
  <p:embeddedFontLst>
    <p:embeddedFont>
      <p:font typeface="Calibri"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62015-1596-4108-B4C5-290A93FB0FDB}"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56D94-0E54-4354-A007-6E20A8C02116}" type="slidenum">
              <a:rPr lang="en-US" smtClean="0"/>
              <a:t>‹#›</a:t>
            </a:fld>
            <a:endParaRPr lang="en-US"/>
          </a:p>
        </p:txBody>
      </p:sp>
    </p:spTree>
    <p:extLst>
      <p:ext uri="{BB962C8B-B14F-4D97-AF65-F5344CB8AC3E}">
        <p14:creationId xmlns:p14="http://schemas.microsoft.com/office/powerpoint/2010/main" val="38468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56D94-0E54-4354-A007-6E20A8C02116}" type="slidenum">
              <a:rPr lang="en-US" smtClean="0"/>
              <a:t>3</a:t>
            </a:fld>
            <a:endParaRPr lang="en-US"/>
          </a:p>
        </p:txBody>
      </p:sp>
    </p:spTree>
    <p:extLst>
      <p:ext uri="{BB962C8B-B14F-4D97-AF65-F5344CB8AC3E}">
        <p14:creationId xmlns:p14="http://schemas.microsoft.com/office/powerpoint/2010/main" val="412259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56D94-0E54-4354-A007-6E20A8C02116}" type="slidenum">
              <a:rPr lang="en-US" smtClean="0"/>
              <a:t>18</a:t>
            </a:fld>
            <a:endParaRPr lang="en-US"/>
          </a:p>
        </p:txBody>
      </p:sp>
    </p:spTree>
    <p:extLst>
      <p:ext uri="{BB962C8B-B14F-4D97-AF65-F5344CB8AC3E}">
        <p14:creationId xmlns:p14="http://schemas.microsoft.com/office/powerpoint/2010/main" val="76613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56D94-0E54-4354-A007-6E20A8C02116}" type="slidenum">
              <a:rPr lang="en-US" smtClean="0"/>
              <a:t>19</a:t>
            </a:fld>
            <a:endParaRPr lang="en-US"/>
          </a:p>
        </p:txBody>
      </p:sp>
    </p:spTree>
    <p:extLst>
      <p:ext uri="{BB962C8B-B14F-4D97-AF65-F5344CB8AC3E}">
        <p14:creationId xmlns:p14="http://schemas.microsoft.com/office/powerpoint/2010/main" val="41808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56D94-0E54-4354-A007-6E20A8C02116}" type="slidenum">
              <a:rPr lang="en-US" smtClean="0"/>
              <a:t>20</a:t>
            </a:fld>
            <a:endParaRPr lang="en-US"/>
          </a:p>
        </p:txBody>
      </p:sp>
    </p:spTree>
    <p:extLst>
      <p:ext uri="{BB962C8B-B14F-4D97-AF65-F5344CB8AC3E}">
        <p14:creationId xmlns:p14="http://schemas.microsoft.com/office/powerpoint/2010/main" val="29254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56D94-0E54-4354-A007-6E20A8C02116}" type="slidenum">
              <a:rPr lang="en-US" smtClean="0"/>
              <a:t>21</a:t>
            </a:fld>
            <a:endParaRPr lang="en-US"/>
          </a:p>
        </p:txBody>
      </p:sp>
    </p:spTree>
    <p:extLst>
      <p:ext uri="{BB962C8B-B14F-4D97-AF65-F5344CB8AC3E}">
        <p14:creationId xmlns:p14="http://schemas.microsoft.com/office/powerpoint/2010/main" val="352181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fif"/><Relationship Id="rId4" Type="http://schemas.openxmlformats.org/officeDocument/2006/relationships/image" Target="../media/image67.jfif"/></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65.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65.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65.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65.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fif"/><Relationship Id="rId7" Type="http://schemas.openxmlformats.org/officeDocument/2006/relationships/image" Target="../media/image24.sv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0" y="8620685"/>
            <a:ext cx="18288000" cy="1666315"/>
          </a:xfrm>
          <a:prstGeom prst="rect">
            <a:avLst/>
          </a:prstGeom>
          <a:solidFill>
            <a:srgbClr val="C6BDA5"/>
          </a:solidFill>
        </p:spPr>
      </p:sp>
      <p:pic>
        <p:nvPicPr>
          <p:cNvPr id="3" name="Picture 3"/>
          <p:cNvPicPr>
            <a:picLocks noChangeAspect="1"/>
          </p:cNvPicPr>
          <p:nvPr/>
        </p:nvPicPr>
        <p:blipFill>
          <a:blip r:embed="rId2"/>
          <a:srcRect/>
          <a:stretch>
            <a:fillRect/>
          </a:stretch>
        </p:blipFill>
        <p:spPr>
          <a:xfrm>
            <a:off x="11873523" y="801744"/>
            <a:ext cx="6190359" cy="9037021"/>
          </a:xfrm>
          <a:prstGeom prst="rect">
            <a:avLst/>
          </a:prstGeom>
        </p:spPr>
      </p:pic>
      <p:pic>
        <p:nvPicPr>
          <p:cNvPr id="4" name="Picture 4"/>
          <p:cNvPicPr>
            <a:picLocks noChangeAspect="1"/>
          </p:cNvPicPr>
          <p:nvPr/>
        </p:nvPicPr>
        <p:blipFill>
          <a:blip r:embed="rId3"/>
          <a:srcRect/>
          <a:stretch>
            <a:fillRect/>
          </a:stretch>
        </p:blipFill>
        <p:spPr>
          <a:xfrm>
            <a:off x="696255" y="-4534576"/>
            <a:ext cx="6305931" cy="8229600"/>
          </a:xfrm>
          <a:prstGeom prst="rect">
            <a:avLst/>
          </a:prstGeom>
        </p:spPr>
      </p:pic>
      <p:pic>
        <p:nvPicPr>
          <p:cNvPr id="5" name="Picture 5"/>
          <p:cNvPicPr>
            <a:picLocks noChangeAspect="1"/>
          </p:cNvPicPr>
          <p:nvPr/>
        </p:nvPicPr>
        <p:blipFill>
          <a:blip r:embed="rId4"/>
          <a:srcRect/>
          <a:stretch>
            <a:fillRect/>
          </a:stretch>
        </p:blipFill>
        <p:spPr>
          <a:xfrm rot="2700000">
            <a:off x="4729302" y="7325367"/>
            <a:ext cx="4267621" cy="4256952"/>
          </a:xfrm>
          <a:prstGeom prst="rect">
            <a:avLst/>
          </a:prstGeom>
        </p:spPr>
      </p:pic>
      <p:sp>
        <p:nvSpPr>
          <p:cNvPr id="9" name="TextBox 6">
            <a:extLst>
              <a:ext uri="{FF2B5EF4-FFF2-40B4-BE49-F238E27FC236}">
                <a16:creationId xmlns:a16="http://schemas.microsoft.com/office/drawing/2014/main" xmlns="" id="{85FB1790-41C0-90B2-03C8-9C951A9E6F96}"/>
              </a:ext>
            </a:extLst>
          </p:cNvPr>
          <p:cNvSpPr txBox="1"/>
          <p:nvPr/>
        </p:nvSpPr>
        <p:spPr>
          <a:xfrm>
            <a:off x="1066800" y="4515229"/>
            <a:ext cx="10591800" cy="2492990"/>
          </a:xfrm>
          <a:prstGeom prst="rect">
            <a:avLst/>
          </a:prstGeom>
        </p:spPr>
        <p:txBody>
          <a:bodyPr wrap="square" lIns="0" tIns="0" rIns="0" bIns="0" rtlCol="0" anchor="t">
            <a:spAutoFit/>
          </a:bodyPr>
          <a:lstStyle/>
          <a:p>
            <a:pPr marL="0" lvl="0" indent="0" algn="ctr">
              <a:lnSpc>
                <a:spcPct val="150000"/>
              </a:lnSpc>
              <a:spcBef>
                <a:spcPct val="0"/>
              </a:spcBef>
            </a:pPr>
            <a:r>
              <a:rPr lang="vi-VN" sz="5400" b="1" dirty="0">
                <a:solidFill>
                  <a:srgbClr val="FFFF00"/>
                </a:solidFill>
                <a:latin typeface="Arial" panose="020B0604020202020204" pitchFamily="34" charset="0"/>
                <a:cs typeface="Arial" panose="020B0604020202020204" pitchFamily="34" charset="0"/>
              </a:rPr>
              <a:t>CHÀO MỪNG CÁC EM ĐẾN VỚI BÀI </a:t>
            </a:r>
            <a:r>
              <a:rPr lang="vi-VN" sz="5400" b="1">
                <a:solidFill>
                  <a:srgbClr val="FFFF00"/>
                </a:solidFill>
                <a:latin typeface="Arial" panose="020B0604020202020204" pitchFamily="34" charset="0"/>
                <a:cs typeface="Arial" panose="020B0604020202020204" pitchFamily="34" charset="0"/>
              </a:rPr>
              <a:t>HỌC </a:t>
            </a:r>
            <a:r>
              <a:rPr lang="en-US" sz="5400" b="1" smtClean="0">
                <a:solidFill>
                  <a:srgbClr val="FFFF00"/>
                </a:solidFill>
                <a:latin typeface="Arial" panose="020B0604020202020204" pitchFamily="34" charset="0"/>
                <a:cs typeface="Arial" panose="020B0604020202020204" pitchFamily="34" charset="0"/>
              </a:rPr>
              <a:t>MÔN LỊCH SỬ 10</a:t>
            </a:r>
            <a:r>
              <a:rPr lang="vi-VN" sz="5400" b="1" smtClean="0">
                <a:solidFill>
                  <a:srgbClr val="FFFF00"/>
                </a:solidFill>
                <a:latin typeface="Arial" panose="020B0604020202020204" pitchFamily="34" charset="0"/>
                <a:cs typeface="Arial" panose="020B0604020202020204" pitchFamily="34" charset="0"/>
              </a:rPr>
              <a:t>!</a:t>
            </a:r>
            <a:endParaRPr lang="en-US" sz="5400" b="1" u="none"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1CC16D61-A5F8-AE46-F1BD-1C8F3206A86A}"/>
              </a:ext>
            </a:extLst>
          </p:cNvPr>
          <p:cNvSpPr txBox="1"/>
          <p:nvPr/>
        </p:nvSpPr>
        <p:spPr>
          <a:xfrm>
            <a:off x="657971" y="430939"/>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30A3C141-B260-5109-94A3-15B04D7A806E}"/>
              </a:ext>
            </a:extLst>
          </p:cNvPr>
          <p:cNvCxnSpPr/>
          <p:nvPr/>
        </p:nvCxnSpPr>
        <p:spPr>
          <a:xfrm>
            <a:off x="2334371" y="1269139"/>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341C402C-F345-2EEE-3200-468AB5D56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3" y="3587943"/>
            <a:ext cx="5754807" cy="5612288"/>
          </a:xfrm>
          <a:prstGeom prst="rect">
            <a:avLst/>
          </a:prstGeom>
        </p:spPr>
      </p:pic>
      <p:pic>
        <p:nvPicPr>
          <p:cNvPr id="5" name="Picture 4">
            <a:extLst>
              <a:ext uri="{FF2B5EF4-FFF2-40B4-BE49-F238E27FC236}">
                <a16:creationId xmlns:a16="http://schemas.microsoft.com/office/drawing/2014/main" xmlns="" id="{5C0AA51C-2650-3E6C-2548-70E91DBAD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4247981"/>
            <a:ext cx="7315200" cy="4470638"/>
          </a:xfrm>
          <a:prstGeom prst="rect">
            <a:avLst/>
          </a:prstGeom>
        </p:spPr>
      </p:pic>
      <p:pic>
        <p:nvPicPr>
          <p:cNvPr id="6" name="Picture 5">
            <a:extLst>
              <a:ext uri="{FF2B5EF4-FFF2-40B4-BE49-F238E27FC236}">
                <a16:creationId xmlns:a16="http://schemas.microsoft.com/office/drawing/2014/main" xmlns="" id="{7616B6DD-2410-28DC-1FAB-974C195D7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220" y="3706482"/>
            <a:ext cx="5209541" cy="5357077"/>
          </a:xfrm>
          <a:prstGeom prst="rect">
            <a:avLst/>
          </a:prstGeom>
        </p:spPr>
      </p:pic>
      <p:sp>
        <p:nvSpPr>
          <p:cNvPr id="8" name="TextBox 7">
            <a:extLst>
              <a:ext uri="{FF2B5EF4-FFF2-40B4-BE49-F238E27FC236}">
                <a16:creationId xmlns:a16="http://schemas.microsoft.com/office/drawing/2014/main" xmlns="" id="{90E4AFFB-87C8-E21F-FDFD-674A45CC48B3}"/>
              </a:ext>
            </a:extLst>
          </p:cNvPr>
          <p:cNvSpPr txBox="1"/>
          <p:nvPr/>
        </p:nvSpPr>
        <p:spPr>
          <a:xfrm>
            <a:off x="1752600" y="1573485"/>
            <a:ext cx="12906320" cy="739754"/>
          </a:xfrm>
          <a:prstGeom prst="rect">
            <a:avLst/>
          </a:prstGeom>
          <a:noFill/>
        </p:spPr>
        <p:txBody>
          <a:bodyPr wrap="square">
            <a:spAutoFit/>
          </a:bodyPr>
          <a:lstStyle/>
          <a:p>
            <a:pPr marL="0" marR="0" algn="just">
              <a:lnSpc>
                <a:spcPct val="150000"/>
              </a:lnSpc>
              <a:spcBef>
                <a:spcPts val="100"/>
              </a:spcBef>
              <a:spcAft>
                <a:spcPts val="100"/>
              </a:spcAft>
            </a:pP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Quan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sát</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các</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hình</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2.3,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bảng</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2.1, 2.2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thực</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hiện</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nhiệm</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vụ</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tập</a:t>
            </a:r>
            <a:r>
              <a:rPr lang="fr-FR"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a:t>
            </a:r>
            <a:r>
              <a:rPr lang="fr-FR" sz="32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ECB1D13-CD7F-65A8-6467-0CD4D5E29AA6}"/>
              </a:ext>
            </a:extLst>
          </p:cNvPr>
          <p:cNvSpPr txBox="1"/>
          <p:nvPr/>
        </p:nvSpPr>
        <p:spPr>
          <a:xfrm>
            <a:off x="2363077" y="2425949"/>
            <a:ext cx="15058946" cy="721672"/>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v"/>
            </a:pP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Giải</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thích</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vì</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sao</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chúng</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ta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phải</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tập</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suốt</a:t>
            </a:r>
            <a:r>
              <a:rPr lang="fr-FR" sz="31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đời</a:t>
            </a:r>
            <a:endParaRPr lang="en-US" sz="31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D443B82B-349A-D9C0-75FF-102B7BA351AC}"/>
              </a:ext>
            </a:extLst>
          </p:cNvPr>
          <p:cNvSpPr/>
          <p:nvPr/>
        </p:nvSpPr>
        <p:spPr>
          <a:xfrm>
            <a:off x="1752600" y="1671932"/>
            <a:ext cx="14478000" cy="1659072"/>
          </a:xfrm>
          <a:custGeom>
            <a:avLst/>
            <a:gdLst>
              <a:gd name="connsiteX0" fmla="*/ 0 w 14478000"/>
              <a:gd name="connsiteY0" fmla="*/ 0 h 1659072"/>
              <a:gd name="connsiteX1" fmla="*/ 723900 w 14478000"/>
              <a:gd name="connsiteY1" fmla="*/ 0 h 1659072"/>
              <a:gd name="connsiteX2" fmla="*/ 1447800 w 14478000"/>
              <a:gd name="connsiteY2" fmla="*/ 0 h 1659072"/>
              <a:gd name="connsiteX3" fmla="*/ 2171700 w 14478000"/>
              <a:gd name="connsiteY3" fmla="*/ 0 h 1659072"/>
              <a:gd name="connsiteX4" fmla="*/ 2606040 w 14478000"/>
              <a:gd name="connsiteY4" fmla="*/ 0 h 1659072"/>
              <a:gd name="connsiteX5" fmla="*/ 2750820 w 14478000"/>
              <a:gd name="connsiteY5" fmla="*/ 0 h 1659072"/>
              <a:gd name="connsiteX6" fmla="*/ 3474720 w 14478000"/>
              <a:gd name="connsiteY6" fmla="*/ 0 h 1659072"/>
              <a:gd name="connsiteX7" fmla="*/ 3619500 w 14478000"/>
              <a:gd name="connsiteY7" fmla="*/ 0 h 1659072"/>
              <a:gd name="connsiteX8" fmla="*/ 4053840 w 14478000"/>
              <a:gd name="connsiteY8" fmla="*/ 0 h 1659072"/>
              <a:gd name="connsiteX9" fmla="*/ 4198620 w 14478000"/>
              <a:gd name="connsiteY9" fmla="*/ 0 h 1659072"/>
              <a:gd name="connsiteX10" fmla="*/ 5067300 w 14478000"/>
              <a:gd name="connsiteY10" fmla="*/ 0 h 1659072"/>
              <a:gd name="connsiteX11" fmla="*/ 5935980 w 14478000"/>
              <a:gd name="connsiteY11" fmla="*/ 0 h 1659072"/>
              <a:gd name="connsiteX12" fmla="*/ 6370320 w 14478000"/>
              <a:gd name="connsiteY12" fmla="*/ 0 h 1659072"/>
              <a:gd name="connsiteX13" fmla="*/ 6515100 w 14478000"/>
              <a:gd name="connsiteY13" fmla="*/ 0 h 1659072"/>
              <a:gd name="connsiteX14" fmla="*/ 7383780 w 14478000"/>
              <a:gd name="connsiteY14" fmla="*/ 0 h 1659072"/>
              <a:gd name="connsiteX15" fmla="*/ 7528560 w 14478000"/>
              <a:gd name="connsiteY15" fmla="*/ 0 h 1659072"/>
              <a:gd name="connsiteX16" fmla="*/ 7673340 w 14478000"/>
              <a:gd name="connsiteY16" fmla="*/ 0 h 1659072"/>
              <a:gd name="connsiteX17" fmla="*/ 8542020 w 14478000"/>
              <a:gd name="connsiteY17" fmla="*/ 0 h 1659072"/>
              <a:gd name="connsiteX18" fmla="*/ 9121140 w 14478000"/>
              <a:gd name="connsiteY18" fmla="*/ 0 h 1659072"/>
              <a:gd name="connsiteX19" fmla="*/ 9845040 w 14478000"/>
              <a:gd name="connsiteY19" fmla="*/ 0 h 1659072"/>
              <a:gd name="connsiteX20" fmla="*/ 10713720 w 14478000"/>
              <a:gd name="connsiteY20" fmla="*/ 0 h 1659072"/>
              <a:gd name="connsiteX21" fmla="*/ 11292840 w 14478000"/>
              <a:gd name="connsiteY21" fmla="*/ 0 h 1659072"/>
              <a:gd name="connsiteX22" fmla="*/ 11727180 w 14478000"/>
              <a:gd name="connsiteY22" fmla="*/ 0 h 1659072"/>
              <a:gd name="connsiteX23" fmla="*/ 12451080 w 14478000"/>
              <a:gd name="connsiteY23" fmla="*/ 0 h 1659072"/>
              <a:gd name="connsiteX24" fmla="*/ 12595860 w 14478000"/>
              <a:gd name="connsiteY24" fmla="*/ 0 h 1659072"/>
              <a:gd name="connsiteX25" fmla="*/ 13030200 w 14478000"/>
              <a:gd name="connsiteY25" fmla="*/ 0 h 1659072"/>
              <a:gd name="connsiteX26" fmla="*/ 13609320 w 14478000"/>
              <a:gd name="connsiteY26" fmla="*/ 0 h 1659072"/>
              <a:gd name="connsiteX27" fmla="*/ 14478000 w 14478000"/>
              <a:gd name="connsiteY27" fmla="*/ 0 h 1659072"/>
              <a:gd name="connsiteX28" fmla="*/ 14478000 w 14478000"/>
              <a:gd name="connsiteY28" fmla="*/ 519843 h 1659072"/>
              <a:gd name="connsiteX29" fmla="*/ 14478000 w 14478000"/>
              <a:gd name="connsiteY29" fmla="*/ 1023094 h 1659072"/>
              <a:gd name="connsiteX30" fmla="*/ 14478000 w 14478000"/>
              <a:gd name="connsiteY30" fmla="*/ 1659072 h 1659072"/>
              <a:gd name="connsiteX31" fmla="*/ 14043660 w 14478000"/>
              <a:gd name="connsiteY31" fmla="*/ 1659072 h 1659072"/>
              <a:gd name="connsiteX32" fmla="*/ 13754100 w 14478000"/>
              <a:gd name="connsiteY32" fmla="*/ 1659072 h 1659072"/>
              <a:gd name="connsiteX33" fmla="*/ 12885420 w 14478000"/>
              <a:gd name="connsiteY33" fmla="*/ 1659072 h 1659072"/>
              <a:gd name="connsiteX34" fmla="*/ 12451080 w 14478000"/>
              <a:gd name="connsiteY34" fmla="*/ 1659072 h 1659072"/>
              <a:gd name="connsiteX35" fmla="*/ 12016740 w 14478000"/>
              <a:gd name="connsiteY35" fmla="*/ 1659072 h 1659072"/>
              <a:gd name="connsiteX36" fmla="*/ 11582400 w 14478000"/>
              <a:gd name="connsiteY36" fmla="*/ 1659072 h 1659072"/>
              <a:gd name="connsiteX37" fmla="*/ 10713720 w 14478000"/>
              <a:gd name="connsiteY37" fmla="*/ 1659072 h 1659072"/>
              <a:gd name="connsiteX38" fmla="*/ 10568940 w 14478000"/>
              <a:gd name="connsiteY38" fmla="*/ 1659072 h 1659072"/>
              <a:gd name="connsiteX39" fmla="*/ 9989820 w 14478000"/>
              <a:gd name="connsiteY39" fmla="*/ 1659072 h 1659072"/>
              <a:gd name="connsiteX40" fmla="*/ 9555480 w 14478000"/>
              <a:gd name="connsiteY40" fmla="*/ 1659072 h 1659072"/>
              <a:gd name="connsiteX41" fmla="*/ 8831580 w 14478000"/>
              <a:gd name="connsiteY41" fmla="*/ 1659072 h 1659072"/>
              <a:gd name="connsiteX42" fmla="*/ 8252460 w 14478000"/>
              <a:gd name="connsiteY42" fmla="*/ 1659072 h 1659072"/>
              <a:gd name="connsiteX43" fmla="*/ 7673340 w 14478000"/>
              <a:gd name="connsiteY43" fmla="*/ 1659072 h 1659072"/>
              <a:gd name="connsiteX44" fmla="*/ 6949440 w 14478000"/>
              <a:gd name="connsiteY44" fmla="*/ 1659072 h 1659072"/>
              <a:gd name="connsiteX45" fmla="*/ 6659880 w 14478000"/>
              <a:gd name="connsiteY45" fmla="*/ 1659072 h 1659072"/>
              <a:gd name="connsiteX46" fmla="*/ 6370320 w 14478000"/>
              <a:gd name="connsiteY46" fmla="*/ 1659072 h 1659072"/>
              <a:gd name="connsiteX47" fmla="*/ 6080760 w 14478000"/>
              <a:gd name="connsiteY47" fmla="*/ 1659072 h 1659072"/>
              <a:gd name="connsiteX48" fmla="*/ 5935980 w 14478000"/>
              <a:gd name="connsiteY48" fmla="*/ 1659072 h 1659072"/>
              <a:gd name="connsiteX49" fmla="*/ 5501640 w 14478000"/>
              <a:gd name="connsiteY49" fmla="*/ 1659072 h 1659072"/>
              <a:gd name="connsiteX50" fmla="*/ 5356860 w 14478000"/>
              <a:gd name="connsiteY50" fmla="*/ 1659072 h 1659072"/>
              <a:gd name="connsiteX51" fmla="*/ 4777740 w 14478000"/>
              <a:gd name="connsiteY51" fmla="*/ 1659072 h 1659072"/>
              <a:gd name="connsiteX52" fmla="*/ 3909060 w 14478000"/>
              <a:gd name="connsiteY52" fmla="*/ 1659072 h 1659072"/>
              <a:gd name="connsiteX53" fmla="*/ 3185160 w 14478000"/>
              <a:gd name="connsiteY53" fmla="*/ 1659072 h 1659072"/>
              <a:gd name="connsiteX54" fmla="*/ 2895600 w 14478000"/>
              <a:gd name="connsiteY54" fmla="*/ 1659072 h 1659072"/>
              <a:gd name="connsiteX55" fmla="*/ 2171700 w 14478000"/>
              <a:gd name="connsiteY55" fmla="*/ 1659072 h 1659072"/>
              <a:gd name="connsiteX56" fmla="*/ 1447800 w 14478000"/>
              <a:gd name="connsiteY56" fmla="*/ 1659072 h 1659072"/>
              <a:gd name="connsiteX57" fmla="*/ 579120 w 14478000"/>
              <a:gd name="connsiteY57" fmla="*/ 1659072 h 1659072"/>
              <a:gd name="connsiteX58" fmla="*/ 0 w 14478000"/>
              <a:gd name="connsiteY58" fmla="*/ 1659072 h 1659072"/>
              <a:gd name="connsiteX59" fmla="*/ 0 w 14478000"/>
              <a:gd name="connsiteY59" fmla="*/ 1122639 h 1659072"/>
              <a:gd name="connsiteX60" fmla="*/ 0 w 14478000"/>
              <a:gd name="connsiteY60" fmla="*/ 602796 h 1659072"/>
              <a:gd name="connsiteX61" fmla="*/ 0 w 14478000"/>
              <a:gd name="connsiteY61" fmla="*/ 0 h 165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478000" h="1659072" extrusionOk="0">
                <a:moveTo>
                  <a:pt x="0" y="0"/>
                </a:moveTo>
                <a:cubicBezTo>
                  <a:pt x="163500" y="-74706"/>
                  <a:pt x="430487" y="76335"/>
                  <a:pt x="723900" y="0"/>
                </a:cubicBezTo>
                <a:cubicBezTo>
                  <a:pt x="1017313" y="-76335"/>
                  <a:pt x="1098446" y="47619"/>
                  <a:pt x="1447800" y="0"/>
                </a:cubicBezTo>
                <a:cubicBezTo>
                  <a:pt x="1797154" y="-47619"/>
                  <a:pt x="1862874" y="37953"/>
                  <a:pt x="2171700" y="0"/>
                </a:cubicBezTo>
                <a:cubicBezTo>
                  <a:pt x="2480526" y="-37953"/>
                  <a:pt x="2424733" y="25977"/>
                  <a:pt x="2606040" y="0"/>
                </a:cubicBezTo>
                <a:cubicBezTo>
                  <a:pt x="2787347" y="-25977"/>
                  <a:pt x="2680827" y="10047"/>
                  <a:pt x="2750820" y="0"/>
                </a:cubicBezTo>
                <a:cubicBezTo>
                  <a:pt x="2820813" y="-10047"/>
                  <a:pt x="3252676" y="84393"/>
                  <a:pt x="3474720" y="0"/>
                </a:cubicBezTo>
                <a:cubicBezTo>
                  <a:pt x="3696764" y="-84393"/>
                  <a:pt x="3566425" y="9693"/>
                  <a:pt x="3619500" y="0"/>
                </a:cubicBezTo>
                <a:cubicBezTo>
                  <a:pt x="3672575" y="-9693"/>
                  <a:pt x="3923536" y="3711"/>
                  <a:pt x="4053840" y="0"/>
                </a:cubicBezTo>
                <a:cubicBezTo>
                  <a:pt x="4184144" y="-3711"/>
                  <a:pt x="4134883" y="4670"/>
                  <a:pt x="4198620" y="0"/>
                </a:cubicBezTo>
                <a:cubicBezTo>
                  <a:pt x="4262357" y="-4670"/>
                  <a:pt x="4736565" y="70906"/>
                  <a:pt x="5067300" y="0"/>
                </a:cubicBezTo>
                <a:cubicBezTo>
                  <a:pt x="5398035" y="-70906"/>
                  <a:pt x="5534032" y="37263"/>
                  <a:pt x="5935980" y="0"/>
                </a:cubicBezTo>
                <a:cubicBezTo>
                  <a:pt x="6337928" y="-37263"/>
                  <a:pt x="6270714" y="8246"/>
                  <a:pt x="6370320" y="0"/>
                </a:cubicBezTo>
                <a:cubicBezTo>
                  <a:pt x="6469926" y="-8246"/>
                  <a:pt x="6466340" y="11"/>
                  <a:pt x="6515100" y="0"/>
                </a:cubicBezTo>
                <a:cubicBezTo>
                  <a:pt x="6563860" y="-11"/>
                  <a:pt x="7067081" y="50654"/>
                  <a:pt x="7383780" y="0"/>
                </a:cubicBezTo>
                <a:cubicBezTo>
                  <a:pt x="7700479" y="-50654"/>
                  <a:pt x="7489146" y="2808"/>
                  <a:pt x="7528560" y="0"/>
                </a:cubicBezTo>
                <a:cubicBezTo>
                  <a:pt x="7567974" y="-2808"/>
                  <a:pt x="7619024" y="14721"/>
                  <a:pt x="7673340" y="0"/>
                </a:cubicBezTo>
                <a:cubicBezTo>
                  <a:pt x="7727656" y="-14721"/>
                  <a:pt x="8333590" y="19776"/>
                  <a:pt x="8542020" y="0"/>
                </a:cubicBezTo>
                <a:cubicBezTo>
                  <a:pt x="8750450" y="-19776"/>
                  <a:pt x="8909567" y="18921"/>
                  <a:pt x="9121140" y="0"/>
                </a:cubicBezTo>
                <a:cubicBezTo>
                  <a:pt x="9332713" y="-18921"/>
                  <a:pt x="9602144" y="6359"/>
                  <a:pt x="9845040" y="0"/>
                </a:cubicBezTo>
                <a:cubicBezTo>
                  <a:pt x="10087936" y="-6359"/>
                  <a:pt x="10504992" y="16400"/>
                  <a:pt x="10713720" y="0"/>
                </a:cubicBezTo>
                <a:cubicBezTo>
                  <a:pt x="10922448" y="-16400"/>
                  <a:pt x="11139679" y="37241"/>
                  <a:pt x="11292840" y="0"/>
                </a:cubicBezTo>
                <a:cubicBezTo>
                  <a:pt x="11446001" y="-37241"/>
                  <a:pt x="11518985" y="25152"/>
                  <a:pt x="11727180" y="0"/>
                </a:cubicBezTo>
                <a:cubicBezTo>
                  <a:pt x="11935375" y="-25152"/>
                  <a:pt x="12106123" y="18498"/>
                  <a:pt x="12451080" y="0"/>
                </a:cubicBezTo>
                <a:cubicBezTo>
                  <a:pt x="12796037" y="-18498"/>
                  <a:pt x="12540079" y="16483"/>
                  <a:pt x="12595860" y="0"/>
                </a:cubicBezTo>
                <a:cubicBezTo>
                  <a:pt x="12651641" y="-16483"/>
                  <a:pt x="12816772" y="34215"/>
                  <a:pt x="13030200" y="0"/>
                </a:cubicBezTo>
                <a:cubicBezTo>
                  <a:pt x="13243628" y="-34215"/>
                  <a:pt x="13462588" y="16180"/>
                  <a:pt x="13609320" y="0"/>
                </a:cubicBezTo>
                <a:cubicBezTo>
                  <a:pt x="13756052" y="-16180"/>
                  <a:pt x="14103749" y="38653"/>
                  <a:pt x="14478000" y="0"/>
                </a:cubicBezTo>
                <a:cubicBezTo>
                  <a:pt x="14510028" y="253662"/>
                  <a:pt x="14472281" y="407184"/>
                  <a:pt x="14478000" y="519843"/>
                </a:cubicBezTo>
                <a:cubicBezTo>
                  <a:pt x="14483719" y="632502"/>
                  <a:pt x="14454304" y="914842"/>
                  <a:pt x="14478000" y="1023094"/>
                </a:cubicBezTo>
                <a:cubicBezTo>
                  <a:pt x="14501696" y="1131346"/>
                  <a:pt x="14414328" y="1378111"/>
                  <a:pt x="14478000" y="1659072"/>
                </a:cubicBezTo>
                <a:cubicBezTo>
                  <a:pt x="14339524" y="1659474"/>
                  <a:pt x="14180869" y="1639088"/>
                  <a:pt x="14043660" y="1659072"/>
                </a:cubicBezTo>
                <a:cubicBezTo>
                  <a:pt x="13906451" y="1679056"/>
                  <a:pt x="13812632" y="1638670"/>
                  <a:pt x="13754100" y="1659072"/>
                </a:cubicBezTo>
                <a:cubicBezTo>
                  <a:pt x="13695568" y="1679474"/>
                  <a:pt x="13188876" y="1555076"/>
                  <a:pt x="12885420" y="1659072"/>
                </a:cubicBezTo>
                <a:cubicBezTo>
                  <a:pt x="12581964" y="1763068"/>
                  <a:pt x="12587372" y="1657879"/>
                  <a:pt x="12451080" y="1659072"/>
                </a:cubicBezTo>
                <a:cubicBezTo>
                  <a:pt x="12314788" y="1660265"/>
                  <a:pt x="12174036" y="1645926"/>
                  <a:pt x="12016740" y="1659072"/>
                </a:cubicBezTo>
                <a:cubicBezTo>
                  <a:pt x="11859444" y="1672218"/>
                  <a:pt x="11681566" y="1609348"/>
                  <a:pt x="11582400" y="1659072"/>
                </a:cubicBezTo>
                <a:cubicBezTo>
                  <a:pt x="11483234" y="1708796"/>
                  <a:pt x="10917222" y="1555305"/>
                  <a:pt x="10713720" y="1659072"/>
                </a:cubicBezTo>
                <a:cubicBezTo>
                  <a:pt x="10510218" y="1762839"/>
                  <a:pt x="10610755" y="1650506"/>
                  <a:pt x="10568940" y="1659072"/>
                </a:cubicBezTo>
                <a:cubicBezTo>
                  <a:pt x="10527125" y="1667638"/>
                  <a:pt x="10181198" y="1616969"/>
                  <a:pt x="9989820" y="1659072"/>
                </a:cubicBezTo>
                <a:cubicBezTo>
                  <a:pt x="9798442" y="1701175"/>
                  <a:pt x="9716838" y="1643309"/>
                  <a:pt x="9555480" y="1659072"/>
                </a:cubicBezTo>
                <a:cubicBezTo>
                  <a:pt x="9394122" y="1674835"/>
                  <a:pt x="8977548" y="1648811"/>
                  <a:pt x="8831580" y="1659072"/>
                </a:cubicBezTo>
                <a:cubicBezTo>
                  <a:pt x="8685612" y="1669333"/>
                  <a:pt x="8515367" y="1630519"/>
                  <a:pt x="8252460" y="1659072"/>
                </a:cubicBezTo>
                <a:cubicBezTo>
                  <a:pt x="7989553" y="1687625"/>
                  <a:pt x="7958692" y="1626315"/>
                  <a:pt x="7673340" y="1659072"/>
                </a:cubicBezTo>
                <a:cubicBezTo>
                  <a:pt x="7387988" y="1691829"/>
                  <a:pt x="7239613" y="1593570"/>
                  <a:pt x="6949440" y="1659072"/>
                </a:cubicBezTo>
                <a:cubicBezTo>
                  <a:pt x="6659267" y="1724574"/>
                  <a:pt x="6760900" y="1626367"/>
                  <a:pt x="6659880" y="1659072"/>
                </a:cubicBezTo>
                <a:cubicBezTo>
                  <a:pt x="6558860" y="1691777"/>
                  <a:pt x="6515011" y="1649501"/>
                  <a:pt x="6370320" y="1659072"/>
                </a:cubicBezTo>
                <a:cubicBezTo>
                  <a:pt x="6225629" y="1668643"/>
                  <a:pt x="6224883" y="1630685"/>
                  <a:pt x="6080760" y="1659072"/>
                </a:cubicBezTo>
                <a:cubicBezTo>
                  <a:pt x="5936637" y="1687459"/>
                  <a:pt x="5994756" y="1644257"/>
                  <a:pt x="5935980" y="1659072"/>
                </a:cubicBezTo>
                <a:cubicBezTo>
                  <a:pt x="5877204" y="1673887"/>
                  <a:pt x="5619739" y="1647111"/>
                  <a:pt x="5501640" y="1659072"/>
                </a:cubicBezTo>
                <a:cubicBezTo>
                  <a:pt x="5383541" y="1671033"/>
                  <a:pt x="5397600" y="1650340"/>
                  <a:pt x="5356860" y="1659072"/>
                </a:cubicBezTo>
                <a:cubicBezTo>
                  <a:pt x="5316120" y="1667804"/>
                  <a:pt x="4966412" y="1631524"/>
                  <a:pt x="4777740" y="1659072"/>
                </a:cubicBezTo>
                <a:cubicBezTo>
                  <a:pt x="4589068" y="1686620"/>
                  <a:pt x="4115876" y="1602961"/>
                  <a:pt x="3909060" y="1659072"/>
                </a:cubicBezTo>
                <a:cubicBezTo>
                  <a:pt x="3702244" y="1715183"/>
                  <a:pt x="3361613" y="1648244"/>
                  <a:pt x="3185160" y="1659072"/>
                </a:cubicBezTo>
                <a:cubicBezTo>
                  <a:pt x="3008707" y="1669900"/>
                  <a:pt x="2988725" y="1654005"/>
                  <a:pt x="2895600" y="1659072"/>
                </a:cubicBezTo>
                <a:cubicBezTo>
                  <a:pt x="2802475" y="1664139"/>
                  <a:pt x="2391120" y="1573454"/>
                  <a:pt x="2171700" y="1659072"/>
                </a:cubicBezTo>
                <a:cubicBezTo>
                  <a:pt x="1952280" y="1744690"/>
                  <a:pt x="1695206" y="1592246"/>
                  <a:pt x="1447800" y="1659072"/>
                </a:cubicBezTo>
                <a:cubicBezTo>
                  <a:pt x="1200394" y="1725898"/>
                  <a:pt x="903348" y="1626360"/>
                  <a:pt x="579120" y="1659072"/>
                </a:cubicBezTo>
                <a:cubicBezTo>
                  <a:pt x="254892" y="1691784"/>
                  <a:pt x="244535" y="1608348"/>
                  <a:pt x="0" y="1659072"/>
                </a:cubicBezTo>
                <a:cubicBezTo>
                  <a:pt x="-14949" y="1464960"/>
                  <a:pt x="53230" y="1358915"/>
                  <a:pt x="0" y="1122639"/>
                </a:cubicBezTo>
                <a:cubicBezTo>
                  <a:pt x="-53230" y="886363"/>
                  <a:pt x="45367" y="802337"/>
                  <a:pt x="0" y="602796"/>
                </a:cubicBezTo>
                <a:cubicBezTo>
                  <a:pt x="-45367" y="403255"/>
                  <a:pt x="3345" y="166963"/>
                  <a:pt x="0" y="0"/>
                </a:cubicBezTo>
                <a:close/>
              </a:path>
            </a:pathLst>
          </a:custGeom>
          <a:noFill/>
          <a:ln>
            <a:solidFill>
              <a:srgbClr val="00B0F0"/>
            </a:solidFill>
            <a:prstDash val="sysDash"/>
            <a:extLst>
              <a:ext uri="{C807C97D-BFC1-408E-A445-0C87EB9F89A2}">
                <ask:lineSketchStyleProps xmlns:ask="http://schemas.microsoft.com/office/drawing/2018/sketchyshapes" xmlns="" sd="217282038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ây Leo Màu Xanh Lá Chi Nhánh Sự - Miễn Phí vector hình ảnh trên Pixabay">
            <a:extLst>
              <a:ext uri="{FF2B5EF4-FFF2-40B4-BE49-F238E27FC236}">
                <a16:creationId xmlns:a16="http://schemas.microsoft.com/office/drawing/2014/main" xmlns="" id="{A0F5C4D9-4291-E8F5-E5BE-28CB22F88C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47917" y="58825"/>
            <a:ext cx="3565365" cy="25588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live Branch Icon Transparent PNG &amp; SVG Vector">
            <a:extLst>
              <a:ext uri="{FF2B5EF4-FFF2-40B4-BE49-F238E27FC236}">
                <a16:creationId xmlns:a16="http://schemas.microsoft.com/office/drawing/2014/main" xmlns="" id="{B7B9C990-2771-F00B-5ED7-01D5C55C05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87397">
            <a:off x="3901884" y="8647683"/>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live Branch Icon Transparent PNG &amp; SVG Vector">
            <a:extLst>
              <a:ext uri="{FF2B5EF4-FFF2-40B4-BE49-F238E27FC236}">
                <a16:creationId xmlns:a16="http://schemas.microsoft.com/office/drawing/2014/main" xmlns="" id="{C84A2753-1F2D-B8A9-51E1-82A48C4818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87397">
            <a:off x="8153400" y="8717632"/>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Olive Branch Icon Transparent PNG &amp; SVG Vector">
            <a:extLst>
              <a:ext uri="{FF2B5EF4-FFF2-40B4-BE49-F238E27FC236}">
                <a16:creationId xmlns:a16="http://schemas.microsoft.com/office/drawing/2014/main" xmlns="" id="{23F967F4-7A62-2F9D-0DB1-6AE1C1D345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87397">
            <a:off x="13165967" y="8644996"/>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9B931367-D4F7-BC32-C676-8832B25DF3A1}"/>
              </a:ext>
            </a:extLst>
          </p:cNvPr>
          <p:cNvPicPr>
            <a:picLocks noChangeAspect="1"/>
          </p:cNvPicPr>
          <p:nvPr/>
        </p:nvPicPr>
        <p:blipFill>
          <a:blip r:embed="rId7"/>
          <a:stretch>
            <a:fillRect/>
          </a:stretch>
        </p:blipFill>
        <p:spPr>
          <a:xfrm>
            <a:off x="93406" y="3432163"/>
            <a:ext cx="17796387" cy="6796012"/>
          </a:xfrm>
          <a:prstGeom prst="rect">
            <a:avLst/>
          </a:prstGeom>
        </p:spPr>
      </p:pic>
      <p:sp>
        <p:nvSpPr>
          <p:cNvPr id="21" name="TextBox 20">
            <a:extLst>
              <a:ext uri="{FF2B5EF4-FFF2-40B4-BE49-F238E27FC236}">
                <a16:creationId xmlns:a16="http://schemas.microsoft.com/office/drawing/2014/main" xmlns="" id="{EFF7EC78-BF81-937B-9368-A7ACD52851BA}"/>
              </a:ext>
            </a:extLst>
          </p:cNvPr>
          <p:cNvSpPr txBox="1"/>
          <p:nvPr/>
        </p:nvSpPr>
        <p:spPr>
          <a:xfrm>
            <a:off x="3756324" y="3728257"/>
            <a:ext cx="14116363" cy="2917530"/>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Muốn hiểu đầy đủ và đúng đắn cần có một quá trình lâu dài.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Tri thức về lịch sử phát triển và biến đổi không ngừng, gắn liền với sự xuất hiện của các nguồn sử liệu, quan điểm, nhận thức, lĩnh vực nghiên cứu mới.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Giúp mỗi người mở rộng và cập nhật vốn kiến thức...</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176" name="Picture 8" descr="Teacher Cartoon Png | Full Size PNG Download | SeekPNG">
            <a:extLst>
              <a:ext uri="{FF2B5EF4-FFF2-40B4-BE49-F238E27FC236}">
                <a16:creationId xmlns:a16="http://schemas.microsoft.com/office/drawing/2014/main" xmlns="" id="{85A3598C-B739-A5F8-DBDB-E5975EACEE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52641" y="4125991"/>
            <a:ext cx="3778539" cy="69846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hậu Cây, Hoa Hướng Dương, Tải Hình Cây Cảnh PNG 35 - Free.Vector6.com">
            <a:extLst>
              <a:ext uri="{FF2B5EF4-FFF2-40B4-BE49-F238E27FC236}">
                <a16:creationId xmlns:a16="http://schemas.microsoft.com/office/drawing/2014/main" xmlns="" id="{B94DCCF2-FBEF-7B4A-24F3-2E4ECF4165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0720" y="7169297"/>
            <a:ext cx="3405241" cy="3199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hậu Cây, Hoa Hướng Dương, Tải Hình Cây Cảnh PNG 35 - Free.Vector6.com">
            <a:extLst>
              <a:ext uri="{FF2B5EF4-FFF2-40B4-BE49-F238E27FC236}">
                <a16:creationId xmlns:a16="http://schemas.microsoft.com/office/drawing/2014/main" xmlns="" id="{A7813768-F012-2A71-BAEA-CD3FF955E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13648" y="7200900"/>
            <a:ext cx="3405241" cy="31997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hậu Cây, Hoa Hướng Dương, Tải Hình Cây Cảnh PNG 35 - Free.Vector6.com">
            <a:extLst>
              <a:ext uri="{FF2B5EF4-FFF2-40B4-BE49-F238E27FC236}">
                <a16:creationId xmlns:a16="http://schemas.microsoft.com/office/drawing/2014/main" xmlns="" id="{491D9E7D-FAB9-FDA2-E769-566AE1CE83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9209" y="7353300"/>
            <a:ext cx="3405241" cy="302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50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176"/>
                                        </p:tgtEl>
                                        <p:attrNameLst>
                                          <p:attrName>style.visibility</p:attrName>
                                        </p:attrNameLst>
                                      </p:cBhvr>
                                      <p:to>
                                        <p:strVal val="visible"/>
                                      </p:to>
                                    </p:set>
                                    <p:animEffect transition="in" filter="wipe(down)">
                                      <p:cBhvr>
                                        <p:cTn id="38" dur="500"/>
                                        <p:tgtEl>
                                          <p:spTgt spid="717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7178"/>
                                        </p:tgtEl>
                                        <p:attrNameLst>
                                          <p:attrName>style.visibility</p:attrName>
                                        </p:attrNameLst>
                                      </p:cBhvr>
                                      <p:to>
                                        <p:strVal val="visible"/>
                                      </p:to>
                                    </p:set>
                                    <p:animEffect transition="in" filter="wipe(down)">
                                      <p:cBhvr>
                                        <p:cTn id="46" dur="500"/>
                                        <p:tgtEl>
                                          <p:spTgt spid="7178"/>
                                        </p:tgtEl>
                                      </p:cBhvr>
                                    </p:animEffect>
                                  </p:childTnLst>
                                </p:cTn>
                              </p:par>
                              <p:par>
                                <p:cTn id="47" presetID="2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barn(inVertical)">
                                      <p:cBhvr>
                                        <p:cTn id="54" dur="500"/>
                                        <p:tgtEl>
                                          <p:spTgt spid="2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xEl>
                                              <p:pRg st="1" end="1"/>
                                            </p:txEl>
                                          </p:spTgt>
                                        </p:tgtEl>
                                        <p:attrNameLst>
                                          <p:attrName>style.visibility</p:attrName>
                                        </p:attrNameLst>
                                      </p:cBhvr>
                                      <p:to>
                                        <p:strVal val="visible"/>
                                      </p:to>
                                    </p:set>
                                    <p:animEffect transition="in" filter="barn(inVertical)">
                                      <p:cBhvr>
                                        <p:cTn id="59" dur="500"/>
                                        <p:tgtEl>
                                          <p:spTgt spid="2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1">
                                            <p:txEl>
                                              <p:pRg st="2" end="2"/>
                                            </p:txEl>
                                          </p:spTgt>
                                        </p:tgtEl>
                                        <p:attrNameLst>
                                          <p:attrName>style.visibility</p:attrName>
                                        </p:attrNameLst>
                                      </p:cBhvr>
                                      <p:to>
                                        <p:strVal val="visible"/>
                                      </p:to>
                                    </p:set>
                                    <p:animEffect transition="in" filter="barn(inVertical)">
                                      <p:cBhvr>
                                        <p:cTn id="64"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75958">
            <a:off x="1151547" y="2600929"/>
            <a:ext cx="3190927" cy="1284348"/>
          </a:xfrm>
          <a:prstGeom prst="rect">
            <a:avLst/>
          </a:prstGeom>
        </p:spPr>
      </p:pic>
      <p:sp>
        <p:nvSpPr>
          <p:cNvPr id="12" name="TextBox 11">
            <a:extLst>
              <a:ext uri="{FF2B5EF4-FFF2-40B4-BE49-F238E27FC236}">
                <a16:creationId xmlns:a16="http://schemas.microsoft.com/office/drawing/2014/main" xmlns="" id="{1CC16D61-A5F8-AE46-F1BD-1C8F3206A86A}"/>
              </a:ext>
            </a:extLst>
          </p:cNvPr>
          <p:cNvSpPr txBox="1"/>
          <p:nvPr/>
        </p:nvSpPr>
        <p:spPr>
          <a:xfrm>
            <a:off x="657971" y="430939"/>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30A3C141-B260-5109-94A3-15B04D7A806E}"/>
              </a:ext>
            </a:extLst>
          </p:cNvPr>
          <p:cNvCxnSpPr/>
          <p:nvPr/>
        </p:nvCxnSpPr>
        <p:spPr>
          <a:xfrm>
            <a:off x="2334371" y="1269139"/>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A2600C3C-9F52-94CC-F51B-AC1E60AE369F}"/>
              </a:ext>
            </a:extLst>
          </p:cNvPr>
          <p:cNvSpPr txBox="1"/>
          <p:nvPr/>
        </p:nvSpPr>
        <p:spPr>
          <a:xfrm>
            <a:off x="1447800" y="1624374"/>
            <a:ext cx="9969908" cy="719492"/>
          </a:xfrm>
          <a:prstGeom prst="rect">
            <a:avLst/>
          </a:prstGeom>
          <a:noFill/>
        </p:spPr>
        <p:txBody>
          <a:bodyPr wrap="square">
            <a:spAutoFit/>
          </a:bodyPr>
          <a:lstStyle/>
          <a:p>
            <a:pPr marL="0" marR="0" algn="just">
              <a:lnSpc>
                <a:spcPct val="150000"/>
              </a:lnSpc>
              <a:spcBef>
                <a:spcPts val="100"/>
              </a:spcBef>
              <a:spcAft>
                <a:spcPts val="100"/>
              </a:spcAft>
            </a:pPr>
            <a:r>
              <a:rPr lang="nl-NL" sz="31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2.1. Sự cần thiết phải học tập lịch sử suốt đời</a:t>
            </a:r>
            <a:endPar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9EDF68D4-192A-76CE-557F-DAAC043E22FB}"/>
              </a:ext>
            </a:extLst>
          </p:cNvPr>
          <p:cNvSpPr txBox="1"/>
          <p:nvPr/>
        </p:nvSpPr>
        <p:spPr>
          <a:xfrm>
            <a:off x="4828600" y="4110387"/>
            <a:ext cx="13178216" cy="5089920"/>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Tri thức lịch sử rất rộng lớn và đa dạng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Muốn hiểu đầy đủ và đúng đắn cần có một quá trình lâu dài.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Tri thức về lịch sử phát triển và biến đổi không ngừng, </a:t>
            </a: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Nhận thức về sự kiện, hiện tượng lịch sử của con người ngày hôm nay sẽ thay đổi cho tương lai.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Giúp mỗi người mở rộng và cập nhật vốn kiến thức, tạo ra những cơ hội mới trong nghề nghiệp,....</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194" name="Picture 2" descr="Hệ Thực Vật Màu Xanh Lá - Miễn Phí vector hình ảnh trên Pixabay">
            <a:extLst>
              <a:ext uri="{FF2B5EF4-FFF2-40B4-BE49-F238E27FC236}">
                <a16:creationId xmlns:a16="http://schemas.microsoft.com/office/drawing/2014/main" xmlns="" id="{0564A284-C295-9562-3F2F-C1CC8DCB7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2738" y="250570"/>
            <a:ext cx="3360423" cy="34671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86ED68F1-4EB2-619A-172B-E9019D327C4F}"/>
              </a:ext>
            </a:extLst>
          </p:cNvPr>
          <p:cNvSpPr/>
          <p:nvPr/>
        </p:nvSpPr>
        <p:spPr>
          <a:xfrm>
            <a:off x="80584" y="4787021"/>
            <a:ext cx="4748016" cy="4558074"/>
          </a:xfrm>
          <a:prstGeom prst="ellipse">
            <a:avLst/>
          </a:prstGeom>
          <a:blipFill>
            <a:blip r:embed="rId4"/>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525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810000" y="-5459663"/>
            <a:ext cx="5146873" cy="6716963"/>
          </a:xfrm>
          <a:prstGeom prst="rect">
            <a:avLst/>
          </a:prstGeom>
        </p:spPr>
      </p:pic>
      <p:sp>
        <p:nvSpPr>
          <p:cNvPr id="15" name="TextBox 14">
            <a:extLst>
              <a:ext uri="{FF2B5EF4-FFF2-40B4-BE49-F238E27FC236}">
                <a16:creationId xmlns:a16="http://schemas.microsoft.com/office/drawing/2014/main" xmlns="" id="{5600A1CB-C7C8-FE22-AB8B-3E482842BCED}"/>
              </a:ext>
            </a:extLst>
          </p:cNvPr>
          <p:cNvSpPr txBox="1"/>
          <p:nvPr/>
        </p:nvSpPr>
        <p:spPr>
          <a:xfrm>
            <a:off x="1011336" y="1889146"/>
            <a:ext cx="16265327" cy="1435073"/>
          </a:xfrm>
          <a:prstGeom prst="rect">
            <a:avLst/>
          </a:prstGeom>
          <a:noFill/>
        </p:spPr>
        <p:txBody>
          <a:bodyPr wrap="square">
            <a:spAutoFit/>
          </a:bodyPr>
          <a:lstStyle/>
          <a:p>
            <a:pPr marL="0" marR="0" algn="just">
              <a:lnSpc>
                <a:spcPct val="150000"/>
              </a:lnSpc>
              <a:spcBef>
                <a:spcPts val="100"/>
              </a:spcBef>
              <a:spcAft>
                <a:spcPts val="100"/>
              </a:spcAft>
            </a:pP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sát</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bảng</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2.2,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sơ</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đồ</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2.2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SGK</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tr.16</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để</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trả</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lời</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hỏi</a:t>
            </a:r>
            <a:r>
              <a:rPr lang="fr-FR" sz="3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dirty="0" err="1">
                <a:solidFill>
                  <a:srgbClr val="C00000"/>
                </a:solidFill>
                <a:latin typeface="Arial" panose="020B0604020202020204" pitchFamily="34" charset="0"/>
                <a:ea typeface="Calibri" panose="020F0502020204030204" pitchFamily="34" charset="0"/>
                <a:cs typeface="Arial" panose="020B0604020202020204" pitchFamily="34" charset="0"/>
              </a:rPr>
              <a:t>N</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êu</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thức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thu</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thập</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xử</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lí</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thông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tin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liệu</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quá</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học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tập</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khám</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phá</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lịch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AFE4777F-29CE-4BF7-6F70-ECC6518E38D5}"/>
              </a:ext>
            </a:extLst>
          </p:cNvPr>
          <p:cNvSpPr txBox="1"/>
          <p:nvPr/>
        </p:nvSpPr>
        <p:spPr>
          <a:xfrm>
            <a:off x="1676400" y="4191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07677AD5-0809-B7D4-AF11-95969A4FD4C1}"/>
              </a:ext>
            </a:extLst>
          </p:cNvPr>
          <p:cNvCxnSpPr/>
          <p:nvPr/>
        </p:nvCxnSpPr>
        <p:spPr>
          <a:xfrm>
            <a:off x="3352800" y="12573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19573BE5-7149-2E4F-4BC5-54AD86596B3C}"/>
              </a:ext>
            </a:extLst>
          </p:cNvPr>
          <p:cNvSpPr/>
          <p:nvPr/>
        </p:nvSpPr>
        <p:spPr>
          <a:xfrm>
            <a:off x="838200" y="1790700"/>
            <a:ext cx="16611600" cy="167639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33BD4593-5182-0AA8-BB6B-79FF8A964253}"/>
              </a:ext>
            </a:extLst>
          </p:cNvPr>
          <p:cNvSpPr txBox="1"/>
          <p:nvPr/>
        </p:nvSpPr>
        <p:spPr>
          <a:xfrm>
            <a:off x="8304532" y="5051323"/>
            <a:ext cx="9829800" cy="5089920"/>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B1: Lập thư mục các nguồn sử liệu cần thu thập</a:t>
            </a:r>
            <a:endParaRPr lang="en-US" sz="31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B2: Sưu tầm, đọc và ghi chép thông tin sử liệu liên quan đến vấn đề nghiên cứu.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B3: Chọn lọc, phân loại sử liệu để thuận lợi cho việc xác minh và đánh giá.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B4: Xác minh, đánh giá về nguồn gốc sử liệu, thời điểm ra đời, nội dung sử liệu phản ánh.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42" name="Picture 2" descr="Đọc thông tin và quan sát Bảng 2.2, Sơ đồ 2.2 hãy nêu cách thức sưu">
            <a:extLst>
              <a:ext uri="{FF2B5EF4-FFF2-40B4-BE49-F238E27FC236}">
                <a16:creationId xmlns:a16="http://schemas.microsoft.com/office/drawing/2014/main" xmlns="" id="{FE981D37-CFB6-F147-CDB0-17AFB7F32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19" y="3695700"/>
            <a:ext cx="7982526" cy="6172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á Cây Màu Xanh Hình Trái Xoan - Miễn Phí vector hình ảnh trên Pixabay">
            <a:extLst>
              <a:ext uri="{FF2B5EF4-FFF2-40B4-BE49-F238E27FC236}">
                <a16:creationId xmlns:a16="http://schemas.microsoft.com/office/drawing/2014/main" xmlns="" id="{89521623-FDEC-4164-AB9F-46C3EB24CE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0302" y="3502741"/>
            <a:ext cx="2576497" cy="1548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á Cây Màu Xanh Hình Trái Xoan - Miễn Phí vector hình ảnh trên Pixabay">
            <a:extLst>
              <a:ext uri="{FF2B5EF4-FFF2-40B4-BE49-F238E27FC236}">
                <a16:creationId xmlns:a16="http://schemas.microsoft.com/office/drawing/2014/main" xmlns="" id="{409F6C37-A105-7651-30F7-ABAB928E7E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3600" y="3503970"/>
            <a:ext cx="2576497" cy="15485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barn(inVertical)">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barn(inVertical)">
                                      <p:cBhvr>
                                        <p:cTn id="27" dur="500"/>
                                        <p:tgtEl>
                                          <p:spTgt spid="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Effect transition="in" filter="barn(inVertical)">
                                      <p:cBhvr>
                                        <p:cTn id="3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AFE4777F-29CE-4BF7-6F70-ECC6518E38D5}"/>
              </a:ext>
            </a:extLst>
          </p:cNvPr>
          <p:cNvSpPr txBox="1"/>
          <p:nvPr/>
        </p:nvSpPr>
        <p:spPr>
          <a:xfrm>
            <a:off x="762000" y="3429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07677AD5-0809-B7D4-AF11-95969A4FD4C1}"/>
              </a:ext>
            </a:extLst>
          </p:cNvPr>
          <p:cNvCxnSpPr/>
          <p:nvPr/>
        </p:nvCxnSpPr>
        <p:spPr>
          <a:xfrm>
            <a:off x="2438400" y="11811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FDAABC2F-AB7C-7A2A-5DCE-C9930C73D715}"/>
              </a:ext>
            </a:extLst>
          </p:cNvPr>
          <p:cNvSpPr txBox="1"/>
          <p:nvPr/>
        </p:nvSpPr>
        <p:spPr>
          <a:xfrm>
            <a:off x="1295400" y="1570918"/>
            <a:ext cx="12877800" cy="719492"/>
          </a:xfrm>
          <a:prstGeom prst="rect">
            <a:avLst/>
          </a:prstGeom>
          <a:noFill/>
        </p:spPr>
        <p:txBody>
          <a:bodyPr wrap="square">
            <a:spAutoFit/>
          </a:bodyPr>
          <a:lstStyle/>
          <a:p>
            <a:pPr marL="0" marR="0" algn="just">
              <a:lnSpc>
                <a:spcPct val="150000"/>
              </a:lnSpc>
              <a:spcBef>
                <a:spcPts val="100"/>
              </a:spcBef>
              <a:spcAft>
                <a:spcPts val="100"/>
              </a:spcAft>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2.2. Thu thập, xử lí thông tin và sử liệu để làm giàu tri thức lịch sử</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C8696456-50A8-AC91-EDD0-9E2FCE05C4ED}"/>
              </a:ext>
            </a:extLst>
          </p:cNvPr>
          <p:cNvSpPr txBox="1"/>
          <p:nvPr/>
        </p:nvSpPr>
        <p:spPr>
          <a:xfrm>
            <a:off x="1447800" y="2455245"/>
            <a:ext cx="17221200" cy="719492"/>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v"/>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Cách thức thu thập và xử lí thông tin sử liệu trong quá trình học tập, khám phá lịch sử:</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Oval 5">
            <a:extLst>
              <a:ext uri="{FF2B5EF4-FFF2-40B4-BE49-F238E27FC236}">
                <a16:creationId xmlns:a16="http://schemas.microsoft.com/office/drawing/2014/main" xmlns="" id="{EB0E8825-DB45-B948-E60D-A0D6BB1FB0E2}"/>
              </a:ext>
            </a:extLst>
          </p:cNvPr>
          <p:cNvSpPr/>
          <p:nvPr/>
        </p:nvSpPr>
        <p:spPr>
          <a:xfrm>
            <a:off x="334780" y="3924300"/>
            <a:ext cx="3352800" cy="367704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92655724-DA7C-66A4-DD3E-3B837375FFE1}"/>
              </a:ext>
            </a:extLst>
          </p:cNvPr>
          <p:cNvSpPr/>
          <p:nvPr/>
        </p:nvSpPr>
        <p:spPr>
          <a:xfrm>
            <a:off x="5193379" y="3746325"/>
            <a:ext cx="3675455" cy="3677046"/>
          </a:xfrm>
          <a:prstGeom prst="ellipse">
            <a:avLst/>
          </a:prstGeom>
          <a:blipFill dpi="0" rotWithShape="1">
            <a:blip r:embed="rId3"/>
            <a:srcRect/>
            <a:stretch>
              <a:fillRect/>
            </a:stretch>
          </a:bli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86E7D192-2950-B3F4-C3FE-DEB2C785E108}"/>
              </a:ext>
            </a:extLst>
          </p:cNvPr>
          <p:cNvSpPr/>
          <p:nvPr/>
        </p:nvSpPr>
        <p:spPr>
          <a:xfrm>
            <a:off x="10212048" y="4192327"/>
            <a:ext cx="3581401" cy="3677046"/>
          </a:xfrm>
          <a:prstGeom prst="ellipse">
            <a:avLst/>
          </a:prstGeom>
          <a:blipFill dpi="0" rotWithShape="1">
            <a:blip r:embed="rId4"/>
            <a:srcRect/>
            <a:stretch>
              <a:fillRect/>
            </a:stretch>
          </a:bli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FB0F0B69-39BD-4C0E-C909-E3E91EBBB812}"/>
              </a:ext>
            </a:extLst>
          </p:cNvPr>
          <p:cNvSpPr/>
          <p:nvPr/>
        </p:nvSpPr>
        <p:spPr>
          <a:xfrm>
            <a:off x="14600420" y="4139094"/>
            <a:ext cx="3352800" cy="3677046"/>
          </a:xfrm>
          <a:prstGeom prst="ellipse">
            <a:avLst/>
          </a:prstGeom>
          <a:blipFill dpi="0" rotWithShape="1">
            <a:blip r:embed="rId5"/>
            <a:srcRect/>
            <a:stretch>
              <a:fillRect/>
            </a:stretch>
          </a:bli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56A2140B-80E4-791B-708C-6CDA33D0CC51}"/>
              </a:ext>
            </a:extLst>
          </p:cNvPr>
          <p:cNvSpPr txBox="1"/>
          <p:nvPr/>
        </p:nvSpPr>
        <p:spPr>
          <a:xfrm>
            <a:off x="94837" y="8261988"/>
            <a:ext cx="3812599" cy="1523494"/>
          </a:xfrm>
          <a:prstGeom prst="rect">
            <a:avLst/>
          </a:prstGeom>
          <a:noFill/>
        </p:spPr>
        <p:txBody>
          <a:bodyPr wrap="square">
            <a:spAutoFit/>
          </a:bodyPr>
          <a:lstStyle/>
          <a:p>
            <a:pPr algn="ctr">
              <a:lnSpc>
                <a:spcPct val="150000"/>
              </a:lnSpc>
            </a:pPr>
            <a:r>
              <a:rPr lang="nl-NL" sz="3100" dirty="0">
                <a:solidFill>
                  <a:srgbClr val="0070C0"/>
                </a:solidFill>
                <a:latin typeface="Arial" panose="020B0604020202020204" pitchFamily="34" charset="0"/>
                <a:ea typeface="Calibri" panose="020F0502020204030204" pitchFamily="34" charset="0"/>
                <a:cs typeface="Arial" panose="020B0604020202020204" pitchFamily="34" charset="0"/>
              </a:rPr>
              <a:t>B1. </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Lập danh mục sử liệu cần thu thập</a:t>
            </a:r>
            <a:endParaRPr lang="en-US" sz="3100"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450CB9E4-41E5-E9FA-1C2B-2563638626D5}"/>
              </a:ext>
            </a:extLst>
          </p:cNvPr>
          <p:cNvSpPr txBox="1"/>
          <p:nvPr/>
        </p:nvSpPr>
        <p:spPr>
          <a:xfrm>
            <a:off x="4593236" y="8240316"/>
            <a:ext cx="5181600" cy="1478418"/>
          </a:xfrm>
          <a:prstGeom prst="rect">
            <a:avLst/>
          </a:prstGeom>
          <a:noFill/>
        </p:spPr>
        <p:txBody>
          <a:bodyPr wrap="square">
            <a:spAutoFit/>
          </a:bodyPr>
          <a:lstStyle/>
          <a:p>
            <a:pPr>
              <a:lnSpc>
                <a:spcPct val="150000"/>
              </a:lnSpc>
            </a:pPr>
            <a:r>
              <a:rPr lang="nl-NL" sz="3200" dirty="0">
                <a:solidFill>
                  <a:srgbClr val="0070C0"/>
                </a:solidFill>
                <a:effectLst/>
                <a:latin typeface="Arial" panose="020B0604020202020204" pitchFamily="34" charset="0"/>
                <a:ea typeface="Calibri" panose="020F0502020204030204" pitchFamily="34" charset="0"/>
                <a:cs typeface="Arial" panose="020B0604020202020204" pitchFamily="34" charset="0"/>
              </a:rPr>
              <a:t>B2: Sưu tầm, đọc </a:t>
            </a:r>
            <a:r>
              <a:rPr lang="nl-NL" sz="3200" dirty="0">
                <a:solidFill>
                  <a:srgbClr val="0070C0"/>
                </a:solidFill>
                <a:latin typeface="Arial" panose="020B0604020202020204" pitchFamily="34" charset="0"/>
                <a:ea typeface="Calibri" panose="020F0502020204030204" pitchFamily="34" charset="0"/>
                <a:cs typeface="Arial" panose="020B0604020202020204" pitchFamily="34" charset="0"/>
              </a:rPr>
              <a:t>g</a:t>
            </a:r>
            <a:r>
              <a:rPr lang="nl-NL" sz="3200" dirty="0">
                <a:solidFill>
                  <a:srgbClr val="0070C0"/>
                </a:solidFill>
                <a:effectLst/>
                <a:latin typeface="Arial" panose="020B0604020202020204" pitchFamily="34" charset="0"/>
                <a:ea typeface="Calibri" panose="020F0502020204030204" pitchFamily="34" charset="0"/>
                <a:cs typeface="Arial" panose="020B0604020202020204" pitchFamily="34" charset="0"/>
              </a:rPr>
              <a:t>hi chép thông tin sử liệu liên quan </a:t>
            </a:r>
            <a:endParaRPr lang="en-US" sz="3200" dirty="0">
              <a:solidFill>
                <a:srgbClr val="0070C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9C97532B-0DF2-D556-16A4-33A290CBD5B7}"/>
              </a:ext>
            </a:extLst>
          </p:cNvPr>
          <p:cNvSpPr txBox="1"/>
          <p:nvPr/>
        </p:nvSpPr>
        <p:spPr>
          <a:xfrm>
            <a:off x="10460636" y="8261987"/>
            <a:ext cx="3276600" cy="1435073"/>
          </a:xfrm>
          <a:prstGeom prst="rect">
            <a:avLst/>
          </a:prstGeom>
          <a:noFill/>
        </p:spPr>
        <p:txBody>
          <a:bodyPr wrap="square">
            <a:spAutoFit/>
          </a:bodyPr>
          <a:lstStyle/>
          <a:p>
            <a:pPr algn="ctr">
              <a:lnSpc>
                <a:spcPct val="150000"/>
              </a:lnSpc>
            </a:pPr>
            <a:r>
              <a:rPr lang="nl-NL" sz="3100" dirty="0">
                <a:solidFill>
                  <a:srgbClr val="0070C0"/>
                </a:solidFill>
                <a:latin typeface="Arial" panose="020B0604020202020204" pitchFamily="34" charset="0"/>
                <a:ea typeface="Calibri" panose="020F0502020204030204" pitchFamily="34" charset="0"/>
                <a:cs typeface="Arial" panose="020B0604020202020204" pitchFamily="34" charset="0"/>
              </a:rPr>
              <a:t>B3. </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Chọn lọc, phân loại sử liệu </a:t>
            </a:r>
            <a:endParaRPr lang="en-US" sz="3100" dirty="0">
              <a:solidFill>
                <a:srgbClr val="0070C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F715C5D2-8BFB-957B-9850-ED39E170FFD2}"/>
              </a:ext>
            </a:extLst>
          </p:cNvPr>
          <p:cNvSpPr txBox="1"/>
          <p:nvPr/>
        </p:nvSpPr>
        <p:spPr>
          <a:xfrm>
            <a:off x="14313310" y="8344410"/>
            <a:ext cx="3942735" cy="1435073"/>
          </a:xfrm>
          <a:prstGeom prst="rect">
            <a:avLst/>
          </a:prstGeom>
          <a:noFill/>
        </p:spPr>
        <p:txBody>
          <a:bodyPr wrap="square">
            <a:spAutoFit/>
          </a:bodyPr>
          <a:lstStyle/>
          <a:p>
            <a:pPr marL="0" marR="0" algn="ctr">
              <a:lnSpc>
                <a:spcPct val="150000"/>
              </a:lnSpc>
              <a:spcBef>
                <a:spcPts val="100"/>
              </a:spcBef>
              <a:spcAft>
                <a:spcPts val="100"/>
              </a:spcAft>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B4. Xác minh, đánh giá về nguồn gốc sử</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xmlns="" id="{4BA5A106-B8AD-503C-4E47-13819555B85B}"/>
              </a:ext>
            </a:extLst>
          </p:cNvPr>
          <p:cNvSpPr/>
          <p:nvPr/>
        </p:nvSpPr>
        <p:spPr>
          <a:xfrm>
            <a:off x="97436" y="8261987"/>
            <a:ext cx="3810000" cy="14784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0FE5C48-1B23-CB61-56F8-454F3FD2CB7B}"/>
              </a:ext>
            </a:extLst>
          </p:cNvPr>
          <p:cNvSpPr/>
          <p:nvPr/>
        </p:nvSpPr>
        <p:spPr>
          <a:xfrm>
            <a:off x="4625190" y="8242732"/>
            <a:ext cx="4921045" cy="14784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4361D14-D5F4-A4FC-29E6-15E525DA6023}"/>
              </a:ext>
            </a:extLst>
          </p:cNvPr>
          <p:cNvSpPr/>
          <p:nvPr/>
        </p:nvSpPr>
        <p:spPr>
          <a:xfrm>
            <a:off x="10232035" y="8240314"/>
            <a:ext cx="3810000" cy="14784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20B7B86C-BF32-A02F-4805-A963E59202EB}"/>
              </a:ext>
            </a:extLst>
          </p:cNvPr>
          <p:cNvSpPr/>
          <p:nvPr/>
        </p:nvSpPr>
        <p:spPr>
          <a:xfrm>
            <a:off x="14384936" y="8301065"/>
            <a:ext cx="3810000" cy="14784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Lá Cây, tranh Lá, Tải File PNG - KhoThietKe.Net">
            <a:extLst>
              <a:ext uri="{FF2B5EF4-FFF2-40B4-BE49-F238E27FC236}">
                <a16:creationId xmlns:a16="http://schemas.microsoft.com/office/drawing/2014/main" xmlns="" id="{3AB47E17-9673-94F1-FCA0-1F7A1876AD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9080" y="-48093"/>
            <a:ext cx="1820126" cy="255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46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barn(inVertical)">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heel(1)">
                                      <p:cBhvr>
                                        <p:cTn id="52" dur="2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barn(inVertical)">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heel(1)">
                                      <p:cBhvr>
                                        <p:cTn id="62" dur="20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heel(1)">
                                      <p:cBhvr>
                                        <p:cTn id="67" dur="2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4" grpId="0"/>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589480" y="488259"/>
            <a:ext cx="1936519" cy="1851796"/>
          </a:xfrm>
          <a:prstGeom prst="rect">
            <a:avLst/>
          </a:prstGeom>
        </p:spPr>
      </p:pic>
      <p:pic>
        <p:nvPicPr>
          <p:cNvPr id="3" name="Picture 3"/>
          <p:cNvPicPr>
            <a:picLocks noChangeAspect="1"/>
          </p:cNvPicPr>
          <p:nvPr/>
        </p:nvPicPr>
        <p:blipFill>
          <a:blip r:embed="rId3"/>
          <a:srcRect/>
          <a:stretch>
            <a:fillRect/>
          </a:stretch>
        </p:blipFill>
        <p:spPr>
          <a:xfrm rot="982462">
            <a:off x="542977" y="3073021"/>
            <a:ext cx="1374322" cy="1113201"/>
          </a:xfrm>
          <a:prstGeom prst="rect">
            <a:avLst/>
          </a:prstGeom>
        </p:spPr>
      </p:pic>
      <p:pic>
        <p:nvPicPr>
          <p:cNvPr id="4" name="Picture 4"/>
          <p:cNvPicPr>
            <a:picLocks noChangeAspect="1"/>
          </p:cNvPicPr>
          <p:nvPr/>
        </p:nvPicPr>
        <p:blipFill>
          <a:blip r:embed="rId4"/>
          <a:srcRect/>
          <a:stretch>
            <a:fillRect/>
          </a:stretch>
        </p:blipFill>
        <p:spPr>
          <a:xfrm rot="-1392355">
            <a:off x="16575835" y="4526819"/>
            <a:ext cx="1900329" cy="1895578"/>
          </a:xfrm>
          <a:prstGeom prst="rect">
            <a:avLst/>
          </a:prstGeom>
        </p:spPr>
      </p:pic>
      <p:sp>
        <p:nvSpPr>
          <p:cNvPr id="8" name="TextBox 7">
            <a:extLst>
              <a:ext uri="{FF2B5EF4-FFF2-40B4-BE49-F238E27FC236}">
                <a16:creationId xmlns:a16="http://schemas.microsoft.com/office/drawing/2014/main" xmlns="" id="{FB4AE87D-AA63-1599-5DAD-220263F04C2E}"/>
              </a:ext>
            </a:extLst>
          </p:cNvPr>
          <p:cNvSpPr txBox="1"/>
          <p:nvPr/>
        </p:nvSpPr>
        <p:spPr>
          <a:xfrm>
            <a:off x="762000" y="3429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5EFC2DBB-03F9-E9FD-8FC8-FC4950AE68C0}"/>
              </a:ext>
            </a:extLst>
          </p:cNvPr>
          <p:cNvCxnSpPr/>
          <p:nvPr/>
        </p:nvCxnSpPr>
        <p:spPr>
          <a:xfrm>
            <a:off x="2438400" y="11811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555C8F31-22AB-F011-D04C-3B81D14C734F}"/>
              </a:ext>
            </a:extLst>
          </p:cNvPr>
          <p:cNvSpPr/>
          <p:nvPr/>
        </p:nvSpPr>
        <p:spPr>
          <a:xfrm>
            <a:off x="774441" y="1414157"/>
            <a:ext cx="4267200" cy="914401"/>
          </a:xfrm>
          <a:prstGeom prst="rect">
            <a:avLst/>
          </a:prstGeom>
          <a:solidFill>
            <a:schemeClr val="accent6">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100" b="1" i="1" dirty="0" err="1">
                <a:solidFill>
                  <a:srgbClr val="7030A0"/>
                </a:solidFill>
                <a:latin typeface="Arial" panose="020B0604020202020204" pitchFamily="34" charset="0"/>
                <a:ea typeface="Calibri" panose="020F0502020204030204" pitchFamily="34" charset="0"/>
                <a:cs typeface="Arial" panose="020B0604020202020204" pitchFamily="34" charset="0"/>
              </a:rPr>
              <a:t>T</a:t>
            </a:r>
            <a:r>
              <a:rPr lang="fr-FR" sz="3100" b="1"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hảo</a:t>
            </a:r>
            <a:r>
              <a:rPr lang="fr-FR" sz="3100" b="1"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b="1"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luận</a:t>
            </a:r>
            <a:r>
              <a:rPr lang="fr-FR" sz="3100" b="1"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b="1"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theo</a:t>
            </a:r>
            <a:r>
              <a:rPr lang="fr-FR" sz="3100" b="1"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b="1"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cặp</a:t>
            </a:r>
            <a:r>
              <a:rPr lang="fr-FR" sz="3100" b="1" i="1" dirty="0">
                <a:solidFill>
                  <a:srgbClr val="7030A0"/>
                </a:solidFill>
                <a:latin typeface="Arial" panose="020B0604020202020204" pitchFamily="34" charset="0"/>
                <a:ea typeface="Calibri" panose="020F0502020204030204" pitchFamily="34" charset="0"/>
                <a:cs typeface="Arial" panose="020B0604020202020204" pitchFamily="34" charset="0"/>
              </a:rPr>
              <a:t>:</a:t>
            </a:r>
            <a:endParaRPr lang="en-US" sz="3100" b="1" i="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D4CDA00-E568-78DC-D060-40665D08655A}"/>
              </a:ext>
            </a:extLst>
          </p:cNvPr>
          <p:cNvSpPr txBox="1"/>
          <p:nvPr/>
        </p:nvSpPr>
        <p:spPr>
          <a:xfrm>
            <a:off x="3323303" y="2400243"/>
            <a:ext cx="12708193" cy="719492"/>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v"/>
            </a:pP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Tri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thức</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lịch</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sử</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có</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vai</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trò</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ý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nghĩa</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thế</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nào</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đối</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với</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cá</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nhân</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và</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xã</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hội</a:t>
            </a:r>
            <a:r>
              <a:rPr lang="fr-FR" sz="3100" i="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290" name="Picture 2" descr="Giới trí thức tinh hoa trong lịch sử Việt Nam">
            <a:extLst>
              <a:ext uri="{FF2B5EF4-FFF2-40B4-BE49-F238E27FC236}">
                <a16:creationId xmlns:a16="http://schemas.microsoft.com/office/drawing/2014/main" xmlns="" id="{D24E0EF0-E13A-3B77-F911-9AA99D6CD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014279"/>
            <a:ext cx="7162800" cy="485856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Xây dựng đội ngũ trí thức Việt Nam hiện nay theo tư tưởng Hồ Chí Minh">
            <a:extLst>
              <a:ext uri="{FF2B5EF4-FFF2-40B4-BE49-F238E27FC236}">
                <a16:creationId xmlns:a16="http://schemas.microsoft.com/office/drawing/2014/main" xmlns="" id="{8B17E9BC-9F46-4111-9BB8-BD05E6633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4030241"/>
            <a:ext cx="7010399" cy="4842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xmlns="" id="{3EEAE0F9-CE72-8B8E-510E-811CE8A6441C}"/>
              </a:ext>
            </a:extLst>
          </p:cNvPr>
          <p:cNvPicPr>
            <a:picLocks noChangeAspect="1"/>
          </p:cNvPicPr>
          <p:nvPr/>
        </p:nvPicPr>
        <p:blipFill>
          <a:blip r:embed="rId7"/>
          <a:srcRect/>
          <a:stretch>
            <a:fillRect/>
          </a:stretch>
        </p:blipFill>
        <p:spPr>
          <a:xfrm rot="-724148">
            <a:off x="13553747" y="702303"/>
            <a:ext cx="2138353" cy="860687"/>
          </a:xfrm>
          <a:prstGeom prst="rect">
            <a:avLst/>
          </a:prstGeom>
        </p:spPr>
      </p:pic>
      <p:pic>
        <p:nvPicPr>
          <p:cNvPr id="12294" name="Picture 6" descr="Free Maple Leaf 1201811 PNG with Transparent Background">
            <a:extLst>
              <a:ext uri="{FF2B5EF4-FFF2-40B4-BE49-F238E27FC236}">
                <a16:creationId xmlns:a16="http://schemas.microsoft.com/office/drawing/2014/main" xmlns="" id="{B57445BE-0A26-E459-E3A4-B53CF6F283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75" y="7595420"/>
            <a:ext cx="1954160" cy="1954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4486940-33F6-6C31-372B-AFBCCB8E4FCE}"/>
              </a:ext>
            </a:extLst>
          </p:cNvPr>
          <p:cNvPicPr>
            <a:picLocks noChangeAspect="1"/>
          </p:cNvPicPr>
          <p:nvPr/>
        </p:nvPicPr>
        <p:blipFill>
          <a:blip r:embed="rId9"/>
          <a:stretch>
            <a:fillRect/>
          </a:stretch>
        </p:blipFill>
        <p:spPr>
          <a:xfrm>
            <a:off x="2074333" y="3261623"/>
            <a:ext cx="14733639" cy="68348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par>
                                <p:cTn id="13" presetID="6" presetClass="entr" presetSubtype="16"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circle(in)">
                                      <p:cBhvr>
                                        <p:cTn id="15" dur="2000"/>
                                        <p:tgtEl>
                                          <p:spTgt spid="1229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B4AE87D-AA63-1599-5DAD-220263F04C2E}"/>
              </a:ext>
            </a:extLst>
          </p:cNvPr>
          <p:cNvSpPr txBox="1"/>
          <p:nvPr/>
        </p:nvSpPr>
        <p:spPr>
          <a:xfrm>
            <a:off x="762000" y="3429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5EFC2DBB-03F9-E9FD-8FC8-FC4950AE68C0}"/>
              </a:ext>
            </a:extLst>
          </p:cNvPr>
          <p:cNvCxnSpPr/>
          <p:nvPr/>
        </p:nvCxnSpPr>
        <p:spPr>
          <a:xfrm>
            <a:off x="2438400" y="11811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8F1E9864-9788-F6FD-C472-23AF4488A19C}"/>
              </a:ext>
            </a:extLst>
          </p:cNvPr>
          <p:cNvSpPr txBox="1"/>
          <p:nvPr/>
        </p:nvSpPr>
        <p:spPr>
          <a:xfrm>
            <a:off x="1509303" y="1330132"/>
            <a:ext cx="11247565" cy="719492"/>
          </a:xfrm>
          <a:prstGeom prst="rect">
            <a:avLst/>
          </a:prstGeom>
          <a:noFill/>
        </p:spPr>
        <p:txBody>
          <a:bodyPr wrap="square">
            <a:spAutoFit/>
          </a:bodyPr>
          <a:lstStyle/>
          <a:p>
            <a:pPr marL="0" marR="0" algn="just">
              <a:lnSpc>
                <a:spcPct val="150000"/>
              </a:lnSpc>
              <a:spcBef>
                <a:spcPts val="100"/>
              </a:spcBef>
              <a:spcAft>
                <a:spcPts val="100"/>
              </a:spcAft>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2.3. Kết nối kiến thức, bài học lịch sử vào cuộc sống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B064D14-D6A4-E91D-550A-10EA16E5EFDE}"/>
              </a:ext>
            </a:extLst>
          </p:cNvPr>
          <p:cNvPicPr>
            <a:picLocks noChangeAspect="1"/>
          </p:cNvPicPr>
          <p:nvPr/>
        </p:nvPicPr>
        <p:blipFill>
          <a:blip r:embed="rId2"/>
          <a:stretch>
            <a:fillRect/>
          </a:stretch>
        </p:blipFill>
        <p:spPr>
          <a:xfrm>
            <a:off x="-44132" y="2049624"/>
            <a:ext cx="14886324" cy="8183298"/>
          </a:xfrm>
          <a:prstGeom prst="rect">
            <a:avLst/>
          </a:prstGeom>
        </p:spPr>
      </p:pic>
      <p:pic>
        <p:nvPicPr>
          <p:cNvPr id="15362" name="Picture 2" descr="Cô Gái Tóc Vàng Giáo Viên Đàn Bà - Miễn Phí vector hình ảnh trên Pixabay">
            <a:extLst>
              <a:ext uri="{FF2B5EF4-FFF2-40B4-BE49-F238E27FC236}">
                <a16:creationId xmlns:a16="http://schemas.microsoft.com/office/drawing/2014/main" xmlns="" id="{2944DD14-1C3C-6C2A-F02C-62744DF3E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4885" y="2933700"/>
            <a:ext cx="3895289" cy="70866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ticker for iOS &amp; Android | GIPHY | Cute stickers, Love heart gif, Cute gif">
            <a:extLst>
              <a:ext uri="{FF2B5EF4-FFF2-40B4-BE49-F238E27FC236}">
                <a16:creationId xmlns:a16="http://schemas.microsoft.com/office/drawing/2014/main" xmlns="" id="{90C184B0-DA9A-7C61-12E8-9B7C5F821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0" y="81153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via GIPHY | Cartoon clip art, Pixel animation, Cute desktop wallpaper">
            <a:extLst>
              <a:ext uri="{FF2B5EF4-FFF2-40B4-BE49-F238E27FC236}">
                <a16:creationId xmlns:a16="http://schemas.microsoft.com/office/drawing/2014/main" xmlns="" id="{1DE2CA90-3D26-C25D-1795-40585B54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5523" y="-2667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via GIPHY | Giphy, Motion design animation, Celebration gif">
            <a:extLst>
              <a:ext uri="{FF2B5EF4-FFF2-40B4-BE49-F238E27FC236}">
                <a16:creationId xmlns:a16="http://schemas.microsoft.com/office/drawing/2014/main" xmlns="" id="{7801DF6B-C8A6-935E-02D5-BC0E6AB94E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83298">
            <a:off x="477054" y="4051413"/>
            <a:ext cx="2064499" cy="206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70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24900"/>
            <a:ext cx="18288000" cy="1562100"/>
          </a:xfrm>
          <a:prstGeom prst="rect">
            <a:avLst/>
          </a:prstGeom>
          <a:solidFill>
            <a:srgbClr val="C9C0A8"/>
          </a:solidFill>
        </p:spPr>
      </p:sp>
      <p:sp>
        <p:nvSpPr>
          <p:cNvPr id="12" name="TextBox 11">
            <a:extLst>
              <a:ext uri="{FF2B5EF4-FFF2-40B4-BE49-F238E27FC236}">
                <a16:creationId xmlns:a16="http://schemas.microsoft.com/office/drawing/2014/main" xmlns="" id="{CADEE0E8-7433-A978-B548-77E0B19AA9C3}"/>
              </a:ext>
            </a:extLst>
          </p:cNvPr>
          <p:cNvSpPr txBox="1"/>
          <p:nvPr/>
        </p:nvSpPr>
        <p:spPr>
          <a:xfrm>
            <a:off x="609600" y="1507583"/>
            <a:ext cx="17907000" cy="2150653"/>
          </a:xfrm>
          <a:prstGeom prst="rect">
            <a:avLst/>
          </a:prstGeom>
          <a:noFill/>
        </p:spPr>
        <p:txBody>
          <a:bodyPr wrap="square">
            <a:spAutoFit/>
          </a:bodyPr>
          <a:lstStyle/>
          <a:p>
            <a:pPr>
              <a:lnSpc>
                <a:spcPct val="150000"/>
              </a:lnSpc>
            </a:pP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Giải</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thích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nguyên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dẫn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đến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hiện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tượng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triều</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cường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ở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tỉnh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phía</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nam</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Miệt</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Nam,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băng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tan ở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Bắc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Cực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hiện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tượng</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trên</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đã</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có</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tác</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động</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như</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thế</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nào</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tới</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cuộc</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sống</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con </a:t>
            </a:r>
            <a:r>
              <a:rPr kumimoji="0" lang="fr-FR" altLang="en-US" sz="3100" b="0" i="1" u="none" strike="noStrike" cap="none" normalizeH="0" baseline="0" dirty="0" err="1">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người</a:t>
            </a:r>
            <a:r>
              <a:rPr kumimoji="0" lang="fr-FR" altLang="en-US" sz="3100" b="0" i="1"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kumimoji="0" lang="fr-FR" altLang="en-US" sz="31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a:lnSpc>
                <a:spcPct val="150000"/>
              </a:lnSpc>
            </a:pP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C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196D8004-7018-BFC4-9D9E-C161FDC34F3E}"/>
              </a:ext>
            </a:extLst>
          </p:cNvPr>
          <p:cNvSpPr txBox="1"/>
          <p:nvPr/>
        </p:nvSpPr>
        <p:spPr>
          <a:xfrm>
            <a:off x="762000" y="3429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2438400" y="11811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3313" name="Picture 22">
            <a:extLst>
              <a:ext uri="{FF2B5EF4-FFF2-40B4-BE49-F238E27FC236}">
                <a16:creationId xmlns:a16="http://schemas.microsoft.com/office/drawing/2014/main" xmlns="" id="{D2C96790-7B98-9200-8D97-98F453366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8967"/>
            <a:ext cx="7364896" cy="5106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84A5199-D1AC-C39B-FEE0-4560D2CB664B}"/>
              </a:ext>
            </a:extLst>
          </p:cNvPr>
          <p:cNvSpPr>
            <a:spLocks noChangeArrowheads="1"/>
          </p:cNvSpPr>
          <p:nvPr/>
        </p:nvSpPr>
        <p:spPr bwMode="auto">
          <a:xfrm>
            <a:off x="1306513" y="4208561"/>
            <a:ext cx="2744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xmlns="" id="{EC2F6C4E-261E-C3CB-EFBE-134F18CDF69F}"/>
              </a:ext>
            </a:extLst>
          </p:cNvPr>
          <p:cNvSpPr txBox="1"/>
          <p:nvPr/>
        </p:nvSpPr>
        <p:spPr>
          <a:xfrm>
            <a:off x="7527772" y="3773831"/>
            <a:ext cx="10752854" cy="4297395"/>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latin typeface="Arial" panose="020B0604020202020204" pitchFamily="34" charset="0"/>
                <a:ea typeface="Calibri" panose="020F0502020204030204" pitchFamily="34" charset="0"/>
                <a:cs typeface="Arial" panose="020B0604020202020204" pitchFamily="34" charset="0"/>
              </a:rPr>
              <a:t>Là</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do con ngườixả khí thải ra môi trường, hoạt động giao thông, chặt phá rừng bừa bãi, làm khí hậu toàn cầu bị biến đổi. Các khí nhà kính bị tích lũy quá nhiều mà chủ yếu là metan và CO2. </a:t>
            </a:r>
          </a:p>
          <a:p>
            <a:pPr marL="0" marR="0" algn="just">
              <a:lnSpc>
                <a:spcPct val="150000"/>
              </a:lnSpc>
              <a:spcBef>
                <a:spcPts val="100"/>
              </a:spcBef>
              <a:spcAft>
                <a:spcPts val="100"/>
              </a:spcAft>
            </a:pPr>
            <a:r>
              <a:rPr lang="nl-NL" sz="3100" dirty="0">
                <a:solidFill>
                  <a:srgbClr val="0070C0"/>
                </a:solidFill>
                <a:latin typeface="Arial" panose="020B0604020202020204" pitchFamily="34" charset="0"/>
                <a:ea typeface="Calibri" panose="020F0502020204030204" pitchFamily="34" charset="0"/>
                <a:cs typeface="Arial" panose="020B0604020202020204" pitchFamily="34" charset="0"/>
              </a:rPr>
              <a:t>=&gt; N</a:t>
            </a: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hững khí này khi thải vào khí quyển sẽ ngăn bức xạ mặt trời phản xa ra ngoài làm cho nhiệt độ trái đất tăng lên.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317" name="Picture 5" descr="Pink Flower PNG by HanaBell1 on DeviantArt">
            <a:extLst>
              <a:ext uri="{FF2B5EF4-FFF2-40B4-BE49-F238E27FC236}">
                <a16:creationId xmlns:a16="http://schemas.microsoft.com/office/drawing/2014/main" xmlns="" id="{167DA530-5002-F925-69CD-11EAF0F01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6" y="8623789"/>
            <a:ext cx="1621631" cy="1663211"/>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Flowers Border Clipart Png - clipartsgram pluspng.com - Flowers Color PNG |  Flower border clipart, Cartoon flowers, Flower clipart">
            <a:extLst>
              <a:ext uri="{FF2B5EF4-FFF2-40B4-BE49-F238E27FC236}">
                <a16:creationId xmlns:a16="http://schemas.microsoft.com/office/drawing/2014/main" xmlns="" id="{006F9DCC-3FE5-A7B3-64CA-40A5DDD084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57241">
            <a:off x="5992605" y="8133592"/>
            <a:ext cx="1831467" cy="2978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Pink Flower PNG by HanaBell1 on DeviantArt">
            <a:extLst>
              <a:ext uri="{FF2B5EF4-FFF2-40B4-BE49-F238E27FC236}">
                <a16:creationId xmlns:a16="http://schemas.microsoft.com/office/drawing/2014/main" xmlns="" id="{F0F94F50-073B-E9DB-F1DB-3D7E82CA82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2602" y="8623788"/>
            <a:ext cx="1621631" cy="16632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Flowers Border Clipart Png - clipartsgram pluspng.com - Flowers Color PNG |  Flower border clipart, Cartoon flowers, Flower clipart">
            <a:extLst>
              <a:ext uri="{FF2B5EF4-FFF2-40B4-BE49-F238E27FC236}">
                <a16:creationId xmlns:a16="http://schemas.microsoft.com/office/drawing/2014/main" xmlns="" id="{EB129D7D-8C80-322D-22FF-3DE6876A92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57241">
            <a:off x="15212803" y="8016877"/>
            <a:ext cx="1831467" cy="297814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Hình Lá Cây Cho Ghép Ảnh Tách Nền PNG 16 - Free.Vector6.com">
            <a:extLst>
              <a:ext uri="{FF2B5EF4-FFF2-40B4-BE49-F238E27FC236}">
                <a16:creationId xmlns:a16="http://schemas.microsoft.com/office/drawing/2014/main" xmlns="" id="{8117EED5-DF94-60A5-4A74-8DC04F82A4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553" y="2644582"/>
            <a:ext cx="2095500" cy="1630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Hình Lá Cây Cho Ghép Ảnh Tách Nền PNG 16 - Free.Vector6.com">
            <a:extLst>
              <a:ext uri="{FF2B5EF4-FFF2-40B4-BE49-F238E27FC236}">
                <a16:creationId xmlns:a16="http://schemas.microsoft.com/office/drawing/2014/main" xmlns="" id="{56FF451E-7B95-C62C-9612-897D7E88BF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3400" y="2588564"/>
            <a:ext cx="2095500" cy="16309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Hình Lá Cây Cho Ghép Ảnh Tách Nền PNG 16 - Free.Vector6.com">
            <a:extLst>
              <a:ext uri="{FF2B5EF4-FFF2-40B4-BE49-F238E27FC236}">
                <a16:creationId xmlns:a16="http://schemas.microsoft.com/office/drawing/2014/main" xmlns="" id="{C7C5ADFC-85BA-20BD-14D9-74453169A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0" y="2601329"/>
            <a:ext cx="2095500" cy="1630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xmlns="" id="{CE152BE2-AB65-AD56-16D5-DD9746BC6D08}"/>
              </a:ext>
            </a:extLst>
          </p:cNvPr>
          <p:cNvPicPr>
            <a:picLocks noChangeAspect="1"/>
          </p:cNvPicPr>
          <p:nvPr/>
        </p:nvPicPr>
        <p:blipFill>
          <a:blip r:embed="rId6"/>
          <a:srcRect/>
          <a:stretch>
            <a:fillRect/>
          </a:stretch>
        </p:blipFill>
        <p:spPr>
          <a:xfrm>
            <a:off x="13939375" y="47731"/>
            <a:ext cx="1606751" cy="1506329"/>
          </a:xfrm>
          <a:prstGeom prst="rect">
            <a:avLst/>
          </a:prstGeom>
        </p:spPr>
      </p:pic>
    </p:spTree>
    <p:extLst>
      <p:ext uri="{BB962C8B-B14F-4D97-AF65-F5344CB8AC3E}">
        <p14:creationId xmlns:p14="http://schemas.microsoft.com/office/powerpoint/2010/main" val="552386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3"/>
                                        </p:tgtEl>
                                        <p:attrNameLst>
                                          <p:attrName>style.visibility</p:attrName>
                                        </p:attrNameLst>
                                      </p:cBhvr>
                                      <p:to>
                                        <p:strVal val="visible"/>
                                      </p:to>
                                    </p:set>
                                    <p:animEffect transition="in" filter="circle(in)">
                                      <p:cBhvr>
                                        <p:cTn id="12" dur="2000"/>
                                        <p:tgtEl>
                                          <p:spTgt spid="1331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321"/>
                                        </p:tgtEl>
                                        <p:attrNameLst>
                                          <p:attrName>style.visibility</p:attrName>
                                        </p:attrNameLst>
                                      </p:cBhvr>
                                      <p:to>
                                        <p:strVal val="visible"/>
                                      </p:to>
                                    </p:set>
                                    <p:animEffect transition="in" filter="wipe(down)">
                                      <p:cBhvr>
                                        <p:cTn id="17" dur="580">
                                          <p:stCondLst>
                                            <p:cond delay="0"/>
                                          </p:stCondLst>
                                        </p:cTn>
                                        <p:tgtEl>
                                          <p:spTgt spid="13321"/>
                                        </p:tgtEl>
                                      </p:cBhvr>
                                    </p:animEffect>
                                    <p:anim calcmode="lin" valueType="num">
                                      <p:cBhvr>
                                        <p:cTn id="18" dur="1822" tmFilter="0,0; 0.14,0.36; 0.43,0.73; 0.71,0.91; 1.0,1.0">
                                          <p:stCondLst>
                                            <p:cond delay="0"/>
                                          </p:stCondLst>
                                        </p:cTn>
                                        <p:tgtEl>
                                          <p:spTgt spid="1332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32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32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32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321"/>
                                        </p:tgtEl>
                                        <p:attrNameLst>
                                          <p:attrName>ppt_y</p:attrName>
                                        </p:attrNameLst>
                                      </p:cBhvr>
                                      <p:tavLst>
                                        <p:tav tm="0" fmla="#ppt_y-sin(pi*$)/81">
                                          <p:val>
                                            <p:fltVal val="0"/>
                                          </p:val>
                                        </p:tav>
                                        <p:tav tm="100000">
                                          <p:val>
                                            <p:fltVal val="1"/>
                                          </p:val>
                                        </p:tav>
                                      </p:tavLst>
                                    </p:anim>
                                    <p:animScale>
                                      <p:cBhvr>
                                        <p:cTn id="23" dur="26">
                                          <p:stCondLst>
                                            <p:cond delay="650"/>
                                          </p:stCondLst>
                                        </p:cTn>
                                        <p:tgtEl>
                                          <p:spTgt spid="13321"/>
                                        </p:tgtEl>
                                      </p:cBhvr>
                                      <p:to x="100000" y="60000"/>
                                    </p:animScale>
                                    <p:animScale>
                                      <p:cBhvr>
                                        <p:cTn id="24" dur="166" decel="50000">
                                          <p:stCondLst>
                                            <p:cond delay="676"/>
                                          </p:stCondLst>
                                        </p:cTn>
                                        <p:tgtEl>
                                          <p:spTgt spid="13321"/>
                                        </p:tgtEl>
                                      </p:cBhvr>
                                      <p:to x="100000" y="100000"/>
                                    </p:animScale>
                                    <p:animScale>
                                      <p:cBhvr>
                                        <p:cTn id="25" dur="26">
                                          <p:stCondLst>
                                            <p:cond delay="1312"/>
                                          </p:stCondLst>
                                        </p:cTn>
                                        <p:tgtEl>
                                          <p:spTgt spid="13321"/>
                                        </p:tgtEl>
                                      </p:cBhvr>
                                      <p:to x="100000" y="80000"/>
                                    </p:animScale>
                                    <p:animScale>
                                      <p:cBhvr>
                                        <p:cTn id="26" dur="166" decel="50000">
                                          <p:stCondLst>
                                            <p:cond delay="1338"/>
                                          </p:stCondLst>
                                        </p:cTn>
                                        <p:tgtEl>
                                          <p:spTgt spid="13321"/>
                                        </p:tgtEl>
                                      </p:cBhvr>
                                      <p:to x="100000" y="100000"/>
                                    </p:animScale>
                                    <p:animScale>
                                      <p:cBhvr>
                                        <p:cTn id="27" dur="26">
                                          <p:stCondLst>
                                            <p:cond delay="1642"/>
                                          </p:stCondLst>
                                        </p:cTn>
                                        <p:tgtEl>
                                          <p:spTgt spid="13321"/>
                                        </p:tgtEl>
                                      </p:cBhvr>
                                      <p:to x="100000" y="90000"/>
                                    </p:animScale>
                                    <p:animScale>
                                      <p:cBhvr>
                                        <p:cTn id="28" dur="166" decel="50000">
                                          <p:stCondLst>
                                            <p:cond delay="1668"/>
                                          </p:stCondLst>
                                        </p:cTn>
                                        <p:tgtEl>
                                          <p:spTgt spid="13321"/>
                                        </p:tgtEl>
                                      </p:cBhvr>
                                      <p:to x="100000" y="100000"/>
                                    </p:animScale>
                                    <p:animScale>
                                      <p:cBhvr>
                                        <p:cTn id="29" dur="26">
                                          <p:stCondLst>
                                            <p:cond delay="1808"/>
                                          </p:stCondLst>
                                        </p:cTn>
                                        <p:tgtEl>
                                          <p:spTgt spid="13321"/>
                                        </p:tgtEl>
                                      </p:cBhvr>
                                      <p:to x="100000" y="95000"/>
                                    </p:animScale>
                                    <p:animScale>
                                      <p:cBhvr>
                                        <p:cTn id="30" dur="166" decel="50000">
                                          <p:stCondLst>
                                            <p:cond delay="1834"/>
                                          </p:stCondLst>
                                        </p:cTn>
                                        <p:tgtEl>
                                          <p:spTgt spid="13321"/>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80">
                                          <p:stCondLst>
                                            <p:cond delay="0"/>
                                          </p:stCondLst>
                                        </p:cTn>
                                        <p:tgtEl>
                                          <p:spTgt spid="15"/>
                                        </p:tgtEl>
                                      </p:cBhvr>
                                    </p:animEffect>
                                    <p:anim calcmode="lin" valueType="num">
                                      <p:cBhvr>
                                        <p:cTn id="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9" dur="26">
                                          <p:stCondLst>
                                            <p:cond delay="650"/>
                                          </p:stCondLst>
                                        </p:cTn>
                                        <p:tgtEl>
                                          <p:spTgt spid="15"/>
                                        </p:tgtEl>
                                      </p:cBhvr>
                                      <p:to x="100000" y="60000"/>
                                    </p:animScale>
                                    <p:animScale>
                                      <p:cBhvr>
                                        <p:cTn id="40" dur="166" decel="50000">
                                          <p:stCondLst>
                                            <p:cond delay="676"/>
                                          </p:stCondLst>
                                        </p:cTn>
                                        <p:tgtEl>
                                          <p:spTgt spid="15"/>
                                        </p:tgtEl>
                                      </p:cBhvr>
                                      <p:to x="100000" y="100000"/>
                                    </p:animScale>
                                    <p:animScale>
                                      <p:cBhvr>
                                        <p:cTn id="41" dur="26">
                                          <p:stCondLst>
                                            <p:cond delay="1312"/>
                                          </p:stCondLst>
                                        </p:cTn>
                                        <p:tgtEl>
                                          <p:spTgt spid="15"/>
                                        </p:tgtEl>
                                      </p:cBhvr>
                                      <p:to x="100000" y="80000"/>
                                    </p:animScale>
                                    <p:animScale>
                                      <p:cBhvr>
                                        <p:cTn id="42" dur="166" decel="50000">
                                          <p:stCondLst>
                                            <p:cond delay="1338"/>
                                          </p:stCondLst>
                                        </p:cTn>
                                        <p:tgtEl>
                                          <p:spTgt spid="15"/>
                                        </p:tgtEl>
                                      </p:cBhvr>
                                      <p:to x="100000" y="100000"/>
                                    </p:animScale>
                                    <p:animScale>
                                      <p:cBhvr>
                                        <p:cTn id="43" dur="26">
                                          <p:stCondLst>
                                            <p:cond delay="1642"/>
                                          </p:stCondLst>
                                        </p:cTn>
                                        <p:tgtEl>
                                          <p:spTgt spid="15"/>
                                        </p:tgtEl>
                                      </p:cBhvr>
                                      <p:to x="100000" y="90000"/>
                                    </p:animScale>
                                    <p:animScale>
                                      <p:cBhvr>
                                        <p:cTn id="44" dur="166" decel="50000">
                                          <p:stCondLst>
                                            <p:cond delay="1668"/>
                                          </p:stCondLst>
                                        </p:cTn>
                                        <p:tgtEl>
                                          <p:spTgt spid="15"/>
                                        </p:tgtEl>
                                      </p:cBhvr>
                                      <p:to x="100000" y="100000"/>
                                    </p:animScale>
                                    <p:animScale>
                                      <p:cBhvr>
                                        <p:cTn id="45" dur="26">
                                          <p:stCondLst>
                                            <p:cond delay="1808"/>
                                          </p:stCondLst>
                                        </p:cTn>
                                        <p:tgtEl>
                                          <p:spTgt spid="15"/>
                                        </p:tgtEl>
                                      </p:cBhvr>
                                      <p:to x="100000" y="95000"/>
                                    </p:animScale>
                                    <p:animScale>
                                      <p:cBhvr>
                                        <p:cTn id="46" dur="166" decel="50000">
                                          <p:stCondLst>
                                            <p:cond delay="1834"/>
                                          </p:stCondLst>
                                        </p:cTn>
                                        <p:tgtEl>
                                          <p:spTgt spid="15"/>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80">
                                          <p:stCondLst>
                                            <p:cond delay="0"/>
                                          </p:stCondLst>
                                        </p:cTn>
                                        <p:tgtEl>
                                          <p:spTgt spid="16"/>
                                        </p:tgtEl>
                                      </p:cBhvr>
                                    </p:animEffect>
                                    <p:anim calcmode="lin" valueType="num">
                                      <p:cBhvr>
                                        <p:cTn id="5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5" dur="26">
                                          <p:stCondLst>
                                            <p:cond delay="650"/>
                                          </p:stCondLst>
                                        </p:cTn>
                                        <p:tgtEl>
                                          <p:spTgt spid="16"/>
                                        </p:tgtEl>
                                      </p:cBhvr>
                                      <p:to x="100000" y="60000"/>
                                    </p:animScale>
                                    <p:animScale>
                                      <p:cBhvr>
                                        <p:cTn id="56" dur="166" decel="50000">
                                          <p:stCondLst>
                                            <p:cond delay="676"/>
                                          </p:stCondLst>
                                        </p:cTn>
                                        <p:tgtEl>
                                          <p:spTgt spid="16"/>
                                        </p:tgtEl>
                                      </p:cBhvr>
                                      <p:to x="100000" y="100000"/>
                                    </p:animScale>
                                    <p:animScale>
                                      <p:cBhvr>
                                        <p:cTn id="57" dur="26">
                                          <p:stCondLst>
                                            <p:cond delay="1312"/>
                                          </p:stCondLst>
                                        </p:cTn>
                                        <p:tgtEl>
                                          <p:spTgt spid="16"/>
                                        </p:tgtEl>
                                      </p:cBhvr>
                                      <p:to x="100000" y="80000"/>
                                    </p:animScale>
                                    <p:animScale>
                                      <p:cBhvr>
                                        <p:cTn id="58" dur="166" decel="50000">
                                          <p:stCondLst>
                                            <p:cond delay="1338"/>
                                          </p:stCondLst>
                                        </p:cTn>
                                        <p:tgtEl>
                                          <p:spTgt spid="16"/>
                                        </p:tgtEl>
                                      </p:cBhvr>
                                      <p:to x="100000" y="100000"/>
                                    </p:animScale>
                                    <p:animScale>
                                      <p:cBhvr>
                                        <p:cTn id="59" dur="26">
                                          <p:stCondLst>
                                            <p:cond delay="1642"/>
                                          </p:stCondLst>
                                        </p:cTn>
                                        <p:tgtEl>
                                          <p:spTgt spid="16"/>
                                        </p:tgtEl>
                                      </p:cBhvr>
                                      <p:to x="100000" y="90000"/>
                                    </p:animScale>
                                    <p:animScale>
                                      <p:cBhvr>
                                        <p:cTn id="60" dur="166" decel="50000">
                                          <p:stCondLst>
                                            <p:cond delay="1668"/>
                                          </p:stCondLst>
                                        </p:cTn>
                                        <p:tgtEl>
                                          <p:spTgt spid="16"/>
                                        </p:tgtEl>
                                      </p:cBhvr>
                                      <p:to x="100000" y="100000"/>
                                    </p:animScale>
                                    <p:animScale>
                                      <p:cBhvr>
                                        <p:cTn id="61" dur="26">
                                          <p:stCondLst>
                                            <p:cond delay="1808"/>
                                          </p:stCondLst>
                                        </p:cTn>
                                        <p:tgtEl>
                                          <p:spTgt spid="16"/>
                                        </p:tgtEl>
                                      </p:cBhvr>
                                      <p:to x="100000" y="95000"/>
                                    </p:animScale>
                                    <p:animScale>
                                      <p:cBhvr>
                                        <p:cTn id="62" dur="166" decel="50000">
                                          <p:stCondLst>
                                            <p:cond delay="1834"/>
                                          </p:stCondLst>
                                        </p:cTn>
                                        <p:tgtEl>
                                          <p:spTgt spid="1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barn(inVertical)">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9">
                                            <p:txEl>
                                              <p:pRg st="1" end="1"/>
                                            </p:txEl>
                                          </p:spTgt>
                                        </p:tgtEl>
                                        <p:attrNameLst>
                                          <p:attrName>style.visibility</p:attrName>
                                        </p:attrNameLst>
                                      </p:cBhvr>
                                      <p:to>
                                        <p:strVal val="visible"/>
                                      </p:to>
                                    </p:set>
                                    <p:animEffect transition="in" filter="barn(inVertical)">
                                      <p:cBhvr>
                                        <p:cTn id="7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196D8004-7018-BFC4-9D9E-C161FDC34F3E}"/>
              </a:ext>
            </a:extLst>
          </p:cNvPr>
          <p:cNvSpPr txBox="1"/>
          <p:nvPr/>
        </p:nvSpPr>
        <p:spPr>
          <a:xfrm>
            <a:off x="762000" y="342900"/>
            <a:ext cx="10971418" cy="739754"/>
          </a:xfrm>
          <a:prstGeom prst="rect">
            <a:avLst/>
          </a:prstGeom>
          <a:noFill/>
        </p:spPr>
        <p:txBody>
          <a:bodyPr wrap="square">
            <a:spAutoFit/>
          </a:bodyPr>
          <a:lstStyle/>
          <a:p>
            <a:pPr marL="0" marR="0" algn="just">
              <a:lnSpc>
                <a:spcPct val="150000"/>
              </a:lnSpc>
              <a:spcBef>
                <a:spcPts val="100"/>
              </a:spcBef>
              <a:spcAft>
                <a:spcPts val="100"/>
              </a:spcAft>
            </a:pP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tập</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khám</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phá</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suốt</a:t>
            </a:r>
            <a:r>
              <a:rPr lang="fr-FR"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đời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2438400" y="11811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184A5199-D1AC-C39B-FEE0-4560D2CB664B}"/>
              </a:ext>
            </a:extLst>
          </p:cNvPr>
          <p:cNvSpPr>
            <a:spLocks noChangeArrowheads="1"/>
          </p:cNvSpPr>
          <p:nvPr/>
        </p:nvSpPr>
        <p:spPr bwMode="auto">
          <a:xfrm>
            <a:off x="1306513" y="4208561"/>
            <a:ext cx="2744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7">
            <a:extLst>
              <a:ext uri="{FF2B5EF4-FFF2-40B4-BE49-F238E27FC236}">
                <a16:creationId xmlns:a16="http://schemas.microsoft.com/office/drawing/2014/main" xmlns="" id="{CE152BE2-AB65-AD56-16D5-DD9746BC6D08}"/>
              </a:ext>
            </a:extLst>
          </p:cNvPr>
          <p:cNvPicPr>
            <a:picLocks noChangeAspect="1"/>
          </p:cNvPicPr>
          <p:nvPr/>
        </p:nvPicPr>
        <p:blipFill>
          <a:blip r:embed="rId2"/>
          <a:srcRect/>
          <a:stretch>
            <a:fillRect/>
          </a:stretch>
        </p:blipFill>
        <p:spPr>
          <a:xfrm>
            <a:off x="13939375" y="47731"/>
            <a:ext cx="1606751" cy="1506329"/>
          </a:xfrm>
          <a:prstGeom prst="rect">
            <a:avLst/>
          </a:prstGeom>
        </p:spPr>
      </p:pic>
      <p:sp>
        <p:nvSpPr>
          <p:cNvPr id="5" name="TextBox 4">
            <a:extLst>
              <a:ext uri="{FF2B5EF4-FFF2-40B4-BE49-F238E27FC236}">
                <a16:creationId xmlns:a16="http://schemas.microsoft.com/office/drawing/2014/main" xmlns="" id="{17E9D479-6B99-7C46-885E-1A94BAC96754}"/>
              </a:ext>
            </a:extLst>
          </p:cNvPr>
          <p:cNvSpPr txBox="1"/>
          <p:nvPr/>
        </p:nvSpPr>
        <p:spPr>
          <a:xfrm>
            <a:off x="2438400" y="2414324"/>
            <a:ext cx="12088416" cy="5154040"/>
          </a:xfrm>
          <a:prstGeom prst="rect">
            <a:avLst/>
          </a:prstGeom>
          <a:noFill/>
        </p:spPr>
        <p:txBody>
          <a:bodyPr wrap="square">
            <a:spAutoFit/>
          </a:bodyPr>
          <a:lstStyle/>
          <a:p>
            <a:pPr marL="0" marR="0" algn="just">
              <a:lnSpc>
                <a:spcPct val="150000"/>
              </a:lnSpc>
              <a:spcBef>
                <a:spcPts val="100"/>
              </a:spcBef>
              <a:spcAft>
                <a:spcPts val="100"/>
              </a:spcAft>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Tác động của hiện tượng này đối với nhân loại: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Biến đổi khí hậu.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Nắng nóng kéo dài.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Ảnh hưởng tới tàu thuyền qua lại trên biển.</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Mực nước biển dâng cao.</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Băng tan gây ô nhiễm không khí.</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Ảnh hưởng tới động vật.</a:t>
            </a:r>
            <a:endParaRPr lang="en-US" sz="3100" dirty="0">
              <a:solidFill>
                <a:srgbClr val="0070C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7641D4D-BCFB-AF22-6DA1-B1D10D089C27}"/>
              </a:ext>
            </a:extLst>
          </p:cNvPr>
          <p:cNvSpPr txBox="1"/>
          <p:nvPr/>
        </p:nvSpPr>
        <p:spPr>
          <a:xfrm>
            <a:off x="1554034" y="1485900"/>
            <a:ext cx="11247565" cy="719492"/>
          </a:xfrm>
          <a:prstGeom prst="rect">
            <a:avLst/>
          </a:prstGeom>
          <a:noFill/>
        </p:spPr>
        <p:txBody>
          <a:bodyPr wrap="square">
            <a:spAutoFit/>
          </a:bodyPr>
          <a:lstStyle/>
          <a:p>
            <a:pPr marL="0" marR="0" algn="just">
              <a:lnSpc>
                <a:spcPct val="150000"/>
              </a:lnSpc>
              <a:spcBef>
                <a:spcPts val="100"/>
              </a:spcBef>
              <a:spcAft>
                <a:spcPts val="100"/>
              </a:spcAft>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2.3. Kết nối kiến thức, bài học lịch sử vào cuộc sống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hought Bubble: Cloud 6">
            <a:extLst>
              <a:ext uri="{FF2B5EF4-FFF2-40B4-BE49-F238E27FC236}">
                <a16:creationId xmlns:a16="http://schemas.microsoft.com/office/drawing/2014/main" xmlns="" id="{4394754C-DC93-6A22-8509-FB0C745BB095}"/>
              </a:ext>
            </a:extLst>
          </p:cNvPr>
          <p:cNvSpPr/>
          <p:nvPr/>
        </p:nvSpPr>
        <p:spPr>
          <a:xfrm>
            <a:off x="12218627" y="2862761"/>
            <a:ext cx="6096000" cy="4747984"/>
          </a:xfrm>
          <a:prstGeom prst="cloudCallout">
            <a:avLst>
              <a:gd name="adj1" fmla="val -75941"/>
              <a:gd name="adj2" fmla="val -31994"/>
            </a:avLst>
          </a:prstGeom>
          <a:blipFill>
            <a:blip r:embed="rId3"/>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47D786A7-0B49-00D9-074E-B4D62F645284}"/>
              </a:ext>
            </a:extLst>
          </p:cNvPr>
          <p:cNvSpPr/>
          <p:nvPr/>
        </p:nvSpPr>
        <p:spPr>
          <a:xfrm>
            <a:off x="2168307" y="7611439"/>
            <a:ext cx="2378678" cy="2520315"/>
          </a:xfrm>
          <a:prstGeom prst="ellipse">
            <a:avLst/>
          </a:prstGeom>
          <a:blipFill>
            <a:blip r:embed="rId4"/>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CFEED5A4-CD3A-6E32-7DC4-BDA042A25676}"/>
              </a:ext>
            </a:extLst>
          </p:cNvPr>
          <p:cNvSpPr/>
          <p:nvPr/>
        </p:nvSpPr>
        <p:spPr>
          <a:xfrm>
            <a:off x="6166228" y="7636555"/>
            <a:ext cx="2503487" cy="2551815"/>
          </a:xfrm>
          <a:prstGeom prst="ellipse">
            <a:avLst/>
          </a:prstGeom>
          <a:blipFill>
            <a:blip r:embed="rId5"/>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B1456FD4-A2B5-D5D9-F3EB-5A5B9C141C02}"/>
              </a:ext>
            </a:extLst>
          </p:cNvPr>
          <p:cNvSpPr/>
          <p:nvPr/>
        </p:nvSpPr>
        <p:spPr>
          <a:xfrm>
            <a:off x="10395052" y="7610745"/>
            <a:ext cx="2503487" cy="2551815"/>
          </a:xfrm>
          <a:prstGeom prst="ellipse">
            <a:avLst/>
          </a:prstGeom>
          <a:blipFill>
            <a:blip r:embed="rId6"/>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Dữ liệu đồ họa: PNG Dụng Cụ Học Tập - Free.Vector6.com">
            <a:extLst>
              <a:ext uri="{FF2B5EF4-FFF2-40B4-BE49-F238E27FC236}">
                <a16:creationId xmlns:a16="http://schemas.microsoft.com/office/drawing/2014/main" xmlns="" id="{7307AD3F-BEE7-0FAC-D0FA-D591995F64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71" y="3064427"/>
            <a:ext cx="3200400" cy="327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72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1000"/>
                                        <p:tgtEl>
                                          <p:spTgt spid="5">
                                            <p:txEl>
                                              <p:pRg st="4" end="4"/>
                                            </p:txEl>
                                          </p:spTgt>
                                        </p:tgtEl>
                                      </p:cBhvr>
                                    </p:animEffect>
                                    <p:anim calcmode="lin" valueType="num">
                                      <p:cBhvr>
                                        <p:cTn id="3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80">
                                          <p:stCondLst>
                                            <p:cond delay="0"/>
                                          </p:stCondLst>
                                        </p:cTn>
                                        <p:tgtEl>
                                          <p:spTgt spid="18"/>
                                        </p:tgtEl>
                                      </p:cBhvr>
                                    </p:animEffect>
                                    <p:anim calcmode="lin" valueType="num">
                                      <p:cBhvr>
                                        <p:cTn id="7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1" dur="26">
                                          <p:stCondLst>
                                            <p:cond delay="650"/>
                                          </p:stCondLst>
                                        </p:cTn>
                                        <p:tgtEl>
                                          <p:spTgt spid="18"/>
                                        </p:tgtEl>
                                      </p:cBhvr>
                                      <p:to x="100000" y="60000"/>
                                    </p:animScale>
                                    <p:animScale>
                                      <p:cBhvr>
                                        <p:cTn id="82" dur="166" decel="50000">
                                          <p:stCondLst>
                                            <p:cond delay="676"/>
                                          </p:stCondLst>
                                        </p:cTn>
                                        <p:tgtEl>
                                          <p:spTgt spid="18"/>
                                        </p:tgtEl>
                                      </p:cBhvr>
                                      <p:to x="100000" y="100000"/>
                                    </p:animScale>
                                    <p:animScale>
                                      <p:cBhvr>
                                        <p:cTn id="83" dur="26">
                                          <p:stCondLst>
                                            <p:cond delay="1312"/>
                                          </p:stCondLst>
                                        </p:cTn>
                                        <p:tgtEl>
                                          <p:spTgt spid="18"/>
                                        </p:tgtEl>
                                      </p:cBhvr>
                                      <p:to x="100000" y="80000"/>
                                    </p:animScale>
                                    <p:animScale>
                                      <p:cBhvr>
                                        <p:cTn id="84" dur="166" decel="50000">
                                          <p:stCondLst>
                                            <p:cond delay="1338"/>
                                          </p:stCondLst>
                                        </p:cTn>
                                        <p:tgtEl>
                                          <p:spTgt spid="18"/>
                                        </p:tgtEl>
                                      </p:cBhvr>
                                      <p:to x="100000" y="100000"/>
                                    </p:animScale>
                                    <p:animScale>
                                      <p:cBhvr>
                                        <p:cTn id="85" dur="26">
                                          <p:stCondLst>
                                            <p:cond delay="1642"/>
                                          </p:stCondLst>
                                        </p:cTn>
                                        <p:tgtEl>
                                          <p:spTgt spid="18"/>
                                        </p:tgtEl>
                                      </p:cBhvr>
                                      <p:to x="100000" y="90000"/>
                                    </p:animScale>
                                    <p:animScale>
                                      <p:cBhvr>
                                        <p:cTn id="86" dur="166" decel="50000">
                                          <p:stCondLst>
                                            <p:cond delay="1668"/>
                                          </p:stCondLst>
                                        </p:cTn>
                                        <p:tgtEl>
                                          <p:spTgt spid="18"/>
                                        </p:tgtEl>
                                      </p:cBhvr>
                                      <p:to x="100000" y="100000"/>
                                    </p:animScale>
                                    <p:animScale>
                                      <p:cBhvr>
                                        <p:cTn id="87" dur="26">
                                          <p:stCondLst>
                                            <p:cond delay="1808"/>
                                          </p:stCondLst>
                                        </p:cTn>
                                        <p:tgtEl>
                                          <p:spTgt spid="18"/>
                                        </p:tgtEl>
                                      </p:cBhvr>
                                      <p:to x="100000" y="95000"/>
                                    </p:animScale>
                                    <p:animScale>
                                      <p:cBhvr>
                                        <p:cTn id="88" dur="166" decel="50000">
                                          <p:stCondLst>
                                            <p:cond delay="1834"/>
                                          </p:stCondLst>
                                        </p:cTn>
                                        <p:tgtEl>
                                          <p:spTgt spid="18"/>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down)">
                                      <p:cBhvr>
                                        <p:cTn id="91" dur="580">
                                          <p:stCondLst>
                                            <p:cond delay="0"/>
                                          </p:stCondLst>
                                        </p:cTn>
                                        <p:tgtEl>
                                          <p:spTgt spid="19"/>
                                        </p:tgtEl>
                                      </p:cBhvr>
                                    </p:animEffect>
                                    <p:anim calcmode="lin" valueType="num">
                                      <p:cBhvr>
                                        <p:cTn id="9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7" dur="26">
                                          <p:stCondLst>
                                            <p:cond delay="650"/>
                                          </p:stCondLst>
                                        </p:cTn>
                                        <p:tgtEl>
                                          <p:spTgt spid="19"/>
                                        </p:tgtEl>
                                      </p:cBhvr>
                                      <p:to x="100000" y="60000"/>
                                    </p:animScale>
                                    <p:animScale>
                                      <p:cBhvr>
                                        <p:cTn id="98" dur="166" decel="50000">
                                          <p:stCondLst>
                                            <p:cond delay="676"/>
                                          </p:stCondLst>
                                        </p:cTn>
                                        <p:tgtEl>
                                          <p:spTgt spid="19"/>
                                        </p:tgtEl>
                                      </p:cBhvr>
                                      <p:to x="100000" y="100000"/>
                                    </p:animScale>
                                    <p:animScale>
                                      <p:cBhvr>
                                        <p:cTn id="99" dur="26">
                                          <p:stCondLst>
                                            <p:cond delay="1312"/>
                                          </p:stCondLst>
                                        </p:cTn>
                                        <p:tgtEl>
                                          <p:spTgt spid="19"/>
                                        </p:tgtEl>
                                      </p:cBhvr>
                                      <p:to x="100000" y="80000"/>
                                    </p:animScale>
                                    <p:animScale>
                                      <p:cBhvr>
                                        <p:cTn id="100" dur="166" decel="50000">
                                          <p:stCondLst>
                                            <p:cond delay="1338"/>
                                          </p:stCondLst>
                                        </p:cTn>
                                        <p:tgtEl>
                                          <p:spTgt spid="19"/>
                                        </p:tgtEl>
                                      </p:cBhvr>
                                      <p:to x="100000" y="100000"/>
                                    </p:animScale>
                                    <p:animScale>
                                      <p:cBhvr>
                                        <p:cTn id="101" dur="26">
                                          <p:stCondLst>
                                            <p:cond delay="1642"/>
                                          </p:stCondLst>
                                        </p:cTn>
                                        <p:tgtEl>
                                          <p:spTgt spid="19"/>
                                        </p:tgtEl>
                                      </p:cBhvr>
                                      <p:to x="100000" y="90000"/>
                                    </p:animScale>
                                    <p:animScale>
                                      <p:cBhvr>
                                        <p:cTn id="102" dur="166" decel="50000">
                                          <p:stCondLst>
                                            <p:cond delay="1668"/>
                                          </p:stCondLst>
                                        </p:cTn>
                                        <p:tgtEl>
                                          <p:spTgt spid="19"/>
                                        </p:tgtEl>
                                      </p:cBhvr>
                                      <p:to x="100000" y="100000"/>
                                    </p:animScale>
                                    <p:animScale>
                                      <p:cBhvr>
                                        <p:cTn id="103" dur="26">
                                          <p:stCondLst>
                                            <p:cond delay="1808"/>
                                          </p:stCondLst>
                                        </p:cTn>
                                        <p:tgtEl>
                                          <p:spTgt spid="19"/>
                                        </p:tgtEl>
                                      </p:cBhvr>
                                      <p:to x="100000" y="95000"/>
                                    </p:animScale>
                                    <p:animScale>
                                      <p:cBhvr>
                                        <p:cTn id="104"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0" y="8572500"/>
            <a:ext cx="18288000" cy="1714500"/>
          </a:xfrm>
          <a:prstGeom prst="rect">
            <a:avLst/>
          </a:prstGeom>
          <a:solidFill>
            <a:srgbClr val="C9C0A8"/>
          </a:solidFill>
        </p:spPr>
      </p:sp>
      <p:pic>
        <p:nvPicPr>
          <p:cNvPr id="5" name="Picture 5"/>
          <p:cNvPicPr>
            <a:picLocks noChangeAspect="1"/>
          </p:cNvPicPr>
          <p:nvPr/>
        </p:nvPicPr>
        <p:blipFill>
          <a:blip r:embed="rId3"/>
          <a:srcRect/>
          <a:stretch>
            <a:fillRect/>
          </a:stretch>
        </p:blipFill>
        <p:spPr>
          <a:xfrm>
            <a:off x="0" y="8333041"/>
            <a:ext cx="2971800" cy="1953959"/>
          </a:xfrm>
          <a:prstGeom prst="rect">
            <a:avLst/>
          </a:prstGeom>
        </p:spPr>
      </p:pic>
      <p:pic>
        <p:nvPicPr>
          <p:cNvPr id="6" name="Picture 6"/>
          <p:cNvPicPr>
            <a:picLocks noChangeAspect="1"/>
          </p:cNvPicPr>
          <p:nvPr/>
        </p:nvPicPr>
        <p:blipFill>
          <a:blip r:embed="rId4"/>
          <a:srcRect/>
          <a:stretch>
            <a:fillRect/>
          </a:stretch>
        </p:blipFill>
        <p:spPr>
          <a:xfrm>
            <a:off x="-306610" y="5624052"/>
            <a:ext cx="3585020" cy="4686300"/>
          </a:xfrm>
          <a:prstGeom prst="rect">
            <a:avLst/>
          </a:prstGeom>
        </p:spPr>
      </p:pic>
      <p:pic>
        <p:nvPicPr>
          <p:cNvPr id="7" name="Picture 7"/>
          <p:cNvPicPr>
            <a:picLocks noChangeAspect="1"/>
          </p:cNvPicPr>
          <p:nvPr/>
        </p:nvPicPr>
        <p:blipFill>
          <a:blip r:embed="rId5"/>
          <a:srcRect/>
          <a:stretch>
            <a:fillRect/>
          </a:stretch>
        </p:blipFill>
        <p:spPr>
          <a:xfrm>
            <a:off x="15240000" y="7581900"/>
            <a:ext cx="2653031" cy="2487216"/>
          </a:xfrm>
          <a:prstGeom prst="rect">
            <a:avLst/>
          </a:prstGeom>
        </p:spPr>
      </p:pic>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6705600" y="17145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DC00D44-8FD8-1970-AE76-D0ACC2388A97}"/>
              </a:ext>
            </a:extLst>
          </p:cNvPr>
          <p:cNvSpPr txBox="1"/>
          <p:nvPr/>
        </p:nvSpPr>
        <p:spPr>
          <a:xfrm>
            <a:off x="7620000" y="405946"/>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4E1F4F6E-A51F-BB12-19C8-58D85687F86D}"/>
              </a:ext>
            </a:extLst>
          </p:cNvPr>
          <p:cNvSpPr txBox="1"/>
          <p:nvPr/>
        </p:nvSpPr>
        <p:spPr>
          <a:xfrm>
            <a:off x="3280868" y="3338704"/>
            <a:ext cx="14612163" cy="5089920"/>
          </a:xfrm>
          <a:prstGeom prst="rect">
            <a:avLst/>
          </a:prstGeom>
          <a:noFill/>
        </p:spPr>
        <p:txBody>
          <a:bodyPr wrap="square">
            <a:spAutoFit/>
          </a:bodyPr>
          <a:lstStyle/>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Cung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cấp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tri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phát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triển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sinh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giới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Cung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cấp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nhưng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thông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tin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khứ</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để</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hiểu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cội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nguồn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dòng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dân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tộc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toàn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nhân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loại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Góp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lưu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truyền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tạo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nên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yếu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tố</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cốt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lõi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ý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dân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tộc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bản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sắc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văn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hóa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dân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tộc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Hiểu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khứ</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để</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giải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vấn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xảy</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trong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hiện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tại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dự</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đoán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tin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tưởng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tương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lai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xmlns="" id="{7AE7B8B9-51E4-6AA5-B7CE-7C6DF4166481}"/>
              </a:ext>
            </a:extLst>
          </p:cNvPr>
          <p:cNvSpPr/>
          <p:nvPr/>
        </p:nvSpPr>
        <p:spPr>
          <a:xfrm>
            <a:off x="1981200" y="2095499"/>
            <a:ext cx="14020800" cy="101139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AD4A41C1-CD2C-23C8-588A-2067D729D21F}"/>
              </a:ext>
            </a:extLst>
          </p:cNvPr>
          <p:cNvSpPr txBox="1"/>
          <p:nvPr/>
        </p:nvSpPr>
        <p:spPr>
          <a:xfrm>
            <a:off x="2286000" y="2180580"/>
            <a:ext cx="13182600" cy="719492"/>
          </a:xfrm>
          <a:prstGeom prst="rect">
            <a:avLst/>
          </a:prstGeom>
          <a:noFill/>
        </p:spPr>
        <p:txBody>
          <a:bodyPr wrap="square">
            <a:spAutoFit/>
          </a:bodyPr>
          <a:lstStyle/>
          <a:p>
            <a:pPr marL="0" marR="0" algn="just">
              <a:lnSpc>
                <a:spcPct val="150000"/>
              </a:lnSpc>
              <a:spcBef>
                <a:spcPts val="100"/>
              </a:spcBef>
              <a:spcAft>
                <a:spcPts val="100"/>
              </a:spcAft>
            </a:pPr>
            <a:r>
              <a:rPr lang="en-US" sz="31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Câu</a:t>
            </a:r>
            <a:r>
              <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1</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Ý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nào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dưới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đây</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không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ánh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đúng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vai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trò</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tri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21" name="Oval 20">
            <a:extLst>
              <a:ext uri="{FF2B5EF4-FFF2-40B4-BE49-F238E27FC236}">
                <a16:creationId xmlns:a16="http://schemas.microsoft.com/office/drawing/2014/main" xmlns="" id="{E9DFC328-ACB0-9190-E8A5-33AF3D56B42E}"/>
              </a:ext>
            </a:extLst>
          </p:cNvPr>
          <p:cNvSpPr/>
          <p:nvPr/>
        </p:nvSpPr>
        <p:spPr>
          <a:xfrm>
            <a:off x="15645131" y="238044"/>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27B309-9B77-DC4A-3BD3-CBDF2D5450BE}"/>
              </a:ext>
            </a:extLst>
          </p:cNvPr>
          <p:cNvSpPr/>
          <p:nvPr/>
        </p:nvSpPr>
        <p:spPr>
          <a:xfrm>
            <a:off x="1289704" y="110838"/>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9CA57553-FBF7-20EF-CCAF-B09E2464995E}"/>
              </a:ext>
            </a:extLst>
          </p:cNvPr>
          <p:cNvSpPr/>
          <p:nvPr/>
        </p:nvSpPr>
        <p:spPr>
          <a:xfrm>
            <a:off x="2902326" y="3262813"/>
            <a:ext cx="914400" cy="802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circle(in)">
                                      <p:cBhvr>
                                        <p:cTn id="18" dur="2000"/>
                                        <p:tgtEl>
                                          <p:spTgt spid="17">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circle(in)">
                                      <p:cBhvr>
                                        <p:cTn id="21" dur="2000"/>
                                        <p:tgtEl>
                                          <p:spTgt spid="17">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circle(in)">
                                      <p:cBhvr>
                                        <p:cTn id="24" dur="2000"/>
                                        <p:tgtEl>
                                          <p:spTgt spid="1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0" y="8572500"/>
            <a:ext cx="18288000" cy="1714500"/>
          </a:xfrm>
          <a:prstGeom prst="rect">
            <a:avLst/>
          </a:prstGeom>
          <a:solidFill>
            <a:srgbClr val="C9C0A8"/>
          </a:solidFill>
        </p:spPr>
      </p:sp>
      <p:pic>
        <p:nvPicPr>
          <p:cNvPr id="5" name="Picture 5"/>
          <p:cNvPicPr>
            <a:picLocks noChangeAspect="1"/>
          </p:cNvPicPr>
          <p:nvPr/>
        </p:nvPicPr>
        <p:blipFill>
          <a:blip r:embed="rId3"/>
          <a:srcRect/>
          <a:stretch>
            <a:fillRect/>
          </a:stretch>
        </p:blipFill>
        <p:spPr>
          <a:xfrm>
            <a:off x="0" y="8333041"/>
            <a:ext cx="2971800" cy="1953959"/>
          </a:xfrm>
          <a:prstGeom prst="rect">
            <a:avLst/>
          </a:prstGeom>
        </p:spPr>
      </p:pic>
      <p:pic>
        <p:nvPicPr>
          <p:cNvPr id="6" name="Picture 6"/>
          <p:cNvPicPr>
            <a:picLocks noChangeAspect="1"/>
          </p:cNvPicPr>
          <p:nvPr/>
        </p:nvPicPr>
        <p:blipFill>
          <a:blip r:embed="rId4"/>
          <a:srcRect/>
          <a:stretch>
            <a:fillRect/>
          </a:stretch>
        </p:blipFill>
        <p:spPr>
          <a:xfrm>
            <a:off x="-306610" y="5624052"/>
            <a:ext cx="3585020" cy="4686300"/>
          </a:xfrm>
          <a:prstGeom prst="rect">
            <a:avLst/>
          </a:prstGeom>
        </p:spPr>
      </p:pic>
      <p:pic>
        <p:nvPicPr>
          <p:cNvPr id="7" name="Picture 7"/>
          <p:cNvPicPr>
            <a:picLocks noChangeAspect="1"/>
          </p:cNvPicPr>
          <p:nvPr/>
        </p:nvPicPr>
        <p:blipFill>
          <a:blip r:embed="rId5"/>
          <a:srcRect/>
          <a:stretch>
            <a:fillRect/>
          </a:stretch>
        </p:blipFill>
        <p:spPr>
          <a:xfrm>
            <a:off x="15240000" y="7581900"/>
            <a:ext cx="2653031" cy="2487216"/>
          </a:xfrm>
          <a:prstGeom prst="rect">
            <a:avLst/>
          </a:prstGeom>
        </p:spPr>
      </p:pic>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6705600" y="17145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DC00D44-8FD8-1970-AE76-D0ACC2388A97}"/>
              </a:ext>
            </a:extLst>
          </p:cNvPr>
          <p:cNvSpPr txBox="1"/>
          <p:nvPr/>
        </p:nvSpPr>
        <p:spPr>
          <a:xfrm>
            <a:off x="7620000" y="405946"/>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AE7B8B9-51E4-6AA5-B7CE-7C6DF4166481}"/>
              </a:ext>
            </a:extLst>
          </p:cNvPr>
          <p:cNvSpPr/>
          <p:nvPr/>
        </p:nvSpPr>
        <p:spPr>
          <a:xfrm>
            <a:off x="3810000" y="2095499"/>
            <a:ext cx="11049000" cy="101139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E9DFC328-ACB0-9190-E8A5-33AF3D56B42E}"/>
              </a:ext>
            </a:extLst>
          </p:cNvPr>
          <p:cNvSpPr/>
          <p:nvPr/>
        </p:nvSpPr>
        <p:spPr>
          <a:xfrm>
            <a:off x="15645131" y="238044"/>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27B309-9B77-DC4A-3BD3-CBDF2D5450BE}"/>
              </a:ext>
            </a:extLst>
          </p:cNvPr>
          <p:cNvSpPr/>
          <p:nvPr/>
        </p:nvSpPr>
        <p:spPr>
          <a:xfrm>
            <a:off x="1289704" y="110838"/>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CBCF4C-F2A6-13F8-750D-1D43741DF4DF}"/>
              </a:ext>
            </a:extLst>
          </p:cNvPr>
          <p:cNvSpPr txBox="1"/>
          <p:nvPr/>
        </p:nvSpPr>
        <p:spPr>
          <a:xfrm>
            <a:off x="4161087" y="2316501"/>
            <a:ext cx="11430000" cy="569387"/>
          </a:xfrm>
          <a:prstGeom prst="rect">
            <a:avLst/>
          </a:prstGeom>
          <a:noFill/>
        </p:spPr>
        <p:txBody>
          <a:bodyPr wrap="square">
            <a:spAutoFit/>
          </a:bodyPr>
          <a:lstStyle/>
          <a:p>
            <a:r>
              <a:rPr lang="en-US" sz="31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Câu</a:t>
            </a:r>
            <a:r>
              <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2.</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Nội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dung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ánh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đoạn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trích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dẫn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sau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gì</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3100" dirty="0">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1E5063A8-99D0-BF8D-9764-D97957212F9B}"/>
              </a:ext>
            </a:extLst>
          </p:cNvPr>
          <p:cNvSpPr txBox="1"/>
          <p:nvPr/>
        </p:nvSpPr>
        <p:spPr>
          <a:xfrm>
            <a:off x="3537604" y="3621518"/>
            <a:ext cx="14510087" cy="4425635"/>
          </a:xfrm>
          <a:prstGeom prst="rect">
            <a:avLst/>
          </a:prstGeom>
          <a:noFill/>
        </p:spPr>
        <p:txBody>
          <a:bodyPr wrap="square">
            <a:spAutoFit/>
          </a:bodyPr>
          <a:lstStyle/>
          <a:p>
            <a:pPr marL="0" marR="0" algn="just">
              <a:lnSpc>
                <a:spcPct val="150000"/>
              </a:lnSpc>
              <a:spcBef>
                <a:spcPts val="100"/>
              </a:spcBef>
              <a:spcAft>
                <a:spcPts val="100"/>
              </a:spcAft>
            </a:pP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đề</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ghi</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việc</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mà</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việc</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hay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hoặc</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dở</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đều</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dùng</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làm</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gương</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răn</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cho</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đời</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sau</a:t>
            </a:r>
            <a:r>
              <a:rPr lang="en-US"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marR="0" algn="r">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Ngô</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Sĩ</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Liên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các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Lê,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Đại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toàn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thư</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Tập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1,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Sđd</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tr.101</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được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dùng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gương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răn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dạy</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đời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sau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Người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biết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Vai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trò</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ý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nghĩa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tri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đối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với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cuộc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sống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Người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tường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tận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gốc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tích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0" name="Oval 9">
            <a:extLst>
              <a:ext uri="{FF2B5EF4-FFF2-40B4-BE49-F238E27FC236}">
                <a16:creationId xmlns:a16="http://schemas.microsoft.com/office/drawing/2014/main" xmlns="" id="{03E5F722-4DE3-9BFD-547E-E0129BDEF359}"/>
              </a:ext>
            </a:extLst>
          </p:cNvPr>
          <p:cNvSpPr/>
          <p:nvPr/>
        </p:nvSpPr>
        <p:spPr>
          <a:xfrm>
            <a:off x="3246687" y="6632385"/>
            <a:ext cx="914400" cy="802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33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xmlns="" id="{502A783D-C1FC-530A-C162-3D709EFFD9D4}"/>
              </a:ext>
            </a:extLst>
          </p:cNvPr>
          <p:cNvSpPr txBox="1"/>
          <p:nvPr/>
        </p:nvSpPr>
        <p:spPr>
          <a:xfrm>
            <a:off x="7772400" y="114300"/>
            <a:ext cx="3950967" cy="1054648"/>
          </a:xfrm>
          <a:prstGeom prst="rect">
            <a:avLst/>
          </a:prstGeom>
        </p:spPr>
        <p:txBody>
          <a:bodyPr wrap="square" lIns="0" tIns="0" rIns="0" bIns="0" rtlCol="0" anchor="t">
            <a:spAutoFit/>
          </a:bodyPr>
          <a:lstStyle/>
          <a:p>
            <a:pPr marL="0" lvl="0" indent="0">
              <a:lnSpc>
                <a:spcPts val="9600"/>
              </a:lnSpc>
            </a:pPr>
            <a:r>
              <a:rPr lang="en-US" sz="4500" b="1" dirty="0">
                <a:solidFill>
                  <a:srgbClr val="FF0000"/>
                </a:solidFill>
                <a:latin typeface="Arial" panose="020B0604020202020204" pitchFamily="34" charset="0"/>
                <a:cs typeface="Arial" panose="020B0604020202020204" pitchFamily="34" charset="0"/>
              </a:rPr>
              <a:t>KHỞI ĐỘNG</a:t>
            </a:r>
            <a:endParaRPr lang="en-US" sz="4500" b="1" u="none" dirty="0">
              <a:solidFill>
                <a:srgbClr val="FF0000"/>
              </a:solidFill>
              <a:latin typeface="Arial" panose="020B0604020202020204" pitchFamily="34" charset="0"/>
              <a:cs typeface="Arial" panose="020B0604020202020204" pitchFamily="34" charset="0"/>
            </a:endParaRPr>
          </a:p>
        </p:txBody>
      </p:sp>
      <p:pic>
        <p:nvPicPr>
          <p:cNvPr id="7" name="Di Sản Văn Hóa Thế Giới Tại Việt Nam - Phần Di Sản Vật Thể">
            <a:hlinkClick r:id="" action="ppaction://media"/>
            <a:extLst>
              <a:ext uri="{FF2B5EF4-FFF2-40B4-BE49-F238E27FC236}">
                <a16:creationId xmlns:a16="http://schemas.microsoft.com/office/drawing/2014/main" xmlns="" id="{88FA0E4F-CD75-68D4-D530-9FFCF0BC73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6300" y="2552700"/>
            <a:ext cx="16535400" cy="7229475"/>
          </a:xfrm>
          <a:prstGeom prst="rect">
            <a:avLst/>
          </a:prstGeom>
        </p:spPr>
      </p:pic>
      <p:sp>
        <p:nvSpPr>
          <p:cNvPr id="5" name="TextBox 4">
            <a:extLst>
              <a:ext uri="{FF2B5EF4-FFF2-40B4-BE49-F238E27FC236}">
                <a16:creationId xmlns:a16="http://schemas.microsoft.com/office/drawing/2014/main" xmlns="" id="{F56FA7AF-F4DC-B59E-F61A-801192B21247}"/>
              </a:ext>
            </a:extLst>
          </p:cNvPr>
          <p:cNvSpPr txBox="1"/>
          <p:nvPr/>
        </p:nvSpPr>
        <p:spPr>
          <a:xfrm>
            <a:off x="5334000" y="1638300"/>
            <a:ext cx="9144000" cy="584775"/>
          </a:xfrm>
          <a:prstGeom prst="rect">
            <a:avLst/>
          </a:prstGeom>
          <a:noFill/>
        </p:spPr>
        <p:txBody>
          <a:bodyPr wrap="square">
            <a:spAutoFit/>
          </a:bodyPr>
          <a:lstStyle/>
          <a:p>
            <a:pPr marL="457200" indent="-457200">
              <a:buFont typeface="Wingdings" panose="05000000000000000000" pitchFamily="2" charset="2"/>
              <a:buChar char="v"/>
            </a:pPr>
            <a:r>
              <a:rPr lang="nl-NL" sz="3200" dirty="0">
                <a:solidFill>
                  <a:srgbClr val="0070C0"/>
                </a:solidFill>
                <a:effectLst/>
                <a:latin typeface="Arial" panose="020B0604020202020204" pitchFamily="34" charset="0"/>
                <a:ea typeface="Calibri" panose="020F0502020204030204" pitchFamily="34" charset="0"/>
                <a:cs typeface="Arial" panose="020B0604020202020204" pitchFamily="34" charset="0"/>
              </a:rPr>
              <a:t>Xem video clip </a:t>
            </a:r>
            <a:r>
              <a:rPr lang="fr-FR"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Hướng</a:t>
            </a:r>
            <a:r>
              <a:rPr lang="fr-FR"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fr-FR"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fr-FR"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fr-FR"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cội</a:t>
            </a:r>
            <a:r>
              <a:rPr lang="fr-FR"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fr-FR"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nguồn</a:t>
            </a:r>
            <a:r>
              <a:rPr lang="fr-FR"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rgbClr val="0070C0"/>
              </a:solidFill>
              <a:latin typeface="Arial" panose="020B0604020202020204" pitchFamily="34" charset="0"/>
              <a:cs typeface="Arial" panose="020B0604020202020204" pitchFamily="34" charset="0"/>
            </a:endParaRPr>
          </a:p>
        </p:txBody>
      </p:sp>
      <p:pic>
        <p:nvPicPr>
          <p:cNvPr id="1026" name="Picture 2" descr="Book Falling transparent PNG - StickPNG">
            <a:extLst>
              <a:ext uri="{FF2B5EF4-FFF2-40B4-BE49-F238E27FC236}">
                <a16:creationId xmlns:a16="http://schemas.microsoft.com/office/drawing/2014/main" xmlns="" id="{D5E023C3-B9CF-BA1F-AC96-B60995281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53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Stack transparent PNG - StickPNG">
            <a:extLst>
              <a:ext uri="{FF2B5EF4-FFF2-40B4-BE49-F238E27FC236}">
                <a16:creationId xmlns:a16="http://schemas.microsoft.com/office/drawing/2014/main" xmlns="" id="{F16EC3BB-A555-EAD5-96A3-16719C9D5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0" y="-1905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22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0" y="8572500"/>
            <a:ext cx="18288000" cy="1714500"/>
          </a:xfrm>
          <a:prstGeom prst="rect">
            <a:avLst/>
          </a:prstGeom>
          <a:solidFill>
            <a:srgbClr val="C9C0A8"/>
          </a:solidFill>
        </p:spPr>
      </p:sp>
      <p:pic>
        <p:nvPicPr>
          <p:cNvPr id="5" name="Picture 5"/>
          <p:cNvPicPr>
            <a:picLocks noChangeAspect="1"/>
          </p:cNvPicPr>
          <p:nvPr/>
        </p:nvPicPr>
        <p:blipFill>
          <a:blip r:embed="rId3"/>
          <a:srcRect/>
          <a:stretch>
            <a:fillRect/>
          </a:stretch>
        </p:blipFill>
        <p:spPr>
          <a:xfrm>
            <a:off x="0" y="8333041"/>
            <a:ext cx="2971800" cy="1953959"/>
          </a:xfrm>
          <a:prstGeom prst="rect">
            <a:avLst/>
          </a:prstGeom>
        </p:spPr>
      </p:pic>
      <p:pic>
        <p:nvPicPr>
          <p:cNvPr id="6" name="Picture 6"/>
          <p:cNvPicPr>
            <a:picLocks noChangeAspect="1"/>
          </p:cNvPicPr>
          <p:nvPr/>
        </p:nvPicPr>
        <p:blipFill>
          <a:blip r:embed="rId4"/>
          <a:srcRect/>
          <a:stretch>
            <a:fillRect/>
          </a:stretch>
        </p:blipFill>
        <p:spPr>
          <a:xfrm>
            <a:off x="-306610" y="5624052"/>
            <a:ext cx="3585020" cy="4686300"/>
          </a:xfrm>
          <a:prstGeom prst="rect">
            <a:avLst/>
          </a:prstGeom>
        </p:spPr>
      </p:pic>
      <p:pic>
        <p:nvPicPr>
          <p:cNvPr id="7" name="Picture 7"/>
          <p:cNvPicPr>
            <a:picLocks noChangeAspect="1"/>
          </p:cNvPicPr>
          <p:nvPr/>
        </p:nvPicPr>
        <p:blipFill>
          <a:blip r:embed="rId5"/>
          <a:srcRect/>
          <a:stretch>
            <a:fillRect/>
          </a:stretch>
        </p:blipFill>
        <p:spPr>
          <a:xfrm>
            <a:off x="15240000" y="7938216"/>
            <a:ext cx="2653031" cy="2130899"/>
          </a:xfrm>
          <a:prstGeom prst="rect">
            <a:avLst/>
          </a:prstGeom>
        </p:spPr>
      </p:pic>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6705600" y="17145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DC00D44-8FD8-1970-AE76-D0ACC2388A97}"/>
              </a:ext>
            </a:extLst>
          </p:cNvPr>
          <p:cNvSpPr txBox="1"/>
          <p:nvPr/>
        </p:nvSpPr>
        <p:spPr>
          <a:xfrm>
            <a:off x="7620000" y="405946"/>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AE7B8B9-51E4-6AA5-B7CE-7C6DF4166481}"/>
              </a:ext>
            </a:extLst>
          </p:cNvPr>
          <p:cNvSpPr/>
          <p:nvPr/>
        </p:nvSpPr>
        <p:spPr>
          <a:xfrm>
            <a:off x="2133600" y="2348783"/>
            <a:ext cx="15163800" cy="101139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E9DFC328-ACB0-9190-E8A5-33AF3D56B42E}"/>
              </a:ext>
            </a:extLst>
          </p:cNvPr>
          <p:cNvSpPr/>
          <p:nvPr/>
        </p:nvSpPr>
        <p:spPr>
          <a:xfrm>
            <a:off x="15645131" y="238044"/>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27B309-9B77-DC4A-3BD3-CBDF2D5450BE}"/>
              </a:ext>
            </a:extLst>
          </p:cNvPr>
          <p:cNvSpPr/>
          <p:nvPr/>
        </p:nvSpPr>
        <p:spPr>
          <a:xfrm>
            <a:off x="1289704" y="110838"/>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CBCF4C-F2A6-13F8-750D-1D43741DF4DF}"/>
              </a:ext>
            </a:extLst>
          </p:cNvPr>
          <p:cNvSpPr txBox="1"/>
          <p:nvPr/>
        </p:nvSpPr>
        <p:spPr>
          <a:xfrm>
            <a:off x="2242118" y="2580168"/>
            <a:ext cx="15650913" cy="1046440"/>
          </a:xfrm>
          <a:prstGeom prst="rect">
            <a:avLst/>
          </a:prstGeom>
          <a:noFill/>
        </p:spPr>
        <p:txBody>
          <a:bodyPr wrap="square">
            <a:spAutoFit/>
          </a:bodyPr>
          <a:lstStyle/>
          <a:p>
            <a:r>
              <a:rPr lang="en-US" sz="31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Câu</a:t>
            </a:r>
            <a:r>
              <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3.</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a:solidFill>
                  <a:srgbClr val="0070C0"/>
                </a:solidFill>
                <a:latin typeface="Arial" panose="020B0604020202020204" pitchFamily="34" charset="0"/>
                <a:cs typeface="Arial" panose="020B0604020202020204" pitchFamily="34" charset="0"/>
              </a:rPr>
              <a:t>Ý </a:t>
            </a:r>
            <a:r>
              <a:rPr lang="en-US" sz="3100" dirty="0" err="1">
                <a:solidFill>
                  <a:srgbClr val="0070C0"/>
                </a:solidFill>
                <a:latin typeface="Arial" panose="020B0604020202020204" pitchFamily="34" charset="0"/>
                <a:cs typeface="Arial" panose="020B0604020202020204" pitchFamily="34" charset="0"/>
              </a:rPr>
              <a:t>nào</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sau</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đây</a:t>
            </a:r>
            <a:r>
              <a:rPr lang="en-US" sz="3100" dirty="0">
                <a:solidFill>
                  <a:srgbClr val="0070C0"/>
                </a:solidFill>
                <a:latin typeface="Arial" panose="020B0604020202020204" pitchFamily="34" charset="0"/>
                <a:cs typeface="Arial" panose="020B0604020202020204" pitchFamily="34" charset="0"/>
              </a:rPr>
              <a:t> </a:t>
            </a:r>
            <a:r>
              <a:rPr lang="en-US" sz="3100" b="1" dirty="0" err="1">
                <a:solidFill>
                  <a:srgbClr val="0070C0"/>
                </a:solidFill>
                <a:latin typeface="Arial" panose="020B0604020202020204" pitchFamily="34" charset="0"/>
                <a:cs typeface="Arial" panose="020B0604020202020204" pitchFamily="34" charset="0"/>
              </a:rPr>
              <a:t>không</a:t>
            </a:r>
            <a:r>
              <a:rPr lang="en-US" sz="3100" b="1"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phản</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ánh</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đúng</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lí</a:t>
            </a:r>
            <a:r>
              <a:rPr lang="en-US" sz="3100" dirty="0">
                <a:solidFill>
                  <a:srgbClr val="0070C0"/>
                </a:solidFill>
                <a:latin typeface="Arial" panose="020B0604020202020204" pitchFamily="34" charset="0"/>
                <a:cs typeface="Arial" panose="020B0604020202020204" pitchFamily="34" charset="0"/>
              </a:rPr>
              <a:t> do </a:t>
            </a:r>
            <a:r>
              <a:rPr lang="en-US" sz="3100" dirty="0" err="1">
                <a:solidFill>
                  <a:srgbClr val="0070C0"/>
                </a:solidFill>
                <a:latin typeface="Arial" panose="020B0604020202020204" pitchFamily="34" charset="0"/>
                <a:cs typeface="Arial" panose="020B0604020202020204" pitchFamily="34" charset="0"/>
              </a:rPr>
              <a:t>cần</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phải</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học</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tập</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lịch</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sử</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suốt</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đời</a:t>
            </a:r>
            <a:r>
              <a:rPr lang="en-US" sz="3100" dirty="0">
                <a:solidFill>
                  <a:srgbClr val="0070C0"/>
                </a:solidFill>
                <a:latin typeface="Arial" panose="020B0604020202020204" pitchFamily="34" charset="0"/>
                <a:cs typeface="Arial" panose="020B0604020202020204" pitchFamily="34" charset="0"/>
              </a:rPr>
              <a:t>?</a:t>
            </a:r>
          </a:p>
          <a:p>
            <a:endParaRPr lang="en-US" sz="3100" dirty="0">
              <a:solidFill>
                <a:srgbClr val="0070C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42C4F752-8BD7-9E4A-CF70-49385708E3D3}"/>
              </a:ext>
            </a:extLst>
          </p:cNvPr>
          <p:cNvSpPr txBox="1"/>
          <p:nvPr/>
        </p:nvSpPr>
        <p:spPr>
          <a:xfrm>
            <a:off x="3429000" y="3705332"/>
            <a:ext cx="14249400" cy="4374339"/>
          </a:xfrm>
          <a:prstGeom prst="rect">
            <a:avLst/>
          </a:prstGeom>
          <a:noFill/>
        </p:spPr>
        <p:txBody>
          <a:bodyPr wrap="square">
            <a:spAutoFit/>
          </a:bodyPr>
          <a:lstStyle/>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môn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khó</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suốt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đời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mới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nắm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bắt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được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 Tri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kinh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từ</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khứ</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rất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cuộc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sống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hiện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tại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định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hướng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cho</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tương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lai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Nhiều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kiện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vẫn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chứa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đựng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điều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ẩn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cần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phải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tiếp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tục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tìm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tòi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khám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Học</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tập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tìm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hiểu</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giúp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đưa</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lại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cơ</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hội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nghiệp</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thú</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vị</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1" name="Oval 10">
            <a:extLst>
              <a:ext uri="{FF2B5EF4-FFF2-40B4-BE49-F238E27FC236}">
                <a16:creationId xmlns:a16="http://schemas.microsoft.com/office/drawing/2014/main" xmlns="" id="{C460B1A2-EB5C-2A36-F73C-1BA96311CCC8}"/>
              </a:ext>
            </a:extLst>
          </p:cNvPr>
          <p:cNvSpPr/>
          <p:nvPr/>
        </p:nvSpPr>
        <p:spPr>
          <a:xfrm>
            <a:off x="3080404" y="3681980"/>
            <a:ext cx="914400" cy="802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475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8"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0" y="8572500"/>
            <a:ext cx="18288000" cy="1714500"/>
          </a:xfrm>
          <a:prstGeom prst="rect">
            <a:avLst/>
          </a:prstGeom>
          <a:solidFill>
            <a:srgbClr val="C9C0A8"/>
          </a:solidFill>
        </p:spPr>
      </p:sp>
      <p:pic>
        <p:nvPicPr>
          <p:cNvPr id="5" name="Picture 5"/>
          <p:cNvPicPr>
            <a:picLocks noChangeAspect="1"/>
          </p:cNvPicPr>
          <p:nvPr/>
        </p:nvPicPr>
        <p:blipFill>
          <a:blip r:embed="rId3"/>
          <a:srcRect/>
          <a:stretch>
            <a:fillRect/>
          </a:stretch>
        </p:blipFill>
        <p:spPr>
          <a:xfrm>
            <a:off x="0" y="8333041"/>
            <a:ext cx="2971800" cy="1953959"/>
          </a:xfrm>
          <a:prstGeom prst="rect">
            <a:avLst/>
          </a:prstGeom>
        </p:spPr>
      </p:pic>
      <p:pic>
        <p:nvPicPr>
          <p:cNvPr id="6" name="Picture 6"/>
          <p:cNvPicPr>
            <a:picLocks noChangeAspect="1"/>
          </p:cNvPicPr>
          <p:nvPr/>
        </p:nvPicPr>
        <p:blipFill>
          <a:blip r:embed="rId4"/>
          <a:srcRect/>
          <a:stretch>
            <a:fillRect/>
          </a:stretch>
        </p:blipFill>
        <p:spPr>
          <a:xfrm>
            <a:off x="-306610" y="5624052"/>
            <a:ext cx="3585020" cy="4686300"/>
          </a:xfrm>
          <a:prstGeom prst="rect">
            <a:avLst/>
          </a:prstGeom>
        </p:spPr>
      </p:pic>
      <p:pic>
        <p:nvPicPr>
          <p:cNvPr id="7" name="Picture 7"/>
          <p:cNvPicPr>
            <a:picLocks noChangeAspect="1"/>
          </p:cNvPicPr>
          <p:nvPr/>
        </p:nvPicPr>
        <p:blipFill>
          <a:blip r:embed="rId5"/>
          <a:srcRect/>
          <a:stretch>
            <a:fillRect/>
          </a:stretch>
        </p:blipFill>
        <p:spPr>
          <a:xfrm>
            <a:off x="15240000" y="7938216"/>
            <a:ext cx="2653031" cy="2130899"/>
          </a:xfrm>
          <a:prstGeom prst="rect">
            <a:avLst/>
          </a:prstGeom>
        </p:spPr>
      </p:pic>
      <p:cxnSp>
        <p:nvCxnSpPr>
          <p:cNvPr id="14" name="Straight Connector 13">
            <a:extLst>
              <a:ext uri="{FF2B5EF4-FFF2-40B4-BE49-F238E27FC236}">
                <a16:creationId xmlns:a16="http://schemas.microsoft.com/office/drawing/2014/main" xmlns="" id="{0BAA425F-CEA3-4ABD-BEB0-8373963A9225}"/>
              </a:ext>
            </a:extLst>
          </p:cNvPr>
          <p:cNvCxnSpPr/>
          <p:nvPr/>
        </p:nvCxnSpPr>
        <p:spPr>
          <a:xfrm>
            <a:off x="6705600" y="17145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DC00D44-8FD8-1970-AE76-D0ACC2388A97}"/>
              </a:ext>
            </a:extLst>
          </p:cNvPr>
          <p:cNvSpPr txBox="1"/>
          <p:nvPr/>
        </p:nvSpPr>
        <p:spPr>
          <a:xfrm>
            <a:off x="7620000" y="405946"/>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AE7B8B9-51E4-6AA5-B7CE-7C6DF4166481}"/>
              </a:ext>
            </a:extLst>
          </p:cNvPr>
          <p:cNvSpPr/>
          <p:nvPr/>
        </p:nvSpPr>
        <p:spPr>
          <a:xfrm>
            <a:off x="1289704" y="2348783"/>
            <a:ext cx="16388696" cy="1378937"/>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E9DFC328-ACB0-9190-E8A5-33AF3D56B42E}"/>
              </a:ext>
            </a:extLst>
          </p:cNvPr>
          <p:cNvSpPr/>
          <p:nvPr/>
        </p:nvSpPr>
        <p:spPr>
          <a:xfrm>
            <a:off x="15645131" y="238044"/>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F27B309-9B77-DC4A-3BD3-CBDF2D5450BE}"/>
              </a:ext>
            </a:extLst>
          </p:cNvPr>
          <p:cNvSpPr/>
          <p:nvPr/>
        </p:nvSpPr>
        <p:spPr>
          <a:xfrm>
            <a:off x="1289704" y="110838"/>
            <a:ext cx="2247900" cy="1969286"/>
          </a:xfrm>
          <a:prstGeom prst="ellipse">
            <a:avLst/>
          </a:prstGeom>
          <a:blipFill>
            <a:blip r:embed="rId6"/>
            <a:stretch>
              <a:fillRect/>
            </a:stretch>
          </a:bli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CBCF4C-F2A6-13F8-750D-1D43741DF4DF}"/>
              </a:ext>
            </a:extLst>
          </p:cNvPr>
          <p:cNvSpPr txBox="1"/>
          <p:nvPr/>
        </p:nvSpPr>
        <p:spPr>
          <a:xfrm>
            <a:off x="1299536" y="2319583"/>
            <a:ext cx="16603327" cy="2150653"/>
          </a:xfrm>
          <a:prstGeom prst="rect">
            <a:avLst/>
          </a:prstGeom>
          <a:noFill/>
        </p:spPr>
        <p:txBody>
          <a:bodyPr wrap="square">
            <a:spAutoFit/>
          </a:bodyPr>
          <a:lstStyle/>
          <a:p>
            <a:pPr>
              <a:lnSpc>
                <a:spcPct val="150000"/>
              </a:lnSpc>
            </a:pPr>
            <a:r>
              <a:rPr lang="en-US" sz="31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Câu</a:t>
            </a:r>
            <a:r>
              <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b="1"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en-US" sz="31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Tìm</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hiểu</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và</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cho</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biết</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Trong</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các</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bộ</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phim</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truyền</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hình</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sau</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của</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Việt</a:t>
            </a:r>
            <a:r>
              <a:rPr lang="en-US" sz="3100" dirty="0">
                <a:solidFill>
                  <a:srgbClr val="0070C0"/>
                </a:solidFill>
                <a:latin typeface="Arial" panose="020B0604020202020204" pitchFamily="34" charset="0"/>
                <a:cs typeface="Arial" panose="020B0604020202020204" pitchFamily="34" charset="0"/>
              </a:rPr>
              <a:t> Nam, </a:t>
            </a:r>
            <a:r>
              <a:rPr lang="en-US" sz="3100" dirty="0" err="1">
                <a:solidFill>
                  <a:srgbClr val="0070C0"/>
                </a:solidFill>
                <a:latin typeface="Arial" panose="020B0604020202020204" pitchFamily="34" charset="0"/>
                <a:cs typeface="Arial" panose="020B0604020202020204" pitchFamily="34" charset="0"/>
              </a:rPr>
              <a:t>bộ</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phim</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nào</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sử</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dụng</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chất</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liệu</a:t>
            </a:r>
            <a:r>
              <a:rPr lang="en-US" sz="3100" dirty="0">
                <a:solidFill>
                  <a:srgbClr val="0070C0"/>
                </a:solidFill>
                <a:latin typeface="Arial" panose="020B0604020202020204" pitchFamily="34" charset="0"/>
                <a:cs typeface="Arial" panose="020B0604020202020204" pitchFamily="34" charset="0"/>
              </a:rPr>
              <a:t> tri </a:t>
            </a:r>
            <a:r>
              <a:rPr lang="en-US" sz="3100" dirty="0" err="1">
                <a:solidFill>
                  <a:srgbClr val="0070C0"/>
                </a:solidFill>
                <a:latin typeface="Arial" panose="020B0604020202020204" pitchFamily="34" charset="0"/>
                <a:cs typeface="Arial" panose="020B0604020202020204" pitchFamily="34" charset="0"/>
              </a:rPr>
              <a:t>thức</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lịch</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sử</a:t>
            </a:r>
            <a:r>
              <a:rPr lang="en-US" sz="3100" dirty="0">
                <a:solidFill>
                  <a:srgbClr val="0070C0"/>
                </a:solidFill>
                <a:latin typeface="Arial" panose="020B0604020202020204" pitchFamily="34" charset="0"/>
                <a:cs typeface="Arial" panose="020B0604020202020204" pitchFamily="34" charset="0"/>
              </a:rPr>
              <a:t>?</a:t>
            </a:r>
          </a:p>
          <a:p>
            <a:pPr>
              <a:lnSpc>
                <a:spcPct val="150000"/>
              </a:lnSpc>
            </a:pPr>
            <a:endParaRPr lang="en-US" sz="3100" dirty="0">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4FC2EDE3-D529-13DC-7CC4-0B9A33BED5D5}"/>
              </a:ext>
            </a:extLst>
          </p:cNvPr>
          <p:cNvSpPr txBox="1"/>
          <p:nvPr/>
        </p:nvSpPr>
        <p:spPr>
          <a:xfrm>
            <a:off x="3733800" y="4290933"/>
            <a:ext cx="12648751" cy="2943178"/>
          </a:xfrm>
          <a:prstGeom prst="rect">
            <a:avLst/>
          </a:prstGeom>
          <a:noFill/>
        </p:spPr>
        <p:txBody>
          <a:bodyPr wrap="square">
            <a:spAutoFit/>
          </a:bodyPr>
          <a:lstStyle/>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Đêm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hội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Long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Trì</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Hãng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phim</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truyện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 1989).</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Cảnh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sát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Đài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truyền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 1997).</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Đất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phương</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Đài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truyền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Thành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phố</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Hồ</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Chí</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Minh, 1997).</a:t>
            </a:r>
          </a:p>
          <a:p>
            <a:pPr marL="0" marR="0" algn="just">
              <a:lnSpc>
                <a:spcPct val="150000"/>
              </a:lnSpc>
              <a:spcBef>
                <a:spcPts val="100"/>
              </a:spcBef>
              <a:spcAft>
                <a:spcPts val="100"/>
              </a:spcAft>
            </a:pP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nhà</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con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Đài</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truyền</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hình</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1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Việt</a:t>
            </a:r>
            <a:r>
              <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Nam, 2019).</a:t>
            </a:r>
          </a:p>
        </p:txBody>
      </p:sp>
      <p:sp>
        <p:nvSpPr>
          <p:cNvPr id="10" name="Oval 9">
            <a:extLst>
              <a:ext uri="{FF2B5EF4-FFF2-40B4-BE49-F238E27FC236}">
                <a16:creationId xmlns:a16="http://schemas.microsoft.com/office/drawing/2014/main" xmlns="" id="{E5385A91-222E-D641-1C19-429A55EE3EE5}"/>
              </a:ext>
            </a:extLst>
          </p:cNvPr>
          <p:cNvSpPr/>
          <p:nvPr/>
        </p:nvSpPr>
        <p:spPr>
          <a:xfrm>
            <a:off x="3352800" y="4344320"/>
            <a:ext cx="914400" cy="802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200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688DE107-B49B-9B23-864D-2AE5B0B105DF}"/>
              </a:ext>
            </a:extLst>
          </p:cNvPr>
          <p:cNvCxnSpPr/>
          <p:nvPr/>
        </p:nvCxnSpPr>
        <p:spPr>
          <a:xfrm>
            <a:off x="6477000" y="1880054"/>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4771591-99EA-7638-8B30-B4C511BCF1F8}"/>
              </a:ext>
            </a:extLst>
          </p:cNvPr>
          <p:cNvSpPr txBox="1"/>
          <p:nvPr/>
        </p:nvSpPr>
        <p:spPr>
          <a:xfrm>
            <a:off x="7391400" y="5715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effectLst/>
                <a:latin typeface="Arial" panose="020B0604020202020204" pitchFamily="34" charset="0"/>
                <a:cs typeface="Arial" panose="020B0604020202020204" pitchFamily="34" charset="0"/>
              </a:rPr>
              <a:t>VẬN</a:t>
            </a:r>
            <a:r>
              <a:rPr lang="en-US" sz="4500" b="1" dirty="0">
                <a:solidFill>
                  <a:srgbClr val="FF0000"/>
                </a:solidFill>
                <a:effectLst/>
                <a:latin typeface="Arial" panose="020B0604020202020204" pitchFamily="34" charset="0"/>
                <a:cs typeface="Arial" panose="020B0604020202020204" pitchFamily="34" charset="0"/>
              </a:rPr>
              <a:t> </a:t>
            </a:r>
            <a:r>
              <a:rPr lang="en-US" sz="4500" b="1" dirty="0" err="1">
                <a:solidFill>
                  <a:srgbClr val="FF0000"/>
                </a:solidFill>
                <a:effectLst/>
                <a:latin typeface="Arial" panose="020B0604020202020204" pitchFamily="34" charset="0"/>
                <a:cs typeface="Arial" panose="020B0604020202020204" pitchFamily="34" charset="0"/>
              </a:rPr>
              <a:t>DỤNG</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5FA81A1B-5F10-C04B-5692-186EAE384597}"/>
              </a:ext>
            </a:extLst>
          </p:cNvPr>
          <p:cNvSpPr/>
          <p:nvPr/>
        </p:nvSpPr>
        <p:spPr>
          <a:xfrm>
            <a:off x="1295400" y="2476500"/>
            <a:ext cx="15887700" cy="723899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03BBC238-03D9-B07E-B1E7-08AF075344F0}"/>
              </a:ext>
            </a:extLst>
          </p:cNvPr>
          <p:cNvSpPr txBox="1"/>
          <p:nvPr/>
        </p:nvSpPr>
        <p:spPr>
          <a:xfrm>
            <a:off x="1828800" y="2628899"/>
            <a:ext cx="15621000" cy="1435073"/>
          </a:xfrm>
          <a:prstGeom prst="rect">
            <a:avLst/>
          </a:prstGeom>
          <a:noFill/>
        </p:spPr>
        <p:txBody>
          <a:bodyPr wrap="square">
            <a:spAutoFit/>
          </a:bodyPr>
          <a:lstStyle/>
          <a:p>
            <a:pPr>
              <a:lnSpc>
                <a:spcPct val="150000"/>
              </a:lnSpc>
            </a:pPr>
            <a:r>
              <a:rPr lang="nl-NL" sz="3100" i="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Hãy sưu tầm một câu chuyện truyền thống đoàn kết của nhân dân Việt Nam trong lịch sử và kể với bạn học (nêu rõ nguồn gốc của câu chuyện và cách thức sưu tầm). </a:t>
            </a:r>
            <a:endParaRPr lang="en-US" sz="3100" dirty="0">
              <a:solidFill>
                <a:schemeClr val="accent3">
                  <a:lumMod val="7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95830F20-6E4C-1ECF-9DD0-B6DF26A1BBCD}"/>
              </a:ext>
            </a:extLst>
          </p:cNvPr>
          <p:cNvSpPr txBox="1"/>
          <p:nvPr/>
        </p:nvSpPr>
        <p:spPr>
          <a:xfrm>
            <a:off x="2019300" y="8767413"/>
            <a:ext cx="6934200" cy="719492"/>
          </a:xfrm>
          <a:prstGeom prst="rect">
            <a:avLst/>
          </a:prstGeom>
          <a:noFill/>
        </p:spPr>
        <p:txBody>
          <a:bodyPr wrap="square">
            <a:spAutoFit/>
          </a:bodyPr>
          <a:lstStyle/>
          <a:p>
            <a:pPr>
              <a:lnSpc>
                <a:spcPct val="150000"/>
              </a:lnSpc>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Tinh thần “Hào khí Đông Á” thời Trần</a:t>
            </a:r>
            <a:endParaRPr lang="en-US" sz="3100" i="1" dirty="0">
              <a:solidFill>
                <a:srgbClr val="0070C0"/>
              </a:solidFill>
              <a:latin typeface="Arial" panose="020B0604020202020204" pitchFamily="34" charset="0"/>
              <a:cs typeface="Arial" panose="020B0604020202020204" pitchFamily="34" charset="0"/>
            </a:endParaRPr>
          </a:p>
        </p:txBody>
      </p:sp>
      <p:pic>
        <p:nvPicPr>
          <p:cNvPr id="17410" name="Picture 2" descr="Phân tích hào khí Đông A qua bài thơ Tỏ Lòng (6 Mẫu) - Văn 11">
            <a:extLst>
              <a:ext uri="{FF2B5EF4-FFF2-40B4-BE49-F238E27FC236}">
                <a16:creationId xmlns:a16="http://schemas.microsoft.com/office/drawing/2014/main" xmlns="" id="{C44209FF-D398-4E7B-3C26-03DAFD524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305300"/>
            <a:ext cx="7315200" cy="422541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ội nghị Diên Hồng và lời hẹn thề non sông - Báo Kinh tế đô thị">
            <a:extLst>
              <a:ext uri="{FF2B5EF4-FFF2-40B4-BE49-F238E27FC236}">
                <a16:creationId xmlns:a16="http://schemas.microsoft.com/office/drawing/2014/main" xmlns="" id="{CE0F83D8-4A6E-4F6D-50FD-6180C0BA0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261352"/>
            <a:ext cx="6705600" cy="445085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080F4E33-2DA4-D024-C959-21E8CE4390F3}"/>
              </a:ext>
            </a:extLst>
          </p:cNvPr>
          <p:cNvSpPr txBox="1"/>
          <p:nvPr/>
        </p:nvSpPr>
        <p:spPr>
          <a:xfrm>
            <a:off x="11201400" y="8651120"/>
            <a:ext cx="6934200" cy="719492"/>
          </a:xfrm>
          <a:prstGeom prst="rect">
            <a:avLst/>
          </a:prstGeom>
          <a:noFill/>
        </p:spPr>
        <p:txBody>
          <a:bodyPr wrap="square">
            <a:spAutoFit/>
          </a:bodyPr>
          <a:lstStyle/>
          <a:p>
            <a:pPr>
              <a:lnSpc>
                <a:spcPct val="150000"/>
              </a:lnSpc>
            </a:pPr>
            <a:r>
              <a:rPr lang="nl-NL" sz="3100" i="1" dirty="0">
                <a:solidFill>
                  <a:srgbClr val="0070C0"/>
                </a:solidFill>
                <a:latin typeface="Arial" panose="020B0604020202020204" pitchFamily="34" charset="0"/>
                <a:cs typeface="Arial" panose="020B0604020202020204" pitchFamily="34" charset="0"/>
              </a:rPr>
              <a:t>Hội nghị Diên Hồng</a:t>
            </a:r>
            <a:endParaRPr lang="en-US" sz="3100" i="1" dirty="0">
              <a:solidFill>
                <a:srgbClr val="0070C0"/>
              </a:solidFill>
              <a:latin typeface="Arial" panose="020B0604020202020204" pitchFamily="34" charset="0"/>
              <a:cs typeface="Arial" panose="020B0604020202020204" pitchFamily="34" charset="0"/>
            </a:endParaRPr>
          </a:p>
        </p:txBody>
      </p:sp>
      <p:pic>
        <p:nvPicPr>
          <p:cNvPr id="17414" name="Picture 6" descr="Trẻ Em, Mầm Non, Học Tập, Tải hình PNG 366 - Free.Vector6.com">
            <a:extLst>
              <a:ext uri="{FF2B5EF4-FFF2-40B4-BE49-F238E27FC236}">
                <a16:creationId xmlns:a16="http://schemas.microsoft.com/office/drawing/2014/main" xmlns="" id="{CFBF7B91-627A-0470-5E56-F0D5025B2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35" y="-419373"/>
            <a:ext cx="4953000" cy="398716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rẻ Em, Trẻ Con, Đứa Trẻ, Em Nhỏ, Mầm Non, Đi Học, Đến Trường, Tải hình PNG  142 - Free.Vector6.com">
            <a:extLst>
              <a:ext uri="{FF2B5EF4-FFF2-40B4-BE49-F238E27FC236}">
                <a16:creationId xmlns:a16="http://schemas.microsoft.com/office/drawing/2014/main" xmlns="" id="{0B5A8DD7-807D-565C-15FD-8F6611C31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1283291"/>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78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circle(in)">
                                      <p:cBhvr>
                                        <p:cTn id="17" dur="2000"/>
                                        <p:tgtEl>
                                          <p:spTgt spid="174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412"/>
                                        </p:tgtEl>
                                        <p:attrNameLst>
                                          <p:attrName>style.visibility</p:attrName>
                                        </p:attrNameLst>
                                      </p:cBhvr>
                                      <p:to>
                                        <p:strVal val="visible"/>
                                      </p:to>
                                    </p:set>
                                    <p:animEffect transition="in" filter="circle(in)">
                                      <p:cBhvr>
                                        <p:cTn id="28" dur="2000"/>
                                        <p:tgtEl>
                                          <p:spTgt spid="174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3B2F">
            <a:alpha val="64000"/>
          </a:srgbClr>
        </a:solidFill>
        <a:effectLst/>
      </p:bgPr>
    </p:bg>
    <p:spTree>
      <p:nvGrpSpPr>
        <p:cNvPr id="1" name=""/>
        <p:cNvGrpSpPr/>
        <p:nvPr/>
      </p:nvGrpSpPr>
      <p:grpSpPr>
        <a:xfrm>
          <a:off x="0" y="0"/>
          <a:ext cx="0" cy="0"/>
          <a:chOff x="0" y="0"/>
          <a:chExt cx="0" cy="0"/>
        </a:xfrm>
      </p:grpSpPr>
      <p:sp>
        <p:nvSpPr>
          <p:cNvPr id="11" name="AutoShape 11"/>
          <p:cNvSpPr/>
          <p:nvPr/>
        </p:nvSpPr>
        <p:spPr>
          <a:xfrm>
            <a:off x="-789122" y="8264482"/>
            <a:ext cx="19984571" cy="246870"/>
          </a:xfrm>
          <a:prstGeom prst="rect">
            <a:avLst/>
          </a:prstGeom>
          <a:solidFill>
            <a:srgbClr val="BEB6AE"/>
          </a:solidFill>
        </p:spPr>
      </p:sp>
      <p:pic>
        <p:nvPicPr>
          <p:cNvPr id="12" name="Picture 12"/>
          <p:cNvPicPr>
            <a:picLocks noChangeAspect="1"/>
          </p:cNvPicPr>
          <p:nvPr/>
        </p:nvPicPr>
        <p:blipFill>
          <a:blip r:embed="rId2"/>
          <a:srcRect/>
          <a:stretch>
            <a:fillRect/>
          </a:stretch>
        </p:blipFill>
        <p:spPr>
          <a:xfrm>
            <a:off x="5257800" y="5143500"/>
            <a:ext cx="811544" cy="3106389"/>
          </a:xfrm>
          <a:prstGeom prst="rect">
            <a:avLst/>
          </a:prstGeom>
        </p:spPr>
      </p:pic>
      <p:pic>
        <p:nvPicPr>
          <p:cNvPr id="13" name="Picture 13"/>
          <p:cNvPicPr>
            <a:picLocks noChangeAspect="1"/>
          </p:cNvPicPr>
          <p:nvPr/>
        </p:nvPicPr>
        <p:blipFill>
          <a:blip r:embed="rId3"/>
          <a:srcRect/>
          <a:stretch>
            <a:fillRect/>
          </a:stretch>
        </p:blipFill>
        <p:spPr>
          <a:xfrm>
            <a:off x="3401878" y="6570273"/>
            <a:ext cx="1394081" cy="1679616"/>
          </a:xfrm>
          <a:prstGeom prst="rect">
            <a:avLst/>
          </a:prstGeom>
        </p:spPr>
      </p:pic>
      <p:pic>
        <p:nvPicPr>
          <p:cNvPr id="14" name="Picture 14"/>
          <p:cNvPicPr>
            <a:picLocks noChangeAspect="1"/>
          </p:cNvPicPr>
          <p:nvPr/>
        </p:nvPicPr>
        <p:blipFill>
          <a:blip r:embed="rId4"/>
          <a:srcRect/>
          <a:stretch>
            <a:fillRect/>
          </a:stretch>
        </p:blipFill>
        <p:spPr>
          <a:xfrm>
            <a:off x="120454" y="3171059"/>
            <a:ext cx="3050504" cy="5102182"/>
          </a:xfrm>
          <a:prstGeom prst="rect">
            <a:avLst/>
          </a:prstGeom>
        </p:spPr>
      </p:pic>
      <p:sp>
        <p:nvSpPr>
          <p:cNvPr id="22" name="TextBox 7">
            <a:extLst>
              <a:ext uri="{FF2B5EF4-FFF2-40B4-BE49-F238E27FC236}">
                <a16:creationId xmlns:a16="http://schemas.microsoft.com/office/drawing/2014/main" xmlns="" id="{3EA803DF-E0E4-BFEF-7FF8-45BC985D2543}"/>
              </a:ext>
            </a:extLst>
          </p:cNvPr>
          <p:cNvSpPr txBox="1"/>
          <p:nvPr/>
        </p:nvSpPr>
        <p:spPr>
          <a:xfrm>
            <a:off x="4872920" y="1228604"/>
            <a:ext cx="8542159" cy="975011"/>
          </a:xfrm>
          <a:prstGeom prst="rect">
            <a:avLst/>
          </a:prstGeom>
        </p:spPr>
        <p:txBody>
          <a:bodyPr wrap="square" lIns="0" tIns="0" rIns="0" bIns="0" rtlCol="0" anchor="t">
            <a:spAutoFit/>
          </a:bodyPr>
          <a:lstStyle/>
          <a:p>
            <a:pPr marL="0" lvl="0" indent="0" algn="ctr">
              <a:lnSpc>
                <a:spcPts val="8640"/>
              </a:lnSpc>
              <a:spcBef>
                <a:spcPct val="0"/>
              </a:spcBef>
            </a:pPr>
            <a:r>
              <a:rPr lang="vi-VN" sz="4500" b="1" u="none" dirty="0">
                <a:solidFill>
                  <a:srgbClr val="FFFF00"/>
                </a:solidFill>
              </a:rPr>
              <a:t>HƯỚNG DẪN VỀ NHÀ</a:t>
            </a:r>
            <a:endParaRPr lang="en-US" sz="4500" b="1" u="none" dirty="0">
              <a:solidFill>
                <a:srgbClr val="FFFF00"/>
              </a:solidFill>
            </a:endParaRPr>
          </a:p>
        </p:txBody>
      </p:sp>
      <p:sp>
        <p:nvSpPr>
          <p:cNvPr id="24" name="Rectangle 23">
            <a:extLst>
              <a:ext uri="{FF2B5EF4-FFF2-40B4-BE49-F238E27FC236}">
                <a16:creationId xmlns:a16="http://schemas.microsoft.com/office/drawing/2014/main" xmlns="" id="{46CD8D31-2CC5-D358-DC19-C1ABCFBFBF14}"/>
              </a:ext>
            </a:extLst>
          </p:cNvPr>
          <p:cNvSpPr/>
          <p:nvPr/>
        </p:nvSpPr>
        <p:spPr>
          <a:xfrm>
            <a:off x="7162800" y="3774671"/>
            <a:ext cx="9829800" cy="388620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E21A2F41-BF03-75E7-69B3-F6F371D18E08}"/>
              </a:ext>
            </a:extLst>
          </p:cNvPr>
          <p:cNvSpPr txBox="1"/>
          <p:nvPr/>
        </p:nvSpPr>
        <p:spPr>
          <a:xfrm>
            <a:off x="8610600" y="4111439"/>
            <a:ext cx="7560555" cy="3323987"/>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ü"/>
            </a:pPr>
            <a:r>
              <a:rPr lang="vi-VN" sz="3500" dirty="0">
                <a:solidFill>
                  <a:srgbClr val="C00000"/>
                </a:solidFill>
              </a:rPr>
              <a:t>Ôn lại nội dung kiến thức </a:t>
            </a:r>
            <a:r>
              <a:rPr lang="vi-VN" sz="3500">
                <a:solidFill>
                  <a:srgbClr val="C00000"/>
                </a:solidFill>
              </a:rPr>
              <a:t>bài </a:t>
            </a:r>
            <a:r>
              <a:rPr lang="vi-VN" sz="3500" smtClean="0">
                <a:solidFill>
                  <a:srgbClr val="C00000"/>
                </a:solidFill>
              </a:rPr>
              <a:t>học</a:t>
            </a:r>
            <a:endParaRPr lang="en-US" sz="3500" smtClean="0">
              <a:solidFill>
                <a:srgbClr val="C00000"/>
              </a:solidFill>
            </a:endParaRPr>
          </a:p>
          <a:p>
            <a:pPr marL="685800" indent="-685800" algn="just">
              <a:lnSpc>
                <a:spcPct val="200000"/>
              </a:lnSpc>
              <a:buFont typeface="Wingdings" panose="05000000000000000000" pitchFamily="2" charset="2"/>
              <a:buChar char="ü"/>
            </a:pPr>
            <a:r>
              <a:rPr lang="en-US" sz="3500" smtClean="0">
                <a:solidFill>
                  <a:srgbClr val="C00000"/>
                </a:solidFill>
                <a:latin typeface="Arial" pitchFamily="34" charset="0"/>
                <a:cs typeface="Arial" pitchFamily="34" charset="0"/>
              </a:rPr>
              <a:t>Hoàn thành bài tập được giao</a:t>
            </a:r>
            <a:endParaRPr lang="vi-VN" sz="3500" dirty="0">
              <a:solidFill>
                <a:srgbClr val="C00000"/>
              </a:solidFill>
              <a:latin typeface="Arial" pitchFamily="34" charset="0"/>
              <a:cs typeface="Arial" pitchFamily="34" charset="0"/>
            </a:endParaRPr>
          </a:p>
          <a:p>
            <a:pPr marL="685800" indent="-685800" algn="just">
              <a:lnSpc>
                <a:spcPct val="200000"/>
              </a:lnSpc>
              <a:buFont typeface="Wingdings" panose="05000000000000000000" pitchFamily="2" charset="2"/>
              <a:buChar char="ü"/>
            </a:pPr>
            <a:r>
              <a:rPr lang="vi-VN" sz="3500" dirty="0">
                <a:solidFill>
                  <a:srgbClr val="C00000"/>
                </a:solidFill>
              </a:rPr>
              <a:t>Học và chuẩn bị </a:t>
            </a:r>
            <a:r>
              <a:rPr lang="vi-VN" sz="3500" b="1" i="1" dirty="0">
                <a:solidFill>
                  <a:srgbClr val="C00000"/>
                </a:solidFill>
              </a:rPr>
              <a:t>bài</a:t>
            </a:r>
            <a:r>
              <a:rPr lang="en-US" sz="3500" b="1" i="1" dirty="0">
                <a:solidFill>
                  <a:srgbClr val="C00000"/>
                </a:solidFill>
              </a:rPr>
              <a:t> 3</a:t>
            </a:r>
            <a:endParaRPr lang="en-US" sz="3500" i="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344689" y="-2925904"/>
            <a:ext cx="3647983" cy="4441988"/>
          </a:xfrm>
          <a:prstGeom prst="rect">
            <a:avLst/>
          </a:prstGeom>
        </p:spPr>
      </p:pic>
      <p:sp>
        <p:nvSpPr>
          <p:cNvPr id="4" name="AutoShape 4"/>
          <p:cNvSpPr/>
          <p:nvPr/>
        </p:nvSpPr>
        <p:spPr>
          <a:xfrm>
            <a:off x="13775391" y="1516084"/>
            <a:ext cx="5210503" cy="340003"/>
          </a:xfrm>
          <a:prstGeom prst="rect">
            <a:avLst/>
          </a:prstGeom>
          <a:solidFill>
            <a:srgbClr val="BEB6AE"/>
          </a:solidFill>
        </p:spPr>
      </p:sp>
      <p:pic>
        <p:nvPicPr>
          <p:cNvPr id="5" name="Picture 5"/>
          <p:cNvPicPr>
            <a:picLocks noChangeAspect="1"/>
          </p:cNvPicPr>
          <p:nvPr/>
        </p:nvPicPr>
        <p:blipFill>
          <a:blip r:embed="rId3"/>
          <a:srcRect/>
          <a:stretch>
            <a:fillRect/>
          </a:stretch>
        </p:blipFill>
        <p:spPr>
          <a:xfrm>
            <a:off x="-3111780" y="-3695140"/>
            <a:ext cx="5573618" cy="6547569"/>
          </a:xfrm>
          <a:prstGeom prst="rect">
            <a:avLst/>
          </a:prstGeom>
        </p:spPr>
      </p:pic>
      <p:sp>
        <p:nvSpPr>
          <p:cNvPr id="6" name="AutoShape 6"/>
          <p:cNvSpPr/>
          <p:nvPr/>
        </p:nvSpPr>
        <p:spPr>
          <a:xfrm>
            <a:off x="0" y="8218937"/>
            <a:ext cx="18288000" cy="2068063"/>
          </a:xfrm>
          <a:prstGeom prst="rect">
            <a:avLst/>
          </a:prstGeom>
          <a:solidFill>
            <a:srgbClr val="C9C0A8"/>
          </a:solidFill>
        </p:spPr>
      </p:sp>
      <p:pic>
        <p:nvPicPr>
          <p:cNvPr id="7" name="Picture 7"/>
          <p:cNvPicPr>
            <a:picLocks noChangeAspect="1"/>
          </p:cNvPicPr>
          <p:nvPr/>
        </p:nvPicPr>
        <p:blipFill>
          <a:blip r:embed="rId4"/>
          <a:srcRect/>
          <a:stretch>
            <a:fillRect/>
          </a:stretch>
        </p:blipFill>
        <p:spPr>
          <a:xfrm>
            <a:off x="3452980" y="6886612"/>
            <a:ext cx="3537707" cy="2158001"/>
          </a:xfrm>
          <a:prstGeom prst="rect">
            <a:avLst/>
          </a:prstGeom>
        </p:spPr>
      </p:pic>
      <p:pic>
        <p:nvPicPr>
          <p:cNvPr id="8" name="Picture 8"/>
          <p:cNvPicPr>
            <a:picLocks noChangeAspect="1"/>
          </p:cNvPicPr>
          <p:nvPr/>
        </p:nvPicPr>
        <p:blipFill>
          <a:blip r:embed="rId5"/>
          <a:srcRect/>
          <a:stretch>
            <a:fillRect/>
          </a:stretch>
        </p:blipFill>
        <p:spPr>
          <a:xfrm>
            <a:off x="470475" y="4065483"/>
            <a:ext cx="3697670" cy="5788916"/>
          </a:xfrm>
          <a:prstGeom prst="rect">
            <a:avLst/>
          </a:prstGeom>
        </p:spPr>
      </p:pic>
      <p:pic>
        <p:nvPicPr>
          <p:cNvPr id="9" name="Picture 9"/>
          <p:cNvPicPr>
            <a:picLocks noChangeAspect="1"/>
          </p:cNvPicPr>
          <p:nvPr/>
        </p:nvPicPr>
        <p:blipFill>
          <a:blip r:embed="rId6"/>
          <a:srcRect/>
          <a:stretch>
            <a:fillRect/>
          </a:stretch>
        </p:blipFill>
        <p:spPr>
          <a:xfrm>
            <a:off x="14119742" y="4587797"/>
            <a:ext cx="3344292" cy="5266602"/>
          </a:xfrm>
          <a:prstGeom prst="rect">
            <a:avLst/>
          </a:prstGeom>
        </p:spPr>
      </p:pic>
      <p:pic>
        <p:nvPicPr>
          <p:cNvPr id="10" name="Picture 10"/>
          <p:cNvPicPr>
            <a:picLocks noChangeAspect="1"/>
          </p:cNvPicPr>
          <p:nvPr/>
        </p:nvPicPr>
        <p:blipFill>
          <a:blip r:embed="rId7"/>
          <a:srcRect/>
          <a:stretch>
            <a:fillRect/>
          </a:stretch>
        </p:blipFill>
        <p:spPr>
          <a:xfrm>
            <a:off x="11003378" y="7261250"/>
            <a:ext cx="4259793" cy="2593149"/>
          </a:xfrm>
          <a:prstGeom prst="rect">
            <a:avLst/>
          </a:prstGeom>
        </p:spPr>
      </p:pic>
      <p:sp>
        <p:nvSpPr>
          <p:cNvPr id="12" name="TextBox 6">
            <a:extLst>
              <a:ext uri="{FF2B5EF4-FFF2-40B4-BE49-F238E27FC236}">
                <a16:creationId xmlns:a16="http://schemas.microsoft.com/office/drawing/2014/main" xmlns="" id="{B0146F8F-9C72-5C5F-EE8C-0706EBBFA52A}"/>
              </a:ext>
            </a:extLst>
          </p:cNvPr>
          <p:cNvSpPr txBox="1"/>
          <p:nvPr/>
        </p:nvSpPr>
        <p:spPr>
          <a:xfrm>
            <a:off x="4347519" y="2852429"/>
            <a:ext cx="9407656" cy="2339038"/>
          </a:xfrm>
          <a:prstGeom prst="rect">
            <a:avLst/>
          </a:prstGeom>
        </p:spPr>
        <p:txBody>
          <a:bodyPr wrap="square" lIns="0" tIns="0" rIns="0" bIns="0" rtlCol="0" anchor="t">
            <a:spAutoFit/>
          </a:bodyPr>
          <a:lstStyle/>
          <a:p>
            <a:pPr marL="0" lvl="0" indent="0" algn="ctr">
              <a:lnSpc>
                <a:spcPct val="150000"/>
              </a:lnSpc>
              <a:spcBef>
                <a:spcPct val="0"/>
              </a:spcBef>
            </a:pPr>
            <a:r>
              <a:rPr lang="vi-VN" sz="5400" b="1" dirty="0">
                <a:solidFill>
                  <a:srgbClr val="FFFF00"/>
                </a:solidFill>
                <a:latin typeface="Arial" panose="020B0604020202020204" pitchFamily="34" charset="0"/>
                <a:cs typeface="Arial" panose="020B0604020202020204" pitchFamily="34" charset="0"/>
              </a:rPr>
              <a:t>CẢM ƠN CÁC EM ĐÃ </a:t>
            </a:r>
          </a:p>
          <a:p>
            <a:pPr marL="0" lvl="0" indent="0" algn="ctr">
              <a:lnSpc>
                <a:spcPct val="150000"/>
              </a:lnSpc>
              <a:spcBef>
                <a:spcPct val="0"/>
              </a:spcBef>
            </a:pPr>
            <a:r>
              <a:rPr lang="vi-VN" sz="5400" b="1" dirty="0">
                <a:solidFill>
                  <a:srgbClr val="FFFF00"/>
                </a:solidFill>
                <a:latin typeface="Arial" panose="020B0604020202020204" pitchFamily="34" charset="0"/>
                <a:cs typeface="Arial" panose="020B0604020202020204" pitchFamily="34" charset="0"/>
              </a:rPr>
              <a:t>LẮNG NGHE BÀI GIẢNG!</a:t>
            </a:r>
            <a:endParaRPr lang="en-US" sz="5400" b="1" u="none"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5324150" y="149116"/>
            <a:ext cx="2507507" cy="2854871"/>
          </a:xfrm>
          <a:prstGeom prst="rect">
            <a:avLst/>
          </a:prstGeom>
        </p:spPr>
      </p:pic>
      <p:sp>
        <p:nvSpPr>
          <p:cNvPr id="6" name="TextBox 2">
            <a:extLst>
              <a:ext uri="{FF2B5EF4-FFF2-40B4-BE49-F238E27FC236}">
                <a16:creationId xmlns:a16="http://schemas.microsoft.com/office/drawing/2014/main" xmlns="" id="{502A783D-C1FC-530A-C162-3D709EFFD9D4}"/>
              </a:ext>
            </a:extLst>
          </p:cNvPr>
          <p:cNvSpPr txBox="1"/>
          <p:nvPr/>
        </p:nvSpPr>
        <p:spPr>
          <a:xfrm>
            <a:off x="7168516" y="197955"/>
            <a:ext cx="3950967" cy="1054648"/>
          </a:xfrm>
          <a:prstGeom prst="rect">
            <a:avLst/>
          </a:prstGeom>
        </p:spPr>
        <p:txBody>
          <a:bodyPr wrap="square" lIns="0" tIns="0" rIns="0" bIns="0" rtlCol="0" anchor="t">
            <a:spAutoFit/>
          </a:bodyPr>
          <a:lstStyle/>
          <a:p>
            <a:pPr marL="0" lvl="0" indent="0">
              <a:lnSpc>
                <a:spcPts val="9600"/>
              </a:lnSpc>
            </a:pPr>
            <a:r>
              <a:rPr lang="en-US" sz="4500" b="1" dirty="0">
                <a:solidFill>
                  <a:srgbClr val="FF0000"/>
                </a:solidFill>
                <a:latin typeface="Arial" panose="020B0604020202020204" pitchFamily="34" charset="0"/>
                <a:cs typeface="Arial" panose="020B0604020202020204" pitchFamily="34" charset="0"/>
              </a:rPr>
              <a:t>KHỞI ĐỘNG</a:t>
            </a:r>
            <a:endParaRPr lang="en-US" sz="4500" b="1" u="none"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AF701FE-D0AC-742C-68CF-D55B90FF0E88}"/>
              </a:ext>
            </a:extLst>
          </p:cNvPr>
          <p:cNvSpPr txBox="1"/>
          <p:nvPr/>
        </p:nvSpPr>
        <p:spPr>
          <a:xfrm>
            <a:off x="729915" y="1978914"/>
            <a:ext cx="7315200" cy="584775"/>
          </a:xfrm>
          <a:prstGeom prst="rect">
            <a:avLst/>
          </a:prstGeom>
          <a:noFill/>
        </p:spPr>
        <p:txBody>
          <a:bodyPr wrap="square">
            <a:spAutoFit/>
          </a:bodyPr>
          <a:lstStyle/>
          <a:p>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sát</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hình</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2.1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trả</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lời</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2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hỏi</a:t>
            </a:r>
            <a:r>
              <a:rPr lang="fr-FR" sz="3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200" b="1" i="1" dirty="0">
              <a:solidFill>
                <a:srgbClr val="C00000"/>
              </a:solidFill>
              <a:latin typeface="Arial" panose="020B0604020202020204" pitchFamily="34" charset="0"/>
              <a:cs typeface="Arial" panose="020B0604020202020204" pitchFamily="34" charset="0"/>
            </a:endParaRPr>
          </a:p>
        </p:txBody>
      </p:sp>
      <p:pic>
        <p:nvPicPr>
          <p:cNvPr id="10" name="Picture 9" descr="A picture containing text, colorful&#10;&#10;Description automatically generated">
            <a:extLst>
              <a:ext uri="{FF2B5EF4-FFF2-40B4-BE49-F238E27FC236}">
                <a16:creationId xmlns:a16="http://schemas.microsoft.com/office/drawing/2014/main" xmlns="" id="{04040F2D-829E-673B-1C5E-91E8D70A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46" y="2818524"/>
            <a:ext cx="7315200" cy="6957071"/>
          </a:xfrm>
          <a:prstGeom prst="rect">
            <a:avLst/>
          </a:prstGeom>
        </p:spPr>
      </p:pic>
      <p:sp>
        <p:nvSpPr>
          <p:cNvPr id="12" name="TextBox 11">
            <a:extLst>
              <a:ext uri="{FF2B5EF4-FFF2-40B4-BE49-F238E27FC236}">
                <a16:creationId xmlns:a16="http://schemas.microsoft.com/office/drawing/2014/main" xmlns="" id="{B2F3D825-5FF4-8BE1-4CA2-2C60FB95D334}"/>
              </a:ext>
            </a:extLst>
          </p:cNvPr>
          <p:cNvSpPr txBox="1"/>
          <p:nvPr/>
        </p:nvSpPr>
        <p:spPr>
          <a:xfrm>
            <a:off x="7751878" y="2890002"/>
            <a:ext cx="10550012" cy="719492"/>
          </a:xfrm>
          <a:prstGeom prst="rect">
            <a:avLst/>
          </a:prstGeom>
          <a:noFill/>
        </p:spPr>
        <p:txBody>
          <a:bodyPr wrap="square">
            <a:spAutoFit/>
          </a:bodyPr>
          <a:lstStyle/>
          <a:p>
            <a:pPr marL="285750" marR="0" indent="-285750">
              <a:lnSpc>
                <a:spcPct val="150000"/>
              </a:lnSpc>
              <a:spcBef>
                <a:spcPts val="100"/>
              </a:spcBef>
              <a:spcAft>
                <a:spcPts val="100"/>
              </a:spcAft>
              <a:buFont typeface="Wingdings" panose="05000000000000000000" pitchFamily="2" charset="2"/>
              <a:buChar char="v"/>
            </a:pPr>
            <a:r>
              <a:rPr lang="nl-NL"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Sự kiện ngày Giỗ tổ Hùng Vương diễn ra thời điểm nào?</a:t>
            </a:r>
            <a:endParaRPr lang="en-US" sz="31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A74E06B8-D270-6211-BD41-A51260828188}"/>
              </a:ext>
            </a:extLst>
          </p:cNvPr>
          <p:cNvSpPr txBox="1"/>
          <p:nvPr/>
        </p:nvSpPr>
        <p:spPr>
          <a:xfrm>
            <a:off x="9483871" y="3985619"/>
            <a:ext cx="7079507" cy="584775"/>
          </a:xfrm>
          <a:prstGeom prst="rect">
            <a:avLst/>
          </a:prstGeom>
          <a:noFill/>
        </p:spPr>
        <p:txBody>
          <a:bodyPr wrap="square">
            <a:spAutoFit/>
          </a:bodyPr>
          <a:lstStyle/>
          <a:p>
            <a:r>
              <a:rPr lang="nl-NL" sz="3100" i="1" dirty="0">
                <a:solidFill>
                  <a:srgbClr val="0070C0"/>
                </a:solidFill>
                <a:latin typeface="Arial" panose="020B0604020202020204" pitchFamily="34" charset="0"/>
                <a:ea typeface="Calibri" panose="020F0502020204030204" pitchFamily="34" charset="0"/>
                <a:cs typeface="Arial" panose="020B0604020202020204" pitchFamily="34" charset="0"/>
              </a:rPr>
              <a:t>M</a:t>
            </a: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ồng 10 tháng 3 âm lịch hàng năm </a:t>
            </a:r>
            <a:endParaRPr lang="en-US" sz="3100" dirty="0">
              <a:solidFill>
                <a:srgbClr val="0070C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EA1D8CE-EE66-D021-9987-E688E5D797D4}"/>
              </a:ext>
            </a:extLst>
          </p:cNvPr>
          <p:cNvSpPr/>
          <p:nvPr/>
        </p:nvSpPr>
        <p:spPr>
          <a:xfrm>
            <a:off x="9331472" y="3728733"/>
            <a:ext cx="6858000" cy="984367"/>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671AAF93-89F0-EEEA-521C-B059BD4B191F}"/>
              </a:ext>
            </a:extLst>
          </p:cNvPr>
          <p:cNvSpPr txBox="1"/>
          <p:nvPr/>
        </p:nvSpPr>
        <p:spPr>
          <a:xfrm>
            <a:off x="7751878" y="5557551"/>
            <a:ext cx="10365798" cy="1435073"/>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v"/>
            </a:pPr>
            <a:r>
              <a:rPr lang="nl-NL"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Video clip cho chúng ta biết tri thức lịch sử có vai trò, ý nghĩa gì đối với cuộc sống hiện tại?</a:t>
            </a:r>
            <a:endParaRPr lang="en-US" sz="31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8D0E2AC6-6FA8-2243-BA51-88271F634DFA}"/>
              </a:ext>
            </a:extLst>
          </p:cNvPr>
          <p:cNvSpPr txBox="1"/>
          <p:nvPr/>
        </p:nvSpPr>
        <p:spPr>
          <a:xfrm>
            <a:off x="8145447" y="7116691"/>
            <a:ext cx="9781857" cy="2917530"/>
          </a:xfrm>
          <a:prstGeom prst="rect">
            <a:avLst/>
          </a:prstGeom>
          <a:noFill/>
        </p:spPr>
        <p:txBody>
          <a:bodyPr wrap="square">
            <a:spAutoFit/>
          </a:bodyPr>
          <a:lstStyle/>
          <a:p>
            <a:pPr marL="457200" marR="0" lvl="0" indent="-457200" algn="just">
              <a:lnSpc>
                <a:spcPct val="150000"/>
              </a:lnSpc>
              <a:spcBef>
                <a:spcPts val="100"/>
              </a:spcBef>
              <a:spcAft>
                <a:spcPts val="100"/>
              </a:spcAft>
              <a:buFont typeface="Courier New" panose="02070309020205020404" pitchFamily="49" charset="0"/>
              <a:buChar char="o"/>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truyền thống lâu đời</a:t>
            </a:r>
            <a:endParaRPr lang="nl-NL" sz="3100" i="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100"/>
              </a:spcBef>
              <a:spcAft>
                <a:spcPts val="100"/>
              </a:spcAft>
              <a:buFont typeface="Courier New" panose="02070309020205020404" pitchFamily="49" charset="0"/>
              <a:buChar char="o"/>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dịp để người Việt bày tỏ lòng tôn kính</a:t>
            </a:r>
          </a:p>
          <a:p>
            <a:pPr marL="457200" marR="0" lvl="0" indent="-457200" algn="just">
              <a:lnSpc>
                <a:spcPct val="150000"/>
              </a:lnSpc>
              <a:spcBef>
                <a:spcPts val="100"/>
              </a:spcBef>
              <a:spcAft>
                <a:spcPts val="100"/>
              </a:spcAft>
              <a:buFont typeface="Courier New" panose="02070309020205020404" pitchFamily="49" charset="0"/>
              <a:buChar char="o"/>
            </a:pPr>
            <a:r>
              <a:rPr lang="nl-NL" sz="31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“cơ hội” để người Việt giới thiệu văn hóa tốt đẹp đến bạn bè thế giới,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8EBF323E-A843-798F-9A1C-F5FF805AF489}"/>
              </a:ext>
            </a:extLst>
          </p:cNvPr>
          <p:cNvSpPr/>
          <p:nvPr/>
        </p:nvSpPr>
        <p:spPr>
          <a:xfrm>
            <a:off x="8145447" y="7140383"/>
            <a:ext cx="9947648" cy="2824860"/>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xmlns="" id="{20956DFC-CC2A-32CB-1860-4114F4C6F8AB}"/>
              </a:ext>
            </a:extLst>
          </p:cNvPr>
          <p:cNvCxnSpPr/>
          <p:nvPr/>
        </p:nvCxnSpPr>
        <p:spPr>
          <a:xfrm>
            <a:off x="7543800" y="5143500"/>
            <a:ext cx="1045364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2050" name="Picture 2" descr="Hình Minh Họa Táo Hoa Quả Trái - Ảnh miễn phí trên Pixabay">
            <a:extLst>
              <a:ext uri="{FF2B5EF4-FFF2-40B4-BE49-F238E27FC236}">
                <a16:creationId xmlns:a16="http://schemas.microsoft.com/office/drawing/2014/main" xmlns="" id="{E9043064-906D-CCDB-50A5-AF6AC4CE37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9853" y="3728733"/>
            <a:ext cx="1363607" cy="179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Minh Họa Táo Hoa Quả Trái - Ảnh miễn phí trên Pixabay">
            <a:extLst>
              <a:ext uri="{FF2B5EF4-FFF2-40B4-BE49-F238E27FC236}">
                <a16:creationId xmlns:a16="http://schemas.microsoft.com/office/drawing/2014/main" xmlns="" id="{E4A90C9A-109A-C7E9-FAAB-A2AAB4727E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2977" y="3763103"/>
            <a:ext cx="1363607" cy="179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wipe(down)">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barn(inVertical)">
                                      <p:cBhvr>
                                        <p:cTn id="53" dur="500"/>
                                        <p:tgtEl>
                                          <p:spTgt spid="2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1">
                                            <p:txEl>
                                              <p:pRg st="1" end="1"/>
                                            </p:txEl>
                                          </p:spTgt>
                                        </p:tgtEl>
                                        <p:attrNameLst>
                                          <p:attrName>style.visibility</p:attrName>
                                        </p:attrNameLst>
                                      </p:cBhvr>
                                      <p:to>
                                        <p:strVal val="visible"/>
                                      </p:to>
                                    </p:set>
                                    <p:animEffect transition="in" filter="barn(inVertical)">
                                      <p:cBhvr>
                                        <p:cTn id="58" dur="500"/>
                                        <p:tgtEl>
                                          <p:spTgt spid="21">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xEl>
                                              <p:pRg st="2" end="2"/>
                                            </p:txEl>
                                          </p:spTgt>
                                        </p:tgtEl>
                                        <p:attrNameLst>
                                          <p:attrName>style.visibility</p:attrName>
                                        </p:attrNameLst>
                                      </p:cBhvr>
                                      <p:to>
                                        <p:strVal val="visible"/>
                                      </p:to>
                                    </p:set>
                                    <p:animEffect transition="in" filter="barn(inVertical)">
                                      <p:cBhvr>
                                        <p:cTn id="6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animBg="1"/>
      <p:bldP spid="19"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BD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649200" y="5905500"/>
            <a:ext cx="6506126" cy="5473279"/>
          </a:xfrm>
          <a:prstGeom prst="rect">
            <a:avLst/>
          </a:prstGeom>
        </p:spPr>
      </p:pic>
      <p:pic>
        <p:nvPicPr>
          <p:cNvPr id="3" name="Picture 3"/>
          <p:cNvPicPr>
            <a:picLocks noChangeAspect="1"/>
          </p:cNvPicPr>
          <p:nvPr/>
        </p:nvPicPr>
        <p:blipFill>
          <a:blip r:embed="rId3"/>
          <a:srcRect/>
          <a:stretch>
            <a:fillRect/>
          </a:stretch>
        </p:blipFill>
        <p:spPr>
          <a:xfrm rot="-1237066">
            <a:off x="573304" y="1131604"/>
            <a:ext cx="6099721" cy="1768919"/>
          </a:xfrm>
          <a:prstGeom prst="rect">
            <a:avLst/>
          </a:prstGeom>
        </p:spPr>
      </p:pic>
      <p:sp>
        <p:nvSpPr>
          <p:cNvPr id="10" name="TextBox 9">
            <a:extLst>
              <a:ext uri="{FF2B5EF4-FFF2-40B4-BE49-F238E27FC236}">
                <a16:creationId xmlns:a16="http://schemas.microsoft.com/office/drawing/2014/main" xmlns="" id="{5D78FE85-D305-92FC-41AC-7492EC56A563}"/>
              </a:ext>
            </a:extLst>
          </p:cNvPr>
          <p:cNvSpPr txBox="1"/>
          <p:nvPr/>
        </p:nvSpPr>
        <p:spPr>
          <a:xfrm>
            <a:off x="2667000" y="3917827"/>
            <a:ext cx="14173200" cy="1103892"/>
          </a:xfrm>
          <a:prstGeom prst="rect">
            <a:avLst/>
          </a:prstGeom>
          <a:noFill/>
        </p:spPr>
        <p:txBody>
          <a:bodyPr wrap="square">
            <a:spAutoFit/>
          </a:bodyPr>
          <a:lstStyle/>
          <a:p>
            <a:pPr marL="0" marR="0" algn="ctr">
              <a:lnSpc>
                <a:spcPct val="150000"/>
              </a:lnSpc>
              <a:spcBef>
                <a:spcPts val="100"/>
              </a:spcBef>
              <a:spcAft>
                <a:spcPts val="100"/>
              </a:spcAft>
            </a:pP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 TRI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LỊCH</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CUỘC</a:t>
            </a:r>
            <a:r>
              <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5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SỐNG</a:t>
            </a:r>
            <a:endParaRPr lang="en-US" sz="5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hought Bubble: Cloud 11">
            <a:extLst>
              <a:ext uri="{FF2B5EF4-FFF2-40B4-BE49-F238E27FC236}">
                <a16:creationId xmlns:a16="http://schemas.microsoft.com/office/drawing/2014/main" xmlns="" id="{976939D3-1F3D-8E08-831A-32C66647B0E3}"/>
              </a:ext>
            </a:extLst>
          </p:cNvPr>
          <p:cNvSpPr/>
          <p:nvPr/>
        </p:nvSpPr>
        <p:spPr>
          <a:xfrm>
            <a:off x="2476501" y="5928631"/>
            <a:ext cx="6324600" cy="3962400"/>
          </a:xfrm>
          <a:prstGeom prst="cloudCallout">
            <a:avLst>
              <a:gd name="adj1" fmla="val 17567"/>
              <a:gd name="adj2" fmla="val -66150"/>
            </a:avLst>
          </a:prstGeom>
          <a:blipFill>
            <a:blip r:embed="rId4"/>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02B4C56-B28C-AEFE-FC5C-F42E2BEE3FC8}"/>
              </a:ext>
            </a:extLst>
          </p:cNvPr>
          <p:cNvSpPr txBox="1"/>
          <p:nvPr/>
        </p:nvSpPr>
        <p:spPr>
          <a:xfrm>
            <a:off x="685800" y="266700"/>
            <a:ext cx="10971418" cy="719492"/>
          </a:xfrm>
          <a:prstGeom prst="rect">
            <a:avLst/>
          </a:prstGeom>
          <a:noFill/>
        </p:spPr>
        <p:txBody>
          <a:bodyPr wrap="square">
            <a:spAutoFit/>
          </a:bodyPr>
          <a:lstStyle/>
          <a:p>
            <a:pPr marL="0" marR="0" algn="just">
              <a:lnSpc>
                <a:spcPct val="150000"/>
              </a:lnSpc>
              <a:spcBef>
                <a:spcPts val="100"/>
              </a:spcBef>
              <a:spcAft>
                <a:spcPts val="100"/>
              </a:spcAft>
            </a:pP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vai</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trò</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ý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tri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thức</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8A314FA4-FCA0-ED3C-CEBA-01330904C097}"/>
              </a:ext>
            </a:extLst>
          </p:cNvPr>
          <p:cNvCxnSpPr/>
          <p:nvPr/>
        </p:nvCxnSpPr>
        <p:spPr>
          <a:xfrm>
            <a:off x="2362200" y="11049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DB388553-6CBE-A625-9146-3D3AF81425DD}"/>
              </a:ext>
            </a:extLst>
          </p:cNvPr>
          <p:cNvSpPr txBox="1"/>
          <p:nvPr/>
        </p:nvSpPr>
        <p:spPr>
          <a:xfrm>
            <a:off x="1547423" y="1305745"/>
            <a:ext cx="15566923" cy="719492"/>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v"/>
            </a:pP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Hãy</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cho</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biết</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vai</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trò</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và</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ý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nghĩa</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của</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tri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thức</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lịch</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sử</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đối</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với</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cuộc</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sống</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của</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con </a:t>
            </a:r>
            <a:r>
              <a:rPr lang="fr-FR" sz="31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người</a:t>
            </a:r>
            <a:r>
              <a:rPr lang="fr-FR" sz="31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B7348AE3-EEF6-F33A-84BC-209D2C601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884" y="3314700"/>
            <a:ext cx="8957116" cy="4038600"/>
          </a:xfrm>
          <a:prstGeom prst="rect">
            <a:avLst/>
          </a:prstGeom>
        </p:spPr>
      </p:pic>
      <p:pic>
        <p:nvPicPr>
          <p:cNvPr id="17" name="Picture 16">
            <a:extLst>
              <a:ext uri="{FF2B5EF4-FFF2-40B4-BE49-F238E27FC236}">
                <a16:creationId xmlns:a16="http://schemas.microsoft.com/office/drawing/2014/main" xmlns="" id="{300B9CAE-A24B-DAB4-B56D-755EF0DC8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025237"/>
            <a:ext cx="5865083" cy="6784719"/>
          </a:xfrm>
          <a:prstGeom prst="rect">
            <a:avLst/>
          </a:prstGeom>
        </p:spPr>
      </p:pic>
      <p:pic>
        <p:nvPicPr>
          <p:cNvPr id="3076" name="Picture 4" descr="Giáo viên Tiếng Anh là gì">
            <a:extLst>
              <a:ext uri="{FF2B5EF4-FFF2-40B4-BE49-F238E27FC236}">
                <a16:creationId xmlns:a16="http://schemas.microsoft.com/office/drawing/2014/main" xmlns="" id="{F49F51EB-50C6-1FAF-BF8E-438B16320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476500"/>
            <a:ext cx="5814382" cy="7604071"/>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
            <a:extLst>
              <a:ext uri="{FF2B5EF4-FFF2-40B4-BE49-F238E27FC236}">
                <a16:creationId xmlns:a16="http://schemas.microsoft.com/office/drawing/2014/main" xmlns="" id="{2464FC4A-65FE-43EA-B4C1-CED61A019D42}"/>
              </a:ext>
            </a:extLst>
          </p:cNvPr>
          <p:cNvSpPr/>
          <p:nvPr/>
        </p:nvSpPr>
        <p:spPr>
          <a:xfrm>
            <a:off x="-64407" y="9010800"/>
            <a:ext cx="18352407" cy="1276200"/>
          </a:xfrm>
          <a:prstGeom prst="rect">
            <a:avLst/>
          </a:prstGeom>
          <a:solidFill>
            <a:srgbClr val="C6BDA5"/>
          </a:solidFill>
        </p:spPr>
      </p:sp>
      <p:pic>
        <p:nvPicPr>
          <p:cNvPr id="21" name="Picture 20">
            <a:extLst>
              <a:ext uri="{FF2B5EF4-FFF2-40B4-BE49-F238E27FC236}">
                <a16:creationId xmlns:a16="http://schemas.microsoft.com/office/drawing/2014/main" xmlns="" id="{9C7EC7FC-0C37-7C54-E4B7-B573B1FF4D79}"/>
              </a:ext>
            </a:extLst>
          </p:cNvPr>
          <p:cNvPicPr>
            <a:picLocks noChangeAspect="1"/>
          </p:cNvPicPr>
          <p:nvPr/>
        </p:nvPicPr>
        <p:blipFill>
          <a:blip r:embed="rId5"/>
          <a:stretch>
            <a:fillRect/>
          </a:stretch>
        </p:blipFill>
        <p:spPr>
          <a:xfrm>
            <a:off x="9144000" y="3225496"/>
            <a:ext cx="8809913" cy="4737404"/>
          </a:xfrm>
          <a:prstGeom prst="rect">
            <a:avLst/>
          </a:prstGeom>
        </p:spPr>
      </p:pic>
      <p:sp>
        <p:nvSpPr>
          <p:cNvPr id="23" name="TextBox 22">
            <a:extLst>
              <a:ext uri="{FF2B5EF4-FFF2-40B4-BE49-F238E27FC236}">
                <a16:creationId xmlns:a16="http://schemas.microsoft.com/office/drawing/2014/main" xmlns="" id="{65D98865-6A39-B545-D5B8-4F8E94096CEE}"/>
              </a:ext>
            </a:extLst>
          </p:cNvPr>
          <p:cNvSpPr txBox="1"/>
          <p:nvPr/>
        </p:nvSpPr>
        <p:spPr>
          <a:xfrm>
            <a:off x="9473557" y="3746473"/>
            <a:ext cx="8364722" cy="4348691"/>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Trang bị những hiểu biết về quá khứ cho cá nhân và xã hội.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Góp phần bảo tồn và phát huy các giá trị lịch sử, văn hóa của các cộng đồng.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cơ sở để các cộng đồng cùng chung sống và phát triển bền vững.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A4592D57-8172-691E-81D7-2CE61C4886CF}"/>
              </a:ext>
            </a:extLst>
          </p:cNvPr>
          <p:cNvSpPr txBox="1"/>
          <p:nvPr/>
        </p:nvSpPr>
        <p:spPr>
          <a:xfrm>
            <a:off x="9473557" y="2633030"/>
            <a:ext cx="2875793" cy="569387"/>
          </a:xfrm>
          <a:prstGeom prst="rect">
            <a:avLst/>
          </a:prstGeom>
          <a:noFill/>
        </p:spPr>
        <p:txBody>
          <a:bodyPr wrap="square" rtlCol="0">
            <a:spAutoFit/>
          </a:bodyPr>
          <a:lstStyle/>
          <a:p>
            <a:r>
              <a:rPr lang="en-US" sz="3100" dirty="0" err="1">
                <a:solidFill>
                  <a:srgbClr val="0070C0"/>
                </a:solidFill>
                <a:latin typeface="Arial" panose="020B0604020202020204" pitchFamily="34" charset="0"/>
                <a:cs typeface="Arial" panose="020B0604020202020204" pitchFamily="34" charset="0"/>
              </a:rPr>
              <a:t>Vai</a:t>
            </a:r>
            <a:r>
              <a:rPr lang="en-US" sz="3100" dirty="0">
                <a:solidFill>
                  <a:srgbClr val="0070C0"/>
                </a:solidFill>
                <a:latin typeface="Arial" panose="020B0604020202020204" pitchFamily="34" charset="0"/>
                <a:cs typeface="Arial" panose="020B0604020202020204" pitchFamily="34" charset="0"/>
              </a:rPr>
              <a:t> </a:t>
            </a:r>
            <a:r>
              <a:rPr lang="en-US" sz="3100" dirty="0" err="1">
                <a:solidFill>
                  <a:srgbClr val="0070C0"/>
                </a:solidFill>
                <a:latin typeface="Arial" panose="020B0604020202020204" pitchFamily="34" charset="0"/>
                <a:cs typeface="Arial" panose="020B0604020202020204" pitchFamily="34" charset="0"/>
              </a:rPr>
              <a:t>trò</a:t>
            </a:r>
            <a:r>
              <a:rPr lang="en-US" sz="3100" dirty="0">
                <a:solidFill>
                  <a:srgbClr val="0070C0"/>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xmlns="" id="{72DE14C7-F8E2-C98B-8C48-2B0EA4B37BA0}"/>
              </a:ext>
            </a:extLst>
          </p:cNvPr>
          <p:cNvSpPr/>
          <p:nvPr/>
        </p:nvSpPr>
        <p:spPr>
          <a:xfrm>
            <a:off x="9473557" y="3361358"/>
            <a:ext cx="8480356" cy="490757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589820EA-A1EF-0147-2BC2-B089593F1B3F}"/>
              </a:ext>
            </a:extLst>
          </p:cNvPr>
          <p:cNvPicPr>
            <a:picLocks noChangeAspect="1"/>
          </p:cNvPicPr>
          <p:nvPr/>
        </p:nvPicPr>
        <p:blipFill>
          <a:blip r:embed="rId5"/>
          <a:stretch>
            <a:fillRect/>
          </a:stretch>
        </p:blipFill>
        <p:spPr>
          <a:xfrm>
            <a:off x="9294083" y="2527367"/>
            <a:ext cx="8846713" cy="6032170"/>
          </a:xfrm>
          <a:prstGeom prst="rect">
            <a:avLst/>
          </a:prstGeom>
        </p:spPr>
      </p:pic>
      <p:sp>
        <p:nvSpPr>
          <p:cNvPr id="28" name="TextBox 27">
            <a:extLst>
              <a:ext uri="{FF2B5EF4-FFF2-40B4-BE49-F238E27FC236}">
                <a16:creationId xmlns:a16="http://schemas.microsoft.com/office/drawing/2014/main" xmlns="" id="{B314599D-6CD7-5972-CE47-36D5E5054536}"/>
              </a:ext>
            </a:extLst>
          </p:cNvPr>
          <p:cNvSpPr txBox="1"/>
          <p:nvPr/>
        </p:nvSpPr>
        <p:spPr>
          <a:xfrm>
            <a:off x="9753600" y="2270733"/>
            <a:ext cx="1752600" cy="569387"/>
          </a:xfrm>
          <a:prstGeom prst="rect">
            <a:avLst/>
          </a:prstGeom>
          <a:noFill/>
        </p:spPr>
        <p:txBody>
          <a:bodyPr wrap="square" rtlCol="0">
            <a:spAutoFit/>
          </a:bodyPr>
          <a:lstStyle/>
          <a:p>
            <a:r>
              <a:rPr lang="en-US" sz="3100" b="1" dirty="0">
                <a:solidFill>
                  <a:srgbClr val="0070C0"/>
                </a:solidFill>
                <a:latin typeface="Arial" panose="020B0604020202020204" pitchFamily="34" charset="0"/>
                <a:cs typeface="Arial" panose="020B0604020202020204" pitchFamily="34" charset="0"/>
              </a:rPr>
              <a:t>Ý </a:t>
            </a:r>
            <a:r>
              <a:rPr lang="en-US" sz="3100" b="1" dirty="0" err="1">
                <a:solidFill>
                  <a:srgbClr val="0070C0"/>
                </a:solidFill>
                <a:latin typeface="Arial" panose="020B0604020202020204" pitchFamily="34" charset="0"/>
                <a:cs typeface="Arial" panose="020B0604020202020204" pitchFamily="34" charset="0"/>
              </a:rPr>
              <a:t>nghĩa</a:t>
            </a:r>
            <a:r>
              <a:rPr lang="en-US" sz="3100" b="1" dirty="0">
                <a:solidFill>
                  <a:srgbClr val="0070C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xmlns="" id="{32A9465F-ABEF-F366-7304-BF6DCB37C2C6}"/>
              </a:ext>
            </a:extLst>
          </p:cNvPr>
          <p:cNvSpPr txBox="1"/>
          <p:nvPr/>
        </p:nvSpPr>
        <p:spPr>
          <a:xfrm>
            <a:off x="9020957" y="3025274"/>
            <a:ext cx="9107198" cy="5831148"/>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Giúp con người nhận thức sâu sắc về cội nguồn</a:t>
            </a: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Hiểu biết về cội nguồn, bản sắc là cơ sở để con người hiểu chính mình và thế giới.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nền tảng để tồn tại, giữ gìn và phát huy các giá trị lịch sử, văn hóa</a:t>
            </a: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Đúc kết và vận dụng thành công bài học trong quá khứ, tránh những sai lầm lặp lại.</a:t>
            </a:r>
            <a:endParaRPr lang="en-US" sz="31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Dự báo về thời cơ và nguy cơ trong tương lai</a:t>
            </a:r>
            <a:endParaRPr lang="en-US" sz="3100" dirty="0">
              <a:solidFill>
                <a:srgbClr val="0070C0"/>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9CE13C12-E085-A6CA-C662-FC78B0C2E7D2}"/>
              </a:ext>
            </a:extLst>
          </p:cNvPr>
          <p:cNvSpPr/>
          <p:nvPr/>
        </p:nvSpPr>
        <p:spPr>
          <a:xfrm>
            <a:off x="8993918" y="3045887"/>
            <a:ext cx="9146878" cy="576406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Hình Lá Cành Cây Cho Ghép Ảnh Tách Nền PNG 5 - Free.Vector6.com">
            <a:extLst>
              <a:ext uri="{FF2B5EF4-FFF2-40B4-BE49-F238E27FC236}">
                <a16:creationId xmlns:a16="http://schemas.microsoft.com/office/drawing/2014/main" xmlns="" id="{8B1535B8-4916-B7F9-EEA7-07F2FBE2D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96839" y="-68559"/>
            <a:ext cx="2507155" cy="1725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barn(inVertical)">
                                      <p:cBhvr>
                                        <p:cTn id="36" dur="500"/>
                                        <p:tgtEl>
                                          <p:spTgt spid="2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barn(inVertical)">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heel(1)">
                                      <p:cBhvr>
                                        <p:cTn id="63" dur="2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barn(inVertical)">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barn(inVertical)">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barn(inVertical)">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barn(inVertical)">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barn(inVertical)">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animBg="1"/>
      <p:bldP spid="28"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02B4C56-B28C-AEFE-FC5C-F42E2BEE3FC8}"/>
              </a:ext>
            </a:extLst>
          </p:cNvPr>
          <p:cNvSpPr txBox="1"/>
          <p:nvPr/>
        </p:nvSpPr>
        <p:spPr>
          <a:xfrm>
            <a:off x="685800" y="266700"/>
            <a:ext cx="10971418" cy="719492"/>
          </a:xfrm>
          <a:prstGeom prst="rect">
            <a:avLst/>
          </a:prstGeom>
          <a:noFill/>
        </p:spPr>
        <p:txBody>
          <a:bodyPr wrap="square">
            <a:spAutoFit/>
          </a:bodyPr>
          <a:lstStyle/>
          <a:p>
            <a:pPr marL="0" marR="0" algn="just">
              <a:lnSpc>
                <a:spcPct val="150000"/>
              </a:lnSpc>
              <a:spcBef>
                <a:spcPts val="100"/>
              </a:spcBef>
              <a:spcAft>
                <a:spcPts val="100"/>
              </a:spcAft>
            </a:pP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vai</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trò</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ý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tri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thức</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8A314FA4-FCA0-ED3C-CEBA-01330904C097}"/>
              </a:ext>
            </a:extLst>
          </p:cNvPr>
          <p:cNvCxnSpPr/>
          <p:nvPr/>
        </p:nvCxnSpPr>
        <p:spPr>
          <a:xfrm>
            <a:off x="2362200" y="11049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12F41D92-DC25-8EDF-92CF-BC92956B9847}"/>
              </a:ext>
            </a:extLst>
          </p:cNvPr>
          <p:cNvSpPr txBox="1"/>
          <p:nvPr/>
        </p:nvSpPr>
        <p:spPr>
          <a:xfrm>
            <a:off x="381000" y="3896301"/>
            <a:ext cx="14478000" cy="5229637"/>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q"/>
            </a:pPr>
            <a:r>
              <a:rPr lang="nl-NL" sz="31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Ý nghĩa của tri thức lịch sử đối với cuộc sống của con người</a:t>
            </a:r>
            <a:r>
              <a:rPr lang="nl-NL" sz="31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Giúp con người nhận thức sâu sắc về cội nguồn, về bản sắc trong mọi thời đại.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Hiểu biết về cội nguồn, để con người hiểu chính mình và thế giới.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nền tảng để tồn tại, giữ gìn và phát huy các giá trị lịch sử, văn hóa</a:t>
            </a: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Đúc kết, vận dụng thành công bài học trong quá khứ, tránh  sai lầm lặp lại.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Dự báo về thời cơ và nguy cơ trong tương lai hoặc thấy được chiều hướng vận động, phát triển của hiện đại.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Bài tập thực hành luyện từ và câu: mở rộng vốn từ sáng tạo. dấu phẩy, dấu  chấm, dấu chấm hỏi tiếng việt 3 có lời giải">
            <a:extLst>
              <a:ext uri="{FF2B5EF4-FFF2-40B4-BE49-F238E27FC236}">
                <a16:creationId xmlns:a16="http://schemas.microsoft.com/office/drawing/2014/main" xmlns="" id="{35B25A12-6F78-7C7F-F46A-2DB3A0716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5983" y="1562100"/>
            <a:ext cx="5887941" cy="83856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ảo mộc Biểu tượng cảm xúc 🌿">
            <a:extLst>
              <a:ext uri="{FF2B5EF4-FFF2-40B4-BE49-F238E27FC236}">
                <a16:creationId xmlns:a16="http://schemas.microsoft.com/office/drawing/2014/main" xmlns="" id="{30517879-663D-C87D-D1D0-B247446A7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4798"/>
            <a:ext cx="1614304" cy="1614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ảo mộc Biểu tượng cảm xúc 🌿">
            <a:extLst>
              <a:ext uri="{FF2B5EF4-FFF2-40B4-BE49-F238E27FC236}">
                <a16:creationId xmlns:a16="http://schemas.microsoft.com/office/drawing/2014/main" xmlns="" id="{18FC70A7-6FF8-D567-46D2-2D6F94F6B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622" y="1894230"/>
            <a:ext cx="1614304" cy="1614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ảo mộc Biểu tượng cảm xúc 🌿">
            <a:extLst>
              <a:ext uri="{FF2B5EF4-FFF2-40B4-BE49-F238E27FC236}">
                <a16:creationId xmlns:a16="http://schemas.microsoft.com/office/drawing/2014/main" xmlns="" id="{9124BE7C-1054-EBBB-46A4-741B35BFC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824798"/>
            <a:ext cx="1614304" cy="161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35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02B4C56-B28C-AEFE-FC5C-F42E2BEE3FC8}"/>
              </a:ext>
            </a:extLst>
          </p:cNvPr>
          <p:cNvSpPr txBox="1"/>
          <p:nvPr/>
        </p:nvSpPr>
        <p:spPr>
          <a:xfrm>
            <a:off x="685800" y="266700"/>
            <a:ext cx="10971418" cy="719492"/>
          </a:xfrm>
          <a:prstGeom prst="rect">
            <a:avLst/>
          </a:prstGeom>
          <a:noFill/>
        </p:spPr>
        <p:txBody>
          <a:bodyPr wrap="square">
            <a:spAutoFit/>
          </a:bodyPr>
          <a:lstStyle/>
          <a:p>
            <a:pPr marL="0" marR="0" algn="just">
              <a:lnSpc>
                <a:spcPct val="150000"/>
              </a:lnSpc>
              <a:spcBef>
                <a:spcPts val="100"/>
              </a:spcBef>
              <a:spcAft>
                <a:spcPts val="100"/>
              </a:spcAft>
            </a:pP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vai</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trò</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ý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tri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thức</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8A314FA4-FCA0-ED3C-CEBA-01330904C097}"/>
              </a:ext>
            </a:extLst>
          </p:cNvPr>
          <p:cNvCxnSpPr/>
          <p:nvPr/>
        </p:nvCxnSpPr>
        <p:spPr>
          <a:xfrm>
            <a:off x="2362200" y="11049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4CCD07DA-5973-E2C5-05DB-AF2B6F09D0E7}"/>
              </a:ext>
            </a:extLst>
          </p:cNvPr>
          <p:cNvSpPr/>
          <p:nvPr/>
        </p:nvSpPr>
        <p:spPr>
          <a:xfrm>
            <a:off x="3733109" y="2819400"/>
            <a:ext cx="4876800" cy="4648200"/>
          </a:xfrm>
          <a:prstGeom prst="ellipse">
            <a:avLst/>
          </a:prstGeom>
          <a:blipFill>
            <a:blip r:embed="rId2"/>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841FD386-1ED0-5F10-3D06-7D4F97848CF8}"/>
              </a:ext>
            </a:extLst>
          </p:cNvPr>
          <p:cNvSpPr/>
          <p:nvPr/>
        </p:nvSpPr>
        <p:spPr>
          <a:xfrm>
            <a:off x="10744200" y="2819400"/>
            <a:ext cx="4876800" cy="4648200"/>
          </a:xfrm>
          <a:prstGeom prst="ellipse">
            <a:avLst/>
          </a:prstGeom>
          <a:blipFill>
            <a:blip r:embed="rId3"/>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29ED77E-AD11-A3C6-7793-A3DA345022F9}"/>
              </a:ext>
            </a:extLst>
          </p:cNvPr>
          <p:cNvSpPr txBox="1"/>
          <p:nvPr/>
        </p:nvSpPr>
        <p:spPr>
          <a:xfrm>
            <a:off x="3581400" y="7640999"/>
            <a:ext cx="15887700" cy="2201949"/>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Trang bị những hiểu biết về quá khứ cho cá nhân và xã hội.</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Góp phần bảo tồn và phát huy các giá trị lịch sử, văn hóa của các cộng đồng.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cơ sở để các cộng đồng cùng chung sống và phát triển bền vững.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9AF2957D-4081-BB96-C0A2-7D5AFE8A577D}"/>
              </a:ext>
            </a:extLst>
          </p:cNvPr>
          <p:cNvSpPr txBox="1"/>
          <p:nvPr/>
        </p:nvSpPr>
        <p:spPr>
          <a:xfrm>
            <a:off x="1371600" y="1545026"/>
            <a:ext cx="11811000" cy="719492"/>
          </a:xfrm>
          <a:prstGeom prst="rect">
            <a:avLst/>
          </a:prstGeom>
          <a:noFill/>
        </p:spPr>
        <p:txBody>
          <a:bodyPr wrap="square">
            <a:spAutoFit/>
          </a:bodyPr>
          <a:lstStyle/>
          <a:p>
            <a:pPr marL="0" marR="0" algn="just">
              <a:lnSpc>
                <a:spcPct val="150000"/>
              </a:lnSpc>
              <a:spcBef>
                <a:spcPts val="100"/>
              </a:spcBef>
              <a:spcAft>
                <a:spcPts val="100"/>
              </a:spcAft>
            </a:pPr>
            <a:r>
              <a:rPr lang="nl-NL" sz="31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Vai trò của tri thức lịch sử đối với cuộc sống của con người</a:t>
            </a:r>
            <a:r>
              <a:rPr lang="nl-NL" sz="31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126" name="Picture 6" descr="Books PNG Clipart Image | Clip art, Graduation images, School clipart">
            <a:extLst>
              <a:ext uri="{FF2B5EF4-FFF2-40B4-BE49-F238E27FC236}">
                <a16:creationId xmlns:a16="http://schemas.microsoft.com/office/drawing/2014/main" xmlns="" id="{261261CD-1765-D904-47C3-B3951B06B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7378" y="244321"/>
            <a:ext cx="2552700" cy="253568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ưu trữ Sách Vở - KhoThietKe.Net">
            <a:extLst>
              <a:ext uri="{FF2B5EF4-FFF2-40B4-BE49-F238E27FC236}">
                <a16:creationId xmlns:a16="http://schemas.microsoft.com/office/drawing/2014/main" xmlns="" id="{882379B0-50ED-C9E2-0C0A-0E2167737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64" y="7295386"/>
            <a:ext cx="28575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xmlns="" id="{A3E29F82-DC4C-F18C-C15A-2A918144CF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3040" y="3115516"/>
            <a:ext cx="1491940" cy="1664436"/>
          </a:xfrm>
          <a:prstGeom prst="rect">
            <a:avLst/>
          </a:prstGeom>
        </p:spPr>
      </p:pic>
      <p:pic>
        <p:nvPicPr>
          <p:cNvPr id="21" name="Graphic 20">
            <a:extLst>
              <a:ext uri="{FF2B5EF4-FFF2-40B4-BE49-F238E27FC236}">
                <a16:creationId xmlns:a16="http://schemas.microsoft.com/office/drawing/2014/main" xmlns="" id="{D8366447-6629-6183-4A61-0955118B40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23304">
            <a:off x="16124671" y="6256012"/>
            <a:ext cx="1505652" cy="566672"/>
          </a:xfrm>
          <a:prstGeom prst="rect">
            <a:avLst/>
          </a:prstGeom>
        </p:spPr>
      </p:pic>
    </p:spTree>
    <p:extLst>
      <p:ext uri="{BB962C8B-B14F-4D97-AF65-F5344CB8AC3E}">
        <p14:creationId xmlns:p14="http://schemas.microsoft.com/office/powerpoint/2010/main" val="4011157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barn(inVertical)">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pic>
        <p:nvPicPr>
          <p:cNvPr id="3" name="Picture 3"/>
          <p:cNvPicPr>
            <a:picLocks noChangeAspect="1"/>
          </p:cNvPicPr>
          <p:nvPr/>
        </p:nvPicPr>
        <p:blipFill>
          <a:blip r:embed="rId2"/>
          <a:srcRect/>
          <a:stretch>
            <a:fillRect/>
          </a:stretch>
        </p:blipFill>
        <p:spPr>
          <a:xfrm>
            <a:off x="15911549" y="2552700"/>
            <a:ext cx="1964075" cy="7096200"/>
          </a:xfrm>
          <a:prstGeom prst="rect">
            <a:avLst/>
          </a:prstGeom>
        </p:spPr>
      </p:pic>
      <p:pic>
        <p:nvPicPr>
          <p:cNvPr id="4" name="Picture 4"/>
          <p:cNvPicPr>
            <a:picLocks noChangeAspect="1"/>
          </p:cNvPicPr>
          <p:nvPr/>
        </p:nvPicPr>
        <p:blipFill>
          <a:blip r:embed="rId3"/>
          <a:srcRect/>
          <a:stretch>
            <a:fillRect/>
          </a:stretch>
        </p:blipFill>
        <p:spPr>
          <a:xfrm>
            <a:off x="13077896" y="7802023"/>
            <a:ext cx="2975451" cy="2417554"/>
          </a:xfrm>
          <a:prstGeom prst="rect">
            <a:avLst/>
          </a:prstGeom>
        </p:spPr>
      </p:pic>
      <p:sp>
        <p:nvSpPr>
          <p:cNvPr id="11" name="TextBox 10">
            <a:extLst>
              <a:ext uri="{FF2B5EF4-FFF2-40B4-BE49-F238E27FC236}">
                <a16:creationId xmlns:a16="http://schemas.microsoft.com/office/drawing/2014/main" xmlns="" id="{A02B4C56-B28C-AEFE-FC5C-F42E2BEE3FC8}"/>
              </a:ext>
            </a:extLst>
          </p:cNvPr>
          <p:cNvSpPr txBox="1"/>
          <p:nvPr/>
        </p:nvSpPr>
        <p:spPr>
          <a:xfrm>
            <a:off x="685800" y="266700"/>
            <a:ext cx="10971418" cy="719492"/>
          </a:xfrm>
          <a:prstGeom prst="rect">
            <a:avLst/>
          </a:prstGeom>
          <a:noFill/>
        </p:spPr>
        <p:txBody>
          <a:bodyPr wrap="square">
            <a:spAutoFit/>
          </a:bodyPr>
          <a:lstStyle/>
          <a:p>
            <a:pPr marL="0" marR="0" algn="just">
              <a:lnSpc>
                <a:spcPct val="150000"/>
              </a:lnSpc>
              <a:spcBef>
                <a:spcPts val="100"/>
              </a:spcBef>
              <a:spcAft>
                <a:spcPts val="100"/>
              </a:spcAft>
            </a:pP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vai</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trò</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ý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tri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thức</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8A314FA4-FCA0-ED3C-CEBA-01330904C097}"/>
              </a:ext>
            </a:extLst>
          </p:cNvPr>
          <p:cNvCxnSpPr/>
          <p:nvPr/>
        </p:nvCxnSpPr>
        <p:spPr>
          <a:xfrm>
            <a:off x="2362200" y="1104900"/>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94794CCF-A0B6-602E-FB4B-76508166A95F}"/>
              </a:ext>
            </a:extLst>
          </p:cNvPr>
          <p:cNvSpPr txBox="1"/>
          <p:nvPr/>
        </p:nvSpPr>
        <p:spPr>
          <a:xfrm>
            <a:off x="1066800" y="1629025"/>
            <a:ext cx="16535400" cy="1435073"/>
          </a:xfrm>
          <a:prstGeom prst="rect">
            <a:avLst/>
          </a:prstGeom>
          <a:noFill/>
        </p:spPr>
        <p:txBody>
          <a:bodyPr wrap="square">
            <a:spAutoFit/>
          </a:bodyPr>
          <a:lstStyle/>
          <a:p>
            <a:pPr marL="457200" marR="0" indent="-457200" algn="just">
              <a:lnSpc>
                <a:spcPct val="150000"/>
              </a:lnSpc>
              <a:spcBef>
                <a:spcPts val="100"/>
              </a:spcBef>
              <a:spcAft>
                <a:spcPts val="100"/>
              </a:spcAft>
              <a:buFont typeface="Wingdings" panose="05000000000000000000" pitchFamily="2" charset="2"/>
              <a:buChar char="v"/>
            </a:pP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bối</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cảnh</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toàn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cầu</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hóa</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hiện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nay</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theo</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cần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phải</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làm</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gì</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để</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giữ</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gìn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phát</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huy</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bản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sắc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văn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hóa</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dân</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fr-FR" sz="31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tộc</a:t>
            </a:r>
            <a:r>
              <a:rPr lang="fr-FR" sz="31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31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84DE6B1E-A63F-A807-47F4-9336C1E8B0FA}"/>
              </a:ext>
            </a:extLst>
          </p:cNvPr>
          <p:cNvSpPr txBox="1"/>
          <p:nvPr/>
        </p:nvSpPr>
        <p:spPr>
          <a:xfrm>
            <a:off x="2198007" y="5010617"/>
            <a:ext cx="13803993" cy="3633110"/>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Bảo tồn và phát triển những giá trị văn hóa truyền thống của cộng đồng các dân tộc Việt Nam</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Tiếp thu có chọn lọc văn hóa của bên ngoài.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Giữ gìn và phát huy bản sắc văn hóa cần gắn với giữ gìn không gian văn hóa - nơi duy trì đời sống của cộng đồng dân tộc.</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Hình Lá Cây Cho Ghép Ảnh Tách Nền PNG 12 - Free.Vector6.com">
            <a:extLst>
              <a:ext uri="{FF2B5EF4-FFF2-40B4-BE49-F238E27FC236}">
                <a16:creationId xmlns:a16="http://schemas.microsoft.com/office/drawing/2014/main" xmlns="" id="{7E03E9B0-7EC4-ACE0-CA3C-FE28B60DC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28455">
            <a:off x="2336393" y="2476423"/>
            <a:ext cx="3869295" cy="3579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Lá Cây Cho Ghép Ảnh Tách Nền PNG 12 - Free.Vector6.com">
            <a:extLst>
              <a:ext uri="{FF2B5EF4-FFF2-40B4-BE49-F238E27FC236}">
                <a16:creationId xmlns:a16="http://schemas.microsoft.com/office/drawing/2014/main" xmlns="" id="{029734AD-5FCE-08CE-C81A-A3E9148D5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28455">
            <a:off x="6218752" y="2403863"/>
            <a:ext cx="3869295" cy="35790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Lá Cây Cho Ghép Ảnh Tách Nền PNG 12 - Free.Vector6.com">
            <a:extLst>
              <a:ext uri="{FF2B5EF4-FFF2-40B4-BE49-F238E27FC236}">
                <a16:creationId xmlns:a16="http://schemas.microsoft.com/office/drawing/2014/main" xmlns="" id="{02B0AA11-74CC-AFF5-8F62-767E4025B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28455">
            <a:off x="11108836" y="2269000"/>
            <a:ext cx="3869295" cy="35790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Lá Cành Cây Cho Ghép Ảnh Tách Nền PNG 3 - Free.Vector6.com">
            <a:extLst>
              <a:ext uri="{FF2B5EF4-FFF2-40B4-BE49-F238E27FC236}">
                <a16:creationId xmlns:a16="http://schemas.microsoft.com/office/drawing/2014/main" xmlns="" id="{22B3B6D0-7F37-81FF-C66B-D486C9DD77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734385">
            <a:off x="13081403" y="93803"/>
            <a:ext cx="1654308" cy="18197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 bó lúa - �? nghĩa biểu tượng cảm xúc">
            <a:extLst>
              <a:ext uri="{FF2B5EF4-FFF2-40B4-BE49-F238E27FC236}">
                <a16:creationId xmlns:a16="http://schemas.microsoft.com/office/drawing/2014/main" xmlns="" id="{0DCE12F8-AC1F-4FD9-EA20-488F81A7D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477" y="5905500"/>
            <a:ext cx="1524000" cy="31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911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arn(inVertic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75958">
            <a:off x="13876947" y="257063"/>
            <a:ext cx="3190927" cy="1284348"/>
          </a:xfrm>
          <a:prstGeom prst="rect">
            <a:avLst/>
          </a:prstGeom>
        </p:spPr>
      </p:pic>
      <p:pic>
        <p:nvPicPr>
          <p:cNvPr id="3" name="Picture 3"/>
          <p:cNvPicPr>
            <a:picLocks noChangeAspect="1"/>
          </p:cNvPicPr>
          <p:nvPr/>
        </p:nvPicPr>
        <p:blipFill>
          <a:blip r:embed="rId3"/>
          <a:srcRect/>
          <a:stretch>
            <a:fillRect/>
          </a:stretch>
        </p:blipFill>
        <p:spPr>
          <a:xfrm rot="-677901">
            <a:off x="15147655" y="6634380"/>
            <a:ext cx="3232689" cy="3216526"/>
          </a:xfrm>
          <a:prstGeom prst="rect">
            <a:avLst/>
          </a:prstGeom>
        </p:spPr>
      </p:pic>
      <p:sp>
        <p:nvSpPr>
          <p:cNvPr id="12" name="TextBox 11">
            <a:extLst>
              <a:ext uri="{FF2B5EF4-FFF2-40B4-BE49-F238E27FC236}">
                <a16:creationId xmlns:a16="http://schemas.microsoft.com/office/drawing/2014/main" xmlns="" id="{1CC16D61-A5F8-AE46-F1BD-1C8F3206A86A}"/>
              </a:ext>
            </a:extLst>
          </p:cNvPr>
          <p:cNvSpPr txBox="1"/>
          <p:nvPr/>
        </p:nvSpPr>
        <p:spPr>
          <a:xfrm>
            <a:off x="657971" y="430939"/>
            <a:ext cx="10971418" cy="719492"/>
          </a:xfrm>
          <a:prstGeom prst="rect">
            <a:avLst/>
          </a:prstGeom>
          <a:noFill/>
        </p:spPr>
        <p:txBody>
          <a:bodyPr wrap="square">
            <a:spAutoFit/>
          </a:bodyPr>
          <a:lstStyle/>
          <a:p>
            <a:pPr marL="0" marR="0" algn="just">
              <a:lnSpc>
                <a:spcPct val="150000"/>
              </a:lnSpc>
              <a:spcBef>
                <a:spcPts val="100"/>
              </a:spcBef>
              <a:spcAft>
                <a:spcPts val="100"/>
              </a:spcAft>
            </a:pP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Tìm</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hiểu</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vai</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trò</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ý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tri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thức</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lịch</a:t>
            </a:r>
            <a:r>
              <a:rPr lang="fr-FR" sz="31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31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endParaRPr lang="en-US" sz="3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30A3C141-B260-5109-94A3-15B04D7A806E}"/>
              </a:ext>
            </a:extLst>
          </p:cNvPr>
          <p:cNvCxnSpPr/>
          <p:nvPr/>
        </p:nvCxnSpPr>
        <p:spPr>
          <a:xfrm>
            <a:off x="2334371" y="1269139"/>
            <a:ext cx="5791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739D63E6-0DF4-2890-EDB7-9EBE2F27DC8E}"/>
              </a:ext>
            </a:extLst>
          </p:cNvPr>
          <p:cNvSpPr txBox="1"/>
          <p:nvPr/>
        </p:nvSpPr>
        <p:spPr>
          <a:xfrm>
            <a:off x="1400482" y="1665572"/>
            <a:ext cx="15487035" cy="731419"/>
          </a:xfrm>
          <a:prstGeom prst="rect">
            <a:avLst/>
          </a:prstGeom>
          <a:noFill/>
        </p:spPr>
        <p:txBody>
          <a:bodyPr wrap="square">
            <a:spAutoFit/>
          </a:bodyPr>
          <a:lstStyle/>
          <a:p>
            <a:pPr marL="0" marR="0" algn="just">
              <a:lnSpc>
                <a:spcPct val="150000"/>
              </a:lnSpc>
              <a:spcBef>
                <a:spcPts val="100"/>
              </a:spcBef>
              <a:spcAft>
                <a:spcPts val="100"/>
              </a:spcAft>
            </a:pP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nay</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1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fr-FR" sz="31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2C5B1547-F8BD-38EE-23E2-902885EB50C3}"/>
              </a:ext>
            </a:extLst>
          </p:cNvPr>
          <p:cNvSpPr txBox="1"/>
          <p:nvPr/>
        </p:nvSpPr>
        <p:spPr>
          <a:xfrm>
            <a:off x="4419600" y="6771054"/>
            <a:ext cx="11619565" cy="2943178"/>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Tăng cường công tác giáo dục, tuyên truyền</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Bảo tồn và phát triển những giá trị văn hóa truyền thống</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Tiếp thu có chọn lọc văn hóa của bên ngoài. </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Courier New" panose="02070309020205020404" pitchFamily="49" charset="0"/>
              <a:buChar char="o"/>
            </a:pPr>
            <a:r>
              <a:rPr lang="nl-NL" sz="3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Giữ gìn và phát huy bản sắc văn hóa</a:t>
            </a:r>
            <a:endParaRPr lang="en-US" sz="3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17">
            <a:extLst>
              <a:ext uri="{FF2B5EF4-FFF2-40B4-BE49-F238E27FC236}">
                <a16:creationId xmlns:a16="http://schemas.microsoft.com/office/drawing/2014/main" xmlns="" id="{AB5B70C9-2E62-4F0F-3CF9-4CB2EB61CA90}"/>
              </a:ext>
            </a:extLst>
          </p:cNvPr>
          <p:cNvSpPr/>
          <p:nvPr/>
        </p:nvSpPr>
        <p:spPr>
          <a:xfrm>
            <a:off x="1563668" y="2670827"/>
            <a:ext cx="4069965" cy="3718609"/>
          </a:xfrm>
          <a:prstGeom prst="ellipse">
            <a:avLst/>
          </a:prstGeom>
          <a:blipFill>
            <a:blip r:embed="rId4"/>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2BA8A093-4B38-6668-C54B-94F0DA17B7DD}"/>
              </a:ext>
            </a:extLst>
          </p:cNvPr>
          <p:cNvSpPr/>
          <p:nvPr/>
        </p:nvSpPr>
        <p:spPr>
          <a:xfrm>
            <a:off x="6957553" y="2630270"/>
            <a:ext cx="4625782" cy="3718608"/>
          </a:xfrm>
          <a:prstGeom prst="ellipse">
            <a:avLst/>
          </a:prstGeom>
          <a:blipFill>
            <a:blip r:embed="rId5"/>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C789C83B-2053-0E35-D8CB-D5F2BBB319A0}"/>
              </a:ext>
            </a:extLst>
          </p:cNvPr>
          <p:cNvSpPr/>
          <p:nvPr/>
        </p:nvSpPr>
        <p:spPr>
          <a:xfrm>
            <a:off x="12344400" y="2671883"/>
            <a:ext cx="4419600" cy="3617154"/>
          </a:xfrm>
          <a:prstGeom prst="ellipse">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ùa Thu Ngã Lá Cây - Miễn Phí vector hình ảnh trên Pixabay">
            <a:extLst>
              <a:ext uri="{FF2B5EF4-FFF2-40B4-BE49-F238E27FC236}">
                <a16:creationId xmlns:a16="http://schemas.microsoft.com/office/drawing/2014/main" xmlns="" id="{6A1DE197-E938-A312-2654-CDC4B4B27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971" y="7075593"/>
            <a:ext cx="2743200" cy="2950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0">
                                          <p:stCondLst>
                                            <p:cond delay="0"/>
                                          </p:stCondLst>
                                        </p:cTn>
                                        <p:tgtEl>
                                          <p:spTgt spid="19"/>
                                        </p:tgtEl>
                                      </p:cBhvr>
                                    </p:animEffect>
                                    <p:anim calcmode="lin" valueType="num">
                                      <p:cBhvr>
                                        <p:cTn id="2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4" dur="26">
                                          <p:stCondLst>
                                            <p:cond delay="650"/>
                                          </p:stCondLst>
                                        </p:cTn>
                                        <p:tgtEl>
                                          <p:spTgt spid="19"/>
                                        </p:tgtEl>
                                      </p:cBhvr>
                                      <p:to x="100000" y="60000"/>
                                    </p:animScale>
                                    <p:animScale>
                                      <p:cBhvr>
                                        <p:cTn id="35" dur="166" decel="50000">
                                          <p:stCondLst>
                                            <p:cond delay="676"/>
                                          </p:stCondLst>
                                        </p:cTn>
                                        <p:tgtEl>
                                          <p:spTgt spid="19"/>
                                        </p:tgtEl>
                                      </p:cBhvr>
                                      <p:to x="100000" y="100000"/>
                                    </p:animScale>
                                    <p:animScale>
                                      <p:cBhvr>
                                        <p:cTn id="36" dur="26">
                                          <p:stCondLst>
                                            <p:cond delay="1312"/>
                                          </p:stCondLst>
                                        </p:cTn>
                                        <p:tgtEl>
                                          <p:spTgt spid="19"/>
                                        </p:tgtEl>
                                      </p:cBhvr>
                                      <p:to x="100000" y="80000"/>
                                    </p:animScale>
                                    <p:animScale>
                                      <p:cBhvr>
                                        <p:cTn id="37" dur="166" decel="50000">
                                          <p:stCondLst>
                                            <p:cond delay="1338"/>
                                          </p:stCondLst>
                                        </p:cTn>
                                        <p:tgtEl>
                                          <p:spTgt spid="19"/>
                                        </p:tgtEl>
                                      </p:cBhvr>
                                      <p:to x="100000" y="100000"/>
                                    </p:animScale>
                                    <p:animScale>
                                      <p:cBhvr>
                                        <p:cTn id="38" dur="26">
                                          <p:stCondLst>
                                            <p:cond delay="1642"/>
                                          </p:stCondLst>
                                        </p:cTn>
                                        <p:tgtEl>
                                          <p:spTgt spid="19"/>
                                        </p:tgtEl>
                                      </p:cBhvr>
                                      <p:to x="100000" y="90000"/>
                                    </p:animScale>
                                    <p:animScale>
                                      <p:cBhvr>
                                        <p:cTn id="39" dur="166" decel="50000">
                                          <p:stCondLst>
                                            <p:cond delay="1668"/>
                                          </p:stCondLst>
                                        </p:cTn>
                                        <p:tgtEl>
                                          <p:spTgt spid="19"/>
                                        </p:tgtEl>
                                      </p:cBhvr>
                                      <p:to x="100000" y="100000"/>
                                    </p:animScale>
                                    <p:animScale>
                                      <p:cBhvr>
                                        <p:cTn id="40" dur="26">
                                          <p:stCondLst>
                                            <p:cond delay="1808"/>
                                          </p:stCondLst>
                                        </p:cTn>
                                        <p:tgtEl>
                                          <p:spTgt spid="19"/>
                                        </p:tgtEl>
                                      </p:cBhvr>
                                      <p:to x="100000" y="95000"/>
                                    </p:animScale>
                                    <p:animScale>
                                      <p:cBhvr>
                                        <p:cTn id="41" dur="166" decel="50000">
                                          <p:stCondLst>
                                            <p:cond delay="1834"/>
                                          </p:stCondLst>
                                        </p:cTn>
                                        <p:tgtEl>
                                          <p:spTgt spid="19"/>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80">
                                          <p:stCondLst>
                                            <p:cond delay="0"/>
                                          </p:stCondLst>
                                        </p:cTn>
                                        <p:tgtEl>
                                          <p:spTgt spid="20"/>
                                        </p:tgtEl>
                                      </p:cBhvr>
                                    </p:animEffect>
                                    <p:anim calcmode="lin" valueType="num">
                                      <p:cBhvr>
                                        <p:cTn id="4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0" dur="26">
                                          <p:stCondLst>
                                            <p:cond delay="650"/>
                                          </p:stCondLst>
                                        </p:cTn>
                                        <p:tgtEl>
                                          <p:spTgt spid="20"/>
                                        </p:tgtEl>
                                      </p:cBhvr>
                                      <p:to x="100000" y="60000"/>
                                    </p:animScale>
                                    <p:animScale>
                                      <p:cBhvr>
                                        <p:cTn id="51" dur="166" decel="50000">
                                          <p:stCondLst>
                                            <p:cond delay="676"/>
                                          </p:stCondLst>
                                        </p:cTn>
                                        <p:tgtEl>
                                          <p:spTgt spid="20"/>
                                        </p:tgtEl>
                                      </p:cBhvr>
                                      <p:to x="100000" y="100000"/>
                                    </p:animScale>
                                    <p:animScale>
                                      <p:cBhvr>
                                        <p:cTn id="52" dur="26">
                                          <p:stCondLst>
                                            <p:cond delay="1312"/>
                                          </p:stCondLst>
                                        </p:cTn>
                                        <p:tgtEl>
                                          <p:spTgt spid="20"/>
                                        </p:tgtEl>
                                      </p:cBhvr>
                                      <p:to x="100000" y="80000"/>
                                    </p:animScale>
                                    <p:animScale>
                                      <p:cBhvr>
                                        <p:cTn id="53" dur="166" decel="50000">
                                          <p:stCondLst>
                                            <p:cond delay="1338"/>
                                          </p:stCondLst>
                                        </p:cTn>
                                        <p:tgtEl>
                                          <p:spTgt spid="20"/>
                                        </p:tgtEl>
                                      </p:cBhvr>
                                      <p:to x="100000" y="100000"/>
                                    </p:animScale>
                                    <p:animScale>
                                      <p:cBhvr>
                                        <p:cTn id="54" dur="26">
                                          <p:stCondLst>
                                            <p:cond delay="1642"/>
                                          </p:stCondLst>
                                        </p:cTn>
                                        <p:tgtEl>
                                          <p:spTgt spid="20"/>
                                        </p:tgtEl>
                                      </p:cBhvr>
                                      <p:to x="100000" y="90000"/>
                                    </p:animScale>
                                    <p:animScale>
                                      <p:cBhvr>
                                        <p:cTn id="55" dur="166" decel="50000">
                                          <p:stCondLst>
                                            <p:cond delay="1668"/>
                                          </p:stCondLst>
                                        </p:cTn>
                                        <p:tgtEl>
                                          <p:spTgt spid="20"/>
                                        </p:tgtEl>
                                      </p:cBhvr>
                                      <p:to x="100000" y="100000"/>
                                    </p:animScale>
                                    <p:animScale>
                                      <p:cBhvr>
                                        <p:cTn id="56" dur="26">
                                          <p:stCondLst>
                                            <p:cond delay="1808"/>
                                          </p:stCondLst>
                                        </p:cTn>
                                        <p:tgtEl>
                                          <p:spTgt spid="20"/>
                                        </p:tgtEl>
                                      </p:cBhvr>
                                      <p:to x="100000" y="95000"/>
                                    </p:animScale>
                                    <p:animScale>
                                      <p:cBhvr>
                                        <p:cTn id="57" dur="166" decel="50000">
                                          <p:stCondLst>
                                            <p:cond delay="1834"/>
                                          </p:stCondLst>
                                        </p:cTn>
                                        <p:tgtEl>
                                          <p:spTgt spid="2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barn(inVertical)">
                                      <p:cBhvr>
                                        <p:cTn id="62" dur="500"/>
                                        <p:tgtEl>
                                          <p:spTgt spid="1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animEffect transition="in" filter="barn(inVertical)">
                                      <p:cBhvr>
                                        <p:cTn id="67" dur="500"/>
                                        <p:tgtEl>
                                          <p:spTgt spid="1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7">
                                            <p:txEl>
                                              <p:pRg st="2" end="2"/>
                                            </p:txEl>
                                          </p:spTgt>
                                        </p:tgtEl>
                                        <p:attrNameLst>
                                          <p:attrName>style.visibility</p:attrName>
                                        </p:attrNameLst>
                                      </p:cBhvr>
                                      <p:to>
                                        <p:strVal val="visible"/>
                                      </p:to>
                                    </p:set>
                                    <p:animEffect transition="in" filter="barn(inVertical)">
                                      <p:cBhvr>
                                        <p:cTn id="72" dur="500"/>
                                        <p:tgtEl>
                                          <p:spTgt spid="17">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7">
                                            <p:txEl>
                                              <p:pRg st="3" end="3"/>
                                            </p:txEl>
                                          </p:spTgt>
                                        </p:tgtEl>
                                        <p:attrNameLst>
                                          <p:attrName>style.visibility</p:attrName>
                                        </p:attrNameLst>
                                      </p:cBhvr>
                                      <p:to>
                                        <p:strVal val="visible"/>
                                      </p:to>
                                    </p:set>
                                    <p:animEffect transition="in" filter="barn(inVertical)">
                                      <p:cBhvr>
                                        <p:cTn id="7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1964</Words>
  <Application>Microsoft Office PowerPoint</Application>
  <PresentationFormat>Custom</PresentationFormat>
  <Paragraphs>135</Paragraphs>
  <Slides>24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Courier New</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Illustrated 3D Hands Math Quiz Education Presentation</dc:title>
  <cp:lastModifiedBy>HDLAPTOP</cp:lastModifiedBy>
  <cp:revision>4</cp:revision>
  <dcterms:created xsi:type="dcterms:W3CDTF">2006-08-16T00:00:00Z</dcterms:created>
  <dcterms:modified xsi:type="dcterms:W3CDTF">2022-08-29T06:58:55Z</dcterms:modified>
  <dc:identifier>DAFJpfRV5_E</dc:identifier>
</cp:coreProperties>
</file>