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8" r:id="rId3"/>
    <p:sldId id="266" r:id="rId4"/>
    <p:sldId id="257" r:id="rId5"/>
    <p:sldId id="283" r:id="rId6"/>
    <p:sldId id="267" r:id="rId7"/>
    <p:sldId id="268" r:id="rId8"/>
    <p:sldId id="259" r:id="rId9"/>
    <p:sldId id="260" r:id="rId10"/>
    <p:sldId id="269" r:id="rId11"/>
    <p:sldId id="270" r:id="rId12"/>
    <p:sldId id="271" r:id="rId13"/>
    <p:sldId id="272" r:id="rId14"/>
    <p:sldId id="273" r:id="rId15"/>
    <p:sldId id="263" r:id="rId16"/>
    <p:sldId id="274" r:id="rId17"/>
    <p:sldId id="261" r:id="rId18"/>
    <p:sldId id="275" r:id="rId19"/>
    <p:sldId id="276" r:id="rId20"/>
    <p:sldId id="264" r:id="rId21"/>
    <p:sldId id="277" r:id="rId22"/>
    <p:sldId id="278" r:id="rId23"/>
    <p:sldId id="279" r:id="rId24"/>
    <p:sldId id="280" r:id="rId25"/>
    <p:sldId id="281" r:id="rId26"/>
    <p:sldId id="282" r:id="rId27"/>
    <p:sldId id="262" r:id="rId28"/>
    <p:sldId id="265" r:id="rId29"/>
  </p:sldIdLst>
  <p:sldSz cx="18288000" cy="10287000"/>
  <p:notesSz cx="6858000" cy="9144000"/>
  <p:embeddedFontLst>
    <p:embeddedFont>
      <p:font typeface="Calibri"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DF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1" d="100"/>
          <a:sy n="51" d="100"/>
        </p:scale>
        <p:origin x="-456"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3FCDCD-197B-44C4-BA09-FD2BEBB144C8}"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200A52-8A56-4BE8-8C57-A82927C56DEB}" type="slidenum">
              <a:rPr lang="en-US" smtClean="0"/>
              <a:t>‹#›</a:t>
            </a:fld>
            <a:endParaRPr lang="en-US"/>
          </a:p>
        </p:txBody>
      </p:sp>
    </p:spTree>
    <p:extLst>
      <p:ext uri="{BB962C8B-B14F-4D97-AF65-F5344CB8AC3E}">
        <p14:creationId xmlns:p14="http://schemas.microsoft.com/office/powerpoint/2010/main" val="951912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200A52-8A56-4BE8-8C57-A82927C56DEB}" type="slidenum">
              <a:rPr lang="en-US" smtClean="0"/>
              <a:t>4</a:t>
            </a:fld>
            <a:endParaRPr lang="en-US"/>
          </a:p>
        </p:txBody>
      </p:sp>
    </p:spTree>
    <p:extLst>
      <p:ext uri="{BB962C8B-B14F-4D97-AF65-F5344CB8AC3E}">
        <p14:creationId xmlns:p14="http://schemas.microsoft.com/office/powerpoint/2010/main" val="323958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6.svg"/><Relationship Id="rId7" Type="http://schemas.openxmlformats.org/officeDocument/2006/relationships/image" Target="../media/image8.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1.png"/><Relationship Id="rId5" Type="http://schemas.openxmlformats.org/officeDocument/2006/relationships/image" Target="../media/image6.svg"/><Relationship Id="rId10" Type="http://schemas.openxmlformats.org/officeDocument/2006/relationships/image" Target="../media/image40.png"/><Relationship Id="rId4" Type="http://schemas.openxmlformats.org/officeDocument/2006/relationships/image" Target="../media/image18.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svg"/><Relationship Id="rId7" Type="http://schemas.openxmlformats.org/officeDocument/2006/relationships/image" Target="../media/image8.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sv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3.svg"/><Relationship Id="rId7" Type="http://schemas.openxmlformats.org/officeDocument/2006/relationships/image" Target="../media/image48.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8.svg"/><Relationship Id="rId4" Type="http://schemas.openxmlformats.org/officeDocument/2006/relationships/image" Target="../media/image46.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8.svg"/><Relationship Id="rId7" Type="http://schemas.openxmlformats.org/officeDocument/2006/relationships/image" Target="../media/image63.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3.svg"/><Relationship Id="rId7" Type="http://schemas.openxmlformats.org/officeDocument/2006/relationships/image" Target="../media/image6.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3.svg"/><Relationship Id="rId10" Type="http://schemas.openxmlformats.org/officeDocument/2006/relationships/image" Target="../media/image8.svg"/><Relationship Id="rId4" Type="http://schemas.openxmlformats.org/officeDocument/2006/relationships/image" Target="../media/image42.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0.png"/><Relationship Id="rId5" Type="http://schemas.openxmlformats.org/officeDocument/2006/relationships/image" Target="../media/image8.svg"/><Relationship Id="rId10" Type="http://schemas.openxmlformats.org/officeDocument/2006/relationships/image" Target="../media/image69.jpeg"/><Relationship Id="rId4" Type="http://schemas.openxmlformats.org/officeDocument/2006/relationships/image" Target="../media/image17.png"/><Relationship Id="rId9" Type="http://schemas.openxmlformats.org/officeDocument/2006/relationships/image" Target="../media/image68.jpeg"/></Relationships>
</file>

<file path=ppt/slides/_rels/slide1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75.png"/><Relationship Id="rId5" Type="http://schemas.openxmlformats.org/officeDocument/2006/relationships/image" Target="../media/image8.sv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18.png"/><Relationship Id="rId4" Type="http://schemas.openxmlformats.org/officeDocument/2006/relationships/image" Target="../media/image8.sv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png"/><Relationship Id="rId7" Type="http://schemas.openxmlformats.org/officeDocument/2006/relationships/image" Target="../media/image81.png"/><Relationship Id="rId12"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6.svg"/><Relationship Id="rId10" Type="http://schemas.openxmlformats.org/officeDocument/2006/relationships/image" Target="../media/image84.png"/><Relationship Id="rId4" Type="http://schemas.openxmlformats.org/officeDocument/2006/relationships/image" Target="../media/image79.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9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6.svg"/><Relationship Id="rId5" Type="http://schemas.openxmlformats.org/officeDocument/2006/relationships/image" Target="../media/image1.png"/><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8.sv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png"/><Relationship Id="rId7"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4.svg"/><Relationship Id="rId4" Type="http://schemas.openxmlformats.org/officeDocument/2006/relationships/image" Target="../media/image96.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jpg"/><Relationship Id="rId12"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2.jpeg"/><Relationship Id="rId5" Type="http://schemas.openxmlformats.org/officeDocument/2006/relationships/image" Target="../media/image8.svg"/><Relationship Id="rId10" Type="http://schemas.openxmlformats.org/officeDocument/2006/relationships/image" Target="../media/image6.svg"/><Relationship Id="rId4" Type="http://schemas.openxmlformats.org/officeDocument/2006/relationships/image" Target="../media/image6.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png"/><Relationship Id="rId7" Type="http://schemas.openxmlformats.org/officeDocument/2006/relationships/image" Target="../media/image15.png"/><Relationship Id="rId12"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6.png"/><Relationship Id="rId5" Type="http://schemas.openxmlformats.org/officeDocument/2006/relationships/image" Target="../media/image10.svg"/><Relationship Id="rId10" Type="http://schemas.openxmlformats.org/officeDocument/2006/relationships/image" Target="../media/image6.svg"/><Relationship Id="rId4" Type="http://schemas.openxmlformats.org/officeDocument/2006/relationships/image" Target="../media/image14.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92.sv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6.svg"/><Relationship Id="rId5" Type="http://schemas.openxmlformats.org/officeDocument/2006/relationships/image" Target="../media/image16.png"/><Relationship Id="rId10" Type="http://schemas.openxmlformats.org/officeDocument/2006/relationships/image" Target="../media/image18.png"/><Relationship Id="rId4" Type="http://schemas.openxmlformats.org/officeDocument/2006/relationships/image" Target="../media/image10.sv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svg"/><Relationship Id="rId7" Type="http://schemas.openxmlformats.org/officeDocument/2006/relationships/image" Target="../media/image6.svg"/><Relationship Id="rId12"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6.sv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jpeg"/><Relationship Id="rId9" Type="http://schemas.openxmlformats.org/officeDocument/2006/relationships/image" Target="../media/image34.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38.png"/><Relationship Id="rId5" Type="http://schemas.openxmlformats.org/officeDocument/2006/relationships/image" Target="../media/image36.svg"/><Relationship Id="rId10"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grpSp>
        <p:nvGrpSpPr>
          <p:cNvPr id="4" name="Group 4"/>
          <p:cNvGrpSpPr/>
          <p:nvPr/>
        </p:nvGrpSpPr>
        <p:grpSpPr>
          <a:xfrm>
            <a:off x="2996221" y="-1031432"/>
            <a:ext cx="12284833" cy="756572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76804" y="5459012"/>
            <a:ext cx="13123669" cy="497727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852246">
            <a:off x="620566" y="2076772"/>
            <a:ext cx="1376956" cy="17861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35762">
            <a:off x="16366440" y="5994565"/>
            <a:ext cx="1213200" cy="1573727"/>
          </a:xfrm>
          <a:prstGeom prst="rect">
            <a:avLst/>
          </a:prstGeom>
        </p:spPr>
      </p:pic>
      <p:sp>
        <p:nvSpPr>
          <p:cNvPr id="13" name="TextBox 6">
            <a:extLst>
              <a:ext uri="{FF2B5EF4-FFF2-40B4-BE49-F238E27FC236}">
                <a16:creationId xmlns:a16="http://schemas.microsoft.com/office/drawing/2014/main" xmlns="" id="{226C88D3-666E-40F4-3C60-6B06A0794B9B}"/>
              </a:ext>
            </a:extLst>
          </p:cNvPr>
          <p:cNvSpPr txBox="1"/>
          <p:nvPr/>
        </p:nvSpPr>
        <p:spPr>
          <a:xfrm>
            <a:off x="4443200" y="2140531"/>
            <a:ext cx="9650554" cy="1949123"/>
          </a:xfrm>
          <a:prstGeom prst="rect">
            <a:avLst/>
          </a:prstGeom>
        </p:spPr>
        <p:txBody>
          <a:bodyPr wrap="square" lIns="0" tIns="0" rIns="0" bIns="0" rtlCol="0" anchor="t">
            <a:spAutoFit/>
          </a:bodyPr>
          <a:lstStyle/>
          <a:p>
            <a:pPr marL="0" lvl="0" indent="0" algn="ctr">
              <a:lnSpc>
                <a:spcPct val="150000"/>
              </a:lnSpc>
              <a:spcBef>
                <a:spcPct val="0"/>
              </a:spcBef>
            </a:pPr>
            <a:r>
              <a:rPr lang="vi-VN" sz="4500" b="1" dirty="0">
                <a:solidFill>
                  <a:srgbClr val="FF0000"/>
                </a:solidFill>
                <a:latin typeface="Arial" panose="020B0604020202020204" pitchFamily="34" charset="0"/>
                <a:cs typeface="Arial" panose="020B0604020202020204" pitchFamily="34" charset="0"/>
              </a:rPr>
              <a:t>CHÀO MỪNG CÁC EM ĐẾN VỚI BÀI HỌC NGÀY HÔM NAY!</a:t>
            </a:r>
            <a:endParaRPr lang="en-US" sz="4500" b="1" u="none"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3"/>
                                        </p:tgtEl>
                                        <p:attrNameLst>
                                          <p:attrName>ppt_x</p:attrName>
                                          <p:attrName>ppt_y</p:attrName>
                                        </p:attrNameLst>
                                      </p:cBhvr>
                                    </p:animMotion>
                                    <p:animRot by="1500000">
                                      <p:cBhvr>
                                        <p:cTn id="7" dur="125" fill="hold">
                                          <p:stCondLst>
                                            <p:cond delay="0"/>
                                          </p:stCondLst>
                                        </p:cTn>
                                        <p:tgtEl>
                                          <p:spTgt spid="13"/>
                                        </p:tgtEl>
                                        <p:attrNameLst>
                                          <p:attrName>r</p:attrName>
                                        </p:attrNameLst>
                                      </p:cBhvr>
                                    </p:animRot>
                                    <p:animRot by="-1500000">
                                      <p:cBhvr>
                                        <p:cTn id="8" dur="125" fill="hold">
                                          <p:stCondLst>
                                            <p:cond delay="125"/>
                                          </p:stCondLst>
                                        </p:cTn>
                                        <p:tgtEl>
                                          <p:spTgt spid="13"/>
                                        </p:tgtEl>
                                        <p:attrNameLst>
                                          <p:attrName>r</p:attrName>
                                        </p:attrNameLst>
                                      </p:cBhvr>
                                    </p:animRot>
                                    <p:animRot by="-1500000">
                                      <p:cBhvr>
                                        <p:cTn id="9" dur="125" fill="hold">
                                          <p:stCondLst>
                                            <p:cond delay="250"/>
                                          </p:stCondLst>
                                        </p:cTn>
                                        <p:tgtEl>
                                          <p:spTgt spid="13"/>
                                        </p:tgtEl>
                                        <p:attrNameLst>
                                          <p:attrName>r</p:attrName>
                                        </p:attrNameLst>
                                      </p:cBhvr>
                                    </p:animRot>
                                    <p:animRot by="1500000">
                                      <p:cBhvr>
                                        <p:cTn id="10" dur="125" fill="hold">
                                          <p:stCondLst>
                                            <p:cond delay="375"/>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536786" y="9698131"/>
            <a:ext cx="1837483" cy="50301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09083" y="9926537"/>
            <a:ext cx="1837483" cy="503011"/>
          </a:xfrm>
          <a:prstGeom prst="rect">
            <a:avLst/>
          </a:prstGeom>
        </p:spPr>
      </p:pic>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15448997" y="333167"/>
            <a:ext cx="1030238" cy="1336394"/>
          </a:xfrm>
          <a:prstGeom prst="rect">
            <a:avLst/>
          </a:prstGeom>
        </p:spPr>
      </p:pic>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3575" y="1419027"/>
            <a:ext cx="1376956" cy="1786146"/>
          </a:xfrm>
          <a:prstGeom prst="rect">
            <a:avLst/>
          </a:prstGeom>
        </p:spPr>
      </p:pic>
      <p:pic>
        <p:nvPicPr>
          <p:cNvPr id="23" name="Picture 22">
            <a:extLst>
              <a:ext uri="{FF2B5EF4-FFF2-40B4-BE49-F238E27FC236}">
                <a16:creationId xmlns:a16="http://schemas.microsoft.com/office/drawing/2014/main" xmlns="" id="{A1686FE5-B30A-41A8-05EC-C197598D96CB}"/>
              </a:ext>
            </a:extLst>
          </p:cNvPr>
          <p:cNvPicPr>
            <a:picLocks noChangeAspect="1"/>
          </p:cNvPicPr>
          <p:nvPr/>
        </p:nvPicPr>
        <p:blipFill>
          <a:blip r:embed="rId8"/>
          <a:stretch>
            <a:fillRect/>
          </a:stretch>
        </p:blipFill>
        <p:spPr>
          <a:xfrm>
            <a:off x="8774398" y="4850104"/>
            <a:ext cx="739204" cy="586791"/>
          </a:xfrm>
          <a:prstGeom prst="rect">
            <a:avLst/>
          </a:prstGeom>
        </p:spPr>
      </p:pic>
      <p:sp>
        <p:nvSpPr>
          <p:cNvPr id="22" name="Rectangle: Rounded Corners 21">
            <a:extLst>
              <a:ext uri="{FF2B5EF4-FFF2-40B4-BE49-F238E27FC236}">
                <a16:creationId xmlns:a16="http://schemas.microsoft.com/office/drawing/2014/main" xmlns="" id="{4A8E0CBE-B9B0-EDE1-9490-0E203B502CAB}"/>
              </a:ext>
            </a:extLst>
          </p:cNvPr>
          <p:cNvSpPr/>
          <p:nvPr/>
        </p:nvSpPr>
        <p:spPr>
          <a:xfrm>
            <a:off x="321394" y="346136"/>
            <a:ext cx="11963399"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2986C0D-57A7-C05C-E908-97B2B694EA91}"/>
              </a:ext>
            </a:extLst>
          </p:cNvPr>
          <p:cNvSpPr txBox="1"/>
          <p:nvPr/>
        </p:nvSpPr>
        <p:spPr>
          <a:xfrm>
            <a:off x="457200" y="510948"/>
            <a:ext cx="11581069" cy="584775"/>
          </a:xfrm>
          <a:prstGeom prst="rect">
            <a:avLst/>
          </a:prstGeom>
          <a:noFill/>
        </p:spPr>
        <p:txBody>
          <a:bodyPr wrap="square">
            <a:spAutoFit/>
          </a:bodyPr>
          <a:lstStyle/>
          <a:p>
            <a:r>
              <a:rPr lang="fr-FR" sz="3200" b="1">
                <a:solidFill>
                  <a:srgbClr val="FF0000"/>
                </a:solidFill>
                <a:effectLst/>
                <a:latin typeface="Arial" panose="020B0604020202020204" pitchFamily="34" charset="0"/>
                <a:ea typeface="Calibri" panose="020F0502020204030204" pitchFamily="34" charset="0"/>
                <a:cs typeface="Arial" panose="020B0604020202020204" pitchFamily="34" charset="0"/>
              </a:rPr>
              <a:t>1. Tìm hiểu về lịch sử, hiện thực lịch sử, nhận thức lịch sử</a:t>
            </a:r>
            <a:endParaRPr lang="en-US" sz="3200" b="1">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BFE4CBDF-4557-BDB8-9C1C-E3A277E78D06}"/>
              </a:ext>
            </a:extLst>
          </p:cNvPr>
          <p:cNvSpPr txBox="1"/>
          <p:nvPr/>
        </p:nvSpPr>
        <p:spPr>
          <a:xfrm>
            <a:off x="1333716" y="1794539"/>
            <a:ext cx="16497084" cy="5343322"/>
          </a:xfrm>
          <a:prstGeom prst="rect">
            <a:avLst/>
          </a:prstGeom>
          <a:noFill/>
        </p:spPr>
        <p:txBody>
          <a:bodyPr wrap="square">
            <a:spAutoFit/>
          </a:bodyPr>
          <a:lstStyle/>
          <a:p>
            <a:pPr algn="just">
              <a:lnSpc>
                <a:spcPct val="150000"/>
              </a:lnSpc>
              <a:spcBef>
                <a:spcPts val="100"/>
              </a:spcBef>
              <a:spcAft>
                <a:spcPts val="0"/>
              </a:spcAft>
            </a:pPr>
            <a:r>
              <a:rPr lang="vi-VN" sz="3300" i="1" dirty="0">
                <a:solidFill>
                  <a:srgbClr val="0070C0"/>
                </a:solidFill>
                <a:effectLst/>
                <a:ea typeface="Calibri" panose="020F0502020204030204" pitchFamily="34" charset="0"/>
                <a:cs typeface="Times New Roman" panose="02020603050405020304" pitchFamily="18" charset="0"/>
              </a:rPr>
              <a:t>Phân biệt hiện thực lịch sử và nhận thức lịch sử :</a:t>
            </a:r>
            <a:endParaRPr lang="vi-VN" sz="3300" dirty="0">
              <a:solidFill>
                <a:srgbClr val="0070C0"/>
              </a:solidFill>
              <a:effectLst/>
              <a:cs typeface="Times New Roman" panose="02020603050405020304" pitchFamily="18" charset="0"/>
            </a:endParaRPr>
          </a:p>
          <a:p>
            <a:pPr marL="457200" indent="-457200" algn="just">
              <a:lnSpc>
                <a:spcPct val="150000"/>
              </a:lnSpc>
              <a:spcBef>
                <a:spcPts val="100"/>
              </a:spcBef>
              <a:spcAft>
                <a:spcPts val="0"/>
              </a:spcAft>
              <a:buFont typeface="Courier New" panose="02070309020205020404" pitchFamily="49" charset="0"/>
              <a:buChar char="o"/>
            </a:pPr>
            <a:r>
              <a:rPr lang="vi-VN" sz="3300" i="1" dirty="0">
                <a:solidFill>
                  <a:srgbClr val="0070C0"/>
                </a:solidFill>
                <a:effectLst/>
                <a:ea typeface="Calibri" panose="020F0502020204030204" pitchFamily="34" charset="0"/>
                <a:cs typeface="Times New Roman" panose="02020603050405020304" pitchFamily="18" charset="0"/>
              </a:rPr>
              <a:t>Hiện thực lịch sử có trước, nhận thức lịch sử có sau. Hiện thực lịch sử là duy nhất và không thể thay đổi, nhưng nhận thức lịch sử rất đa dạng và có thể thay đổi theo thời gian. Hiện thực lịch sử luôn khách quan, còn nhận thức lịch sử vừa khách quan, vừa chủ quan.</a:t>
            </a:r>
            <a:endParaRPr lang="vi-VN" sz="3300" dirty="0">
              <a:solidFill>
                <a:srgbClr val="0070C0"/>
              </a:solidFill>
              <a:effectLst/>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r>
              <a:rPr lang="vi-VN" sz="3300" i="1" dirty="0">
                <a:solidFill>
                  <a:srgbClr val="0070C0"/>
                </a:solidFill>
                <a:effectLst/>
                <a:ea typeface="Calibri" panose="020F0502020204030204" pitchFamily="34" charset="0"/>
                <a:cs typeface="Times New Roman" panose="02020603050405020304" pitchFamily="18" charset="0"/>
              </a:rPr>
              <a:t>Nhận thức lịch sử có sự khác nhau là do mục đích nghiên cứu, nguồn sử liệu, quan điểm tiếp cận, phương pháp nghiên cứu.</a:t>
            </a:r>
            <a:endParaRPr lang="vi-VN" sz="3300" dirty="0">
              <a:solidFill>
                <a:srgbClr val="0070C0"/>
              </a:solidFill>
              <a:effectLst/>
              <a:cs typeface="Times New Roman" panose="02020603050405020304" pitchFamily="18" charset="0"/>
            </a:endParaRPr>
          </a:p>
        </p:txBody>
      </p:sp>
      <p:pic>
        <p:nvPicPr>
          <p:cNvPr id="6146" name="Picture 2" descr="Nhà Máy Trong Chậu Hoa - Miễn Phí vector hình ảnh trên Pixabay">
            <a:extLst>
              <a:ext uri="{FF2B5EF4-FFF2-40B4-BE49-F238E27FC236}">
                <a16:creationId xmlns:a16="http://schemas.microsoft.com/office/drawing/2014/main" xmlns="" id="{700EABE5-DAEF-9AE1-978D-E2FD3C62BC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1944" y="7582873"/>
            <a:ext cx="2211387" cy="26182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a Chậu Cây Phụ Kiện Nội Thất Mùa - Miễn Phí vector hình ảnh trên Pixabay">
            <a:extLst>
              <a:ext uri="{FF2B5EF4-FFF2-40B4-BE49-F238E27FC236}">
                <a16:creationId xmlns:a16="http://schemas.microsoft.com/office/drawing/2014/main" xmlns="" id="{8778A597-7850-76C8-4B2B-CA097132C20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690748" y="7149641"/>
            <a:ext cx="1574570" cy="31491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xmlns="" id="{2E71E4C4-DFFC-B29E-5D70-447D6572E4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23985" y="1242100"/>
            <a:ext cx="15335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xmlns="" id="{0A3945CE-C7C8-FBAF-644A-CCCA63D00D3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3386" y="4610100"/>
            <a:ext cx="15335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xmlns="" id="{FD2038CE-2E31-8B06-86EE-DA29B35B20D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7710849"/>
            <a:ext cx="153352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xmlns="" id="{51082AE5-5F02-8D3E-A022-7525EA01F4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24550" y="7285935"/>
            <a:ext cx="1533525"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356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arn(inVertical)">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738018" y="1644823"/>
            <a:ext cx="983428" cy="112684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616854" y="1414328"/>
            <a:ext cx="1035149" cy="1342764"/>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8784990" y="1452518"/>
            <a:ext cx="1286505" cy="1668815"/>
          </a:xfrm>
          <a:prstGeom prst="rect">
            <a:avLst/>
          </a:prstGeom>
        </p:spPr>
      </p:pic>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66712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vi-VN" sz="3300" b="1" dirty="0">
                <a:solidFill>
                  <a:srgbClr val="FF0000"/>
                </a:solidFill>
                <a:effectLst/>
                <a:ea typeface="Calibri" panose="020F0502020204030204" pitchFamily="34" charset="0"/>
                <a:cs typeface="Times New Roman" panose="02020603050405020304" pitchFamily="18" charset="0"/>
              </a:rPr>
              <a:t>2. Tìm hiểu về đối tượng, chức năng, nhiệm vụ và nguyên tắc cơ bản của Sử học</a:t>
            </a:r>
            <a:endParaRPr lang="vi-VN" sz="3300" dirty="0">
              <a:solidFill>
                <a:srgbClr val="FF0000"/>
              </a:solidFill>
              <a:effectLst/>
              <a:cs typeface="Times New Roman" panose="02020603050405020304" pitchFamily="18" charset="0"/>
            </a:endParaRPr>
          </a:p>
        </p:txBody>
      </p:sp>
      <p:sp>
        <p:nvSpPr>
          <p:cNvPr id="2" name="TextBox 1">
            <a:extLst>
              <a:ext uri="{FF2B5EF4-FFF2-40B4-BE49-F238E27FC236}">
                <a16:creationId xmlns:a16="http://schemas.microsoft.com/office/drawing/2014/main" xmlns="" id="{40F5A7E6-99F6-BD14-053F-8398DE625660}"/>
              </a:ext>
            </a:extLst>
          </p:cNvPr>
          <p:cNvSpPr txBox="1"/>
          <p:nvPr/>
        </p:nvSpPr>
        <p:spPr>
          <a:xfrm>
            <a:off x="2554145" y="1687840"/>
            <a:ext cx="5257800" cy="600164"/>
          </a:xfrm>
          <a:prstGeom prst="rect">
            <a:avLst/>
          </a:prstGeom>
          <a:noFill/>
        </p:spPr>
        <p:txBody>
          <a:bodyPr wrap="square" rtlCol="0">
            <a:spAutoFit/>
          </a:bodyPr>
          <a:lstStyle/>
          <a:p>
            <a:r>
              <a:rPr lang="en-US" sz="3300" b="1" i="1" dirty="0" err="1">
                <a:solidFill>
                  <a:srgbClr val="00B0F0"/>
                </a:solidFill>
                <a:latin typeface="Arial" panose="020B0604020202020204" pitchFamily="34" charset="0"/>
                <a:cs typeface="Arial" panose="020B0604020202020204" pitchFamily="34" charset="0"/>
              </a:rPr>
              <a:t>Hoạt</a:t>
            </a:r>
            <a:r>
              <a:rPr lang="en-US" sz="3300" b="1" i="1" dirty="0">
                <a:solidFill>
                  <a:srgbClr val="00B0F0"/>
                </a:solidFill>
                <a:latin typeface="Arial" panose="020B0604020202020204" pitchFamily="34" charset="0"/>
                <a:cs typeface="Arial" panose="020B0604020202020204" pitchFamily="34" charset="0"/>
              </a:rPr>
              <a:t> </a:t>
            </a:r>
            <a:r>
              <a:rPr lang="en-US" sz="3300" b="1" i="1" dirty="0" err="1">
                <a:solidFill>
                  <a:srgbClr val="00B0F0"/>
                </a:solidFill>
                <a:latin typeface="Arial" panose="020B0604020202020204" pitchFamily="34" charset="0"/>
                <a:cs typeface="Arial" panose="020B0604020202020204" pitchFamily="34" charset="0"/>
              </a:rPr>
              <a:t>động</a:t>
            </a:r>
            <a:r>
              <a:rPr lang="en-US" sz="3300" b="1" i="1" dirty="0">
                <a:solidFill>
                  <a:srgbClr val="00B0F0"/>
                </a:solidFill>
                <a:latin typeface="Arial" panose="020B0604020202020204" pitchFamily="34" charset="0"/>
                <a:cs typeface="Arial" panose="020B0604020202020204" pitchFamily="34" charset="0"/>
              </a:rPr>
              <a:t> </a:t>
            </a:r>
            <a:r>
              <a:rPr lang="en-US" sz="3300" b="1" i="1" dirty="0" err="1">
                <a:solidFill>
                  <a:srgbClr val="00B0F0"/>
                </a:solidFill>
                <a:latin typeface="Arial" panose="020B0604020202020204" pitchFamily="34" charset="0"/>
                <a:cs typeface="Arial" panose="020B0604020202020204" pitchFamily="34" charset="0"/>
              </a:rPr>
              <a:t>nhóm</a:t>
            </a:r>
            <a:r>
              <a:rPr lang="en-US" sz="3300" b="1" i="1" dirty="0">
                <a:solidFill>
                  <a:srgbClr val="00B0F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xmlns="" id="{0617AE85-F840-F263-F75E-DB1BB2DA37A9}"/>
              </a:ext>
            </a:extLst>
          </p:cNvPr>
          <p:cNvSpPr txBox="1"/>
          <p:nvPr/>
        </p:nvSpPr>
        <p:spPr>
          <a:xfrm>
            <a:off x="289438" y="3772562"/>
            <a:ext cx="8790651" cy="1521763"/>
          </a:xfrm>
          <a:prstGeom prst="rect">
            <a:avLst/>
          </a:prstGeom>
          <a:noFill/>
        </p:spPr>
        <p:txBody>
          <a:bodyPr wrap="square">
            <a:spAutoFit/>
          </a:bodyPr>
          <a:lstStyle/>
          <a:p>
            <a:pPr algn="just">
              <a:lnSpc>
                <a:spcPct val="150000"/>
              </a:lnSpc>
              <a:spcBef>
                <a:spcPts val="100"/>
              </a:spcBef>
              <a:spcAft>
                <a:spcPts val="100"/>
              </a:spcAft>
            </a:pPr>
            <a:r>
              <a:rPr lang="vi-VN" sz="3300" i="1" dirty="0">
                <a:solidFill>
                  <a:srgbClr val="C00000"/>
                </a:solidFill>
                <a:effectLst/>
                <a:ea typeface="Calibri" panose="020F0502020204030204" pitchFamily="34" charset="0"/>
                <a:cs typeface="Times New Roman" panose="02020603050405020304" pitchFamily="18" charset="0"/>
              </a:rPr>
              <a:t>Trình bày đối tượng nghiên cứu của Sử học. Cho ví dụ cụ thể</a:t>
            </a:r>
            <a:r>
              <a:rPr lang="en-US" sz="3300" i="1" dirty="0">
                <a:solidFill>
                  <a:srgbClr val="C00000"/>
                </a:solidFill>
                <a:effectLst/>
                <a:ea typeface="Calibri" panose="020F0502020204030204" pitchFamily="34" charset="0"/>
                <a:cs typeface="Times New Roman" panose="02020603050405020304" pitchFamily="18" charset="0"/>
              </a:rPr>
              <a:t>?</a:t>
            </a:r>
            <a:endParaRPr lang="vi-VN" sz="3300" dirty="0">
              <a:solidFill>
                <a:srgbClr val="C00000"/>
              </a:solidFill>
              <a:effectLst/>
              <a:cs typeface="Times New Roman" panose="02020603050405020304" pitchFamily="18" charset="0"/>
            </a:endParaRPr>
          </a:p>
        </p:txBody>
      </p:sp>
      <p:sp>
        <p:nvSpPr>
          <p:cNvPr id="7" name="TextBox 6">
            <a:extLst>
              <a:ext uri="{FF2B5EF4-FFF2-40B4-BE49-F238E27FC236}">
                <a16:creationId xmlns:a16="http://schemas.microsoft.com/office/drawing/2014/main" xmlns="" id="{168099E5-7C76-256D-4664-743F865954DB}"/>
              </a:ext>
            </a:extLst>
          </p:cNvPr>
          <p:cNvSpPr txBox="1"/>
          <p:nvPr/>
        </p:nvSpPr>
        <p:spPr>
          <a:xfrm>
            <a:off x="9525000" y="3621737"/>
            <a:ext cx="8703657" cy="1521763"/>
          </a:xfrm>
          <a:prstGeom prst="rect">
            <a:avLst/>
          </a:prstGeom>
          <a:noFill/>
        </p:spPr>
        <p:txBody>
          <a:bodyPr wrap="square">
            <a:spAutoFit/>
          </a:bodyPr>
          <a:lstStyle/>
          <a:p>
            <a:pPr>
              <a:lnSpc>
                <a:spcPct val="150000"/>
              </a:lnSpc>
              <a:spcAft>
                <a:spcPts val="1000"/>
              </a:spcAft>
            </a:pP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Nêu</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chức</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năng</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nhiệm</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vụ</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học</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Cho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ví</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dụ</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cụ</a:t>
            </a: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thể</a:t>
            </a:r>
            <a:r>
              <a:rPr lang="en-US" sz="3300" i="1"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3300" dirty="0">
              <a:solidFill>
                <a:srgbClr val="C00000"/>
              </a:solidFill>
              <a:effectLst/>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xmlns="" id="{1BDA377A-3014-12C6-7A9E-EC9A235E0F13}"/>
              </a:ext>
            </a:extLst>
          </p:cNvPr>
          <p:cNvCxnSpPr>
            <a:cxnSpLocks/>
          </p:cNvCxnSpPr>
          <p:nvPr/>
        </p:nvCxnSpPr>
        <p:spPr>
          <a:xfrm>
            <a:off x="9525000" y="2288004"/>
            <a:ext cx="0" cy="7998996"/>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4A7AE128-1B6D-9EB2-6F74-600415852573}"/>
              </a:ext>
            </a:extLst>
          </p:cNvPr>
          <p:cNvSpPr/>
          <p:nvPr/>
        </p:nvSpPr>
        <p:spPr>
          <a:xfrm>
            <a:off x="3581400" y="2950459"/>
            <a:ext cx="1955217" cy="600164"/>
          </a:xfrm>
          <a:prstGeom prst="rect">
            <a:avLst/>
          </a:prstGeom>
          <a:solidFill>
            <a:schemeClr val="accent5">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err="1">
                <a:latin typeface="Arial" panose="020B0604020202020204" pitchFamily="34" charset="0"/>
                <a:cs typeface="Arial" panose="020B0604020202020204" pitchFamily="34" charset="0"/>
              </a:rPr>
              <a:t>Nhóm</a:t>
            </a:r>
            <a:r>
              <a:rPr lang="en-US" sz="3300" dirty="0">
                <a:latin typeface="Arial" panose="020B0604020202020204" pitchFamily="34" charset="0"/>
                <a:cs typeface="Arial" panose="020B0604020202020204" pitchFamily="34" charset="0"/>
              </a:rPr>
              <a:t> 1</a:t>
            </a:r>
          </a:p>
        </p:txBody>
      </p:sp>
      <p:sp>
        <p:nvSpPr>
          <p:cNvPr id="16" name="Rectangle 15">
            <a:extLst>
              <a:ext uri="{FF2B5EF4-FFF2-40B4-BE49-F238E27FC236}">
                <a16:creationId xmlns:a16="http://schemas.microsoft.com/office/drawing/2014/main" xmlns="" id="{66E28688-391F-7D1D-C6F4-5B64E7A68618}"/>
              </a:ext>
            </a:extLst>
          </p:cNvPr>
          <p:cNvSpPr/>
          <p:nvPr/>
        </p:nvSpPr>
        <p:spPr>
          <a:xfrm>
            <a:off x="13485081" y="2750552"/>
            <a:ext cx="1955217" cy="600164"/>
          </a:xfrm>
          <a:prstGeom prst="rect">
            <a:avLst/>
          </a:prstGeom>
          <a:solidFill>
            <a:schemeClr val="accent5">
              <a:lumMod val="7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err="1">
                <a:latin typeface="Arial" panose="020B0604020202020204" pitchFamily="34" charset="0"/>
                <a:cs typeface="Arial" panose="020B0604020202020204" pitchFamily="34" charset="0"/>
              </a:rPr>
              <a:t>Nhóm</a:t>
            </a:r>
            <a:r>
              <a:rPr lang="en-US" sz="3300" dirty="0">
                <a:latin typeface="Arial" panose="020B0604020202020204" pitchFamily="34" charset="0"/>
                <a:cs typeface="Arial" panose="020B0604020202020204" pitchFamily="34" charset="0"/>
              </a:rPr>
              <a:t> 2</a:t>
            </a:r>
          </a:p>
        </p:txBody>
      </p:sp>
      <p:sp>
        <p:nvSpPr>
          <p:cNvPr id="18" name="TextBox 17">
            <a:extLst>
              <a:ext uri="{FF2B5EF4-FFF2-40B4-BE49-F238E27FC236}">
                <a16:creationId xmlns:a16="http://schemas.microsoft.com/office/drawing/2014/main" xmlns="" id="{5B83B5AE-1198-1023-1290-E915919DEAAA}"/>
              </a:ext>
            </a:extLst>
          </p:cNvPr>
          <p:cNvSpPr txBox="1"/>
          <p:nvPr/>
        </p:nvSpPr>
        <p:spPr>
          <a:xfrm>
            <a:off x="204636" y="6205968"/>
            <a:ext cx="8960257" cy="3807004"/>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300"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Rất</a:t>
            </a:r>
            <a:r>
              <a:rPr lang="en-US" sz="33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vi-VN" sz="3300" dirty="0">
                <a:solidFill>
                  <a:srgbClr val="0070C0"/>
                </a:solidFill>
                <a:effectLst/>
                <a:latin typeface="Arial" panose="020B0604020202020204" pitchFamily="34" charset="0"/>
                <a:ea typeface="Calibri" panose="020F0502020204030204" pitchFamily="34" charset="0"/>
                <a:cs typeface="Arial" panose="020B0604020202020204" pitchFamily="34" charset="0"/>
              </a:rPr>
              <a:t>đa dạng và mang tính toàn diện, gồm toàn bộ những hoạt động của con người trong quá khứ, diễn ra trên mọi lĩnh vực như chính trị, ngoại giao, quân sự, kinh tế, xã hội, văn hoá...</a:t>
            </a:r>
            <a:endParaRPr lang="vi-VN" sz="3300" dirty="0">
              <a:solidFill>
                <a:srgbClr val="0070C0"/>
              </a:solidFill>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C12AB3E2-F3B1-B498-092B-1E7168D80408}"/>
              </a:ext>
            </a:extLst>
          </p:cNvPr>
          <p:cNvSpPr txBox="1"/>
          <p:nvPr/>
        </p:nvSpPr>
        <p:spPr>
          <a:xfrm>
            <a:off x="9584343" y="6362700"/>
            <a:ext cx="8421328" cy="3045257"/>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300" dirty="0">
                <a:solidFill>
                  <a:srgbClr val="0070C0"/>
                </a:solidFill>
                <a:effectLst/>
                <a:ea typeface="Calibri" panose="020F0502020204030204" pitchFamily="34" charset="0"/>
                <a:cs typeface="Times New Roman" panose="02020603050405020304" pitchFamily="18" charset="0"/>
              </a:rPr>
              <a:t>K</a:t>
            </a:r>
            <a:r>
              <a:rPr lang="vi-VN" sz="3300" dirty="0">
                <a:solidFill>
                  <a:srgbClr val="0070C0"/>
                </a:solidFill>
                <a:effectLst/>
                <a:ea typeface="Calibri" panose="020F0502020204030204" pitchFamily="34" charset="0"/>
                <a:cs typeface="Times New Roman" panose="02020603050405020304" pitchFamily="18" charset="0"/>
              </a:rPr>
              <a:t>hôi phục hiện thực lịch sử một cách chính xác, khách quan và phục vụ cuộc sống của con người hiện tại thông qua bài học kinh nghiệm được đúc kết từ quá</a:t>
            </a:r>
            <a:endParaRPr lang="vi-VN" sz="3300" dirty="0">
              <a:solidFill>
                <a:srgbClr val="0070C0"/>
              </a:solidFill>
              <a:effectLst/>
              <a:cs typeface="Times New Roman" panose="02020603050405020304" pitchFamily="18" charset="0"/>
            </a:endParaRPr>
          </a:p>
        </p:txBody>
      </p:sp>
      <p:cxnSp>
        <p:nvCxnSpPr>
          <p:cNvPr id="22" name="Straight Connector 21">
            <a:extLst>
              <a:ext uri="{FF2B5EF4-FFF2-40B4-BE49-F238E27FC236}">
                <a16:creationId xmlns:a16="http://schemas.microsoft.com/office/drawing/2014/main" xmlns="" id="{BA71CD5F-48A3-0B65-945F-CCFE5562EDF8}"/>
              </a:ext>
            </a:extLst>
          </p:cNvPr>
          <p:cNvCxnSpPr/>
          <p:nvPr/>
        </p:nvCxnSpPr>
        <p:spPr>
          <a:xfrm>
            <a:off x="1371600" y="5783651"/>
            <a:ext cx="609600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7410AAC3-C304-3057-4A75-A2E4D7F52C6E}"/>
              </a:ext>
            </a:extLst>
          </p:cNvPr>
          <p:cNvCxnSpPr/>
          <p:nvPr/>
        </p:nvCxnSpPr>
        <p:spPr>
          <a:xfrm>
            <a:off x="11133732" y="5746605"/>
            <a:ext cx="6096000" cy="0"/>
          </a:xfrm>
          <a:prstGeom prst="line">
            <a:avLst/>
          </a:prstGeom>
          <a:ln w="38100">
            <a:solidFill>
              <a:srgbClr val="00B050"/>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descr="Tea plant leaf Biểu tượng – PNG,ICO,ICNS Tải về">
            <a:extLst>
              <a:ext uri="{FF2B5EF4-FFF2-40B4-BE49-F238E27FC236}">
                <a16:creationId xmlns:a16="http://schemas.microsoft.com/office/drawing/2014/main" xmlns="" id="{BF70BBBD-A425-F605-4113-13C13D33A2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8224" y="429706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ea plant leaf Biểu tượng – PNG,ICO,ICNS Tải về">
            <a:extLst>
              <a:ext uri="{FF2B5EF4-FFF2-40B4-BE49-F238E27FC236}">
                <a16:creationId xmlns:a16="http://schemas.microsoft.com/office/drawing/2014/main" xmlns="" id="{4DEDBFE1-EB01-0204-EEC6-D63FC86CC5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95056" y="4219176"/>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18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026"/>
                                        </p:tgtEl>
                                        <p:attrNameLst>
                                          <p:attrName>style.visibility</p:attrName>
                                        </p:attrNameLst>
                                      </p:cBhvr>
                                      <p:to>
                                        <p:strVal val="visible"/>
                                      </p:to>
                                    </p:set>
                                    <p:animEffect transition="in" filter="barn(inVertical)">
                                      <p:cBhvr>
                                        <p:cTn id="54" dur="500"/>
                                        <p:tgtEl>
                                          <p:spTgt spid="1026"/>
                                        </p:tgtEl>
                                      </p:cBhvr>
                                    </p:animEffect>
                                  </p:childTnLst>
                                </p:cTn>
                              </p:par>
                              <p:par>
                                <p:cTn id="55" presetID="16" presetClass="entr" presetSubtype="21"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barn(inVertical)">
                                      <p:cBhvr>
                                        <p:cTn id="67" dur="500"/>
                                        <p:tgtEl>
                                          <p:spTgt spid="23"/>
                                        </p:tgtEl>
                                      </p:cBhvr>
                                    </p:animEffect>
                                  </p:childTnLst>
                                </p:cTn>
                              </p:par>
                              <p:par>
                                <p:cTn id="68" presetID="16" presetClass="entr" presetSubtype="21"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inVertical)">
                                      <p:cBhvr>
                                        <p:cTn id="7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5" grpId="0" animBg="1"/>
      <p:bldP spid="16" grpId="0" animBg="1"/>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1394" y="1896438"/>
            <a:ext cx="983428" cy="1126844"/>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61952">
            <a:off x="7607350" y="2781237"/>
            <a:ext cx="976221" cy="1266324"/>
          </a:xfrm>
          <a:prstGeom prst="rect">
            <a:avLst/>
          </a:prstGeom>
        </p:spPr>
      </p:pic>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66712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vi-VN" sz="3300" b="1" dirty="0">
                <a:solidFill>
                  <a:srgbClr val="FF0000"/>
                </a:solidFill>
                <a:effectLst/>
                <a:ea typeface="Calibri" panose="020F0502020204030204" pitchFamily="34" charset="0"/>
                <a:cs typeface="Times New Roman" panose="02020603050405020304" pitchFamily="18" charset="0"/>
              </a:rPr>
              <a:t>2. Tìm hiểu về đối tượng, chức năng, nhiệm vụ và nguyên tắc cơ bản của Sử học</a:t>
            </a:r>
            <a:endParaRPr lang="vi-VN" sz="3300" dirty="0">
              <a:solidFill>
                <a:srgbClr val="FF0000"/>
              </a:solidFill>
              <a:effectLst/>
              <a:cs typeface="Times New Roman" panose="02020603050405020304" pitchFamily="18" charset="0"/>
            </a:endParaRPr>
          </a:p>
        </p:txBody>
      </p:sp>
      <p:sp>
        <p:nvSpPr>
          <p:cNvPr id="6" name="TextBox 5">
            <a:extLst>
              <a:ext uri="{FF2B5EF4-FFF2-40B4-BE49-F238E27FC236}">
                <a16:creationId xmlns:a16="http://schemas.microsoft.com/office/drawing/2014/main" xmlns="" id="{DA80F8C7-930D-AB65-48B8-ED8B1B63B059}"/>
              </a:ext>
            </a:extLst>
          </p:cNvPr>
          <p:cNvSpPr txBox="1"/>
          <p:nvPr/>
        </p:nvSpPr>
        <p:spPr>
          <a:xfrm>
            <a:off x="1600200" y="1638799"/>
            <a:ext cx="16795954" cy="1478418"/>
          </a:xfrm>
          <a:prstGeom prst="rect">
            <a:avLst/>
          </a:prstGeom>
          <a:noFill/>
        </p:spPr>
        <p:txBody>
          <a:bodyPr wrap="square">
            <a:spAutoFit/>
          </a:bodyPr>
          <a:lstStyle/>
          <a:p>
            <a:pPr>
              <a:lnSpc>
                <a:spcPct val="150000"/>
              </a:lnSpc>
              <a:spcAft>
                <a:spcPts val="1000"/>
              </a:spcAft>
            </a:pP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Thông</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qua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câu</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chuyện</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Thôi </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TR</a:t>
            </a: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ữ giết vua</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hãy nêu các nguyên tắc cơ bản của Sử học và ý nghĩa của các nguyên tắc đó</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vi-VN" sz="3200" dirty="0">
              <a:solidFill>
                <a:srgbClr val="C00000"/>
              </a:solidFill>
              <a:effectLst/>
              <a:latin typeface="Arial" panose="020B0604020202020204" pitchFamily="34" charset="0"/>
              <a:cs typeface="Arial" panose="020B0604020202020204" pitchFamily="34" charset="0"/>
            </a:endParaRPr>
          </a:p>
        </p:txBody>
      </p:sp>
      <p:pic>
        <p:nvPicPr>
          <p:cNvPr id="2050" name="Picture 2" descr="Thôi Trữ giết vua và chuyện lựa chọn hay bắt buộc học môn sử | Tiếng Dân">
            <a:extLst>
              <a:ext uri="{FF2B5EF4-FFF2-40B4-BE49-F238E27FC236}">
                <a16:creationId xmlns:a16="http://schemas.microsoft.com/office/drawing/2014/main" xmlns="" id="{0EB4A432-22EC-B950-52BD-39738BAD4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929" y="3750203"/>
            <a:ext cx="7187032" cy="602584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4214F6C2-5EC1-09B5-5CFF-4828ABAF0935}"/>
              </a:ext>
            </a:extLst>
          </p:cNvPr>
          <p:cNvSpPr txBox="1"/>
          <p:nvPr/>
        </p:nvSpPr>
        <p:spPr>
          <a:xfrm>
            <a:off x="8656997" y="4111541"/>
            <a:ext cx="6491735" cy="622927"/>
          </a:xfrm>
          <a:prstGeom prst="rect">
            <a:avLst/>
          </a:prstGeom>
          <a:noFill/>
        </p:spPr>
        <p:txBody>
          <a:bodyPr wrap="square">
            <a:spAutoFit/>
          </a:bodyPr>
          <a:lstStyle/>
          <a:p>
            <a:pPr>
              <a:lnSpc>
                <a:spcPct val="114000"/>
              </a:lnSpc>
              <a:spcAft>
                <a:spcPts val="1000"/>
              </a:spcAft>
            </a:pPr>
            <a:r>
              <a:rPr lang="vi-VN" sz="3300" i="1" dirty="0">
                <a:solidFill>
                  <a:srgbClr val="0070C0"/>
                </a:solidFill>
                <a:effectLst/>
                <a:ea typeface="Calibri" panose="020F0502020204030204" pitchFamily="34" charset="0"/>
                <a:cs typeface="Times New Roman" panose="02020603050405020304" pitchFamily="18" charset="0"/>
              </a:rPr>
              <a:t>Nguyên tắc cơ bản của Sử học:</a:t>
            </a:r>
            <a:endParaRPr lang="vi-VN" sz="3300" i="1" dirty="0">
              <a:solidFill>
                <a:srgbClr val="0070C0"/>
              </a:solidFill>
              <a:effectLst/>
              <a:cs typeface="Times New Roman" panose="02020603050405020304" pitchFamily="18" charset="0"/>
            </a:endParaRPr>
          </a:p>
        </p:txBody>
      </p:sp>
      <p:sp>
        <p:nvSpPr>
          <p:cNvPr id="19" name="TextBox 18">
            <a:extLst>
              <a:ext uri="{FF2B5EF4-FFF2-40B4-BE49-F238E27FC236}">
                <a16:creationId xmlns:a16="http://schemas.microsoft.com/office/drawing/2014/main" xmlns="" id="{78C24115-572B-EAC2-3479-0BA348119892}"/>
              </a:ext>
            </a:extLst>
          </p:cNvPr>
          <p:cNvSpPr txBox="1"/>
          <p:nvPr/>
        </p:nvSpPr>
        <p:spPr>
          <a:xfrm>
            <a:off x="8070879" y="4851132"/>
            <a:ext cx="9834510" cy="5223033"/>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Khách quan: khôi phục lại hiện thực lịch sử một cách khách quan</a:t>
            </a:r>
            <a:endParaRPr lang="en-US" sz="3200" dirty="0">
              <a:solidFill>
                <a:srgbClr val="0070C0"/>
              </a:solidFill>
              <a:effectLst/>
              <a:ea typeface="Calibri" panose="020F0502020204030204" pitchFamily="34" charset="0"/>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Trung thực: Nhà sử học cần trung thực</a:t>
            </a:r>
            <a:r>
              <a:rPr lang="en-US" sz="3200" dirty="0">
                <a:solidFill>
                  <a:srgbClr val="0070C0"/>
                </a:solidFill>
                <a:effectLst/>
                <a:ea typeface="Calibri" panose="020F0502020204030204" pitchFamily="34" charset="0"/>
                <a:cs typeface="Times New Roman" panose="02020603050405020304" pitchFamily="18" charset="0"/>
              </a:rPr>
              <a:t> ,</a:t>
            </a:r>
            <a:r>
              <a:rPr lang="vi-VN" sz="3200" dirty="0">
                <a:solidFill>
                  <a:srgbClr val="0070C0"/>
                </a:solidFill>
                <a:effectLst/>
                <a:ea typeface="Calibri" panose="020F0502020204030204" pitchFamily="34" charset="0"/>
                <a:cs typeface="Times New Roman" panose="02020603050405020304" pitchFamily="18" charset="0"/>
              </a:rPr>
              <a:t> không xuyên tạc, hoặc làm sai lệch hiện thực lịch sử.</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Tiến bộ: Từ thấu hiểu quá khứ, Sử học hướng đến những giá trị tốt đẹp</a:t>
            </a:r>
            <a:r>
              <a:rPr lang="en-US" sz="3200" dirty="0">
                <a:solidFill>
                  <a:srgbClr val="0070C0"/>
                </a:solidFill>
                <a:ea typeface="Calibri" panose="020F0502020204030204" pitchFamily="34" charset="0"/>
                <a:cs typeface="Times New Roman" panose="02020603050405020304" pitchFamily="18" charset="0"/>
              </a:rPr>
              <a:t> =&gt;</a:t>
            </a:r>
            <a:r>
              <a:rPr lang="vi-VN" sz="3200" dirty="0">
                <a:solidFill>
                  <a:srgbClr val="0070C0"/>
                </a:solidFill>
                <a:effectLst/>
                <a:ea typeface="Calibri" panose="020F0502020204030204" pitchFamily="34" charset="0"/>
                <a:cs typeface="Times New Roman" panose="02020603050405020304" pitchFamily="18" charset="0"/>
              </a:rPr>
              <a:t>xây dựng xã hội văn minh, tiến bộ.</a:t>
            </a:r>
            <a:endParaRPr lang="vi-VN" sz="3200" dirty="0">
              <a:solidFill>
                <a:srgbClr val="0070C0"/>
              </a:solidFill>
              <a:effectLst/>
              <a:cs typeface="Times New Roman" panose="02020603050405020304" pitchFamily="18" charset="0"/>
            </a:endParaRPr>
          </a:p>
        </p:txBody>
      </p:sp>
      <p:pic>
        <p:nvPicPr>
          <p:cNvPr id="2052" name="Picture 4" descr="Bamboo Leaves Isolated On White Backgroundleaf Green Bamboo Leaves Are  Suitable For Product Design Stock Photo - Download Image Now - iStock">
            <a:extLst>
              <a:ext uri="{FF2B5EF4-FFF2-40B4-BE49-F238E27FC236}">
                <a16:creationId xmlns:a16="http://schemas.microsoft.com/office/drawing/2014/main" xmlns="" id="{28A32D05-3BFD-43A9-89D5-50ECF925CF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12673" y="2725569"/>
            <a:ext cx="1775461" cy="118247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mboo Leaves Isolated on White Background. Space, Chinese. Stock Photo -  Image of decoration, botany: 130524792">
            <a:extLst>
              <a:ext uri="{FF2B5EF4-FFF2-40B4-BE49-F238E27FC236}">
                <a16:creationId xmlns:a16="http://schemas.microsoft.com/office/drawing/2014/main" xmlns="" id="{7E930550-1F1D-65E8-2D1E-3FEABC9C544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47846" y="2725569"/>
            <a:ext cx="1506022" cy="12499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B432B439-DDA2-8C7A-7EA2-B8A4DE7E260B}"/>
              </a:ext>
            </a:extLst>
          </p:cNvPr>
          <p:cNvPicPr>
            <a:picLocks noChangeAspect="1"/>
          </p:cNvPicPr>
          <p:nvPr/>
        </p:nvPicPr>
        <p:blipFill>
          <a:blip r:embed="rId9"/>
          <a:stretch>
            <a:fillRect/>
          </a:stretch>
        </p:blipFill>
        <p:spPr>
          <a:xfrm>
            <a:off x="8070879" y="4141231"/>
            <a:ext cx="10217121" cy="5932934"/>
          </a:xfrm>
          <a:prstGeom prst="rect">
            <a:avLst/>
          </a:prstGeom>
        </p:spPr>
      </p:pic>
      <p:sp>
        <p:nvSpPr>
          <p:cNvPr id="27" name="TextBox 26">
            <a:extLst>
              <a:ext uri="{FF2B5EF4-FFF2-40B4-BE49-F238E27FC236}">
                <a16:creationId xmlns:a16="http://schemas.microsoft.com/office/drawing/2014/main" xmlns="" id="{99EA93A1-93EE-438E-53B3-27BB6D083DF4}"/>
              </a:ext>
            </a:extLst>
          </p:cNvPr>
          <p:cNvSpPr txBox="1"/>
          <p:nvPr/>
        </p:nvSpPr>
        <p:spPr>
          <a:xfrm>
            <a:off x="8001401" y="4423004"/>
            <a:ext cx="9973466" cy="4497193"/>
          </a:xfrm>
          <a:prstGeom prst="rect">
            <a:avLst/>
          </a:prstGeom>
          <a:noFill/>
        </p:spPr>
        <p:txBody>
          <a:bodyPr wrap="square">
            <a:spAutoFit/>
          </a:bodyPr>
          <a:lstStyle/>
          <a:p>
            <a:pPr algn="just">
              <a:lnSpc>
                <a:spcPct val="150000"/>
              </a:lnSpc>
              <a:spcBef>
                <a:spcPts val="100"/>
              </a:spcBef>
              <a:spcAft>
                <a:spcPts val="100"/>
              </a:spcAft>
            </a:pPr>
            <a:r>
              <a:rPr lang="vi-VN" sz="3200" i="1" dirty="0">
                <a:solidFill>
                  <a:srgbClr val="0070C0"/>
                </a:solidFill>
                <a:effectLst/>
                <a:ea typeface="Calibri" panose="020F0502020204030204" pitchFamily="34" charset="0"/>
                <a:cs typeface="Times New Roman" panose="02020603050405020304" pitchFamily="18" charset="0"/>
              </a:rPr>
              <a:t>Ý nghĩa của các nguyên tắc cơ bản của Sử học:</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Định hướng việc nghiên cứu cho nhà sử học</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Giúp nhà sử học hiểu rõ sứ mệnh, trách nhiệm, đạo đức trong quá trình</a:t>
            </a:r>
            <a:r>
              <a:rPr lang="vi-VN" sz="3200" i="1" dirty="0">
                <a:solidFill>
                  <a:srgbClr val="0070C0"/>
                </a:solidFill>
                <a:effectLst/>
                <a:ea typeface="Calibri" panose="020F0502020204030204" pitchFamily="34" charset="0"/>
                <a:cs typeface="Times New Roman" panose="02020603050405020304" pitchFamily="18" charset="0"/>
              </a:rPr>
              <a:t> </a:t>
            </a:r>
            <a:r>
              <a:rPr lang="vi-VN" sz="3200" dirty="0">
                <a:solidFill>
                  <a:srgbClr val="0070C0"/>
                </a:solidFill>
                <a:effectLst/>
                <a:ea typeface="Calibri" panose="020F0502020204030204" pitchFamily="34" charset="0"/>
                <a:cs typeface="Times New Roman" panose="02020603050405020304" pitchFamily="18" charset="0"/>
              </a:rPr>
              <a:t>nghiên cứu, trình bày lịch sử.</a:t>
            </a:r>
            <a:endParaRPr lang="vi-VN" sz="3200" dirty="0">
              <a:solidFill>
                <a:srgbClr val="0070C0"/>
              </a:solidFill>
              <a:effectLst/>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Phê phán các quan điểm sai trái, bảo vệ lẽ phải, ủng hộ quan điểm khoa học, tiến bộ và nhân văn.</a:t>
            </a:r>
            <a:endParaRPr lang="vi-VN" sz="3200" dirty="0">
              <a:solidFill>
                <a:srgbClr val="0070C0"/>
              </a:solidFill>
              <a:effectLst/>
              <a:cs typeface="Times New Roman" panose="02020603050405020304" pitchFamily="18" charset="0"/>
            </a:endParaRPr>
          </a:p>
        </p:txBody>
      </p:sp>
    </p:spTree>
    <p:extLst>
      <p:ext uri="{BB962C8B-B14F-4D97-AF65-F5344CB8AC3E}">
        <p14:creationId xmlns:p14="http://schemas.microsoft.com/office/powerpoint/2010/main" val="544272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par>
                                <p:cTn id="18" presetID="22" presetClass="entr" presetSubtype="4"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wipe(down)">
                                      <p:cBhvr>
                                        <p:cTn id="20" dur="500"/>
                                        <p:tgtEl>
                                          <p:spTgt spid="20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barn(inVertical)">
                                      <p:cBhvr>
                                        <p:cTn id="25" dur="50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barn(inVertical)">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animEffect transition="in" filter="barn(inVertical)">
                                      <p:cBhvr>
                                        <p:cTn id="35" dur="500"/>
                                        <p:tgtEl>
                                          <p:spTgt spid="19">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9">
                                            <p:txEl>
                                              <p:pRg st="2" end="2"/>
                                            </p:txEl>
                                          </p:spTgt>
                                        </p:tgtEl>
                                        <p:attrNameLst>
                                          <p:attrName>style.visibility</p:attrName>
                                        </p:attrNameLst>
                                      </p:cBhvr>
                                      <p:to>
                                        <p:strVal val="visible"/>
                                      </p:to>
                                    </p:set>
                                    <p:animEffect transition="in" filter="barn(inVertical)">
                                      <p:cBhvr>
                                        <p:cTn id="40" dur="500"/>
                                        <p:tgtEl>
                                          <p:spTgt spid="19">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xEl>
                                              <p:pRg st="1" end="1"/>
                                            </p:txEl>
                                          </p:spTgt>
                                        </p:tgtEl>
                                        <p:attrNameLst>
                                          <p:attrName>style.visibility</p:attrName>
                                        </p:attrNameLst>
                                      </p:cBhvr>
                                      <p:to>
                                        <p:strVal val="visible"/>
                                      </p:to>
                                    </p:set>
                                    <p:animEffect transition="in" filter="barn(inVertical)">
                                      <p:cBhvr>
                                        <p:cTn id="55" dur="500"/>
                                        <p:tgtEl>
                                          <p:spTgt spid="27">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7">
                                            <p:txEl>
                                              <p:pRg st="2" end="2"/>
                                            </p:txEl>
                                          </p:spTgt>
                                        </p:tgtEl>
                                        <p:attrNameLst>
                                          <p:attrName>style.visibility</p:attrName>
                                        </p:attrNameLst>
                                      </p:cBhvr>
                                      <p:to>
                                        <p:strVal val="visible"/>
                                      </p:to>
                                    </p:set>
                                    <p:animEffect transition="in" filter="barn(inVertical)">
                                      <p:cBhvr>
                                        <p:cTn id="60" dur="500"/>
                                        <p:tgtEl>
                                          <p:spTgt spid="27">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7">
                                            <p:txEl>
                                              <p:pRg st="3" end="3"/>
                                            </p:txEl>
                                          </p:spTgt>
                                        </p:tgtEl>
                                        <p:attrNameLst>
                                          <p:attrName>style.visibility</p:attrName>
                                        </p:attrNameLst>
                                      </p:cBhvr>
                                      <p:to>
                                        <p:strVal val="visible"/>
                                      </p:to>
                                    </p:set>
                                    <p:animEffect transition="in" filter="barn(inVertical)">
                                      <p:cBhvr>
                                        <p:cTn id="65"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C3B4FFB2-B904-AA72-5D74-7521F2730673}"/>
              </a:ext>
            </a:extLst>
          </p:cNvPr>
          <p:cNvSpPr txBox="1"/>
          <p:nvPr/>
        </p:nvSpPr>
        <p:spPr>
          <a:xfrm>
            <a:off x="4533900" y="1676839"/>
            <a:ext cx="8839200" cy="1358321"/>
          </a:xfrm>
          <a:prstGeom prst="rect">
            <a:avLst/>
          </a:prstGeom>
          <a:noFill/>
        </p:spPr>
        <p:txBody>
          <a:bodyPr wrap="square">
            <a:spAutoFit/>
          </a:bodyPr>
          <a:lstStyle/>
          <a:p>
            <a:pPr algn="just">
              <a:lnSpc>
                <a:spcPct val="150000"/>
              </a:lnSpc>
              <a:spcBef>
                <a:spcPts val="100"/>
              </a:spcBef>
              <a:spcAft>
                <a:spcPts val="100"/>
              </a:spcAft>
            </a:pP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Đặc</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điểm</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trị</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latin typeface="Arial" panose="020B0604020202020204" pitchFamily="34" charset="0"/>
                <a:ea typeface="Calibri" panose="020F0502020204030204" pitchFamily="34" charset="0"/>
                <a:cs typeface="Arial" panose="020B0604020202020204" pitchFamily="34" charset="0"/>
              </a:rPr>
              <a:t>s</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ử</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lời</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nói</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truyền</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khẩu</a:t>
            </a:r>
            <a:r>
              <a:rPr lang="en-US" sz="3200"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3200" dirty="0">
              <a:solidFill>
                <a:srgbClr val="C00000"/>
              </a:solidFill>
              <a:effectLst/>
              <a:latin typeface="Arial" panose="020B0604020202020204" pitchFamily="34" charset="0"/>
              <a:cs typeface="Arial" panose="020B0604020202020204" pitchFamily="34" charset="0"/>
            </a:endParaRPr>
          </a:p>
          <a:p>
            <a:pPr>
              <a:lnSpc>
                <a:spcPct val="114000"/>
              </a:lnSpc>
              <a:spcAft>
                <a:spcPts val="1000"/>
              </a:spcAft>
            </a:pPr>
            <a:endParaRPr lang="en-US" sz="3200" dirty="0">
              <a:solidFill>
                <a:srgbClr val="C00000"/>
              </a:solidFill>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BCC8E8A-107C-92E8-7D79-C5B498B1A22F}"/>
              </a:ext>
            </a:extLst>
          </p:cNvPr>
          <p:cNvSpPr txBox="1"/>
          <p:nvPr/>
        </p:nvSpPr>
        <p:spPr>
          <a:xfrm>
            <a:off x="2057400" y="8624999"/>
            <a:ext cx="16383001" cy="1521763"/>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en-US" sz="3300" dirty="0" err="1">
                <a:solidFill>
                  <a:srgbClr val="0070C0"/>
                </a:solidFill>
                <a:latin typeface="Arial" panose="020B0604020202020204" pitchFamily="34" charset="0"/>
                <a:cs typeface="Arial" panose="020B0604020202020204" pitchFamily="34" charset="0"/>
              </a:rPr>
              <a:t>Sử</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liệu</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lời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nói</a:t>
            </a:r>
            <a:r>
              <a:rPr lang="en-US" sz="3300" dirty="0">
                <a:solidFill>
                  <a:srgbClr val="0070C0"/>
                </a:solidFill>
                <a:latin typeface="Arial" panose="020B0604020202020204" pitchFamily="34" charset="0"/>
                <a:cs typeface="Arial" panose="020B0604020202020204" pitchFamily="34" charset="0"/>
              </a:rPr>
              <a:t> - </a:t>
            </a:r>
            <a:r>
              <a:rPr lang="en-US" sz="3300" dirty="0" err="1">
                <a:solidFill>
                  <a:srgbClr val="0070C0"/>
                </a:solidFill>
                <a:latin typeface="Arial" panose="020B0604020202020204" pitchFamily="34" charset="0"/>
                <a:cs typeface="Arial" panose="020B0604020202020204" pitchFamily="34" charset="0"/>
              </a:rPr>
              <a:t>truyền</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khâu</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là</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nguồn</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sử</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liệu</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thông</a:t>
            </a:r>
            <a:r>
              <a:rPr lang="en-US" sz="3300" dirty="0">
                <a:solidFill>
                  <a:srgbClr val="0070C0"/>
                </a:solidFill>
                <a:latin typeface="Arial" panose="020B0604020202020204" pitchFamily="34" charset="0"/>
                <a:cs typeface="Arial" panose="020B0604020202020204" pitchFamily="34" charset="0"/>
              </a:rPr>
              <a:t> qua </a:t>
            </a:r>
            <a:r>
              <a:rPr lang="en-US" sz="3300" dirty="0" err="1">
                <a:solidFill>
                  <a:srgbClr val="0070C0"/>
                </a:solidFill>
                <a:latin typeface="Arial" panose="020B0604020202020204" pitchFamily="34" charset="0"/>
                <a:cs typeface="Arial" panose="020B0604020202020204" pitchFamily="34" charset="0"/>
              </a:rPr>
              <a:t>lời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nói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truyền</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khâu</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được</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lưu</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truyền</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từ</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đời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này</a:t>
            </a:r>
            <a:r>
              <a:rPr lang="en-US" sz="3300" dirty="0">
                <a:solidFill>
                  <a:srgbClr val="0070C0"/>
                </a:solidFill>
                <a:latin typeface="Arial" panose="020B0604020202020204" pitchFamily="34" charset="0"/>
                <a:cs typeface="Arial" panose="020B0604020202020204" pitchFamily="34" charset="0"/>
              </a:rPr>
              <a:t> qua </a:t>
            </a:r>
            <a:r>
              <a:rPr lang="en-US" sz="3300" dirty="0" err="1">
                <a:solidFill>
                  <a:srgbClr val="0070C0"/>
                </a:solidFill>
                <a:latin typeface="Arial" panose="020B0604020202020204" pitchFamily="34" charset="0"/>
                <a:cs typeface="Arial" panose="020B0604020202020204" pitchFamily="34" charset="0"/>
              </a:rPr>
              <a:t>đời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khác</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hoặc</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những</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lời</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kế</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của</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nhân</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chứng</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lịch</a:t>
            </a:r>
            <a:r>
              <a:rPr lang="en-US" sz="3300" dirty="0">
                <a:solidFill>
                  <a:srgbClr val="0070C0"/>
                </a:solidFill>
                <a:latin typeface="Arial" panose="020B0604020202020204" pitchFamily="34" charset="0"/>
                <a:cs typeface="Arial" panose="020B0604020202020204" pitchFamily="34" charset="0"/>
              </a:rPr>
              <a:t> </a:t>
            </a:r>
            <a:r>
              <a:rPr lang="en-US" sz="3300" dirty="0" err="1">
                <a:solidFill>
                  <a:srgbClr val="0070C0"/>
                </a:solidFill>
                <a:latin typeface="Arial" panose="020B0604020202020204" pitchFamily="34" charset="0"/>
                <a:cs typeface="Arial" panose="020B0604020202020204" pitchFamily="34" charset="0"/>
              </a:rPr>
              <a:t>sử</a:t>
            </a:r>
            <a:r>
              <a:rPr lang="en-US" sz="3300" dirty="0">
                <a:solidFill>
                  <a:srgbClr val="0070C0"/>
                </a:solidFill>
                <a:latin typeface="Arial" panose="020B0604020202020204" pitchFamily="34" charset="0"/>
                <a:cs typeface="Arial" panose="020B0604020202020204" pitchFamily="34" charset="0"/>
              </a:rPr>
              <a:t>.</a:t>
            </a:r>
          </a:p>
        </p:txBody>
      </p:sp>
      <p:sp>
        <p:nvSpPr>
          <p:cNvPr id="14" name="Oval 13">
            <a:extLst>
              <a:ext uri="{FF2B5EF4-FFF2-40B4-BE49-F238E27FC236}">
                <a16:creationId xmlns:a16="http://schemas.microsoft.com/office/drawing/2014/main" xmlns="" id="{E5A1AF25-31BE-C3F9-99D2-5534FB091A4A}"/>
              </a:ext>
            </a:extLst>
          </p:cNvPr>
          <p:cNvSpPr/>
          <p:nvPr/>
        </p:nvSpPr>
        <p:spPr>
          <a:xfrm>
            <a:off x="3619500" y="3189918"/>
            <a:ext cx="5334000" cy="4821564"/>
          </a:xfrm>
          <a:prstGeom prst="ellipse">
            <a:avLst/>
          </a:prstGeom>
          <a:blipFill>
            <a:blip r:embed="rId2"/>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xmlns="" id="{00CF5E06-ABBD-74E1-D889-866660EF34CE}"/>
              </a:ext>
            </a:extLst>
          </p:cNvPr>
          <p:cNvSpPr/>
          <p:nvPr/>
        </p:nvSpPr>
        <p:spPr>
          <a:xfrm>
            <a:off x="9581886" y="2894160"/>
            <a:ext cx="5417574" cy="5181600"/>
          </a:xfrm>
          <a:prstGeom prst="ellipse">
            <a:avLst/>
          </a:prstGeom>
          <a:blipFill>
            <a:blip r:embed="rId3"/>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Lòng Bàn Tay Cây Cao Nhiệt - Miễn Phí vector hình ảnh trên Pixabay">
            <a:extLst>
              <a:ext uri="{FF2B5EF4-FFF2-40B4-BE49-F238E27FC236}">
                <a16:creationId xmlns:a16="http://schemas.microsoft.com/office/drawing/2014/main" xmlns="" id="{4E3C0690-6507-4819-4F30-8DC583034D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679" y="3429000"/>
            <a:ext cx="35718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reen Leaf PNG Image - PNG All">
            <a:extLst>
              <a:ext uri="{FF2B5EF4-FFF2-40B4-BE49-F238E27FC236}">
                <a16:creationId xmlns:a16="http://schemas.microsoft.com/office/drawing/2014/main" xmlns="" id="{D9EEFEE9-44EA-1F0A-D1E9-1C5A97F64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326267">
            <a:off x="15485442" y="1674290"/>
            <a:ext cx="2743200" cy="24431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Download Real Leaves Transparent Image HQ PNG Image | FreePNGImg">
            <a:extLst>
              <a:ext uri="{FF2B5EF4-FFF2-40B4-BE49-F238E27FC236}">
                <a16:creationId xmlns:a16="http://schemas.microsoft.com/office/drawing/2014/main" xmlns="" id="{D9ECF588-FB7D-E4ED-514B-64A7A22545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78200" y="6069907"/>
            <a:ext cx="2042498" cy="194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3806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C3B4FFB2-B904-AA72-5D74-7521F2730673}"/>
              </a:ext>
            </a:extLst>
          </p:cNvPr>
          <p:cNvSpPr txBox="1"/>
          <p:nvPr/>
        </p:nvSpPr>
        <p:spPr>
          <a:xfrm>
            <a:off x="5715000" y="1633329"/>
            <a:ext cx="8839200" cy="1381404"/>
          </a:xfrm>
          <a:prstGeom prst="rect">
            <a:avLst/>
          </a:prstGeom>
          <a:noFill/>
        </p:spPr>
        <p:txBody>
          <a:bodyPr wrap="square">
            <a:spAutoFit/>
          </a:bodyPr>
          <a:lstStyle/>
          <a:p>
            <a:pPr algn="just">
              <a:lnSpc>
                <a:spcPct val="150000"/>
              </a:lnSpc>
              <a:spcBef>
                <a:spcPts val="100"/>
              </a:spcBef>
              <a:spcAft>
                <a:spcPts val="100"/>
              </a:spcAft>
            </a:pP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Đặc</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điểm</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a:t>
            </a:r>
            <a:r>
              <a:rPr lang="en-US" sz="32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trị</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latin typeface="Arial" panose="020B0604020202020204" pitchFamily="34" charset="0"/>
                <a:cs typeface="Arial" panose="020B0604020202020204" pitchFamily="34" charset="0"/>
              </a:rPr>
              <a:t>sử</a:t>
            </a:r>
            <a:r>
              <a:rPr lang="en-US" sz="3300" dirty="0">
                <a:solidFill>
                  <a:srgbClr val="C00000"/>
                </a:solidFill>
                <a:latin typeface="Arial" panose="020B0604020202020204" pitchFamily="34" charset="0"/>
                <a:cs typeface="Arial" panose="020B0604020202020204" pitchFamily="34" charset="0"/>
              </a:rPr>
              <a:t> </a:t>
            </a:r>
            <a:r>
              <a:rPr lang="en-US" sz="3300" dirty="0" err="1">
                <a:solidFill>
                  <a:srgbClr val="C00000"/>
                </a:solidFill>
                <a:latin typeface="Arial" panose="020B0604020202020204" pitchFamily="34" charset="0"/>
                <a:cs typeface="Arial" panose="020B0604020202020204" pitchFamily="34" charset="0"/>
              </a:rPr>
              <a:t>liệu</a:t>
            </a:r>
            <a:r>
              <a:rPr lang="en-US" sz="3300" dirty="0">
                <a:solidFill>
                  <a:srgbClr val="C00000"/>
                </a:solidFill>
                <a:latin typeface="Arial" panose="020B0604020202020204" pitchFamily="34" charset="0"/>
                <a:cs typeface="Arial" panose="020B0604020202020204" pitchFamily="34" charset="0"/>
              </a:rPr>
              <a:t> </a:t>
            </a:r>
            <a:r>
              <a:rPr lang="en-US" sz="3300" dirty="0" err="1">
                <a:solidFill>
                  <a:srgbClr val="C00000"/>
                </a:solidFill>
                <a:latin typeface="Arial" panose="020B0604020202020204" pitchFamily="34" charset="0"/>
                <a:cs typeface="Arial" panose="020B0604020202020204" pitchFamily="34" charset="0"/>
              </a:rPr>
              <a:t>hiện</a:t>
            </a:r>
            <a:r>
              <a:rPr lang="en-US" sz="3300" dirty="0">
                <a:solidFill>
                  <a:srgbClr val="C00000"/>
                </a:solidFill>
                <a:latin typeface="Arial" panose="020B0604020202020204" pitchFamily="34" charset="0"/>
                <a:cs typeface="Arial" panose="020B0604020202020204" pitchFamily="34" charset="0"/>
              </a:rPr>
              <a:t> </a:t>
            </a:r>
            <a:r>
              <a:rPr lang="en-US" sz="3300" dirty="0" err="1">
                <a:solidFill>
                  <a:srgbClr val="C00000"/>
                </a:solidFill>
                <a:latin typeface="Arial" panose="020B0604020202020204" pitchFamily="34" charset="0"/>
                <a:cs typeface="Arial" panose="020B0604020202020204" pitchFamily="34" charset="0"/>
              </a:rPr>
              <a:t>vật</a:t>
            </a:r>
            <a:r>
              <a:rPr lang="en-US" sz="3300" dirty="0">
                <a:solidFill>
                  <a:srgbClr val="C00000"/>
                </a:solidFill>
                <a:latin typeface="Arial" panose="020B0604020202020204" pitchFamily="34" charset="0"/>
                <a:ea typeface="Calibri" panose="020F0502020204030204" pitchFamily="34" charset="0"/>
                <a:cs typeface="Arial" panose="020B0604020202020204" pitchFamily="34" charset="0"/>
              </a:rPr>
              <a:t>?</a:t>
            </a:r>
            <a:endParaRPr lang="en-US" sz="3300" dirty="0">
              <a:solidFill>
                <a:srgbClr val="C00000"/>
              </a:solidFill>
              <a:effectLst/>
              <a:latin typeface="Arial" panose="020B0604020202020204" pitchFamily="34" charset="0"/>
              <a:cs typeface="Arial" panose="020B0604020202020204" pitchFamily="34" charset="0"/>
            </a:endParaRPr>
          </a:p>
          <a:p>
            <a:pPr>
              <a:lnSpc>
                <a:spcPct val="114000"/>
              </a:lnSpc>
              <a:spcAft>
                <a:spcPts val="1000"/>
              </a:spcAft>
            </a:pPr>
            <a:endParaRPr lang="en-US" sz="3200" dirty="0">
              <a:solidFill>
                <a:srgbClr val="C00000"/>
              </a:solidFill>
              <a:effectLst/>
              <a:latin typeface="Arial" panose="020B0604020202020204" pitchFamily="34" charset="0"/>
              <a:cs typeface="Arial" panose="020B0604020202020204" pitchFamily="34" charset="0"/>
            </a:endParaRPr>
          </a:p>
        </p:txBody>
      </p:sp>
      <p:pic>
        <p:nvPicPr>
          <p:cNvPr id="4098" name="Picture 2" descr="Gần 10.000 hiện vật, cứ liệu lịch sử quý về Thanh Hóa - Báo Người lao động">
            <a:extLst>
              <a:ext uri="{FF2B5EF4-FFF2-40B4-BE49-F238E27FC236}">
                <a16:creationId xmlns:a16="http://schemas.microsoft.com/office/drawing/2014/main" xmlns="" id="{A2DD5FAA-481D-7871-1014-16E1B58AA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868561"/>
            <a:ext cx="7742597"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ơi lưu ký ức làng ở Yên Mỹ - Nhịp sống Hà Nội">
            <a:extLst>
              <a:ext uri="{FF2B5EF4-FFF2-40B4-BE49-F238E27FC236}">
                <a16:creationId xmlns:a16="http://schemas.microsoft.com/office/drawing/2014/main" xmlns="" id="{2EE53237-42D6-67B0-B3EB-EC7A010AB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852584"/>
            <a:ext cx="84582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ownload Real Leaves HQ PNG Image | FreePNGImg">
            <a:extLst>
              <a:ext uri="{FF2B5EF4-FFF2-40B4-BE49-F238E27FC236}">
                <a16:creationId xmlns:a16="http://schemas.microsoft.com/office/drawing/2014/main" xmlns="" id="{CC6D8C7A-7EE3-8CE9-BF1D-94E5E0890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31686">
            <a:off x="16016827" y="36151"/>
            <a:ext cx="2345565" cy="2448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Download Real Leaves HQ PNG Image | FreePNGImg">
            <a:extLst>
              <a:ext uri="{FF2B5EF4-FFF2-40B4-BE49-F238E27FC236}">
                <a16:creationId xmlns:a16="http://schemas.microsoft.com/office/drawing/2014/main" xmlns="" id="{A4B70227-08AC-4C78-B8BE-A1A358F5DC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531904" y="1014420"/>
            <a:ext cx="1829679" cy="191018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al Leaves Transparent PNG | PNG Mart">
            <a:extLst>
              <a:ext uri="{FF2B5EF4-FFF2-40B4-BE49-F238E27FC236}">
                <a16:creationId xmlns:a16="http://schemas.microsoft.com/office/drawing/2014/main" xmlns="" id="{1416CDB7-9682-8AF2-6FF0-D03878E1A1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570" y="8594761"/>
            <a:ext cx="2101540" cy="16812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3F36357-9F3F-8B7E-8992-6AB962CDE504}"/>
              </a:ext>
            </a:extLst>
          </p:cNvPr>
          <p:cNvSpPr txBox="1"/>
          <p:nvPr/>
        </p:nvSpPr>
        <p:spPr>
          <a:xfrm>
            <a:off x="1447800" y="8563977"/>
            <a:ext cx="16840200" cy="1478418"/>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en-US" sz="3200" dirty="0" err="1">
                <a:solidFill>
                  <a:srgbClr val="0070C0"/>
                </a:solidFill>
                <a:latin typeface="Arial" panose="020B0604020202020204" pitchFamily="34" charset="0"/>
                <a:cs typeface="Arial" panose="020B0604020202020204" pitchFamily="34" charset="0"/>
              </a:rPr>
              <a:t>Sử</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liệu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hiện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vật</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là</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nguôn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sử</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liệu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vật</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thể</a:t>
            </a:r>
            <a:r>
              <a:rPr lang="en-US" sz="3200" dirty="0">
                <a:solidFill>
                  <a:srgbClr val="0070C0"/>
                </a:solidFill>
                <a:latin typeface="Arial" panose="020B0604020202020204" pitchFamily="34" charset="0"/>
                <a:cs typeface="Arial" panose="020B0604020202020204" pitchFamily="34" charset="0"/>
              </a:rPr>
              <a:t> do con </a:t>
            </a:r>
            <a:r>
              <a:rPr lang="en-US" sz="3200" dirty="0" err="1">
                <a:solidFill>
                  <a:srgbClr val="0070C0"/>
                </a:solidFill>
                <a:latin typeface="Arial" panose="020B0604020202020204" pitchFamily="34" charset="0"/>
                <a:cs typeface="Arial" panose="020B0604020202020204" pitchFamily="34" charset="0"/>
              </a:rPr>
              <a:t>người</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tạo</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tác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gôm</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các</a:t>
            </a:r>
            <a:r>
              <a:rPr lang="en-US" sz="3200" dirty="0">
                <a:solidFill>
                  <a:srgbClr val="0070C0"/>
                </a:solidFill>
                <a:latin typeface="Arial" panose="020B0604020202020204" pitchFamily="34" charset="0"/>
                <a:cs typeface="Arial" panose="020B0604020202020204" pitchFamily="34" charset="0"/>
              </a:rPr>
              <a:t> di </a:t>
            </a:r>
            <a:r>
              <a:rPr lang="en-US" sz="3200" dirty="0" err="1">
                <a:solidFill>
                  <a:srgbClr val="0070C0"/>
                </a:solidFill>
                <a:latin typeface="Arial" panose="020B0604020202020204" pitchFamily="34" charset="0"/>
                <a:cs typeface="Arial" panose="020B0604020202020204" pitchFamily="34" charset="0"/>
              </a:rPr>
              <a:t>tích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công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trình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hoặc</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đồ</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vật</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cụ</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thể</a:t>
            </a:r>
            <a:r>
              <a:rPr lang="en-US" sz="3200" dirty="0">
                <a:solidFill>
                  <a:srgbClr val="0070C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152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2000"/>
                                        <p:tgtEl>
                                          <p:spTgt spid="4098"/>
                                        </p:tgtEl>
                                      </p:cBhvr>
                                    </p:animEffect>
                                  </p:childTnLst>
                                </p:cTn>
                              </p:par>
                              <p:par>
                                <p:cTn id="13" presetID="6" presetClass="entr" presetSubtype="16"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circle(in)">
                                      <p:cBhvr>
                                        <p:cTn id="15" dur="20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04"/>
                                        </p:tgtEl>
                                        <p:attrNameLst>
                                          <p:attrName>style.visibility</p:attrName>
                                        </p:attrNameLst>
                                      </p:cBhvr>
                                      <p:to>
                                        <p:strVal val="visible"/>
                                      </p:to>
                                    </p:set>
                                    <p:animEffect transition="in" filter="barn(inVertical)">
                                      <p:cBhvr>
                                        <p:cTn id="20" dur="500"/>
                                        <p:tgtEl>
                                          <p:spTgt spid="410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1952">
            <a:off x="16806547" y="5528165"/>
            <a:ext cx="1286505" cy="1668815"/>
          </a:xfrm>
          <a:prstGeom prst="rect">
            <a:avLst/>
          </a:prstGeom>
        </p:spPr>
      </p:pic>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7752EAAD-C8C8-BE5D-5CB2-3261C9031919}"/>
              </a:ext>
            </a:extLst>
          </p:cNvPr>
          <p:cNvSpPr txBox="1"/>
          <p:nvPr/>
        </p:nvSpPr>
        <p:spPr>
          <a:xfrm>
            <a:off x="5181601" y="1895725"/>
            <a:ext cx="9202992" cy="622927"/>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Ø"/>
            </a:pP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Đặc</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điểm</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giá</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trị</a:t>
            </a:r>
            <a:r>
              <a:rPr lang="en-US" sz="3300" dirty="0">
                <a:solidFill>
                  <a:srgbClr val="00B050"/>
                </a:solidFill>
                <a:latin typeface="Arial" panose="020B0604020202020204" pitchFamily="34" charset="0"/>
                <a:cs typeface="Arial" panose="020B0604020202020204" pitchFamily="34" charset="0"/>
              </a:rPr>
              <a:t> </a:t>
            </a:r>
            <a:r>
              <a:rPr lang="en-US" sz="3300" dirty="0" err="1">
                <a:solidFill>
                  <a:srgbClr val="00B050"/>
                </a:solidFill>
                <a:latin typeface="Arial" panose="020B0604020202020204" pitchFamily="34" charset="0"/>
                <a:cs typeface="Arial" panose="020B0604020202020204" pitchFamily="34" charset="0"/>
              </a:rPr>
              <a:t>s</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ử</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liệu</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hình</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ảnh</a:t>
            </a:r>
            <a:r>
              <a:rPr lang="en-US" sz="3300" dirty="0">
                <a:solidFill>
                  <a:srgbClr val="00B050"/>
                </a:solidFill>
                <a:effectLst/>
                <a:latin typeface="Arial" panose="020B0604020202020204" pitchFamily="34" charset="0"/>
                <a:ea typeface="Calibri" panose="020F0502020204030204" pitchFamily="34" charset="0"/>
                <a:cs typeface="Arial" panose="020B0604020202020204" pitchFamily="34" charset="0"/>
              </a:rPr>
              <a:t>?</a:t>
            </a:r>
            <a:endParaRPr lang="en-US" sz="3300" dirty="0">
              <a:solidFill>
                <a:srgbClr val="00B050"/>
              </a:solidFill>
              <a:effectLst/>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0E12F234-C01E-9728-E472-FA57C3107E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272" y="2914613"/>
            <a:ext cx="4982681" cy="5675728"/>
          </a:xfrm>
          <a:prstGeom prst="rect">
            <a:avLst/>
          </a:prstGeom>
        </p:spPr>
      </p:pic>
      <p:sp>
        <p:nvSpPr>
          <p:cNvPr id="13" name="TextBox 12">
            <a:extLst>
              <a:ext uri="{FF2B5EF4-FFF2-40B4-BE49-F238E27FC236}">
                <a16:creationId xmlns:a16="http://schemas.microsoft.com/office/drawing/2014/main" xmlns="" id="{16E2611D-6656-DEAB-0FD4-618971CEDF6B}"/>
              </a:ext>
            </a:extLst>
          </p:cNvPr>
          <p:cNvSpPr txBox="1"/>
          <p:nvPr/>
        </p:nvSpPr>
        <p:spPr>
          <a:xfrm>
            <a:off x="422787" y="8653671"/>
            <a:ext cx="17678400" cy="1478418"/>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en-US" sz="3200" dirty="0" err="1">
                <a:solidFill>
                  <a:srgbClr val="0070C0"/>
                </a:solidFill>
                <a:latin typeface="Arial" panose="020B0604020202020204" pitchFamily="34" charset="0"/>
                <a:cs typeface="Arial" panose="020B0604020202020204" pitchFamily="34" charset="0"/>
              </a:rPr>
              <a:t>Sử</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liệu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hình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ảnh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là</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nguồn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sử</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liệu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phản</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ánh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vẻ</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quá</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khứ</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thông</a:t>
            </a:r>
            <a:r>
              <a:rPr lang="en-US" sz="3200" dirty="0">
                <a:solidFill>
                  <a:srgbClr val="0070C0"/>
                </a:solidFill>
                <a:latin typeface="Arial" panose="020B0604020202020204" pitchFamily="34" charset="0"/>
                <a:cs typeface="Arial" panose="020B0604020202020204" pitchFamily="34" charset="0"/>
              </a:rPr>
              <a:t> qua </a:t>
            </a:r>
            <a:r>
              <a:rPr lang="en-US" sz="3200" dirty="0" err="1">
                <a:solidFill>
                  <a:srgbClr val="0070C0"/>
                </a:solidFill>
                <a:latin typeface="Arial" panose="020B0604020202020204" pitchFamily="34" charset="0"/>
                <a:cs typeface="Arial" panose="020B0604020202020204" pitchFamily="34" charset="0"/>
              </a:rPr>
              <a:t>tư</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liệu</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hình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ảnh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gồm</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tranh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ảnh</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băng</a:t>
            </a:r>
            <a:r>
              <a:rPr lang="en-US" sz="3200" dirty="0">
                <a:solidFill>
                  <a:srgbClr val="0070C0"/>
                </a:solidFill>
                <a:latin typeface="Arial" panose="020B0604020202020204" pitchFamily="34" charset="0"/>
                <a:cs typeface="Arial" panose="020B0604020202020204" pitchFamily="34" charset="0"/>
              </a:rPr>
              <a:t> </a:t>
            </a:r>
            <a:r>
              <a:rPr lang="en-US" sz="3200" dirty="0" err="1">
                <a:solidFill>
                  <a:srgbClr val="0070C0"/>
                </a:solidFill>
                <a:latin typeface="Arial" panose="020B0604020202020204" pitchFamily="34" charset="0"/>
                <a:cs typeface="Arial" panose="020B0604020202020204" pitchFamily="34" charset="0"/>
              </a:rPr>
              <a:t>hình</a:t>
            </a:r>
            <a:r>
              <a:rPr lang="en-US" sz="3200" dirty="0">
                <a:solidFill>
                  <a:srgbClr val="0070C0"/>
                </a:solidFill>
                <a:latin typeface="Arial" panose="020B0604020202020204" pitchFamily="34" charset="0"/>
                <a:cs typeface="Arial" panose="020B0604020202020204" pitchFamily="34" charset="0"/>
              </a:rPr>
              <a:t>....</a:t>
            </a:r>
          </a:p>
        </p:txBody>
      </p:sp>
      <p:pic>
        <p:nvPicPr>
          <p:cNvPr id="14" name="Picture 8">
            <a:extLst>
              <a:ext uri="{FF2B5EF4-FFF2-40B4-BE49-F238E27FC236}">
                <a16:creationId xmlns:a16="http://schemas.microsoft.com/office/drawing/2014/main" xmlns="" id="{9C19C2BA-7BD8-E7DC-22BC-F5432A466C2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155398">
            <a:off x="893602" y="1685256"/>
            <a:ext cx="1528941" cy="1983296"/>
          </a:xfrm>
          <a:prstGeom prst="rect">
            <a:avLst/>
          </a:prstGeom>
        </p:spPr>
      </p:pic>
      <p:pic>
        <p:nvPicPr>
          <p:cNvPr id="5124" name="Picture 4" descr="Tranh ảnh lớp 6 – GD GROUP">
            <a:extLst>
              <a:ext uri="{FF2B5EF4-FFF2-40B4-BE49-F238E27FC236}">
                <a16:creationId xmlns:a16="http://schemas.microsoft.com/office/drawing/2014/main" xmlns="" id="{23E8F245-B081-2210-892B-D04C07E99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30953" y="2827931"/>
            <a:ext cx="6990074" cy="54224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eaf PNG Images | Vector and PSD Files | Free Download🍃">
            <a:extLst>
              <a:ext uri="{FF2B5EF4-FFF2-40B4-BE49-F238E27FC236}">
                <a16:creationId xmlns:a16="http://schemas.microsoft.com/office/drawing/2014/main" xmlns="" id="{7BFF2582-E032-88C0-3FF3-9635842B9E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4645786"/>
            <a:ext cx="3515687" cy="23400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eaf PNG Images | Vector and PSD Files | Free Download🍃">
            <a:extLst>
              <a:ext uri="{FF2B5EF4-FFF2-40B4-BE49-F238E27FC236}">
                <a16:creationId xmlns:a16="http://schemas.microsoft.com/office/drawing/2014/main" xmlns="" id="{B3B84203-C4F3-FEC5-E845-FFE860D5B9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84593" y="1758359"/>
            <a:ext cx="3515687" cy="23400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circle(in)">
                                      <p:cBhvr>
                                        <p:cTn id="15" dur="2000"/>
                                        <p:tgtEl>
                                          <p:spTgt spid="51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3500" y="1898012"/>
            <a:ext cx="17147300" cy="819848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20272" y="1133875"/>
            <a:ext cx="1994555" cy="228542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55398">
            <a:off x="244457" y="1345873"/>
            <a:ext cx="1528941" cy="1983296"/>
          </a:xfrm>
          <a:prstGeom prst="rect">
            <a:avLst/>
          </a:prstGeom>
        </p:spPr>
      </p:pic>
      <p:sp>
        <p:nvSpPr>
          <p:cNvPr id="10" name="Rectangle: Rounded Corners 9">
            <a:extLst>
              <a:ext uri="{FF2B5EF4-FFF2-40B4-BE49-F238E27FC236}">
                <a16:creationId xmlns:a16="http://schemas.microsoft.com/office/drawing/2014/main" xmlns="" id="{76259705-1289-5D6A-04F3-0C33D9777584}"/>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8D2E195-448E-2F4D-2819-9AA6C3ED0C3D}"/>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E84B5DC3-5EFD-771C-2440-97186EA1DBAA}"/>
              </a:ext>
            </a:extLst>
          </p:cNvPr>
          <p:cNvSpPr txBox="1"/>
          <p:nvPr/>
        </p:nvSpPr>
        <p:spPr>
          <a:xfrm>
            <a:off x="1425128" y="3003583"/>
            <a:ext cx="11049000" cy="5987345"/>
          </a:xfrm>
          <a:prstGeom prst="rect">
            <a:avLst/>
          </a:prstGeom>
          <a:noFill/>
        </p:spPr>
        <p:txBody>
          <a:bodyPr wrap="square">
            <a:spAutoFit/>
          </a:bodyPr>
          <a:lstStyle/>
          <a:p>
            <a:pPr algn="just">
              <a:lnSpc>
                <a:spcPct val="150000"/>
              </a:lnSpc>
              <a:spcBef>
                <a:spcPts val="100"/>
              </a:spcBef>
              <a:spcAft>
                <a:spcPts val="100"/>
              </a:spcAft>
            </a:pP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S</a:t>
            </a:r>
            <a:r>
              <a:rPr lang="vi-VN"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ử liệu sơ cấp: </a:t>
            </a:r>
            <a:endParaRPr lang="vi-VN" sz="3200" dirty="0">
              <a:solidFill>
                <a:srgbClr val="0070C0"/>
              </a:solidFill>
              <a:effectLst/>
              <a:latin typeface="Arial" panose="020B0604020202020204" pitchFamily="34" charset="0"/>
              <a:cs typeface="Arial" panose="020B0604020202020204" pitchFamily="34" charset="0"/>
            </a:endParaRPr>
          </a:p>
          <a:p>
            <a:pPr marL="457200" lvl="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Là sử liệu được tạo ra đầu tiên, gần nhất hoặc gắn liền với thời gian xuất hiện của các sự kiện, hiện tượng được nghiên cứu như hồ sơ, văn kiện, nhật kí, ảnh chụp, đoạn băng hình, hiện vật gốc,...</a:t>
            </a:r>
            <a:endPar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Nguồn sử liệu sơ cấp được coi là bằng chứng quan trọng nhất của nhà sử học khi miêu tả, phục dựng lại lịch sử</a:t>
            </a:r>
            <a:endParaRPr lang="vi-VN" sz="3200" dirty="0">
              <a:solidFill>
                <a:srgbClr val="0070C0"/>
              </a:solidFill>
              <a:effectLst/>
              <a:cs typeface="Times New Roman" panose="02020603050405020304" pitchFamily="18" charset="0"/>
            </a:endParaRPr>
          </a:p>
          <a:p>
            <a:pPr lvl="0" algn="just">
              <a:lnSpc>
                <a:spcPct val="150000"/>
              </a:lnSpc>
              <a:spcBef>
                <a:spcPts val="100"/>
              </a:spcBef>
              <a:spcAft>
                <a:spcPts val="100"/>
              </a:spcAft>
            </a:pPr>
            <a:endParaRPr lang="vi-VN" sz="3200" dirty="0">
              <a:solidFill>
                <a:srgbClr val="0070C0"/>
              </a:solidFill>
              <a:effectLst/>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xmlns="" id="{09E31B3C-BCB0-DBC7-5B45-597DA6B1B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649200" y="3072832"/>
            <a:ext cx="3810000" cy="5517419"/>
          </a:xfrm>
          <a:prstGeom prst="rect">
            <a:avLst/>
          </a:prstGeom>
        </p:spPr>
      </p:pic>
      <p:pic>
        <p:nvPicPr>
          <p:cNvPr id="16" name="Picture 9">
            <a:extLst>
              <a:ext uri="{FF2B5EF4-FFF2-40B4-BE49-F238E27FC236}">
                <a16:creationId xmlns:a16="http://schemas.microsoft.com/office/drawing/2014/main" xmlns="" id="{E12DBB4C-80F6-B8F1-4843-DDFA1B48637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8345582" y="8514327"/>
            <a:ext cx="1286505" cy="1668815"/>
          </a:xfrm>
          <a:prstGeom prst="rect">
            <a:avLst/>
          </a:prstGeom>
        </p:spPr>
      </p:pic>
      <p:sp>
        <p:nvSpPr>
          <p:cNvPr id="18" name="TextBox 17">
            <a:extLst>
              <a:ext uri="{FF2B5EF4-FFF2-40B4-BE49-F238E27FC236}">
                <a16:creationId xmlns:a16="http://schemas.microsoft.com/office/drawing/2014/main" xmlns="" id="{C6858B5A-FF7F-71FF-E5F6-3B7D3ED4B9AA}"/>
              </a:ext>
            </a:extLst>
          </p:cNvPr>
          <p:cNvSpPr txBox="1"/>
          <p:nvPr/>
        </p:nvSpPr>
        <p:spPr>
          <a:xfrm>
            <a:off x="2182761" y="1933654"/>
            <a:ext cx="5439697" cy="760016"/>
          </a:xfrm>
          <a:prstGeom prst="rect">
            <a:avLst/>
          </a:prstGeom>
          <a:noFill/>
        </p:spPr>
        <p:txBody>
          <a:bodyPr wrap="square">
            <a:spAutoFit/>
          </a:bodyPr>
          <a:lstStyle/>
          <a:p>
            <a:pPr algn="just">
              <a:lnSpc>
                <a:spcPct val="150000"/>
              </a:lnSpc>
              <a:spcBef>
                <a:spcPts val="100"/>
              </a:spcBef>
              <a:spcAft>
                <a:spcPts val="100"/>
              </a:spcAft>
            </a:pP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3.1.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Các</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nguồn</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liệu</a:t>
            </a:r>
            <a:endParaRPr lang="en-US" sz="3300" dirty="0">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8208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6" name="Group 6"/>
          <p:cNvGrpSpPr/>
          <p:nvPr/>
        </p:nvGrpSpPr>
        <p:grpSpPr>
          <a:xfrm>
            <a:off x="1482654" y="1996386"/>
            <a:ext cx="15794259" cy="7642914"/>
            <a:chOff x="0" y="0"/>
            <a:chExt cx="9326123" cy="2496682"/>
          </a:xfrm>
        </p:grpSpPr>
        <p:sp>
          <p:nvSpPr>
            <p:cNvPr id="7" name="Freeform 7"/>
            <p:cNvSpPr/>
            <p:nvPr/>
          </p:nvSpPr>
          <p:spPr>
            <a:xfrm>
              <a:off x="-9098" y="-6509"/>
              <a:ext cx="9340454" cy="2528735"/>
            </a:xfrm>
            <a:custGeom>
              <a:avLst/>
              <a:gdLst/>
              <a:ahLst/>
              <a:cxnLst/>
              <a:rect l="l" t="t" r="r" b="b"/>
              <a:pathLst>
                <a:path w="9340454" h="2528735">
                  <a:moveTo>
                    <a:pt x="63030" y="1935182"/>
                  </a:moveTo>
                  <a:cubicBezTo>
                    <a:pt x="63030" y="1935182"/>
                    <a:pt x="0" y="1688618"/>
                    <a:pt x="10218" y="1214762"/>
                  </a:cubicBezTo>
                  <a:cubicBezTo>
                    <a:pt x="18651" y="990971"/>
                    <a:pt x="65033" y="645332"/>
                    <a:pt x="65033" y="645332"/>
                  </a:cubicBezTo>
                  <a:cubicBezTo>
                    <a:pt x="82233" y="502466"/>
                    <a:pt x="56685" y="337866"/>
                    <a:pt x="181385" y="223925"/>
                  </a:cubicBezTo>
                  <a:cubicBezTo>
                    <a:pt x="346794" y="72788"/>
                    <a:pt x="621643" y="0"/>
                    <a:pt x="8447381" y="6965"/>
                  </a:cubicBezTo>
                  <a:lnTo>
                    <a:pt x="8447381" y="6965"/>
                  </a:lnTo>
                  <a:cubicBezTo>
                    <a:pt x="8664129" y="16819"/>
                    <a:pt x="8868443" y="36481"/>
                    <a:pt x="9002632" y="101690"/>
                  </a:cubicBezTo>
                  <a:cubicBezTo>
                    <a:pt x="9258678" y="226120"/>
                    <a:pt x="9340453" y="459160"/>
                    <a:pt x="9334965" y="704684"/>
                  </a:cubicBezTo>
                  <a:cubicBezTo>
                    <a:pt x="9334965" y="704684"/>
                    <a:pt x="9291677" y="1013073"/>
                    <a:pt x="9299111" y="1248607"/>
                  </a:cubicBezTo>
                  <a:cubicBezTo>
                    <a:pt x="9306234" y="1676984"/>
                    <a:pt x="9313391" y="1872586"/>
                    <a:pt x="9313391" y="1872586"/>
                  </a:cubicBezTo>
                  <a:cubicBezTo>
                    <a:pt x="9296709" y="2088319"/>
                    <a:pt x="9182065" y="2298931"/>
                    <a:pt x="8985196" y="2410555"/>
                  </a:cubicBezTo>
                  <a:cubicBezTo>
                    <a:pt x="8834845" y="2495803"/>
                    <a:pt x="8636813" y="2510901"/>
                    <a:pt x="6866308" y="2500160"/>
                  </a:cubicBezTo>
                  <a:lnTo>
                    <a:pt x="6866210" y="2500160"/>
                  </a:lnTo>
                  <a:cubicBezTo>
                    <a:pt x="645952" y="2494883"/>
                    <a:pt x="384604" y="2528736"/>
                    <a:pt x="254278" y="2419578"/>
                  </a:cubicBezTo>
                  <a:cubicBezTo>
                    <a:pt x="145767" y="2328693"/>
                    <a:pt x="81795" y="2135381"/>
                    <a:pt x="63030" y="1935182"/>
                  </a:cubicBezTo>
                  <a:close/>
                </a:path>
              </a:pathLst>
            </a:custGeom>
            <a:solidFill>
              <a:srgbClr val="F8F6F4"/>
            </a:solidFill>
          </p:spPr>
        </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324418" y="1439091"/>
            <a:ext cx="1355615" cy="1758463"/>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p:sp>
        <p:nvSpPr>
          <p:cNvPr id="32" name="Rectangle: Rounded Corners 31">
            <a:extLst>
              <a:ext uri="{FF2B5EF4-FFF2-40B4-BE49-F238E27FC236}">
                <a16:creationId xmlns:a16="http://schemas.microsoft.com/office/drawing/2014/main" xmlns="" id="{8AC93939-7A5C-865A-3A72-6E825C71E78F}"/>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5E4870F1-9026-A87E-FE1C-9FAF903CAA38}"/>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xmlns="" id="{6E64486A-AD99-34A7-264C-B9897FF9E265}"/>
              </a:ext>
            </a:extLst>
          </p:cNvPr>
          <p:cNvSpPr txBox="1"/>
          <p:nvPr/>
        </p:nvSpPr>
        <p:spPr>
          <a:xfrm>
            <a:off x="1855275" y="2223327"/>
            <a:ext cx="15430500" cy="3771353"/>
          </a:xfrm>
          <a:prstGeom prst="rect">
            <a:avLst/>
          </a:prstGeom>
          <a:noFill/>
        </p:spPr>
        <p:txBody>
          <a:bodyPr wrap="square">
            <a:spAutoFit/>
          </a:bodyPr>
          <a:lstStyle/>
          <a:p>
            <a:pPr algn="just">
              <a:lnSpc>
                <a:spcPct val="150000"/>
              </a:lnSpc>
              <a:spcBef>
                <a:spcPts val="100"/>
              </a:spcBef>
              <a:spcAft>
                <a:spcPts val="100"/>
              </a:spcAft>
            </a:pPr>
            <a:r>
              <a:rPr lang="vi-VN" sz="3200" i="1" dirty="0">
                <a:solidFill>
                  <a:srgbClr val="0070C0"/>
                </a:solidFill>
                <a:effectLst/>
                <a:ea typeface="Calibri" panose="020F0502020204030204" pitchFamily="34" charset="0"/>
                <a:cs typeface="Times New Roman" panose="02020603050405020304" pitchFamily="18" charset="0"/>
              </a:rPr>
              <a:t>Sử liệu thứ cấp:</a:t>
            </a:r>
            <a:endParaRPr lang="vi-VN" sz="3200" dirty="0">
              <a:solidFill>
                <a:srgbClr val="0070C0"/>
              </a:solidFill>
              <a:effectLst/>
              <a:cs typeface="Times New Roman" panose="02020603050405020304" pitchFamily="18" charset="0"/>
            </a:endParaRPr>
          </a:p>
          <a:p>
            <a:pPr marL="457200" lvl="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Là sử liệu được tạo ra sau thời điểm xuất hiện của các sự vật, hiện tượng được nghiên cứu, thường là những công trình, tác phẩm, bài báo nghiên cứu về lịch sử.</a:t>
            </a:r>
            <a:endParaRPr lang="vi-VN" sz="3200" dirty="0">
              <a:solidFill>
                <a:srgbClr val="0070C0"/>
              </a:solidFill>
              <a:effectLst/>
              <a:cs typeface="Times New Roman" panose="02020603050405020304" pitchFamily="18" charset="0"/>
            </a:endParaRPr>
          </a:p>
          <a:p>
            <a:pPr marL="457200" lvl="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Nguồn sử liệu thứ cấp thường được coi là tài liệu tham khảo</a:t>
            </a:r>
            <a:r>
              <a:rPr lang="en-US" sz="3200" i="1" dirty="0">
                <a:solidFill>
                  <a:srgbClr val="0070C0"/>
                </a:solidFill>
                <a:effectLst/>
                <a:ea typeface="Calibri" panose="020F0502020204030204" pitchFamily="34" charset="0"/>
                <a:cs typeface="Times New Roman" panose="02020603050405020304" pitchFamily="18" charset="0"/>
              </a:rPr>
              <a:t>.</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r>
              <a:rPr lang="vi-VN" sz="3200" i="1" dirty="0">
                <a:solidFill>
                  <a:srgbClr val="0070C0"/>
                </a:solidFill>
                <a:effectLst/>
                <a:ea typeface="Calibri" panose="020F0502020204030204" pitchFamily="34" charset="0"/>
                <a:cs typeface="Times New Roman" panose="02020603050405020304" pitchFamily="18" charset="0"/>
              </a:rPr>
              <a:t> </a:t>
            </a:r>
            <a:endParaRPr lang="vi-VN" sz="3200" dirty="0">
              <a:solidFill>
                <a:srgbClr val="0070C0"/>
              </a:solidFill>
              <a:effectLst/>
              <a:cs typeface="Times New Roman" panose="02020603050405020304" pitchFamily="18" charset="0"/>
            </a:endParaRPr>
          </a:p>
        </p:txBody>
      </p:sp>
      <p:pic>
        <p:nvPicPr>
          <p:cNvPr id="36" name="Picture 35">
            <a:extLst>
              <a:ext uri="{FF2B5EF4-FFF2-40B4-BE49-F238E27FC236}">
                <a16:creationId xmlns:a16="http://schemas.microsoft.com/office/drawing/2014/main" xmlns="" id="{CF993623-3E1A-1013-A8DA-02995F75D3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2800" y="5318646"/>
            <a:ext cx="3243674" cy="3985452"/>
          </a:xfrm>
          <a:prstGeom prst="rect">
            <a:avLst/>
          </a:prstGeom>
        </p:spPr>
      </p:pic>
      <p:pic>
        <p:nvPicPr>
          <p:cNvPr id="7170" name="Picture 2" descr="Top 10 Những cuốn sách hay nhất về lịch sử Việt Nam - Toplist.vn">
            <a:extLst>
              <a:ext uri="{FF2B5EF4-FFF2-40B4-BE49-F238E27FC236}">
                <a16:creationId xmlns:a16="http://schemas.microsoft.com/office/drawing/2014/main" xmlns="" id="{9761CF30-59D8-B08C-E7B7-5C75586B55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11511" y="5382239"/>
            <a:ext cx="3319686" cy="40085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op 10 Cuốn Sách Lịch Sử Việt Nam không thể bỏ qua">
            <a:extLst>
              <a:ext uri="{FF2B5EF4-FFF2-40B4-BE49-F238E27FC236}">
                <a16:creationId xmlns:a16="http://schemas.microsoft.com/office/drawing/2014/main" xmlns="" id="{A308F443-AE20-19EC-EBAC-B6029DA2E0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49974" y="5382239"/>
            <a:ext cx="3951712" cy="395171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ownload Real Leaves Image HQ PNG Image | FreePNGImg">
            <a:extLst>
              <a:ext uri="{FF2B5EF4-FFF2-40B4-BE49-F238E27FC236}">
                <a16:creationId xmlns:a16="http://schemas.microsoft.com/office/drawing/2014/main" xmlns="" id="{FA49F49A-E601-026F-1C4F-BB430E81CF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96531" y="1298687"/>
            <a:ext cx="2605732" cy="1955923"/>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xmlns="" id="{DF8D1FC6-40A4-4185-16DD-2EB2DB1745FE}"/>
              </a:ext>
            </a:extLst>
          </p:cNvPr>
          <p:cNvSpPr txBox="1"/>
          <p:nvPr/>
        </p:nvSpPr>
        <p:spPr>
          <a:xfrm>
            <a:off x="2000641" y="1335308"/>
            <a:ext cx="5439697" cy="760016"/>
          </a:xfrm>
          <a:prstGeom prst="rect">
            <a:avLst/>
          </a:prstGeom>
          <a:noFill/>
        </p:spPr>
        <p:txBody>
          <a:bodyPr wrap="square">
            <a:spAutoFit/>
          </a:bodyPr>
          <a:lstStyle/>
          <a:p>
            <a:pPr algn="just">
              <a:lnSpc>
                <a:spcPct val="150000"/>
              </a:lnSpc>
              <a:spcBef>
                <a:spcPts val="100"/>
              </a:spcBef>
              <a:spcAft>
                <a:spcPts val="100"/>
              </a:spcAft>
            </a:pP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3.1.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Các</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nguồn</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3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liệu</a:t>
            </a:r>
            <a:endParaRPr lang="en-US" sz="3300" dirty="0">
              <a:solidFill>
                <a:srgbClr val="0070C0"/>
              </a:solidFill>
              <a:effectLst/>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Effect transition="in" filter="barn(inVertical)">
                                      <p:cBhvr>
                                        <p:cTn id="13" dur="500"/>
                                        <p:tgtEl>
                                          <p:spTgt spid="3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5">
                                            <p:txEl>
                                              <p:pRg st="2" end="2"/>
                                            </p:txEl>
                                          </p:spTgt>
                                        </p:tgtEl>
                                        <p:attrNameLst>
                                          <p:attrName>style.visibility</p:attrName>
                                        </p:attrNameLst>
                                      </p:cBhvr>
                                      <p:to>
                                        <p:strVal val="visible"/>
                                      </p:to>
                                    </p:set>
                                    <p:animEffect transition="in" filter="barn(inVertical)">
                                      <p:cBhvr>
                                        <p:cTn id="18" dur="500"/>
                                        <p:tgtEl>
                                          <p:spTgt spid="3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circle(in)">
                                      <p:cBhvr>
                                        <p:cTn id="23" dur="2000"/>
                                        <p:tgtEl>
                                          <p:spTgt spid="36"/>
                                        </p:tgtEl>
                                      </p:cBhvr>
                                    </p:animEffect>
                                  </p:childTnLst>
                                </p:cTn>
                              </p:par>
                              <p:par>
                                <p:cTn id="24" presetID="6" presetClass="entr" presetSubtype="16" fill="hold" nodeType="withEffect">
                                  <p:stCondLst>
                                    <p:cond delay="0"/>
                                  </p:stCondLst>
                                  <p:childTnLst>
                                    <p:set>
                                      <p:cBhvr>
                                        <p:cTn id="25" dur="1" fill="hold">
                                          <p:stCondLst>
                                            <p:cond delay="0"/>
                                          </p:stCondLst>
                                        </p:cTn>
                                        <p:tgtEl>
                                          <p:spTgt spid="7172"/>
                                        </p:tgtEl>
                                        <p:attrNameLst>
                                          <p:attrName>style.visibility</p:attrName>
                                        </p:attrNameLst>
                                      </p:cBhvr>
                                      <p:to>
                                        <p:strVal val="visible"/>
                                      </p:to>
                                    </p:set>
                                    <p:animEffect transition="in" filter="circle(in)">
                                      <p:cBhvr>
                                        <p:cTn id="26" dur="2000"/>
                                        <p:tgtEl>
                                          <p:spTgt spid="7172"/>
                                        </p:tgtEl>
                                      </p:cBhvr>
                                    </p:animEffect>
                                  </p:childTnLst>
                                </p:cTn>
                              </p:par>
                              <p:par>
                                <p:cTn id="27" presetID="6" presetClass="entr" presetSubtype="16" fill="hold" nodeType="withEffect">
                                  <p:stCondLst>
                                    <p:cond delay="0"/>
                                  </p:stCondLst>
                                  <p:childTnLst>
                                    <p:set>
                                      <p:cBhvr>
                                        <p:cTn id="28" dur="1" fill="hold">
                                          <p:stCondLst>
                                            <p:cond delay="0"/>
                                          </p:stCondLst>
                                        </p:cTn>
                                        <p:tgtEl>
                                          <p:spTgt spid="7170"/>
                                        </p:tgtEl>
                                        <p:attrNameLst>
                                          <p:attrName>style.visibility</p:attrName>
                                        </p:attrNameLst>
                                      </p:cBhvr>
                                      <p:to>
                                        <p:strVal val="visible"/>
                                      </p:to>
                                    </p:set>
                                    <p:animEffect transition="in" filter="circle(in)">
                                      <p:cBhvr>
                                        <p:cTn id="29"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1056994" y="0"/>
            <a:ext cx="9149080" cy="10287000"/>
          </a:xfrm>
          <a:prstGeom prst="rect">
            <a:avLst/>
          </a:prstGeom>
        </p:spPr>
      </p:pic>
      <p:pic>
        <p:nvPicPr>
          <p:cNvPr id="5" name="Picture 5"/>
          <p:cNvPicPr>
            <a:picLocks noChangeAspect="1"/>
          </p:cNvPicPr>
          <p:nvPr/>
        </p:nvPicPr>
        <p:blipFill>
          <a:blip r:embed="rId3">
            <a:alphaModFix amt="65000"/>
          </a:blip>
          <a:srcRect t="7859" b="7859"/>
          <a:stretch>
            <a:fillRect/>
          </a:stretch>
        </p:blipFill>
        <p:spPr>
          <a:xfrm>
            <a:off x="10439400" y="-379320"/>
            <a:ext cx="9138920" cy="10287000"/>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55398">
            <a:off x="571254" y="1350871"/>
            <a:ext cx="836643" cy="1085268"/>
          </a:xfrm>
          <a:prstGeom prst="rect">
            <a:avLst/>
          </a:prstGeom>
        </p:spPr>
      </p:pic>
      <p:pic>
        <p:nvPicPr>
          <p:cNvPr id="31" name="Picture 3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6578263" y="597143"/>
            <a:ext cx="1030238" cy="1336394"/>
          </a:xfrm>
          <a:prstGeom prst="rect">
            <a:avLst/>
          </a:prstGeom>
        </p:spPr>
      </p:pic>
      <p:sp>
        <p:nvSpPr>
          <p:cNvPr id="32" name="Rectangle: Rounded Corners 31">
            <a:extLst>
              <a:ext uri="{FF2B5EF4-FFF2-40B4-BE49-F238E27FC236}">
                <a16:creationId xmlns:a16="http://schemas.microsoft.com/office/drawing/2014/main" xmlns="" id="{8AC93939-7A5C-865A-3A72-6E825C71E78F}"/>
              </a:ext>
            </a:extLst>
          </p:cNvPr>
          <p:cNvSpPr/>
          <p:nvPr/>
        </p:nvSpPr>
        <p:spPr>
          <a:xfrm>
            <a:off x="321394" y="346136"/>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5E4870F1-9026-A87E-FE1C-9FAF903CAA38}"/>
              </a:ext>
            </a:extLst>
          </p:cNvPr>
          <p:cNvSpPr txBox="1"/>
          <p:nvPr/>
        </p:nvSpPr>
        <p:spPr>
          <a:xfrm>
            <a:off x="457200" y="510948"/>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93774584-C910-F06A-025B-86F459FB5EFA}"/>
              </a:ext>
            </a:extLst>
          </p:cNvPr>
          <p:cNvSpPr txBox="1"/>
          <p:nvPr/>
        </p:nvSpPr>
        <p:spPr>
          <a:xfrm>
            <a:off x="2660855" y="1471839"/>
            <a:ext cx="15557090" cy="751488"/>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Ø"/>
            </a:pPr>
            <a:r>
              <a:rPr lang="vi-VN" sz="3200" i="1" dirty="0">
                <a:solidFill>
                  <a:srgbClr val="C00000"/>
                </a:solidFill>
                <a:effectLst/>
                <a:ea typeface="Calibri" panose="020F0502020204030204" pitchFamily="34" charset="0"/>
                <a:cs typeface="Times New Roman" panose="02020603050405020304" pitchFamily="18" charset="0"/>
              </a:rPr>
              <a:t>Hãy nêu những nét chính về một số phương pháp cơ bản của Sử học</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vi-VN" sz="3200" dirty="0">
              <a:solidFill>
                <a:srgbClr val="C00000"/>
              </a:solidFill>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76975C97-6339-B0E6-EFDA-630FD5FCC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453" y="2260210"/>
            <a:ext cx="6305029" cy="3873594"/>
          </a:xfrm>
          <a:prstGeom prst="rect">
            <a:avLst/>
          </a:prstGeom>
        </p:spPr>
      </p:pic>
      <p:pic>
        <p:nvPicPr>
          <p:cNvPr id="9" name="Picture 8">
            <a:extLst>
              <a:ext uri="{FF2B5EF4-FFF2-40B4-BE49-F238E27FC236}">
                <a16:creationId xmlns:a16="http://schemas.microsoft.com/office/drawing/2014/main" xmlns="" id="{1260B15D-8F13-1050-3F9D-C768E01032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48" y="6092178"/>
            <a:ext cx="7391400" cy="4116313"/>
          </a:xfrm>
          <a:prstGeom prst="rect">
            <a:avLst/>
          </a:prstGeom>
        </p:spPr>
      </p:pic>
      <p:sp>
        <p:nvSpPr>
          <p:cNvPr id="11" name="TextBox 10">
            <a:extLst>
              <a:ext uri="{FF2B5EF4-FFF2-40B4-BE49-F238E27FC236}">
                <a16:creationId xmlns:a16="http://schemas.microsoft.com/office/drawing/2014/main" xmlns="" id="{91B0B086-C852-DD8D-F854-B5DDCBEC83FE}"/>
              </a:ext>
            </a:extLst>
          </p:cNvPr>
          <p:cNvSpPr txBox="1"/>
          <p:nvPr/>
        </p:nvSpPr>
        <p:spPr>
          <a:xfrm>
            <a:off x="8288620" y="5404300"/>
            <a:ext cx="8193126" cy="3694409"/>
          </a:xfrm>
          <a:prstGeom prst="rect">
            <a:avLst/>
          </a:prstGeom>
          <a:noFill/>
        </p:spPr>
        <p:txBody>
          <a:bodyPr wrap="square">
            <a:spAutoFit/>
          </a:bodyPr>
          <a:lstStyle/>
          <a:p>
            <a:pPr marL="457200" indent="-457200">
              <a:lnSpc>
                <a:spcPct val="150000"/>
              </a:lnSpc>
              <a:buFont typeface="Courier New" panose="02070309020205020404" pitchFamily="49" charset="0"/>
              <a:buChar char="o"/>
            </a:pPr>
            <a:r>
              <a:rPr lang="vi-VN" sz="3200" i="1" dirty="0">
                <a:solidFill>
                  <a:srgbClr val="0070C0"/>
                </a:solidFill>
              </a:rPr>
              <a:t>Phương pháp lịch sử: </a:t>
            </a:r>
            <a:endParaRPr lang="en-US" sz="3200" i="1" dirty="0">
              <a:solidFill>
                <a:srgbClr val="0070C0"/>
              </a:solidFill>
            </a:endParaRPr>
          </a:p>
          <a:p>
            <a:pPr marL="457200" indent="-457200">
              <a:lnSpc>
                <a:spcPct val="150000"/>
              </a:lnSpc>
              <a:buFont typeface="Courier New" panose="02070309020205020404" pitchFamily="49" charset="0"/>
              <a:buChar char="o"/>
            </a:pPr>
            <a:r>
              <a:rPr lang="vi-VN" sz="3200" i="1" dirty="0">
                <a:solidFill>
                  <a:srgbClr val="0070C0"/>
                </a:solidFill>
              </a:rPr>
              <a:t> Phương pháp trình bày</a:t>
            </a:r>
          </a:p>
          <a:p>
            <a:pPr marL="457200" indent="-457200">
              <a:lnSpc>
                <a:spcPct val="150000"/>
              </a:lnSpc>
              <a:buFont typeface="Courier New" panose="02070309020205020404" pitchFamily="49" charset="0"/>
              <a:buChar char="o"/>
            </a:pPr>
            <a:r>
              <a:rPr lang="vi-VN" sz="3200" i="1" dirty="0">
                <a:solidFill>
                  <a:srgbClr val="0070C0"/>
                </a:solidFill>
              </a:rPr>
              <a:t>Phương pháp lịch đại</a:t>
            </a:r>
          </a:p>
          <a:p>
            <a:pPr marL="457200" indent="-457200">
              <a:lnSpc>
                <a:spcPct val="150000"/>
              </a:lnSpc>
              <a:buFont typeface="Courier New" panose="02070309020205020404" pitchFamily="49" charset="0"/>
              <a:buChar char="o"/>
            </a:pPr>
            <a:r>
              <a:rPr lang="vi-VN" sz="3200" i="1" dirty="0">
                <a:solidFill>
                  <a:srgbClr val="0070C0"/>
                </a:solidFill>
              </a:rPr>
              <a:t>Phương pháp đồng </a:t>
            </a:r>
            <a:endParaRPr lang="en-US" sz="3200" i="1" dirty="0">
              <a:solidFill>
                <a:srgbClr val="0070C0"/>
              </a:solidFill>
            </a:endParaRPr>
          </a:p>
          <a:p>
            <a:pPr marL="457200" indent="-457200">
              <a:lnSpc>
                <a:spcPct val="150000"/>
              </a:lnSpc>
              <a:buFont typeface="Courier New" panose="02070309020205020404" pitchFamily="49" charset="0"/>
              <a:buChar char="o"/>
            </a:pPr>
            <a:r>
              <a:rPr lang="vi-VN" sz="3200" i="1" dirty="0">
                <a:solidFill>
                  <a:srgbClr val="0070C0"/>
                </a:solidFill>
              </a:rPr>
              <a:t> Phương pháp tiếp cận liên ngành</a:t>
            </a:r>
          </a:p>
        </p:txBody>
      </p:sp>
      <p:sp>
        <p:nvSpPr>
          <p:cNvPr id="12" name="Rectangle 11">
            <a:extLst>
              <a:ext uri="{FF2B5EF4-FFF2-40B4-BE49-F238E27FC236}">
                <a16:creationId xmlns:a16="http://schemas.microsoft.com/office/drawing/2014/main" xmlns="" id="{48FAC1BB-2F16-1B0D-8B21-B875799A8101}"/>
              </a:ext>
            </a:extLst>
          </p:cNvPr>
          <p:cNvSpPr/>
          <p:nvPr/>
        </p:nvSpPr>
        <p:spPr>
          <a:xfrm>
            <a:off x="8001000" y="4991100"/>
            <a:ext cx="9138920" cy="4572000"/>
          </a:xfrm>
          <a:prstGeom prst="rect">
            <a:avLst/>
          </a:prstGeom>
          <a:noFill/>
          <a:ln>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rẻ Em, Mầm Non, Học Tập, Tải hình PNG 366 - Free.Vector6.com">
            <a:extLst>
              <a:ext uri="{FF2B5EF4-FFF2-40B4-BE49-F238E27FC236}">
                <a16:creationId xmlns:a16="http://schemas.microsoft.com/office/drawing/2014/main" xmlns="" id="{C6AB5D19-9252-F096-ED07-F55AEF0008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38877" y="1595039"/>
            <a:ext cx="5715000" cy="46005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á Tán Cây Thiên - Miễn Phí vector hình ảnh trên Pixabay">
            <a:extLst>
              <a:ext uri="{FF2B5EF4-FFF2-40B4-BE49-F238E27FC236}">
                <a16:creationId xmlns:a16="http://schemas.microsoft.com/office/drawing/2014/main" xmlns="" id="{3DD67546-0777-CA8B-9AD5-E60088041D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365090" y="6072414"/>
            <a:ext cx="2781761" cy="3715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37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par>
                                <p:cTn id="21" presetID="21" presetClass="entr" presetSubtype="1" fill="hold" nodeType="with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wheel(1)">
                                      <p:cBhvr>
                                        <p:cTn id="23" dur="20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Effect transition="in" filter="barn(inVertical)">
                                      <p:cBhvr>
                                        <p:cTn id="33" dur="500"/>
                                        <p:tgtEl>
                                          <p:spTgt spid="11">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xEl>
                                              <p:pRg st="2" end="2"/>
                                            </p:txEl>
                                          </p:spTgt>
                                        </p:tgtEl>
                                        <p:attrNameLst>
                                          <p:attrName>style.visibility</p:attrName>
                                        </p:attrNameLst>
                                      </p:cBhvr>
                                      <p:to>
                                        <p:strVal val="visible"/>
                                      </p:to>
                                    </p:set>
                                    <p:animEffect transition="in" filter="barn(inVertical)">
                                      <p:cBhvr>
                                        <p:cTn id="38" dur="500"/>
                                        <p:tgtEl>
                                          <p:spTgt spid="1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animEffect transition="in" filter="barn(inVertical)">
                                      <p:cBhvr>
                                        <p:cTn id="43" dur="500"/>
                                        <p:tgtEl>
                                          <p:spTgt spid="11">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1">
                                            <p:txEl>
                                              <p:pRg st="4" end="4"/>
                                            </p:txEl>
                                          </p:spTgt>
                                        </p:tgtEl>
                                        <p:attrNameLst>
                                          <p:attrName>style.visibility</p:attrName>
                                        </p:attrNameLst>
                                      </p:cBhvr>
                                      <p:to>
                                        <p:strVal val="visible"/>
                                      </p:to>
                                    </p:set>
                                    <p:animEffect transition="in" filter="barn(inVertical)">
                                      <p:cBhvr>
                                        <p:cTn id="48"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alphaModFix amt="65000"/>
          </a:blip>
          <a:srcRect t="7859" b="7859"/>
          <a:stretch>
            <a:fillRect/>
          </a:stretch>
        </p:blipFill>
        <p:spPr>
          <a:xfrm>
            <a:off x="10439400" y="-379320"/>
            <a:ext cx="9138920" cy="10287000"/>
          </a:xfrm>
          <a:prstGeom prst="rect">
            <a:avLst/>
          </a:prstGeom>
        </p:spPr>
      </p:pic>
      <p:pic>
        <p:nvPicPr>
          <p:cNvPr id="30" name="Picture 3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55398">
            <a:off x="571254" y="1350871"/>
            <a:ext cx="836643" cy="1085268"/>
          </a:xfrm>
          <a:prstGeom prst="rect">
            <a:avLst/>
          </a:prstGeom>
        </p:spPr>
      </p:pic>
      <p:pic>
        <p:nvPicPr>
          <p:cNvPr id="31" name="Picture 3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61952">
            <a:off x="16578263" y="597143"/>
            <a:ext cx="1030238" cy="1336394"/>
          </a:xfrm>
          <a:prstGeom prst="rect">
            <a:avLst/>
          </a:prstGeom>
        </p:spPr>
      </p:pic>
      <p:sp>
        <p:nvSpPr>
          <p:cNvPr id="32" name="Rectangle: Rounded Corners 31">
            <a:extLst>
              <a:ext uri="{FF2B5EF4-FFF2-40B4-BE49-F238E27FC236}">
                <a16:creationId xmlns:a16="http://schemas.microsoft.com/office/drawing/2014/main" xmlns="" id="{8AC93939-7A5C-865A-3A72-6E825C71E78F}"/>
              </a:ext>
            </a:extLst>
          </p:cNvPr>
          <p:cNvSpPr/>
          <p:nvPr/>
        </p:nvSpPr>
        <p:spPr>
          <a:xfrm>
            <a:off x="332453" y="385475"/>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5E4870F1-9026-A87E-FE1C-9FAF903CAA38}"/>
              </a:ext>
            </a:extLst>
          </p:cNvPr>
          <p:cNvSpPr txBox="1"/>
          <p:nvPr/>
        </p:nvSpPr>
        <p:spPr>
          <a:xfrm>
            <a:off x="468259" y="550287"/>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B9B5C46B-454D-A33E-7A99-A200AD2193D7}"/>
              </a:ext>
            </a:extLst>
          </p:cNvPr>
          <p:cNvSpPr txBox="1"/>
          <p:nvPr/>
        </p:nvSpPr>
        <p:spPr>
          <a:xfrm>
            <a:off x="1986436" y="1751969"/>
            <a:ext cx="15551354" cy="739754"/>
          </a:xfrm>
          <a:prstGeom prst="rect">
            <a:avLst/>
          </a:prstGeom>
          <a:noFill/>
        </p:spPr>
        <p:txBody>
          <a:bodyPr wrap="square">
            <a:spAutoFit/>
          </a:bodyPr>
          <a:lstStyle/>
          <a:p>
            <a:pPr marL="457200" indent="-457200">
              <a:lnSpc>
                <a:spcPct val="150000"/>
              </a:lnSpc>
              <a:spcAft>
                <a:spcPts val="1000"/>
              </a:spcAft>
              <a:buFont typeface="Wingdings" panose="05000000000000000000" pitchFamily="2" charset="2"/>
              <a:buChar char="v"/>
            </a:pP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Phân</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biệt</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nguồn</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cho</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biết</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giá</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trị</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mỗi</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loại</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hình</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sử</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liệu</a:t>
            </a:r>
            <a:r>
              <a:rPr lang="en-US"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3200" dirty="0">
              <a:solidFill>
                <a:srgbClr val="C00000"/>
              </a:solidFill>
              <a:effectLst/>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F600B43C-49FE-4686-1166-5DCF2A53EAFF}"/>
              </a:ext>
            </a:extLst>
          </p:cNvPr>
          <p:cNvPicPr>
            <a:picLocks noChangeAspect="1"/>
          </p:cNvPicPr>
          <p:nvPr/>
        </p:nvPicPr>
        <p:blipFill>
          <a:blip r:embed="rId7"/>
          <a:stretch>
            <a:fillRect/>
          </a:stretch>
        </p:blipFill>
        <p:spPr>
          <a:xfrm>
            <a:off x="6869059" y="2781300"/>
            <a:ext cx="10591800" cy="7352427"/>
          </a:xfrm>
          <a:prstGeom prst="rect">
            <a:avLst/>
          </a:prstGeom>
        </p:spPr>
      </p:pic>
      <p:pic>
        <p:nvPicPr>
          <p:cNvPr id="9218" name="Picture 2" descr="Em Bé Học Bài, Học Sinh Mầm Non - KhoThietKe.Net">
            <a:extLst>
              <a:ext uri="{FF2B5EF4-FFF2-40B4-BE49-F238E27FC236}">
                <a16:creationId xmlns:a16="http://schemas.microsoft.com/office/drawing/2014/main" xmlns="" id="{6175ECF1-D2AB-ED14-CA95-BAE97280DB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5442034"/>
            <a:ext cx="6536606" cy="469169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ình Lá Cây Cho Ghép Ảnh Tách Nền PNG 16 - Free.Vector6.com">
            <a:extLst>
              <a:ext uri="{FF2B5EF4-FFF2-40B4-BE49-F238E27FC236}">
                <a16:creationId xmlns:a16="http://schemas.microsoft.com/office/drawing/2014/main" xmlns="" id="{5BDBE486-B4B2-6E94-6F78-09C331CA4F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8205031">
            <a:off x="2051581" y="2682205"/>
            <a:ext cx="2646551" cy="2059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830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5">
            <a:alphaModFix amt="65000"/>
          </a:blip>
          <a:srcRect t="7906" b="7906"/>
          <a:stretch>
            <a:fillRect/>
          </a:stretch>
        </p:blipFill>
        <p:spPr>
          <a:xfrm>
            <a:off x="0" y="0"/>
            <a:ext cx="9149080" cy="10287000"/>
          </a:xfrm>
          <a:prstGeom prst="rect">
            <a:avLst/>
          </a:prstGeom>
        </p:spPr>
      </p:pic>
      <p:grpSp>
        <p:nvGrpSpPr>
          <p:cNvPr id="11" name="Group 11"/>
          <p:cNvGrpSpPr>
            <a:grpSpLocks noChangeAspect="1"/>
          </p:cNvGrpSpPr>
          <p:nvPr/>
        </p:nvGrpSpPr>
        <p:grpSpPr>
          <a:xfrm>
            <a:off x="8648652" y="5740567"/>
            <a:ext cx="3601083" cy="3517733"/>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7862" y="129944"/>
            <a:ext cx="1376956" cy="1786146"/>
          </a:xfrm>
          <a:prstGeom prst="rect">
            <a:avLst/>
          </a:prstGeom>
        </p:spPr>
      </p:pic>
      <p:pic>
        <p:nvPicPr>
          <p:cNvPr id="27" name="Picture 2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61952">
            <a:off x="16108420" y="7561964"/>
            <a:ext cx="1267232" cy="1643815"/>
          </a:xfrm>
          <a:prstGeom prst="rect">
            <a:avLst/>
          </a:prstGeom>
        </p:spPr>
      </p:pic>
      <p:sp>
        <p:nvSpPr>
          <p:cNvPr id="28" name="TextBox 2">
            <a:extLst>
              <a:ext uri="{FF2B5EF4-FFF2-40B4-BE49-F238E27FC236}">
                <a16:creationId xmlns:a16="http://schemas.microsoft.com/office/drawing/2014/main" xmlns="" id="{F27006D4-1EC7-0EA5-8063-0A77369D557F}"/>
              </a:ext>
            </a:extLst>
          </p:cNvPr>
          <p:cNvSpPr txBox="1"/>
          <p:nvPr/>
        </p:nvSpPr>
        <p:spPr>
          <a:xfrm>
            <a:off x="8001000" y="-84971"/>
            <a:ext cx="3950967" cy="1054648"/>
          </a:xfrm>
          <a:prstGeom prst="rect">
            <a:avLst/>
          </a:prstGeom>
        </p:spPr>
        <p:txBody>
          <a:bodyPr wrap="square" lIns="0" tIns="0" rIns="0" bIns="0" rtlCol="0" anchor="t">
            <a:spAutoFit/>
          </a:bodyPr>
          <a:lstStyle/>
          <a:p>
            <a:pPr marL="0" lvl="0" indent="0">
              <a:lnSpc>
                <a:spcPts val="9600"/>
              </a:lnSpc>
            </a:pPr>
            <a:r>
              <a:rPr lang="en-US" sz="4500" b="1" dirty="0">
                <a:solidFill>
                  <a:srgbClr val="FF0000"/>
                </a:solidFill>
                <a:latin typeface="Arial" panose="020B0604020202020204" pitchFamily="34" charset="0"/>
                <a:cs typeface="Arial" panose="020B0604020202020204" pitchFamily="34" charset="0"/>
              </a:rPr>
              <a:t>KHỞI ĐỘNG</a:t>
            </a:r>
            <a:endParaRPr lang="en-US" sz="4500" b="1" u="none" dirty="0">
              <a:solidFill>
                <a:srgbClr val="FF0000"/>
              </a:solidFill>
              <a:latin typeface="Arial" panose="020B0604020202020204" pitchFamily="34" charset="0"/>
              <a:cs typeface="Arial" panose="020B0604020202020204" pitchFamily="34" charset="0"/>
            </a:endParaRPr>
          </a:p>
        </p:txBody>
      </p:sp>
      <p:pic>
        <p:nvPicPr>
          <p:cNvPr id="29" name="Phóng Sự Quốc Tế_ Thảm Kịch ở Hirosima">
            <a:hlinkClick r:id="" action="ppaction://media"/>
            <a:extLst>
              <a:ext uri="{FF2B5EF4-FFF2-40B4-BE49-F238E27FC236}">
                <a16:creationId xmlns:a16="http://schemas.microsoft.com/office/drawing/2014/main" xmlns="" id="{D33033D8-4C37-8E1F-AE00-A21E3D5E1BE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57199" y="1916090"/>
            <a:ext cx="17138337" cy="8022946"/>
          </a:xfrm>
          <a:prstGeom prst="rect">
            <a:avLst/>
          </a:prstGeom>
        </p:spPr>
      </p:pic>
      <p:sp>
        <p:nvSpPr>
          <p:cNvPr id="30" name="TextBox 29">
            <a:extLst>
              <a:ext uri="{FF2B5EF4-FFF2-40B4-BE49-F238E27FC236}">
                <a16:creationId xmlns:a16="http://schemas.microsoft.com/office/drawing/2014/main" xmlns="" id="{400ABEB1-04FD-1AEE-946C-D104ED86A985}"/>
              </a:ext>
            </a:extLst>
          </p:cNvPr>
          <p:cNvSpPr txBox="1"/>
          <p:nvPr/>
        </p:nvSpPr>
        <p:spPr>
          <a:xfrm>
            <a:off x="1514818" y="1054648"/>
            <a:ext cx="6934201" cy="630942"/>
          </a:xfrm>
          <a:prstGeom prst="rect">
            <a:avLst/>
          </a:prstGeom>
          <a:noFill/>
        </p:spPr>
        <p:txBody>
          <a:bodyPr wrap="square" rtlCol="0">
            <a:spAutoFit/>
          </a:bodyPr>
          <a:lstStyle/>
          <a:p>
            <a:r>
              <a:rPr lang="en-US" sz="3500" i="1">
                <a:solidFill>
                  <a:srgbClr val="7030A0"/>
                </a:solidFill>
                <a:latin typeface="Arial" panose="020B0604020202020204" pitchFamily="34" charset="0"/>
                <a:cs typeface="Arial" panose="020B0604020202020204" pitchFamily="34" charset="0"/>
              </a:rPr>
              <a:t>Xem video và trả lời câu hỏi: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9"/>
                </p:tgtEl>
              </p:cMediaNode>
            </p:video>
          </p:childTnLst>
        </p:cTn>
      </p:par>
    </p:tnLst>
    <p:bldLst>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1082505" y="2905853"/>
            <a:ext cx="16686900" cy="6830860"/>
            <a:chOff x="0" y="0"/>
            <a:chExt cx="2678768" cy="1649742"/>
          </a:xfrm>
        </p:grpSpPr>
        <p:sp>
          <p:nvSpPr>
            <p:cNvPr id="5" name="Freeform 5"/>
            <p:cNvSpPr/>
            <p:nvPr/>
          </p:nvSpPr>
          <p:spPr>
            <a:xfrm>
              <a:off x="92710" y="106680"/>
              <a:ext cx="2574628" cy="1530362"/>
            </a:xfrm>
            <a:custGeom>
              <a:avLst/>
              <a:gdLst/>
              <a:ahLst/>
              <a:cxnLst/>
              <a:rect l="l" t="t" r="r" b="b"/>
              <a:pathLst>
                <a:path w="2574628" h="1530362">
                  <a:moveTo>
                    <a:pt x="2547958" y="1341132"/>
                  </a:moveTo>
                  <a:cubicBezTo>
                    <a:pt x="2547958" y="1428762"/>
                    <a:pt x="2471758" y="1499882"/>
                    <a:pt x="2390478" y="1499882"/>
                  </a:cubicBezTo>
                  <a:lnTo>
                    <a:pt x="66040" y="1499882"/>
                  </a:lnTo>
                  <a:cubicBezTo>
                    <a:pt x="43180" y="1499882"/>
                    <a:pt x="20320" y="1494802"/>
                    <a:pt x="0" y="1485912"/>
                  </a:cubicBezTo>
                  <a:cubicBezTo>
                    <a:pt x="26670" y="1513852"/>
                    <a:pt x="63500" y="1530362"/>
                    <a:pt x="110537" y="1530362"/>
                  </a:cubicBezTo>
                  <a:lnTo>
                    <a:pt x="2428578" y="1530362"/>
                  </a:lnTo>
                  <a:cubicBezTo>
                    <a:pt x="2508588" y="1530362"/>
                    <a:pt x="2574628" y="1464322"/>
                    <a:pt x="2574628" y="1384312"/>
                  </a:cubicBezTo>
                  <a:lnTo>
                    <a:pt x="2574628" y="95250"/>
                  </a:lnTo>
                  <a:cubicBezTo>
                    <a:pt x="2574628" y="58420"/>
                    <a:pt x="2560658" y="25400"/>
                    <a:pt x="2539068" y="0"/>
                  </a:cubicBezTo>
                  <a:cubicBezTo>
                    <a:pt x="2545418" y="16510"/>
                    <a:pt x="2547958" y="34290"/>
                    <a:pt x="2547958" y="52070"/>
                  </a:cubicBezTo>
                  <a:lnTo>
                    <a:pt x="2547958" y="1341132"/>
                  </a:lnTo>
                  <a:lnTo>
                    <a:pt x="2547958" y="1341132"/>
                  </a:lnTo>
                  <a:close/>
                </a:path>
              </a:pathLst>
            </a:custGeom>
            <a:solidFill>
              <a:srgbClr val="E7DFD9">
                <a:alpha val="71765"/>
              </a:srgbClr>
            </a:solidFill>
          </p:spPr>
        </p:sp>
        <p:sp>
          <p:nvSpPr>
            <p:cNvPr id="6" name="Freeform 6"/>
            <p:cNvSpPr/>
            <p:nvPr/>
          </p:nvSpPr>
          <p:spPr>
            <a:xfrm>
              <a:off x="12700" y="12700"/>
              <a:ext cx="2613998" cy="1581162"/>
            </a:xfrm>
            <a:custGeom>
              <a:avLst/>
              <a:gdLst/>
              <a:ahLst/>
              <a:cxnLst/>
              <a:rect l="l" t="t" r="r" b="b"/>
              <a:pathLst>
                <a:path w="2613998" h="1581162">
                  <a:moveTo>
                    <a:pt x="146050" y="1581162"/>
                  </a:moveTo>
                  <a:lnTo>
                    <a:pt x="2467948" y="1581162"/>
                  </a:lnTo>
                  <a:cubicBezTo>
                    <a:pt x="2547958" y="1581162"/>
                    <a:pt x="2613998" y="1515122"/>
                    <a:pt x="2613998" y="1435112"/>
                  </a:cubicBezTo>
                  <a:lnTo>
                    <a:pt x="2613998" y="146050"/>
                  </a:lnTo>
                  <a:cubicBezTo>
                    <a:pt x="2613998" y="66040"/>
                    <a:pt x="2547958" y="0"/>
                    <a:pt x="2467948" y="0"/>
                  </a:cubicBezTo>
                  <a:lnTo>
                    <a:pt x="146050" y="0"/>
                  </a:lnTo>
                  <a:cubicBezTo>
                    <a:pt x="66040" y="0"/>
                    <a:pt x="0" y="66040"/>
                    <a:pt x="0" y="146050"/>
                  </a:cubicBezTo>
                  <a:lnTo>
                    <a:pt x="0" y="1435112"/>
                  </a:lnTo>
                  <a:cubicBezTo>
                    <a:pt x="0" y="1516392"/>
                    <a:pt x="66040" y="1581162"/>
                    <a:pt x="146050" y="1581162"/>
                  </a:cubicBezTo>
                  <a:close/>
                </a:path>
              </a:pathLst>
            </a:custGeom>
            <a:solidFill>
              <a:srgbClr val="F8F6F4">
                <a:alpha val="71765"/>
              </a:srgbClr>
            </a:solidFill>
          </p:spPr>
        </p:sp>
        <p:sp>
          <p:nvSpPr>
            <p:cNvPr id="7" name="Freeform 7"/>
            <p:cNvSpPr/>
            <p:nvPr/>
          </p:nvSpPr>
          <p:spPr>
            <a:xfrm>
              <a:off x="0" y="0"/>
              <a:ext cx="2678768" cy="1649742"/>
            </a:xfrm>
            <a:custGeom>
              <a:avLst/>
              <a:gdLst/>
              <a:ahLst/>
              <a:cxnLst/>
              <a:rect l="l" t="t" r="r" b="b"/>
              <a:pathLst>
                <a:path w="2678768" h="1649742">
                  <a:moveTo>
                    <a:pt x="2615268" y="74930"/>
                  </a:moveTo>
                  <a:cubicBezTo>
                    <a:pt x="2587328" y="30480"/>
                    <a:pt x="2537798" y="0"/>
                    <a:pt x="2480648" y="0"/>
                  </a:cubicBezTo>
                  <a:lnTo>
                    <a:pt x="158750" y="0"/>
                  </a:lnTo>
                  <a:cubicBezTo>
                    <a:pt x="71120" y="0"/>
                    <a:pt x="0" y="71120"/>
                    <a:pt x="0" y="158750"/>
                  </a:cubicBezTo>
                  <a:lnTo>
                    <a:pt x="0" y="1447812"/>
                  </a:lnTo>
                  <a:cubicBezTo>
                    <a:pt x="0" y="1499882"/>
                    <a:pt x="25400" y="1545602"/>
                    <a:pt x="63500" y="1574812"/>
                  </a:cubicBezTo>
                  <a:cubicBezTo>
                    <a:pt x="91440" y="1619262"/>
                    <a:pt x="140970" y="1649742"/>
                    <a:pt x="205515" y="1649742"/>
                  </a:cubicBezTo>
                  <a:lnTo>
                    <a:pt x="2520018" y="1649742"/>
                  </a:lnTo>
                  <a:cubicBezTo>
                    <a:pt x="2607648" y="1649742"/>
                    <a:pt x="2678768" y="1578622"/>
                    <a:pt x="2678768" y="1490992"/>
                  </a:cubicBezTo>
                  <a:lnTo>
                    <a:pt x="2678768" y="201930"/>
                  </a:lnTo>
                  <a:cubicBezTo>
                    <a:pt x="2678768" y="149860"/>
                    <a:pt x="2653368" y="104140"/>
                    <a:pt x="2615268" y="74930"/>
                  </a:cubicBezTo>
                  <a:close/>
                  <a:moveTo>
                    <a:pt x="12700" y="1447812"/>
                  </a:moveTo>
                  <a:lnTo>
                    <a:pt x="12700" y="158750"/>
                  </a:lnTo>
                  <a:cubicBezTo>
                    <a:pt x="12700" y="78740"/>
                    <a:pt x="78740" y="12700"/>
                    <a:pt x="158750" y="12700"/>
                  </a:cubicBezTo>
                  <a:lnTo>
                    <a:pt x="2480648" y="12700"/>
                  </a:lnTo>
                  <a:cubicBezTo>
                    <a:pt x="2560658" y="12700"/>
                    <a:pt x="2626698" y="78740"/>
                    <a:pt x="2626698" y="158750"/>
                  </a:cubicBezTo>
                  <a:lnTo>
                    <a:pt x="2626698" y="1447812"/>
                  </a:lnTo>
                  <a:cubicBezTo>
                    <a:pt x="2626698" y="1527822"/>
                    <a:pt x="2560658" y="1593862"/>
                    <a:pt x="2480648" y="1593862"/>
                  </a:cubicBezTo>
                  <a:lnTo>
                    <a:pt x="158750" y="1593862"/>
                  </a:lnTo>
                  <a:cubicBezTo>
                    <a:pt x="78740" y="1593862"/>
                    <a:pt x="12700" y="1529092"/>
                    <a:pt x="12700" y="1447812"/>
                  </a:cubicBezTo>
                  <a:close/>
                  <a:moveTo>
                    <a:pt x="2667338" y="1490992"/>
                  </a:moveTo>
                  <a:cubicBezTo>
                    <a:pt x="2667338" y="1571002"/>
                    <a:pt x="2600028" y="1637042"/>
                    <a:pt x="2520018" y="1637042"/>
                  </a:cubicBezTo>
                  <a:lnTo>
                    <a:pt x="205515" y="1637042"/>
                  </a:lnTo>
                  <a:cubicBezTo>
                    <a:pt x="157480" y="1637042"/>
                    <a:pt x="120650" y="1620532"/>
                    <a:pt x="93980" y="1592592"/>
                  </a:cubicBezTo>
                  <a:cubicBezTo>
                    <a:pt x="114300" y="1601482"/>
                    <a:pt x="135890" y="1606562"/>
                    <a:pt x="160020" y="1606562"/>
                  </a:cubicBezTo>
                  <a:lnTo>
                    <a:pt x="2481918" y="1606562"/>
                  </a:lnTo>
                  <a:cubicBezTo>
                    <a:pt x="2569548" y="1606562"/>
                    <a:pt x="2640668" y="1535442"/>
                    <a:pt x="2640668" y="1447812"/>
                  </a:cubicBezTo>
                  <a:lnTo>
                    <a:pt x="2640668" y="158750"/>
                  </a:lnTo>
                  <a:cubicBezTo>
                    <a:pt x="2640668" y="140970"/>
                    <a:pt x="2636858" y="123190"/>
                    <a:pt x="2631778" y="106680"/>
                  </a:cubicBezTo>
                  <a:cubicBezTo>
                    <a:pt x="2653368" y="132080"/>
                    <a:pt x="2667338" y="165100"/>
                    <a:pt x="2667338" y="201930"/>
                  </a:cubicBezTo>
                  <a:lnTo>
                    <a:pt x="2667338" y="1490992"/>
                  </a:lnTo>
                  <a:cubicBezTo>
                    <a:pt x="2667338" y="1490992"/>
                    <a:pt x="2667338" y="1490992"/>
                    <a:pt x="2667338" y="1490992"/>
                  </a:cubicBezTo>
                  <a:close/>
                </a:path>
              </a:pathLst>
            </a:custGeom>
            <a:solidFill>
              <a:srgbClr val="5E3023">
                <a:alpha val="71765"/>
              </a:srgbClr>
            </a:solidFill>
          </p:spPr>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02007">
            <a:off x="15991025" y="7518055"/>
            <a:ext cx="1334372" cy="1730907"/>
          </a:xfrm>
          <a:prstGeom prst="rect">
            <a:avLst/>
          </a:prstGeom>
        </p:spPr>
      </p:pic>
      <p:sp>
        <p:nvSpPr>
          <p:cNvPr id="12" name="Rectangle: Rounded Corners 11">
            <a:extLst>
              <a:ext uri="{FF2B5EF4-FFF2-40B4-BE49-F238E27FC236}">
                <a16:creationId xmlns:a16="http://schemas.microsoft.com/office/drawing/2014/main" xmlns="" id="{206A02EB-9EBF-EAD5-8881-A3581E1B3672}"/>
              </a:ext>
            </a:extLst>
          </p:cNvPr>
          <p:cNvSpPr/>
          <p:nvPr/>
        </p:nvSpPr>
        <p:spPr>
          <a:xfrm>
            <a:off x="332453" y="385475"/>
            <a:ext cx="15756806"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46A42EE9-CAC6-1268-2FB3-9E298A50E95E}"/>
              </a:ext>
            </a:extLst>
          </p:cNvPr>
          <p:cNvSpPr txBox="1"/>
          <p:nvPr/>
        </p:nvSpPr>
        <p:spPr>
          <a:xfrm>
            <a:off x="468259" y="550287"/>
            <a:ext cx="16992600" cy="622927"/>
          </a:xfrm>
          <a:prstGeom prst="rect">
            <a:avLst/>
          </a:prstGeom>
          <a:noFill/>
        </p:spPr>
        <p:txBody>
          <a:bodyPr wrap="square">
            <a:spAutoFit/>
          </a:bodyPr>
          <a:lstStyle/>
          <a:p>
            <a:pPr>
              <a:lnSpc>
                <a:spcPct val="114000"/>
              </a:lnSpc>
              <a:spcAft>
                <a:spcPts val="1000"/>
              </a:spcAft>
            </a:pPr>
            <a:r>
              <a:rPr lang="en-US"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3. </a:t>
            </a:r>
            <a:r>
              <a:rPr lang="vi-VN" sz="33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Tìm hiểu về các nguồn sử liệu và một số phương pháp cơ bản của Sử học</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E7833F09-E465-6898-21A3-96A3BE180EF1}"/>
              </a:ext>
            </a:extLst>
          </p:cNvPr>
          <p:cNvSpPr txBox="1"/>
          <p:nvPr/>
        </p:nvSpPr>
        <p:spPr>
          <a:xfrm>
            <a:off x="1660025" y="1734123"/>
            <a:ext cx="9225116" cy="739754"/>
          </a:xfrm>
          <a:prstGeom prst="rect">
            <a:avLst/>
          </a:prstGeom>
          <a:noFill/>
        </p:spPr>
        <p:txBody>
          <a:bodyPr wrap="square">
            <a:spAutoFit/>
          </a:bodyPr>
          <a:lstStyle/>
          <a:p>
            <a:pPr algn="just">
              <a:lnSpc>
                <a:spcPct val="150000"/>
              </a:lnSpc>
              <a:spcBef>
                <a:spcPts val="100"/>
              </a:spcBef>
              <a:spcAft>
                <a:spcPts val="100"/>
              </a:spcAft>
            </a:pPr>
            <a:r>
              <a:rPr lang="vi-VN" sz="3200" i="1" dirty="0">
                <a:solidFill>
                  <a:srgbClr val="0070C0"/>
                </a:solidFill>
                <a:effectLst/>
                <a:ea typeface="Calibri" panose="020F0502020204030204" pitchFamily="34" charset="0"/>
                <a:cs typeface="Times New Roman" panose="02020603050405020304" pitchFamily="18" charset="0"/>
              </a:rPr>
              <a:t>3.2. Một số phương pháp cơ bản của Sử học</a:t>
            </a:r>
            <a:endParaRPr lang="vi-VN" sz="3200" dirty="0">
              <a:solidFill>
                <a:srgbClr val="0070C0"/>
              </a:solidFill>
              <a:effectLst/>
              <a:cs typeface="Times New Roman" panose="02020603050405020304" pitchFamily="18" charset="0"/>
            </a:endParaRPr>
          </a:p>
        </p:txBody>
      </p:sp>
      <p:sp>
        <p:nvSpPr>
          <p:cNvPr id="17" name="TextBox 16">
            <a:extLst>
              <a:ext uri="{FF2B5EF4-FFF2-40B4-BE49-F238E27FC236}">
                <a16:creationId xmlns:a16="http://schemas.microsoft.com/office/drawing/2014/main" xmlns="" id="{7EAAF623-6757-D781-02F1-4AC3AEE22F22}"/>
              </a:ext>
            </a:extLst>
          </p:cNvPr>
          <p:cNvSpPr txBox="1"/>
          <p:nvPr/>
        </p:nvSpPr>
        <p:spPr>
          <a:xfrm>
            <a:off x="1905000" y="3149021"/>
            <a:ext cx="15310655" cy="3745705"/>
          </a:xfrm>
          <a:prstGeom prst="rect">
            <a:avLst/>
          </a:prstGeom>
          <a:noFill/>
        </p:spPr>
        <p:txBody>
          <a:bodyPr wrap="square">
            <a:spAutoFit/>
          </a:bodyPr>
          <a:lstStyle/>
          <a:p>
            <a:pPr algn="just">
              <a:lnSpc>
                <a:spcPct val="150000"/>
              </a:lnSpc>
              <a:spcBef>
                <a:spcPts val="100"/>
              </a:spcBef>
              <a:spcAft>
                <a:spcPts val="100"/>
              </a:spcAft>
            </a:pPr>
            <a:r>
              <a:rPr lang="vi-VN" sz="3200" i="1" dirty="0">
                <a:solidFill>
                  <a:srgbClr val="0070C0"/>
                </a:solidFill>
                <a:effectLst/>
                <a:ea typeface="Calibri" panose="020F0502020204030204" pitchFamily="34" charset="0"/>
                <a:cs typeface="Times New Roman" panose="02020603050405020304" pitchFamily="18" charset="0"/>
              </a:rPr>
              <a:t>Phương pháp nghiên cứu bao gồm:</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Phương pháp lịch sử: Tìm hiểu, khối phục, mô tả các sự kiện, hiện tượng, gắn với bối cảnh lịch sử cụ thể.</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dirty="0">
                <a:solidFill>
                  <a:srgbClr val="0070C0"/>
                </a:solidFill>
                <a:effectLst/>
                <a:ea typeface="Calibri" panose="020F0502020204030204" pitchFamily="34" charset="0"/>
                <a:cs typeface="Times New Roman" panose="02020603050405020304" pitchFamily="18" charset="0"/>
              </a:rPr>
              <a:t>Phương pháp lô-gic: Tìm hiểu lịch sử  trong hình thức  tổng quát để tìm ra các đặc điểm chung, bản chất, quy luật, mối quan hệ nhân quả của lịch sử.</a:t>
            </a:r>
            <a:endParaRPr lang="vi-VN" sz="3200" dirty="0">
              <a:solidFill>
                <a:srgbClr val="0070C0"/>
              </a:solidFill>
              <a:effectLst/>
              <a:cs typeface="Times New Roman" panose="02020603050405020304" pitchFamily="18" charset="0"/>
            </a:endParaRPr>
          </a:p>
        </p:txBody>
      </p:sp>
      <p:pic>
        <p:nvPicPr>
          <p:cNvPr id="10242" name="Picture 2" descr="Hình Lá Cây Cho Ghép Ảnh Tách Nền PNG 11 - Free.Vector6.com">
            <a:extLst>
              <a:ext uri="{FF2B5EF4-FFF2-40B4-BE49-F238E27FC236}">
                <a16:creationId xmlns:a16="http://schemas.microsoft.com/office/drawing/2014/main" xmlns="" id="{BB216573-D115-9846-D178-98A2C8FBB8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803" y="7879962"/>
            <a:ext cx="3215798" cy="277630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ình Lá Cành Cây Cho Ghép Ảnh Tách Nền PNG 5 - Free.Vector6.com">
            <a:extLst>
              <a:ext uri="{FF2B5EF4-FFF2-40B4-BE49-F238E27FC236}">
                <a16:creationId xmlns:a16="http://schemas.microsoft.com/office/drawing/2014/main" xmlns="" id="{0F33C608-6BC7-2354-B712-7E7B0B79F1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0531" y="7309522"/>
            <a:ext cx="3817985" cy="262804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ình Lá Cành Cây Cho Ghép Ảnh Tách Nền PNG 16 - Free.Vector6.com">
            <a:extLst>
              <a:ext uri="{FF2B5EF4-FFF2-40B4-BE49-F238E27FC236}">
                <a16:creationId xmlns:a16="http://schemas.microsoft.com/office/drawing/2014/main" xmlns="" id="{A0B1D514-2967-7C00-E1AE-3122669B2F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85373" y="7311737"/>
            <a:ext cx="2857501" cy="216693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675F48F5-6FA2-FB54-6BE8-F6306A83A6DF}"/>
              </a:ext>
            </a:extLst>
          </p:cNvPr>
          <p:cNvPicPr>
            <a:picLocks noChangeAspect="1"/>
          </p:cNvPicPr>
          <p:nvPr/>
        </p:nvPicPr>
        <p:blipFill>
          <a:blip r:embed="rId9"/>
          <a:stretch>
            <a:fillRect/>
          </a:stretch>
        </p:blipFill>
        <p:spPr>
          <a:xfrm>
            <a:off x="1905000" y="3347568"/>
            <a:ext cx="15300495" cy="3637351"/>
          </a:xfrm>
          <a:prstGeom prst="rect">
            <a:avLst/>
          </a:prstGeom>
        </p:spPr>
      </p:pic>
      <p:pic>
        <p:nvPicPr>
          <p:cNvPr id="20" name="Picture 8" descr="Hình Lá Cây Cho Ghép Ảnh Tách Nền PNG 8 - Free.Vector6.com">
            <a:extLst>
              <a:ext uri="{FF2B5EF4-FFF2-40B4-BE49-F238E27FC236}">
                <a16:creationId xmlns:a16="http://schemas.microsoft.com/office/drawing/2014/main" xmlns="" id="{1D74E1E5-A1D1-D554-581B-3713BEE73F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78252" y="1089620"/>
            <a:ext cx="4245918" cy="28306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a:extLst>
              <a:ext uri="{FF2B5EF4-FFF2-40B4-BE49-F238E27FC236}">
                <a16:creationId xmlns:a16="http://schemas.microsoft.com/office/drawing/2014/main" xmlns="" id="{E97A5F51-32F1-6976-574D-7CEDFBEDF61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174572">
            <a:off x="146085" y="2383132"/>
            <a:ext cx="1640850" cy="2128462"/>
          </a:xfrm>
          <a:prstGeom prst="rect">
            <a:avLst/>
          </a:prstGeom>
        </p:spPr>
      </p:pic>
      <p:sp>
        <p:nvSpPr>
          <p:cNvPr id="23" name="TextBox 22">
            <a:extLst>
              <a:ext uri="{FF2B5EF4-FFF2-40B4-BE49-F238E27FC236}">
                <a16:creationId xmlns:a16="http://schemas.microsoft.com/office/drawing/2014/main" xmlns="" id="{16CADD94-2E89-E21C-FF2C-7C7D3CDC6C4B}"/>
              </a:ext>
            </a:extLst>
          </p:cNvPr>
          <p:cNvSpPr txBox="1"/>
          <p:nvPr/>
        </p:nvSpPr>
        <p:spPr>
          <a:xfrm>
            <a:off x="2099330" y="2779192"/>
            <a:ext cx="15011943" cy="5077096"/>
          </a:xfrm>
          <a:prstGeom prst="rect">
            <a:avLst/>
          </a:prstGeom>
          <a:noFill/>
        </p:spPr>
        <p:txBody>
          <a:bodyPr wrap="square">
            <a:spAutoFit/>
          </a:bodyPr>
          <a:lstStyle/>
          <a:p>
            <a:pPr algn="just">
              <a:lnSpc>
                <a:spcPct val="150000"/>
              </a:lnSpc>
              <a:spcBef>
                <a:spcPts val="100"/>
              </a:spcBef>
              <a:spcAft>
                <a:spcPts val="100"/>
              </a:spcAft>
            </a:pPr>
            <a:r>
              <a:rPr lang="vi-VN" sz="3100" i="1" dirty="0">
                <a:solidFill>
                  <a:srgbClr val="0070C0"/>
                </a:solidFill>
                <a:effectLst/>
                <a:ea typeface="Calibri" panose="020F0502020204030204" pitchFamily="34" charset="0"/>
                <a:cs typeface="Times New Roman" panose="02020603050405020304" pitchFamily="18" charset="0"/>
              </a:rPr>
              <a:t>Phương pháp trình bày, bao gồm:</a:t>
            </a:r>
            <a:endParaRPr lang="vi-VN" sz="31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100" dirty="0">
                <a:solidFill>
                  <a:srgbClr val="0070C0"/>
                </a:solidFill>
                <a:effectLst/>
                <a:ea typeface="Calibri" panose="020F0502020204030204" pitchFamily="34" charset="0"/>
                <a:cs typeface="Times New Roman" panose="02020603050405020304" pitchFamily="18" charset="0"/>
              </a:rPr>
              <a:t>Phương pháp lịch đại: Trình bày lịch sử theo thời gian trước - sau, giúp người đọc thấy được tiến trình của lịch sử.</a:t>
            </a:r>
            <a:endParaRPr lang="vi-VN" sz="31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100" dirty="0">
                <a:solidFill>
                  <a:srgbClr val="0070C0"/>
                </a:solidFill>
                <a:effectLst/>
                <a:ea typeface="Calibri" panose="020F0502020204030204" pitchFamily="34" charset="0"/>
                <a:cs typeface="Times New Roman" panose="02020603050405020304" pitchFamily="18" charset="0"/>
              </a:rPr>
              <a:t>Phương pháp đồng đại: trình bày lịch sử theo không gian ở cùng giai đoạn, giúp người đọc thấy được ở cùng một thời điểm có những sự kiện nào.</a:t>
            </a:r>
            <a:endParaRPr lang="vi-VN" sz="3100" dirty="0">
              <a:solidFill>
                <a:srgbClr val="0070C0"/>
              </a:solidFill>
              <a:effectLst/>
              <a:cs typeface="Times New Roman" panose="02020603050405020304" pitchFamily="18" charset="0"/>
            </a:endParaRPr>
          </a:p>
          <a:p>
            <a:pPr marL="457200" indent="-457200">
              <a:lnSpc>
                <a:spcPct val="150000"/>
              </a:lnSpc>
              <a:spcAft>
                <a:spcPts val="1000"/>
              </a:spcAft>
              <a:buFont typeface="Courier New" panose="02070309020205020404" pitchFamily="49" charset="0"/>
              <a:buChar char="o"/>
            </a:pPr>
            <a:r>
              <a:rPr lang="vi-VN" sz="3100" i="1" dirty="0">
                <a:solidFill>
                  <a:srgbClr val="0070C0"/>
                </a:solidFill>
                <a:effectLst/>
                <a:ea typeface="Calibri" panose="020F0502020204030204" pitchFamily="34" charset="0"/>
                <a:cs typeface="Times New Roman" panose="02020603050405020304" pitchFamily="18" charset="0"/>
              </a:rPr>
              <a:t>Phương pháp tiếp cận liên ngành:</a:t>
            </a:r>
            <a:r>
              <a:rPr lang="vi-VN" sz="3100" dirty="0">
                <a:solidFill>
                  <a:srgbClr val="0070C0"/>
                </a:solidFill>
                <a:effectLst/>
                <a:ea typeface="Calibri" panose="020F0502020204030204" pitchFamily="34" charset="0"/>
                <a:cs typeface="Times New Roman" panose="02020603050405020304" pitchFamily="18" charset="0"/>
              </a:rPr>
              <a:t> sử học khai thác thông tin của nhiều ngành khoa để làm sáng tỏ các sự kiện, hiện tượng lịch sử có liên quan.</a:t>
            </a:r>
            <a:endParaRPr lang="vi-VN" sz="3100" dirty="0">
              <a:solidFill>
                <a:srgbClr val="0070C0"/>
              </a:solidFill>
              <a:effectLst/>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barn(inVertical)">
                                      <p:cBhvr>
                                        <p:cTn id="27" dur="500"/>
                                        <p:tgtEl>
                                          <p:spTgt spid="2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xEl>
                                              <p:pRg st="1" end="1"/>
                                            </p:txEl>
                                          </p:spTgt>
                                        </p:tgtEl>
                                        <p:attrNameLst>
                                          <p:attrName>style.visibility</p:attrName>
                                        </p:attrNameLst>
                                      </p:cBhvr>
                                      <p:to>
                                        <p:strVal val="visible"/>
                                      </p:to>
                                    </p:set>
                                    <p:animEffect transition="in" filter="barn(inVertical)">
                                      <p:cBhvr>
                                        <p:cTn id="32" dur="500"/>
                                        <p:tgtEl>
                                          <p:spTgt spid="2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xEl>
                                              <p:pRg st="2" end="2"/>
                                            </p:txEl>
                                          </p:spTgt>
                                        </p:tgtEl>
                                        <p:attrNameLst>
                                          <p:attrName>style.visibility</p:attrName>
                                        </p:attrNameLst>
                                      </p:cBhvr>
                                      <p:to>
                                        <p:strVal val="visible"/>
                                      </p:to>
                                    </p:set>
                                    <p:animEffect transition="in" filter="barn(inVertical)">
                                      <p:cBhvr>
                                        <p:cTn id="37" dur="500"/>
                                        <p:tgtEl>
                                          <p:spTgt spid="2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Effect transition="in" filter="barn(inVertical)">
                                      <p:cBhvr>
                                        <p:cTn id="42"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2FF9E4A-C7A2-5777-9017-771B5BAC5FB4}"/>
              </a:ext>
            </a:extLst>
          </p:cNvPr>
          <p:cNvSpPr txBox="1"/>
          <p:nvPr/>
        </p:nvSpPr>
        <p:spPr>
          <a:xfrm>
            <a:off x="7543800" y="4953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161A6E73-AC02-AF9F-7CF0-D0BFA315D79D}"/>
              </a:ext>
            </a:extLst>
          </p:cNvPr>
          <p:cNvSpPr/>
          <p:nvPr/>
        </p:nvSpPr>
        <p:spPr>
          <a:xfrm>
            <a:off x="1676400" y="2095500"/>
            <a:ext cx="15468600" cy="71628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D004586-FDD0-191C-9BCA-1A6D05BED4C5}"/>
              </a:ext>
            </a:extLst>
          </p:cNvPr>
          <p:cNvSpPr txBox="1"/>
          <p:nvPr/>
        </p:nvSpPr>
        <p:spPr>
          <a:xfrm>
            <a:off x="2057400" y="2552700"/>
            <a:ext cx="14706600" cy="6012993"/>
          </a:xfrm>
          <a:prstGeom prst="rect">
            <a:avLst/>
          </a:prstGeom>
          <a:noFill/>
        </p:spPr>
        <p:txBody>
          <a:bodyPr wrap="square">
            <a:spAutoFit/>
          </a:bodyPr>
          <a:lstStyle/>
          <a:p>
            <a:pPr algn="just">
              <a:lnSpc>
                <a:spcPct val="150000"/>
              </a:lnSpc>
              <a:spcBef>
                <a:spcPts val="100"/>
              </a:spcBef>
              <a:spcAft>
                <a:spcPts val="100"/>
              </a:spcAft>
            </a:pPr>
            <a:r>
              <a:rPr lang="vi-VN" sz="3200" b="1" dirty="0">
                <a:solidFill>
                  <a:srgbClr val="0070C0"/>
                </a:solidFill>
                <a:effectLst/>
                <a:ea typeface="Calibri" panose="020F0502020204030204" pitchFamily="34" charset="0"/>
                <a:cs typeface="Times New Roman" panose="02020603050405020304" pitchFamily="18" charset="0"/>
              </a:rPr>
              <a:t>Câu 1.</a:t>
            </a:r>
            <a:r>
              <a:rPr lang="vi-VN" sz="3200" dirty="0">
                <a:solidFill>
                  <a:srgbClr val="0070C0"/>
                </a:solidFill>
                <a:effectLst/>
                <a:ea typeface="Calibri" panose="020F0502020204030204" pitchFamily="34" charset="0"/>
                <a:cs typeface="Times New Roman" panose="02020603050405020304" pitchFamily="18" charset="0"/>
              </a:rPr>
              <a:t> Hiện thực lịch sử là tất cả những:</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r>
              <a:rPr lang="vi-VN" sz="3200" dirty="0">
                <a:solidFill>
                  <a:srgbClr val="0070C0"/>
                </a:solidFill>
                <a:effectLst/>
                <a:ea typeface="Calibri" panose="020F0502020204030204" pitchFamily="34" charset="0"/>
                <a:cs typeface="Times New Roman" panose="02020603050405020304" pitchFamily="18" charset="0"/>
              </a:rPr>
              <a:t>A. Điều đã diễn ra trong quá khứ, tồn tại theo ý muốn chủ quan của con người.</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r>
              <a:rPr lang="vi-VN" sz="3200" dirty="0">
                <a:solidFill>
                  <a:srgbClr val="0070C0"/>
                </a:solidFill>
                <a:effectLst/>
                <a:ea typeface="Calibri" panose="020F0502020204030204" pitchFamily="34" charset="0"/>
                <a:cs typeface="Times New Roman" panose="02020603050405020304" pitchFamily="18" charset="0"/>
              </a:rPr>
              <a:t>B. Điều đã diễn ra trong quá khứ tồn tại một cách khách quan, không phụ thuộc vào ý muốn chủ quan của con người.</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r>
              <a:rPr lang="vi-VN" sz="3200" dirty="0">
                <a:solidFill>
                  <a:srgbClr val="0070C0"/>
                </a:solidFill>
                <a:effectLst/>
                <a:ea typeface="Calibri" panose="020F0502020204030204" pitchFamily="34" charset="0"/>
                <a:cs typeface="Times New Roman" panose="02020603050405020304" pitchFamily="18" charset="0"/>
              </a:rPr>
              <a:t>C. Hiện tượng siêu nhiên đã tác động mạnh đến tiến trình phát triển của xã hội loài người.</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r>
              <a:rPr lang="vi-VN" sz="3200" dirty="0">
                <a:solidFill>
                  <a:srgbClr val="0070C0"/>
                </a:solidFill>
                <a:effectLst/>
                <a:ea typeface="Calibri" panose="020F0502020204030204" pitchFamily="34" charset="0"/>
                <a:cs typeface="Times New Roman" panose="02020603050405020304" pitchFamily="18" charset="0"/>
              </a:rPr>
              <a:t>D. Nhân vật trong quá khứ đã đóng góp công lao to lớn cho sự phát triển của nhân loại.</a:t>
            </a:r>
            <a:endParaRPr lang="vi-VN" sz="3200" dirty="0">
              <a:solidFill>
                <a:srgbClr val="0070C0"/>
              </a:solidFill>
              <a:effectLst/>
              <a:cs typeface="Times New Roman" panose="02020603050405020304" pitchFamily="18" charset="0"/>
            </a:endParaRPr>
          </a:p>
        </p:txBody>
      </p:sp>
      <p:pic>
        <p:nvPicPr>
          <p:cNvPr id="11266" name="Picture 2" descr="Hình Lá Cành Cây Cho Ghép Ảnh Tách Nền PNG 7 - Free.Vector6.com">
            <a:extLst>
              <a:ext uri="{FF2B5EF4-FFF2-40B4-BE49-F238E27FC236}">
                <a16:creationId xmlns:a16="http://schemas.microsoft.com/office/drawing/2014/main" xmlns="" id="{96D5C827-5B25-F0C3-11CC-4E94F3879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6550" y="-3925"/>
            <a:ext cx="3848100" cy="34504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Lá Cành Cây Cho Ghép Ảnh Tách Nền PNG 16 - Free.Vector6.com">
            <a:extLst>
              <a:ext uri="{FF2B5EF4-FFF2-40B4-BE49-F238E27FC236}">
                <a16:creationId xmlns:a16="http://schemas.microsoft.com/office/drawing/2014/main" xmlns="" id="{F0EE6F89-05BE-80BB-4DEB-2AFF90F1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9" y="63910"/>
            <a:ext cx="3516923" cy="2667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A7AB84EE-B7CF-1121-453B-99C6666F0338}"/>
              </a:ext>
            </a:extLst>
          </p:cNvPr>
          <p:cNvSpPr/>
          <p:nvPr/>
        </p:nvSpPr>
        <p:spPr>
          <a:xfrm>
            <a:off x="1918519" y="4044028"/>
            <a:ext cx="762000" cy="7863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30280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wipe(down)">
                                      <p:cBhvr>
                                        <p:cTn id="13" dur="500"/>
                                        <p:tgtEl>
                                          <p:spTgt spid="14">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wipe(down)">
                                      <p:cBhvr>
                                        <p:cTn id="16" dur="500"/>
                                        <p:tgtEl>
                                          <p:spTgt spid="14">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animEffect transition="in" filter="wipe(down)">
                                      <p:cBhvr>
                                        <p:cTn id="19" dur="500"/>
                                        <p:tgtEl>
                                          <p:spTgt spid="1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2FF9E4A-C7A2-5777-9017-771B5BAC5FB4}"/>
              </a:ext>
            </a:extLst>
          </p:cNvPr>
          <p:cNvSpPr txBox="1"/>
          <p:nvPr/>
        </p:nvSpPr>
        <p:spPr>
          <a:xfrm>
            <a:off x="7543800" y="4953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161A6E73-AC02-AF9F-7CF0-D0BFA315D79D}"/>
              </a:ext>
            </a:extLst>
          </p:cNvPr>
          <p:cNvSpPr/>
          <p:nvPr/>
        </p:nvSpPr>
        <p:spPr>
          <a:xfrm>
            <a:off x="1676400" y="2095500"/>
            <a:ext cx="15468600" cy="71628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D004586-FDD0-191C-9BCA-1A6D05BED4C5}"/>
              </a:ext>
            </a:extLst>
          </p:cNvPr>
          <p:cNvSpPr txBox="1"/>
          <p:nvPr/>
        </p:nvSpPr>
        <p:spPr>
          <a:xfrm>
            <a:off x="1893939" y="3465062"/>
            <a:ext cx="15074081" cy="3694409"/>
          </a:xfrm>
          <a:prstGeom prst="rect">
            <a:avLst/>
          </a:prstGeom>
          <a:noFill/>
        </p:spPr>
        <p:txBody>
          <a:bodyPr wrap="square">
            <a:spAutoFit/>
          </a:bodyPr>
          <a:lstStyle/>
          <a:p>
            <a:pPr>
              <a:lnSpc>
                <a:spcPct val="150000"/>
              </a:lnSpc>
            </a:pPr>
            <a:r>
              <a:rPr lang="vi-VN" sz="3200" b="1" dirty="0">
                <a:solidFill>
                  <a:srgbClr val="0070C0"/>
                </a:solidFill>
              </a:rPr>
              <a:t>Câu </a:t>
            </a:r>
            <a:r>
              <a:rPr lang="en-US" sz="3200" b="1" dirty="0">
                <a:solidFill>
                  <a:srgbClr val="0070C0"/>
                </a:solidFill>
              </a:rPr>
              <a:t>2</a:t>
            </a:r>
            <a:r>
              <a:rPr lang="vi-VN" sz="3200" b="1" dirty="0">
                <a:solidFill>
                  <a:srgbClr val="0070C0"/>
                </a:solidFill>
              </a:rPr>
              <a:t>. </a:t>
            </a:r>
            <a:r>
              <a:rPr lang="vi-VN" sz="3200" dirty="0">
                <a:solidFill>
                  <a:srgbClr val="0070C0"/>
                </a:solidFill>
              </a:rPr>
              <a:t>Đối tượng nghiên cứu của Sử học bao gồm toàn bộ những hoạt động của:</a:t>
            </a:r>
          </a:p>
          <a:p>
            <a:pPr>
              <a:lnSpc>
                <a:spcPct val="150000"/>
              </a:lnSpc>
            </a:pPr>
            <a:r>
              <a:rPr lang="vi-VN" sz="3200" dirty="0">
                <a:solidFill>
                  <a:srgbClr val="0070C0"/>
                </a:solidFill>
              </a:rPr>
              <a:t>A. Tổ chức.</a:t>
            </a:r>
          </a:p>
          <a:p>
            <a:pPr>
              <a:lnSpc>
                <a:spcPct val="150000"/>
              </a:lnSpc>
            </a:pPr>
            <a:r>
              <a:rPr lang="vi-VN" sz="3200" dirty="0">
                <a:solidFill>
                  <a:srgbClr val="0070C0"/>
                </a:solidFill>
              </a:rPr>
              <a:t>B. Cá nhân.</a:t>
            </a:r>
          </a:p>
          <a:p>
            <a:pPr>
              <a:lnSpc>
                <a:spcPct val="150000"/>
              </a:lnSpc>
            </a:pPr>
            <a:r>
              <a:rPr lang="vi-VN" sz="3200" dirty="0">
                <a:solidFill>
                  <a:srgbClr val="0070C0"/>
                </a:solidFill>
              </a:rPr>
              <a:t>C. Quốc gia.</a:t>
            </a:r>
          </a:p>
          <a:p>
            <a:pPr>
              <a:lnSpc>
                <a:spcPct val="150000"/>
              </a:lnSpc>
            </a:pPr>
            <a:r>
              <a:rPr lang="vi-VN" sz="3200" dirty="0">
                <a:solidFill>
                  <a:srgbClr val="0070C0"/>
                </a:solidFill>
              </a:rPr>
              <a:t>D. Cả A, B, C đều đúng. </a:t>
            </a:r>
          </a:p>
        </p:txBody>
      </p:sp>
      <p:pic>
        <p:nvPicPr>
          <p:cNvPr id="11266" name="Picture 2" descr="Hình Lá Cành Cây Cho Ghép Ảnh Tách Nền PNG 7 - Free.Vector6.com">
            <a:extLst>
              <a:ext uri="{FF2B5EF4-FFF2-40B4-BE49-F238E27FC236}">
                <a16:creationId xmlns:a16="http://schemas.microsoft.com/office/drawing/2014/main" xmlns="" id="{96D5C827-5B25-F0C3-11CC-4E94F3879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6550" y="-3925"/>
            <a:ext cx="3848100" cy="34504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Lá Cành Cây Cho Ghép Ảnh Tách Nền PNG 16 - Free.Vector6.com">
            <a:extLst>
              <a:ext uri="{FF2B5EF4-FFF2-40B4-BE49-F238E27FC236}">
                <a16:creationId xmlns:a16="http://schemas.microsoft.com/office/drawing/2014/main" xmlns="" id="{F0EE6F89-05BE-80BB-4DEB-2AFF90F1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9" y="63910"/>
            <a:ext cx="3516923" cy="2667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A7AB84EE-B7CF-1121-453B-99C6666F0338}"/>
              </a:ext>
            </a:extLst>
          </p:cNvPr>
          <p:cNvSpPr/>
          <p:nvPr/>
        </p:nvSpPr>
        <p:spPr>
          <a:xfrm>
            <a:off x="1745226" y="6457158"/>
            <a:ext cx="762000" cy="7863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Đổi mới, sáng tạo trong quản lý, giảng dạy và học tập">
            <a:extLst>
              <a:ext uri="{FF2B5EF4-FFF2-40B4-BE49-F238E27FC236}">
                <a16:creationId xmlns:a16="http://schemas.microsoft.com/office/drawing/2014/main" xmlns="" id="{8F5643C9-4946-DF52-FDCC-0F1DF3D64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2771" y="4257221"/>
            <a:ext cx="7641958" cy="4962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2FF9E4A-C7A2-5777-9017-771B5BAC5FB4}"/>
              </a:ext>
            </a:extLst>
          </p:cNvPr>
          <p:cNvSpPr txBox="1"/>
          <p:nvPr/>
        </p:nvSpPr>
        <p:spPr>
          <a:xfrm>
            <a:off x="7543800" y="4953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161A6E73-AC02-AF9F-7CF0-D0BFA315D79D}"/>
              </a:ext>
            </a:extLst>
          </p:cNvPr>
          <p:cNvSpPr/>
          <p:nvPr/>
        </p:nvSpPr>
        <p:spPr>
          <a:xfrm>
            <a:off x="1764891" y="2100198"/>
            <a:ext cx="15468600" cy="71628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D004586-FDD0-191C-9BCA-1A6D05BED4C5}"/>
              </a:ext>
            </a:extLst>
          </p:cNvPr>
          <p:cNvSpPr txBox="1"/>
          <p:nvPr/>
        </p:nvSpPr>
        <p:spPr>
          <a:xfrm>
            <a:off x="1893939" y="3465062"/>
            <a:ext cx="15074081" cy="4433073"/>
          </a:xfrm>
          <a:prstGeom prst="rect">
            <a:avLst/>
          </a:prstGeom>
          <a:noFill/>
        </p:spPr>
        <p:txBody>
          <a:bodyPr wrap="square">
            <a:spAutoFit/>
          </a:bodyPr>
          <a:lstStyle/>
          <a:p>
            <a:pPr>
              <a:lnSpc>
                <a:spcPct val="150000"/>
              </a:lnSpc>
            </a:pPr>
            <a:r>
              <a:rPr lang="vi-VN" sz="3200" b="1" dirty="0">
                <a:solidFill>
                  <a:srgbClr val="0070C0"/>
                </a:solidFill>
              </a:rPr>
              <a:t>Câu </a:t>
            </a:r>
            <a:r>
              <a:rPr lang="en-US" sz="3200" b="1" dirty="0">
                <a:solidFill>
                  <a:srgbClr val="0070C0"/>
                </a:solidFill>
              </a:rPr>
              <a:t>3</a:t>
            </a:r>
            <a:r>
              <a:rPr lang="vi-VN" sz="3200" b="1" dirty="0">
                <a:solidFill>
                  <a:srgbClr val="0070C0"/>
                </a:solidFill>
              </a:rPr>
              <a:t>. </a:t>
            </a:r>
            <a:r>
              <a:rPr lang="vi-VN" sz="3200" dirty="0">
                <a:solidFill>
                  <a:srgbClr val="0070C0"/>
                </a:solidFill>
              </a:rPr>
              <a:t>Phương pháp tìm hiểu lịch sử trong hình thức tổng quát để tìm ra các đặc điểm chung, bản chất, quy luật, mối quan hệ nhân – quả của lịch sử là:</a:t>
            </a:r>
          </a:p>
          <a:p>
            <a:pPr>
              <a:lnSpc>
                <a:spcPct val="150000"/>
              </a:lnSpc>
            </a:pPr>
            <a:r>
              <a:rPr lang="vi-VN" sz="3200" dirty="0">
                <a:solidFill>
                  <a:srgbClr val="0070C0"/>
                </a:solidFill>
              </a:rPr>
              <a:t>A. Phương pháp logic.</a:t>
            </a:r>
          </a:p>
          <a:p>
            <a:pPr>
              <a:lnSpc>
                <a:spcPct val="150000"/>
              </a:lnSpc>
            </a:pPr>
            <a:r>
              <a:rPr lang="vi-VN" sz="3200" dirty="0">
                <a:solidFill>
                  <a:srgbClr val="0070C0"/>
                </a:solidFill>
              </a:rPr>
              <a:t>B. Phương pháp đồng đại.</a:t>
            </a:r>
          </a:p>
          <a:p>
            <a:pPr>
              <a:lnSpc>
                <a:spcPct val="150000"/>
              </a:lnSpc>
            </a:pPr>
            <a:r>
              <a:rPr lang="vi-VN" sz="3200" dirty="0">
                <a:solidFill>
                  <a:srgbClr val="0070C0"/>
                </a:solidFill>
              </a:rPr>
              <a:t>C. Phương pháo nghiên cứu sự vật, hiện tượng.</a:t>
            </a:r>
          </a:p>
          <a:p>
            <a:pPr>
              <a:lnSpc>
                <a:spcPct val="150000"/>
              </a:lnSpc>
            </a:pPr>
            <a:r>
              <a:rPr lang="vi-VN" sz="3200" dirty="0">
                <a:solidFill>
                  <a:srgbClr val="0070C0"/>
                </a:solidFill>
              </a:rPr>
              <a:t>D. Phương pháp liên ngành. </a:t>
            </a:r>
          </a:p>
        </p:txBody>
      </p:sp>
      <p:pic>
        <p:nvPicPr>
          <p:cNvPr id="11266" name="Picture 2" descr="Hình Lá Cành Cây Cho Ghép Ảnh Tách Nền PNG 7 - Free.Vector6.com">
            <a:extLst>
              <a:ext uri="{FF2B5EF4-FFF2-40B4-BE49-F238E27FC236}">
                <a16:creationId xmlns:a16="http://schemas.microsoft.com/office/drawing/2014/main" xmlns="" id="{96D5C827-5B25-F0C3-11CC-4E94F3879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6550" y="-3925"/>
            <a:ext cx="3848100" cy="34504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Lá Cành Cây Cho Ghép Ảnh Tách Nền PNG 16 - Free.Vector6.com">
            <a:extLst>
              <a:ext uri="{FF2B5EF4-FFF2-40B4-BE49-F238E27FC236}">
                <a16:creationId xmlns:a16="http://schemas.microsoft.com/office/drawing/2014/main" xmlns="" id="{F0EE6F89-05BE-80BB-4DEB-2AFF90F1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9" y="63910"/>
            <a:ext cx="3516923" cy="2667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A7AB84EE-B7CF-1121-453B-99C6666F0338}"/>
              </a:ext>
            </a:extLst>
          </p:cNvPr>
          <p:cNvSpPr/>
          <p:nvPr/>
        </p:nvSpPr>
        <p:spPr>
          <a:xfrm>
            <a:off x="1628468" y="4895291"/>
            <a:ext cx="762000" cy="7863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Nghị luận về tinh thần tự giác trong học tập của học sinh (Dàn ý + 4 mẫu) -  Tin Tức Giáo Dục Học Tập Tiny">
            <a:extLst>
              <a:ext uri="{FF2B5EF4-FFF2-40B4-BE49-F238E27FC236}">
                <a16:creationId xmlns:a16="http://schemas.microsoft.com/office/drawing/2014/main" xmlns="" id="{E8E4A670-5049-9A31-31BE-55662180A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0676" y="5653330"/>
            <a:ext cx="6040079"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455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22FF9E4A-C7A2-5777-9017-771B5BAC5FB4}"/>
              </a:ext>
            </a:extLst>
          </p:cNvPr>
          <p:cNvSpPr txBox="1"/>
          <p:nvPr/>
        </p:nvSpPr>
        <p:spPr>
          <a:xfrm>
            <a:off x="7543800" y="4953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LUYỆN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TẬP</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161A6E73-AC02-AF9F-7CF0-D0BFA315D79D}"/>
              </a:ext>
            </a:extLst>
          </p:cNvPr>
          <p:cNvSpPr/>
          <p:nvPr/>
        </p:nvSpPr>
        <p:spPr>
          <a:xfrm>
            <a:off x="1628468" y="2100198"/>
            <a:ext cx="15468600" cy="71628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xmlns="" id="{DD004586-FDD0-191C-9BCA-1A6D05BED4C5}"/>
              </a:ext>
            </a:extLst>
          </p:cNvPr>
          <p:cNvSpPr txBox="1"/>
          <p:nvPr/>
        </p:nvSpPr>
        <p:spPr>
          <a:xfrm>
            <a:off x="1866900" y="3465061"/>
            <a:ext cx="15468600" cy="4433073"/>
          </a:xfrm>
          <a:prstGeom prst="rect">
            <a:avLst/>
          </a:prstGeom>
          <a:noFill/>
        </p:spPr>
        <p:txBody>
          <a:bodyPr wrap="square">
            <a:spAutoFit/>
          </a:bodyPr>
          <a:lstStyle/>
          <a:p>
            <a:pPr>
              <a:lnSpc>
                <a:spcPct val="150000"/>
              </a:lnSpc>
            </a:pPr>
            <a:r>
              <a:rPr lang="vi-VN" sz="3200" b="1" dirty="0">
                <a:solidFill>
                  <a:srgbClr val="0070C0"/>
                </a:solidFill>
              </a:rPr>
              <a:t>Câu </a:t>
            </a:r>
            <a:r>
              <a:rPr lang="en-US" sz="3200" b="1" dirty="0">
                <a:solidFill>
                  <a:srgbClr val="0070C0"/>
                </a:solidFill>
              </a:rPr>
              <a:t>4</a:t>
            </a:r>
            <a:r>
              <a:rPr lang="vi-VN" sz="3200" b="1" dirty="0">
                <a:solidFill>
                  <a:srgbClr val="0070C0"/>
                </a:solidFill>
              </a:rPr>
              <a:t>.</a:t>
            </a:r>
            <a:r>
              <a:rPr lang="vi-VN" sz="3200" dirty="0">
                <a:solidFill>
                  <a:srgbClr val="0070C0"/>
                </a:solidFill>
              </a:rPr>
              <a:t> Để tìm ra điểm chung của các cuộc cách mạng tư sản Anh, Pháp, Mỹ, chúng ta sẽ dùng phương pháp:</a:t>
            </a:r>
          </a:p>
          <a:p>
            <a:pPr>
              <a:lnSpc>
                <a:spcPct val="150000"/>
              </a:lnSpc>
            </a:pPr>
            <a:r>
              <a:rPr lang="vi-VN" sz="3200" dirty="0">
                <a:solidFill>
                  <a:srgbClr val="0070C0"/>
                </a:solidFill>
              </a:rPr>
              <a:t>A. Phân kì. </a:t>
            </a:r>
          </a:p>
          <a:p>
            <a:pPr>
              <a:lnSpc>
                <a:spcPct val="150000"/>
              </a:lnSpc>
            </a:pPr>
            <a:r>
              <a:rPr lang="vi-VN" sz="3200" dirty="0">
                <a:solidFill>
                  <a:srgbClr val="0070C0"/>
                </a:solidFill>
              </a:rPr>
              <a:t>B. Thống kê.</a:t>
            </a:r>
          </a:p>
          <a:p>
            <a:pPr>
              <a:lnSpc>
                <a:spcPct val="150000"/>
              </a:lnSpc>
            </a:pPr>
            <a:r>
              <a:rPr lang="vi-VN" sz="3200" dirty="0">
                <a:solidFill>
                  <a:srgbClr val="0070C0"/>
                </a:solidFill>
              </a:rPr>
              <a:t>C. So sánh đồng đại. </a:t>
            </a:r>
          </a:p>
          <a:p>
            <a:pPr>
              <a:lnSpc>
                <a:spcPct val="150000"/>
              </a:lnSpc>
            </a:pPr>
            <a:r>
              <a:rPr lang="vi-VN" sz="3200" dirty="0">
                <a:solidFill>
                  <a:srgbClr val="0070C0"/>
                </a:solidFill>
              </a:rPr>
              <a:t>D. So sánh lịch đại.</a:t>
            </a:r>
          </a:p>
        </p:txBody>
      </p:sp>
      <p:pic>
        <p:nvPicPr>
          <p:cNvPr id="11266" name="Picture 2" descr="Hình Lá Cành Cây Cho Ghép Ảnh Tách Nền PNG 7 - Free.Vector6.com">
            <a:extLst>
              <a:ext uri="{FF2B5EF4-FFF2-40B4-BE49-F238E27FC236}">
                <a16:creationId xmlns:a16="http://schemas.microsoft.com/office/drawing/2014/main" xmlns="" id="{96D5C827-5B25-F0C3-11CC-4E94F38796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6550" y="-3925"/>
            <a:ext cx="3848100" cy="345046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ình Lá Cành Cây Cho Ghép Ảnh Tách Nền PNG 16 - Free.Vector6.com">
            <a:extLst>
              <a:ext uri="{FF2B5EF4-FFF2-40B4-BE49-F238E27FC236}">
                <a16:creationId xmlns:a16="http://schemas.microsoft.com/office/drawing/2014/main" xmlns="" id="{F0EE6F89-05BE-80BB-4DEB-2AFF90F1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439" y="63910"/>
            <a:ext cx="3516923" cy="266700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xmlns="" id="{A7AB84EE-B7CF-1121-453B-99C6666F0338}"/>
              </a:ext>
            </a:extLst>
          </p:cNvPr>
          <p:cNvSpPr/>
          <p:nvPr/>
        </p:nvSpPr>
        <p:spPr>
          <a:xfrm>
            <a:off x="1640758" y="6591300"/>
            <a:ext cx="762000" cy="78630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ài 10: Tích cực tự giác trong hoạt động tập thể và hoạt động xã hội - Hoc24">
            <a:extLst>
              <a:ext uri="{FF2B5EF4-FFF2-40B4-BE49-F238E27FC236}">
                <a16:creationId xmlns:a16="http://schemas.microsoft.com/office/drawing/2014/main" xmlns="" id="{9F66B926-3518-B130-FE71-C96BDCE3E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5200" y="5169310"/>
            <a:ext cx="5862485" cy="4001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322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4180F89-1FF6-9BA8-9C3E-F0F81568134D}"/>
              </a:ext>
            </a:extLst>
          </p:cNvPr>
          <p:cNvSpPr txBox="1"/>
          <p:nvPr/>
        </p:nvSpPr>
        <p:spPr>
          <a:xfrm>
            <a:off x="7696200" y="172161"/>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VẬN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DỤNG</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C9D300B2-248D-E104-A36B-97C4D40A7F7A}"/>
              </a:ext>
            </a:extLst>
          </p:cNvPr>
          <p:cNvSpPr txBox="1"/>
          <p:nvPr/>
        </p:nvSpPr>
        <p:spPr>
          <a:xfrm>
            <a:off x="823452" y="1623710"/>
            <a:ext cx="16840200" cy="1478418"/>
          </a:xfrm>
          <a:prstGeom prst="rect">
            <a:avLst/>
          </a:prstGeom>
          <a:noFill/>
        </p:spPr>
        <p:txBody>
          <a:bodyPr wrap="square">
            <a:spAutoFit/>
          </a:bodyPr>
          <a:lstStyle/>
          <a:p>
            <a:pPr>
              <a:lnSpc>
                <a:spcPct val="150000"/>
              </a:lnSpc>
              <a:spcAft>
                <a:spcPts val="1000"/>
              </a:spcAft>
            </a:pPr>
            <a:r>
              <a:rPr lang="en-US" sz="3200" b="1" i="1" dirty="0" err="1">
                <a:solidFill>
                  <a:srgbClr val="C00000"/>
                </a:solidFill>
                <a:latin typeface="Arial" panose="020B0604020202020204" pitchFamily="34" charset="0"/>
                <a:ea typeface="Calibri" panose="020F0502020204030204" pitchFamily="34" charset="0"/>
                <a:cs typeface="Arial" panose="020B0604020202020204" pitchFamily="34" charset="0"/>
              </a:rPr>
              <a:t>Câu</a:t>
            </a:r>
            <a:r>
              <a:rPr lang="en-US" sz="3200" b="1" i="1" dirty="0">
                <a:solidFill>
                  <a:srgbClr val="C00000"/>
                </a:solidFill>
                <a:latin typeface="Arial" panose="020B0604020202020204" pitchFamily="34" charset="0"/>
                <a:ea typeface="Calibri" panose="020F0502020204030204" pitchFamily="34" charset="0"/>
                <a:cs typeface="Arial" panose="020B0604020202020204" pitchFamily="34" charset="0"/>
              </a:rPr>
              <a:t> 1. </a:t>
            </a:r>
            <a:r>
              <a:rPr lang="vi-VN" sz="32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Hãy cho biết ý nghĩa câu nói của Gioóc-giơ Ô-oen (người Anh): “Cách hữu hiệu nhất để huỷ diệt một dân tộc là phủ nhận và xoá bỏ sự hiểu biết của họ về lịch sử của chính họ ”.</a:t>
            </a:r>
            <a:endParaRPr lang="vi-VN" sz="3200" dirty="0">
              <a:solidFill>
                <a:srgbClr val="C00000"/>
              </a:solidFill>
              <a:effectLst/>
              <a:latin typeface="Arial" panose="020B0604020202020204" pitchFamily="34" charset="0"/>
              <a:cs typeface="Arial" panose="020B0604020202020204" pitchFamily="34" charset="0"/>
            </a:endParaRPr>
          </a:p>
        </p:txBody>
      </p:sp>
      <p:pic>
        <p:nvPicPr>
          <p:cNvPr id="15362" name="Picture 2" descr="Cậu Bé Suy Nghĩ Bong Bóng - Ảnh miễn phí trên Pixabay">
            <a:extLst>
              <a:ext uri="{FF2B5EF4-FFF2-40B4-BE49-F238E27FC236}">
                <a16:creationId xmlns:a16="http://schemas.microsoft.com/office/drawing/2014/main" xmlns="" id="{AE4A79B1-8BC6-67CB-C3AF-4680DBEB80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38341"/>
            <a:ext cx="6591300" cy="65913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0785DFC7-0F31-04AA-2C15-C7C50EF0C9A3}"/>
              </a:ext>
            </a:extLst>
          </p:cNvPr>
          <p:cNvSpPr/>
          <p:nvPr/>
        </p:nvSpPr>
        <p:spPr>
          <a:xfrm>
            <a:off x="685800" y="1623710"/>
            <a:ext cx="16916400" cy="1600200"/>
          </a:xfrm>
          <a:prstGeom prst="roundRec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6DFF8F45-0932-0FFB-40D7-FBA263DEF221}"/>
              </a:ext>
            </a:extLst>
          </p:cNvPr>
          <p:cNvSpPr txBox="1"/>
          <p:nvPr/>
        </p:nvSpPr>
        <p:spPr>
          <a:xfrm>
            <a:off x="5791200" y="4204024"/>
            <a:ext cx="12150212" cy="5961697"/>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200" i="1" dirty="0">
                <a:solidFill>
                  <a:srgbClr val="0070C0"/>
                </a:solidFill>
                <a:ea typeface="Calibri" panose="020F0502020204030204" pitchFamily="34" charset="0"/>
                <a:cs typeface="Times New Roman" panose="02020603050405020304" pitchFamily="18" charset="0"/>
              </a:rPr>
              <a:t>L</a:t>
            </a:r>
            <a:r>
              <a:rPr lang="vi-VN" sz="3200" i="1" dirty="0">
                <a:solidFill>
                  <a:srgbClr val="0070C0"/>
                </a:solidFill>
                <a:effectLst/>
                <a:ea typeface="Calibri" panose="020F0502020204030204" pitchFamily="34" charset="0"/>
                <a:cs typeface="Times New Roman" panose="02020603050405020304" pitchFamily="18" charset="0"/>
              </a:rPr>
              <a:t>ịch sử dân tộc đóng vai trò quan trọng nhất.</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Cách thức thâm hiểm nhất để tận diệt một dân tộc về mặt lịch sử và văn hóa cũng như đồng hóa dân tộc đó là phủ nhận và xóa bỏ sự hiểu biết về lịch sử.</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Khi một dân tộc không biết nguồn gốc tổ tiên của chính mình, thì dân tộc đó đã mất đi một phần linh hồn của mình và cũng mất đi tinh thần dân tộc- sức mạnh để phản kháng, chống lại các thế lực bên ngoài.</a:t>
            </a:r>
            <a:endParaRPr lang="vi-VN" sz="3200" dirty="0">
              <a:solidFill>
                <a:srgbClr val="0070C0"/>
              </a:solidFill>
              <a:effectLst/>
              <a:cs typeface="Times New Roman" panose="02020603050405020304" pitchFamily="18" charset="0"/>
            </a:endParaRPr>
          </a:p>
        </p:txBody>
      </p:sp>
      <p:pic>
        <p:nvPicPr>
          <p:cNvPr id="15364" name="Picture 4" descr="Hiệu Ứng Ánh Sáng Mặt Trời, PNG Hình Tách Nền 13 - Free.Vector6.com">
            <a:extLst>
              <a:ext uri="{FF2B5EF4-FFF2-40B4-BE49-F238E27FC236}">
                <a16:creationId xmlns:a16="http://schemas.microsoft.com/office/drawing/2014/main" xmlns="" id="{B638C545-D595-5735-C5F8-B1336B83F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933" y="2929179"/>
            <a:ext cx="2857500" cy="244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1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barn(inVertical)">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arn(inVertical)">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barn(inVertical)">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4180F89-1FF6-9BA8-9C3E-F0F81568134D}"/>
              </a:ext>
            </a:extLst>
          </p:cNvPr>
          <p:cNvSpPr txBox="1"/>
          <p:nvPr/>
        </p:nvSpPr>
        <p:spPr>
          <a:xfrm>
            <a:off x="7467600" y="342900"/>
            <a:ext cx="4512175" cy="1002710"/>
          </a:xfrm>
          <a:prstGeom prst="rect">
            <a:avLst/>
          </a:prstGeom>
          <a:noFill/>
        </p:spPr>
        <p:txBody>
          <a:bodyPr wrap="square">
            <a:spAutoFit/>
          </a:bodyPr>
          <a:lstStyle/>
          <a:p>
            <a:pPr algn="just">
              <a:lnSpc>
                <a:spcPct val="150000"/>
              </a:lnSpc>
              <a:spcBef>
                <a:spcPts val="100"/>
              </a:spcBef>
              <a:spcAft>
                <a:spcPts val="100"/>
              </a:spcAft>
            </a:pPr>
            <a:r>
              <a:rPr lang="en-US" sz="4500" b="1" dirty="0" err="1">
                <a:solidFill>
                  <a:srgbClr val="FF0000"/>
                </a:solidFill>
                <a:latin typeface="Arial" panose="020B0604020202020204" pitchFamily="34" charset="0"/>
                <a:cs typeface="Arial" panose="020B0604020202020204" pitchFamily="34" charset="0"/>
              </a:rPr>
              <a:t>VẬN</a:t>
            </a:r>
            <a:r>
              <a:rPr lang="en-US" sz="4500" b="1" dirty="0">
                <a:solidFill>
                  <a:srgbClr val="FF0000"/>
                </a:solidFill>
                <a:latin typeface="Arial" panose="020B0604020202020204" pitchFamily="34" charset="0"/>
                <a:cs typeface="Arial" panose="020B0604020202020204" pitchFamily="34" charset="0"/>
              </a:rPr>
              <a:t> </a:t>
            </a:r>
            <a:r>
              <a:rPr lang="en-US" sz="4500" b="1" dirty="0" err="1">
                <a:solidFill>
                  <a:srgbClr val="FF0000"/>
                </a:solidFill>
                <a:latin typeface="Arial" panose="020B0604020202020204" pitchFamily="34" charset="0"/>
                <a:cs typeface="Arial" panose="020B0604020202020204" pitchFamily="34" charset="0"/>
              </a:rPr>
              <a:t>DỤNG</a:t>
            </a:r>
            <a:endParaRPr lang="vi-VN" sz="4500" b="1" dirty="0">
              <a:solidFill>
                <a:srgbClr val="FF0000"/>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338D6F70-0A0B-16A6-BDFC-DAE114D681A4}"/>
              </a:ext>
            </a:extLst>
          </p:cNvPr>
          <p:cNvSpPr txBox="1"/>
          <p:nvPr/>
        </p:nvSpPr>
        <p:spPr>
          <a:xfrm>
            <a:off x="685800" y="1533018"/>
            <a:ext cx="17602200" cy="1478418"/>
          </a:xfrm>
          <a:prstGeom prst="rect">
            <a:avLst/>
          </a:prstGeom>
          <a:noFill/>
        </p:spPr>
        <p:txBody>
          <a:bodyPr wrap="square">
            <a:spAutoFit/>
          </a:bodyPr>
          <a:lstStyle/>
          <a:p>
            <a:pPr>
              <a:lnSpc>
                <a:spcPct val="150000"/>
              </a:lnSpc>
              <a:spcAft>
                <a:spcPts val="1000"/>
              </a:spcAft>
            </a:pPr>
            <a:r>
              <a:rPr lang="vi-VN" sz="3200" b="1" dirty="0">
                <a:solidFill>
                  <a:srgbClr val="C00000"/>
                </a:solidFill>
                <a:effectLst/>
                <a:ea typeface="Calibri" panose="020F0502020204030204" pitchFamily="34" charset="0"/>
                <a:cs typeface="Times New Roman" panose="02020603050405020304" pitchFamily="18" charset="0"/>
              </a:rPr>
              <a:t>Câu 3.</a:t>
            </a:r>
            <a:r>
              <a:rPr lang="vi-VN" sz="3200" dirty="0">
                <a:solidFill>
                  <a:srgbClr val="C00000"/>
                </a:solidFill>
                <a:effectLst/>
                <a:ea typeface="Calibri" panose="020F0502020204030204" pitchFamily="34" charset="0"/>
                <a:cs typeface="Times New Roman" panose="02020603050405020304" pitchFamily="18" charset="0"/>
              </a:rPr>
              <a:t> </a:t>
            </a:r>
            <a:r>
              <a:rPr lang="vi-VN" sz="3200" i="1" dirty="0">
                <a:solidFill>
                  <a:srgbClr val="C00000"/>
                </a:solidFill>
                <a:effectLst/>
                <a:ea typeface="Calibri" panose="020F0502020204030204" pitchFamily="34" charset="0"/>
                <a:cs typeface="Times New Roman" panose="02020603050405020304" pitchFamily="18" charset="0"/>
              </a:rPr>
              <a:t>Tìm kiếm thông tin và giới thiệu những nguồn sử liệu có thể khôi phục sự kiện Chủ tịch Hồ Chí Minh đọc bản Tuyên ngôn Đóc lập tại Quảng trường Ba Đình, Hà Nội ngày 2-9-1945.</a:t>
            </a:r>
            <a:endParaRPr lang="vi-VN" sz="3200" dirty="0">
              <a:solidFill>
                <a:srgbClr val="C00000"/>
              </a:solidFill>
              <a:effectLst/>
              <a:cs typeface="Times New Roman" panose="02020603050405020304" pitchFamily="18" charset="0"/>
            </a:endParaRPr>
          </a:p>
        </p:txBody>
      </p:sp>
      <p:sp>
        <p:nvSpPr>
          <p:cNvPr id="5" name="TextBox 4">
            <a:extLst>
              <a:ext uri="{FF2B5EF4-FFF2-40B4-BE49-F238E27FC236}">
                <a16:creationId xmlns:a16="http://schemas.microsoft.com/office/drawing/2014/main" xmlns="" id="{C88ED04C-5232-E49D-3DF1-8108BDBC5299}"/>
              </a:ext>
            </a:extLst>
          </p:cNvPr>
          <p:cNvSpPr txBox="1"/>
          <p:nvPr/>
        </p:nvSpPr>
        <p:spPr>
          <a:xfrm>
            <a:off x="3352800" y="8496137"/>
            <a:ext cx="14820900" cy="2242730"/>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v"/>
            </a:pPr>
            <a:r>
              <a:rPr lang="en-US" sz="3200" i="1" dirty="0" err="1">
                <a:solidFill>
                  <a:srgbClr val="0070C0"/>
                </a:solidFill>
                <a:latin typeface="Arial" panose="020B0604020202020204" pitchFamily="34" charset="0"/>
                <a:ea typeface="Calibri" panose="020F0502020204030204" pitchFamily="34" charset="0"/>
                <a:cs typeface="Arial" panose="020B0604020202020204" pitchFamily="34" charset="0"/>
              </a:rPr>
              <a:t>Gợi</a:t>
            </a:r>
            <a:r>
              <a:rPr lang="en-US" sz="3200" i="1" dirty="0">
                <a:solidFill>
                  <a:srgbClr val="0070C0"/>
                </a:solidFill>
                <a:latin typeface="Arial" panose="020B0604020202020204" pitchFamily="34" charset="0"/>
                <a:ea typeface="Calibri" panose="020F0502020204030204" pitchFamily="34" charset="0"/>
                <a:cs typeface="Arial" panose="020B0604020202020204" pitchFamily="34" charset="0"/>
              </a:rPr>
              <a:t> ý: </a:t>
            </a:r>
            <a:r>
              <a:rPr lang="vi-VN" sz="3200" i="1" dirty="0">
                <a:solidFill>
                  <a:srgbClr val="0070C0"/>
                </a:solidFill>
                <a:effectLst/>
                <a:ea typeface="Calibri" panose="020F0502020204030204" pitchFamily="34" charset="0"/>
                <a:cs typeface="Times New Roman" panose="02020603050405020304" pitchFamily="18" charset="0"/>
              </a:rPr>
              <a:t>Sử liệu thành văn là Bản Tuyên ngôn Độc lập của Việt Nam được Hồ Chí Minh soạn thảo, hiện đang lưu giữ tại Cục Văn thư và Lưu trữ Nhà nước.</a:t>
            </a:r>
            <a:endParaRPr lang="vi-VN" sz="3200" dirty="0">
              <a:solidFill>
                <a:srgbClr val="0070C0"/>
              </a:solidFill>
              <a:effectLst/>
              <a:cs typeface="Times New Roman" panose="02020603050405020304" pitchFamily="18" charset="0"/>
            </a:endParaRPr>
          </a:p>
          <a:p>
            <a:pPr algn="just">
              <a:lnSpc>
                <a:spcPct val="150000"/>
              </a:lnSpc>
              <a:spcBef>
                <a:spcPts val="100"/>
              </a:spcBef>
              <a:spcAft>
                <a:spcPts val="100"/>
              </a:spcAft>
            </a:pPr>
            <a:endParaRPr lang="vi-VN" sz="3200" dirty="0">
              <a:solidFill>
                <a:srgbClr val="0070C0"/>
              </a:solidFill>
              <a:effectLst/>
              <a:cs typeface="Times New Roman" panose="02020603050405020304" pitchFamily="18" charset="0"/>
            </a:endParaRPr>
          </a:p>
        </p:txBody>
      </p:sp>
      <p:sp>
        <p:nvSpPr>
          <p:cNvPr id="7" name="Oval 6">
            <a:extLst>
              <a:ext uri="{FF2B5EF4-FFF2-40B4-BE49-F238E27FC236}">
                <a16:creationId xmlns:a16="http://schemas.microsoft.com/office/drawing/2014/main" xmlns="" id="{F93F90E7-2E02-FF13-A9D4-7C4D8109AFB0}"/>
              </a:ext>
            </a:extLst>
          </p:cNvPr>
          <p:cNvSpPr/>
          <p:nvPr/>
        </p:nvSpPr>
        <p:spPr>
          <a:xfrm>
            <a:off x="3886200" y="3492800"/>
            <a:ext cx="4648200" cy="4375464"/>
          </a:xfrm>
          <a:prstGeom prst="ellipse">
            <a:avLst/>
          </a:prstGeom>
          <a:blipFill>
            <a:blip r:embed="rId2"/>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E05032AD-AF77-118F-1B0B-65E62B1E5954}"/>
              </a:ext>
            </a:extLst>
          </p:cNvPr>
          <p:cNvSpPr/>
          <p:nvPr/>
        </p:nvSpPr>
        <p:spPr>
          <a:xfrm>
            <a:off x="9773267" y="3492800"/>
            <a:ext cx="5181600" cy="4521973"/>
          </a:xfrm>
          <a:prstGeom prst="ellipse">
            <a:avLst/>
          </a:prstGeom>
          <a:blipFill>
            <a:blip r:embed="rId3"/>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Những Bông Hoa Màu Vàng Cúc - Miễn Phí vector hình ảnh trên Pixabay">
            <a:extLst>
              <a:ext uri="{FF2B5EF4-FFF2-40B4-BE49-F238E27FC236}">
                <a16:creationId xmlns:a16="http://schemas.microsoft.com/office/drawing/2014/main" xmlns="" id="{654AD9BD-7B9C-E58C-8519-41791F2CC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37" y="6616268"/>
            <a:ext cx="3169668" cy="375973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hững Bông Hoa Màu Đỏ ThựC - Miễn Phí vector hình ảnh trên Pixabay">
            <a:extLst>
              <a:ext uri="{FF2B5EF4-FFF2-40B4-BE49-F238E27FC236}">
                <a16:creationId xmlns:a16="http://schemas.microsoft.com/office/drawing/2014/main" xmlns="" id="{B2AF8314-9A9F-AB97-D425-54A9DC71AB7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71506" y="3324958"/>
            <a:ext cx="3009900" cy="2355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122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barn(inVertical)">
                                      <p:cBhvr>
                                        <p:cTn id="4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4" name="Picture 4"/>
          <p:cNvPicPr>
            <a:picLocks noChangeAspect="1"/>
          </p:cNvPicPr>
          <p:nvPr/>
        </p:nvPicPr>
        <p:blipFill>
          <a:blip r:embed="rId5">
            <a:alphaModFix amt="65000"/>
          </a:blip>
          <a:srcRect t="7859" b="7859"/>
          <a:stretch>
            <a:fillRect/>
          </a:stretch>
        </p:blipFill>
        <p:spPr>
          <a:xfrm>
            <a:off x="9149080" y="0"/>
            <a:ext cx="9138920" cy="10287000"/>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4145637"/>
            <a:ext cx="6101244" cy="5112663"/>
          </a:xfrm>
          <a:prstGeom prst="rect">
            <a:avLst/>
          </a:prstGeom>
        </p:spPr>
      </p:pic>
      <p:grpSp>
        <p:nvGrpSpPr>
          <p:cNvPr id="7" name="Group 7"/>
          <p:cNvGrpSpPr/>
          <p:nvPr/>
        </p:nvGrpSpPr>
        <p:grpSpPr>
          <a:xfrm>
            <a:off x="8142265" y="1467868"/>
            <a:ext cx="9117035" cy="7790432"/>
            <a:chOff x="0" y="0"/>
            <a:chExt cx="10024005" cy="9622728"/>
          </a:xfrm>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solidFill>
              <a:srgbClr val="F8F6F4"/>
            </a:solid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8620629" y="612692"/>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sp>
        <p:nvSpPr>
          <p:cNvPr id="24" name="TextBox 23">
            <a:extLst>
              <a:ext uri="{FF2B5EF4-FFF2-40B4-BE49-F238E27FC236}">
                <a16:creationId xmlns:a16="http://schemas.microsoft.com/office/drawing/2014/main" xmlns="" id="{F571545A-DAB5-610C-CD40-60F83F8963F9}"/>
              </a:ext>
            </a:extLst>
          </p:cNvPr>
          <p:cNvSpPr txBox="1"/>
          <p:nvPr/>
        </p:nvSpPr>
        <p:spPr>
          <a:xfrm>
            <a:off x="8652699" y="4097252"/>
            <a:ext cx="7560555" cy="2092496"/>
          </a:xfrm>
          <a:prstGeom prst="rect">
            <a:avLst/>
          </a:prstGeom>
          <a:noFill/>
        </p:spPr>
        <p:txBody>
          <a:bodyPr wrap="square" rtlCol="0">
            <a:spAutoFit/>
          </a:bodyPr>
          <a:lstStyle/>
          <a:p>
            <a:pPr marL="685800" indent="-685800" algn="just">
              <a:lnSpc>
                <a:spcPct val="200000"/>
              </a:lnSpc>
              <a:buFont typeface="Wingdings" panose="05000000000000000000" pitchFamily="2" charset="2"/>
              <a:buChar char="ü"/>
            </a:pPr>
            <a:r>
              <a:rPr lang="vi-VN" sz="3500" dirty="0">
                <a:solidFill>
                  <a:srgbClr val="0070C0"/>
                </a:solidFill>
              </a:rPr>
              <a:t>Ôn lại nội dung kiến thức bài học</a:t>
            </a:r>
          </a:p>
          <a:p>
            <a:pPr marL="685800" indent="-685800" algn="just">
              <a:lnSpc>
                <a:spcPct val="200000"/>
              </a:lnSpc>
              <a:buFont typeface="Wingdings" panose="05000000000000000000" pitchFamily="2" charset="2"/>
              <a:buChar char="ü"/>
            </a:pPr>
            <a:r>
              <a:rPr lang="vi-VN" sz="3500" dirty="0">
                <a:solidFill>
                  <a:srgbClr val="0070C0"/>
                </a:solidFill>
              </a:rPr>
              <a:t>Học và chuẩn bị </a:t>
            </a:r>
            <a:r>
              <a:rPr lang="vi-VN" sz="3500" b="1" i="1" dirty="0">
                <a:solidFill>
                  <a:srgbClr val="0070C0"/>
                </a:solidFill>
              </a:rPr>
              <a:t>bài</a:t>
            </a:r>
            <a:r>
              <a:rPr lang="en-US" sz="3500" b="1" i="1" dirty="0">
                <a:solidFill>
                  <a:srgbClr val="0070C0"/>
                </a:solidFill>
              </a:rPr>
              <a:t> 2</a:t>
            </a:r>
            <a:endParaRPr lang="en-US" sz="3500" i="1" dirty="0">
              <a:solidFill>
                <a:srgbClr val="0070C0"/>
              </a:solidFill>
            </a:endParaRPr>
          </a:p>
        </p:txBody>
      </p:sp>
      <p:sp>
        <p:nvSpPr>
          <p:cNvPr id="25" name="TextBox 7">
            <a:extLst>
              <a:ext uri="{FF2B5EF4-FFF2-40B4-BE49-F238E27FC236}">
                <a16:creationId xmlns:a16="http://schemas.microsoft.com/office/drawing/2014/main" xmlns="" id="{4191E617-5939-D528-EE1B-2A568066A8DA}"/>
              </a:ext>
            </a:extLst>
          </p:cNvPr>
          <p:cNvSpPr txBox="1"/>
          <p:nvPr/>
        </p:nvSpPr>
        <p:spPr>
          <a:xfrm>
            <a:off x="393069" y="1731056"/>
            <a:ext cx="8542159" cy="975011"/>
          </a:xfrm>
          <a:prstGeom prst="rect">
            <a:avLst/>
          </a:prstGeom>
        </p:spPr>
        <p:txBody>
          <a:bodyPr wrap="square" lIns="0" tIns="0" rIns="0" bIns="0" rtlCol="0" anchor="t">
            <a:spAutoFit/>
          </a:bodyPr>
          <a:lstStyle/>
          <a:p>
            <a:pPr marL="0" lvl="0" indent="0" algn="ctr">
              <a:lnSpc>
                <a:spcPts val="8640"/>
              </a:lnSpc>
              <a:spcBef>
                <a:spcPct val="0"/>
              </a:spcBef>
            </a:pPr>
            <a:r>
              <a:rPr lang="vi-VN" sz="4500" b="1" u="none" dirty="0">
                <a:solidFill>
                  <a:srgbClr val="FF0000"/>
                </a:solidFill>
              </a:rPr>
              <a:t>HƯỚNG DẪN VỀ NHÀ</a:t>
            </a:r>
            <a:endParaRPr lang="en-US" sz="4500" b="1" u="none" dirty="0">
              <a:solidFill>
                <a:srgbClr val="FF0000"/>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barn(inVertical)">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barn(inVertical)">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grpSp>
        <p:nvGrpSpPr>
          <p:cNvPr id="4" name="Group 4"/>
          <p:cNvGrpSpPr/>
          <p:nvPr/>
        </p:nvGrpSpPr>
        <p:grpSpPr>
          <a:xfrm>
            <a:off x="3583762" y="1942788"/>
            <a:ext cx="11120476" cy="6039614"/>
            <a:chOff x="0" y="0"/>
            <a:chExt cx="10262791" cy="5573799"/>
          </a:xfrm>
        </p:grpSpPr>
        <p:sp>
          <p:nvSpPr>
            <p:cNvPr id="5" name="Freeform 5"/>
            <p:cNvSpPr/>
            <p:nvPr/>
          </p:nvSpPr>
          <p:spPr>
            <a:xfrm>
              <a:off x="-9098" y="-6509"/>
              <a:ext cx="10277122" cy="5605852"/>
            </a:xfrm>
            <a:custGeom>
              <a:avLst/>
              <a:gdLst/>
              <a:ahLst/>
              <a:cxnLst/>
              <a:rect l="l" t="t" r="r" b="b"/>
              <a:pathLst>
                <a:path w="10277122" h="5605852">
                  <a:moveTo>
                    <a:pt x="63030" y="5012299"/>
                  </a:moveTo>
                  <a:cubicBezTo>
                    <a:pt x="63030" y="5012299"/>
                    <a:pt x="0" y="4765735"/>
                    <a:pt x="10218" y="1214762"/>
                  </a:cubicBezTo>
                  <a:cubicBezTo>
                    <a:pt x="18651" y="990971"/>
                    <a:pt x="65033" y="645332"/>
                    <a:pt x="65033" y="645332"/>
                  </a:cubicBezTo>
                  <a:cubicBezTo>
                    <a:pt x="82233" y="502466"/>
                    <a:pt x="56685" y="337866"/>
                    <a:pt x="181385" y="223925"/>
                  </a:cubicBezTo>
                  <a:cubicBezTo>
                    <a:pt x="346794" y="72788"/>
                    <a:pt x="621643" y="0"/>
                    <a:pt x="9384049" y="6965"/>
                  </a:cubicBezTo>
                  <a:lnTo>
                    <a:pt x="9384050" y="6965"/>
                  </a:lnTo>
                  <a:cubicBezTo>
                    <a:pt x="9600797" y="16819"/>
                    <a:pt x="9805112" y="36481"/>
                    <a:pt x="9939300" y="101690"/>
                  </a:cubicBezTo>
                  <a:cubicBezTo>
                    <a:pt x="10195346" y="226120"/>
                    <a:pt x="10277122" y="459160"/>
                    <a:pt x="10271634" y="704684"/>
                  </a:cubicBezTo>
                  <a:cubicBezTo>
                    <a:pt x="10271634" y="704684"/>
                    <a:pt x="10228346" y="1013073"/>
                    <a:pt x="10235779" y="1248607"/>
                  </a:cubicBezTo>
                  <a:cubicBezTo>
                    <a:pt x="10242903" y="4754100"/>
                    <a:pt x="10250059" y="4949703"/>
                    <a:pt x="10250059" y="4949703"/>
                  </a:cubicBezTo>
                  <a:cubicBezTo>
                    <a:pt x="10233378" y="5165436"/>
                    <a:pt x="10118734" y="5376047"/>
                    <a:pt x="9921864" y="5487671"/>
                  </a:cubicBezTo>
                  <a:cubicBezTo>
                    <a:pt x="9771513" y="5572920"/>
                    <a:pt x="9573482" y="5588018"/>
                    <a:pt x="7612271" y="5577276"/>
                  </a:cubicBezTo>
                  <a:lnTo>
                    <a:pt x="7612161" y="5577276"/>
                  </a:lnTo>
                  <a:cubicBezTo>
                    <a:pt x="645952" y="5572000"/>
                    <a:pt x="384604" y="5605852"/>
                    <a:pt x="254278" y="5496695"/>
                  </a:cubicBezTo>
                  <a:cubicBezTo>
                    <a:pt x="145767" y="5405810"/>
                    <a:pt x="81795" y="5212498"/>
                    <a:pt x="63030" y="5012299"/>
                  </a:cubicBezTo>
                  <a:close/>
                </a:path>
              </a:pathLst>
            </a:custGeom>
            <a:solidFill>
              <a:srgbClr val="F8F6F4"/>
            </a:solidFill>
          </p:spPr>
        </p:sp>
      </p:gr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63075" y="5529104"/>
            <a:ext cx="9467406" cy="4961953"/>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434432">
            <a:off x="1087471" y="1119233"/>
            <a:ext cx="1483455" cy="192429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11195">
            <a:off x="15654924" y="7393633"/>
            <a:ext cx="1528941" cy="1983296"/>
          </a:xfrm>
          <a:prstGeom prst="rect">
            <a:avLst/>
          </a:prstGeom>
        </p:spPr>
      </p:pic>
      <p:sp>
        <p:nvSpPr>
          <p:cNvPr id="10" name="TextBox 6">
            <a:extLst>
              <a:ext uri="{FF2B5EF4-FFF2-40B4-BE49-F238E27FC236}">
                <a16:creationId xmlns:a16="http://schemas.microsoft.com/office/drawing/2014/main" xmlns="" id="{B1171647-82BB-35C7-CF31-5EC0D3A3D851}"/>
              </a:ext>
            </a:extLst>
          </p:cNvPr>
          <p:cNvSpPr txBox="1"/>
          <p:nvPr/>
        </p:nvSpPr>
        <p:spPr>
          <a:xfrm>
            <a:off x="4563930" y="3009900"/>
            <a:ext cx="9407656" cy="2339038"/>
          </a:xfrm>
          <a:prstGeom prst="rect">
            <a:avLst/>
          </a:prstGeom>
        </p:spPr>
        <p:txBody>
          <a:bodyPr wrap="square" lIns="0" tIns="0" rIns="0" bIns="0" rtlCol="0" anchor="t">
            <a:spAutoFit/>
          </a:bodyPr>
          <a:lstStyle/>
          <a:p>
            <a:pPr marL="0" lvl="0" indent="0" algn="ctr">
              <a:lnSpc>
                <a:spcPct val="150000"/>
              </a:lnSpc>
              <a:spcBef>
                <a:spcPct val="0"/>
              </a:spcBef>
            </a:pPr>
            <a:r>
              <a:rPr lang="vi-VN" sz="5400" b="1" dirty="0">
                <a:solidFill>
                  <a:srgbClr val="FF0000"/>
                </a:solidFill>
                <a:latin typeface="Arial" panose="020B0604020202020204" pitchFamily="34" charset="0"/>
                <a:cs typeface="Arial" panose="020B0604020202020204" pitchFamily="34" charset="0"/>
              </a:rPr>
              <a:t>CẢM ƠN CÁC EM ĐÃ </a:t>
            </a:r>
          </a:p>
          <a:p>
            <a:pPr marL="0" lvl="0" indent="0" algn="ctr">
              <a:lnSpc>
                <a:spcPct val="150000"/>
              </a:lnSpc>
              <a:spcBef>
                <a:spcPct val="0"/>
              </a:spcBef>
            </a:pPr>
            <a:r>
              <a:rPr lang="vi-VN" sz="5400" b="1" dirty="0">
                <a:solidFill>
                  <a:srgbClr val="FF0000"/>
                </a:solidFill>
                <a:latin typeface="Arial" panose="020B0604020202020204" pitchFamily="34" charset="0"/>
                <a:cs typeface="Arial" panose="020B0604020202020204" pitchFamily="34" charset="0"/>
              </a:rPr>
              <a:t>LẮNG NGHE BÀI GIẢNG!</a:t>
            </a:r>
            <a:endParaRPr lang="en-US" sz="5400" b="1" u="none"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114300"/>
            <a:ext cx="9138920" cy="10972800"/>
          </a:xfrm>
          <a:prstGeom prst="rect">
            <a:avLst/>
          </a:prstGeom>
          <a:solidFill>
            <a:srgbClr val="E7DFD9"/>
          </a:solidFill>
          <a:ln>
            <a:solidFill>
              <a:schemeClr val="accent1"/>
            </a:solidFill>
          </a:ln>
        </p:spPr>
      </p:pic>
      <p:pic>
        <p:nvPicPr>
          <p:cNvPr id="3" name="Picture 3"/>
          <p:cNvPicPr>
            <a:picLocks noChangeAspect="1"/>
          </p:cNvPicPr>
          <p:nvPr/>
        </p:nvPicPr>
        <p:blipFill>
          <a:blip r:embed="rId3">
            <a:alphaModFix amt="65000"/>
          </a:blip>
          <a:srcRect t="7906" b="7906"/>
          <a:stretch>
            <a:fillRect/>
          </a:stretch>
        </p:blipFill>
        <p:spPr>
          <a:xfrm>
            <a:off x="16683" y="0"/>
            <a:ext cx="10169193" cy="10729353"/>
          </a:xfrm>
          <a:prstGeom prst="rect">
            <a:avLst/>
          </a:prstGeom>
          <a:solidFill>
            <a:srgbClr val="E7DFD9"/>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nvGrpSpPr>
          <p:cNvPr id="11" name="Group 11"/>
          <p:cNvGrpSpPr>
            <a:grpSpLocks noChangeAspect="1"/>
          </p:cNvGrpSpPr>
          <p:nvPr/>
        </p:nvGrpSpPr>
        <p:grpSpPr>
          <a:xfrm>
            <a:off x="826340" y="2438399"/>
            <a:ext cx="15858781" cy="7429501"/>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26" name="Picture 2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862" y="129944"/>
            <a:ext cx="1376956" cy="1786146"/>
          </a:xfrm>
          <a:prstGeom prst="rect">
            <a:avLst/>
          </a:prstGeom>
        </p:spPr>
      </p:pic>
      <p:sp>
        <p:nvSpPr>
          <p:cNvPr id="28" name="TextBox 2">
            <a:extLst>
              <a:ext uri="{FF2B5EF4-FFF2-40B4-BE49-F238E27FC236}">
                <a16:creationId xmlns:a16="http://schemas.microsoft.com/office/drawing/2014/main" xmlns="" id="{F27006D4-1EC7-0EA5-8063-0A77369D557F}"/>
              </a:ext>
            </a:extLst>
          </p:cNvPr>
          <p:cNvSpPr txBox="1"/>
          <p:nvPr/>
        </p:nvSpPr>
        <p:spPr>
          <a:xfrm>
            <a:off x="7339566" y="212057"/>
            <a:ext cx="3950967" cy="1054648"/>
          </a:xfrm>
          <a:prstGeom prst="rect">
            <a:avLst/>
          </a:prstGeom>
        </p:spPr>
        <p:txBody>
          <a:bodyPr wrap="square" lIns="0" tIns="0" rIns="0" bIns="0" rtlCol="0" anchor="t">
            <a:spAutoFit/>
          </a:bodyPr>
          <a:lstStyle/>
          <a:p>
            <a:pPr marL="0" lvl="0" indent="0">
              <a:lnSpc>
                <a:spcPts val="9600"/>
              </a:lnSpc>
            </a:pPr>
            <a:r>
              <a:rPr lang="en-US" sz="4500" b="1" dirty="0">
                <a:solidFill>
                  <a:srgbClr val="FF0000"/>
                </a:solidFill>
                <a:latin typeface="Arial" panose="020B0604020202020204" pitchFamily="34" charset="0"/>
                <a:cs typeface="Arial" panose="020B0604020202020204" pitchFamily="34" charset="0"/>
              </a:rPr>
              <a:t>KHỞI ĐỘNG</a:t>
            </a:r>
            <a:endParaRPr lang="en-US" sz="4500" b="1" u="none" dirty="0">
              <a:solidFill>
                <a:srgbClr val="FF0000"/>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400ABEB1-04FD-1AEE-946C-D104ED86A985}"/>
              </a:ext>
            </a:extLst>
          </p:cNvPr>
          <p:cNvSpPr txBox="1"/>
          <p:nvPr/>
        </p:nvSpPr>
        <p:spPr>
          <a:xfrm>
            <a:off x="1686776" y="1617923"/>
            <a:ext cx="6934201" cy="630942"/>
          </a:xfrm>
          <a:prstGeom prst="rect">
            <a:avLst/>
          </a:prstGeom>
          <a:noFill/>
        </p:spPr>
        <p:txBody>
          <a:bodyPr wrap="square" rtlCol="0">
            <a:spAutoFit/>
          </a:bodyPr>
          <a:lstStyle/>
          <a:p>
            <a:r>
              <a:rPr lang="en-US" sz="3500" i="1">
                <a:solidFill>
                  <a:srgbClr val="7030A0"/>
                </a:solidFill>
                <a:latin typeface="Arial" panose="020B0604020202020204" pitchFamily="34" charset="0"/>
                <a:cs typeface="Arial" panose="020B0604020202020204" pitchFamily="34" charset="0"/>
              </a:rPr>
              <a:t>Xem video và trả lời câu hỏi:</a:t>
            </a:r>
          </a:p>
        </p:txBody>
      </p:sp>
      <p:sp>
        <p:nvSpPr>
          <p:cNvPr id="7" name="TextBox 6">
            <a:extLst>
              <a:ext uri="{FF2B5EF4-FFF2-40B4-BE49-F238E27FC236}">
                <a16:creationId xmlns:a16="http://schemas.microsoft.com/office/drawing/2014/main" xmlns="" id="{F9EDD4C4-B2F8-CD6D-6474-FC91A1B36257}"/>
              </a:ext>
            </a:extLst>
          </p:cNvPr>
          <p:cNvSpPr txBox="1"/>
          <p:nvPr/>
        </p:nvSpPr>
        <p:spPr>
          <a:xfrm>
            <a:off x="2662409" y="2661009"/>
            <a:ext cx="12963182" cy="630942"/>
          </a:xfrm>
          <a:prstGeom prst="rect">
            <a:avLst/>
          </a:prstGeom>
          <a:noFill/>
        </p:spPr>
        <p:txBody>
          <a:bodyPr wrap="square">
            <a:spAutoFit/>
          </a:bodyPr>
          <a:lstStyle/>
          <a:p>
            <a:pPr marL="457200" indent="-457200">
              <a:buFont typeface="Wingdings" panose="05000000000000000000" pitchFamily="2" charset="2"/>
              <a:buChar char="Ø"/>
            </a:pPr>
            <a:r>
              <a:rPr lang="fr-FR" sz="3500">
                <a:solidFill>
                  <a:srgbClr val="C00000"/>
                </a:solidFill>
                <a:effectLst/>
                <a:latin typeface="Arial" panose="020B0604020202020204" pitchFamily="34" charset="0"/>
                <a:ea typeface="Calibri" panose="020F0502020204030204" pitchFamily="34" charset="0"/>
                <a:cs typeface="Arial" panose="020B0604020202020204" pitchFamily="34" charset="0"/>
              </a:rPr>
              <a:t>Mỹ ném bom nguyên tử xuống Nhật Bản vào thời gian nào?</a:t>
            </a:r>
            <a:endParaRPr lang="en-US" sz="3500">
              <a:solidFill>
                <a:srgbClr val="C00000"/>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xmlns="" id="{394152F2-81C9-42AD-B3D4-3758EE1A75E1}"/>
              </a:ext>
            </a:extLst>
          </p:cNvPr>
          <p:cNvSpPr/>
          <p:nvPr/>
        </p:nvSpPr>
        <p:spPr>
          <a:xfrm>
            <a:off x="3675157" y="3866788"/>
            <a:ext cx="4890711" cy="4587175"/>
          </a:xfrm>
          <a:prstGeom prst="ellipse">
            <a:avLst/>
          </a:prstGeom>
          <a:blipFill>
            <a:blip r:embed="rId6"/>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xmlns="" id="{1AFE6147-25A9-1908-2815-D78A1179E8D6}"/>
              </a:ext>
            </a:extLst>
          </p:cNvPr>
          <p:cNvSpPr/>
          <p:nvPr/>
        </p:nvSpPr>
        <p:spPr>
          <a:xfrm>
            <a:off x="9669110" y="3693102"/>
            <a:ext cx="4890711" cy="4587175"/>
          </a:xfrm>
          <a:prstGeom prst="ellipse">
            <a:avLst/>
          </a:prstGeom>
          <a:blipFill>
            <a:blip r:embed="rId7"/>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BC884D08-8791-86A3-7FFA-50BC0763680A}"/>
              </a:ext>
            </a:extLst>
          </p:cNvPr>
          <p:cNvSpPr txBox="1"/>
          <p:nvPr/>
        </p:nvSpPr>
        <p:spPr>
          <a:xfrm>
            <a:off x="3276600" y="8787134"/>
            <a:ext cx="12465802" cy="630942"/>
          </a:xfrm>
          <a:prstGeom prst="rect">
            <a:avLst/>
          </a:prstGeom>
          <a:noFill/>
        </p:spPr>
        <p:txBody>
          <a:bodyPr wrap="square">
            <a:spAutoFit/>
          </a:bodyPr>
          <a:lstStyle/>
          <a:p>
            <a:pPr marL="457200" indent="-457200">
              <a:buFont typeface="Courier New" panose="02070309020205020404" pitchFamily="49" charset="0"/>
              <a:buChar char="o"/>
            </a:pPr>
            <a:r>
              <a:rPr lang="fr-FR" sz="3500" i="1">
                <a:solidFill>
                  <a:srgbClr val="0070C0"/>
                </a:solidFill>
                <a:effectLst/>
                <a:latin typeface="Arial" panose="020B0604020202020204" pitchFamily="34" charset="0"/>
                <a:ea typeface="Calibri" panose="020F0502020204030204" pitchFamily="34" charset="0"/>
                <a:cs typeface="Arial" panose="020B0604020202020204" pitchFamily="34" charset="0"/>
              </a:rPr>
              <a:t>Mỹ ném bom nguyên tử xuống Nhật Bản vào 08/1945</a:t>
            </a:r>
            <a:endParaRPr lang="en-US" sz="3500">
              <a:solidFill>
                <a:srgbClr val="0070C0"/>
              </a:solidFill>
              <a:latin typeface="Arial" panose="020B0604020202020204" pitchFamily="34" charset="0"/>
              <a:cs typeface="Arial" panose="020B0604020202020204" pitchFamily="34" charset="0"/>
            </a:endParaRPr>
          </a:p>
        </p:txBody>
      </p:sp>
      <p:grpSp>
        <p:nvGrpSpPr>
          <p:cNvPr id="16" name="Group 11">
            <a:extLst>
              <a:ext uri="{FF2B5EF4-FFF2-40B4-BE49-F238E27FC236}">
                <a16:creationId xmlns:a16="http://schemas.microsoft.com/office/drawing/2014/main" xmlns="" id="{07E8560E-EDEF-2851-9EA7-6FC0073E8009}"/>
              </a:ext>
            </a:extLst>
          </p:cNvPr>
          <p:cNvGrpSpPr>
            <a:grpSpLocks noChangeAspect="1"/>
          </p:cNvGrpSpPr>
          <p:nvPr/>
        </p:nvGrpSpPr>
        <p:grpSpPr>
          <a:xfrm>
            <a:off x="978740" y="2426397"/>
            <a:ext cx="15858781" cy="7593903"/>
            <a:chOff x="0" y="0"/>
            <a:chExt cx="4828540" cy="4716780"/>
          </a:xfrm>
        </p:grpSpPr>
        <p:sp>
          <p:nvSpPr>
            <p:cNvPr id="17" name="Freeform 12">
              <a:extLst>
                <a:ext uri="{FF2B5EF4-FFF2-40B4-BE49-F238E27FC236}">
                  <a16:creationId xmlns:a16="http://schemas.microsoft.com/office/drawing/2014/main" xmlns="" id="{A04940ED-6FDB-D494-4236-B8A30F631FEE}"/>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8F6F4"/>
            </a:solidFill>
          </p:spPr>
        </p:sp>
      </p:grpSp>
      <p:pic>
        <p:nvPicPr>
          <p:cNvPr id="18" name="Picture 4" descr="Cây Tre Rừng Nhà Máy Màu Xanh - Miễn Phí vector hình ảnh trên Pixabay">
            <a:extLst>
              <a:ext uri="{FF2B5EF4-FFF2-40B4-BE49-F238E27FC236}">
                <a16:creationId xmlns:a16="http://schemas.microsoft.com/office/drawing/2014/main" xmlns="" id="{118B6351-ACB0-F420-2B7E-0F58094F8C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702" y="4497941"/>
            <a:ext cx="3138737" cy="64089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7">
            <a:extLst>
              <a:ext uri="{FF2B5EF4-FFF2-40B4-BE49-F238E27FC236}">
                <a16:creationId xmlns:a16="http://schemas.microsoft.com/office/drawing/2014/main" xmlns="" id="{C233EED4-9048-2059-F4B5-CD4C308A3A0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6024346" y="5754427"/>
            <a:ext cx="1267232" cy="1643815"/>
          </a:xfrm>
          <a:prstGeom prst="rect">
            <a:avLst/>
          </a:prstGeom>
        </p:spPr>
      </p:pic>
      <p:sp>
        <p:nvSpPr>
          <p:cNvPr id="21" name="TextBox 20">
            <a:extLst>
              <a:ext uri="{FF2B5EF4-FFF2-40B4-BE49-F238E27FC236}">
                <a16:creationId xmlns:a16="http://schemas.microsoft.com/office/drawing/2014/main" xmlns="" id="{8BB778EA-4992-BC76-C791-166A93C490F1}"/>
              </a:ext>
            </a:extLst>
          </p:cNvPr>
          <p:cNvSpPr txBox="1"/>
          <p:nvPr/>
        </p:nvSpPr>
        <p:spPr>
          <a:xfrm>
            <a:off x="1917698" y="2973394"/>
            <a:ext cx="13941287" cy="630942"/>
          </a:xfrm>
          <a:prstGeom prst="rect">
            <a:avLst/>
          </a:prstGeom>
          <a:noFill/>
        </p:spPr>
        <p:txBody>
          <a:bodyPr wrap="square">
            <a:spAutoFit/>
          </a:bodyPr>
          <a:lstStyle/>
          <a:p>
            <a:pPr marL="457200" indent="-457200">
              <a:buFont typeface="Wingdings" panose="05000000000000000000" pitchFamily="2" charset="2"/>
              <a:buChar char="Ø"/>
            </a:pPr>
            <a:r>
              <a:rPr lang="fr-FR" sz="3500">
                <a:solidFill>
                  <a:srgbClr val="C00000"/>
                </a:solidFill>
                <a:effectLst/>
                <a:latin typeface="Arial" panose="020B0604020202020204" pitchFamily="34" charset="0"/>
                <a:ea typeface="Calibri" panose="020F0502020204030204" pitchFamily="34" charset="0"/>
                <a:cs typeface="Arial" panose="020B0604020202020204" pitchFamily="34" charset="0"/>
              </a:rPr>
              <a:t>Những địa phương nào của Nhật Bản bị Mỹ ném bom nguyên tử?</a:t>
            </a:r>
            <a:endParaRPr lang="en-US" sz="3500">
              <a:solidFill>
                <a:srgbClr val="C00000"/>
              </a:solidFill>
              <a:latin typeface="Arial" panose="020B0604020202020204" pitchFamily="34" charset="0"/>
              <a:cs typeface="Arial" panose="020B0604020202020204" pitchFamily="34" charset="0"/>
            </a:endParaRPr>
          </a:p>
        </p:txBody>
      </p:sp>
      <p:pic>
        <p:nvPicPr>
          <p:cNvPr id="1030" name="Picture 6" descr="74 năm sau thảm họa bom nguyên tử: Thành phố Hiroshima và Nagasaki hồi sinh  mạnh mẽ, người sống sót nhưng tâm tư mãi nằm lại ở quá khứ">
            <a:extLst>
              <a:ext uri="{FF2B5EF4-FFF2-40B4-BE49-F238E27FC236}">
                <a16:creationId xmlns:a16="http://schemas.microsoft.com/office/drawing/2014/main" xmlns="" id="{6422B8F8-1E32-9165-0A3D-47DA9E1503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7134" y="4022428"/>
            <a:ext cx="5964702" cy="45871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ố đô Kyoto tránh bom hạt nhân của Mỹ năm 1945 thế nào">
            <a:extLst>
              <a:ext uri="{FF2B5EF4-FFF2-40B4-BE49-F238E27FC236}">
                <a16:creationId xmlns:a16="http://schemas.microsoft.com/office/drawing/2014/main" xmlns="" id="{A207327D-6BEE-6EEB-4F26-DDE2F14A2D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84178" y="4053146"/>
            <a:ext cx="5802534" cy="458717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xmlns="" id="{B87463AD-6661-6962-5E6B-C8D9BE4D56C6}"/>
              </a:ext>
            </a:extLst>
          </p:cNvPr>
          <p:cNvSpPr/>
          <p:nvPr/>
        </p:nvSpPr>
        <p:spPr>
          <a:xfrm>
            <a:off x="4800600" y="8787133"/>
            <a:ext cx="2850769" cy="814253"/>
          </a:xfrm>
          <a:prstGeom prst="rect">
            <a:avLst/>
          </a:prstGeom>
          <a:solidFill>
            <a:schemeClr val="accent3">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0"/>
              </a:spcAft>
            </a:pPr>
            <a:r>
              <a:rPr lang="fr-FR" sz="3500" i="1">
                <a:solidFill>
                  <a:srgbClr val="0070C0"/>
                </a:solidFill>
                <a:effectLst/>
                <a:latin typeface="Arial" panose="020B0604020202020204" pitchFamily="34" charset="0"/>
                <a:ea typeface="Calibri" panose="020F0502020204030204" pitchFamily="34" charset="0"/>
                <a:cs typeface="Arial" panose="020B0604020202020204" pitchFamily="34" charset="0"/>
              </a:rPr>
              <a:t> Hi-ro-sioma</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xmlns="" id="{F17403D8-B3ED-8D3C-255E-4A9FBC8BDB11}"/>
              </a:ext>
            </a:extLst>
          </p:cNvPr>
          <p:cNvSpPr/>
          <p:nvPr/>
        </p:nvSpPr>
        <p:spPr>
          <a:xfrm>
            <a:off x="11028698" y="8808236"/>
            <a:ext cx="2850769" cy="814253"/>
          </a:xfrm>
          <a:prstGeom prst="rect">
            <a:avLst/>
          </a:prstGeom>
          <a:solidFill>
            <a:schemeClr val="accent3">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0"/>
              </a:spcAft>
            </a:pPr>
            <a:r>
              <a:rPr lang="fr-FR" sz="3500" i="1">
                <a:solidFill>
                  <a:srgbClr val="0070C0"/>
                </a:solidFill>
                <a:effectLst/>
                <a:latin typeface="Arial" panose="020B0604020202020204" pitchFamily="34" charset="0"/>
                <a:ea typeface="Calibri" panose="020F0502020204030204" pitchFamily="34" charset="0"/>
                <a:cs typeface="Arial" panose="020B0604020202020204" pitchFamily="34" charset="0"/>
              </a:rPr>
              <a:t>Na-ga-sa-ki</a:t>
            </a:r>
            <a:endParaRPr lang="en-US" sz="35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12387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30"/>
                                        </p:tgtEl>
                                        <p:attrNameLst>
                                          <p:attrName>style.visibility</p:attrName>
                                        </p:attrNameLst>
                                      </p:cBhvr>
                                      <p:to>
                                        <p:strVal val="visible"/>
                                      </p:to>
                                    </p:set>
                                    <p:animEffect transition="in" filter="circle(in)">
                                      <p:cBhvr>
                                        <p:cTn id="35" dur="2000"/>
                                        <p:tgtEl>
                                          <p:spTgt spid="103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032"/>
                                        </p:tgtEl>
                                        <p:attrNameLst>
                                          <p:attrName>style.visibility</p:attrName>
                                        </p:attrNameLst>
                                      </p:cBhvr>
                                      <p:to>
                                        <p:strVal val="visible"/>
                                      </p:to>
                                    </p:set>
                                    <p:animEffect transition="in" filter="circle(in)">
                                      <p:cBhvr>
                                        <p:cTn id="45" dur="2000"/>
                                        <p:tgtEl>
                                          <p:spTgt spid="10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5" grpId="0"/>
      <p:bldP spid="21" grpId="0"/>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4">
            <a:alphaModFix amt="31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flipH="1">
            <a:off x="8452473" y="-623846"/>
            <a:ext cx="8142263" cy="10438799"/>
          </a:xfrm>
          <a:prstGeom prst="rect">
            <a:avLst/>
          </a:prstGeom>
        </p:spPr>
      </p:pic>
      <p:pic>
        <p:nvPicPr>
          <p:cNvPr id="4" name="Picture 4"/>
          <p:cNvPicPr>
            <a:picLocks noChangeAspect="1"/>
          </p:cNvPicPr>
          <p:nvPr/>
        </p:nvPicPr>
        <p:blipFill>
          <a:blip r:embed="rId6">
            <a:alphaModFix amt="65000"/>
          </a:blip>
          <a:srcRect t="7906" b="7906"/>
          <a:stretch>
            <a:fillRect/>
          </a:stretch>
        </p:blipFill>
        <p:spPr>
          <a:xfrm>
            <a:off x="0" y="0"/>
            <a:ext cx="9149080" cy="10287000"/>
          </a:xfrm>
          <a:prstGeom prst="rect">
            <a:avLst/>
          </a:prstGeom>
        </p:spPr>
      </p:pic>
      <p:grpSp>
        <p:nvGrpSpPr>
          <p:cNvPr id="5" name="Group 5"/>
          <p:cNvGrpSpPr/>
          <p:nvPr/>
        </p:nvGrpSpPr>
        <p:grpSpPr>
          <a:xfrm>
            <a:off x="484816" y="573886"/>
            <a:ext cx="10098405" cy="7820259"/>
            <a:chOff x="0" y="0"/>
            <a:chExt cx="2202006" cy="1705246"/>
          </a:xfrm>
        </p:grpSpPr>
        <p:sp>
          <p:nvSpPr>
            <p:cNvPr id="6" name="Freeform 6"/>
            <p:cNvSpPr/>
            <p:nvPr/>
          </p:nvSpPr>
          <p:spPr>
            <a:xfrm>
              <a:off x="92710" y="106680"/>
              <a:ext cx="2097866" cy="1585866"/>
            </a:xfrm>
            <a:custGeom>
              <a:avLst/>
              <a:gdLst/>
              <a:ahLst/>
              <a:cxnLst/>
              <a:rect l="l" t="t" r="r" b="b"/>
              <a:pathLst>
                <a:path w="2097866" h="1585866">
                  <a:moveTo>
                    <a:pt x="2071196" y="1396636"/>
                  </a:moveTo>
                  <a:cubicBezTo>
                    <a:pt x="2071196" y="1484266"/>
                    <a:pt x="1994996" y="1555386"/>
                    <a:pt x="1913716" y="1555386"/>
                  </a:cubicBezTo>
                  <a:lnTo>
                    <a:pt x="66040" y="1555386"/>
                  </a:lnTo>
                  <a:cubicBezTo>
                    <a:pt x="43180" y="1555386"/>
                    <a:pt x="20320" y="1550306"/>
                    <a:pt x="0" y="1541416"/>
                  </a:cubicBezTo>
                  <a:cubicBezTo>
                    <a:pt x="26670" y="1569356"/>
                    <a:pt x="63500" y="1585866"/>
                    <a:pt x="107498" y="1585866"/>
                  </a:cubicBezTo>
                  <a:lnTo>
                    <a:pt x="1951816" y="1585866"/>
                  </a:lnTo>
                  <a:cubicBezTo>
                    <a:pt x="2031826" y="1585866"/>
                    <a:pt x="2097866" y="1519826"/>
                    <a:pt x="2097866" y="1439816"/>
                  </a:cubicBezTo>
                  <a:lnTo>
                    <a:pt x="2097866" y="95250"/>
                  </a:lnTo>
                  <a:cubicBezTo>
                    <a:pt x="2097866" y="58420"/>
                    <a:pt x="2083896" y="25400"/>
                    <a:pt x="2062306" y="0"/>
                  </a:cubicBezTo>
                  <a:cubicBezTo>
                    <a:pt x="2068656" y="16510"/>
                    <a:pt x="2071196" y="34290"/>
                    <a:pt x="2071196" y="52070"/>
                  </a:cubicBezTo>
                  <a:lnTo>
                    <a:pt x="2071196" y="1396636"/>
                  </a:lnTo>
                  <a:lnTo>
                    <a:pt x="2071196" y="1396636"/>
                  </a:lnTo>
                  <a:close/>
                </a:path>
              </a:pathLst>
            </a:custGeom>
            <a:solidFill>
              <a:srgbClr val="E7DFD9"/>
            </a:solidFill>
          </p:spPr>
        </p:sp>
        <p:sp>
          <p:nvSpPr>
            <p:cNvPr id="7" name="Freeform 7"/>
            <p:cNvSpPr/>
            <p:nvPr/>
          </p:nvSpPr>
          <p:spPr>
            <a:xfrm>
              <a:off x="12700" y="12700"/>
              <a:ext cx="2137237" cy="1636666"/>
            </a:xfrm>
            <a:custGeom>
              <a:avLst/>
              <a:gdLst/>
              <a:ahLst/>
              <a:cxnLst/>
              <a:rect l="l" t="t" r="r" b="b"/>
              <a:pathLst>
                <a:path w="2137237" h="1636666">
                  <a:moveTo>
                    <a:pt x="146050" y="1636666"/>
                  </a:moveTo>
                  <a:lnTo>
                    <a:pt x="1991187" y="1636666"/>
                  </a:lnTo>
                  <a:cubicBezTo>
                    <a:pt x="2071196" y="1636666"/>
                    <a:pt x="2137237" y="1570626"/>
                    <a:pt x="2137237" y="1490616"/>
                  </a:cubicBezTo>
                  <a:lnTo>
                    <a:pt x="2137237" y="146050"/>
                  </a:lnTo>
                  <a:cubicBezTo>
                    <a:pt x="2137237" y="66040"/>
                    <a:pt x="2071196" y="0"/>
                    <a:pt x="1991187" y="0"/>
                  </a:cubicBezTo>
                  <a:lnTo>
                    <a:pt x="146050" y="0"/>
                  </a:lnTo>
                  <a:cubicBezTo>
                    <a:pt x="66040" y="0"/>
                    <a:pt x="0" y="66040"/>
                    <a:pt x="0" y="146050"/>
                  </a:cubicBezTo>
                  <a:lnTo>
                    <a:pt x="0" y="1490616"/>
                  </a:lnTo>
                  <a:cubicBezTo>
                    <a:pt x="0" y="1571896"/>
                    <a:pt x="66040" y="1636666"/>
                    <a:pt x="146050" y="1636666"/>
                  </a:cubicBezTo>
                  <a:close/>
                </a:path>
              </a:pathLst>
            </a:custGeom>
            <a:solidFill>
              <a:srgbClr val="F8F6F4"/>
            </a:solidFill>
          </p:spPr>
        </p:sp>
        <p:sp>
          <p:nvSpPr>
            <p:cNvPr id="8" name="Freeform 8"/>
            <p:cNvSpPr/>
            <p:nvPr/>
          </p:nvSpPr>
          <p:spPr>
            <a:xfrm>
              <a:off x="0" y="0"/>
              <a:ext cx="2202006" cy="1705246"/>
            </a:xfrm>
            <a:custGeom>
              <a:avLst/>
              <a:gdLst/>
              <a:ahLst/>
              <a:cxnLst/>
              <a:rect l="l" t="t" r="r" b="b"/>
              <a:pathLst>
                <a:path w="2202006" h="1705246">
                  <a:moveTo>
                    <a:pt x="2138506" y="74930"/>
                  </a:moveTo>
                  <a:cubicBezTo>
                    <a:pt x="2110567" y="30480"/>
                    <a:pt x="2061037" y="0"/>
                    <a:pt x="2003887" y="0"/>
                  </a:cubicBezTo>
                  <a:lnTo>
                    <a:pt x="158750" y="0"/>
                  </a:lnTo>
                  <a:cubicBezTo>
                    <a:pt x="71120" y="0"/>
                    <a:pt x="0" y="71120"/>
                    <a:pt x="0" y="158750"/>
                  </a:cubicBezTo>
                  <a:lnTo>
                    <a:pt x="0" y="1503316"/>
                  </a:lnTo>
                  <a:cubicBezTo>
                    <a:pt x="0" y="1555386"/>
                    <a:pt x="25400" y="1601106"/>
                    <a:pt x="63500" y="1630316"/>
                  </a:cubicBezTo>
                  <a:cubicBezTo>
                    <a:pt x="91440" y="1674766"/>
                    <a:pt x="140970" y="1705246"/>
                    <a:pt x="202002" y="1705246"/>
                  </a:cubicBezTo>
                  <a:lnTo>
                    <a:pt x="2043256" y="1705246"/>
                  </a:lnTo>
                  <a:cubicBezTo>
                    <a:pt x="2130887" y="1705246"/>
                    <a:pt x="2202006" y="1634126"/>
                    <a:pt x="2202006" y="1546496"/>
                  </a:cubicBezTo>
                  <a:lnTo>
                    <a:pt x="2202006" y="201930"/>
                  </a:lnTo>
                  <a:cubicBezTo>
                    <a:pt x="2202006" y="149860"/>
                    <a:pt x="2176606" y="104140"/>
                    <a:pt x="2138506" y="74930"/>
                  </a:cubicBezTo>
                  <a:close/>
                  <a:moveTo>
                    <a:pt x="12700" y="1503316"/>
                  </a:moveTo>
                  <a:lnTo>
                    <a:pt x="12700" y="158750"/>
                  </a:lnTo>
                  <a:cubicBezTo>
                    <a:pt x="12700" y="78740"/>
                    <a:pt x="78740" y="12700"/>
                    <a:pt x="158750" y="12700"/>
                  </a:cubicBezTo>
                  <a:lnTo>
                    <a:pt x="2003887" y="12700"/>
                  </a:lnTo>
                  <a:cubicBezTo>
                    <a:pt x="2083896" y="12700"/>
                    <a:pt x="2149937" y="78740"/>
                    <a:pt x="2149937" y="158750"/>
                  </a:cubicBezTo>
                  <a:lnTo>
                    <a:pt x="2149937" y="1503316"/>
                  </a:lnTo>
                  <a:cubicBezTo>
                    <a:pt x="2149937" y="1583326"/>
                    <a:pt x="2083896" y="1649366"/>
                    <a:pt x="2003887" y="1649366"/>
                  </a:cubicBezTo>
                  <a:lnTo>
                    <a:pt x="158750" y="1649366"/>
                  </a:lnTo>
                  <a:cubicBezTo>
                    <a:pt x="78740" y="1649366"/>
                    <a:pt x="12700" y="1584596"/>
                    <a:pt x="12700" y="1503316"/>
                  </a:cubicBezTo>
                  <a:close/>
                  <a:moveTo>
                    <a:pt x="2190577" y="1546496"/>
                  </a:moveTo>
                  <a:cubicBezTo>
                    <a:pt x="2190577" y="1626506"/>
                    <a:pt x="2123267" y="1692546"/>
                    <a:pt x="2043256" y="1692546"/>
                  </a:cubicBezTo>
                  <a:lnTo>
                    <a:pt x="202002" y="1692546"/>
                  </a:lnTo>
                  <a:cubicBezTo>
                    <a:pt x="157480" y="1692546"/>
                    <a:pt x="120650" y="1676036"/>
                    <a:pt x="93980" y="1648096"/>
                  </a:cubicBezTo>
                  <a:cubicBezTo>
                    <a:pt x="114300" y="1656986"/>
                    <a:pt x="135890" y="1662066"/>
                    <a:pt x="160020" y="1662066"/>
                  </a:cubicBezTo>
                  <a:lnTo>
                    <a:pt x="2005156" y="1662066"/>
                  </a:lnTo>
                  <a:cubicBezTo>
                    <a:pt x="2092787" y="1662066"/>
                    <a:pt x="2163906" y="1590946"/>
                    <a:pt x="2163906" y="1503316"/>
                  </a:cubicBezTo>
                  <a:lnTo>
                    <a:pt x="2163906" y="158750"/>
                  </a:lnTo>
                  <a:cubicBezTo>
                    <a:pt x="2163906" y="140970"/>
                    <a:pt x="2160096" y="123190"/>
                    <a:pt x="2155017" y="106680"/>
                  </a:cubicBezTo>
                  <a:cubicBezTo>
                    <a:pt x="2176606" y="132080"/>
                    <a:pt x="2190577" y="165100"/>
                    <a:pt x="2190577" y="201930"/>
                  </a:cubicBezTo>
                  <a:lnTo>
                    <a:pt x="2190577" y="1546496"/>
                  </a:lnTo>
                  <a:cubicBezTo>
                    <a:pt x="2190577" y="1546496"/>
                    <a:pt x="2190577" y="1546496"/>
                    <a:pt x="2190577" y="1546496"/>
                  </a:cubicBezTo>
                  <a:close/>
                </a:path>
              </a:pathLst>
            </a:custGeom>
            <a:solidFill>
              <a:srgbClr val="5E3023"/>
            </a:solidFill>
          </p:spPr>
        </p:sp>
      </p:gr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309387" y="3660255"/>
            <a:ext cx="6215152" cy="5598045"/>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061952">
            <a:off x="15254920" y="1286069"/>
            <a:ext cx="1267232" cy="1643815"/>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819222">
            <a:off x="1047251" y="7484192"/>
            <a:ext cx="1376956" cy="1786146"/>
          </a:xfrm>
          <a:prstGeom prst="rect">
            <a:avLst/>
          </a:prstGeom>
        </p:spPr>
      </p:pic>
      <p:sp>
        <p:nvSpPr>
          <p:cNvPr id="16" name="TextBox 15">
            <a:extLst>
              <a:ext uri="{FF2B5EF4-FFF2-40B4-BE49-F238E27FC236}">
                <a16:creationId xmlns:a16="http://schemas.microsoft.com/office/drawing/2014/main" xmlns="" id="{4995CB79-6E7D-9F57-231F-089723ABF01F}"/>
              </a:ext>
            </a:extLst>
          </p:cNvPr>
          <p:cNvSpPr txBox="1"/>
          <p:nvPr/>
        </p:nvSpPr>
        <p:spPr>
          <a:xfrm>
            <a:off x="543058" y="3475329"/>
            <a:ext cx="9971870" cy="2041456"/>
          </a:xfrm>
          <a:prstGeom prst="rect">
            <a:avLst/>
          </a:prstGeom>
          <a:noFill/>
        </p:spPr>
        <p:txBody>
          <a:bodyPr wrap="square">
            <a:spAutoFit/>
          </a:bodyPr>
          <a:lstStyle/>
          <a:p>
            <a:pPr algn="ctr">
              <a:lnSpc>
                <a:spcPct val="150000"/>
              </a:lnSpc>
              <a:spcBef>
                <a:spcPts val="100"/>
              </a:spcBef>
              <a:spcAft>
                <a:spcPts val="100"/>
              </a:spcAft>
            </a:pPr>
            <a:r>
              <a:rPr lang="en-US" sz="4500" b="1">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1: HIỆN THỰC LỊCH SỬ VÀ NHẬN THỨC LỊCH SỬ</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906" b="7906"/>
          <a:stretch>
            <a:fillRect/>
          </a:stretch>
        </p:blipFill>
        <p:spPr>
          <a:xfrm>
            <a:off x="0" y="0"/>
            <a:ext cx="9149080" cy="10287000"/>
          </a:xfrm>
          <a:prstGeom prst="rect">
            <a:avLst/>
          </a:prstGeom>
        </p:spPr>
      </p:pic>
      <p:pic>
        <p:nvPicPr>
          <p:cNvPr id="3" name="Picture 3"/>
          <p:cNvPicPr>
            <a:picLocks noChangeAspect="1"/>
          </p:cNvPicPr>
          <p:nvPr/>
        </p:nvPicPr>
        <p:blipFill>
          <a:blip r:embed="rId3">
            <a:alphaModFix amt="31000"/>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0800000" flipH="1">
            <a:off x="-63000" y="3245726"/>
            <a:ext cx="8142263" cy="1043879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43000" y="2993465"/>
            <a:ext cx="6101244" cy="5112663"/>
          </a:xfrm>
          <a:prstGeom prst="rect">
            <a:avLst/>
          </a:prstGeom>
        </p:spPr>
      </p:pic>
      <p:grpSp>
        <p:nvGrpSpPr>
          <p:cNvPr id="7" name="Group 7"/>
          <p:cNvGrpSpPr/>
          <p:nvPr/>
        </p:nvGrpSpPr>
        <p:grpSpPr>
          <a:xfrm>
            <a:off x="7625163" y="1467868"/>
            <a:ext cx="10205638" cy="7790432"/>
            <a:chOff x="0" y="0"/>
            <a:chExt cx="10024005" cy="9622728"/>
          </a:xfrm>
          <a:solidFill>
            <a:schemeClr val="accent6">
              <a:lumMod val="40000"/>
              <a:lumOff val="60000"/>
            </a:schemeClr>
          </a:solidFill>
        </p:grpSpPr>
        <p:sp>
          <p:nvSpPr>
            <p:cNvPr id="8" name="Freeform 8"/>
            <p:cNvSpPr/>
            <p:nvPr/>
          </p:nvSpPr>
          <p:spPr>
            <a:xfrm>
              <a:off x="-9098" y="-6509"/>
              <a:ext cx="10038335" cy="9654781"/>
            </a:xfrm>
            <a:custGeom>
              <a:avLst/>
              <a:gdLst/>
              <a:ahLst/>
              <a:cxnLst/>
              <a:rect l="l" t="t" r="r" b="b"/>
              <a:pathLst>
                <a:path w="10038335" h="9654781">
                  <a:moveTo>
                    <a:pt x="63030" y="9061228"/>
                  </a:moveTo>
                  <a:cubicBezTo>
                    <a:pt x="63030" y="9061228"/>
                    <a:pt x="0" y="8814664"/>
                    <a:pt x="10218" y="1214762"/>
                  </a:cubicBezTo>
                  <a:cubicBezTo>
                    <a:pt x="18651" y="990971"/>
                    <a:pt x="65033" y="645332"/>
                    <a:pt x="65033" y="645332"/>
                  </a:cubicBezTo>
                  <a:cubicBezTo>
                    <a:pt x="82233" y="502466"/>
                    <a:pt x="56685" y="337866"/>
                    <a:pt x="181385" y="223925"/>
                  </a:cubicBezTo>
                  <a:cubicBezTo>
                    <a:pt x="346794" y="72788"/>
                    <a:pt x="621643" y="0"/>
                    <a:pt x="9145262" y="6965"/>
                  </a:cubicBezTo>
                  <a:lnTo>
                    <a:pt x="9145264" y="6965"/>
                  </a:lnTo>
                  <a:cubicBezTo>
                    <a:pt x="9362011" y="16819"/>
                    <a:pt x="9566325" y="36481"/>
                    <a:pt x="9700513" y="101690"/>
                  </a:cubicBezTo>
                  <a:cubicBezTo>
                    <a:pt x="9956560" y="226120"/>
                    <a:pt x="10038335" y="459160"/>
                    <a:pt x="10032847" y="704684"/>
                  </a:cubicBezTo>
                  <a:cubicBezTo>
                    <a:pt x="10032847" y="704684"/>
                    <a:pt x="9989559" y="1013073"/>
                    <a:pt x="9996993" y="1248607"/>
                  </a:cubicBezTo>
                  <a:cubicBezTo>
                    <a:pt x="10004116" y="8803029"/>
                    <a:pt x="10011273" y="8998632"/>
                    <a:pt x="10011273" y="8998632"/>
                  </a:cubicBezTo>
                  <a:cubicBezTo>
                    <a:pt x="9994591" y="9214365"/>
                    <a:pt x="9879947" y="9424976"/>
                    <a:pt x="9683078" y="9536600"/>
                  </a:cubicBezTo>
                  <a:cubicBezTo>
                    <a:pt x="9532727" y="9621849"/>
                    <a:pt x="9334695" y="9636947"/>
                    <a:pt x="7422101" y="9626205"/>
                  </a:cubicBezTo>
                  <a:lnTo>
                    <a:pt x="7421994" y="9626205"/>
                  </a:lnTo>
                  <a:cubicBezTo>
                    <a:pt x="645952" y="9620928"/>
                    <a:pt x="384604" y="9654781"/>
                    <a:pt x="254278" y="9545624"/>
                  </a:cubicBezTo>
                  <a:cubicBezTo>
                    <a:pt x="145767" y="9454738"/>
                    <a:pt x="81795" y="9261427"/>
                    <a:pt x="63030" y="9061228"/>
                  </a:cubicBezTo>
                  <a:close/>
                </a:path>
              </a:pathLst>
            </a:custGeom>
            <a:grpFill/>
          </p:spPr>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155398">
            <a:off x="8620629" y="612692"/>
            <a:ext cx="1355615" cy="1758463"/>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61952">
            <a:off x="16744181" y="8590103"/>
            <a:ext cx="1030238" cy="1336394"/>
          </a:xfrm>
          <a:prstGeom prst="rect">
            <a:avLst/>
          </a:prstGeom>
        </p:spPr>
      </p:pic>
      <p:sp>
        <p:nvSpPr>
          <p:cNvPr id="25" name="TextBox 7">
            <a:extLst>
              <a:ext uri="{FF2B5EF4-FFF2-40B4-BE49-F238E27FC236}">
                <a16:creationId xmlns:a16="http://schemas.microsoft.com/office/drawing/2014/main" xmlns="" id="{4191E617-5939-D528-EE1B-2A568066A8DA}"/>
              </a:ext>
            </a:extLst>
          </p:cNvPr>
          <p:cNvSpPr txBox="1"/>
          <p:nvPr/>
        </p:nvSpPr>
        <p:spPr>
          <a:xfrm>
            <a:off x="303460" y="1506146"/>
            <a:ext cx="8542159" cy="975011"/>
          </a:xfrm>
          <a:prstGeom prst="rect">
            <a:avLst/>
          </a:prstGeom>
        </p:spPr>
        <p:txBody>
          <a:bodyPr wrap="square" lIns="0" tIns="0" rIns="0" bIns="0" rtlCol="0" anchor="t">
            <a:spAutoFit/>
          </a:bodyPr>
          <a:lstStyle/>
          <a:p>
            <a:pPr marL="0" lvl="0" indent="0" algn="ctr">
              <a:lnSpc>
                <a:spcPts val="8640"/>
              </a:lnSpc>
              <a:spcBef>
                <a:spcPct val="0"/>
              </a:spcBef>
            </a:pPr>
            <a:r>
              <a:rPr lang="en-US" sz="4500" b="1" u="none" smtClean="0">
                <a:solidFill>
                  <a:srgbClr val="FF0000"/>
                </a:solidFill>
                <a:latin typeface="Arial" pitchFamily="34" charset="0"/>
                <a:cs typeface="Arial" pitchFamily="34" charset="0"/>
              </a:rPr>
              <a:t>NỘI DUNG BÀI HỌC</a:t>
            </a:r>
            <a:endParaRPr lang="en-US" sz="4500" b="1" u="none" dirty="0">
              <a:solidFill>
                <a:srgbClr val="FF0000"/>
              </a:solidFill>
              <a:latin typeface="Arial" pitchFamily="34" charset="0"/>
              <a:cs typeface="Arial" pitchFamily="34" charset="0"/>
            </a:endParaRPr>
          </a:p>
        </p:txBody>
      </p:sp>
      <p:sp>
        <p:nvSpPr>
          <p:cNvPr id="5" name="Rectangle 4"/>
          <p:cNvSpPr/>
          <p:nvPr/>
        </p:nvSpPr>
        <p:spPr>
          <a:xfrm>
            <a:off x="8079264" y="2601599"/>
            <a:ext cx="9147056" cy="1754326"/>
          </a:xfrm>
          <a:prstGeom prst="rect">
            <a:avLst/>
          </a:prstGeom>
        </p:spPr>
        <p:txBody>
          <a:bodyPr wrap="none">
            <a:spAutoFit/>
          </a:bodyPr>
          <a:lstStyle/>
          <a:p>
            <a:pPr marL="514350" indent="-514350">
              <a:lnSpc>
                <a:spcPct val="150000"/>
              </a:lnSpc>
              <a:buAutoNum type="arabicPeriod"/>
            </a:pPr>
            <a:r>
              <a:rPr lang="fr-FR" sz="3600" b="1" smtClean="0">
                <a:solidFill>
                  <a:srgbClr val="0070C0"/>
                </a:solidFill>
                <a:latin typeface="Arial" panose="020B0604020202020204" pitchFamily="34" charset="0"/>
                <a:ea typeface="Calibri" panose="020F0502020204030204" pitchFamily="34" charset="0"/>
                <a:cs typeface="Arial" panose="020B0604020202020204" pitchFamily="34" charset="0"/>
              </a:rPr>
              <a:t>Tìm </a:t>
            </a:r>
            <a:r>
              <a:rPr lang="fr-FR" sz="3600" b="1">
                <a:solidFill>
                  <a:srgbClr val="0070C0"/>
                </a:solidFill>
                <a:latin typeface="Arial" panose="020B0604020202020204" pitchFamily="34" charset="0"/>
                <a:ea typeface="Calibri" panose="020F0502020204030204" pitchFamily="34" charset="0"/>
                <a:cs typeface="Arial" panose="020B0604020202020204" pitchFamily="34" charset="0"/>
              </a:rPr>
              <a:t>hiểu về lịch sử, hiện thực lịch sử</a:t>
            </a:r>
            <a:r>
              <a:rPr lang="fr-FR" sz="3600" b="1">
                <a:solidFill>
                  <a:srgbClr val="0070C0"/>
                </a:solidFill>
                <a:latin typeface="Arial" panose="020B0604020202020204" pitchFamily="34" charset="0"/>
                <a:ea typeface="Calibri" panose="020F0502020204030204" pitchFamily="34" charset="0"/>
                <a:cs typeface="Arial" panose="020B0604020202020204" pitchFamily="34" charset="0"/>
              </a:rPr>
              <a:t>, </a:t>
            </a:r>
            <a:endParaRPr lang="fr-FR" sz="3600" b="1"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fr-FR" sz="3600" b="1" smtClean="0">
                <a:solidFill>
                  <a:srgbClr val="0070C0"/>
                </a:solidFill>
                <a:latin typeface="Arial" panose="020B0604020202020204" pitchFamily="34" charset="0"/>
                <a:ea typeface="Calibri" panose="020F0502020204030204" pitchFamily="34" charset="0"/>
                <a:cs typeface="Arial" panose="020B0604020202020204" pitchFamily="34" charset="0"/>
              </a:rPr>
              <a:t>nhận </a:t>
            </a:r>
            <a:r>
              <a:rPr lang="fr-FR" sz="3600" b="1">
                <a:solidFill>
                  <a:srgbClr val="0070C0"/>
                </a:solidFill>
                <a:latin typeface="Arial" panose="020B0604020202020204" pitchFamily="34" charset="0"/>
                <a:ea typeface="Calibri" panose="020F0502020204030204" pitchFamily="34" charset="0"/>
                <a:cs typeface="Arial" panose="020B0604020202020204" pitchFamily="34" charset="0"/>
              </a:rPr>
              <a:t>thức lịch sử</a:t>
            </a:r>
            <a:endParaRPr lang="en-US" sz="3600" b="1">
              <a:solidFill>
                <a:srgbClr val="0070C0"/>
              </a:solidFill>
              <a:latin typeface="Arial" panose="020B0604020202020204" pitchFamily="34" charset="0"/>
              <a:cs typeface="Arial" panose="020B0604020202020204" pitchFamily="34" charset="0"/>
            </a:endParaRPr>
          </a:p>
        </p:txBody>
      </p:sp>
      <p:sp>
        <p:nvSpPr>
          <p:cNvPr id="9" name="Rectangle 8"/>
          <p:cNvSpPr/>
          <p:nvPr/>
        </p:nvSpPr>
        <p:spPr>
          <a:xfrm>
            <a:off x="8074599" y="4807927"/>
            <a:ext cx="9722533" cy="1483740"/>
          </a:xfrm>
          <a:prstGeom prst="rect">
            <a:avLst/>
          </a:prstGeom>
        </p:spPr>
        <p:txBody>
          <a:bodyPr wrap="none">
            <a:spAutoFit/>
          </a:bodyPr>
          <a:lstStyle/>
          <a:p>
            <a:pPr>
              <a:lnSpc>
                <a:spcPct val="114000"/>
              </a:lnSpc>
              <a:spcAft>
                <a:spcPts val="1000"/>
              </a:spcAft>
            </a:pPr>
            <a:r>
              <a:rPr lang="vi-VN" sz="3600" b="1">
                <a:solidFill>
                  <a:srgbClr val="0070C0"/>
                </a:solidFill>
                <a:ea typeface="Calibri" panose="020F0502020204030204" pitchFamily="34" charset="0"/>
                <a:cs typeface="Times New Roman" panose="02020603050405020304" pitchFamily="18" charset="0"/>
              </a:rPr>
              <a:t>2. Tìm hiểu về đối tượng, chức năng</a:t>
            </a:r>
            <a:r>
              <a:rPr lang="vi-VN" sz="3600" b="1">
                <a:solidFill>
                  <a:srgbClr val="0070C0"/>
                </a:solidFill>
                <a:ea typeface="Calibri" panose="020F0502020204030204" pitchFamily="34" charset="0"/>
                <a:cs typeface="Times New Roman" panose="02020603050405020304" pitchFamily="18" charset="0"/>
              </a:rPr>
              <a:t>, </a:t>
            </a:r>
            <a:endParaRPr lang="en-US" sz="3600" b="1" smtClean="0">
              <a:solidFill>
                <a:srgbClr val="0070C0"/>
              </a:solidFill>
              <a:ea typeface="Calibri" panose="020F0502020204030204" pitchFamily="34" charset="0"/>
              <a:cs typeface="Times New Roman" panose="02020603050405020304" pitchFamily="18" charset="0"/>
            </a:endParaRPr>
          </a:p>
          <a:p>
            <a:pPr>
              <a:lnSpc>
                <a:spcPct val="114000"/>
              </a:lnSpc>
              <a:spcAft>
                <a:spcPts val="1000"/>
              </a:spcAft>
            </a:pPr>
            <a:r>
              <a:rPr lang="vi-VN" sz="3600" b="1" smtClean="0">
                <a:solidFill>
                  <a:srgbClr val="0070C0"/>
                </a:solidFill>
                <a:ea typeface="Calibri" panose="020F0502020204030204" pitchFamily="34" charset="0"/>
                <a:cs typeface="Times New Roman" panose="02020603050405020304" pitchFamily="18" charset="0"/>
              </a:rPr>
              <a:t>nhiệm </a:t>
            </a:r>
            <a:r>
              <a:rPr lang="vi-VN" sz="3600" b="1">
                <a:solidFill>
                  <a:srgbClr val="0070C0"/>
                </a:solidFill>
                <a:ea typeface="Calibri" panose="020F0502020204030204" pitchFamily="34" charset="0"/>
                <a:cs typeface="Times New Roman" panose="02020603050405020304" pitchFamily="18" charset="0"/>
              </a:rPr>
              <a:t>vụ và nguyên tắc cơ bản của Sử học</a:t>
            </a:r>
            <a:endParaRPr lang="vi-VN" sz="3600" dirty="0">
              <a:solidFill>
                <a:srgbClr val="0070C0"/>
              </a:solidFill>
              <a:cs typeface="Times New Roman" panose="02020603050405020304" pitchFamily="18" charset="0"/>
            </a:endParaRPr>
          </a:p>
        </p:txBody>
      </p:sp>
      <p:sp>
        <p:nvSpPr>
          <p:cNvPr id="10" name="Rectangle 9"/>
          <p:cNvSpPr/>
          <p:nvPr/>
        </p:nvSpPr>
        <p:spPr>
          <a:xfrm>
            <a:off x="8041941" y="6697037"/>
            <a:ext cx="9727343" cy="1483740"/>
          </a:xfrm>
          <a:prstGeom prst="rect">
            <a:avLst/>
          </a:prstGeom>
        </p:spPr>
        <p:txBody>
          <a:bodyPr wrap="none">
            <a:spAutoFit/>
          </a:bodyPr>
          <a:lstStyle/>
          <a:p>
            <a:pPr>
              <a:lnSpc>
                <a:spcPct val="114000"/>
              </a:lnSpc>
              <a:spcAft>
                <a:spcPts val="1000"/>
              </a:spcAft>
            </a:pPr>
            <a:r>
              <a:rPr lang="en-US" sz="3600" b="1">
                <a:solidFill>
                  <a:srgbClr val="0070C0"/>
                </a:solidFill>
                <a:latin typeface="Arial" panose="020B0604020202020204" pitchFamily="34" charset="0"/>
                <a:ea typeface="Calibri" panose="020F0502020204030204" pitchFamily="34" charset="0"/>
                <a:cs typeface="Arial" panose="020B0604020202020204" pitchFamily="34" charset="0"/>
              </a:rPr>
              <a:t>3. </a:t>
            </a:r>
            <a:r>
              <a:rPr lang="vi-VN" sz="3600" b="1">
                <a:solidFill>
                  <a:srgbClr val="0070C0"/>
                </a:solidFill>
                <a:latin typeface="Arial" panose="020B0604020202020204" pitchFamily="34" charset="0"/>
                <a:ea typeface="Calibri" panose="020F0502020204030204" pitchFamily="34" charset="0"/>
                <a:cs typeface="Arial" panose="020B0604020202020204" pitchFamily="34" charset="0"/>
              </a:rPr>
              <a:t>Tìm hiểu về các nguồn sử liệu và một </a:t>
            </a:r>
            <a:r>
              <a:rPr lang="vi-VN" sz="3600" b="1">
                <a:solidFill>
                  <a:srgbClr val="0070C0"/>
                </a:solidFill>
                <a:latin typeface="Arial" panose="020B0604020202020204" pitchFamily="34" charset="0"/>
                <a:ea typeface="Calibri" panose="020F0502020204030204" pitchFamily="34" charset="0"/>
                <a:cs typeface="Arial" panose="020B0604020202020204" pitchFamily="34" charset="0"/>
              </a:rPr>
              <a:t>số </a:t>
            </a:r>
            <a:endParaRPr lang="en-US" sz="3600" b="1" smtClean="0">
              <a:solidFill>
                <a:srgbClr val="0070C0"/>
              </a:solidFill>
              <a:latin typeface="Arial" panose="020B0604020202020204" pitchFamily="34" charset="0"/>
              <a:ea typeface="Calibri" panose="020F0502020204030204" pitchFamily="34" charset="0"/>
              <a:cs typeface="Arial" panose="020B0604020202020204" pitchFamily="34" charset="0"/>
            </a:endParaRPr>
          </a:p>
          <a:p>
            <a:pPr>
              <a:lnSpc>
                <a:spcPct val="114000"/>
              </a:lnSpc>
              <a:spcAft>
                <a:spcPts val="1000"/>
              </a:spcAft>
            </a:pPr>
            <a:r>
              <a:rPr lang="vi-VN" sz="3600" b="1" smtClean="0">
                <a:solidFill>
                  <a:srgbClr val="0070C0"/>
                </a:solidFill>
                <a:latin typeface="Arial" panose="020B0604020202020204" pitchFamily="34" charset="0"/>
                <a:ea typeface="Calibri" panose="020F0502020204030204" pitchFamily="34" charset="0"/>
                <a:cs typeface="Arial" panose="020B0604020202020204" pitchFamily="34" charset="0"/>
              </a:rPr>
              <a:t>phương </a:t>
            </a:r>
            <a:r>
              <a:rPr lang="vi-VN" sz="3600" b="1">
                <a:solidFill>
                  <a:srgbClr val="0070C0"/>
                </a:solidFill>
                <a:latin typeface="Arial" panose="020B0604020202020204" pitchFamily="34" charset="0"/>
                <a:ea typeface="Calibri" panose="020F0502020204030204" pitchFamily="34" charset="0"/>
                <a:cs typeface="Arial" panose="020B0604020202020204" pitchFamily="34" charset="0"/>
              </a:rPr>
              <a:t>pháp cơ bản của Sử học</a:t>
            </a:r>
            <a:endParaRPr lang="vi-VN" sz="36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422797"/>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8479" y="1779248"/>
            <a:ext cx="1104859" cy="1433190"/>
          </a:xfrm>
          <a:prstGeom prst="rect">
            <a:avLst/>
          </a:prstGeom>
        </p:spPr>
      </p:pic>
      <p:sp>
        <p:nvSpPr>
          <p:cNvPr id="24" name="Rectangle: Rounded Corners 23">
            <a:extLst>
              <a:ext uri="{FF2B5EF4-FFF2-40B4-BE49-F238E27FC236}">
                <a16:creationId xmlns:a16="http://schemas.microsoft.com/office/drawing/2014/main" xmlns="" id="{CE05711E-7DEE-11B4-4239-0A4D2E2CC041}"/>
              </a:ext>
            </a:extLst>
          </p:cNvPr>
          <p:cNvSpPr/>
          <p:nvPr/>
        </p:nvSpPr>
        <p:spPr>
          <a:xfrm>
            <a:off x="350990" y="544894"/>
            <a:ext cx="11963399"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2CF23D7D-1C2E-3A7D-0557-B60B51C107C2}"/>
              </a:ext>
            </a:extLst>
          </p:cNvPr>
          <p:cNvSpPr txBox="1"/>
          <p:nvPr/>
        </p:nvSpPr>
        <p:spPr>
          <a:xfrm>
            <a:off x="486796" y="709706"/>
            <a:ext cx="11581069" cy="584775"/>
          </a:xfrm>
          <a:prstGeom prst="rect">
            <a:avLst/>
          </a:prstGeom>
          <a:noFill/>
        </p:spPr>
        <p:txBody>
          <a:bodyPr wrap="square">
            <a:spAutoFit/>
          </a:bodyPr>
          <a:lstStyle/>
          <a:p>
            <a:r>
              <a:rPr lang="fr-FR" sz="3200" b="1">
                <a:solidFill>
                  <a:srgbClr val="FF0000"/>
                </a:solidFill>
                <a:effectLst/>
                <a:latin typeface="Arial" panose="020B0604020202020204" pitchFamily="34" charset="0"/>
                <a:ea typeface="Calibri" panose="020F0502020204030204" pitchFamily="34" charset="0"/>
                <a:cs typeface="Arial" panose="020B0604020202020204" pitchFamily="34" charset="0"/>
              </a:rPr>
              <a:t>1. Tìm hiểu về lịch sử, hiện thực lịch sử, nhận thức lịch sử</a:t>
            </a:r>
            <a:endParaRPr lang="en-US" sz="3200" b="1">
              <a:solidFill>
                <a:srgbClr val="FF000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xmlns="" id="{03FD19A1-1432-AA67-AD87-BD9167D6583C}"/>
              </a:ext>
            </a:extLst>
          </p:cNvPr>
          <p:cNvSpPr txBox="1"/>
          <p:nvPr/>
        </p:nvSpPr>
        <p:spPr>
          <a:xfrm>
            <a:off x="1821465" y="1960704"/>
            <a:ext cx="16299983" cy="2011256"/>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Ø"/>
            </a:pP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Quan </a:t>
            </a:r>
            <a:r>
              <a:rPr lang="en-US" sz="35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sát</a:t>
            </a: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các</a:t>
            </a: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a:t>
            </a: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cho</a:t>
            </a: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biết</a:t>
            </a:r>
            <a:r>
              <a:rPr lang="en-US" sz="3500" i="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Sự</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kiện</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Mỹ</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ném</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bom</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nguyên</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tử</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xuống</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Nhật</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Bản</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diễn</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ra</a:t>
            </a:r>
            <a:r>
              <a:rPr lang="en-US" sz="3500" i="1" dirty="0">
                <a:solidFill>
                  <a:srgbClr val="C00000"/>
                </a:solidFill>
                <a:latin typeface="Arial" panose="020B0604020202020204" pitchFamily="34" charset="0"/>
                <a:cs typeface="Arial" panose="020B0604020202020204" pitchFamily="34" charset="0"/>
              </a:rPr>
              <a:t> ở </a:t>
            </a:r>
            <a:r>
              <a:rPr lang="en-US" sz="3500" i="1" dirty="0" err="1">
                <a:solidFill>
                  <a:srgbClr val="C00000"/>
                </a:solidFill>
                <a:latin typeface="Arial" panose="020B0604020202020204" pitchFamily="34" charset="0"/>
                <a:cs typeface="Arial" panose="020B0604020202020204" pitchFamily="34" charset="0"/>
              </a:rPr>
              <a:t>thời</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điểm</a:t>
            </a:r>
            <a:r>
              <a:rPr lang="en-US" sz="3500" i="1" dirty="0">
                <a:solidFill>
                  <a:srgbClr val="C00000"/>
                </a:solidFill>
                <a:latin typeface="Arial" panose="020B0604020202020204" pitchFamily="34" charset="0"/>
                <a:cs typeface="Arial" panose="020B0604020202020204" pitchFamily="34" charset="0"/>
              </a:rPr>
              <a:t> </a:t>
            </a:r>
            <a:r>
              <a:rPr lang="en-US" sz="3500" i="1" dirty="0" err="1">
                <a:solidFill>
                  <a:srgbClr val="C00000"/>
                </a:solidFill>
                <a:latin typeface="Arial" panose="020B0604020202020204" pitchFamily="34" charset="0"/>
                <a:cs typeface="Arial" panose="020B0604020202020204" pitchFamily="34" charset="0"/>
              </a:rPr>
              <a:t>nào</a:t>
            </a:r>
            <a:r>
              <a:rPr lang="en-US" sz="3500" i="1" dirty="0">
                <a:solidFill>
                  <a:srgbClr val="C00000"/>
                </a:solidFill>
                <a:latin typeface="Arial" panose="020B0604020202020204" pitchFamily="34" charset="0"/>
                <a:cs typeface="Arial" panose="020B0604020202020204" pitchFamily="34" charset="0"/>
              </a:rPr>
              <a:t>?</a:t>
            </a:r>
            <a:endParaRPr lang="en-US" sz="3500" dirty="0">
              <a:solidFill>
                <a:srgbClr val="C00000"/>
              </a:solidFill>
              <a:latin typeface="Arial" panose="020B0604020202020204" pitchFamily="34" charset="0"/>
              <a:cs typeface="Arial" panose="020B0604020202020204" pitchFamily="34" charset="0"/>
            </a:endParaRPr>
          </a:p>
          <a:p>
            <a:pPr marL="457200" indent="-457200">
              <a:lnSpc>
                <a:spcPct val="114000"/>
              </a:lnSpc>
              <a:spcAft>
                <a:spcPts val="1000"/>
              </a:spcAft>
              <a:buFont typeface="Wingdings" panose="05000000000000000000" pitchFamily="2" charset="2"/>
              <a:buChar char="Ø"/>
            </a:pPr>
            <a:endParaRPr lang="en-US" sz="3500" i="1" dirty="0">
              <a:solidFill>
                <a:srgbClr val="C00000"/>
              </a:solidFill>
              <a:effectLst/>
              <a:latin typeface="Arial" panose="020B0604020202020204" pitchFamily="34" charset="0"/>
              <a:cs typeface="Arial" panose="020B0604020202020204" pitchFamily="34" charset="0"/>
            </a:endParaRPr>
          </a:p>
        </p:txBody>
      </p:sp>
      <p:pic>
        <p:nvPicPr>
          <p:cNvPr id="29" name="Picture 28" descr="A picture containing text, hydrogen bomb&#10;&#10;Description automatically generated">
            <a:extLst>
              <a:ext uri="{FF2B5EF4-FFF2-40B4-BE49-F238E27FC236}">
                <a16:creationId xmlns:a16="http://schemas.microsoft.com/office/drawing/2014/main" xmlns="" id="{27ABD6BD-4F63-00C3-6097-06E924533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4030" y="3261747"/>
            <a:ext cx="7319915" cy="5428659"/>
          </a:xfrm>
          <a:prstGeom prst="rect">
            <a:avLst/>
          </a:prstGeom>
        </p:spPr>
      </p:pic>
      <p:pic>
        <p:nvPicPr>
          <p:cNvPr id="1026" name="Picture 2" descr="Hình Lá Cây Cho Ghép Ảnh Tách Nền PNG 19 - Free.Vector6.com">
            <a:extLst>
              <a:ext uri="{FF2B5EF4-FFF2-40B4-BE49-F238E27FC236}">
                <a16:creationId xmlns:a16="http://schemas.microsoft.com/office/drawing/2014/main" xmlns="" id="{BE6D510A-BE1A-9D21-8D03-ABD14CA1CC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79615" y="224866"/>
            <a:ext cx="2045422" cy="1919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a:extLst>
              <a:ext uri="{FF2B5EF4-FFF2-40B4-BE49-F238E27FC236}">
                <a16:creationId xmlns:a16="http://schemas.microsoft.com/office/drawing/2014/main" xmlns="" id="{A05BBAAA-3D95-AE45-2558-8A0C5165F3F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7106050" y="4475302"/>
            <a:ext cx="1030238" cy="1336394"/>
          </a:xfrm>
          <a:prstGeom prst="rect">
            <a:avLst/>
          </a:prstGeom>
        </p:spPr>
      </p:pic>
      <p:sp>
        <p:nvSpPr>
          <p:cNvPr id="23" name="Rectangle 22">
            <a:extLst>
              <a:ext uri="{FF2B5EF4-FFF2-40B4-BE49-F238E27FC236}">
                <a16:creationId xmlns:a16="http://schemas.microsoft.com/office/drawing/2014/main" xmlns="" id="{45A7F048-DCCB-2DF1-8186-FE78AE4166DF}"/>
              </a:ext>
            </a:extLst>
          </p:cNvPr>
          <p:cNvSpPr/>
          <p:nvPr/>
        </p:nvSpPr>
        <p:spPr>
          <a:xfrm>
            <a:off x="6883896" y="9105899"/>
            <a:ext cx="3505200" cy="810513"/>
          </a:xfrm>
          <a:prstGeom prst="rect">
            <a:avLst/>
          </a:prstGeom>
          <a:solidFill>
            <a:srgbClr val="00B0F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Aft>
                <a:spcPts val="1000"/>
              </a:spcAft>
            </a:pPr>
            <a:r>
              <a:rPr lang="en-US" sz="3500" i="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Tháng</a:t>
            </a:r>
            <a:r>
              <a:rPr lang="en-US" sz="3500" i="1" dirty="0">
                <a:solidFill>
                  <a:srgbClr val="FFFF00"/>
                </a:solidFill>
                <a:effectLst/>
                <a:latin typeface="Arial" panose="020B0604020202020204" pitchFamily="34" charset="0"/>
                <a:ea typeface="Calibri" panose="020F0502020204030204" pitchFamily="34" charset="0"/>
                <a:cs typeface="Arial" panose="020B0604020202020204" pitchFamily="34" charset="0"/>
              </a:rPr>
              <a:t> 8/1945</a:t>
            </a:r>
            <a:endParaRPr lang="en-US" sz="3500" dirty="0">
              <a:solidFill>
                <a:srgbClr val="FFFF00"/>
              </a:solidFill>
              <a:effectLst/>
              <a:latin typeface="Arial" panose="020B0604020202020204" pitchFamily="34" charset="0"/>
              <a:cs typeface="Arial" panose="020B0604020202020204" pitchFamily="34" charset="0"/>
            </a:endParaRPr>
          </a:p>
        </p:txBody>
      </p:sp>
      <p:pic>
        <p:nvPicPr>
          <p:cNvPr id="1028" name="Picture 4">
            <a:extLst>
              <a:ext uri="{FF2B5EF4-FFF2-40B4-BE49-F238E27FC236}">
                <a16:creationId xmlns:a16="http://schemas.microsoft.com/office/drawing/2014/main" xmlns="" id="{45A5EC1B-F32E-0648-8C85-DACE9CED18C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15504" y="8565898"/>
            <a:ext cx="1742797" cy="17427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xmlns="" id="{9A576716-F450-F4BA-35F2-E32831F7F4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106400" y="8795713"/>
            <a:ext cx="1742797" cy="14912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xmlns="" id="{6E30D854-DC05-0948-4B32-7FBCFE06FD93}"/>
              </a:ext>
            </a:extLst>
          </p:cNvPr>
          <p:cNvPicPr>
            <a:picLocks noChangeAspect="1"/>
          </p:cNvPicPr>
          <p:nvPr/>
        </p:nvPicPr>
        <p:blipFill>
          <a:blip r:embed="rId10"/>
          <a:stretch>
            <a:fillRect/>
          </a:stretch>
        </p:blipFill>
        <p:spPr>
          <a:xfrm>
            <a:off x="1562962" y="1884079"/>
            <a:ext cx="16039237" cy="1377668"/>
          </a:xfrm>
          <a:prstGeom prst="rect">
            <a:avLst/>
          </a:prstGeom>
        </p:spPr>
      </p:pic>
      <p:pic>
        <p:nvPicPr>
          <p:cNvPr id="1024" name="Picture 1023">
            <a:extLst>
              <a:ext uri="{FF2B5EF4-FFF2-40B4-BE49-F238E27FC236}">
                <a16:creationId xmlns:a16="http://schemas.microsoft.com/office/drawing/2014/main" xmlns="" id="{B4E6DA3C-C0A1-91AF-29E6-D177DED084E9}"/>
              </a:ext>
            </a:extLst>
          </p:cNvPr>
          <p:cNvPicPr>
            <a:picLocks noChangeAspect="1"/>
          </p:cNvPicPr>
          <p:nvPr/>
        </p:nvPicPr>
        <p:blipFill>
          <a:blip r:embed="rId10"/>
          <a:stretch>
            <a:fillRect/>
          </a:stretch>
        </p:blipFill>
        <p:spPr>
          <a:xfrm>
            <a:off x="6172200" y="8739715"/>
            <a:ext cx="9601200" cy="1599701"/>
          </a:xfrm>
          <a:prstGeom prst="rect">
            <a:avLst/>
          </a:prstGeom>
        </p:spPr>
      </p:pic>
      <p:sp>
        <p:nvSpPr>
          <p:cNvPr id="1027" name="TextBox 1026">
            <a:extLst>
              <a:ext uri="{FF2B5EF4-FFF2-40B4-BE49-F238E27FC236}">
                <a16:creationId xmlns:a16="http://schemas.microsoft.com/office/drawing/2014/main" xmlns="" id="{541F392A-BCAA-7F55-F79E-70A7F4A17CC6}"/>
              </a:ext>
            </a:extLst>
          </p:cNvPr>
          <p:cNvSpPr txBox="1"/>
          <p:nvPr/>
        </p:nvSpPr>
        <p:spPr>
          <a:xfrm>
            <a:off x="5089407" y="2339741"/>
            <a:ext cx="6726609" cy="654988"/>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Ø"/>
            </a:pPr>
            <a:r>
              <a:rPr lang="en-US" sz="35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Sự</a:t>
            </a:r>
            <a:r>
              <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kiện</a:t>
            </a:r>
            <a:r>
              <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diễn</a:t>
            </a:r>
            <a:r>
              <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5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ra</a:t>
            </a:r>
            <a:r>
              <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rPr>
              <a:t> ở </a:t>
            </a:r>
            <a:r>
              <a:rPr lang="en-US" sz="35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đâu</a:t>
            </a:r>
            <a:r>
              <a:rPr lang="en-US" sz="35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3500" dirty="0">
              <a:solidFill>
                <a:srgbClr val="C00000"/>
              </a:solidFill>
              <a:effectLst/>
              <a:latin typeface="Arial" panose="020B0604020202020204" pitchFamily="34" charset="0"/>
              <a:cs typeface="Arial" panose="020B0604020202020204" pitchFamily="34" charset="0"/>
            </a:endParaRPr>
          </a:p>
        </p:txBody>
      </p:sp>
      <p:sp>
        <p:nvSpPr>
          <p:cNvPr id="1030" name="TextBox 1029">
            <a:extLst>
              <a:ext uri="{FF2B5EF4-FFF2-40B4-BE49-F238E27FC236}">
                <a16:creationId xmlns:a16="http://schemas.microsoft.com/office/drawing/2014/main" xmlns="" id="{6A87B7BC-EE02-5B17-523F-1AD063A0A042}"/>
              </a:ext>
            </a:extLst>
          </p:cNvPr>
          <p:cNvSpPr txBox="1"/>
          <p:nvPr/>
        </p:nvSpPr>
        <p:spPr>
          <a:xfrm>
            <a:off x="5003206" y="9205139"/>
            <a:ext cx="12751394" cy="654988"/>
          </a:xfrm>
          <a:prstGeom prst="rect">
            <a:avLst/>
          </a:prstGeom>
          <a:noFill/>
        </p:spPr>
        <p:txBody>
          <a:bodyPr wrap="square">
            <a:spAutoFit/>
          </a:bodyPr>
          <a:lstStyle/>
          <a:p>
            <a:pPr>
              <a:lnSpc>
                <a:spcPct val="114000"/>
              </a:lnSpc>
              <a:spcAft>
                <a:spcPts val="1000"/>
              </a:spcAft>
            </a:pP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Thành</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phố</a:t>
            </a:r>
            <a:r>
              <a:rPr lang="en-US" sz="3500" dirty="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Hi-</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ro</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si</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-ma </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và</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 Na-ga-</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sa</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-ki </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của</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Nhật</a:t>
            </a:r>
            <a:r>
              <a:rPr lang="en-US" sz="3500" i="1" dirty="0">
                <a:solidFill>
                  <a:srgbClr val="00B0F0"/>
                </a:solidFill>
                <a:effectLst/>
                <a:latin typeface="Arial" panose="020B0604020202020204" pitchFamily="34" charset="0"/>
                <a:ea typeface="Calibri" panose="020F0502020204030204" pitchFamily="34" charset="0"/>
                <a:cs typeface="Arial" panose="020B0604020202020204" pitchFamily="34" charset="0"/>
              </a:rPr>
              <a:t> </a:t>
            </a:r>
            <a:r>
              <a:rPr lang="en-US" sz="3500" i="1" dirty="0" err="1">
                <a:solidFill>
                  <a:srgbClr val="00B0F0"/>
                </a:solidFill>
                <a:effectLst/>
                <a:latin typeface="Arial" panose="020B0604020202020204" pitchFamily="34" charset="0"/>
                <a:ea typeface="Calibri" panose="020F0502020204030204" pitchFamily="34" charset="0"/>
                <a:cs typeface="Arial" panose="020B0604020202020204" pitchFamily="34" charset="0"/>
              </a:rPr>
              <a:t>Bản</a:t>
            </a:r>
            <a:endParaRPr lang="en-US" sz="3500" dirty="0">
              <a:solidFill>
                <a:srgbClr val="00B0F0"/>
              </a:solidFill>
              <a:effectLst/>
              <a:latin typeface="Arial" panose="020B0604020202020204" pitchFamily="34" charset="0"/>
              <a:cs typeface="Arial" panose="020B0604020202020204" pitchFamily="34" charset="0"/>
            </a:endParaRPr>
          </a:p>
        </p:txBody>
      </p:sp>
      <p:sp>
        <p:nvSpPr>
          <p:cNvPr id="1031" name="Rectangle 1030">
            <a:extLst>
              <a:ext uri="{FF2B5EF4-FFF2-40B4-BE49-F238E27FC236}">
                <a16:creationId xmlns:a16="http://schemas.microsoft.com/office/drawing/2014/main" xmlns="" id="{F22EC7F7-82B2-0272-FD05-3A14FC6D9FE8}"/>
              </a:ext>
            </a:extLst>
          </p:cNvPr>
          <p:cNvSpPr/>
          <p:nvPr/>
        </p:nvSpPr>
        <p:spPr>
          <a:xfrm>
            <a:off x="5003206" y="2144154"/>
            <a:ext cx="6579194" cy="974353"/>
          </a:xfrm>
          <a:custGeom>
            <a:avLst/>
            <a:gdLst>
              <a:gd name="connsiteX0" fmla="*/ 0 w 6579194"/>
              <a:gd name="connsiteY0" fmla="*/ 0 h 974353"/>
              <a:gd name="connsiteX1" fmla="*/ 663900 w 6579194"/>
              <a:gd name="connsiteY1" fmla="*/ 0 h 974353"/>
              <a:gd name="connsiteX2" fmla="*/ 1262009 w 6579194"/>
              <a:gd name="connsiteY2" fmla="*/ 0 h 974353"/>
              <a:gd name="connsiteX3" fmla="*/ 1991701 w 6579194"/>
              <a:gd name="connsiteY3" fmla="*/ 0 h 974353"/>
              <a:gd name="connsiteX4" fmla="*/ 2655602 w 6579194"/>
              <a:gd name="connsiteY4" fmla="*/ 0 h 974353"/>
              <a:gd name="connsiteX5" fmla="*/ 3187919 w 6579194"/>
              <a:gd name="connsiteY5" fmla="*/ 0 h 974353"/>
              <a:gd name="connsiteX6" fmla="*/ 3851819 w 6579194"/>
              <a:gd name="connsiteY6" fmla="*/ 0 h 974353"/>
              <a:gd name="connsiteX7" fmla="*/ 4384136 w 6579194"/>
              <a:gd name="connsiteY7" fmla="*/ 0 h 974353"/>
              <a:gd name="connsiteX8" fmla="*/ 4982244 w 6579194"/>
              <a:gd name="connsiteY8" fmla="*/ 0 h 974353"/>
              <a:gd name="connsiteX9" fmla="*/ 5448769 w 6579194"/>
              <a:gd name="connsiteY9" fmla="*/ 0 h 974353"/>
              <a:gd name="connsiteX10" fmla="*/ 6046877 w 6579194"/>
              <a:gd name="connsiteY10" fmla="*/ 0 h 974353"/>
              <a:gd name="connsiteX11" fmla="*/ 6579194 w 6579194"/>
              <a:gd name="connsiteY11" fmla="*/ 0 h 974353"/>
              <a:gd name="connsiteX12" fmla="*/ 6579194 w 6579194"/>
              <a:gd name="connsiteY12" fmla="*/ 506664 h 974353"/>
              <a:gd name="connsiteX13" fmla="*/ 6579194 w 6579194"/>
              <a:gd name="connsiteY13" fmla="*/ 974353 h 974353"/>
              <a:gd name="connsiteX14" fmla="*/ 6112669 w 6579194"/>
              <a:gd name="connsiteY14" fmla="*/ 974353 h 974353"/>
              <a:gd name="connsiteX15" fmla="*/ 5382977 w 6579194"/>
              <a:gd name="connsiteY15" fmla="*/ 974353 h 974353"/>
              <a:gd name="connsiteX16" fmla="*/ 4850660 w 6579194"/>
              <a:gd name="connsiteY16" fmla="*/ 974353 h 974353"/>
              <a:gd name="connsiteX17" fmla="*/ 4449928 w 6579194"/>
              <a:gd name="connsiteY17" fmla="*/ 974353 h 974353"/>
              <a:gd name="connsiteX18" fmla="*/ 4049195 w 6579194"/>
              <a:gd name="connsiteY18" fmla="*/ 974353 h 974353"/>
              <a:gd name="connsiteX19" fmla="*/ 3385294 w 6579194"/>
              <a:gd name="connsiteY19" fmla="*/ 974353 h 974353"/>
              <a:gd name="connsiteX20" fmla="*/ 2721394 w 6579194"/>
              <a:gd name="connsiteY20" fmla="*/ 974353 h 974353"/>
              <a:gd name="connsiteX21" fmla="*/ 2189077 w 6579194"/>
              <a:gd name="connsiteY21" fmla="*/ 974353 h 974353"/>
              <a:gd name="connsiteX22" fmla="*/ 1722553 w 6579194"/>
              <a:gd name="connsiteY22" fmla="*/ 974353 h 974353"/>
              <a:gd name="connsiteX23" fmla="*/ 1256028 w 6579194"/>
              <a:gd name="connsiteY23" fmla="*/ 974353 h 974353"/>
              <a:gd name="connsiteX24" fmla="*/ 592127 w 6579194"/>
              <a:gd name="connsiteY24" fmla="*/ 974353 h 974353"/>
              <a:gd name="connsiteX25" fmla="*/ 0 w 6579194"/>
              <a:gd name="connsiteY25" fmla="*/ 974353 h 974353"/>
              <a:gd name="connsiteX26" fmla="*/ 0 w 6579194"/>
              <a:gd name="connsiteY26" fmla="*/ 487177 h 974353"/>
              <a:gd name="connsiteX27" fmla="*/ 0 w 6579194"/>
              <a:gd name="connsiteY27" fmla="*/ 0 h 97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79194" h="974353" extrusionOk="0">
                <a:moveTo>
                  <a:pt x="0" y="0"/>
                </a:moveTo>
                <a:cubicBezTo>
                  <a:pt x="162955" y="-21069"/>
                  <a:pt x="334356" y="14053"/>
                  <a:pt x="663900" y="0"/>
                </a:cubicBezTo>
                <a:cubicBezTo>
                  <a:pt x="993444" y="-14053"/>
                  <a:pt x="1098662" y="8235"/>
                  <a:pt x="1262009" y="0"/>
                </a:cubicBezTo>
                <a:cubicBezTo>
                  <a:pt x="1425356" y="-8235"/>
                  <a:pt x="1627865" y="68795"/>
                  <a:pt x="1991701" y="0"/>
                </a:cubicBezTo>
                <a:cubicBezTo>
                  <a:pt x="2355537" y="-68795"/>
                  <a:pt x="2449824" y="53330"/>
                  <a:pt x="2655602" y="0"/>
                </a:cubicBezTo>
                <a:cubicBezTo>
                  <a:pt x="2861380" y="-53330"/>
                  <a:pt x="3077164" y="41656"/>
                  <a:pt x="3187919" y="0"/>
                </a:cubicBezTo>
                <a:cubicBezTo>
                  <a:pt x="3298674" y="-41656"/>
                  <a:pt x="3646503" y="74277"/>
                  <a:pt x="3851819" y="0"/>
                </a:cubicBezTo>
                <a:cubicBezTo>
                  <a:pt x="4057135" y="-74277"/>
                  <a:pt x="4170490" y="38882"/>
                  <a:pt x="4384136" y="0"/>
                </a:cubicBezTo>
                <a:cubicBezTo>
                  <a:pt x="4597782" y="-38882"/>
                  <a:pt x="4689392" y="60121"/>
                  <a:pt x="4982244" y="0"/>
                </a:cubicBezTo>
                <a:cubicBezTo>
                  <a:pt x="5275096" y="-60121"/>
                  <a:pt x="5270061" y="25540"/>
                  <a:pt x="5448769" y="0"/>
                </a:cubicBezTo>
                <a:cubicBezTo>
                  <a:pt x="5627478" y="-25540"/>
                  <a:pt x="5862027" y="34302"/>
                  <a:pt x="6046877" y="0"/>
                </a:cubicBezTo>
                <a:cubicBezTo>
                  <a:pt x="6231727" y="-34302"/>
                  <a:pt x="6348214" y="62633"/>
                  <a:pt x="6579194" y="0"/>
                </a:cubicBezTo>
                <a:cubicBezTo>
                  <a:pt x="6588487" y="155340"/>
                  <a:pt x="6544946" y="278242"/>
                  <a:pt x="6579194" y="506664"/>
                </a:cubicBezTo>
                <a:cubicBezTo>
                  <a:pt x="6613442" y="735086"/>
                  <a:pt x="6555442" y="813928"/>
                  <a:pt x="6579194" y="974353"/>
                </a:cubicBezTo>
                <a:cubicBezTo>
                  <a:pt x="6414603" y="995856"/>
                  <a:pt x="6316954" y="939875"/>
                  <a:pt x="6112669" y="974353"/>
                </a:cubicBezTo>
                <a:cubicBezTo>
                  <a:pt x="5908384" y="1008831"/>
                  <a:pt x="5747457" y="968309"/>
                  <a:pt x="5382977" y="974353"/>
                </a:cubicBezTo>
                <a:cubicBezTo>
                  <a:pt x="5018497" y="980397"/>
                  <a:pt x="4969366" y="946709"/>
                  <a:pt x="4850660" y="974353"/>
                </a:cubicBezTo>
                <a:cubicBezTo>
                  <a:pt x="4731954" y="1001997"/>
                  <a:pt x="4595996" y="948041"/>
                  <a:pt x="4449928" y="974353"/>
                </a:cubicBezTo>
                <a:cubicBezTo>
                  <a:pt x="4303860" y="1000665"/>
                  <a:pt x="4145137" y="965748"/>
                  <a:pt x="4049195" y="974353"/>
                </a:cubicBezTo>
                <a:cubicBezTo>
                  <a:pt x="3953253" y="982958"/>
                  <a:pt x="3527234" y="916871"/>
                  <a:pt x="3385294" y="974353"/>
                </a:cubicBezTo>
                <a:cubicBezTo>
                  <a:pt x="3243354" y="1031835"/>
                  <a:pt x="3042126" y="948544"/>
                  <a:pt x="2721394" y="974353"/>
                </a:cubicBezTo>
                <a:cubicBezTo>
                  <a:pt x="2400662" y="1000162"/>
                  <a:pt x="2343356" y="967839"/>
                  <a:pt x="2189077" y="974353"/>
                </a:cubicBezTo>
                <a:cubicBezTo>
                  <a:pt x="2034798" y="980867"/>
                  <a:pt x="1828027" y="950384"/>
                  <a:pt x="1722553" y="974353"/>
                </a:cubicBezTo>
                <a:cubicBezTo>
                  <a:pt x="1617079" y="998322"/>
                  <a:pt x="1352155" y="960006"/>
                  <a:pt x="1256028" y="974353"/>
                </a:cubicBezTo>
                <a:cubicBezTo>
                  <a:pt x="1159901" y="988700"/>
                  <a:pt x="881496" y="924024"/>
                  <a:pt x="592127" y="974353"/>
                </a:cubicBezTo>
                <a:cubicBezTo>
                  <a:pt x="302758" y="1024682"/>
                  <a:pt x="222272" y="926546"/>
                  <a:pt x="0" y="974353"/>
                </a:cubicBezTo>
                <a:cubicBezTo>
                  <a:pt x="-9988" y="844037"/>
                  <a:pt x="25233" y="719913"/>
                  <a:pt x="0" y="487177"/>
                </a:cubicBezTo>
                <a:cubicBezTo>
                  <a:pt x="-25233" y="254441"/>
                  <a:pt x="36909" y="134376"/>
                  <a:pt x="0" y="0"/>
                </a:cubicBezTo>
                <a:close/>
              </a:path>
            </a:pathLst>
          </a:custGeom>
          <a:noFill/>
          <a:ln>
            <a:solidFill>
              <a:schemeClr val="accent5">
                <a:lumMod val="75000"/>
              </a:schemeClr>
            </a:solidFill>
            <a:prstDash val="sysDash"/>
            <a:extLst>
              <a:ext uri="{C807C97D-BFC1-408E-A445-0C87EB9F89A2}">
                <ask:lineSketchStyleProps xmlns:ask="http://schemas.microsoft.com/office/drawing/2018/sketchyshapes" xmlns="" sd="309827267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1032">
            <a:extLst>
              <a:ext uri="{FF2B5EF4-FFF2-40B4-BE49-F238E27FC236}">
                <a16:creationId xmlns:a16="http://schemas.microsoft.com/office/drawing/2014/main" xmlns="" id="{0ED607B1-493A-4043-1A28-27448AE13248}"/>
              </a:ext>
            </a:extLst>
          </p:cNvPr>
          <p:cNvPicPr>
            <a:picLocks noChangeAspect="1"/>
          </p:cNvPicPr>
          <p:nvPr/>
        </p:nvPicPr>
        <p:blipFill>
          <a:blip r:embed="rId11"/>
          <a:stretch>
            <a:fillRect/>
          </a:stretch>
        </p:blipFill>
        <p:spPr>
          <a:xfrm>
            <a:off x="4619549" y="2036933"/>
            <a:ext cx="7448315" cy="1119220"/>
          </a:xfrm>
          <a:prstGeom prst="rect">
            <a:avLst/>
          </a:prstGeom>
        </p:spPr>
      </p:pic>
      <p:pic>
        <p:nvPicPr>
          <p:cNvPr id="1034" name="Picture 1033">
            <a:extLst>
              <a:ext uri="{FF2B5EF4-FFF2-40B4-BE49-F238E27FC236}">
                <a16:creationId xmlns:a16="http://schemas.microsoft.com/office/drawing/2014/main" xmlns="" id="{CFDCDF26-80EA-503C-EF17-1DB6DA7C8B00}"/>
              </a:ext>
            </a:extLst>
          </p:cNvPr>
          <p:cNvPicPr>
            <a:picLocks noChangeAspect="1"/>
          </p:cNvPicPr>
          <p:nvPr/>
        </p:nvPicPr>
        <p:blipFill>
          <a:blip r:embed="rId11"/>
          <a:stretch>
            <a:fillRect/>
          </a:stretch>
        </p:blipFill>
        <p:spPr>
          <a:xfrm>
            <a:off x="2133600" y="8507752"/>
            <a:ext cx="14096999" cy="1779248"/>
          </a:xfrm>
          <a:prstGeom prst="rect">
            <a:avLst/>
          </a:prstGeom>
        </p:spPr>
      </p:pic>
      <p:sp>
        <p:nvSpPr>
          <p:cNvPr id="1036" name="TextBox 1035">
            <a:extLst>
              <a:ext uri="{FF2B5EF4-FFF2-40B4-BE49-F238E27FC236}">
                <a16:creationId xmlns:a16="http://schemas.microsoft.com/office/drawing/2014/main" xmlns="" id="{2C78D339-E358-9C6D-040E-EE44C6D2013C}"/>
              </a:ext>
            </a:extLst>
          </p:cNvPr>
          <p:cNvSpPr txBox="1"/>
          <p:nvPr/>
        </p:nvSpPr>
        <p:spPr>
          <a:xfrm>
            <a:off x="4696292" y="2158787"/>
            <a:ext cx="9158748" cy="654988"/>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Ø"/>
            </a:pPr>
            <a:r>
              <a:rPr lang="en-US"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N</a:t>
            </a:r>
            <a:r>
              <a:rPr lang="vi-VN" sz="35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ội dung cơ bản của sự kiện là gì?</a:t>
            </a:r>
            <a:endParaRPr lang="vi-VN" sz="3500" i="1" dirty="0">
              <a:solidFill>
                <a:srgbClr val="C00000"/>
              </a:solidFill>
              <a:effectLst/>
              <a:latin typeface="Arial" panose="020B0604020202020204" pitchFamily="34" charset="0"/>
              <a:cs typeface="Arial" panose="020B0604020202020204" pitchFamily="34" charset="0"/>
            </a:endParaRPr>
          </a:p>
        </p:txBody>
      </p:sp>
      <p:pic>
        <p:nvPicPr>
          <p:cNvPr id="1039" name="Picture 4">
            <a:extLst>
              <a:ext uri="{FF2B5EF4-FFF2-40B4-BE49-F238E27FC236}">
                <a16:creationId xmlns:a16="http://schemas.microsoft.com/office/drawing/2014/main" xmlns="" id="{0808B215-D37D-D7A8-D65A-404474AB9BA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04" y="8507752"/>
            <a:ext cx="1742797" cy="1742797"/>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a:extLst>
              <a:ext uri="{FF2B5EF4-FFF2-40B4-BE49-F238E27FC236}">
                <a16:creationId xmlns:a16="http://schemas.microsoft.com/office/drawing/2014/main" xmlns="" id="{C33BB0A0-07DF-0BE4-3575-51BAAB4BFE4B}"/>
              </a:ext>
            </a:extLst>
          </p:cNvPr>
          <p:cNvSpPr/>
          <p:nvPr/>
        </p:nvSpPr>
        <p:spPr>
          <a:xfrm>
            <a:off x="1911755" y="8804740"/>
            <a:ext cx="16209694" cy="1244758"/>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TextBox 1044">
            <a:extLst>
              <a:ext uri="{FF2B5EF4-FFF2-40B4-BE49-F238E27FC236}">
                <a16:creationId xmlns:a16="http://schemas.microsoft.com/office/drawing/2014/main" xmlns="" id="{784A1939-C40E-211C-4352-FE013465B49E}"/>
              </a:ext>
            </a:extLst>
          </p:cNvPr>
          <p:cNvSpPr txBox="1"/>
          <p:nvPr/>
        </p:nvSpPr>
        <p:spPr>
          <a:xfrm>
            <a:off x="1911755" y="8605521"/>
            <a:ext cx="16209693" cy="1478418"/>
          </a:xfrm>
          <a:prstGeom prst="rect">
            <a:avLst/>
          </a:prstGeom>
          <a:noFill/>
        </p:spPr>
        <p:txBody>
          <a:bodyPr wrap="square">
            <a:spAutoFit/>
          </a:bodyPr>
          <a:lstStyle/>
          <a:p>
            <a:pPr algn="just">
              <a:lnSpc>
                <a:spcPct val="150000"/>
              </a:lnSpc>
              <a:spcBef>
                <a:spcPts val="100"/>
              </a:spcBef>
              <a:spcAft>
                <a:spcPts val="100"/>
              </a:spcAft>
            </a:pP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Hai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vụ</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ném</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bom</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nguyên</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tử</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ở Hi-</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ro</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si</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-ma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Na-ga-</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sa</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-ki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cùng</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với</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hậu</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quả</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thảm</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khốc</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nhất</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do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chiến</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tranh</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gây</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2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ra.</a:t>
            </a:r>
            <a:r>
              <a:rPr lang="en-US" sz="32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3200" dirty="0">
              <a:solidFill>
                <a:srgbClr val="0070C0"/>
              </a:solidFill>
              <a:effectLst/>
              <a:latin typeface="Arial" panose="020B0604020202020204" pitchFamily="34" charset="0"/>
              <a:cs typeface="Arial" panose="020B0604020202020204" pitchFamily="34" charset="0"/>
            </a:endParaRPr>
          </a:p>
        </p:txBody>
      </p:sp>
      <p:pic>
        <p:nvPicPr>
          <p:cNvPr id="1048" name="Picture 10" descr="Mỹ chọn ném bom nguyên tử Hiroshima vì “diện tích nhỏ” - Báo Người lao động">
            <a:extLst>
              <a:ext uri="{FF2B5EF4-FFF2-40B4-BE49-F238E27FC236}">
                <a16:creationId xmlns:a16="http://schemas.microsoft.com/office/drawing/2014/main" xmlns="" id="{40D00797-2BD6-6282-0577-D35E9A536FD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105900" y="3293984"/>
            <a:ext cx="6667500" cy="460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036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31"/>
                                        </p:tgtEl>
                                        <p:attrNameLst>
                                          <p:attrName>style.visibility</p:attrName>
                                        </p:attrNameLst>
                                      </p:cBhvr>
                                      <p:to>
                                        <p:strVal val="visible"/>
                                      </p:to>
                                    </p:set>
                                    <p:animEffect transition="in" filter="barn(inVertical)">
                                      <p:cBhvr>
                                        <p:cTn id="20" dur="500"/>
                                        <p:tgtEl>
                                          <p:spTgt spid="1031"/>
                                        </p:tgtEl>
                                      </p:cBhvr>
                                    </p:animEffect>
                                  </p:childTnLst>
                                </p:cTn>
                              </p:par>
                              <p:par>
                                <p:cTn id="21" presetID="16" presetClass="entr" presetSubtype="2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1024"/>
                                        </p:tgtEl>
                                        <p:attrNameLst>
                                          <p:attrName>style.visibility</p:attrName>
                                        </p:attrNameLst>
                                      </p:cBhvr>
                                      <p:to>
                                        <p:strVal val="visible"/>
                                      </p:to>
                                    </p:set>
                                    <p:animEffect transition="in" filter="barn(inVertical)">
                                      <p:cBhvr>
                                        <p:cTn id="26" dur="500"/>
                                        <p:tgtEl>
                                          <p:spTgt spid="102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30">
                                            <p:txEl>
                                              <p:pRg st="0" end="0"/>
                                            </p:txEl>
                                          </p:spTgt>
                                        </p:tgtEl>
                                        <p:attrNameLst>
                                          <p:attrName>style.visibility</p:attrName>
                                        </p:attrNameLst>
                                      </p:cBhvr>
                                      <p:to>
                                        <p:strVal val="visible"/>
                                      </p:to>
                                    </p:set>
                                    <p:animEffect transition="in" filter="fade">
                                      <p:cBhvr>
                                        <p:cTn id="31" dur="1000"/>
                                        <p:tgtEl>
                                          <p:spTgt spid="1030">
                                            <p:txEl>
                                              <p:pRg st="0" end="0"/>
                                            </p:txEl>
                                          </p:spTgt>
                                        </p:tgtEl>
                                      </p:cBhvr>
                                    </p:animEffect>
                                    <p:anim calcmode="lin" valueType="num">
                                      <p:cBhvr>
                                        <p:cTn id="32" dur="1000" fill="hold"/>
                                        <p:tgtEl>
                                          <p:spTgt spid="1030">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0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33"/>
                                        </p:tgtEl>
                                        <p:attrNameLst>
                                          <p:attrName>style.visibility</p:attrName>
                                        </p:attrNameLst>
                                      </p:cBhvr>
                                      <p:to>
                                        <p:strVal val="visible"/>
                                      </p:to>
                                    </p:set>
                                    <p:animEffect transition="in" filter="wipe(down)">
                                      <p:cBhvr>
                                        <p:cTn id="38" dur="500"/>
                                        <p:tgtEl>
                                          <p:spTgt spid="103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036"/>
                                        </p:tgtEl>
                                        <p:attrNameLst>
                                          <p:attrName>style.visibility</p:attrName>
                                        </p:attrNameLst>
                                      </p:cBhvr>
                                      <p:to>
                                        <p:strVal val="visible"/>
                                      </p:to>
                                    </p:set>
                                    <p:animEffect transition="in" filter="wipe(down)">
                                      <p:cBhvr>
                                        <p:cTn id="41" dur="500"/>
                                        <p:tgtEl>
                                          <p:spTgt spid="1036"/>
                                        </p:tgtEl>
                                      </p:cBhvr>
                                    </p:animEffect>
                                  </p:childTnLst>
                                </p:cTn>
                              </p:par>
                              <p:par>
                                <p:cTn id="42" presetID="22" presetClass="entr" presetSubtype="4" fill="hold" nodeType="withEffect">
                                  <p:stCondLst>
                                    <p:cond delay="0"/>
                                  </p:stCondLst>
                                  <p:childTnLst>
                                    <p:set>
                                      <p:cBhvr>
                                        <p:cTn id="43" dur="1" fill="hold">
                                          <p:stCondLst>
                                            <p:cond delay="0"/>
                                          </p:stCondLst>
                                        </p:cTn>
                                        <p:tgtEl>
                                          <p:spTgt spid="1034"/>
                                        </p:tgtEl>
                                        <p:attrNameLst>
                                          <p:attrName>style.visibility</p:attrName>
                                        </p:attrNameLst>
                                      </p:cBhvr>
                                      <p:to>
                                        <p:strVal val="visible"/>
                                      </p:to>
                                    </p:set>
                                    <p:animEffect transition="in" filter="wipe(down)">
                                      <p:cBhvr>
                                        <p:cTn id="44" dur="500"/>
                                        <p:tgtEl>
                                          <p:spTgt spid="1034"/>
                                        </p:tgtEl>
                                      </p:cBhvr>
                                    </p:animEffect>
                                  </p:childTnLst>
                                </p:cTn>
                              </p:par>
                              <p:par>
                                <p:cTn id="45" presetID="22" presetClass="entr" presetSubtype="4" fill="hold" nodeType="withEffect">
                                  <p:stCondLst>
                                    <p:cond delay="0"/>
                                  </p:stCondLst>
                                  <p:childTnLst>
                                    <p:set>
                                      <p:cBhvr>
                                        <p:cTn id="46" dur="1" fill="hold">
                                          <p:stCondLst>
                                            <p:cond delay="0"/>
                                          </p:stCondLst>
                                        </p:cTn>
                                        <p:tgtEl>
                                          <p:spTgt spid="1039"/>
                                        </p:tgtEl>
                                        <p:attrNameLst>
                                          <p:attrName>style.visibility</p:attrName>
                                        </p:attrNameLst>
                                      </p:cBhvr>
                                      <p:to>
                                        <p:strVal val="visible"/>
                                      </p:to>
                                    </p:set>
                                    <p:animEffect transition="in" filter="wipe(down)">
                                      <p:cBhvr>
                                        <p:cTn id="47" dur="500"/>
                                        <p:tgtEl>
                                          <p:spTgt spid="1039"/>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043"/>
                                        </p:tgtEl>
                                        <p:attrNameLst>
                                          <p:attrName>style.visibility</p:attrName>
                                        </p:attrNameLst>
                                      </p:cBhvr>
                                      <p:to>
                                        <p:strVal val="visible"/>
                                      </p:to>
                                    </p:set>
                                    <p:animEffect transition="in" filter="wheel(1)">
                                      <p:cBhvr>
                                        <p:cTn id="52" dur="2000"/>
                                        <p:tgtEl>
                                          <p:spTgt spid="104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45"/>
                                        </p:tgtEl>
                                        <p:attrNameLst>
                                          <p:attrName>style.visibility</p:attrName>
                                        </p:attrNameLst>
                                      </p:cBhvr>
                                      <p:to>
                                        <p:strVal val="visible"/>
                                      </p:to>
                                    </p:set>
                                    <p:animEffect transition="in" filter="barn(inVertical)">
                                      <p:cBhvr>
                                        <p:cTn id="5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3" grpId="0" animBg="1"/>
      <p:bldP spid="1027" grpId="0"/>
      <p:bldP spid="1031" grpId="0" animBg="1"/>
      <p:bldP spid="1036" grpId="0"/>
      <p:bldP spid="1043" grpId="0" animBg="1"/>
      <p:bldP spid="10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xmlns="" id="{CE05711E-7DEE-11B4-4239-0A4D2E2CC041}"/>
              </a:ext>
            </a:extLst>
          </p:cNvPr>
          <p:cNvSpPr/>
          <p:nvPr/>
        </p:nvSpPr>
        <p:spPr>
          <a:xfrm>
            <a:off x="350990" y="544894"/>
            <a:ext cx="11963399"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2CF23D7D-1C2E-3A7D-0557-B60B51C107C2}"/>
              </a:ext>
            </a:extLst>
          </p:cNvPr>
          <p:cNvSpPr txBox="1"/>
          <p:nvPr/>
        </p:nvSpPr>
        <p:spPr>
          <a:xfrm>
            <a:off x="486796" y="709706"/>
            <a:ext cx="11581069" cy="584775"/>
          </a:xfrm>
          <a:prstGeom prst="rect">
            <a:avLst/>
          </a:prstGeom>
          <a:noFill/>
        </p:spPr>
        <p:txBody>
          <a:bodyPr wrap="square">
            <a:spAutoFit/>
          </a:bodyPr>
          <a:lstStyle/>
          <a:p>
            <a:r>
              <a:rPr lang="fr-FR" sz="3200" b="1">
                <a:solidFill>
                  <a:srgbClr val="FF0000"/>
                </a:solidFill>
                <a:effectLst/>
                <a:latin typeface="Arial" panose="020B0604020202020204" pitchFamily="34" charset="0"/>
                <a:ea typeface="Calibri" panose="020F0502020204030204" pitchFamily="34" charset="0"/>
                <a:cs typeface="Arial" panose="020B0604020202020204" pitchFamily="34" charset="0"/>
              </a:rPr>
              <a:t>1. Tìm hiểu về lịch sử, hiện thực lịch sử, nhận thức lịch sử</a:t>
            </a:r>
            <a:endParaRPr lang="en-US" sz="3200" b="1">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xmlns="" id="{8FFA65D3-CBB9-5375-183B-B492C23CE6C7}"/>
              </a:ext>
            </a:extLst>
          </p:cNvPr>
          <p:cNvSpPr txBox="1"/>
          <p:nvPr/>
        </p:nvSpPr>
        <p:spPr>
          <a:xfrm>
            <a:off x="1524000" y="2324100"/>
            <a:ext cx="15515204" cy="638957"/>
          </a:xfrm>
          <a:prstGeom prst="rect">
            <a:avLst/>
          </a:prstGeom>
          <a:noFill/>
        </p:spPr>
        <p:txBody>
          <a:bodyPr wrap="square">
            <a:spAutoFit/>
          </a:bodyPr>
          <a:lstStyle/>
          <a:p>
            <a:pPr>
              <a:lnSpc>
                <a:spcPct val="114000"/>
              </a:lnSpc>
              <a:spcAft>
                <a:spcPts val="1000"/>
              </a:spcAft>
            </a:pP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Trình</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bày</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khái</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niệm</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lịch</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sử</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Phân</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biệt</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hiện</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thực</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lịch</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sử</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và</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nhận</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thức</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lịch</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400"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sử</a:t>
            </a:r>
            <a:r>
              <a:rPr lang="en-US" sz="3400" dirty="0">
                <a:solidFill>
                  <a:srgbClr val="7030A0"/>
                </a:solidFill>
                <a:latin typeface="Arial" panose="020B0604020202020204" pitchFamily="34" charset="0"/>
                <a:ea typeface="Calibri" panose="020F0502020204030204" pitchFamily="34" charset="0"/>
                <a:cs typeface="Arial" panose="020B0604020202020204" pitchFamily="34" charset="0"/>
              </a:rPr>
              <a:t>?</a:t>
            </a:r>
            <a:r>
              <a:rPr lang="en-US" sz="34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endParaRPr lang="en-US" sz="3400" dirty="0">
              <a:solidFill>
                <a:srgbClr val="7030A0"/>
              </a:solidFill>
              <a:effectLst/>
              <a:latin typeface="Arial" panose="020B0604020202020204" pitchFamily="34" charset="0"/>
              <a:cs typeface="Arial" panose="020B0604020202020204" pitchFamily="34" charset="0"/>
            </a:endParaRPr>
          </a:p>
        </p:txBody>
      </p:sp>
      <p:pic>
        <p:nvPicPr>
          <p:cNvPr id="2050" name="Picture 2" descr="75 năm sau thảm họa bom nguyên tử ở Nhật Bản: Ước mơ về thế giới phi hạt  nhân vẫn xa vời">
            <a:extLst>
              <a:ext uri="{FF2B5EF4-FFF2-40B4-BE49-F238E27FC236}">
                <a16:creationId xmlns:a16="http://schemas.microsoft.com/office/drawing/2014/main" xmlns="" id="{0C1E1F57-1E8A-A270-092D-4F96116E5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19" y="3586851"/>
            <a:ext cx="8793010" cy="61552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EA210439-28DA-BD16-E86A-0E2033662A2D}"/>
              </a:ext>
            </a:extLst>
          </p:cNvPr>
          <p:cNvSpPr/>
          <p:nvPr/>
        </p:nvSpPr>
        <p:spPr>
          <a:xfrm>
            <a:off x="1524000" y="2159287"/>
            <a:ext cx="15087600" cy="914400"/>
          </a:xfrm>
          <a:prstGeom prst="rect">
            <a:avLst/>
          </a:prstGeom>
          <a:no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64BCA30D-3E58-9425-70DE-14B4F0427079}"/>
              </a:ext>
            </a:extLst>
          </p:cNvPr>
          <p:cNvSpPr txBox="1"/>
          <p:nvPr/>
        </p:nvSpPr>
        <p:spPr>
          <a:xfrm>
            <a:off x="9163665" y="4100015"/>
            <a:ext cx="8962616" cy="6143541"/>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300" dirty="0" err="1">
                <a:solidFill>
                  <a:srgbClr val="0070C0"/>
                </a:solidFill>
                <a:ea typeface="Calibri" panose="020F0502020204030204" pitchFamily="34" charset="0"/>
                <a:cs typeface="Times New Roman" panose="02020603050405020304" pitchFamily="18" charset="0"/>
              </a:rPr>
              <a:t>Làm</a:t>
            </a:r>
            <a:r>
              <a:rPr lang="en-US" sz="3300" dirty="0">
                <a:solidFill>
                  <a:srgbClr val="0070C0"/>
                </a:solidFill>
                <a:ea typeface="Calibri" panose="020F0502020204030204" pitchFamily="34" charset="0"/>
                <a:cs typeface="Times New Roman" panose="02020603050405020304" pitchFamily="18" charset="0"/>
              </a:rPr>
              <a:t> </a:t>
            </a:r>
            <a:r>
              <a:rPr lang="vi-VN" sz="3300" dirty="0">
                <a:solidFill>
                  <a:srgbClr val="0070C0"/>
                </a:solidFill>
                <a:effectLst/>
                <a:ea typeface="Calibri" panose="020F0502020204030204" pitchFamily="34" charset="0"/>
                <a:cs typeface="Times New Roman" panose="02020603050405020304" pitchFamily="18" charset="0"/>
              </a:rPr>
              <a:t>cho Chiến tranh thế giới thứ hai chấm dứt sớm hơn nhiều tháng, hạn chế thiệt hại sinh mạng cho các bên tham chiến. </a:t>
            </a:r>
            <a:endParaRPr lang="vi-VN" sz="33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300" dirty="0">
                <a:solidFill>
                  <a:srgbClr val="0070C0"/>
                </a:solidFill>
                <a:effectLst/>
                <a:ea typeface="Calibri" panose="020F0502020204030204" pitchFamily="34" charset="0"/>
                <a:cs typeface="Times New Roman" panose="02020603050405020304" pitchFamily="18" charset="0"/>
              </a:rPr>
              <a:t>Mỹ không cần thiết phải ném bom nguyên tử. Đó là tội ác chiến tranh, là hành vi tàn bạo chống lại loài người.</a:t>
            </a:r>
            <a:endParaRPr lang="vi-VN" sz="33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300" dirty="0">
                <a:solidFill>
                  <a:srgbClr val="0070C0"/>
                </a:solidFill>
                <a:effectLst/>
                <a:ea typeface="Calibri" panose="020F0502020204030204" pitchFamily="34" charset="0"/>
                <a:cs typeface="Times New Roman" panose="02020603050405020304" pitchFamily="18" charset="0"/>
              </a:rPr>
              <a:t>Sẽ là ảo tưởng nếu cho rằng chiến tranh kết thúc trước khi Mỹ dùng tới bom nguyên tử. </a:t>
            </a:r>
            <a:endParaRPr lang="vi-VN" sz="3300" dirty="0">
              <a:solidFill>
                <a:srgbClr val="0070C0"/>
              </a:solidFill>
              <a:effectLst/>
              <a:cs typeface="Times New Roman" panose="02020603050405020304" pitchFamily="18" charset="0"/>
            </a:endParaRPr>
          </a:p>
        </p:txBody>
      </p:sp>
      <p:pic>
        <p:nvPicPr>
          <p:cNvPr id="2052" name="Picture 4" descr="Leaves - Vector Art by dyreryft on DeviantArt">
            <a:extLst>
              <a:ext uri="{FF2B5EF4-FFF2-40B4-BE49-F238E27FC236}">
                <a16:creationId xmlns:a16="http://schemas.microsoft.com/office/drawing/2014/main" xmlns="" id="{97AC0E36-06C2-89FA-5312-DF4EE2A61D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3200" y="314810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eaves - Vector Art by dyreryft on DeviantArt">
            <a:extLst>
              <a:ext uri="{FF2B5EF4-FFF2-40B4-BE49-F238E27FC236}">
                <a16:creationId xmlns:a16="http://schemas.microsoft.com/office/drawing/2014/main" xmlns="" id="{B453C0CB-1DE1-D245-B8EF-11132354F8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81039" y="3148103"/>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Leaves - Vector Art by dyreryft on DeviantArt">
            <a:extLst>
              <a:ext uri="{FF2B5EF4-FFF2-40B4-BE49-F238E27FC236}">
                <a16:creationId xmlns:a16="http://schemas.microsoft.com/office/drawing/2014/main" xmlns="" id="{FBD380CB-B7DF-1C2E-643A-B5E0D1E09A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34752" y="3164080"/>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te Flower Cartoon. Flower and Grass Clipart Vector Illustration Stock  Vector - Illustration of flower, clipart: 223759667">
            <a:extLst>
              <a:ext uri="{FF2B5EF4-FFF2-40B4-BE49-F238E27FC236}">
                <a16:creationId xmlns:a16="http://schemas.microsoft.com/office/drawing/2014/main" xmlns="" id="{68C41DE8-813E-4B68-D6F7-49847E52B0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597424" y="0"/>
            <a:ext cx="1876425" cy="2113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9542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circle(in)">
                                      <p:cBhvr>
                                        <p:cTn id="15" dur="20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wheel(1)">
                                      <p:cBhvr>
                                        <p:cTn id="20" dur="2000"/>
                                        <p:tgtEl>
                                          <p:spTgt spid="2052"/>
                                        </p:tgtEl>
                                      </p:cBhvr>
                                    </p:animEffect>
                                  </p:childTnLst>
                                </p:cTn>
                              </p:par>
                              <p:par>
                                <p:cTn id="21" presetID="21"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par>
                                <p:cTn id="24" presetID="21"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heel(1)">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barn(inVertical)">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barn(inVertical)">
                                      <p:cBhvr>
                                        <p:cTn id="36" dur="500"/>
                                        <p:tgtEl>
                                          <p:spTgt spid="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Effect transition="in" filter="barn(inVertical)">
                                      <p:cBhvr>
                                        <p:cTn id="4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BCCDA50-2362-6A78-571F-5FE57FCCF96B}"/>
              </a:ext>
            </a:extLst>
          </p:cNvPr>
          <p:cNvSpPr/>
          <p:nvPr/>
        </p:nvSpPr>
        <p:spPr>
          <a:xfrm>
            <a:off x="321394" y="346136"/>
            <a:ext cx="11963399"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38974521-E319-0946-BF87-D25451C965C9}"/>
              </a:ext>
            </a:extLst>
          </p:cNvPr>
          <p:cNvSpPr txBox="1"/>
          <p:nvPr/>
        </p:nvSpPr>
        <p:spPr>
          <a:xfrm>
            <a:off x="457200" y="510948"/>
            <a:ext cx="11581069" cy="584775"/>
          </a:xfrm>
          <a:prstGeom prst="rect">
            <a:avLst/>
          </a:prstGeom>
          <a:noFill/>
        </p:spPr>
        <p:txBody>
          <a:bodyPr wrap="square">
            <a:spAutoFit/>
          </a:bodyPr>
          <a:lstStyle/>
          <a:p>
            <a:r>
              <a:rPr lang="fr-FR" sz="3200" b="1">
                <a:solidFill>
                  <a:srgbClr val="FF0000"/>
                </a:solidFill>
                <a:effectLst/>
                <a:latin typeface="Arial" panose="020B0604020202020204" pitchFamily="34" charset="0"/>
                <a:ea typeface="Calibri" panose="020F0502020204030204" pitchFamily="34" charset="0"/>
                <a:cs typeface="Arial" panose="020B0604020202020204" pitchFamily="34" charset="0"/>
              </a:rPr>
              <a:t>1. Tìm hiểu về lịch sử, hiện thực lịch sử, nhận thức lịch sử</a:t>
            </a:r>
            <a:endParaRPr lang="en-US" sz="3200" b="1">
              <a:solidFill>
                <a:srgbClr val="FF0000"/>
              </a:solidFill>
              <a:latin typeface="Arial" panose="020B0604020202020204" pitchFamily="34" charset="0"/>
              <a:cs typeface="Arial" panose="020B0604020202020204" pitchFamily="34" charset="0"/>
            </a:endParaRPr>
          </a:p>
        </p:txBody>
      </p:sp>
      <p:pic>
        <p:nvPicPr>
          <p:cNvPr id="14" name="Picture 11">
            <a:extLst>
              <a:ext uri="{FF2B5EF4-FFF2-40B4-BE49-F238E27FC236}">
                <a16:creationId xmlns:a16="http://schemas.microsoft.com/office/drawing/2014/main" xmlns="" id="{B83D5B51-A984-2CC4-AC86-ACF9703795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61952">
            <a:off x="15497136" y="153727"/>
            <a:ext cx="1267232" cy="1643815"/>
          </a:xfrm>
          <a:prstGeom prst="rect">
            <a:avLst/>
          </a:prstGeom>
        </p:spPr>
      </p:pic>
      <p:sp>
        <p:nvSpPr>
          <p:cNvPr id="16" name="TextBox 15">
            <a:extLst>
              <a:ext uri="{FF2B5EF4-FFF2-40B4-BE49-F238E27FC236}">
                <a16:creationId xmlns:a16="http://schemas.microsoft.com/office/drawing/2014/main" xmlns="" id="{7A097570-6C60-852D-E343-E5F11ECD1DBE}"/>
              </a:ext>
            </a:extLst>
          </p:cNvPr>
          <p:cNvSpPr txBox="1"/>
          <p:nvPr/>
        </p:nvSpPr>
        <p:spPr>
          <a:xfrm>
            <a:off x="457200" y="1730046"/>
            <a:ext cx="17890406" cy="772071"/>
          </a:xfrm>
          <a:prstGeom prst="rect">
            <a:avLst/>
          </a:prstGeom>
          <a:noFill/>
        </p:spPr>
        <p:txBody>
          <a:bodyPr wrap="square">
            <a:spAutoFit/>
          </a:bodyPr>
          <a:lstStyle/>
          <a:p>
            <a:pPr algn="just">
              <a:lnSpc>
                <a:spcPct val="150000"/>
              </a:lnSpc>
              <a:spcBef>
                <a:spcPts val="100"/>
              </a:spcBef>
              <a:spcAft>
                <a:spcPts val="100"/>
              </a:spcAft>
            </a:pPr>
            <a:r>
              <a:rPr lang="vi-VN" sz="3300" i="1" dirty="0">
                <a:solidFill>
                  <a:srgbClr val="C00000"/>
                </a:solidFill>
                <a:effectLst/>
                <a:ea typeface="Calibri" panose="020F0502020204030204" pitchFamily="34" charset="0"/>
                <a:cs typeface="Times New Roman" panose="02020603050405020304" pitchFamily="18" charset="0"/>
              </a:rPr>
              <a:t>Sự kiện Chủ tịch Hồ Chí Minh đọc Bản tuyên ngôn độc lập tại quảng trường Ba Đình, Hà Nội</a:t>
            </a:r>
            <a:r>
              <a:rPr lang="en-US" sz="3300" i="1" dirty="0">
                <a:solidFill>
                  <a:srgbClr val="C00000"/>
                </a:solidFill>
                <a:effectLst/>
                <a:ea typeface="Calibri" panose="020F0502020204030204" pitchFamily="34" charset="0"/>
                <a:cs typeface="Times New Roman" panose="02020603050405020304" pitchFamily="18" charset="0"/>
              </a:rPr>
              <a:t>:</a:t>
            </a:r>
            <a:endParaRPr lang="vi-VN" sz="3300" dirty="0">
              <a:solidFill>
                <a:srgbClr val="C00000"/>
              </a:solidFill>
              <a:effectLst/>
              <a:cs typeface="Times New Roman" panose="02020603050405020304" pitchFamily="18" charset="0"/>
            </a:endParaRPr>
          </a:p>
        </p:txBody>
      </p:sp>
      <p:pic>
        <p:nvPicPr>
          <p:cNvPr id="17" name="Picture 16">
            <a:extLst>
              <a:ext uri="{FF2B5EF4-FFF2-40B4-BE49-F238E27FC236}">
                <a16:creationId xmlns:a16="http://schemas.microsoft.com/office/drawing/2014/main" xmlns="" id="{CB7E4BF4-37D9-FB5A-4118-3858586431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020" y="2851024"/>
            <a:ext cx="8448980" cy="6886928"/>
          </a:xfrm>
          <a:prstGeom prst="rect">
            <a:avLst/>
          </a:prstGeom>
        </p:spPr>
      </p:pic>
      <p:cxnSp>
        <p:nvCxnSpPr>
          <p:cNvPr id="21" name="Straight Connector 20">
            <a:extLst>
              <a:ext uri="{FF2B5EF4-FFF2-40B4-BE49-F238E27FC236}">
                <a16:creationId xmlns:a16="http://schemas.microsoft.com/office/drawing/2014/main" xmlns="" id="{A57F750A-CC64-9BD6-F867-41CC1B04E799}"/>
              </a:ext>
            </a:extLst>
          </p:cNvPr>
          <p:cNvCxnSpPr>
            <a:cxnSpLocks/>
          </p:cNvCxnSpPr>
          <p:nvPr/>
        </p:nvCxnSpPr>
        <p:spPr>
          <a:xfrm>
            <a:off x="10439400" y="5431446"/>
            <a:ext cx="4343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4098" name="Picture 2" descr="Cartoon flower petals 1590674 Vector Art at Vecteezy">
            <a:extLst>
              <a:ext uri="{FF2B5EF4-FFF2-40B4-BE49-F238E27FC236}">
                <a16:creationId xmlns:a16="http://schemas.microsoft.com/office/drawing/2014/main" xmlns="" id="{D5B09E25-C92C-FF63-F2D6-4AF577FEBF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90458" y="5080819"/>
            <a:ext cx="772071" cy="7720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AC8AA9E7-A264-3710-2C91-A20EFBAD9D3D}"/>
              </a:ext>
            </a:extLst>
          </p:cNvPr>
          <p:cNvSpPr txBox="1"/>
          <p:nvPr/>
        </p:nvSpPr>
        <p:spPr>
          <a:xfrm>
            <a:off x="9114504" y="3074367"/>
            <a:ext cx="7573296" cy="622927"/>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v"/>
            </a:pP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Sự</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kiện</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xảy</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ra</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vào</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thời</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gian</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nào</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3300" dirty="0">
              <a:solidFill>
                <a:srgbClr val="C00000"/>
              </a:solidFill>
              <a:effectLst/>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3C4FEAE0-DBB6-862F-6089-F456399A4979}"/>
              </a:ext>
            </a:extLst>
          </p:cNvPr>
          <p:cNvSpPr txBox="1"/>
          <p:nvPr/>
        </p:nvSpPr>
        <p:spPr>
          <a:xfrm>
            <a:off x="9660961" y="6082063"/>
            <a:ext cx="6828197" cy="622927"/>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v"/>
            </a:pPr>
            <a:r>
              <a:rPr lang="en-US" sz="3300" dirty="0" err="1">
                <a:solidFill>
                  <a:srgbClr val="C00000"/>
                </a:solidFill>
                <a:latin typeface="Arial" panose="020B0604020202020204" pitchFamily="34" charset="0"/>
                <a:ea typeface="Calibri" panose="020F0502020204030204" pitchFamily="34" charset="0"/>
                <a:cs typeface="Arial" panose="020B0604020202020204" pitchFamily="34" charset="0"/>
              </a:rPr>
              <a:t>S</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ự</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kiện</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diễn</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ra</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 ở </a:t>
            </a:r>
            <a:r>
              <a:rPr lang="en-US" sz="33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đâu</a:t>
            </a: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a:t>
            </a:r>
            <a:endParaRPr lang="en-US" sz="3300" dirty="0">
              <a:solidFill>
                <a:srgbClr val="C00000"/>
              </a:solidFill>
              <a:effectLst/>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xmlns="" id="{257A91EB-DDAE-59F8-CC99-7E6B4FE12549}"/>
              </a:ext>
            </a:extLst>
          </p:cNvPr>
          <p:cNvSpPr/>
          <p:nvPr/>
        </p:nvSpPr>
        <p:spPr>
          <a:xfrm>
            <a:off x="10722027" y="3927597"/>
            <a:ext cx="3125531" cy="962081"/>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Aft>
                <a:spcPts val="1000"/>
              </a:spcAft>
            </a:pPr>
            <a:r>
              <a:rPr lang="en-US" sz="3300" dirty="0">
                <a:solidFill>
                  <a:srgbClr val="7030A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7030A0"/>
                </a:solidFill>
                <a:latin typeface="Arial" panose="020B0604020202020204" pitchFamily="34" charset="0"/>
                <a:ea typeface="Calibri" panose="020F0502020204030204" pitchFamily="34" charset="0"/>
                <a:cs typeface="Arial" panose="020B0604020202020204" pitchFamily="34" charset="0"/>
              </a:rPr>
              <a:t>N</a:t>
            </a:r>
            <a:r>
              <a:rPr lang="en-US" sz="3300" i="1" dirty="0" err="1">
                <a:solidFill>
                  <a:srgbClr val="7030A0"/>
                </a:solidFill>
                <a:effectLst/>
                <a:latin typeface="Arial" panose="020B0604020202020204" pitchFamily="34" charset="0"/>
                <a:ea typeface="Calibri" panose="020F0502020204030204" pitchFamily="34" charset="0"/>
                <a:cs typeface="Arial" panose="020B0604020202020204" pitchFamily="34" charset="0"/>
              </a:rPr>
              <a:t>gày</a:t>
            </a:r>
            <a:r>
              <a:rPr lang="en-US" sz="33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 2/9/1945</a:t>
            </a:r>
            <a:endParaRPr lang="en-US" sz="3300" dirty="0">
              <a:solidFill>
                <a:srgbClr val="7030A0"/>
              </a:solidFill>
              <a:effectLst/>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xmlns="" id="{927A648B-97EA-815D-0CF6-6CB3E245EE73}"/>
              </a:ext>
            </a:extLst>
          </p:cNvPr>
          <p:cNvSpPr/>
          <p:nvPr/>
        </p:nvSpPr>
        <p:spPr>
          <a:xfrm>
            <a:off x="10722027" y="7165599"/>
            <a:ext cx="6262226" cy="962081"/>
          </a:xfrm>
          <a:prstGeom prst="rect">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spcAft>
                <a:spcPts val="1000"/>
              </a:spcAft>
            </a:pPr>
            <a:r>
              <a:rPr lang="en-US" sz="33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Q</a:t>
            </a:r>
            <a:r>
              <a:rPr lang="vi-VN" sz="3300" i="1" dirty="0">
                <a:solidFill>
                  <a:srgbClr val="7030A0"/>
                </a:solidFill>
                <a:effectLst/>
                <a:latin typeface="Arial" panose="020B0604020202020204" pitchFamily="34" charset="0"/>
                <a:ea typeface="Calibri" panose="020F0502020204030204" pitchFamily="34" charset="0"/>
                <a:cs typeface="Arial" panose="020B0604020202020204" pitchFamily="34" charset="0"/>
              </a:rPr>
              <a:t>uảng trường Ba Đình, Hà Nội</a:t>
            </a:r>
            <a:endParaRPr lang="vi-VN" sz="3300" dirty="0">
              <a:solidFill>
                <a:srgbClr val="7030A0"/>
              </a:solidFill>
              <a:effectLst/>
              <a:latin typeface="Arial" panose="020B0604020202020204" pitchFamily="34" charset="0"/>
              <a:cs typeface="Arial" panose="020B0604020202020204" pitchFamily="34" charset="0"/>
            </a:endParaRPr>
          </a:p>
        </p:txBody>
      </p:sp>
      <p:cxnSp>
        <p:nvCxnSpPr>
          <p:cNvPr id="4096" name="Straight Connector 4095">
            <a:extLst>
              <a:ext uri="{FF2B5EF4-FFF2-40B4-BE49-F238E27FC236}">
                <a16:creationId xmlns:a16="http://schemas.microsoft.com/office/drawing/2014/main" xmlns="" id="{37DB4549-740E-5C24-0033-7C00AB20FB78}"/>
              </a:ext>
            </a:extLst>
          </p:cNvPr>
          <p:cNvCxnSpPr>
            <a:cxnSpLocks/>
          </p:cNvCxnSpPr>
          <p:nvPr/>
        </p:nvCxnSpPr>
        <p:spPr>
          <a:xfrm>
            <a:off x="10476271" y="9316508"/>
            <a:ext cx="4343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pic>
        <p:nvPicPr>
          <p:cNvPr id="4097" name="Picture 2" descr="Cartoon flower petals 1590674 Vector Art at Vecteezy">
            <a:extLst>
              <a:ext uri="{FF2B5EF4-FFF2-40B4-BE49-F238E27FC236}">
                <a16:creationId xmlns:a16="http://schemas.microsoft.com/office/drawing/2014/main" xmlns="" id="{4FB55B16-6971-2EC3-8333-F61B2D2C91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27329" y="8965881"/>
            <a:ext cx="772071" cy="7720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lower by @tadmac, a simple cartoon flower, on @openclipart | Cartoon  flowers, Flower prints art, Blue flower art">
            <a:extLst>
              <a:ext uri="{FF2B5EF4-FFF2-40B4-BE49-F238E27FC236}">
                <a16:creationId xmlns:a16="http://schemas.microsoft.com/office/drawing/2014/main" xmlns="" id="{E3E46449-F12F-5617-7898-A808C19534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31742" y="4232164"/>
            <a:ext cx="2248759" cy="293139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4100">
            <a:extLst>
              <a:ext uri="{FF2B5EF4-FFF2-40B4-BE49-F238E27FC236}">
                <a16:creationId xmlns:a16="http://schemas.microsoft.com/office/drawing/2014/main" xmlns="" id="{CD7968AC-D68A-6353-D41A-2ADA77F65770}"/>
              </a:ext>
            </a:extLst>
          </p:cNvPr>
          <p:cNvPicPr>
            <a:picLocks noChangeAspect="1"/>
          </p:cNvPicPr>
          <p:nvPr/>
        </p:nvPicPr>
        <p:blipFill>
          <a:blip r:embed="rId7"/>
          <a:stretch>
            <a:fillRect/>
          </a:stretch>
        </p:blipFill>
        <p:spPr>
          <a:xfrm>
            <a:off x="9105422" y="2974144"/>
            <a:ext cx="8868558" cy="6966719"/>
          </a:xfrm>
          <a:prstGeom prst="rect">
            <a:avLst/>
          </a:prstGeom>
        </p:spPr>
      </p:pic>
      <p:sp>
        <p:nvSpPr>
          <p:cNvPr id="4107" name="TextBox 4106">
            <a:extLst>
              <a:ext uri="{FF2B5EF4-FFF2-40B4-BE49-F238E27FC236}">
                <a16:creationId xmlns:a16="http://schemas.microsoft.com/office/drawing/2014/main" xmlns="" id="{6E6987C8-2481-CA4C-33CB-9927894BB2C3}"/>
              </a:ext>
            </a:extLst>
          </p:cNvPr>
          <p:cNvSpPr txBox="1"/>
          <p:nvPr/>
        </p:nvSpPr>
        <p:spPr>
          <a:xfrm>
            <a:off x="9749452" y="2809100"/>
            <a:ext cx="9284110" cy="622927"/>
          </a:xfrm>
          <a:prstGeom prst="rect">
            <a:avLst/>
          </a:prstGeom>
          <a:noFill/>
        </p:spPr>
        <p:txBody>
          <a:bodyPr wrap="square">
            <a:spAutoFit/>
          </a:bodyPr>
          <a:lstStyle/>
          <a:p>
            <a:pPr marL="457200" indent="-457200">
              <a:lnSpc>
                <a:spcPct val="114000"/>
              </a:lnSpc>
              <a:spcAft>
                <a:spcPts val="1000"/>
              </a:spcAft>
              <a:buFont typeface="Wingdings" panose="05000000000000000000" pitchFamily="2" charset="2"/>
              <a:buChar char="v"/>
            </a:pPr>
            <a:r>
              <a:rPr lang="en-US"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N</a:t>
            </a:r>
            <a:r>
              <a:rPr lang="vi-VN" sz="3300" i="1" dirty="0">
                <a:solidFill>
                  <a:srgbClr val="C00000"/>
                </a:solidFill>
                <a:effectLst/>
                <a:latin typeface="Arial" panose="020B0604020202020204" pitchFamily="34" charset="0"/>
                <a:ea typeface="Calibri" panose="020F0502020204030204" pitchFamily="34" charset="0"/>
                <a:cs typeface="Arial" panose="020B0604020202020204" pitchFamily="34" charset="0"/>
              </a:rPr>
              <a:t>ội dung cơ bản của sự kiện là gì?</a:t>
            </a:r>
            <a:endParaRPr lang="vi-VN" sz="3300" i="1" dirty="0">
              <a:solidFill>
                <a:srgbClr val="C00000"/>
              </a:solidFill>
              <a:effectLst/>
              <a:latin typeface="Arial" panose="020B0604020202020204" pitchFamily="34" charset="0"/>
              <a:cs typeface="Arial" panose="020B0604020202020204" pitchFamily="34" charset="0"/>
            </a:endParaRPr>
          </a:p>
        </p:txBody>
      </p:sp>
      <p:sp>
        <p:nvSpPr>
          <p:cNvPr id="4110" name="TextBox 4109">
            <a:extLst>
              <a:ext uri="{FF2B5EF4-FFF2-40B4-BE49-F238E27FC236}">
                <a16:creationId xmlns:a16="http://schemas.microsoft.com/office/drawing/2014/main" xmlns="" id="{64743E63-AA80-2B97-22B2-E7BF7CEB48DA}"/>
              </a:ext>
            </a:extLst>
          </p:cNvPr>
          <p:cNvSpPr txBox="1"/>
          <p:nvPr/>
        </p:nvSpPr>
        <p:spPr>
          <a:xfrm>
            <a:off x="8735961" y="5021236"/>
            <a:ext cx="9525000" cy="4709046"/>
          </a:xfrm>
          <a:prstGeom prst="rect">
            <a:avLst/>
          </a:prstGeom>
          <a:noFill/>
        </p:spPr>
        <p:txBody>
          <a:bodyPr wrap="square">
            <a:spAutoFit/>
          </a:bodyPr>
          <a:lstStyle/>
          <a:p>
            <a:pPr marL="457200" indent="-457200">
              <a:lnSpc>
                <a:spcPct val="150000"/>
              </a:lnSpc>
              <a:spcAft>
                <a:spcPts val="1000"/>
              </a:spcAft>
              <a:buFont typeface="Courier New" panose="02070309020205020404" pitchFamily="49" charset="0"/>
              <a:buChar char="o"/>
            </a:pPr>
            <a:r>
              <a:rPr lang="vi-VN" sz="3300" i="1" dirty="0">
                <a:solidFill>
                  <a:srgbClr val="0070C0"/>
                </a:solidFill>
                <a:effectLst/>
                <a:ea typeface="Calibri" panose="020F0502020204030204" pitchFamily="34" charset="0"/>
                <a:cs typeface="Times New Roman" panose="02020603050405020304" pitchFamily="18" charset="0"/>
              </a:rPr>
              <a:t>2/9/1945, tại quảng trường Ba Đình (Hà Nội), trước hàng vạn quần chúng nhân dân, Chủ tịch Hồ Chí Minh đọc bản Tuyên ngôn độc lập khai sinh ra nước Việt Nam Dân chủ cộng hòa, đánh dấu thắng lợi của Cách mạng tháng 8/1945. </a:t>
            </a:r>
            <a:endParaRPr lang="en-US" sz="3300" i="1" dirty="0">
              <a:solidFill>
                <a:srgbClr val="0070C0"/>
              </a:solidFill>
              <a:effectLst/>
              <a:ea typeface="Calibri" panose="020F0502020204030204" pitchFamily="34" charset="0"/>
              <a:cs typeface="Times New Roman" panose="02020603050405020304" pitchFamily="18" charset="0"/>
            </a:endParaRPr>
          </a:p>
          <a:p>
            <a:pPr>
              <a:lnSpc>
                <a:spcPct val="150000"/>
              </a:lnSpc>
              <a:spcAft>
                <a:spcPts val="1000"/>
              </a:spcAft>
            </a:pPr>
            <a:r>
              <a:rPr lang="en-US" sz="3300" i="1" dirty="0">
                <a:solidFill>
                  <a:srgbClr val="0070C0"/>
                </a:solidFill>
                <a:ea typeface="Calibri" panose="020F0502020204030204" pitchFamily="34" charset="0"/>
                <a:cs typeface="Times New Roman" panose="02020603050405020304" pitchFamily="18" charset="0"/>
              </a:rPr>
              <a:t>=&gt; </a:t>
            </a:r>
            <a:r>
              <a:rPr lang="vi-VN" sz="3300" i="1" dirty="0">
                <a:solidFill>
                  <a:srgbClr val="0070C0"/>
                </a:solidFill>
                <a:effectLst/>
                <a:ea typeface="Calibri" panose="020F0502020204030204" pitchFamily="34" charset="0"/>
                <a:cs typeface="Times New Roman" panose="02020603050405020304" pitchFamily="18" charset="0"/>
              </a:rPr>
              <a:t>Đó là một hiện thực lịch sử</a:t>
            </a:r>
            <a:endParaRPr lang="vi-VN" sz="3300" dirty="0">
              <a:solidFill>
                <a:srgbClr val="0070C0"/>
              </a:solidFill>
              <a:effectLst/>
              <a:cs typeface="Times New Roman" panose="02020603050405020304" pitchFamily="18" charset="0"/>
            </a:endParaRPr>
          </a:p>
        </p:txBody>
      </p:sp>
      <p:sp>
        <p:nvSpPr>
          <p:cNvPr id="4111" name="Rectangle 4110">
            <a:extLst>
              <a:ext uri="{FF2B5EF4-FFF2-40B4-BE49-F238E27FC236}">
                <a16:creationId xmlns:a16="http://schemas.microsoft.com/office/drawing/2014/main" xmlns="" id="{0FFD369C-F3F8-6AFC-FCA3-B7CA7646D1A8}"/>
              </a:ext>
            </a:extLst>
          </p:cNvPr>
          <p:cNvSpPr/>
          <p:nvPr/>
        </p:nvSpPr>
        <p:spPr>
          <a:xfrm>
            <a:off x="8735961" y="5021237"/>
            <a:ext cx="9372600" cy="491962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12" name="Picture 6" descr="47 Xương rồng ý tưởng | cây xương rồng, stickers, nghệ thuật">
            <a:extLst>
              <a:ext uri="{FF2B5EF4-FFF2-40B4-BE49-F238E27FC236}">
                <a16:creationId xmlns:a16="http://schemas.microsoft.com/office/drawing/2014/main" xmlns="" id="{284A663F-1DBD-9E37-84E3-065C35AE3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95421" y="3483190"/>
            <a:ext cx="1485696" cy="1435333"/>
          </a:xfrm>
          <a:prstGeom prst="rect">
            <a:avLst/>
          </a:prstGeom>
          <a:noFill/>
          <a:extLst>
            <a:ext uri="{909E8E84-426E-40DD-AFC4-6F175D3DCCD1}">
              <a14:hiddenFill xmlns:a14="http://schemas.microsoft.com/office/drawing/2010/main">
                <a:solidFill>
                  <a:srgbClr val="FFFFFF"/>
                </a:solidFill>
              </a14:hiddenFill>
            </a:ext>
          </a:extLst>
        </p:spPr>
      </p:pic>
      <p:pic>
        <p:nvPicPr>
          <p:cNvPr id="4113" name="Picture 6" descr="47 Xương rồng ý tưởng | cây xương rồng, stickers, nghệ thuật">
            <a:extLst>
              <a:ext uri="{FF2B5EF4-FFF2-40B4-BE49-F238E27FC236}">
                <a16:creationId xmlns:a16="http://schemas.microsoft.com/office/drawing/2014/main" xmlns="" id="{59217D07-33B8-24AC-D906-79798C878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95668" y="3416426"/>
            <a:ext cx="1485696" cy="143533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4113">
            <a:extLst>
              <a:ext uri="{FF2B5EF4-FFF2-40B4-BE49-F238E27FC236}">
                <a16:creationId xmlns:a16="http://schemas.microsoft.com/office/drawing/2014/main" xmlns="" id="{420C1262-1DCD-53A8-64B4-57837BC0C127}"/>
              </a:ext>
            </a:extLst>
          </p:cNvPr>
          <p:cNvPicPr>
            <a:picLocks noChangeAspect="1"/>
          </p:cNvPicPr>
          <p:nvPr/>
        </p:nvPicPr>
        <p:blipFill>
          <a:blip r:embed="rId7"/>
          <a:stretch>
            <a:fillRect/>
          </a:stretch>
        </p:blipFill>
        <p:spPr>
          <a:xfrm>
            <a:off x="8583560" y="2936277"/>
            <a:ext cx="9628239" cy="7150582"/>
          </a:xfrm>
          <a:prstGeom prst="rect">
            <a:avLst/>
          </a:prstGeom>
        </p:spPr>
      </p:pic>
      <p:sp>
        <p:nvSpPr>
          <p:cNvPr id="4116" name="TextBox 4115">
            <a:extLst>
              <a:ext uri="{FF2B5EF4-FFF2-40B4-BE49-F238E27FC236}">
                <a16:creationId xmlns:a16="http://schemas.microsoft.com/office/drawing/2014/main" xmlns="" id="{7C1B8D6E-BB75-C00A-2E04-8DD89945F51C}"/>
              </a:ext>
            </a:extLst>
          </p:cNvPr>
          <p:cNvSpPr txBox="1"/>
          <p:nvPr/>
        </p:nvSpPr>
        <p:spPr>
          <a:xfrm>
            <a:off x="8763000" y="3229015"/>
            <a:ext cx="9630696" cy="622927"/>
          </a:xfrm>
          <a:prstGeom prst="rect">
            <a:avLst/>
          </a:prstGeom>
          <a:noFill/>
        </p:spPr>
        <p:txBody>
          <a:bodyPr wrap="square">
            <a:spAutoFit/>
          </a:bodyPr>
          <a:lstStyle/>
          <a:p>
            <a:pPr>
              <a:lnSpc>
                <a:spcPct val="114000"/>
              </a:lnSpc>
              <a:spcAft>
                <a:spcPts val="1000"/>
              </a:spcAft>
            </a:pPr>
            <a:r>
              <a:rPr lang="en-US" sz="3300" dirty="0">
                <a:solidFill>
                  <a:srgbClr val="FF0000"/>
                </a:solidFill>
                <a:effectLst/>
                <a:latin typeface="Arial" panose="020B0604020202020204" pitchFamily="34" charset="0"/>
                <a:ea typeface="Calibri" panose="020F0502020204030204" pitchFamily="34" charset="0"/>
                <a:cs typeface="Arial" panose="020B0604020202020204" pitchFamily="34" charset="0"/>
              </a:rPr>
              <a:t>S</a:t>
            </a:r>
            <a:r>
              <a:rPr lang="vi-VN" sz="3300" dirty="0">
                <a:solidFill>
                  <a:srgbClr val="FF0000"/>
                </a:solidFill>
                <a:effectLst/>
                <a:latin typeface="Arial" panose="020B0604020202020204" pitchFamily="34" charset="0"/>
                <a:ea typeface="Calibri" panose="020F0502020204030204" pitchFamily="34" charset="0"/>
                <a:cs typeface="Arial" panose="020B0604020202020204" pitchFamily="34" charset="0"/>
              </a:rPr>
              <a:t>ự kiện được bình luận, nhận thức như thế nào?</a:t>
            </a:r>
            <a:endParaRPr lang="vi-VN" sz="3300" dirty="0">
              <a:solidFill>
                <a:srgbClr val="FF0000"/>
              </a:solidFill>
              <a:effectLst/>
              <a:latin typeface="Arial" panose="020B0604020202020204" pitchFamily="34" charset="0"/>
              <a:cs typeface="Arial" panose="020B0604020202020204" pitchFamily="34" charset="0"/>
            </a:endParaRPr>
          </a:p>
        </p:txBody>
      </p:sp>
      <p:sp>
        <p:nvSpPr>
          <p:cNvPr id="4117" name="Rectangle 4116">
            <a:extLst>
              <a:ext uri="{FF2B5EF4-FFF2-40B4-BE49-F238E27FC236}">
                <a16:creationId xmlns:a16="http://schemas.microsoft.com/office/drawing/2014/main" xmlns="" id="{A8167713-3AEA-A5D5-3A6E-103724A83BDE}"/>
              </a:ext>
            </a:extLst>
          </p:cNvPr>
          <p:cNvSpPr/>
          <p:nvPr/>
        </p:nvSpPr>
        <p:spPr>
          <a:xfrm>
            <a:off x="8583560" y="3021720"/>
            <a:ext cx="9525000" cy="90587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9" name="TextBox 4118">
            <a:extLst>
              <a:ext uri="{FF2B5EF4-FFF2-40B4-BE49-F238E27FC236}">
                <a16:creationId xmlns:a16="http://schemas.microsoft.com/office/drawing/2014/main" xmlns="" id="{0933506D-7B3E-D58D-13C2-09ECB18F6DB1}"/>
              </a:ext>
            </a:extLst>
          </p:cNvPr>
          <p:cNvSpPr txBox="1"/>
          <p:nvPr/>
        </p:nvSpPr>
        <p:spPr>
          <a:xfrm>
            <a:off x="8458200" y="7704703"/>
            <a:ext cx="9829800" cy="2309158"/>
          </a:xfrm>
          <a:prstGeom prst="rect">
            <a:avLst/>
          </a:prstGeom>
          <a:noFill/>
        </p:spPr>
        <p:txBody>
          <a:bodyPr wrap="square">
            <a:spAutoFit/>
          </a:bodyPr>
          <a:lstStyle/>
          <a:p>
            <a:pPr marL="457200" indent="-457200" algn="just">
              <a:lnSpc>
                <a:spcPct val="150000"/>
              </a:lnSpc>
              <a:spcBef>
                <a:spcPts val="100"/>
              </a:spcBef>
              <a:spcAft>
                <a:spcPts val="100"/>
              </a:spcAft>
              <a:buFont typeface="Courier New" panose="02070309020205020404" pitchFamily="49" charset="0"/>
              <a:buChar char="o"/>
            </a:pP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Đó</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là</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kết</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quả</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kết</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hợp</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điều</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kiện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chủ</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quan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khách</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quan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thuận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lợi</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3300" dirty="0">
              <a:solidFill>
                <a:srgbClr val="0070C0"/>
              </a:solidFill>
              <a:effectLst/>
              <a:latin typeface="Arial" panose="020B0604020202020204" pitchFamily="34" charset="0"/>
              <a:cs typeface="Arial" panose="020B0604020202020204" pitchFamily="34" charset="0"/>
            </a:endParaRPr>
          </a:p>
          <a:p>
            <a:pPr marL="457200" indent="-457200" algn="just">
              <a:lnSpc>
                <a:spcPct val="150000"/>
              </a:lnSpc>
              <a:spcBef>
                <a:spcPts val="100"/>
              </a:spcBef>
              <a:spcAft>
                <a:spcPts val="100"/>
              </a:spcAft>
              <a:buFont typeface="Courier New" panose="02070309020205020404" pitchFamily="49" charset="0"/>
              <a:buChar char="o"/>
            </a:pP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Có</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những</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quan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điểm</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nhận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khác</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về</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sự</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kiện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3300" dirty="0">
              <a:solidFill>
                <a:srgbClr val="0070C0"/>
              </a:solidFill>
              <a:effectLst/>
              <a:latin typeface="Arial" panose="020B0604020202020204" pitchFamily="34" charset="0"/>
              <a:cs typeface="Arial" panose="020B0604020202020204" pitchFamily="34" charset="0"/>
            </a:endParaRPr>
          </a:p>
        </p:txBody>
      </p:sp>
      <p:pic>
        <p:nvPicPr>
          <p:cNvPr id="4120" name="Picture 8" descr="Hạnh Phúc Dễ Thương Trẻ Em Cô Gái Sẵn Sàng Để Đi Học Hình minh họa Sẵn có -  Tải xuống Hình ảnh Ngay bây giờ - iStock">
            <a:extLst>
              <a:ext uri="{FF2B5EF4-FFF2-40B4-BE49-F238E27FC236}">
                <a16:creationId xmlns:a16="http://schemas.microsoft.com/office/drawing/2014/main" xmlns="" id="{AE2DF0FD-C47C-F345-547B-404A5F5636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41866" y="4002118"/>
            <a:ext cx="39624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4121" name="Picture 4120">
            <a:extLst>
              <a:ext uri="{FF2B5EF4-FFF2-40B4-BE49-F238E27FC236}">
                <a16:creationId xmlns:a16="http://schemas.microsoft.com/office/drawing/2014/main" xmlns="" id="{DEF9C564-5387-851F-0576-48014B9AAC35}"/>
              </a:ext>
            </a:extLst>
          </p:cNvPr>
          <p:cNvPicPr>
            <a:picLocks noChangeAspect="1"/>
          </p:cNvPicPr>
          <p:nvPr/>
        </p:nvPicPr>
        <p:blipFill>
          <a:blip r:embed="rId7"/>
          <a:stretch>
            <a:fillRect/>
          </a:stretch>
        </p:blipFill>
        <p:spPr>
          <a:xfrm>
            <a:off x="8475355" y="2779587"/>
            <a:ext cx="9872251" cy="7150582"/>
          </a:xfrm>
          <a:prstGeom prst="rect">
            <a:avLst/>
          </a:prstGeom>
        </p:spPr>
      </p:pic>
      <p:sp>
        <p:nvSpPr>
          <p:cNvPr id="4123" name="TextBox 4122">
            <a:extLst>
              <a:ext uri="{FF2B5EF4-FFF2-40B4-BE49-F238E27FC236}">
                <a16:creationId xmlns:a16="http://schemas.microsoft.com/office/drawing/2014/main" xmlns="" id="{9E1D9192-2AE8-D199-4CC1-D2D66EA5BEB8}"/>
              </a:ext>
            </a:extLst>
          </p:cNvPr>
          <p:cNvSpPr txBox="1"/>
          <p:nvPr/>
        </p:nvSpPr>
        <p:spPr>
          <a:xfrm>
            <a:off x="8632723" y="2962208"/>
            <a:ext cx="9630696" cy="1521763"/>
          </a:xfrm>
          <a:prstGeom prst="rect">
            <a:avLst/>
          </a:prstGeom>
          <a:noFill/>
        </p:spPr>
        <p:txBody>
          <a:bodyPr wrap="square">
            <a:spAutoFit/>
          </a:bodyPr>
          <a:lstStyle/>
          <a:p>
            <a:pPr marL="457200" indent="-457200">
              <a:lnSpc>
                <a:spcPct val="150000"/>
              </a:lnSpc>
              <a:spcAft>
                <a:spcPts val="1000"/>
              </a:spcAft>
              <a:buFont typeface="Wingdings" panose="05000000000000000000" pitchFamily="2" charset="2"/>
              <a:buChar char="v"/>
            </a:pPr>
            <a:r>
              <a:rPr lang="en-US"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T</a:t>
            </a:r>
            <a:r>
              <a:rPr lang="vi-VN" sz="3300" dirty="0">
                <a:solidFill>
                  <a:srgbClr val="C00000"/>
                </a:solidFill>
                <a:effectLst/>
                <a:latin typeface="Arial" panose="020B0604020202020204" pitchFamily="34" charset="0"/>
                <a:ea typeface="Calibri" panose="020F0502020204030204" pitchFamily="34" charset="0"/>
                <a:cs typeface="Arial" panose="020B0604020202020204" pitchFamily="34" charset="0"/>
              </a:rPr>
              <a:t>ại sao cùng một sự kiện lịch sử nhưng có nhiều quan điểm, nhận thức khác nhau?</a:t>
            </a:r>
            <a:endParaRPr lang="vi-VN" sz="3300" dirty="0">
              <a:solidFill>
                <a:srgbClr val="C00000"/>
              </a:solidFill>
              <a:effectLst/>
              <a:latin typeface="Arial" panose="020B0604020202020204" pitchFamily="34" charset="0"/>
              <a:cs typeface="Arial" panose="020B0604020202020204" pitchFamily="34" charset="0"/>
            </a:endParaRPr>
          </a:p>
        </p:txBody>
      </p:sp>
      <p:sp>
        <p:nvSpPr>
          <p:cNvPr id="4125" name="TextBox 4124">
            <a:extLst>
              <a:ext uri="{FF2B5EF4-FFF2-40B4-BE49-F238E27FC236}">
                <a16:creationId xmlns:a16="http://schemas.microsoft.com/office/drawing/2014/main" xmlns="" id="{AF6AB456-9DCD-6611-672B-21CD6D81762C}"/>
              </a:ext>
            </a:extLst>
          </p:cNvPr>
          <p:cNvSpPr txBox="1"/>
          <p:nvPr/>
        </p:nvSpPr>
        <p:spPr>
          <a:xfrm>
            <a:off x="9045816" y="5358437"/>
            <a:ext cx="8868557" cy="4704365"/>
          </a:xfrm>
          <a:prstGeom prst="rect">
            <a:avLst/>
          </a:prstGeom>
          <a:noFill/>
        </p:spPr>
        <p:txBody>
          <a:bodyPr wrap="square">
            <a:spAutoFit/>
          </a:bodyPr>
          <a:lstStyle/>
          <a:p>
            <a:pPr marL="457200" indent="-457200">
              <a:lnSpc>
                <a:spcPct val="150000"/>
              </a:lnSpc>
              <a:spcAft>
                <a:spcPts val="1000"/>
              </a:spcAft>
              <a:buFont typeface="Courier New" panose="02070309020205020404" pitchFamily="49" charset="0"/>
              <a:buChar char="o"/>
            </a:pPr>
            <a:r>
              <a:rPr lang="vi-VN" sz="3400" i="1" dirty="0">
                <a:solidFill>
                  <a:srgbClr val="0070C0"/>
                </a:solidFill>
                <a:effectLst/>
                <a:ea typeface="Calibri" panose="020F0502020204030204" pitchFamily="34" charset="0"/>
                <a:cs typeface="Times New Roman" panose="02020603050405020304" pitchFamily="18" charset="0"/>
              </a:rPr>
              <a:t>Hiện thực lịch sử chỉ có một nhưng lịch sử được con người nhận thức ở nhiều cách, nhiều góc độ khác nhau do đặc trưng tiêu biểu của nguồn sử liệu; thái độ, nhận thức của nhà sử học; hình dung, nhận thức của con người về quá khứ,…</a:t>
            </a:r>
            <a:endParaRPr lang="vi-VN" sz="3400" dirty="0">
              <a:solidFill>
                <a:srgbClr val="0070C0"/>
              </a:solidFill>
              <a:effectLst/>
              <a:cs typeface="Times New Roman" panose="02020603050405020304" pitchFamily="18" charset="0"/>
            </a:endParaRPr>
          </a:p>
        </p:txBody>
      </p:sp>
      <p:cxnSp>
        <p:nvCxnSpPr>
          <p:cNvPr id="4127" name="Straight Connector 4126">
            <a:extLst>
              <a:ext uri="{FF2B5EF4-FFF2-40B4-BE49-F238E27FC236}">
                <a16:creationId xmlns:a16="http://schemas.microsoft.com/office/drawing/2014/main" xmlns="" id="{40F3B223-9BFE-AA60-09BD-BAFB98E4E76F}"/>
              </a:ext>
            </a:extLst>
          </p:cNvPr>
          <p:cNvCxnSpPr/>
          <p:nvPr/>
        </p:nvCxnSpPr>
        <p:spPr>
          <a:xfrm>
            <a:off x="9045816" y="4851759"/>
            <a:ext cx="7641984"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pic>
        <p:nvPicPr>
          <p:cNvPr id="4129" name="Picture 12" descr="Trang chủ - Sơn Dung Trà">
            <a:extLst>
              <a:ext uri="{FF2B5EF4-FFF2-40B4-BE49-F238E27FC236}">
                <a16:creationId xmlns:a16="http://schemas.microsoft.com/office/drawing/2014/main" xmlns="" id="{2B617846-1F97-51DA-6D05-A76166FC65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72503" y="3868311"/>
            <a:ext cx="1645910" cy="16459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heel(1)">
                                      <p:cBhvr>
                                        <p:cTn id="22" dur="20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barn(inVertical)">
                                      <p:cBhvr>
                                        <p:cTn id="27" dur="500"/>
                                        <p:tgtEl>
                                          <p:spTgt spid="4098"/>
                                        </p:tgtEl>
                                      </p:cBhvr>
                                    </p:animEffect>
                                  </p:childTnLst>
                                </p:cTn>
                              </p:par>
                              <p:par>
                                <p:cTn id="28" presetID="16" presetClass="entr" presetSubtype="21"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animEffect transition="in" filter="barn(inVertical)">
                                      <p:cBhvr>
                                        <p:cTn id="35" dur="500"/>
                                        <p:tgtEl>
                                          <p:spTgt spid="2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097"/>
                                        </p:tgtEl>
                                        <p:attrNameLst>
                                          <p:attrName>style.visibility</p:attrName>
                                        </p:attrNameLst>
                                      </p:cBhvr>
                                      <p:to>
                                        <p:strVal val="visible"/>
                                      </p:to>
                                    </p:set>
                                    <p:animEffect transition="in" filter="barn(inVertical)">
                                      <p:cBhvr>
                                        <p:cTn id="45" dur="500"/>
                                        <p:tgtEl>
                                          <p:spTgt spid="4097"/>
                                        </p:tgtEl>
                                      </p:cBhvr>
                                    </p:animEffect>
                                  </p:childTnLst>
                                </p:cTn>
                              </p:par>
                              <p:par>
                                <p:cTn id="46" presetID="16" presetClass="entr" presetSubtype="21" fill="hold" nodeType="withEffect">
                                  <p:stCondLst>
                                    <p:cond delay="0"/>
                                  </p:stCondLst>
                                  <p:childTnLst>
                                    <p:set>
                                      <p:cBhvr>
                                        <p:cTn id="47" dur="1" fill="hold">
                                          <p:stCondLst>
                                            <p:cond delay="0"/>
                                          </p:stCondLst>
                                        </p:cTn>
                                        <p:tgtEl>
                                          <p:spTgt spid="4096"/>
                                        </p:tgtEl>
                                        <p:attrNameLst>
                                          <p:attrName>style.visibility</p:attrName>
                                        </p:attrNameLst>
                                      </p:cBhvr>
                                      <p:to>
                                        <p:strVal val="visible"/>
                                      </p:to>
                                    </p:set>
                                    <p:animEffect transition="in" filter="barn(inVertical)">
                                      <p:cBhvr>
                                        <p:cTn id="48" dur="500"/>
                                        <p:tgtEl>
                                          <p:spTgt spid="409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101"/>
                                        </p:tgtEl>
                                        <p:attrNameLst>
                                          <p:attrName>style.visibility</p:attrName>
                                        </p:attrNameLst>
                                      </p:cBhvr>
                                      <p:to>
                                        <p:strVal val="visible"/>
                                      </p:to>
                                    </p:set>
                                    <p:animEffect transition="in" filter="barn(inVertical)">
                                      <p:cBhvr>
                                        <p:cTn id="53" dur="500"/>
                                        <p:tgtEl>
                                          <p:spTgt spid="4101"/>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107"/>
                                        </p:tgtEl>
                                        <p:attrNameLst>
                                          <p:attrName>style.visibility</p:attrName>
                                        </p:attrNameLst>
                                      </p:cBhvr>
                                      <p:to>
                                        <p:strVal val="visible"/>
                                      </p:to>
                                    </p:set>
                                    <p:anim calcmode="lin" valueType="num">
                                      <p:cBhvr additive="base">
                                        <p:cTn id="58" dur="500" fill="hold"/>
                                        <p:tgtEl>
                                          <p:spTgt spid="4107"/>
                                        </p:tgtEl>
                                        <p:attrNameLst>
                                          <p:attrName>ppt_x</p:attrName>
                                        </p:attrNameLst>
                                      </p:cBhvr>
                                      <p:tavLst>
                                        <p:tav tm="0">
                                          <p:val>
                                            <p:strVal val="#ppt_x"/>
                                          </p:val>
                                        </p:tav>
                                        <p:tav tm="100000">
                                          <p:val>
                                            <p:strVal val="#ppt_x"/>
                                          </p:val>
                                        </p:tav>
                                      </p:tavLst>
                                    </p:anim>
                                    <p:anim calcmode="lin" valueType="num">
                                      <p:cBhvr additive="base">
                                        <p:cTn id="59" dur="500" fill="hold"/>
                                        <p:tgtEl>
                                          <p:spTgt spid="410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4112"/>
                                        </p:tgtEl>
                                        <p:attrNameLst>
                                          <p:attrName>style.visibility</p:attrName>
                                        </p:attrNameLst>
                                      </p:cBhvr>
                                      <p:to>
                                        <p:strVal val="visible"/>
                                      </p:to>
                                    </p:set>
                                    <p:animEffect transition="in" filter="circle(in)">
                                      <p:cBhvr>
                                        <p:cTn id="64" dur="2000"/>
                                        <p:tgtEl>
                                          <p:spTgt spid="4112"/>
                                        </p:tgtEl>
                                      </p:cBhvr>
                                    </p:animEffect>
                                  </p:childTnLst>
                                </p:cTn>
                              </p:par>
                              <p:par>
                                <p:cTn id="65" presetID="6" presetClass="entr" presetSubtype="16" fill="hold" nodeType="withEffect">
                                  <p:stCondLst>
                                    <p:cond delay="0"/>
                                  </p:stCondLst>
                                  <p:childTnLst>
                                    <p:set>
                                      <p:cBhvr>
                                        <p:cTn id="66" dur="1" fill="hold">
                                          <p:stCondLst>
                                            <p:cond delay="0"/>
                                          </p:stCondLst>
                                        </p:cTn>
                                        <p:tgtEl>
                                          <p:spTgt spid="4113"/>
                                        </p:tgtEl>
                                        <p:attrNameLst>
                                          <p:attrName>style.visibility</p:attrName>
                                        </p:attrNameLst>
                                      </p:cBhvr>
                                      <p:to>
                                        <p:strVal val="visible"/>
                                      </p:to>
                                    </p:set>
                                    <p:animEffect transition="in" filter="circle(in)">
                                      <p:cBhvr>
                                        <p:cTn id="67" dur="2000"/>
                                        <p:tgtEl>
                                          <p:spTgt spid="4113"/>
                                        </p:tgtEl>
                                      </p:cBhvr>
                                    </p:animEffect>
                                  </p:childTnLst>
                                </p:cTn>
                              </p:par>
                            </p:childTnLst>
                          </p:cTn>
                        </p:par>
                      </p:childTnLst>
                    </p:cTn>
                  </p:par>
                  <p:par>
                    <p:cTn id="68" fill="hold">
                      <p:stCondLst>
                        <p:cond delay="indefinite"/>
                      </p:stCondLst>
                      <p:childTnLst>
                        <p:par>
                          <p:cTn id="69" fill="hold">
                            <p:stCondLst>
                              <p:cond delay="0"/>
                            </p:stCondLst>
                            <p:childTnLst>
                              <p:par>
                                <p:cTn id="70" presetID="21" presetClass="entr" presetSubtype="1" fill="hold" grpId="0" nodeType="clickEffect">
                                  <p:stCondLst>
                                    <p:cond delay="0"/>
                                  </p:stCondLst>
                                  <p:childTnLst>
                                    <p:set>
                                      <p:cBhvr>
                                        <p:cTn id="71" dur="1" fill="hold">
                                          <p:stCondLst>
                                            <p:cond delay="0"/>
                                          </p:stCondLst>
                                        </p:cTn>
                                        <p:tgtEl>
                                          <p:spTgt spid="4111"/>
                                        </p:tgtEl>
                                        <p:attrNameLst>
                                          <p:attrName>style.visibility</p:attrName>
                                        </p:attrNameLst>
                                      </p:cBhvr>
                                      <p:to>
                                        <p:strVal val="visible"/>
                                      </p:to>
                                    </p:set>
                                    <p:animEffect transition="in" filter="wheel(1)">
                                      <p:cBhvr>
                                        <p:cTn id="72" dur="2000"/>
                                        <p:tgtEl>
                                          <p:spTgt spid="41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4110">
                                            <p:txEl>
                                              <p:pRg st="0" end="0"/>
                                            </p:txEl>
                                          </p:spTgt>
                                        </p:tgtEl>
                                        <p:attrNameLst>
                                          <p:attrName>style.visibility</p:attrName>
                                        </p:attrNameLst>
                                      </p:cBhvr>
                                      <p:to>
                                        <p:strVal val="visible"/>
                                      </p:to>
                                    </p:set>
                                    <p:animEffect transition="in" filter="wipe(down)">
                                      <p:cBhvr>
                                        <p:cTn id="77" dur="500"/>
                                        <p:tgtEl>
                                          <p:spTgt spid="4110">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4110">
                                            <p:txEl>
                                              <p:pRg st="1" end="1"/>
                                            </p:txEl>
                                          </p:spTgt>
                                        </p:tgtEl>
                                        <p:attrNameLst>
                                          <p:attrName>style.visibility</p:attrName>
                                        </p:attrNameLst>
                                      </p:cBhvr>
                                      <p:to>
                                        <p:strVal val="visible"/>
                                      </p:to>
                                    </p:set>
                                    <p:animEffect transition="in" filter="barn(inVertical)">
                                      <p:cBhvr>
                                        <p:cTn id="82" dur="500"/>
                                        <p:tgtEl>
                                          <p:spTgt spid="4110">
                                            <p:txEl>
                                              <p:pRg st="1" end="1"/>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4114"/>
                                        </p:tgtEl>
                                        <p:attrNameLst>
                                          <p:attrName>style.visibility</p:attrName>
                                        </p:attrNameLst>
                                      </p:cBhvr>
                                      <p:to>
                                        <p:strVal val="visible"/>
                                      </p:to>
                                    </p:set>
                                    <p:animEffect transition="in" filter="wipe(down)">
                                      <p:cBhvr>
                                        <p:cTn id="87" dur="500"/>
                                        <p:tgtEl>
                                          <p:spTgt spid="4114"/>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4117"/>
                                        </p:tgtEl>
                                        <p:attrNameLst>
                                          <p:attrName>style.visibility</p:attrName>
                                        </p:attrNameLst>
                                      </p:cBhvr>
                                      <p:to>
                                        <p:strVal val="visible"/>
                                      </p:to>
                                    </p:set>
                                    <p:animEffect transition="in" filter="barn(inVertical)">
                                      <p:cBhvr>
                                        <p:cTn id="92" dur="500"/>
                                        <p:tgtEl>
                                          <p:spTgt spid="4117"/>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4116"/>
                                        </p:tgtEl>
                                        <p:attrNameLst>
                                          <p:attrName>style.visibility</p:attrName>
                                        </p:attrNameLst>
                                      </p:cBhvr>
                                      <p:to>
                                        <p:strVal val="visible"/>
                                      </p:to>
                                    </p:set>
                                    <p:animEffect transition="in" filter="barn(inVertical)">
                                      <p:cBhvr>
                                        <p:cTn id="95" dur="500"/>
                                        <p:tgtEl>
                                          <p:spTgt spid="411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120"/>
                                        </p:tgtEl>
                                        <p:attrNameLst>
                                          <p:attrName>style.visibility</p:attrName>
                                        </p:attrNameLst>
                                      </p:cBhvr>
                                      <p:to>
                                        <p:strVal val="visible"/>
                                      </p:to>
                                    </p:set>
                                    <p:animEffect transition="in" filter="wipe(down)">
                                      <p:cBhvr>
                                        <p:cTn id="100" dur="500"/>
                                        <p:tgtEl>
                                          <p:spTgt spid="4120"/>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4119">
                                            <p:txEl>
                                              <p:pRg st="0" end="0"/>
                                            </p:txEl>
                                          </p:spTgt>
                                        </p:tgtEl>
                                        <p:attrNameLst>
                                          <p:attrName>style.visibility</p:attrName>
                                        </p:attrNameLst>
                                      </p:cBhvr>
                                      <p:to>
                                        <p:strVal val="visible"/>
                                      </p:to>
                                    </p:set>
                                    <p:animEffect transition="in" filter="barn(inVertical)">
                                      <p:cBhvr>
                                        <p:cTn id="105" dur="500"/>
                                        <p:tgtEl>
                                          <p:spTgt spid="4119">
                                            <p:txEl>
                                              <p:pRg st="0" end="0"/>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nodeType="clickEffect">
                                  <p:stCondLst>
                                    <p:cond delay="0"/>
                                  </p:stCondLst>
                                  <p:childTnLst>
                                    <p:set>
                                      <p:cBhvr>
                                        <p:cTn id="109" dur="1" fill="hold">
                                          <p:stCondLst>
                                            <p:cond delay="0"/>
                                          </p:stCondLst>
                                        </p:cTn>
                                        <p:tgtEl>
                                          <p:spTgt spid="4119">
                                            <p:txEl>
                                              <p:pRg st="1" end="1"/>
                                            </p:txEl>
                                          </p:spTgt>
                                        </p:tgtEl>
                                        <p:attrNameLst>
                                          <p:attrName>style.visibility</p:attrName>
                                        </p:attrNameLst>
                                      </p:cBhvr>
                                      <p:to>
                                        <p:strVal val="visible"/>
                                      </p:to>
                                    </p:set>
                                    <p:animEffect transition="in" filter="barn(inVertical)">
                                      <p:cBhvr>
                                        <p:cTn id="110" dur="500"/>
                                        <p:tgtEl>
                                          <p:spTgt spid="4119">
                                            <p:txEl>
                                              <p:pRg st="1" end="1"/>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nodeType="clickEffect">
                                  <p:stCondLst>
                                    <p:cond delay="0"/>
                                  </p:stCondLst>
                                  <p:childTnLst>
                                    <p:set>
                                      <p:cBhvr>
                                        <p:cTn id="114" dur="1" fill="hold">
                                          <p:stCondLst>
                                            <p:cond delay="0"/>
                                          </p:stCondLst>
                                        </p:cTn>
                                        <p:tgtEl>
                                          <p:spTgt spid="4121"/>
                                        </p:tgtEl>
                                        <p:attrNameLst>
                                          <p:attrName>style.visibility</p:attrName>
                                        </p:attrNameLst>
                                      </p:cBhvr>
                                      <p:to>
                                        <p:strVal val="visible"/>
                                      </p:to>
                                    </p:set>
                                    <p:animEffect transition="in" filter="wheel(1)">
                                      <p:cBhvr>
                                        <p:cTn id="115" dur="2000"/>
                                        <p:tgtEl>
                                          <p:spTgt spid="4121"/>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nodeType="clickEffect">
                                  <p:stCondLst>
                                    <p:cond delay="0"/>
                                  </p:stCondLst>
                                  <p:childTnLst>
                                    <p:set>
                                      <p:cBhvr>
                                        <p:cTn id="119" dur="1" fill="hold">
                                          <p:stCondLst>
                                            <p:cond delay="0"/>
                                          </p:stCondLst>
                                        </p:cTn>
                                        <p:tgtEl>
                                          <p:spTgt spid="4123">
                                            <p:txEl>
                                              <p:pRg st="0" end="0"/>
                                            </p:txEl>
                                          </p:spTgt>
                                        </p:tgtEl>
                                        <p:attrNameLst>
                                          <p:attrName>style.visibility</p:attrName>
                                        </p:attrNameLst>
                                      </p:cBhvr>
                                      <p:to>
                                        <p:strVal val="visible"/>
                                      </p:to>
                                    </p:set>
                                    <p:animEffect transition="in" filter="barn(inVertical)">
                                      <p:cBhvr>
                                        <p:cTn id="120" dur="500"/>
                                        <p:tgtEl>
                                          <p:spTgt spid="4123">
                                            <p:txEl>
                                              <p:pRg st="0" end="0"/>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4127"/>
                                        </p:tgtEl>
                                        <p:attrNameLst>
                                          <p:attrName>style.visibility</p:attrName>
                                        </p:attrNameLst>
                                      </p:cBhvr>
                                      <p:to>
                                        <p:strVal val="visible"/>
                                      </p:to>
                                    </p:set>
                                    <p:animEffect transition="in" filter="barn(inVertical)">
                                      <p:cBhvr>
                                        <p:cTn id="125" dur="500"/>
                                        <p:tgtEl>
                                          <p:spTgt spid="4127"/>
                                        </p:tgtEl>
                                      </p:cBhvr>
                                    </p:animEffect>
                                  </p:childTnLst>
                                </p:cTn>
                              </p:par>
                              <p:par>
                                <p:cTn id="126" presetID="16" presetClass="entr" presetSubtype="21" fill="hold" nodeType="withEffect">
                                  <p:stCondLst>
                                    <p:cond delay="0"/>
                                  </p:stCondLst>
                                  <p:childTnLst>
                                    <p:set>
                                      <p:cBhvr>
                                        <p:cTn id="127" dur="1" fill="hold">
                                          <p:stCondLst>
                                            <p:cond delay="0"/>
                                          </p:stCondLst>
                                        </p:cTn>
                                        <p:tgtEl>
                                          <p:spTgt spid="4129"/>
                                        </p:tgtEl>
                                        <p:attrNameLst>
                                          <p:attrName>style.visibility</p:attrName>
                                        </p:attrNameLst>
                                      </p:cBhvr>
                                      <p:to>
                                        <p:strVal val="visible"/>
                                      </p:to>
                                    </p:set>
                                    <p:animEffect transition="in" filter="barn(inVertical)">
                                      <p:cBhvr>
                                        <p:cTn id="128" dur="500"/>
                                        <p:tgtEl>
                                          <p:spTgt spid="4129"/>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grpId="0" nodeType="clickEffect">
                                  <p:stCondLst>
                                    <p:cond delay="0"/>
                                  </p:stCondLst>
                                  <p:childTnLst>
                                    <p:set>
                                      <p:cBhvr>
                                        <p:cTn id="132" dur="1" fill="hold">
                                          <p:stCondLst>
                                            <p:cond delay="0"/>
                                          </p:stCondLst>
                                        </p:cTn>
                                        <p:tgtEl>
                                          <p:spTgt spid="4125"/>
                                        </p:tgtEl>
                                        <p:attrNameLst>
                                          <p:attrName>style.visibility</p:attrName>
                                        </p:attrNameLst>
                                      </p:cBhvr>
                                      <p:to>
                                        <p:strVal val="visible"/>
                                      </p:to>
                                    </p:set>
                                    <p:animEffect transition="in" filter="barn(inVertical)">
                                      <p:cBhvr>
                                        <p:cTn id="133" dur="5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30" grpId="0" animBg="1"/>
      <p:bldP spid="31" grpId="0" animBg="1"/>
      <p:bldP spid="4107" grpId="0"/>
      <p:bldP spid="4111" grpId="0" animBg="1"/>
      <p:bldP spid="4116" grpId="0"/>
      <p:bldP spid="4117" grpId="0" animBg="1"/>
      <p:bldP spid="412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7DF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5000"/>
          </a:blip>
          <a:srcRect t="7859" b="7859"/>
          <a:stretch>
            <a:fillRect/>
          </a:stretch>
        </p:blipFill>
        <p:spPr>
          <a:xfrm>
            <a:off x="9149080" y="0"/>
            <a:ext cx="9138920" cy="10287000"/>
          </a:xfrm>
          <a:prstGeom prst="rect">
            <a:avLst/>
          </a:prstGeom>
        </p:spPr>
      </p:pic>
      <p:pic>
        <p:nvPicPr>
          <p:cNvPr id="3" name="Picture 3"/>
          <p:cNvPicPr>
            <a:picLocks noChangeAspect="1"/>
          </p:cNvPicPr>
          <p:nvPr/>
        </p:nvPicPr>
        <p:blipFill>
          <a:blip r:embed="rId3">
            <a:alphaModFix amt="65000"/>
          </a:blip>
          <a:srcRect t="7906" b="7906"/>
          <a:stretch>
            <a:fillRect/>
          </a:stretch>
        </p:blipFill>
        <p:spPr>
          <a:xfrm>
            <a:off x="0" y="0"/>
            <a:ext cx="9149080" cy="10287000"/>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36786" y="9698131"/>
            <a:ext cx="1837483" cy="50301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309083" y="9926537"/>
            <a:ext cx="1837483" cy="503011"/>
          </a:xfrm>
          <a:prstGeom prst="rect">
            <a:avLst/>
          </a:prstGeom>
        </p:spPr>
      </p:pic>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61952">
            <a:off x="15448997" y="333167"/>
            <a:ext cx="1030238" cy="1336394"/>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4564" y="1425348"/>
            <a:ext cx="1376956" cy="1786146"/>
          </a:xfrm>
          <a:prstGeom prst="rect">
            <a:avLst/>
          </a:prstGeom>
        </p:spPr>
      </p:pic>
      <p:pic>
        <p:nvPicPr>
          <p:cNvPr id="23" name="Picture 22">
            <a:extLst>
              <a:ext uri="{FF2B5EF4-FFF2-40B4-BE49-F238E27FC236}">
                <a16:creationId xmlns:a16="http://schemas.microsoft.com/office/drawing/2014/main" xmlns="" id="{A1686FE5-B30A-41A8-05EC-C197598D96CB}"/>
              </a:ext>
            </a:extLst>
          </p:cNvPr>
          <p:cNvPicPr>
            <a:picLocks noChangeAspect="1"/>
          </p:cNvPicPr>
          <p:nvPr/>
        </p:nvPicPr>
        <p:blipFill>
          <a:blip r:embed="rId10"/>
          <a:stretch>
            <a:fillRect/>
          </a:stretch>
        </p:blipFill>
        <p:spPr>
          <a:xfrm>
            <a:off x="8774398" y="4850104"/>
            <a:ext cx="739204" cy="586791"/>
          </a:xfrm>
          <a:prstGeom prst="rect">
            <a:avLst/>
          </a:prstGeom>
        </p:spPr>
      </p:pic>
      <p:sp>
        <p:nvSpPr>
          <p:cNvPr id="22" name="Rectangle: Rounded Corners 21">
            <a:extLst>
              <a:ext uri="{FF2B5EF4-FFF2-40B4-BE49-F238E27FC236}">
                <a16:creationId xmlns:a16="http://schemas.microsoft.com/office/drawing/2014/main" xmlns="" id="{4A8E0CBE-B9B0-EDE1-9490-0E203B502CAB}"/>
              </a:ext>
            </a:extLst>
          </p:cNvPr>
          <p:cNvSpPr/>
          <p:nvPr/>
        </p:nvSpPr>
        <p:spPr>
          <a:xfrm>
            <a:off x="321394" y="346136"/>
            <a:ext cx="11963399" cy="914400"/>
          </a:xfrm>
          <a:prstGeom prst="roundRect">
            <a:avLst/>
          </a:prstGeom>
          <a:solidFill>
            <a:schemeClr val="accent3">
              <a:lumMod val="60000"/>
              <a:lumOff val="4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xmlns="" id="{42986C0D-57A7-C05C-E908-97B2B694EA91}"/>
              </a:ext>
            </a:extLst>
          </p:cNvPr>
          <p:cNvSpPr txBox="1"/>
          <p:nvPr/>
        </p:nvSpPr>
        <p:spPr>
          <a:xfrm>
            <a:off x="457200" y="510948"/>
            <a:ext cx="11581069" cy="584775"/>
          </a:xfrm>
          <a:prstGeom prst="rect">
            <a:avLst/>
          </a:prstGeom>
          <a:noFill/>
        </p:spPr>
        <p:txBody>
          <a:bodyPr wrap="square">
            <a:spAutoFit/>
          </a:bodyPr>
          <a:lstStyle/>
          <a:p>
            <a:r>
              <a:rPr lang="fr-FR" sz="3200" b="1">
                <a:solidFill>
                  <a:srgbClr val="FF0000"/>
                </a:solidFill>
                <a:effectLst/>
                <a:latin typeface="Arial" panose="020B0604020202020204" pitchFamily="34" charset="0"/>
                <a:ea typeface="Calibri" panose="020F0502020204030204" pitchFamily="34" charset="0"/>
                <a:cs typeface="Arial" panose="020B0604020202020204" pitchFamily="34" charset="0"/>
              </a:rPr>
              <a:t>1. Tìm hiểu về lịch sử, hiện thực lịch sử, nhận thức lịch sử</a:t>
            </a:r>
            <a:endParaRPr lang="en-US" sz="3200" b="1">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EBA92626-0769-3FE3-F608-B091197F1E0E}"/>
              </a:ext>
            </a:extLst>
          </p:cNvPr>
          <p:cNvSpPr txBox="1"/>
          <p:nvPr/>
        </p:nvSpPr>
        <p:spPr>
          <a:xfrm>
            <a:off x="1546084" y="1858014"/>
            <a:ext cx="14455916" cy="622927"/>
          </a:xfrm>
          <a:prstGeom prst="rect">
            <a:avLst/>
          </a:prstGeom>
          <a:noFill/>
        </p:spPr>
        <p:txBody>
          <a:bodyPr wrap="square">
            <a:spAutoFit/>
          </a:bodyPr>
          <a:lstStyle/>
          <a:p>
            <a:pPr>
              <a:lnSpc>
                <a:spcPct val="114000"/>
              </a:lnSpc>
              <a:spcAft>
                <a:spcPts val="1000"/>
              </a:spcAft>
            </a:pP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Trình</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bày</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khái</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niệm</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Phân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biệt</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hiện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thực</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và</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nhận</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thức</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lịch</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3300"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sử</a:t>
            </a:r>
            <a:r>
              <a:rPr lang="en-US" sz="3300"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endParaRPr lang="en-US" sz="3300" i="1" dirty="0">
              <a:solidFill>
                <a:srgbClr val="0070C0"/>
              </a:solidFill>
              <a:effectLst/>
              <a:latin typeface="Arial" panose="020B0604020202020204" pitchFamily="34" charset="0"/>
              <a:cs typeface="Arial" panose="020B0604020202020204" pitchFamily="34" charset="0"/>
            </a:endParaRPr>
          </a:p>
        </p:txBody>
      </p:sp>
      <p:pic>
        <p:nvPicPr>
          <p:cNvPr id="5122" name="Picture 2" descr="Giáo viên Tiếng Anh là gì">
            <a:extLst>
              <a:ext uri="{FF2B5EF4-FFF2-40B4-BE49-F238E27FC236}">
                <a16:creationId xmlns:a16="http://schemas.microsoft.com/office/drawing/2014/main" xmlns="" id="{B656820C-F77D-9E92-A69E-0B8A5130D0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13458560" y="3389508"/>
            <a:ext cx="6141434" cy="808207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xmlns="" id="{E465184B-769C-FD34-7E34-95C2DE9CE656}"/>
              </a:ext>
            </a:extLst>
          </p:cNvPr>
          <p:cNvSpPr txBox="1"/>
          <p:nvPr/>
        </p:nvSpPr>
        <p:spPr>
          <a:xfrm>
            <a:off x="1068041" y="2841218"/>
            <a:ext cx="13971186" cy="6038641"/>
          </a:xfrm>
          <a:prstGeom prst="rect">
            <a:avLst/>
          </a:prstGeom>
          <a:noFill/>
        </p:spPr>
        <p:txBody>
          <a:bodyPr wrap="square">
            <a:spAutoFit/>
          </a:bodyPr>
          <a:lstStyle/>
          <a:p>
            <a:pPr marL="457200" indent="-457200" algn="just">
              <a:lnSpc>
                <a:spcPct val="150000"/>
              </a:lnSpc>
              <a:spcBef>
                <a:spcPts val="100"/>
              </a:spcBef>
              <a:spcAft>
                <a:spcPts val="100"/>
              </a:spcAft>
              <a:buFont typeface="Wingdings" panose="05000000000000000000" pitchFamily="2" charset="2"/>
              <a:buChar char="v"/>
            </a:pPr>
            <a:r>
              <a:rPr lang="vi-VN" sz="3200" b="1" i="1" dirty="0">
                <a:solidFill>
                  <a:srgbClr val="0070C0"/>
                </a:solidFill>
                <a:effectLst/>
                <a:ea typeface="Calibri" panose="020F0502020204030204" pitchFamily="34" charset="0"/>
                <a:cs typeface="Times New Roman" panose="02020603050405020304" pitchFamily="18" charset="0"/>
              </a:rPr>
              <a:t>Lịch sử:</a:t>
            </a:r>
            <a:endParaRPr lang="vi-VN" sz="3200" b="1"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Là những gì diễn ra trong quá khứ của xã hội loài người.</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Là những câu chuyện về quá khứ hoặc tác phẩm ghi chép về quá khứ.</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Courier New" panose="02070309020205020404" pitchFamily="49" charset="0"/>
              <a:buChar char="o"/>
            </a:pPr>
            <a:r>
              <a:rPr lang="vi-VN" sz="3200" i="1" dirty="0">
                <a:solidFill>
                  <a:srgbClr val="0070C0"/>
                </a:solidFill>
                <a:effectLst/>
                <a:ea typeface="Calibri" panose="020F0502020204030204" pitchFamily="34" charset="0"/>
                <a:cs typeface="Times New Roman" panose="02020603050405020304" pitchFamily="18" charset="0"/>
              </a:rPr>
              <a:t>Là một khoa học (Sử học) nghiên cứu về quá khứ của con người.</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100"/>
              </a:spcAft>
              <a:buFont typeface="Wingdings" panose="05000000000000000000" pitchFamily="2" charset="2"/>
              <a:buChar char="v"/>
            </a:pPr>
            <a:r>
              <a:rPr lang="vi-VN" sz="3200" i="1" dirty="0">
                <a:solidFill>
                  <a:srgbClr val="0070C0"/>
                </a:solidFill>
                <a:effectLst/>
                <a:ea typeface="Calibri" panose="020F0502020204030204" pitchFamily="34" charset="0"/>
                <a:cs typeface="Times New Roman" panose="02020603050405020304" pitchFamily="18" charset="0"/>
              </a:rPr>
              <a:t> Hiện thực lịch sử: là toàn bộ những gì đã diễn ra trong quá khứ, tồn tại một cách khách quan, không phụ thuộc vào ý muốn chủ quan</a:t>
            </a:r>
            <a:r>
              <a:rPr lang="en-US" sz="3200" i="1" dirty="0">
                <a:solidFill>
                  <a:srgbClr val="0070C0"/>
                </a:solidFill>
                <a:effectLst/>
                <a:ea typeface="Calibri" panose="020F0502020204030204" pitchFamily="34" charset="0"/>
                <a:cs typeface="Times New Roman" panose="02020603050405020304" pitchFamily="18" charset="0"/>
              </a:rPr>
              <a:t> </a:t>
            </a:r>
            <a:r>
              <a:rPr lang="vi-VN" sz="3200" i="1" dirty="0">
                <a:solidFill>
                  <a:srgbClr val="0070C0"/>
                </a:solidFill>
                <a:effectLst/>
                <a:ea typeface="Calibri" panose="020F0502020204030204" pitchFamily="34" charset="0"/>
                <a:cs typeface="Times New Roman" panose="02020603050405020304" pitchFamily="18" charset="0"/>
              </a:rPr>
              <a:t>con người. </a:t>
            </a:r>
            <a:endParaRPr lang="vi-VN" sz="3200" dirty="0">
              <a:solidFill>
                <a:srgbClr val="0070C0"/>
              </a:solidFill>
              <a:effectLst/>
              <a:cs typeface="Times New Roman" panose="02020603050405020304" pitchFamily="18" charset="0"/>
            </a:endParaRPr>
          </a:p>
          <a:p>
            <a:pPr marL="457200" indent="-457200" algn="just">
              <a:lnSpc>
                <a:spcPct val="150000"/>
              </a:lnSpc>
              <a:spcBef>
                <a:spcPts val="100"/>
              </a:spcBef>
              <a:spcAft>
                <a:spcPts val="0"/>
              </a:spcAft>
              <a:buFont typeface="Wingdings" panose="05000000000000000000" pitchFamily="2" charset="2"/>
              <a:buChar char="v"/>
            </a:pPr>
            <a:r>
              <a:rPr lang="vi-VN" sz="3200" i="1" dirty="0">
                <a:solidFill>
                  <a:srgbClr val="0070C0"/>
                </a:solidFill>
                <a:effectLst/>
                <a:ea typeface="Calibri" panose="020F0502020204030204" pitchFamily="34" charset="0"/>
                <a:cs typeface="Times New Roman" panose="02020603050405020304" pitchFamily="18" charset="0"/>
              </a:rPr>
              <a:t>Nhận thức lịch sử: là toàn bộ những tri thức, hiểu biết, những ý niệm và hình dung của con người về quá khứ.</a:t>
            </a:r>
            <a:endParaRPr lang="vi-VN" sz="3200" dirty="0">
              <a:solidFill>
                <a:srgbClr val="0070C0"/>
              </a:solidFill>
              <a:effectLst/>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barn(inVertical)">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barn(inVertical)">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barn(inVertical)">
                                      <p:cBhvr>
                                        <p:cTn id="22" dur="500"/>
                                        <p:tgtEl>
                                          <p:spTgt spid="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4" end="4"/>
                                            </p:txEl>
                                          </p:spTgt>
                                        </p:tgtEl>
                                        <p:attrNameLst>
                                          <p:attrName>style.visibility</p:attrName>
                                        </p:attrNameLst>
                                      </p:cBhvr>
                                      <p:to>
                                        <p:strVal val="visible"/>
                                      </p:to>
                                    </p:set>
                                    <p:animEffect transition="in" filter="barn(inVertical)">
                                      <p:cBhvr>
                                        <p:cTn id="27" dur="500"/>
                                        <p:tgtEl>
                                          <p:spTgt spid="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xEl>
                                              <p:pRg st="5" end="5"/>
                                            </p:txEl>
                                          </p:spTgt>
                                        </p:tgtEl>
                                        <p:attrNameLst>
                                          <p:attrName>style.visibility</p:attrName>
                                        </p:attrNameLst>
                                      </p:cBhvr>
                                      <p:to>
                                        <p:strVal val="visible"/>
                                      </p:to>
                                    </p:set>
                                    <p:animEffect transition="in" filter="barn(inVertical)">
                                      <p:cBhvr>
                                        <p:cTn id="32" dur="500"/>
                                        <p:tgtEl>
                                          <p:spTgt spid="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TotalTime>
  <Words>2424</Words>
  <Application>Microsoft Office PowerPoint</Application>
  <PresentationFormat>Custom</PresentationFormat>
  <Paragraphs>150</Paragraphs>
  <Slides>28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Courier New</vt:lpstr>
      <vt:lpstr>Wingdings</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HDLAPTOP</cp:lastModifiedBy>
  <cp:revision>8</cp:revision>
  <dcterms:created xsi:type="dcterms:W3CDTF">2006-08-16T00:00:00Z</dcterms:created>
  <dcterms:modified xsi:type="dcterms:W3CDTF">2022-08-29T06:52:38Z</dcterms:modified>
  <dc:identifier>DAFJc75BkMo</dc:identifier>
</cp:coreProperties>
</file>