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2D_71DE4D69.xml" ContentType="application/vnd.ms-powerpoint.comments+xml"/>
  <Override PartName="/ppt/comments/modernComment_11D_285C5A5F.xml" ContentType="application/vnd.ms-powerpoint.comments+xml"/>
  <Override PartName="/ppt/comments/modernComment_15B_A6830FAB.xml" ContentType="application/vnd.ms-powerpoint.comments+xml"/>
  <Override PartName="/ppt/comments/modernComment_113_5A60CD6E.xml" ContentType="application/vnd.ms-powerpoint.comments+xml"/>
  <Override PartName="/ppt/comments/modernComment_105_93201E31.xml" ContentType="application/vnd.ms-powerpoint.comments+xml"/>
  <Override PartName="/ppt/comments/modernComment_15D_2B15134B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71" r:id="rId2"/>
    <p:sldId id="276" r:id="rId3"/>
    <p:sldId id="278" r:id="rId4"/>
    <p:sldId id="351" r:id="rId5"/>
    <p:sldId id="352" r:id="rId6"/>
    <p:sldId id="309" r:id="rId7"/>
    <p:sldId id="359" r:id="rId8"/>
    <p:sldId id="353" r:id="rId9"/>
    <p:sldId id="283" r:id="rId10"/>
    <p:sldId id="313" r:id="rId11"/>
    <p:sldId id="301" r:id="rId12"/>
    <p:sldId id="315" r:id="rId13"/>
    <p:sldId id="314" r:id="rId14"/>
    <p:sldId id="316" r:id="rId15"/>
    <p:sldId id="317" r:id="rId16"/>
    <p:sldId id="285" r:id="rId17"/>
    <p:sldId id="347" r:id="rId18"/>
    <p:sldId id="354" r:id="rId19"/>
    <p:sldId id="275" r:id="rId20"/>
    <p:sldId id="341" r:id="rId21"/>
    <p:sldId id="331" r:id="rId22"/>
    <p:sldId id="343" r:id="rId23"/>
    <p:sldId id="261" r:id="rId24"/>
    <p:sldId id="344" r:id="rId25"/>
    <p:sldId id="357" r:id="rId26"/>
    <p:sldId id="350" r:id="rId27"/>
    <p:sldId id="360" r:id="rId28"/>
    <p:sldId id="349" r:id="rId29"/>
    <p:sldId id="358" r:id="rId30"/>
    <p:sldId id="292" r:id="rId31"/>
    <p:sldId id="293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6767FD-3504-EF2F-27A7-16E96FA613E4}" name="Giang Do" initials="GD" userId="e44a7bdf1da0379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A3DBE1"/>
    <a:srgbClr val="EE8640"/>
    <a:srgbClr val="A0DCFA"/>
    <a:srgbClr val="0066FF"/>
    <a:srgbClr val="006673"/>
    <a:srgbClr val="E26714"/>
    <a:srgbClr val="048DA4"/>
    <a:srgbClr val="05788C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187" autoAdjust="0"/>
  </p:normalViewPr>
  <p:slideViewPr>
    <p:cSldViewPr snapToGrid="0" showGuides="1">
      <p:cViewPr varScale="1">
        <p:scale>
          <a:sx n="75" d="100"/>
          <a:sy n="75" d="100"/>
        </p:scale>
        <p:origin x="90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05_93201E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802EE4-4C67-48DD-A598-2E78C002CB4D}" authorId="{EF6767FD-3504-EF2F-27A7-16E96FA613E4}" created="2022-02-23T09:23:28.80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68355633" sldId="261"/>
      <ac:spMk id="10" creationId="{00000000-0000-0000-0000-000000000000}"/>
    </ac:deMkLst>
    <p188:replyLst>
      <p188:reply id="{153C2CA1-5A16-46C4-B827-58EE27DCA2F7}" authorId="{EF6767FD-3504-EF2F-27A7-16E96FA613E4}" created="2022-02-23T09:24:07.838">
        <p188:txBody>
          <a:bodyPr/>
          <a:lstStyle/>
          <a:p>
            <a:r>
              <a:rPr lang="en-US"/>
              <a:t>Cap lại ảnh nét hơn</a:t>
            </a:r>
          </a:p>
        </p188:txBody>
      </p188:reply>
    </p188:replyLst>
    <p188:txBody>
      <a:bodyPr/>
      <a:lstStyle/>
      <a:p>
        <a:r>
          <a:rPr lang="en-US"/>
          <a:t>Check audio bản mới nhất</a:t>
        </a:r>
      </a:p>
    </p188:txBody>
  </p188:cm>
</p188:cmLst>
</file>

<file path=ppt/comments/modernComment_113_5A60CD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1F218A-D454-4FC0-9DE9-960285A6951B}" authorId="{EF6767FD-3504-EF2F-27A7-16E96FA613E4}" created="2022-02-23T08:58:46.562">
    <pc:sldMkLst xmlns:pc="http://schemas.microsoft.com/office/powerpoint/2013/main/command">
      <pc:docMk/>
      <pc:sldMk cId="1516293486" sldId="275"/>
    </pc:sldMkLst>
    <p188:txBody>
      <a:bodyPr/>
      <a:lstStyle/>
      <a:p>
        <a:r>
          <a:rPr lang="en-US"/>
          <a:t>Audio này chưa phải bản cuối
</a:t>
        </a:r>
      </a:p>
    </p188:txBody>
  </p188:cm>
</p188:cmLst>
</file>

<file path=ppt/comments/modernComment_11D_285C5A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63262A-A02E-4430-9DD7-AFF1304550F0}" authorId="{EF6767FD-3504-EF2F-27A7-16E96FA613E4}" created="2022-02-23T08:48:04.649">
    <pc:sldMkLst xmlns:pc="http://schemas.microsoft.com/office/powerpoint/2013/main/command">
      <pc:docMk/>
      <pc:sldMk cId="677141087" sldId="285"/>
    </pc:sldMkLst>
    <p188:txBody>
      <a:bodyPr/>
      <a:lstStyle/>
      <a:p>
        <a:r>
          <a:rPr lang="en-US"/>
          <a:t>Phần này cô có thể chia hai cột: 1 tiếng Anh, 1 nghĩa tiếng Việt và giải thích phần nghĩa bằng tiếng Việt cho học sinh khi giảng</a:t>
        </a:r>
      </a:p>
    </p188:txBody>
  </p188:cm>
</p188:cmLst>
</file>

<file path=ppt/comments/modernComment_12D_71DE4D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2A64C1-F5FA-43D4-A01E-DC1CDC50428A}" authorId="{EF6767FD-3504-EF2F-27A7-16E96FA613E4}" created="2022-02-23T09:14:46.098">
    <pc:sldMkLst xmlns:pc="http://schemas.microsoft.com/office/powerpoint/2013/main/command">
      <pc:docMk/>
      <pc:sldMk cId="1910394217" sldId="301"/>
    </pc:sldMkLst>
    <p188:txBody>
      <a:bodyPr/>
      <a:lstStyle/>
      <a:p>
        <a:r>
          <a:rPr lang="en-US"/>
          <a:t>Tìm hình chữ Eclass nét hơn.</a:t>
        </a:r>
      </a:p>
    </p188:txBody>
  </p188:cm>
</p188:cmLst>
</file>

<file path=ppt/comments/modernComment_15B_A6830F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EAD00B-64DC-49C8-8841-C45D7B1A33B1}" authorId="{EF6767FD-3504-EF2F-27A7-16E96FA613E4}" created="2022-02-23T08:48:25.903">
    <pc:sldMkLst xmlns:pc="http://schemas.microsoft.com/office/powerpoint/2013/main/command">
      <pc:docMk/>
      <pc:sldMk cId="2793607083" sldId="347"/>
    </pc:sldMkLst>
    <p188:txBody>
      <a:bodyPr/>
      <a:lstStyle/>
      <a:p>
        <a:r>
          <a:rPr lang="en-US"/>
          <a:t>QA thay ảnh chất lượng hơn, nếu ko có thì sử dụng text thay thế</a:t>
        </a:r>
      </a:p>
    </p188:txBody>
  </p188:cm>
</p188:cmLst>
</file>

<file path=ppt/comments/modernComment_15D_2B1513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A4F3116-6803-4DB2-8633-A388FF84F8A2}" authorId="{EF6767FD-3504-EF2F-27A7-16E96FA613E4}" created="2022-02-23T09:25:48.43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22801483" sldId="349"/>
      <ac:picMk id="12" creationId="{362FAEFE-2F29-408D-B59B-D8D6155924AD}"/>
    </ac:deMkLst>
    <p188:txBody>
      <a:bodyPr/>
      <a:lstStyle/>
      <a:p>
        <a:r>
          <a:rPr lang="en-US"/>
          <a:t>Dùng text, ko dùng ảnh (bị mờ)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6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4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9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3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0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1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2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5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8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6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4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1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D1ADFF-EC32-4BEC-8CB4-5670F5D8C11C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D7D7D7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1180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18/10/relationships/comments" Target="../comments/modernComment_12D_71DE4D69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1D_285C5A5F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5B_A6830FAB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13_5A60CD6E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18/10/relationships/comments" Target="../comments/modernComment_105_93201E3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18/10/relationships/comments" Target="../comments/modernComment_15D_2B15134B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s://create.kahoot.it/share/new-learning-activities/e8e880dc-82c5-49f2-b944-747e2451e166" TargetMode="External"/><Relationship Id="rId4" Type="http://schemas.openxmlformats.org/officeDocument/2006/relationships/hyperlink" Target="https://www.youtube.com/watch?v=-bwhR1ZKGR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579290" y="1284201"/>
            <a:ext cx="8379199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5"/>
                </a:solidFill>
              </a:rPr>
              <a:t>1. You can............ your own videos on YouTube. </a:t>
            </a:r>
            <a:endParaRPr lang="en-US" sz="4800" dirty="0">
              <a:solidFill>
                <a:schemeClr val="accent5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30F700-F00F-429C-AF7B-E2A0CF25C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08" y="2850402"/>
            <a:ext cx="5498132" cy="3078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79855B-E34A-4D8F-9592-DC2BC0A2C4E0}"/>
              </a:ext>
            </a:extLst>
          </p:cNvPr>
          <p:cNvSpPr txBox="1"/>
          <p:nvPr/>
        </p:nvSpPr>
        <p:spPr>
          <a:xfrm>
            <a:off x="-3809999" y="1555963"/>
            <a:ext cx="3740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3CBCAB9-F0E5-4871-9B1E-D4E39980BE81}"/>
              </a:ext>
            </a:extLst>
          </p:cNvPr>
          <p:cNvSpPr txBox="1"/>
          <p:nvPr/>
        </p:nvSpPr>
        <p:spPr>
          <a:xfrm>
            <a:off x="4923864" y="1276002"/>
            <a:ext cx="286422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upload</a:t>
            </a:r>
          </a:p>
        </p:txBody>
      </p:sp>
      <p:pic>
        <p:nvPicPr>
          <p:cNvPr id="2" name="UPLOAD - Định nghĩa trong Từ điển tiếng Anh Cambridge">
            <a:hlinkClick r:id="" action="ppaction://media"/>
            <a:extLst>
              <a:ext uri="{FF2B5EF4-FFF2-40B4-BE49-F238E27FC236}">
                <a16:creationId xmlns="" xmlns:a16="http://schemas.microsoft.com/office/drawing/2014/main" id="{9F9C6F38-67FF-4CFE-AA79-8CBCD7877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700" y="200773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51871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32902" y="1076996"/>
            <a:ext cx="9378535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5"/>
                </a:solidFill>
              </a:rPr>
              <a:t>2</a:t>
            </a:r>
            <a:r>
              <a:rPr lang="en-US" sz="4800" b="1" dirty="0" smtClean="0">
                <a:solidFill>
                  <a:schemeClr val="accent5"/>
                </a:solidFill>
              </a:rPr>
              <a:t>. Another </a:t>
            </a:r>
            <a:r>
              <a:rPr lang="en-US" sz="4800" b="1" dirty="0">
                <a:solidFill>
                  <a:schemeClr val="accent5"/>
                </a:solidFill>
              </a:rPr>
              <a:t>word for </a:t>
            </a:r>
            <a:r>
              <a:rPr lang="en-US" sz="4800" b="1" dirty="0" smtClean="0">
                <a:solidFill>
                  <a:schemeClr val="accent5"/>
                </a:solidFill>
              </a:rPr>
              <a:t>ONLINE CLASS? </a:t>
            </a:r>
            <a:endParaRPr lang="en-US" sz="4800" dirty="0">
              <a:solidFill>
                <a:schemeClr val="accent5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18DE43E-FBE9-471C-BEE7-C816F42B8E80}"/>
              </a:ext>
            </a:extLst>
          </p:cNvPr>
          <p:cNvSpPr txBox="1"/>
          <p:nvPr/>
        </p:nvSpPr>
        <p:spPr>
          <a:xfrm>
            <a:off x="2786699" y="1603856"/>
            <a:ext cx="28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4800" b="1" dirty="0"/>
              <a:t> </a:t>
            </a:r>
          </a:p>
        </p:txBody>
      </p:sp>
      <p:pic>
        <p:nvPicPr>
          <p:cNvPr id="8" name="Picture 7" descr="A blue and red logo&#10;&#10;Description automatically generated with low confidence">
            <a:extLst>
              <a:ext uri="{FF2B5EF4-FFF2-40B4-BE49-F238E27FC236}">
                <a16:creationId xmlns="" xmlns:a16="http://schemas.microsoft.com/office/drawing/2014/main" id="{76902645-B2FC-49D9-8978-DAA5DE48B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72" y="2434853"/>
            <a:ext cx="6320057" cy="1795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  <p:extLst mod="1">
    <p:ext uri="{6950BFC3-D8DA-4A85-94F7-54DA5524770B}">
      <p188:commentRel xmlns="" xmlns:p188="http://schemas.microsoft.com/office/powerpoint/2018/8/main" r:id="rId5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027047" y="1897737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A folder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898EFD10-4295-442D-AB22-1E9AC9175F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2"/>
          <a:stretch/>
        </p:blipFill>
        <p:spPr>
          <a:xfrm>
            <a:off x="4353059" y="2946270"/>
            <a:ext cx="2792168" cy="3620626"/>
          </a:xfrm>
          <a:prstGeom prst="rect">
            <a:avLst/>
          </a:prstGeom>
        </p:spPr>
      </p:pic>
      <p:sp>
        <p:nvSpPr>
          <p:cNvPr id="10" name="Google Shape;1881;p31">
            <a:extLst>
              <a:ext uri="{FF2B5EF4-FFF2-40B4-BE49-F238E27FC236}">
                <a16:creationId xmlns="" xmlns:a16="http://schemas.microsoft.com/office/drawing/2014/main" id="{43FAA572-9A09-474D-B11B-9C1A8B00D293}"/>
              </a:ext>
            </a:extLst>
          </p:cNvPr>
          <p:cNvSpPr txBox="1">
            <a:spLocks/>
          </p:cNvSpPr>
          <p:nvPr/>
        </p:nvSpPr>
        <p:spPr>
          <a:xfrm>
            <a:off x="1524001" y="941622"/>
            <a:ext cx="3943350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5"/>
                </a:solidFill>
                <a:cs typeface="Calibri" panose="020F0502020204030204" pitchFamily="34" charset="0"/>
              </a:rPr>
              <a:t>3. What is it?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7234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301184" y="1955621"/>
            <a:ext cx="6388474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Taking notes/ take notes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DB9464-D4C3-4450-A3B2-0E184D2EF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50" y="3184594"/>
            <a:ext cx="5978508" cy="2909454"/>
          </a:xfrm>
          <a:prstGeom prst="rect">
            <a:avLst/>
          </a:prstGeom>
        </p:spPr>
      </p:pic>
      <p:pic>
        <p:nvPicPr>
          <p:cNvPr id="5" name="7. take notes">
            <a:hlinkClick r:id="" action="ppaction://media"/>
            <a:extLst>
              <a:ext uri="{FF2B5EF4-FFF2-40B4-BE49-F238E27FC236}">
                <a16:creationId xmlns="" xmlns:a16="http://schemas.microsoft.com/office/drawing/2014/main" id="{A9F63C10-331D-4736-B664-06D7576B6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9658" y="1030635"/>
            <a:ext cx="487362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30C7B5-C4CB-43FB-B7E9-1FF630F7AC85}"/>
              </a:ext>
            </a:extLst>
          </p:cNvPr>
          <p:cNvSpPr txBox="1"/>
          <p:nvPr/>
        </p:nvSpPr>
        <p:spPr>
          <a:xfrm>
            <a:off x="1774508" y="1099360"/>
            <a:ext cx="6915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What is he doing?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536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52750" y="1506974"/>
            <a:ext cx="6266381" cy="70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population 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0220434-9CDE-4FB3-87E2-411D11B77A70}"/>
              </a:ext>
            </a:extLst>
          </p:cNvPr>
          <p:cNvSpPr txBox="1"/>
          <p:nvPr/>
        </p:nvSpPr>
        <p:spPr>
          <a:xfrm>
            <a:off x="2015520" y="1007829"/>
            <a:ext cx="80070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5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What does the picture describe? 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="" xmlns:a16="http://schemas.microsoft.com/office/drawing/2014/main" id="{66D0FC48-5F82-4CE2-8525-9FE2B0E2C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56" y="2381250"/>
            <a:ext cx="4799494" cy="4274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7627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865082" y="1416758"/>
            <a:ext cx="8491192" cy="249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chemeClr val="accent5"/>
                </a:solidFill>
              </a:rPr>
              <a:t>6. To _ _ _  _ _ to your email, you need to type in your account and password.  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0" name="Google Shape;1881;p31">
            <a:extLst>
              <a:ext uri="{FF2B5EF4-FFF2-40B4-BE49-F238E27FC236}">
                <a16:creationId xmlns="" xmlns:a16="http://schemas.microsoft.com/office/drawing/2014/main" id="{CFFD3F74-075B-493A-B924-FB6485FA5C77}"/>
              </a:ext>
            </a:extLst>
          </p:cNvPr>
          <p:cNvSpPr txBox="1">
            <a:spLocks/>
          </p:cNvSpPr>
          <p:nvPr/>
        </p:nvSpPr>
        <p:spPr>
          <a:xfrm>
            <a:off x="2781968" y="1416758"/>
            <a:ext cx="3314033" cy="98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6"/>
                </a:solidFill>
                <a:cs typeface="Calibri" panose="020F0502020204030204" pitchFamily="34" charset="0"/>
              </a:rPr>
              <a:t>log   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7290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="" xmlns:a16="http://schemas.microsoft.com/office/drawing/2014/main" id="{FECF935D-471C-4852-A1F3-34E502DCF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194621"/>
              </p:ext>
            </p:extLst>
          </p:nvPr>
        </p:nvGraphicFramePr>
        <p:xfrm>
          <a:off x="2112134" y="1475060"/>
          <a:ext cx="8306874" cy="39598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53437">
                  <a:extLst>
                    <a:ext uri="{9D8B030D-6E8A-4147-A177-3AD203B41FA5}">
                      <a16:colId xmlns="" xmlns:a16="http://schemas.microsoft.com/office/drawing/2014/main" val="3651172509"/>
                    </a:ext>
                  </a:extLst>
                </a:gridCol>
                <a:gridCol w="4153437">
                  <a:extLst>
                    <a:ext uri="{9D8B030D-6E8A-4147-A177-3AD203B41FA5}">
                      <a16:colId xmlns="" xmlns:a16="http://schemas.microsoft.com/office/drawing/2014/main" val="1617479960"/>
                    </a:ext>
                  </a:extLst>
                </a:gridCol>
              </a:tblGrid>
              <a:tr h="969926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Vocabulary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7347605"/>
                  </a:ext>
                </a:extLst>
              </a:tr>
              <a:tr h="969926">
                <a:tc>
                  <a:txBody>
                    <a:bodyPr/>
                    <a:lstStyle/>
                    <a:p>
                      <a:r>
                        <a:rPr lang="en-US" sz="2800" dirty="0"/>
                        <a:t>1. upload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4. take notes (</a:t>
                      </a:r>
                      <a:r>
                        <a:rPr lang="en-US" sz="2800" dirty="0" err="1"/>
                        <a:t>vp</a:t>
                      </a:r>
                      <a:r>
                        <a:rPr lang="en-US" sz="28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72217790"/>
                  </a:ext>
                </a:extLst>
              </a:tr>
              <a:tr h="1050047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Eclass</a:t>
                      </a:r>
                      <a:r>
                        <a:rPr lang="en-US" sz="2800" dirty="0"/>
                        <a:t>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5. population growth (np)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3565878"/>
                  </a:ext>
                </a:extLst>
              </a:tr>
              <a:tr h="969926">
                <a:tc>
                  <a:txBody>
                    <a:bodyPr/>
                    <a:lstStyle/>
                    <a:p>
                      <a:r>
                        <a:rPr lang="en-US" sz="2800" dirty="0"/>
                        <a:t>3. folder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6. log in (phrasal verb)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2322438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7D65C88-332F-4012-90B9-B938C35AC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4"/>
          <a:stretch/>
        </p:blipFill>
        <p:spPr>
          <a:xfrm>
            <a:off x="1909762" y="2691685"/>
            <a:ext cx="8372475" cy="2292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8D68336-0D6D-4C42-85B1-04DC3F9A6DAA}"/>
              </a:ext>
            </a:extLst>
          </p:cNvPr>
          <p:cNvSpPr txBox="1"/>
          <p:nvPr/>
        </p:nvSpPr>
        <p:spPr>
          <a:xfrm>
            <a:off x="1326523" y="1166225"/>
            <a:ext cx="96333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Tick   what you often do to prepare before a new lesson. </a:t>
            </a:r>
          </a:p>
        </p:txBody>
      </p:sp>
      <p:pic>
        <p:nvPicPr>
          <p:cNvPr id="2050" name="Picture 2" descr="tick mark symbol - Manuals+">
            <a:extLst>
              <a:ext uri="{FF2B5EF4-FFF2-40B4-BE49-F238E27FC236}">
                <a16:creationId xmlns="" xmlns:a16="http://schemas.microsoft.com/office/drawing/2014/main" id="{033E5C8C-DF8E-466C-B62B-F9D86979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39" y="1188848"/>
            <a:ext cx="372000" cy="3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3647" y="11888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3819" y="109320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6950BFC3-D8DA-4A85-94F7-54DA5524770B}">
      <p188:commentRel xmlns="" xmlns:p188="http://schemas.microsoft.com/office/powerpoint/2018/8/main" r:id="rId6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440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425809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083080"/>
            <a:ext cx="4444085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3577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4493" y="105853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665" y="9628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7099" y="1024094"/>
            <a:ext cx="1029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first part of the conversation between a teacher and her students, then answer the following questions.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40E0A8-CC3C-465D-8059-9BD5897612BD}"/>
              </a:ext>
            </a:extLst>
          </p:cNvPr>
          <p:cNvSpPr txBox="1"/>
          <p:nvPr/>
        </p:nvSpPr>
        <p:spPr>
          <a:xfrm>
            <a:off x="2005108" y="2258760"/>
            <a:ext cx="788253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is the teacher talking about?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has she uploaded on </a:t>
            </a:r>
            <a:r>
              <a:rPr lang="en-US" sz="2400" b="1" dirty="0" err="1">
                <a:solidFill>
                  <a:schemeClr val="accent5"/>
                </a:solidFill>
              </a:rPr>
              <a:t>Eclass</a:t>
            </a:r>
            <a:r>
              <a:rPr lang="en-US" sz="2400" b="1" dirty="0">
                <a:solidFill>
                  <a:schemeClr val="accent5"/>
                </a:solidFill>
              </a:rPr>
              <a:t>?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A798E7EA-6999-4400-A980-27939875F42E}"/>
              </a:ext>
            </a:extLst>
          </p:cNvPr>
          <p:cNvCxnSpPr/>
          <p:nvPr/>
        </p:nvCxnSpPr>
        <p:spPr>
          <a:xfrm>
            <a:off x="2457450" y="2674258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44A5261-52B9-47F3-B2AE-DA2F2989B144}"/>
              </a:ext>
            </a:extLst>
          </p:cNvPr>
          <p:cNvCxnSpPr>
            <a:cxnSpLocks/>
          </p:cNvCxnSpPr>
          <p:nvPr/>
        </p:nvCxnSpPr>
        <p:spPr>
          <a:xfrm>
            <a:off x="3469901" y="2674258"/>
            <a:ext cx="142594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25D2358-5B4A-4DCE-82F0-456292287863}"/>
              </a:ext>
            </a:extLst>
          </p:cNvPr>
          <p:cNvCxnSpPr>
            <a:cxnSpLocks/>
          </p:cNvCxnSpPr>
          <p:nvPr/>
        </p:nvCxnSpPr>
        <p:spPr>
          <a:xfrm>
            <a:off x="4962525" y="2674258"/>
            <a:ext cx="8001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802E567-8C88-495F-9017-BB9695428737}"/>
              </a:ext>
            </a:extLst>
          </p:cNvPr>
          <p:cNvCxnSpPr/>
          <p:nvPr/>
        </p:nvCxnSpPr>
        <p:spPr>
          <a:xfrm>
            <a:off x="2457450" y="3019461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EC63C08-1771-476F-981B-143E9F6AEB7A}"/>
              </a:ext>
            </a:extLst>
          </p:cNvPr>
          <p:cNvCxnSpPr>
            <a:cxnSpLocks/>
          </p:cNvCxnSpPr>
          <p:nvPr/>
        </p:nvCxnSpPr>
        <p:spPr>
          <a:xfrm>
            <a:off x="3619501" y="3019461"/>
            <a:ext cx="5633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1B5DE06-A7CD-447A-AB36-A950E31FD131}"/>
              </a:ext>
            </a:extLst>
          </p:cNvPr>
          <p:cNvCxnSpPr>
            <a:cxnSpLocks/>
          </p:cNvCxnSpPr>
          <p:nvPr/>
        </p:nvCxnSpPr>
        <p:spPr>
          <a:xfrm>
            <a:off x="4314825" y="3019461"/>
            <a:ext cx="10477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931A63F-205B-4DFC-A8B0-F89B210508E2}"/>
              </a:ext>
            </a:extLst>
          </p:cNvPr>
          <p:cNvCxnSpPr/>
          <p:nvPr/>
        </p:nvCxnSpPr>
        <p:spPr>
          <a:xfrm>
            <a:off x="5967840" y="3019461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7" descr="A person teaching a class&#10;&#10;Description automatically generated with low confidence">
            <a:extLst>
              <a:ext uri="{FF2B5EF4-FFF2-40B4-BE49-F238E27FC236}">
                <a16:creationId xmlns="" xmlns:a16="http://schemas.microsoft.com/office/drawing/2014/main" id="{22164D15-C4E6-4955-B936-365CF8E9B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12" y="3279339"/>
            <a:ext cx="7892759" cy="3546780"/>
          </a:xfrm>
          <a:prstGeom prst="rect">
            <a:avLst/>
          </a:prstGeom>
        </p:spPr>
      </p:pic>
      <p:pic>
        <p:nvPicPr>
          <p:cNvPr id="2" name="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9111" y="16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  <p:extLst mod="1">
    <p:ext uri="{6950BFC3-D8DA-4A85-94F7-54DA5524770B}">
      <p188:commentRel xmlns="" xmlns:p188="http://schemas.microsoft.com/office/powerpoint/2018/8/main" r:id="rId8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784767" y="3763537"/>
            <a:ext cx="547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Blended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92197"/>
            <a:ext cx="12192000" cy="21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474033"/>
            <a:ext cx="1267591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776633"/>
            <a:ext cx="722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NEW WAYS  TO LEARN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40E0A8-CC3C-465D-8059-9BD5897612BD}"/>
              </a:ext>
            </a:extLst>
          </p:cNvPr>
          <p:cNvSpPr txBox="1"/>
          <p:nvPr/>
        </p:nvSpPr>
        <p:spPr>
          <a:xfrm>
            <a:off x="2005108" y="2391209"/>
            <a:ext cx="788253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is the teacher talking about?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What has she uploaded on the </a:t>
            </a:r>
            <a:r>
              <a:rPr lang="en-US" sz="2400" b="1" dirty="0" err="1" smtClean="0">
                <a:solidFill>
                  <a:schemeClr val="accent5"/>
                </a:solidFill>
              </a:rPr>
              <a:t>Eclass</a:t>
            </a:r>
            <a:r>
              <a:rPr lang="en-US" sz="2400" b="1" dirty="0">
                <a:solidFill>
                  <a:schemeClr val="accent5"/>
                </a:solidFill>
              </a:rPr>
              <a:t>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2F0A5D6-1A1C-49C1-A616-53EA83CB7F3A}"/>
              </a:ext>
            </a:extLst>
          </p:cNvPr>
          <p:cNvSpPr txBox="1"/>
          <p:nvPr/>
        </p:nvSpPr>
        <p:spPr>
          <a:xfrm>
            <a:off x="1955099" y="3428999"/>
            <a:ext cx="8008052" cy="856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She is talking about the homework given to the class.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She has uploaded materials and videos on </a:t>
            </a:r>
            <a:r>
              <a:rPr lang="en-US" sz="2400" b="1" dirty="0" err="1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Eclass</a:t>
            </a:r>
            <a:r>
              <a:rPr lang="en-US" sz="2400" b="1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4493" y="105853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665" y="96288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7099" y="1024094"/>
            <a:ext cx="1029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first part of the conversation between a teacher and her students and answer the following questions. </a:t>
            </a:r>
          </a:p>
        </p:txBody>
      </p:sp>
    </p:spTree>
    <p:extLst>
      <p:ext uri="{BB962C8B-B14F-4D97-AF65-F5344CB8AC3E}">
        <p14:creationId xmlns:p14="http://schemas.microsoft.com/office/powerpoint/2010/main" val="11403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flipH="1">
            <a:off x="3712036" y="1446105"/>
            <a:ext cx="5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5A5DAE-F181-4929-9F28-7F2F5E2C336B}"/>
              </a:ext>
            </a:extLst>
          </p:cNvPr>
          <p:cNvSpPr txBox="1"/>
          <p:nvPr/>
        </p:nvSpPr>
        <p:spPr>
          <a:xfrm>
            <a:off x="2096475" y="2751556"/>
            <a:ext cx="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1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="" xmlns:a16="http://schemas.microsoft.com/office/drawing/2014/main" id="{D8BBD7E7-FE9E-448D-A368-42472206525C}"/>
              </a:ext>
            </a:extLst>
          </p:cNvPr>
          <p:cNvSpPr/>
          <p:nvPr/>
        </p:nvSpPr>
        <p:spPr>
          <a:xfrm>
            <a:off x="3868645" y="2854272"/>
            <a:ext cx="1898390" cy="12310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.......???......... 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="" xmlns:a16="http://schemas.microsoft.com/office/drawing/2014/main" id="{362F63ED-B344-4FF8-AEB5-888499E14CC4}"/>
              </a:ext>
            </a:extLst>
          </p:cNvPr>
          <p:cNvSpPr/>
          <p:nvPr/>
        </p:nvSpPr>
        <p:spPr>
          <a:xfrm>
            <a:off x="1841527" y="2874432"/>
            <a:ext cx="1960552" cy="119039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/>
              <a:t>......???........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A319D19-BCDA-431C-84AD-21784C6791FA}"/>
              </a:ext>
            </a:extLst>
          </p:cNvPr>
          <p:cNvSpPr txBox="1"/>
          <p:nvPr/>
        </p:nvSpPr>
        <p:spPr>
          <a:xfrm>
            <a:off x="4206844" y="2814589"/>
            <a:ext cx="106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2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8015E88-6075-4DF5-ACEF-F52E37D93D4D}"/>
              </a:ext>
            </a:extLst>
          </p:cNvPr>
          <p:cNvSpPr txBox="1"/>
          <p:nvPr/>
        </p:nvSpPr>
        <p:spPr>
          <a:xfrm>
            <a:off x="6203302" y="2781926"/>
            <a:ext cx="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3 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="" xmlns:a16="http://schemas.microsoft.com/office/drawing/2014/main" id="{4217634E-EB6F-4C23-9197-AB078AB590A3}"/>
              </a:ext>
            </a:extLst>
          </p:cNvPr>
          <p:cNvSpPr/>
          <p:nvPr/>
        </p:nvSpPr>
        <p:spPr>
          <a:xfrm>
            <a:off x="5922479" y="2854898"/>
            <a:ext cx="1890540" cy="123820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/>
              <a:t>.......???.........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CD997DD-FE25-41B4-A7FD-E60A8DDCD7B1}"/>
              </a:ext>
            </a:extLst>
          </p:cNvPr>
          <p:cNvSpPr/>
          <p:nvPr/>
        </p:nvSpPr>
        <p:spPr>
          <a:xfrm>
            <a:off x="1600200" y="4273552"/>
            <a:ext cx="2268445" cy="186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5"/>
                </a:solidFill>
              </a:rPr>
              <a:t>a. Decide what kind of information should be filled in the blank (noun, verb,….)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B9DCA82-67A5-43A5-B6E3-DBAB031E8458}"/>
              </a:ext>
            </a:extLst>
          </p:cNvPr>
          <p:cNvSpPr/>
          <p:nvPr/>
        </p:nvSpPr>
        <p:spPr>
          <a:xfrm>
            <a:off x="3937020" y="4273552"/>
            <a:ext cx="1723551" cy="186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</a:rPr>
              <a:t>b. Predict answers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B6C5D88-A10F-45C9-9653-238FC6E12A5E}"/>
              </a:ext>
            </a:extLst>
          </p:cNvPr>
          <p:cNvSpPr/>
          <p:nvPr/>
        </p:nvSpPr>
        <p:spPr>
          <a:xfrm>
            <a:off x="5767035" y="4273551"/>
            <a:ext cx="2201428" cy="18687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5"/>
                </a:solidFill>
              </a:rPr>
              <a:t>c. Read the question carefully and underline key words (verbs, nouns, …..)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FC55672-0537-43E6-8CA8-F3577D813414}"/>
              </a:ext>
            </a:extLst>
          </p:cNvPr>
          <p:cNvSpPr txBox="1"/>
          <p:nvPr/>
        </p:nvSpPr>
        <p:spPr>
          <a:xfrm>
            <a:off x="1198033" y="1292698"/>
            <a:ext cx="9795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5"/>
                </a:solidFill>
                <a:cs typeface="Arial" panose="020B0604020202020204" pitchFamily="34" charset="0"/>
              </a:rPr>
              <a:t>Match FOUR steps to do </a:t>
            </a:r>
            <a:r>
              <a:rPr lang="en-US" sz="3200" b="1" i="1" dirty="0">
                <a:solidFill>
                  <a:schemeClr val="accent5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“fill-in-the-blank” listening </a:t>
            </a:r>
            <a:r>
              <a:rPr lang="en-US" sz="3200" b="1" i="1" dirty="0">
                <a:solidFill>
                  <a:schemeClr val="accent5"/>
                </a:solidFill>
                <a:cs typeface="Arial" panose="020B0604020202020204" pitchFamily="34" charset="0"/>
              </a:rPr>
              <a:t>task: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="" xmlns:a16="http://schemas.microsoft.com/office/drawing/2014/main" id="{1EB8A2EC-23FE-495A-B890-615EFC868C48}"/>
              </a:ext>
            </a:extLst>
          </p:cNvPr>
          <p:cNvSpPr/>
          <p:nvPr/>
        </p:nvSpPr>
        <p:spPr>
          <a:xfrm>
            <a:off x="7968463" y="2936222"/>
            <a:ext cx="1960552" cy="119039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/>
              <a:t>......???........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514E1A7-22A9-4172-832E-73BBBE9570C8}"/>
              </a:ext>
            </a:extLst>
          </p:cNvPr>
          <p:cNvSpPr txBox="1"/>
          <p:nvPr/>
        </p:nvSpPr>
        <p:spPr>
          <a:xfrm>
            <a:off x="8249286" y="2814589"/>
            <a:ext cx="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STEP 4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3A02C66-A298-4021-B6EE-13022F5FC03D}"/>
              </a:ext>
            </a:extLst>
          </p:cNvPr>
          <p:cNvSpPr/>
          <p:nvPr/>
        </p:nvSpPr>
        <p:spPr>
          <a:xfrm>
            <a:off x="8024246" y="4273551"/>
            <a:ext cx="1904770" cy="1868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d. Listen, 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take notes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D0FEEF0-E881-41E9-B5D4-330F5F9CA388}"/>
              </a:ext>
            </a:extLst>
          </p:cNvPr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11782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68338" y="1484441"/>
            <a:ext cx="3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CD997DD-FE25-41B4-A7FD-E60A8DDCD7B1}"/>
              </a:ext>
            </a:extLst>
          </p:cNvPr>
          <p:cNvSpPr/>
          <p:nvPr/>
        </p:nvSpPr>
        <p:spPr>
          <a:xfrm>
            <a:off x="1596979" y="3113209"/>
            <a:ext cx="8706119" cy="116257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/>
                </a:solidFill>
              </a:rPr>
              <a:t>a. Decide what kind of information should be filled in the blank (noun, verb,….)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B9DCA82-67A5-43A5-B6E3-DBAB031E8458}"/>
              </a:ext>
            </a:extLst>
          </p:cNvPr>
          <p:cNvSpPr/>
          <p:nvPr/>
        </p:nvSpPr>
        <p:spPr>
          <a:xfrm>
            <a:off x="1596979" y="4454858"/>
            <a:ext cx="8706119" cy="97658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/>
                </a:solidFill>
              </a:rPr>
              <a:t>b. Predict answers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B6C5D88-A10F-45C9-9653-238FC6E12A5E}"/>
              </a:ext>
            </a:extLst>
          </p:cNvPr>
          <p:cNvSpPr/>
          <p:nvPr/>
        </p:nvSpPr>
        <p:spPr>
          <a:xfrm>
            <a:off x="1596979" y="1766320"/>
            <a:ext cx="8706119" cy="116781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/>
                </a:solidFill>
              </a:rPr>
              <a:t>c. Read the question carefully and underline key words (verbs, nouns, …..)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FC55672-0537-43E6-8CA8-F3577D813414}"/>
              </a:ext>
            </a:extLst>
          </p:cNvPr>
          <p:cNvSpPr txBox="1"/>
          <p:nvPr/>
        </p:nvSpPr>
        <p:spPr>
          <a:xfrm>
            <a:off x="1596979" y="1051128"/>
            <a:ext cx="85796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steps to do </a:t>
            </a:r>
            <a:r>
              <a:rPr lang="en-US" sz="28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“fill-in-the-blank” listening </a:t>
            </a:r>
            <a:r>
              <a:rPr lang="en-US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</a:t>
            </a:r>
            <a:endParaRPr lang="en-US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3A02C66-A298-4021-B6EE-13022F5FC03D}"/>
              </a:ext>
            </a:extLst>
          </p:cNvPr>
          <p:cNvSpPr/>
          <p:nvPr/>
        </p:nvSpPr>
        <p:spPr>
          <a:xfrm>
            <a:off x="1596980" y="5531026"/>
            <a:ext cx="8706118" cy="90373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5"/>
                </a:solidFill>
              </a:rPr>
              <a:t>d</a:t>
            </a:r>
            <a:r>
              <a:rPr lang="en-US" sz="3200" b="1" dirty="0">
                <a:solidFill>
                  <a:schemeClr val="accent5"/>
                </a:solidFill>
              </a:rPr>
              <a:t>. Listen, </a:t>
            </a:r>
            <a:r>
              <a:rPr lang="en-US" sz="3200" b="1" dirty="0" smtClean="0">
                <a:solidFill>
                  <a:schemeClr val="accent5"/>
                </a:solidFill>
              </a:rPr>
              <a:t>take </a:t>
            </a:r>
            <a:r>
              <a:rPr lang="en-US" sz="3200" b="1" dirty="0">
                <a:solidFill>
                  <a:schemeClr val="accent5"/>
                </a:solidFill>
              </a:rPr>
              <a:t>notes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2386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574273" y="982969"/>
            <a:ext cx="10055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second part of the conversation and complete the flow chart with no more than TWO words (starting from 0:12s 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33220" y="943295"/>
            <a:ext cx="63101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6070" y="823949"/>
            <a:ext cx="56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D8B0AA-DD6E-40C6-8CB3-8E310ED02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590" y="1716157"/>
            <a:ext cx="8898427" cy="3333686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="" xmlns:a16="http://schemas.microsoft.com/office/drawing/2014/main" id="{078B6771-F881-4AF8-833D-FEE7700E3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096186"/>
              </p:ext>
            </p:extLst>
          </p:nvPr>
        </p:nvGraphicFramePr>
        <p:xfrm>
          <a:off x="1935676" y="5772150"/>
          <a:ext cx="8394685" cy="936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78937">
                  <a:extLst>
                    <a:ext uri="{9D8B030D-6E8A-4147-A177-3AD203B41FA5}">
                      <a16:colId xmlns="" xmlns:a16="http://schemas.microsoft.com/office/drawing/2014/main" val="2112591218"/>
                    </a:ext>
                  </a:extLst>
                </a:gridCol>
                <a:gridCol w="1678937">
                  <a:extLst>
                    <a:ext uri="{9D8B030D-6E8A-4147-A177-3AD203B41FA5}">
                      <a16:colId xmlns="" xmlns:a16="http://schemas.microsoft.com/office/drawing/2014/main" val="1410439984"/>
                    </a:ext>
                  </a:extLst>
                </a:gridCol>
                <a:gridCol w="1678937">
                  <a:extLst>
                    <a:ext uri="{9D8B030D-6E8A-4147-A177-3AD203B41FA5}">
                      <a16:colId xmlns="" xmlns:a16="http://schemas.microsoft.com/office/drawing/2014/main" val="3640304615"/>
                    </a:ext>
                  </a:extLst>
                </a:gridCol>
                <a:gridCol w="1678937">
                  <a:extLst>
                    <a:ext uri="{9D8B030D-6E8A-4147-A177-3AD203B41FA5}">
                      <a16:colId xmlns="" xmlns:a16="http://schemas.microsoft.com/office/drawing/2014/main" val="2570688630"/>
                    </a:ext>
                  </a:extLst>
                </a:gridCol>
                <a:gridCol w="1678937">
                  <a:extLst>
                    <a:ext uri="{9D8B030D-6E8A-4147-A177-3AD203B41FA5}">
                      <a16:colId xmlns="" xmlns:a16="http://schemas.microsoft.com/office/drawing/2014/main" val="3632664637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an adj, noun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a verb (infinitive) 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</a:t>
                      </a: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noun/noun phrase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</a:t>
                      </a: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verb (infinitive)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a verb (infinitive) </a:t>
                      </a:r>
                    </a:p>
                    <a:p>
                      <a:endParaRPr 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261051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66254D0-6611-4562-8F29-1419327451F0}"/>
              </a:ext>
            </a:extLst>
          </p:cNvPr>
          <p:cNvSpPr txBox="1"/>
          <p:nvPr/>
        </p:nvSpPr>
        <p:spPr>
          <a:xfrm>
            <a:off x="3159998" y="5139540"/>
            <a:ext cx="6701552" cy="400110"/>
          </a:xfrm>
          <a:prstGeom prst="rect">
            <a:avLst/>
          </a:prstGeom>
          <a:solidFill>
            <a:srgbClr val="A3DBE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Myriad Pro"/>
              </a:rPr>
              <a:t>What type of word? (Noun/Verb/Adjective/Adverb)</a:t>
            </a:r>
            <a:endParaRPr lang="en-US" sz="2000" b="1" dirty="0">
              <a:latin typeface="Myriad Pro"/>
            </a:endParaRPr>
          </a:p>
        </p:txBody>
      </p:sp>
      <p:pic>
        <p:nvPicPr>
          <p:cNvPr id="2" name="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5400" y="214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D8B0AA-DD6E-40C6-8CB3-8E310ED02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817896"/>
            <a:ext cx="9144000" cy="3425687"/>
          </a:xfrm>
          <a:prstGeom prst="rect">
            <a:avLst/>
          </a:prstGeom>
        </p:spPr>
      </p:pic>
      <p:pic>
        <p:nvPicPr>
          <p:cNvPr id="12" name="019">
            <a:hlinkClick r:id="" action="ppaction://media"/>
            <a:extLst>
              <a:ext uri="{FF2B5EF4-FFF2-40B4-BE49-F238E27FC236}">
                <a16:creationId xmlns="" xmlns:a16="http://schemas.microsoft.com/office/drawing/2014/main" id="{74A9DA13-7020-4988-9A3C-E7923BCFC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5150" y="241589"/>
            <a:ext cx="406400" cy="406400"/>
          </a:xfrm>
          <a:prstGeom prst="rect">
            <a:avLst/>
          </a:prstGeom>
        </p:spPr>
      </p:pic>
      <p:graphicFrame>
        <p:nvGraphicFramePr>
          <p:cNvPr id="13" name="Table 16">
            <a:extLst>
              <a:ext uri="{FF2B5EF4-FFF2-40B4-BE49-F238E27FC236}">
                <a16:creationId xmlns="" xmlns:a16="http://schemas.microsoft.com/office/drawing/2014/main" id="{77ED2859-6748-49E7-9665-5A245BA18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983145"/>
              </p:ext>
            </p:extLst>
          </p:nvPr>
        </p:nvGraphicFramePr>
        <p:xfrm>
          <a:off x="1753806" y="5511100"/>
          <a:ext cx="8394685" cy="936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78937">
                  <a:extLst>
                    <a:ext uri="{9D8B030D-6E8A-4147-A177-3AD203B41FA5}">
                      <a16:colId xmlns="" xmlns:a16="http://schemas.microsoft.com/office/drawing/2014/main" val="2112591218"/>
                    </a:ext>
                  </a:extLst>
                </a:gridCol>
                <a:gridCol w="1678937">
                  <a:extLst>
                    <a:ext uri="{9D8B030D-6E8A-4147-A177-3AD203B41FA5}">
                      <a16:colId xmlns="" xmlns:a16="http://schemas.microsoft.com/office/drawing/2014/main" val="1410439984"/>
                    </a:ext>
                  </a:extLst>
                </a:gridCol>
                <a:gridCol w="1812996">
                  <a:extLst>
                    <a:ext uri="{9D8B030D-6E8A-4147-A177-3AD203B41FA5}">
                      <a16:colId xmlns="" xmlns:a16="http://schemas.microsoft.com/office/drawing/2014/main" val="3640304615"/>
                    </a:ext>
                  </a:extLst>
                </a:gridCol>
                <a:gridCol w="1544878">
                  <a:extLst>
                    <a:ext uri="{9D8B030D-6E8A-4147-A177-3AD203B41FA5}">
                      <a16:colId xmlns="" xmlns:a16="http://schemas.microsoft.com/office/drawing/2014/main" val="2570688630"/>
                    </a:ext>
                  </a:extLst>
                </a:gridCol>
                <a:gridCol w="1678937">
                  <a:extLst>
                    <a:ext uri="{9D8B030D-6E8A-4147-A177-3AD203B41FA5}">
                      <a16:colId xmlns="" xmlns:a16="http://schemas.microsoft.com/office/drawing/2014/main" val="3632664637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homework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take notes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information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</a:t>
                      </a: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discuss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email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26105111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574273" y="982969"/>
            <a:ext cx="10055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second part of the conversation and complete the flow chart with no more than TWO words (starting from 0:12s 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33220" y="943295"/>
            <a:ext cx="63101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9614" y="823949"/>
            <a:ext cx="564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914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40544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387172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3" y="3083080"/>
            <a:ext cx="4405448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98044"/>
            <a:ext cx="4405447" cy="83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Discussion: Compare Blended learning and Traditional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 the questions.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3924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488098" y="1334425"/>
            <a:ext cx="11520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DISCUSSION: Compare Blended Learning with Traditional Learning</a:t>
            </a:r>
          </a:p>
        </p:txBody>
      </p:sp>
      <p:sp>
        <p:nvSpPr>
          <p:cNvPr id="2" name="AutoShape 4" descr="Cách để Ghi chép tốt hơn: 14 Bước (kèm Ảnh) – wikiHow">
            <a:extLst>
              <a:ext uri="{FF2B5EF4-FFF2-40B4-BE49-F238E27FC236}">
                <a16:creationId xmlns="" xmlns:a16="http://schemas.microsoft.com/office/drawing/2014/main" id="{66986AC0-7CC8-4563-8D5E-927B86360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" name="Table 17">
            <a:extLst>
              <a:ext uri="{FF2B5EF4-FFF2-40B4-BE49-F238E27FC236}">
                <a16:creationId xmlns="" xmlns:a16="http://schemas.microsoft.com/office/drawing/2014/main" id="{5CA239E6-AC00-4AF1-8856-39083FCEB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636473"/>
              </p:ext>
            </p:extLst>
          </p:nvPr>
        </p:nvGraphicFramePr>
        <p:xfrm>
          <a:off x="1907781" y="2238735"/>
          <a:ext cx="8681238" cy="31956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05048">
                  <a:extLst>
                    <a:ext uri="{9D8B030D-6E8A-4147-A177-3AD203B41FA5}">
                      <a16:colId xmlns="" xmlns:a16="http://schemas.microsoft.com/office/drawing/2014/main" val="1966696356"/>
                    </a:ext>
                  </a:extLst>
                </a:gridCol>
                <a:gridCol w="3418247">
                  <a:extLst>
                    <a:ext uri="{9D8B030D-6E8A-4147-A177-3AD203B41FA5}">
                      <a16:colId xmlns="" xmlns:a16="http://schemas.microsoft.com/office/drawing/2014/main" val="298878229"/>
                    </a:ext>
                  </a:extLst>
                </a:gridCol>
                <a:gridCol w="3157943">
                  <a:extLst>
                    <a:ext uri="{9D8B030D-6E8A-4147-A177-3AD203B41FA5}">
                      <a16:colId xmlns="" xmlns:a16="http://schemas.microsoft.com/office/drawing/2014/main" val="2875948651"/>
                    </a:ext>
                  </a:extLst>
                </a:gridCol>
              </a:tblGrid>
              <a:tr h="60159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Blended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Traditional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5319155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Eclass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4931340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Read materials, watch videos, take notes, mind-map, discuss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7723947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Sources of information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Libraries, newspapers, articles,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8524042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Means of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Work</a:t>
                      </a:r>
                      <a:r>
                        <a:rPr lang="en-US" sz="1800" baseline="0" dirty="0"/>
                        <a:t> in group, discuss with friends, email teacher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432341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100064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488098" y="1334425"/>
            <a:ext cx="11520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cs typeface="Arial" panose="020B0604020202020204" pitchFamily="34" charset="0"/>
              </a:rPr>
              <a:t>DISCUSSION: Compare Blended Learning with Traditional Learning</a:t>
            </a:r>
          </a:p>
        </p:txBody>
      </p:sp>
      <p:sp>
        <p:nvSpPr>
          <p:cNvPr id="2" name="AutoShape 4" descr="Cách để Ghi chép tốt hơn: 14 Bước (kèm Ảnh) – wikiHow">
            <a:extLst>
              <a:ext uri="{FF2B5EF4-FFF2-40B4-BE49-F238E27FC236}">
                <a16:creationId xmlns="" xmlns:a16="http://schemas.microsoft.com/office/drawing/2014/main" id="{66986AC0-7CC8-4563-8D5E-927B86360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" name="Table 17">
            <a:extLst>
              <a:ext uri="{FF2B5EF4-FFF2-40B4-BE49-F238E27FC236}">
                <a16:creationId xmlns="" xmlns:a16="http://schemas.microsoft.com/office/drawing/2014/main" id="{5CA239E6-AC00-4AF1-8856-39083FCEB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239299"/>
              </p:ext>
            </p:extLst>
          </p:nvPr>
        </p:nvGraphicFramePr>
        <p:xfrm>
          <a:off x="1907781" y="2238735"/>
          <a:ext cx="8681238" cy="31956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05048">
                  <a:extLst>
                    <a:ext uri="{9D8B030D-6E8A-4147-A177-3AD203B41FA5}">
                      <a16:colId xmlns="" xmlns:a16="http://schemas.microsoft.com/office/drawing/2014/main" val="1966696356"/>
                    </a:ext>
                  </a:extLst>
                </a:gridCol>
                <a:gridCol w="3418247">
                  <a:extLst>
                    <a:ext uri="{9D8B030D-6E8A-4147-A177-3AD203B41FA5}">
                      <a16:colId xmlns="" xmlns:a16="http://schemas.microsoft.com/office/drawing/2014/main" val="298878229"/>
                    </a:ext>
                  </a:extLst>
                </a:gridCol>
                <a:gridCol w="3157943">
                  <a:extLst>
                    <a:ext uri="{9D8B030D-6E8A-4147-A177-3AD203B41FA5}">
                      <a16:colId xmlns="" xmlns:a16="http://schemas.microsoft.com/office/drawing/2014/main" val="2875948651"/>
                    </a:ext>
                  </a:extLst>
                </a:gridCol>
              </a:tblGrid>
              <a:tr h="60159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Blended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Traditional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5319155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Eclass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 class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4931340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Read materials, watch videos, take notes, mind-map, discuss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Read materials, watch videos, take notes, mind-map, discuss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7723947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Sources of information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Libraries, newspapers, articles,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Textbooks,</a:t>
                      </a:r>
                      <a:r>
                        <a:rPr lang="en-US" sz="1800" baseline="0" dirty="0"/>
                        <a:t> library, materials given by teachers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8524042"/>
                  </a:ext>
                </a:extLst>
              </a:tr>
              <a:tr h="64851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Means of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Work</a:t>
                      </a:r>
                      <a:r>
                        <a:rPr lang="en-US" sz="1800" baseline="0" dirty="0"/>
                        <a:t> in group, discuss with friends, email teacher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Work</a:t>
                      </a:r>
                      <a:r>
                        <a:rPr lang="en-US" sz="1800" baseline="0" dirty="0"/>
                        <a:t> in group, discuss with friends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432341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30487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390653" y="1022343"/>
            <a:ext cx="8453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cs typeface="Arial" panose="020B0604020202020204" pitchFamily="34" charset="0"/>
              </a:rPr>
              <a:t>Work in groups. Discuss the questions.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61655" y="1046723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8047" y="94408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5300" y="1914524"/>
            <a:ext cx="1151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/>
                </a:solidFill>
              </a:rPr>
              <a:t>Which is more effective: blended or traditional learning? Why?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21" y="2798807"/>
            <a:ext cx="6667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4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263778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245504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3" y="3083080"/>
            <a:ext cx="4263780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98044"/>
            <a:ext cx="4263779" cy="83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Discussion: Compare Blended learning and Traditional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 the questions.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478861" y="4902116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26377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38636" y="176840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60679" y="1786896"/>
            <a:ext cx="97621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Knowledge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Gain an overview about the topic Blended-learning class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Expand vocabulary of the topic blended learning and talk about it. 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Listen for main idea and specific information in the task Chart completion and answering questions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2. Skills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Develop listening skills 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Be collaborative and supportive in pair work and teamwork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3. Attitude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Familiarize with blended-learning class </a:t>
            </a:r>
          </a:p>
          <a:p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- Develop self-study skills</a:t>
            </a:r>
            <a:endParaRPr lang="en-US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57588" y="1279001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7760" y="118335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6239" y="1258653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689516" y="2289963"/>
            <a:ext cx="103932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have we learnt today? </a:t>
            </a:r>
            <a:endParaRPr lang="en-US" sz="2800" dirty="0" smtClean="0"/>
          </a:p>
          <a:p>
            <a:pPr algn="just"/>
            <a:r>
              <a:rPr lang="en-US" sz="2800" dirty="0" smtClean="0"/>
              <a:t>- </a:t>
            </a:r>
            <a:r>
              <a:rPr lang="en-US" sz="2800" dirty="0"/>
              <a:t>Learn language items: </a:t>
            </a:r>
          </a:p>
          <a:p>
            <a:pPr algn="just"/>
            <a:r>
              <a:rPr lang="en-US" sz="2800" dirty="0"/>
              <a:t>     + Words/phrases related to topic “Blended learning”</a:t>
            </a:r>
          </a:p>
          <a:p>
            <a:pPr algn="just"/>
            <a:r>
              <a:rPr lang="en-US" sz="2800" dirty="0"/>
              <a:t>     + Listening for main idea and for specific information</a:t>
            </a:r>
          </a:p>
          <a:p>
            <a:pPr algn="just"/>
            <a:r>
              <a:rPr lang="en-US" sz="2800" dirty="0"/>
              <a:t>- Be familiarized with blended learning and how  they are done in and out of class.  </a:t>
            </a:r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53805" y="107293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3977" y="977290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1002" y="10388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2516912" y="1935020"/>
            <a:ext cx="7958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 the exercises: Unit 8 - Lesson 3, Workbook.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02" y="3319554"/>
            <a:ext cx="2630760" cy="19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5978873"/>
            <a:ext cx="587763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: facebook.com/sachmem.vn/</a:t>
            </a: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341052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322778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3" y="3083080"/>
            <a:ext cx="4341054" cy="1612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Reorder the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flow chart with no more than TWO words.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98044"/>
            <a:ext cx="4341053" cy="83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Discussion: Compare Blended learning and Traditional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 the questions.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478861" y="4902116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34105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225142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5813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07583" y="999380"/>
            <a:ext cx="10277341" cy="89147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tx1"/>
                </a:solidFill>
                <a:ea typeface="Adobe Gothic Std B" panose="020B0800000000000000" pitchFamily="34" charset="-128"/>
              </a:rPr>
              <a:t>*WARM-UP</a:t>
            </a:r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: Video Watching</a:t>
            </a:r>
          </a:p>
          <a:p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https://www.youtube.com/watch?v=-bwhR1ZKGRE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i="1" dirty="0">
              <a:solidFill>
                <a:schemeClr val="tx1"/>
              </a:solidFill>
              <a:ea typeface="Adobe Gothic Std B" panose="020B0800000000000000" pitchFamily="34" charset="-128"/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pic>
        <p:nvPicPr>
          <p:cNvPr id="3" name="What is…Blended Learning_">
            <a:hlinkClick r:id="" action="ppaction://media"/>
            <a:extLst>
              <a:ext uri="{FF2B5EF4-FFF2-40B4-BE49-F238E27FC236}">
                <a16:creationId xmlns="" xmlns:a16="http://schemas.microsoft.com/office/drawing/2014/main" id="{F6832E44-8E57-4667-9FC6-E3C00105AE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3889" y="2020770"/>
            <a:ext cx="8091521" cy="45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5A69A7-D3D8-45CD-B07E-BE0E23128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094" y="1553784"/>
            <a:ext cx="8072415" cy="330427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420E167-79F8-49DA-AF36-FFEDE86CE5DC}"/>
              </a:ext>
            </a:extLst>
          </p:cNvPr>
          <p:cNvSpPr/>
          <p:nvPr/>
        </p:nvSpPr>
        <p:spPr>
          <a:xfrm>
            <a:off x="1524000" y="5183329"/>
            <a:ext cx="3657600" cy="99491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face-to face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learning activities</a:t>
            </a: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24CE24E-A7BF-464C-8D6E-9B8B218242F9}"/>
              </a:ext>
            </a:extLst>
          </p:cNvPr>
          <p:cNvSpPr/>
          <p:nvPr/>
        </p:nvSpPr>
        <p:spPr>
          <a:xfrm>
            <a:off x="4682477" y="5183329"/>
            <a:ext cx="2975650" cy="99491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digital learning objects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2A73382-8897-49BD-8EED-7C58220DB8FF}"/>
              </a:ext>
            </a:extLst>
          </p:cNvPr>
          <p:cNvSpPr/>
          <p:nvPr/>
        </p:nvSpPr>
        <p:spPr>
          <a:xfrm>
            <a:off x="7304058" y="5183329"/>
            <a:ext cx="3065375" cy="98699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independent study time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30241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6673"/>
                </a:solidFill>
              </a:rPr>
              <a:t>Video Watching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284141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Guess the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Tick what you often do to prepare before a new lesson.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7041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407D56F-5665-486F-9B52-13CD429D84F2}"/>
              </a:ext>
            </a:extLst>
          </p:cNvPr>
          <p:cNvSpPr txBox="1"/>
          <p:nvPr/>
        </p:nvSpPr>
        <p:spPr>
          <a:xfrm>
            <a:off x="502303" y="1905506"/>
            <a:ext cx="10282927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Vocabulary </a:t>
            </a: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game: </a:t>
            </a:r>
            <a:r>
              <a:rPr lang="en-US" sz="4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GUESS 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THE WORDS</a:t>
            </a:r>
          </a:p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- raise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your hand</a:t>
            </a:r>
          </a:p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- say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the word(s) out loud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3148</TotalTime>
  <Words>1170</Words>
  <Application>Microsoft Office PowerPoint</Application>
  <PresentationFormat>Widescreen</PresentationFormat>
  <Paragraphs>263</Paragraphs>
  <Slides>32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Adobe Gothic Std B</vt:lpstr>
      <vt:lpstr>Arial</vt:lpstr>
      <vt:lpstr>Bookman Old Style</vt:lpstr>
      <vt:lpstr>Calibri</vt:lpstr>
      <vt:lpstr>Calibri Light</vt:lpstr>
      <vt:lpstr>Courier New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Trinh</cp:lastModifiedBy>
  <cp:revision>226</cp:revision>
  <dcterms:created xsi:type="dcterms:W3CDTF">2020-12-09T02:04:09Z</dcterms:created>
  <dcterms:modified xsi:type="dcterms:W3CDTF">2022-12-13T10:25:54Z</dcterms:modified>
  <cp:category>9Slide.vn</cp:category>
</cp:coreProperties>
</file>