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92" r:id="rId6"/>
    <p:sldId id="261" r:id="rId7"/>
    <p:sldId id="281" r:id="rId8"/>
    <p:sldId id="282" r:id="rId9"/>
    <p:sldId id="291" r:id="rId10"/>
    <p:sldId id="294" r:id="rId11"/>
    <p:sldId id="295" r:id="rId12"/>
    <p:sldId id="296" r:id="rId13"/>
    <p:sldId id="293" r:id="rId14"/>
    <p:sldId id="263" r:id="rId15"/>
    <p:sldId id="283" r:id="rId16"/>
    <p:sldId id="284" r:id="rId17"/>
    <p:sldId id="285" r:id="rId18"/>
    <p:sldId id="267" r:id="rId19"/>
    <p:sldId id="297" r:id="rId20"/>
    <p:sldId id="269" r:id="rId21"/>
    <p:sldId id="288" r:id="rId22"/>
    <p:sldId id="271" r:id="rId23"/>
    <p:sldId id="273" r:id="rId24"/>
    <p:sldId id="275" r:id="rId25"/>
    <p:sldId id="298" r:id="rId26"/>
    <p:sldId id="278" r:id="rId27"/>
    <p:sldId id="279" r:id="rId28"/>
    <p:sldId id="280" r:id="rId29"/>
  </p:sldIdLst>
  <p:sldSz cx="12192000" cy="6858000"/>
  <p:notesSz cx="6858000" cy="9144000"/>
  <p:embeddedFontLst>
    <p:embeddedFont>
      <p:font typeface="Bookman Old Style" panose="02050604050505020204" pitchFamily="18" charset="0"/>
      <p:regular r:id="rId31"/>
      <p:bold r:id="rId32"/>
      <p:italic r:id="rId33"/>
      <p:boldItalic r:id="rId34"/>
    </p:embeddedFont>
    <p:embeddedFont>
      <p:font typeface="Open Sans"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0719" autoAdjust="0"/>
  </p:normalViewPr>
  <p:slideViewPr>
    <p:cSldViewPr snapToGrid="0">
      <p:cViewPr varScale="1">
        <p:scale>
          <a:sx n="73" d="100"/>
          <a:sy n="73" d="100"/>
        </p:scale>
        <p:origin x="160"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802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5862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10042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01858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77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80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92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13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4634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567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280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1744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799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170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6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849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07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951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1244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a:t>
            </a:r>
            <a:r>
              <a:rPr lang="en-US" sz="4000" b="1" dirty="0" smtClean="0">
                <a:solidFill>
                  <a:srgbClr val="0FB7BD"/>
                </a:solidFill>
                <a:latin typeface="Calibri" panose="020F0502020204030204" pitchFamily="34" charset="0"/>
                <a:cs typeface="Calibri" panose="020F0502020204030204" pitchFamily="34" charset="0"/>
              </a:rPr>
              <a:t>Wide Fund </a:t>
            </a:r>
          </a:p>
          <a:p>
            <a:pPr algn="ctr"/>
            <a:r>
              <a:rPr lang="en-US" sz="4000" b="1" dirty="0" smtClean="0">
                <a:solidFill>
                  <a:srgbClr val="0FB7BD"/>
                </a:solidFill>
                <a:latin typeface="Calibri" panose="020F0502020204030204" pitchFamily="34" charset="0"/>
                <a:cs typeface="Calibri" panose="020F0502020204030204" pitchFamily="34" charset="0"/>
              </a:rPr>
              <a:t>for Nature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919" y="1501729"/>
            <a:ext cx="2981341" cy="4419837"/>
          </a:xfrm>
          <a:prstGeom prst="rect">
            <a:avLst/>
          </a:prstGeom>
        </p:spPr>
      </p:pic>
    </p:spTree>
    <p:extLst>
      <p:ext uri="{BB962C8B-B14F-4D97-AF65-F5344CB8AC3E}">
        <p14:creationId xmlns:p14="http://schemas.microsoft.com/office/powerpoint/2010/main" val="4240340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938992"/>
          </a:xfrm>
          <a:prstGeom prst="rect">
            <a:avLst/>
          </a:prstGeom>
          <a:noFill/>
        </p:spPr>
        <p:txBody>
          <a:bodyPr wrap="square" rtlCol="0">
            <a:spAutoFit/>
          </a:bodyPr>
          <a:lstStyle/>
          <a:p>
            <a:pPr algn="ctr"/>
            <a:r>
              <a:rPr lang="en-US" sz="4000" b="1" dirty="0" smtClean="0">
                <a:solidFill>
                  <a:srgbClr val="0FB7BD"/>
                </a:solidFill>
                <a:latin typeface="Calibri" panose="020F0502020204030204" pitchFamily="34" charset="0"/>
                <a:cs typeface="Calibri" panose="020F0502020204030204" pitchFamily="34" charset="0"/>
              </a:rPr>
              <a:t>The Food and Agriculture </a:t>
            </a:r>
            <a:r>
              <a:rPr lang="en-US" sz="4000" b="1" dirty="0" err="1" smtClean="0">
                <a:solidFill>
                  <a:srgbClr val="0FB7BD"/>
                </a:solidFill>
                <a:latin typeface="Calibri" panose="020F0502020204030204" pitchFamily="34" charset="0"/>
                <a:cs typeface="Calibri" panose="020F0502020204030204" pitchFamily="34" charset="0"/>
              </a:rPr>
              <a:t>Organisation</a:t>
            </a:r>
            <a:r>
              <a:rPr lang="en-US" sz="4000" b="1" dirty="0" smtClean="0">
                <a:solidFill>
                  <a:srgbClr val="0FB7BD"/>
                </a:solidFill>
                <a:latin typeface="Calibri" panose="020F0502020204030204" pitchFamily="34" charset="0"/>
                <a:cs typeface="Calibri" panose="020F0502020204030204" pitchFamily="34" charset="0"/>
              </a:rPr>
              <a:t> of the United Nations</a:t>
            </a:r>
            <a:endParaRPr lang="en-US" sz="4000" b="1" dirty="0">
              <a:solidFill>
                <a:srgbClr val="0FB7BD"/>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29" y="1745312"/>
            <a:ext cx="3868169" cy="3928374"/>
          </a:xfrm>
          <a:prstGeom prst="rect">
            <a:avLst/>
          </a:prstGeom>
        </p:spPr>
      </p:pic>
    </p:spTree>
    <p:extLst>
      <p:ext uri="{BB962C8B-B14F-4D97-AF65-F5344CB8AC3E}">
        <p14:creationId xmlns:p14="http://schemas.microsoft.com/office/powerpoint/2010/main" val="367819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323439"/>
          </a:xfrm>
          <a:prstGeom prst="rect">
            <a:avLst/>
          </a:prstGeom>
          <a:noFill/>
        </p:spPr>
        <p:txBody>
          <a:bodyPr wrap="square" rtlCol="0">
            <a:spAutoFit/>
          </a:bodyPr>
          <a:lstStyle/>
          <a:p>
            <a:pPr algn="ctr"/>
            <a:r>
              <a:rPr lang="en-US" sz="4000" b="1" dirty="0" smtClean="0">
                <a:solidFill>
                  <a:srgbClr val="0FB7BD"/>
                </a:solidFill>
                <a:latin typeface="Calibri" panose="020F0502020204030204" pitchFamily="34" charset="0"/>
                <a:cs typeface="Calibri" panose="020F0502020204030204" pitchFamily="34" charset="0"/>
              </a:rPr>
              <a:t>Association of Southeast Asian Nations</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891" l="0" r="100000">
                        <a14:foregroundMark x1="23000" y1="8804" x2="2000" y2="40109"/>
                        <a14:foregroundMark x1="2444" y1="36196" x2="18111" y2="12065"/>
                        <a14:foregroundMark x1="25000" y1="8370" x2="49333" y2="1630"/>
                        <a14:foregroundMark x1="23222" y1="11739" x2="44222" y2="1304"/>
                        <a14:foregroundMark x1="52444" y1="1630" x2="88333" y2="19565"/>
                        <a14:foregroundMark x1="29889" y1="5978" x2="39111" y2="1304"/>
                        <a14:foregroundMark x1="56222" y1="1087" x2="79333" y2="10000"/>
                        <a14:foregroundMark x1="62222" y1="5326" x2="75222" y2="10109"/>
                        <a14:foregroundMark x1="89667" y1="20761" x2="97778" y2="45761"/>
                        <a14:foregroundMark x1="85778" y1="19565" x2="97778" y2="39565"/>
                        <a14:foregroundMark x1="98667" y1="43043" x2="92000" y2="72609"/>
                        <a14:foregroundMark x1="25111" y1="79348" x2="75222" y2="74674"/>
                        <a14:foregroundMark x1="27444" y1="73587" x2="78556" y2="80978"/>
                        <a14:foregroundMark x1="38889" y1="81304" x2="66667" y2="73370"/>
                        <a14:foregroundMark x1="47111" y1="80978" x2="81778" y2="85000"/>
                        <a14:foregroundMark x1="91778" y1="75000" x2="63889" y2="94565"/>
                        <a14:foregroundMark x1="91000" y1="70000" x2="75444" y2="90435"/>
                        <a14:foregroundMark x1="12556" y1="18804" x2="5333" y2="28152"/>
                        <a14:foregroundMark x1="2000" y1="40326" x2="2000" y2="61413"/>
                        <a14:foregroundMark x1="5111" y1="38587" x2="5000" y2="66957"/>
                        <a14:foregroundMark x1="3000" y1="45761" x2="11000" y2="77609"/>
                        <a14:foregroundMark x1="12000" y1="75000" x2="32000" y2="94130"/>
                        <a14:foregroundMark x1="12222" y1="80000" x2="36444" y2="95543"/>
                        <a14:foregroundMark x1="30444" y1="90326" x2="55000" y2="95870"/>
                        <a14:foregroundMark x1="41222" y1="96739" x2="66556" y2="91739"/>
                        <a14:foregroundMark x1="98889" y1="49674" x2="93778" y2="70217"/>
                      </a14:backgroundRemoval>
                    </a14:imgEffect>
                  </a14:imgLayer>
                </a14:imgProps>
              </a:ext>
              <a:ext uri="{28A0092B-C50C-407E-A947-70E740481C1C}">
                <a14:useLocalDpi xmlns:a14="http://schemas.microsoft.com/office/drawing/2010/main" val="0"/>
              </a:ext>
            </a:extLst>
          </a:blip>
          <a:stretch>
            <a:fillRect/>
          </a:stretch>
        </p:blipFill>
        <p:spPr>
          <a:xfrm>
            <a:off x="7357610" y="1585334"/>
            <a:ext cx="4139581" cy="4231571"/>
          </a:xfrm>
          <a:prstGeom prst="rect">
            <a:avLst/>
          </a:prstGeom>
        </p:spPr>
      </p:pic>
    </p:spTree>
    <p:extLst>
      <p:ext uri="{BB962C8B-B14F-4D97-AF65-F5344CB8AC3E}">
        <p14:creationId xmlns:p14="http://schemas.microsoft.com/office/powerpoint/2010/main" val="27620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599277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smtClean="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999" y="3469468"/>
            <a:ext cx="768685" cy="768685"/>
          </a:xfrm>
          <a:prstGeom prst="rect">
            <a:avLst/>
          </a:prstGeom>
        </p:spPr>
      </p:pic>
      <p:pic>
        <p:nvPicPr>
          <p:cNvPr id="2" name="Picture 1"/>
          <p:cNvPicPr>
            <a:picLocks noChangeAspect="1"/>
          </p:cNvPicPr>
          <p:nvPr/>
        </p:nvPicPr>
        <p:blipFill>
          <a:blip r:embed="rId7"/>
          <a:stretch>
            <a:fillRect/>
          </a:stretch>
        </p:blipFill>
        <p:spPr>
          <a:xfrm>
            <a:off x="6008266" y="2171699"/>
            <a:ext cx="5878934" cy="37814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smtClean="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a:t>
            </a:r>
            <a:r>
              <a:rPr lang="en-US" sz="2800" dirty="0" smtClean="0">
                <a:solidFill>
                  <a:schemeClr val="tx1"/>
                </a:solidFill>
                <a:latin typeface="Calibri" panose="020F0502020204030204" pitchFamily="34" charset="0"/>
                <a:cs typeface="Calibri" panose="020F0502020204030204" pitchFamily="34" charset="0"/>
              </a:rPr>
              <a:t>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smtClean="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smtClean="0">
                <a:solidFill>
                  <a:srgbClr val="F26532"/>
                </a:solidFill>
                <a:latin typeface="Calibri" panose="020F0502020204030204" pitchFamily="34" charset="0"/>
                <a:ea typeface="Calibri"/>
                <a:cs typeface="Calibri" panose="020F0502020204030204" pitchFamily="34" charset="0"/>
                <a:sym typeface="Calibri"/>
              </a:rPr>
              <a:t>investor </a:t>
            </a:r>
            <a:r>
              <a:rPr lang="en-US" sz="4800" b="1" dirty="0">
                <a:solidFill>
                  <a:srgbClr val="F26532"/>
                </a:solidFill>
                <a:latin typeface="Calibri" panose="020F0502020204030204" pitchFamily="34" charset="0"/>
                <a:ea typeface="Calibri"/>
                <a:cs typeface="Calibri" panose="020F0502020204030204" pitchFamily="34" charset="0"/>
                <a:sym typeface="Calibri"/>
              </a:rPr>
              <a:t>(n)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smtClean="0">
                <a:solidFill>
                  <a:schemeClr val="tx1"/>
                </a:solidFill>
                <a:latin typeface="Calibri" panose="020F0502020204030204" pitchFamily="34" charset="0"/>
                <a:cs typeface="Calibri" panose="020F0502020204030204" pitchFamily="34" charset="0"/>
              </a:rPr>
              <a:t>organisation</a:t>
            </a:r>
            <a:r>
              <a:rPr lang="en-US" sz="2800" dirty="0" smtClean="0">
                <a:solidFill>
                  <a:schemeClr val="tx1"/>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a:t>
            </a:r>
            <a:r>
              <a:rPr lang="en-US" sz="2800" b="1" dirty="0" err="1" smtClean="0">
                <a:solidFill>
                  <a:srgbClr val="0FB7BD"/>
                </a:solidFill>
              </a:rPr>
              <a:t>vestə</a:t>
            </a:r>
            <a:r>
              <a:rPr lang="en-US" sz="2800" b="1" dirty="0" smtClean="0">
                <a:solidFill>
                  <a:srgbClr val="0FB7BD"/>
                </a:solidFill>
              </a:rPr>
              <a:t>(r)/</a:t>
            </a:r>
            <a:endParaRPr lang="en-US" sz="2800" b="1" dirty="0">
              <a:solidFill>
                <a:srgbClr val="0FB7BD"/>
              </a:solidFill>
            </a:endParaRP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smtClean="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sp>
        <p:nvSpPr>
          <p:cNvPr id="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smtClean="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 name="Rectangle 3"/>
          <p:cNvSpPr/>
          <p:nvPr/>
        </p:nvSpPr>
        <p:spPr>
          <a:xfrm>
            <a:off x="802743" y="813537"/>
            <a:ext cx="10396480" cy="6001643"/>
          </a:xfrm>
          <a:prstGeom prst="rect">
            <a:avLst/>
          </a:prstGeom>
        </p:spPr>
        <p:txBody>
          <a:bodyPr wrap="square">
            <a:spAutoFit/>
          </a:bodyPr>
          <a:lstStyle/>
          <a:p>
            <a:endParaRPr lang="vi-VN" sz="1600" b="1"/>
          </a:p>
          <a:p>
            <a:r>
              <a:rPr lang="vi-VN" sz="1600" b="1"/>
              <a:t>World Peace/Peacekeeping: Hòa bình thế giới/ Giữ gìn hòa bình</a:t>
            </a:r>
          </a:p>
          <a:p>
            <a:endParaRPr lang="vi-VN" sz="1600" b="1"/>
          </a:p>
          <a:p>
            <a:r>
              <a:rPr lang="vi-VN" sz="1600" b="1"/>
              <a:t>Reduce Poverty: Giảm nghèo</a:t>
            </a:r>
          </a:p>
          <a:p>
            <a:endParaRPr lang="vi-VN" sz="1600" b="1"/>
          </a:p>
          <a:p>
            <a:r>
              <a:rPr lang="vi-VN" sz="1600" b="1"/>
              <a:t>Improve People’s Lives: Cải thiện cuộc sống của người dân</a:t>
            </a:r>
          </a:p>
          <a:p>
            <a:endParaRPr lang="vi-VN" sz="1600" b="1"/>
          </a:p>
          <a:p>
            <a:r>
              <a:rPr lang="vi-VN" sz="1600" b="1"/>
              <a:t>Form/Set up/Establish: Thiết lập</a:t>
            </a:r>
          </a:p>
          <a:p>
            <a:endParaRPr lang="vi-VN" sz="1600" b="1"/>
          </a:p>
          <a:p>
            <a:r>
              <a:rPr lang="vi-VN" sz="1600" b="1"/>
              <a:t>Disadvantaged Children: Trẻ em khuyết tật</a:t>
            </a:r>
          </a:p>
          <a:p>
            <a:endParaRPr lang="vi-VN" sz="1600" b="1"/>
          </a:p>
          <a:p>
            <a:r>
              <a:rPr lang="vi-VN" sz="1600" b="1"/>
              <a:t>Safe from Harm: An toàn khỏi nguy hiểm</a:t>
            </a:r>
          </a:p>
          <a:p>
            <a:endParaRPr lang="vi-VN" sz="1600" b="1"/>
          </a:p>
          <a:p>
            <a:r>
              <a:rPr lang="vi-VN" sz="1600" b="1"/>
              <a:t>Technical Support: Hỗ trợ kỹ thuật</a:t>
            </a:r>
          </a:p>
          <a:p>
            <a:endParaRPr lang="vi-VN" sz="1600" b="1"/>
          </a:p>
          <a:p>
            <a:r>
              <a:rPr lang="vi-VN" sz="1600" b="1"/>
              <a:t>Have a Better Life: Có cuộc sống tốt đẹp hơn</a:t>
            </a:r>
          </a:p>
          <a:p>
            <a:endParaRPr lang="vi-VN" sz="1600" b="1"/>
          </a:p>
          <a:p>
            <a:r>
              <a:rPr lang="vi-VN" sz="1600" b="1"/>
              <a:t>Economic Organization: Tổ chức kinh tế</a:t>
            </a:r>
          </a:p>
          <a:p>
            <a:endParaRPr lang="vi-VN" sz="1600" b="1"/>
          </a:p>
          <a:p>
            <a:r>
              <a:rPr lang="vi-VN" sz="1600" b="1"/>
              <a:t>Foreign Investors (-&gt;Invest in sth): Nhà đầu tư nước ngoài (-&gt; Đầu tư vào cái gì)</a:t>
            </a:r>
          </a:p>
          <a:p>
            <a:endParaRPr lang="vi-VN" sz="1600" b="1"/>
          </a:p>
          <a:p>
            <a:r>
              <a:rPr lang="vi-VN" sz="1600" b="1"/>
              <a:t>Damage or Injury: Thiệt hại hoặc chấn thương</a:t>
            </a:r>
          </a:p>
          <a:p>
            <a:endParaRPr lang="vi-VN" sz="1600" b="1"/>
          </a:p>
          <a:p>
            <a:r>
              <a:rPr lang="vi-VN" sz="1600" b="1"/>
              <a:t>Aim: Mục tiêu</a:t>
            </a:r>
            <a:endParaRPr lang="en-US" sz="1600" b="1"/>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a:t>
            </a:r>
            <a:r>
              <a:rPr lang="en-US" sz="1800" b="0" i="0" u="none" strike="noStrike" cap="none" dirty="0" smtClean="0">
                <a:solidFill>
                  <a:srgbClr val="006673"/>
                </a:solidFill>
                <a:latin typeface="Calibri"/>
                <a:ea typeface="Calibri"/>
                <a:cs typeface="Calibri"/>
                <a:sym typeface="Calibri"/>
              </a:rPr>
              <a:t>2:</a:t>
            </a:r>
            <a:r>
              <a:rPr lang="en-US" sz="1800" dirty="0">
                <a:solidFill>
                  <a:srgbClr val="006673"/>
                </a:solidFill>
                <a:latin typeface="Calibri"/>
                <a:ea typeface="Calibri"/>
                <a:cs typeface="Calibri"/>
                <a:sym typeface="Calibri"/>
              </a:rPr>
              <a:t> </a:t>
            </a:r>
            <a:r>
              <a:rPr lang="en-US" sz="1800" dirty="0" smtClean="0">
                <a:solidFill>
                  <a:srgbClr val="006673"/>
                </a:solidFill>
                <a:latin typeface="Calibri"/>
                <a:ea typeface="Calibri"/>
                <a:cs typeface="Calibri"/>
                <a:sym typeface="Calibri"/>
              </a:rPr>
              <a:t>Choose </a:t>
            </a:r>
            <a:r>
              <a:rPr lang="en-US" sz="1800" dirty="0">
                <a:solidFill>
                  <a:srgbClr val="006673"/>
                </a:solidFill>
                <a:latin typeface="Calibri"/>
                <a:ea typeface="Calibri"/>
                <a:cs typeface="Calibri"/>
                <a:sym typeface="Calibri"/>
              </a:rPr>
              <a:t>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a:t>
            </a:r>
            <a:r>
              <a:rPr lang="en-US" sz="1800" dirty="0" smtClean="0">
                <a:solidFill>
                  <a:srgbClr val="006673"/>
                </a:solidFill>
                <a:latin typeface="Calibri"/>
                <a:ea typeface="Calibri"/>
                <a:cs typeface="Calibri"/>
                <a:sym typeface="Calibri"/>
              </a:rPr>
              <a:t>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86204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dirty="0" smtClean="0">
                <a:solidFill>
                  <a:srgbClr val="0070C0"/>
                </a:solidFill>
                <a:latin typeface="Calibri" panose="020F0502020204030204" pitchFamily="34" charset="0"/>
                <a:cs typeface="Calibri" panose="020F0502020204030204" pitchFamily="34" charset="0"/>
              </a:rPr>
              <a:t>Viet Nam and international </a:t>
            </a:r>
            <a:r>
              <a:rPr lang="en-US" sz="3600" dirty="0" err="1" smtClean="0">
                <a:solidFill>
                  <a:srgbClr val="0070C0"/>
                </a:solidFill>
                <a:latin typeface="Calibri" panose="020F0502020204030204" pitchFamily="34" charset="0"/>
                <a:cs typeface="Calibri" panose="020F0502020204030204" pitchFamily="34" charset="0"/>
              </a:rPr>
              <a:t>organisations</a:t>
            </a:r>
            <a:endParaRPr lang="en-US" sz="1050" dirty="0">
              <a:solidFill>
                <a:srgbClr val="0070C0"/>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smtClean="0">
                <a:solidFill>
                  <a:schemeClr val="lt1"/>
                </a:solidFill>
                <a:latin typeface="Calibri" panose="020F0502020204030204" pitchFamily="34" charset="0"/>
                <a:cs typeface="Calibri" panose="020F0502020204030204" pitchFamily="34" charset="0"/>
              </a:rPr>
              <a:t>VIET NAM </a:t>
            </a:r>
            <a:r>
              <a:rPr lang="en-US" sz="3200" b="1" dirty="0">
                <a:solidFill>
                  <a:schemeClr val="lt1"/>
                </a:solidFill>
                <a:latin typeface="Calibri" panose="020F0502020204030204" pitchFamily="34" charset="0"/>
                <a:cs typeface="Calibri" panose="020F0502020204030204" pitchFamily="34" charset="0"/>
              </a:rPr>
              <a:t>AND INTERNATIONAL ORGANISATIONS</a:t>
            </a:r>
            <a:endParaRPr sz="10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2287619" y="2790376"/>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2122515" y="2767704"/>
            <a:ext cx="3208247" cy="64633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a:t>
            </a:r>
            <a:r>
              <a:rPr lang="en-US" sz="2400" dirty="0" smtClean="0">
                <a:solidFill>
                  <a:schemeClr val="dk1"/>
                </a:solidFill>
                <a:latin typeface="Calibri"/>
                <a:ea typeface="Calibri"/>
                <a:cs typeface="Calibri"/>
                <a:sym typeface="Calibri"/>
              </a:rPr>
              <a:t>Viet Nam </a:t>
            </a:r>
            <a:r>
              <a:rPr lang="en-US" sz="2400" dirty="0">
                <a:solidFill>
                  <a:schemeClr val="dk1"/>
                </a:solidFill>
                <a:latin typeface="Calibri"/>
                <a:ea typeface="Calibri"/>
                <a:cs typeface="Calibri"/>
                <a:sym typeface="Calibri"/>
              </a:rPr>
              <a:t>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12904"/>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503" y="26659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a:t>
            </a:r>
            <a:r>
              <a:rPr lang="en-US" sz="2400" b="0" i="0" u="none" strike="noStrike" cap="none" dirty="0" smtClean="0">
                <a:solidFill>
                  <a:srgbClr val="000000"/>
                </a:solidFill>
                <a:latin typeface="Calibri" panose="020F0502020204030204" pitchFamily="34" charset="0"/>
                <a:cs typeface="Calibri" panose="020F0502020204030204" pitchFamily="34" charset="0"/>
                <a:sym typeface="Arial"/>
              </a:rPr>
              <a:t>Viet Nam </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0FB7BD"/>
                </a:solidFill>
                <a:latin typeface="Calibri"/>
                <a:ea typeface="Calibri"/>
                <a:cs typeface="Calibri"/>
                <a:sym typeface="Calibri"/>
              </a:rPr>
              <a:t>Do You Know…? </a:t>
            </a:r>
            <a:endParaRPr sz="1400" b="0" i="0" u="none" strike="noStrike" cap="none" dirty="0">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164241860"/>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466118" y="1212387"/>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a:t>
            </a:r>
            <a:r>
              <a:rPr lang="en-US" sz="2800" b="1" dirty="0" smtClean="0">
                <a:solidFill>
                  <a:schemeClr val="tx1"/>
                </a:solidFill>
              </a:rPr>
              <a:t>texts </a:t>
            </a:r>
            <a:r>
              <a:rPr lang="en-US" sz="2800" b="1" dirty="0">
                <a:solidFill>
                  <a:schemeClr val="tx1"/>
                </a:solidFill>
              </a:rPr>
              <a:t>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2" name="Oval 1"/>
          <p:cNvSpPr/>
          <p:nvPr/>
        </p:nvSpPr>
        <p:spPr>
          <a:xfrm>
            <a:off x="1357492" y="2468563"/>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92010" y="3989094"/>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9624" y="5514049"/>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95406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US" sz="2800" b="1" dirty="0">
                <a:solidFill>
                  <a:schemeClr val="tx1"/>
                </a:solidFill>
                <a:latin typeface="+mj-lt"/>
                <a:cs typeface="Calibri" panose="020F0502020204030204" pitchFamily="34" charset="0"/>
              </a:rPr>
              <a:t>Find words in the texts (A, B, C, or D) that mean the following</a:t>
            </a:r>
            <a:r>
              <a:rPr lang="en-US" sz="2800" b="1" dirty="0" smtClean="0">
                <a:solidFill>
                  <a:schemeClr val="tx1"/>
                </a:solidFill>
                <a:latin typeface="+mj-lt"/>
                <a:cs typeface="Calibri" panose="020F0502020204030204" pitchFamily="34" charset="0"/>
              </a:rPr>
              <a:t>.</a:t>
            </a:r>
            <a:endParaRPr sz="2800" b="1" dirty="0">
              <a:solidFill>
                <a:schemeClr val="tx1"/>
              </a:solidFill>
              <a:latin typeface="+mj-lt"/>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5" name="Google Shape;315;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1110726349"/>
              </p:ext>
            </p:extLst>
          </p:nvPr>
        </p:nvGraphicFramePr>
        <p:xfrm>
          <a:off x="542738" y="2357442"/>
          <a:ext cx="11106524" cy="3498450"/>
        </p:xfrm>
        <a:graphic>
          <a:graphicData uri="http://schemas.openxmlformats.org/drawingml/2006/table">
            <a:tbl>
              <a:tblPr firstRow="1" bandRow="1">
                <a:tableStyleId>{E8B1032C-EA38-4F05-BA0D-38AFFFC7BED3}</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a:t>
                      </a:r>
                      <a:r>
                        <a:rPr lang="en-US" sz="3000" dirty="0" smtClean="0"/>
                        <a:t>stop people fighting </a:t>
                      </a:r>
                      <a:r>
                        <a:rPr lang="en-US" sz="3000" dirty="0"/>
                        <a:t>(A)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
        <p:nvSpPr>
          <p:cNvPr id="2" name="TextBox 1"/>
          <p:cNvSpPr txBox="1"/>
          <p:nvPr/>
        </p:nvSpPr>
        <p:spPr>
          <a:xfrm>
            <a:off x="2148289" y="2974554"/>
            <a:ext cx="3084723" cy="553998"/>
          </a:xfrm>
          <a:prstGeom prst="rect">
            <a:avLst/>
          </a:prstGeom>
          <a:noFill/>
        </p:spPr>
        <p:txBody>
          <a:bodyPr wrap="square" rtlCol="0">
            <a:spAutoFit/>
          </a:bodyPr>
          <a:lstStyle/>
          <a:p>
            <a:r>
              <a:rPr lang="en-US" sz="3000" dirty="0" smtClean="0">
                <a:solidFill>
                  <a:srgbClr val="00B0F0"/>
                </a:solidFill>
              </a:rPr>
              <a:t>peacekeeping</a:t>
            </a:r>
            <a:endParaRPr lang="en-US" sz="3000" dirty="0">
              <a:solidFill>
                <a:srgbClr val="00B0F0"/>
              </a:solidFill>
            </a:endParaRPr>
          </a:p>
        </p:txBody>
      </p:sp>
      <p:sp>
        <p:nvSpPr>
          <p:cNvPr id="9" name="TextBox 8"/>
          <p:cNvSpPr txBox="1"/>
          <p:nvPr/>
        </p:nvSpPr>
        <p:spPr>
          <a:xfrm>
            <a:off x="1839816" y="3594654"/>
            <a:ext cx="3084723" cy="553998"/>
          </a:xfrm>
          <a:prstGeom prst="rect">
            <a:avLst/>
          </a:prstGeom>
          <a:noFill/>
        </p:spPr>
        <p:txBody>
          <a:bodyPr wrap="square" rtlCol="0">
            <a:spAutoFit/>
          </a:bodyPr>
          <a:lstStyle/>
          <a:p>
            <a:pPr algn="ctr"/>
            <a:r>
              <a:rPr lang="en-US" sz="3000" dirty="0" smtClean="0">
                <a:solidFill>
                  <a:srgbClr val="00B0F0"/>
                </a:solidFill>
              </a:rPr>
              <a:t>harm</a:t>
            </a:r>
            <a:endParaRPr lang="en-US" sz="3000" dirty="0">
              <a:solidFill>
                <a:srgbClr val="00B0F0"/>
              </a:solidFill>
            </a:endParaRPr>
          </a:p>
        </p:txBody>
      </p:sp>
      <p:sp>
        <p:nvSpPr>
          <p:cNvPr id="10" name="TextBox 9"/>
          <p:cNvSpPr txBox="1"/>
          <p:nvPr/>
        </p:nvSpPr>
        <p:spPr>
          <a:xfrm>
            <a:off x="1839815" y="4159990"/>
            <a:ext cx="3084723" cy="553998"/>
          </a:xfrm>
          <a:prstGeom prst="rect">
            <a:avLst/>
          </a:prstGeom>
          <a:noFill/>
        </p:spPr>
        <p:txBody>
          <a:bodyPr wrap="square" rtlCol="0">
            <a:spAutoFit/>
          </a:bodyPr>
          <a:lstStyle/>
          <a:p>
            <a:pPr algn="ctr"/>
            <a:r>
              <a:rPr lang="en-US" sz="3000" dirty="0" smtClean="0">
                <a:solidFill>
                  <a:srgbClr val="00B0F0"/>
                </a:solidFill>
              </a:rPr>
              <a:t>expert</a:t>
            </a:r>
            <a:endParaRPr lang="en-US" sz="3000" dirty="0">
              <a:solidFill>
                <a:srgbClr val="00B0F0"/>
              </a:solidFill>
            </a:endParaRPr>
          </a:p>
        </p:txBody>
      </p:sp>
      <p:sp>
        <p:nvSpPr>
          <p:cNvPr id="11" name="TextBox 10"/>
          <p:cNvSpPr txBox="1"/>
          <p:nvPr/>
        </p:nvSpPr>
        <p:spPr>
          <a:xfrm>
            <a:off x="2566930" y="4966771"/>
            <a:ext cx="2751817" cy="553998"/>
          </a:xfrm>
          <a:prstGeom prst="rect">
            <a:avLst/>
          </a:prstGeom>
          <a:noFill/>
        </p:spPr>
        <p:txBody>
          <a:bodyPr wrap="square" rtlCol="0">
            <a:spAutoFit/>
          </a:bodyPr>
          <a:lstStyle/>
          <a:p>
            <a:r>
              <a:rPr lang="en-US" sz="3000" dirty="0" smtClean="0">
                <a:solidFill>
                  <a:srgbClr val="00B0F0"/>
                </a:solidFill>
              </a:rPr>
              <a:t>investors</a:t>
            </a:r>
            <a:endParaRPr lang="en-US" sz="3000" dirty="0">
              <a:solidFill>
                <a:srgbClr val="00B0F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6" name="Google Shape;336;p23"/>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a:t>
            </a:r>
            <a:r>
              <a:rPr lang="en-US" sz="2800" dirty="0" smtClean="0">
                <a:latin typeface="Calibri" panose="020F0502020204030204" pitchFamily="34" charset="0"/>
                <a:cs typeface="Calibri" panose="020F0502020204030204" pitchFamily="34" charset="0"/>
              </a:rPr>
              <a:t>_____________ </a:t>
            </a:r>
            <a:r>
              <a:rPr lang="en-US" sz="2800" dirty="0">
                <a:latin typeface="Calibri" panose="020F0502020204030204" pitchFamily="34" charset="0"/>
                <a:cs typeface="Calibri" panose="020F0502020204030204" pitchFamily="34" charset="0"/>
              </a:rPr>
              <a:t>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a:t>
            </a:r>
            <a:r>
              <a:rPr lang="en-US" sz="2800" dirty="0" smtClean="0">
                <a:latin typeface="Calibri" panose="020F0502020204030204" pitchFamily="34" charset="0"/>
                <a:cs typeface="Calibri" panose="020F0502020204030204" pitchFamily="34" charset="0"/>
              </a:rPr>
              <a:t>_____________________ </a:t>
            </a:r>
            <a:r>
              <a:rPr lang="en-US" sz="2800" dirty="0">
                <a:latin typeface="Calibri" panose="020F0502020204030204" pitchFamily="34" charset="0"/>
                <a:cs typeface="Calibri" panose="020F0502020204030204" pitchFamily="34" charset="0"/>
              </a:rPr>
              <a:t>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a:t>
            </a:r>
            <a:r>
              <a:rPr lang="en-US" sz="2800" dirty="0" smtClean="0">
                <a:latin typeface="Calibri" panose="020F0502020204030204" pitchFamily="34" charset="0"/>
                <a:cs typeface="Calibri" panose="020F0502020204030204" pitchFamily="34" charset="0"/>
              </a:rPr>
              <a:t>______________ </a:t>
            </a:r>
            <a:r>
              <a:rPr lang="en-US" sz="2800" dirty="0">
                <a:latin typeface="Calibri" panose="020F0502020204030204" pitchFamily="34" charset="0"/>
                <a:cs typeface="Calibri" panose="020F0502020204030204" pitchFamily="34" charset="0"/>
              </a:rPr>
              <a:t>to foreign investors</a:t>
            </a:r>
            <a:r>
              <a:rPr lang="en-US" sz="2800" dirty="0" smtClean="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a:t>
            </a:r>
            <a:r>
              <a:rPr lang="en-US" sz="2800" dirty="0" smtClean="0">
                <a:solidFill>
                  <a:srgbClr val="00B050"/>
                </a:solidFill>
                <a:latin typeface="Calibri" panose="020F0502020204030204" pitchFamily="34" charset="0"/>
                <a:cs typeface="Calibri" panose="020F0502020204030204" pitchFamily="34" charset="0"/>
              </a:rPr>
              <a:t>ore active</a:t>
            </a:r>
            <a:endParaRPr lang="en-US" sz="2800" dirty="0">
              <a:solidFill>
                <a:srgbClr val="00B050"/>
              </a:solidFill>
              <a:latin typeface="Calibri" panose="020F0502020204030204" pitchFamily="34" charset="0"/>
              <a:cs typeface="Calibri" panose="020F0502020204030204" pitchFamily="34" charset="0"/>
            </a:endParaRP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smtClean="0">
                <a:solidFill>
                  <a:srgbClr val="00B050"/>
                </a:solidFill>
                <a:latin typeface="Calibri" panose="020F0502020204030204" pitchFamily="34" charset="0"/>
                <a:cs typeface="Calibri" panose="020F0502020204030204" pitchFamily="34" charset="0"/>
              </a:rPr>
              <a:t>the most disadvantaged</a:t>
            </a:r>
            <a:endParaRPr lang="en-US" sz="2800" dirty="0">
              <a:solidFill>
                <a:srgbClr val="00B050"/>
              </a:solidFill>
              <a:latin typeface="Calibri" panose="020F0502020204030204" pitchFamily="34" charset="0"/>
              <a:cs typeface="Calibri" panose="020F0502020204030204" pitchFamily="34" charset="0"/>
            </a:endParaRP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smtClean="0">
                <a:solidFill>
                  <a:srgbClr val="00B050"/>
                </a:solidFill>
                <a:latin typeface="Calibri" panose="020F0502020204030204" pitchFamily="34" charset="0"/>
                <a:cs typeface="Calibri" panose="020F0502020204030204" pitchFamily="34" charset="0"/>
              </a:rPr>
              <a:t>better</a:t>
            </a:r>
            <a:endParaRPr lang="en-US" sz="2800" dirty="0">
              <a:solidFill>
                <a:srgbClr val="00B050"/>
              </a:solidFill>
              <a:latin typeface="Calibri" panose="020F0502020204030204" pitchFamily="34" charset="0"/>
              <a:cs typeface="Calibri" panose="020F0502020204030204" pitchFamily="34" charset="0"/>
            </a:endParaRP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smtClean="0">
                <a:solidFill>
                  <a:srgbClr val="00B050"/>
                </a:solidFill>
                <a:latin typeface="Calibri" panose="020F0502020204030204" pitchFamily="34" charset="0"/>
                <a:cs typeface="Calibri" panose="020F0502020204030204" pitchFamily="34" charset="0"/>
              </a:rPr>
              <a:t>largest</a:t>
            </a:r>
            <a:endParaRPr lang="en-US" sz="2800" dirty="0">
              <a:solidFill>
                <a:srgbClr val="00B050"/>
              </a:solidFill>
              <a:latin typeface="Calibri" panose="020F0502020204030204" pitchFamily="34" charset="0"/>
              <a:cs typeface="Calibri" panose="020F0502020204030204" pitchFamily="34" charset="0"/>
            </a:endParaRPr>
          </a:p>
        </p:txBody>
      </p:sp>
      <p:sp>
        <p:nvSpPr>
          <p:cNvPr id="14" name="TextBox 13"/>
          <p:cNvSpPr txBox="1"/>
          <p:nvPr/>
        </p:nvSpPr>
        <p:spPr>
          <a:xfrm>
            <a:off x="5010099" y="5993240"/>
            <a:ext cx="2711627"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a:t>
            </a:r>
            <a:r>
              <a:rPr lang="en-US" sz="2800" dirty="0" smtClean="0">
                <a:solidFill>
                  <a:srgbClr val="00B050"/>
                </a:solidFill>
                <a:latin typeface="Calibri" panose="020F0502020204030204" pitchFamily="34" charset="0"/>
                <a:cs typeface="Calibri" panose="020F0502020204030204" pitchFamily="34" charset="0"/>
              </a:rPr>
              <a:t>ore attractive</a:t>
            </a:r>
            <a:endParaRPr lang="en-US" sz="2800" dirty="0">
              <a:solidFill>
                <a:srgbClr val="00B050"/>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a:t>
            </a:r>
            <a:r>
              <a:rPr lang="en-US" sz="1800" b="0" i="0" u="none" strike="noStrike" cap="none" dirty="0" smtClean="0">
                <a:solidFill>
                  <a:srgbClr val="006673"/>
                </a:solidFill>
                <a:latin typeface="Calibri"/>
                <a:ea typeface="Calibri"/>
                <a:cs typeface="Calibri"/>
                <a:sym typeface="Calibri"/>
              </a:rPr>
              <a:t>2:</a:t>
            </a:r>
            <a:r>
              <a:rPr lang="en-US" sz="1800" dirty="0">
                <a:solidFill>
                  <a:srgbClr val="006673"/>
                </a:solidFill>
                <a:latin typeface="Calibri"/>
                <a:ea typeface="Calibri"/>
                <a:cs typeface="Calibri"/>
                <a:sym typeface="Calibri"/>
              </a:rPr>
              <a:t> </a:t>
            </a:r>
            <a:r>
              <a:rPr lang="en-US" sz="1800" dirty="0" smtClean="0">
                <a:solidFill>
                  <a:srgbClr val="006673"/>
                </a:solidFill>
                <a:latin typeface="Calibri"/>
                <a:ea typeface="Calibri"/>
                <a:cs typeface="Calibri"/>
                <a:sym typeface="Calibri"/>
              </a:rPr>
              <a:t>Choose </a:t>
            </a:r>
            <a:r>
              <a:rPr lang="en-US" sz="1800" dirty="0">
                <a:solidFill>
                  <a:srgbClr val="006673"/>
                </a:solidFill>
                <a:latin typeface="Calibri"/>
                <a:ea typeface="Calibri"/>
                <a:cs typeface="Calibri"/>
                <a:sym typeface="Calibri"/>
              </a:rPr>
              <a:t>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a:t>
            </a:r>
            <a:r>
              <a:rPr lang="en-US" sz="1800" dirty="0" smtClean="0">
                <a:solidFill>
                  <a:srgbClr val="006673"/>
                </a:solidFill>
                <a:latin typeface="Calibri"/>
                <a:ea typeface="Calibri"/>
                <a:cs typeface="Calibri"/>
                <a:sym typeface="Calibri"/>
              </a:rPr>
              <a:t>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678165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Wrap-up</a:t>
            </a:r>
            <a:endParaRPr sz="1400" b="0" i="0" u="none" strike="noStrike" cap="none" dirty="0">
              <a:solidFill>
                <a:schemeClr val="tx1"/>
              </a:solidFill>
              <a:latin typeface="Arial"/>
              <a:ea typeface="Arial"/>
              <a:cs typeface="Arial"/>
              <a:sym typeface="Arial"/>
            </a:endParaRPr>
          </a:p>
        </p:txBody>
      </p:sp>
      <p:sp>
        <p:nvSpPr>
          <p:cNvPr id="384" name="Google Shape;384;p25"/>
          <p:cNvSpPr txBox="1"/>
          <p:nvPr/>
        </p:nvSpPr>
        <p:spPr>
          <a:xfrm>
            <a:off x="702927" y="2123749"/>
            <a:ext cx="10346991" cy="2308800"/>
          </a:xfrm>
          <a:prstGeom prst="rect">
            <a:avLst/>
          </a:prstGeom>
          <a:noFill/>
          <a:ln>
            <a:noFill/>
          </a:ln>
        </p:spPr>
        <p:txBody>
          <a:bodyPr spcFirstLastPara="1" wrap="square" lIns="91425" tIns="45700" rIns="91425" bIns="45700" anchor="t" anchorCtr="0">
            <a:spAutoFit/>
          </a:bodyPr>
          <a:lstStyle/>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Some words and phrases related to </a:t>
            </a:r>
            <a:r>
              <a:rPr lang="en-US" sz="3600" dirty="0">
                <a:solidFill>
                  <a:schemeClr val="dk1"/>
                </a:solidFill>
                <a:latin typeface="Calibri"/>
                <a:ea typeface="Calibri"/>
                <a:cs typeface="Calibri"/>
                <a:sym typeface="Calibri"/>
              </a:rPr>
              <a:t>i</a:t>
            </a:r>
            <a:r>
              <a:rPr lang="en-US" sz="3600" dirty="0" smtClean="0">
                <a:solidFill>
                  <a:schemeClr val="dk1"/>
                </a:solidFill>
                <a:latin typeface="Calibri"/>
                <a:ea typeface="Calibri"/>
                <a:cs typeface="Calibri"/>
                <a:sym typeface="Calibri"/>
              </a:rPr>
              <a:t>nternational </a:t>
            </a:r>
            <a:r>
              <a:rPr lang="en-US" sz="3600" dirty="0" err="1">
                <a:solidFill>
                  <a:schemeClr val="dk1"/>
                </a:solidFill>
                <a:latin typeface="Calibri"/>
                <a:ea typeface="Calibri"/>
                <a:cs typeface="Calibri"/>
                <a:sym typeface="Calibri"/>
              </a:rPr>
              <a:t>o</a:t>
            </a:r>
            <a:r>
              <a:rPr lang="en-US" sz="3600" dirty="0" err="1" smtClean="0">
                <a:solidFill>
                  <a:schemeClr val="dk1"/>
                </a:solidFill>
                <a:latin typeface="Calibri"/>
                <a:ea typeface="Calibri"/>
                <a:cs typeface="Calibri"/>
                <a:sym typeface="Calibri"/>
              </a:rPr>
              <a:t>rganisations</a:t>
            </a:r>
            <a:r>
              <a:rPr lang="en-US" sz="3600" dirty="0" smtClean="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Reading for specific information</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Scanning skills</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0" name="Google Shape;400;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p:cNvSpPr/>
          <p:nvPr/>
        </p:nvSpPr>
        <p:spPr>
          <a:xfrm>
            <a:off x="3157182" y="6078117"/>
            <a:ext cx="58776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sachmem.vn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a:t>
            </a:r>
            <a:r>
              <a:rPr lang="en-US" sz="1600" b="1" i="1" dirty="0">
                <a:solidFill>
                  <a:srgbClr val="FFFFFF"/>
                </a:solidFill>
                <a:latin typeface="Calibri" panose="020F0502020204030204" pitchFamily="34" charset="0"/>
              </a:rPr>
              <a:t> facebook.com/sachmem.vn</a:t>
            </a:r>
            <a:r>
              <a:rPr lang="en-US" sz="1600" b="1" i="1" dirty="0" smtClean="0">
                <a:solidFill>
                  <a:srgbClr val="FFFFFF"/>
                </a:solidFill>
                <a:latin typeface="Calibri" panose="020F0502020204030204" pitchFamily="34" charset="0"/>
              </a:rPr>
              <a:t>/</a:t>
            </a:r>
            <a:endParaRPr lang="en-US" sz="1600" dirty="0"/>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Family Life</a:t>
            </a:r>
            <a:endParaRPr sz="1400" b="0" i="0" u="none" strike="noStrike" cap="none">
              <a:solidFill>
                <a:srgbClr val="000000"/>
              </a:solidFill>
              <a:latin typeface="Arial"/>
              <a:ea typeface="Arial"/>
              <a:cs typeface="Arial"/>
              <a:sym typeface="Arial"/>
            </a:endParaRPr>
          </a:p>
        </p:txBody>
      </p:sp>
      <p:grpSp>
        <p:nvGrpSpPr>
          <p:cNvPr id="113" name="Google Shape;113;p3"/>
          <p:cNvGrpSpPr/>
          <p:nvPr/>
        </p:nvGrpSpPr>
        <p:grpSpPr>
          <a:xfrm>
            <a:off x="1119197" y="265737"/>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541240" y="2226027"/>
            <a:ext cx="9118738" cy="2246729"/>
          </a:xfrm>
          <a:prstGeom prst="rect">
            <a:avLst/>
          </a:prstGeom>
          <a:noFill/>
          <a:ln>
            <a:noFill/>
          </a:ln>
        </p:spPr>
        <p:txBody>
          <a:bodyPr spcFirstLastPara="1" wrap="square" lIns="91425" tIns="45700" rIns="91425" bIns="45700" anchor="t" anchorCtr="0">
            <a:spAutoFit/>
          </a:bodyPr>
          <a:lstStyle/>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Gain an overview of the topic </a:t>
            </a:r>
            <a:r>
              <a:rPr lang="en-US" sz="2800" dirty="0" smtClean="0">
                <a:solidFill>
                  <a:schemeClr val="dk1"/>
                </a:solidFill>
                <a:latin typeface="Calibri"/>
                <a:ea typeface="Calibri"/>
                <a:cs typeface="Calibri"/>
                <a:sym typeface="Calibri"/>
              </a:rPr>
              <a:t>“Viet </a:t>
            </a:r>
            <a:r>
              <a:rPr lang="en-US" sz="2800" dirty="0">
                <a:solidFill>
                  <a:schemeClr val="dk1"/>
                </a:solidFill>
                <a:latin typeface="Calibri"/>
                <a:ea typeface="Calibri"/>
                <a:cs typeface="Calibri"/>
                <a:sym typeface="Calibri"/>
              </a:rPr>
              <a:t>Nam and international </a:t>
            </a:r>
            <a:r>
              <a:rPr lang="en-US" sz="2800" dirty="0" err="1" smtClean="0">
                <a:solidFill>
                  <a:schemeClr val="dk1"/>
                </a:solidFill>
                <a:latin typeface="Calibri"/>
                <a:ea typeface="Calibri"/>
                <a:cs typeface="Calibri"/>
                <a:sym typeface="Calibri"/>
              </a:rPr>
              <a:t>organisations</a:t>
            </a:r>
            <a:r>
              <a:rPr lang="en-US" sz="2800" dirty="0" smtClean="0">
                <a:solidFill>
                  <a:schemeClr val="dk1"/>
                </a:solidFill>
                <a:latin typeface="Calibri"/>
                <a:ea typeface="Calibri"/>
                <a:cs typeface="Calibri"/>
                <a:sym typeface="Calibri"/>
              </a:rPr>
              <a:t>”</a:t>
            </a:r>
            <a:endParaRPr lang="en-US" sz="2800" dirty="0">
              <a:solidFill>
                <a:schemeClr val="dk1"/>
              </a:solidFill>
              <a:latin typeface="Calibri"/>
              <a:ea typeface="Calibri"/>
              <a:cs typeface="Calibri"/>
              <a:sym typeface="Calibri"/>
            </a:endParaRP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words and phrases related to the topic </a:t>
            </a:r>
            <a:r>
              <a:rPr lang="en-US" sz="2800" dirty="0" smtClean="0">
                <a:solidFill>
                  <a:schemeClr val="dk1"/>
                </a:solidFill>
                <a:latin typeface="Calibri"/>
                <a:ea typeface="Calibri"/>
                <a:cs typeface="Calibri"/>
                <a:sym typeface="Calibri"/>
              </a:rPr>
              <a:t>“Viet </a:t>
            </a:r>
            <a:r>
              <a:rPr lang="en-US" sz="2800" dirty="0">
                <a:solidFill>
                  <a:schemeClr val="dk1"/>
                </a:solidFill>
                <a:latin typeface="Calibri"/>
                <a:ea typeface="Calibri"/>
                <a:cs typeface="Calibri"/>
                <a:sym typeface="Calibri"/>
              </a:rPr>
              <a:t>Nam and international </a:t>
            </a:r>
            <a:r>
              <a:rPr lang="en-US" sz="2800" dirty="0" err="1" smtClean="0">
                <a:solidFill>
                  <a:schemeClr val="dk1"/>
                </a:solidFill>
                <a:latin typeface="Calibri"/>
                <a:ea typeface="Calibri"/>
                <a:cs typeface="Calibri"/>
                <a:sym typeface="Calibri"/>
              </a:rPr>
              <a:t>organisations</a:t>
            </a:r>
            <a:r>
              <a:rPr lang="en-US" sz="2800" dirty="0" smtClean="0">
                <a:solidFill>
                  <a:schemeClr val="dk1"/>
                </a:solidFill>
                <a:latin typeface="Calibri"/>
                <a:ea typeface="Calibri"/>
                <a:cs typeface="Calibri"/>
                <a:sym typeface="Calibri"/>
              </a:rPr>
              <a:t>”</a:t>
            </a:r>
            <a:endParaRPr lang="en-US" sz="2800" dirty="0">
              <a:solidFill>
                <a:schemeClr val="dk1"/>
              </a:solidFill>
              <a:latin typeface="Calibri"/>
              <a:ea typeface="Calibri"/>
              <a:cs typeface="Calibri"/>
              <a:sym typeface="Calibri"/>
            </a:endParaRP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comparative and superlative adjectives.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a:t>
            </a:r>
            <a:r>
              <a:rPr lang="en-US" sz="1800" b="0" i="0" u="none" strike="noStrike" cap="none" dirty="0" smtClean="0">
                <a:solidFill>
                  <a:srgbClr val="006673"/>
                </a:solidFill>
                <a:latin typeface="Calibri"/>
                <a:ea typeface="Calibri"/>
                <a:cs typeface="Calibri"/>
                <a:sym typeface="Calibri"/>
              </a:rPr>
              <a:t>2:</a:t>
            </a:r>
            <a:r>
              <a:rPr lang="en-US" sz="1800" dirty="0">
                <a:solidFill>
                  <a:srgbClr val="006673"/>
                </a:solidFill>
                <a:latin typeface="Calibri"/>
                <a:ea typeface="Calibri"/>
                <a:cs typeface="Calibri"/>
                <a:sym typeface="Calibri"/>
              </a:rPr>
              <a:t> </a:t>
            </a:r>
            <a:r>
              <a:rPr lang="en-US" sz="1800" dirty="0" smtClean="0">
                <a:solidFill>
                  <a:srgbClr val="006673"/>
                </a:solidFill>
                <a:latin typeface="Calibri"/>
                <a:ea typeface="Calibri"/>
                <a:cs typeface="Calibri"/>
                <a:sym typeface="Calibri"/>
              </a:rPr>
              <a:t>Choose </a:t>
            </a:r>
            <a:r>
              <a:rPr lang="en-US" sz="1800" dirty="0">
                <a:solidFill>
                  <a:srgbClr val="006673"/>
                </a:solidFill>
                <a:latin typeface="Calibri"/>
                <a:ea typeface="Calibri"/>
                <a:cs typeface="Calibri"/>
                <a:sym typeface="Calibri"/>
              </a:rPr>
              <a:t>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a:t>
            </a:r>
            <a:r>
              <a:rPr lang="en-US" sz="1800" dirty="0" smtClean="0">
                <a:solidFill>
                  <a:srgbClr val="006673"/>
                </a:solidFill>
                <a:latin typeface="Calibri"/>
                <a:ea typeface="Calibri"/>
                <a:cs typeface="Calibri"/>
                <a:sym typeface="Calibri"/>
              </a:rPr>
              <a:t>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1672612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1" y="0"/>
            <a:ext cx="12192001" cy="898672"/>
          </a:xfrm>
          <a:prstGeom prst="rect">
            <a:avLst/>
          </a:prstGeom>
          <a:noFill/>
          <a:ln>
            <a:noFill/>
          </a:ln>
        </p:spPr>
      </p:pic>
      <p:sp>
        <p:nvSpPr>
          <p:cNvPr id="159" name="Google Shape;159;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57487" y="3163192"/>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376" y="1581838"/>
            <a:ext cx="4097357" cy="409735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612350" y="2901615"/>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544" y="1591929"/>
            <a:ext cx="4148121" cy="4249036"/>
          </a:xfrm>
          <a:prstGeom prst="rect">
            <a:avLst/>
          </a:prstGeom>
        </p:spPr>
      </p:pic>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95452" y="2882018"/>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762" t="13361" r="18442" b="13024"/>
          <a:stretch/>
        </p:blipFill>
        <p:spPr>
          <a:xfrm>
            <a:off x="7855027" y="1090669"/>
            <a:ext cx="2963538" cy="5288097"/>
          </a:xfrm>
          <a:prstGeom prst="rect">
            <a:avLst/>
          </a:prstGeom>
        </p:spPr>
      </p:pic>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779" y="1710585"/>
            <a:ext cx="4312317" cy="431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971</Words>
  <Application>Microsoft Office PowerPoint</Application>
  <PresentationFormat>Widescreen</PresentationFormat>
  <Paragraphs>204</Paragraphs>
  <Slides>28</Slides>
  <Notes>28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Bookman Old Style</vt:lpstr>
      <vt:lpstr>Open Sans</vt:lpstr>
      <vt:lpstr>Arial</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User</cp:lastModifiedBy>
  <cp:revision>17</cp:revision>
  <dcterms:created xsi:type="dcterms:W3CDTF">2020-12-09T02:04:09Z</dcterms:created>
  <dcterms:modified xsi:type="dcterms:W3CDTF">2024-01-28T12:53:26Z</dcterms:modified>
</cp:coreProperties>
</file>