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ookman Old Style" panose="020506040505050202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m1+Q3te3/mozwUOqE7mu/Rq1n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117B00-92AB-4DAA-920F-8F1E146358D0}">
  <a:tblStyle styleId="{69117B00-92AB-4DAA-920F-8F1E146358D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3F623C-A50C-4DD7-8EE5-8FC81AD8653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BF1E8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BF1E8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C0B045-FEDB-4DDA-A972-FA30E2319A2D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6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646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6766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2120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49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33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570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098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717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451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178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142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74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7234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59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51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77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36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4205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89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709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46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8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87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 txBox="1"/>
          <p:nvPr/>
        </p:nvSpPr>
        <p:spPr>
          <a:xfrm>
            <a:off x="1641422" y="1070381"/>
            <a:ext cx="944567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repeat. Pay attention to the stressed syllable in each word.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9" name="Google Shape;209;p10"/>
          <p:cNvGraphicFramePr/>
          <p:nvPr/>
        </p:nvGraphicFramePr>
        <p:xfrm>
          <a:off x="2031999" y="2451485"/>
          <a:ext cx="8128000" cy="3479025"/>
        </p:xfrm>
        <a:graphic>
          <a:graphicData uri="http://schemas.openxmlformats.org/drawingml/2006/table">
            <a:tbl>
              <a:tblPr firstRow="1" bandRow="1">
                <a:noFill/>
                <a:tableStyleId>{69117B00-92AB-4DAA-920F-8F1E146358D0}</a:tableStyleId>
              </a:tblPr>
              <a:tblGrid>
                <a:gridCol w="4064000"/>
                <a:gridCol w="4064000"/>
              </a:tblGrid>
              <a:tr h="77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Three-syllable adjectives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Three-syllable verbs</a:t>
                      </a:r>
                      <a:endParaRPr/>
                    </a:p>
                  </a:txBody>
                  <a:tcPr marL="91450" marR="91450" marT="45725" marB="45725" anchor="ctr"/>
                </a:tc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ex'pensive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'organise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fan'tastic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'benefit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'medical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de'velop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  <a:tr h="67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'opposite</a:t>
                      </a:r>
                      <a:endParaRPr sz="2400" u="none" strike="noStrike" cap="none">
                        <a:solidFill>
                          <a:srgbClr val="833C0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strike="noStrike" cap="none"/>
                        <a:t>en'courage</a:t>
                      </a:r>
                      <a:endParaRPr sz="24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210" name="Google Shape;210;p10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0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7605" y="16290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/>
        </p:nvSpPr>
        <p:spPr>
          <a:xfrm>
            <a:off x="1561900" y="1104748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mark the stressed syllables in the words in bold.   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1188422" y="2143506"/>
            <a:ext cx="9884964" cy="341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We'll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her success with a party.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hope to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ways to promote gender equality.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job requires both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mental strength.</a:t>
            </a:r>
            <a:endParaRPr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opportunities in education bring </a:t>
            </a: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 in society.</a:t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25" name="Google Shape;225;p11"/>
          <p:cNvSpPr/>
          <p:nvPr/>
        </p:nvSpPr>
        <p:spPr>
          <a:xfrm>
            <a:off x="1188422" y="2143506"/>
            <a:ext cx="9884964" cy="352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We'll ‘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celebrate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her success with a party.</a:t>
            </a:r>
            <a:endParaRPr dirty="0"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hope to </a:t>
            </a:r>
            <a:r>
              <a:rPr lang="en-US" sz="2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dis’cover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new ways to promote gender equality.</a:t>
            </a:r>
            <a:endParaRPr dirty="0"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job requires both ‘</a:t>
            </a:r>
            <a:r>
              <a:rPr lang="en-US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mental strength.</a:t>
            </a:r>
            <a:endParaRPr dirty="0"/>
          </a:p>
          <a:p>
            <a:pPr marL="342900" marR="0" lvl="0" indent="-342900" algn="just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 opportunities in education bring </a:t>
            </a:r>
            <a:r>
              <a:rPr lang="en-US" sz="2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im’portant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changes in society.</a:t>
            </a:r>
            <a:endParaRPr dirty="0"/>
          </a:p>
        </p:txBody>
      </p:sp>
      <p:pic>
        <p:nvPicPr>
          <p:cNvPr id="10" name="0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15740" y="1885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1161925" y="362449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Google Shape;236;p12"/>
          <p:cNvCxnSpPr>
            <a:stCxn id="231" idx="3"/>
            <a:endCxn id="232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7" name="Google Shape;237;p12"/>
          <p:cNvCxnSpPr>
            <a:stCxn id="232" idx="1"/>
            <a:endCxn id="233" idx="0"/>
          </p:cNvCxnSpPr>
          <p:nvPr/>
        </p:nvCxnSpPr>
        <p:spPr>
          <a:xfrm flipH="1">
            <a:off x="2137385" y="2666945"/>
            <a:ext cx="822600" cy="95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8" name="Google Shape;238;p12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241" name="Google Shape;241;p12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5824129" y="3591108"/>
            <a:ext cx="4829182" cy="8317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5843043" y="3624496"/>
            <a:ext cx="4810268" cy="7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 txBox="1"/>
          <p:nvPr/>
        </p:nvSpPr>
        <p:spPr>
          <a:xfrm>
            <a:off x="1544552" y="1077266"/>
            <a:ext cx="77643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words with their meanings.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2" name="Google Shape;252;p13"/>
          <p:cNvGraphicFramePr/>
          <p:nvPr/>
        </p:nvGraphicFramePr>
        <p:xfrm>
          <a:off x="1409641" y="2121472"/>
          <a:ext cx="2223775" cy="3886250"/>
        </p:xfrm>
        <a:graphic>
          <a:graphicData uri="http://schemas.openxmlformats.org/drawingml/2006/table">
            <a:tbl>
              <a:tblPr firstRow="1" firstCol="1" bandRow="1">
                <a:noFill/>
                <a:tableStyleId>{FA3F623C-A50C-4DD7-8EE5-8FC81AD86535}</a:tableStyleId>
              </a:tblPr>
              <a:tblGrid>
                <a:gridCol w="2223775"/>
              </a:tblGrid>
              <a:tr h="69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WORDS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1. equal (adj)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2. kindergarten (n)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3. treat (v)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4. surgeon (n) 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63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5. gender (n)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graphicFrame>
        <p:nvGraphicFramePr>
          <p:cNvPr id="253" name="Google Shape;253;p13"/>
          <p:cNvGraphicFramePr/>
          <p:nvPr/>
        </p:nvGraphicFramePr>
        <p:xfrm>
          <a:off x="5168620" y="2121472"/>
          <a:ext cx="5957450" cy="3948600"/>
        </p:xfrm>
        <a:graphic>
          <a:graphicData uri="http://schemas.openxmlformats.org/drawingml/2006/table">
            <a:tbl>
              <a:tblPr firstRow="1" firstCol="1" bandRow="1">
                <a:noFill/>
                <a:tableStyleId>{FA3F623C-A50C-4DD7-8EE5-8FC81AD86535}</a:tableStyleId>
              </a:tblPr>
              <a:tblGrid>
                <a:gridCol w="5957450"/>
              </a:tblGrid>
              <a:tr h="65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 MEANINGS</a:t>
                      </a:r>
                      <a:endParaRPr sz="28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a. school for children aged three to five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b. to deal with or behave towards somebody in a certain way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c. a doctor who does operations in a hospital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d. the fact of being male or female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6581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/>
                        <a:t>e. having the same rights, opportunities, etc. as other people</a:t>
                      </a:r>
                      <a:endParaRPr sz="1800" b="0" u="none" strike="noStrike" cap="none">
                        <a:solidFill>
                          <a:srgbClr val="833C0B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  <p:cxnSp>
        <p:nvCxnSpPr>
          <p:cNvPr id="254" name="Google Shape;254;p13"/>
          <p:cNvCxnSpPr/>
          <p:nvPr/>
        </p:nvCxnSpPr>
        <p:spPr>
          <a:xfrm>
            <a:off x="3633411" y="3117273"/>
            <a:ext cx="1535209" cy="267392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5" name="Google Shape;255;p13"/>
          <p:cNvCxnSpPr/>
          <p:nvPr/>
        </p:nvCxnSpPr>
        <p:spPr>
          <a:xfrm rot="10800000" flipH="1">
            <a:off x="3633411" y="3131127"/>
            <a:ext cx="1535209" cy="67887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6" name="Google Shape;256;p13"/>
          <p:cNvCxnSpPr/>
          <p:nvPr/>
        </p:nvCxnSpPr>
        <p:spPr>
          <a:xfrm rot="10800000" flipH="1">
            <a:off x="3633411" y="3782291"/>
            <a:ext cx="1535209" cy="65116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7" name="Google Shape;257;p13"/>
          <p:cNvCxnSpPr/>
          <p:nvPr/>
        </p:nvCxnSpPr>
        <p:spPr>
          <a:xfrm rot="10800000" flipH="1">
            <a:off x="3633411" y="4433455"/>
            <a:ext cx="1535209" cy="651163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8" name="Google Shape;258;p13"/>
          <p:cNvCxnSpPr/>
          <p:nvPr/>
        </p:nvCxnSpPr>
        <p:spPr>
          <a:xfrm rot="10800000" flipH="1">
            <a:off x="3633411" y="5084618"/>
            <a:ext cx="1535209" cy="706582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9" name="Google Shape;259;p13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1506342" y="1123258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 with the words in Task 1.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407624" y="2095489"/>
            <a:ext cx="11600762" cy="340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Nowadays male teachers can be seen working at _____________.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The __________ performed an eight-hour operation on my grandpa yesterday.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Some parents may _______ boys differently from girls.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Traditional __________ roles influenced how men and women should behave.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They should promote ________ income opportunities for men and women.</a:t>
            </a:r>
            <a:endParaRPr/>
          </a:p>
        </p:txBody>
      </p:sp>
      <p:sp>
        <p:nvSpPr>
          <p:cNvPr id="269" name="Google Shape;269;p14"/>
          <p:cNvSpPr txBox="1"/>
          <p:nvPr/>
        </p:nvSpPr>
        <p:spPr>
          <a:xfrm>
            <a:off x="7570399" y="2207678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kindergarten</a:t>
            </a:r>
            <a:endParaRPr dirty="0"/>
          </a:p>
        </p:txBody>
      </p:sp>
      <p:sp>
        <p:nvSpPr>
          <p:cNvPr id="270" name="Google Shape;270;p14"/>
          <p:cNvSpPr txBox="1"/>
          <p:nvPr/>
        </p:nvSpPr>
        <p:spPr>
          <a:xfrm>
            <a:off x="1188422" y="2906808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surgeon</a:t>
            </a:r>
            <a:endParaRPr/>
          </a:p>
        </p:txBody>
      </p:sp>
      <p:sp>
        <p:nvSpPr>
          <p:cNvPr id="271" name="Google Shape;271;p14"/>
          <p:cNvSpPr txBox="1"/>
          <p:nvPr/>
        </p:nvSpPr>
        <p:spPr>
          <a:xfrm>
            <a:off x="2943257" y="3593667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treat</a:t>
            </a:r>
            <a:endParaRPr/>
          </a:p>
        </p:txBody>
      </p:sp>
      <p:sp>
        <p:nvSpPr>
          <p:cNvPr id="272" name="Google Shape;272;p14"/>
          <p:cNvSpPr txBox="1"/>
          <p:nvPr/>
        </p:nvSpPr>
        <p:spPr>
          <a:xfrm>
            <a:off x="2106158" y="4255848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gender</a:t>
            </a:r>
            <a:endParaRPr/>
          </a:p>
        </p:txBody>
      </p:sp>
      <p:sp>
        <p:nvSpPr>
          <p:cNvPr id="273" name="Google Shape;273;p14"/>
          <p:cNvSpPr txBox="1"/>
          <p:nvPr/>
        </p:nvSpPr>
        <p:spPr>
          <a:xfrm>
            <a:off x="3392694" y="4918422"/>
            <a:ext cx="202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equal</a:t>
            </a:r>
            <a:endParaRPr dirty="0"/>
          </a:p>
        </p:txBody>
      </p:sp>
      <p:sp>
        <p:nvSpPr>
          <p:cNvPr id="274" name="Google Shape;274;p14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6" name="Google Shape;276;p14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1161925" y="362449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15"/>
          <p:cNvCxnSpPr>
            <a:stCxn id="282" idx="3"/>
            <a:endCxn id="283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8" name="Google Shape;288;p15"/>
          <p:cNvCxnSpPr>
            <a:stCxn id="283" idx="1"/>
            <a:endCxn id="284" idx="0"/>
          </p:cNvCxnSpPr>
          <p:nvPr/>
        </p:nvCxnSpPr>
        <p:spPr>
          <a:xfrm flipH="1">
            <a:off x="2137385" y="2666945"/>
            <a:ext cx="822600" cy="95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9" name="Google Shape;289;p15"/>
          <p:cNvCxnSpPr>
            <a:stCxn id="284" idx="3"/>
            <a:endCxn id="290" idx="0"/>
          </p:cNvCxnSpPr>
          <p:nvPr/>
        </p:nvCxnSpPr>
        <p:spPr>
          <a:xfrm>
            <a:off x="3112658" y="3979599"/>
            <a:ext cx="868500" cy="79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1" name="Google Shape;291;p15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5824129" y="3591108"/>
            <a:ext cx="4829182" cy="8317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5"/>
          <p:cNvSpPr txBox="1"/>
          <p:nvPr/>
        </p:nvSpPr>
        <p:spPr>
          <a:xfrm>
            <a:off x="5843043" y="3624496"/>
            <a:ext cx="4810268" cy="7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836741" y="4761210"/>
            <a:ext cx="4816570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5861596" y="4895045"/>
            <a:ext cx="4791715" cy="81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best answers.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Rewrite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3005941" y="477205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1366092" y="1167365"/>
            <a:ext cx="97210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3C18B"/>
                </a:solidFill>
                <a:latin typeface="Calibri"/>
                <a:ea typeface="Calibri"/>
                <a:cs typeface="Calibri"/>
                <a:sym typeface="Calibri"/>
              </a:rPr>
              <a:t>Remember!</a:t>
            </a:r>
            <a:endParaRPr/>
          </a:p>
        </p:txBody>
      </p:sp>
      <p:sp>
        <p:nvSpPr>
          <p:cNvPr id="306" name="Google Shape;306;p1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7" name="Google Shape;307;p16"/>
          <p:cNvGraphicFramePr/>
          <p:nvPr/>
        </p:nvGraphicFramePr>
        <p:xfrm>
          <a:off x="1408544" y="2133600"/>
          <a:ext cx="9023875" cy="522800"/>
        </p:xfrm>
        <a:graphic>
          <a:graphicData uri="http://schemas.openxmlformats.org/drawingml/2006/table">
            <a:tbl>
              <a:tblPr firstRow="1" bandRow="1">
                <a:noFill/>
                <a:tableStyleId>{D1C0B045-FEDB-4DDA-A972-FA30E2319A2D}</a:tableStyleId>
              </a:tblPr>
              <a:tblGrid>
                <a:gridCol w="1289125"/>
                <a:gridCol w="1289125"/>
                <a:gridCol w="1289125"/>
                <a:gridCol w="1289125"/>
                <a:gridCol w="1289125"/>
                <a:gridCol w="1289125"/>
                <a:gridCol w="1289125"/>
              </a:tblGrid>
              <a:tr h="522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can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could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may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might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must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ought to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u="none" strike="noStrike" cap="none">
                          <a:solidFill>
                            <a:schemeClr val="lt1"/>
                          </a:solidFill>
                        </a:rPr>
                        <a:t>should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8" name="Google Shape;308;p16"/>
          <p:cNvGraphicFramePr/>
          <p:nvPr/>
        </p:nvGraphicFramePr>
        <p:xfrm>
          <a:off x="1408544" y="2895601"/>
          <a:ext cx="9079350" cy="2854050"/>
        </p:xfrm>
        <a:graphic>
          <a:graphicData uri="http://schemas.openxmlformats.org/drawingml/2006/table">
            <a:tbl>
              <a:tblPr firstRow="1" bandRow="1">
                <a:noFill/>
                <a:tableStyleId>{69117B00-92AB-4DAA-920F-8F1E146358D0}</a:tableStyleId>
              </a:tblPr>
              <a:tblGrid>
                <a:gridCol w="1320800"/>
                <a:gridCol w="3799450"/>
                <a:gridCol w="3959100"/>
              </a:tblGrid>
              <a:tr h="765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Active voice</a:t>
                      </a:r>
                      <a:endParaRPr/>
                    </a:p>
                  </a:txBody>
                  <a:tcPr marL="91450" marR="91450" marT="45725" marB="45725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Passive voice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3C18B"/>
                    </a:solidFill>
                  </a:tcPr>
                </a:tc>
              </a:tr>
              <a:tr h="765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Rule 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Modal + verb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/>
                        <a:t>Modal + be + PII 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1322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>
                          <a:solidFill>
                            <a:srgbClr val="33C18B"/>
                          </a:solidFill>
                        </a:rPr>
                        <a:t>Example: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Engineers </a:t>
                      </a:r>
                      <a:r>
                        <a:rPr lang="en-US" sz="2400" b="1" i="1"/>
                        <a:t>may build </a:t>
                      </a:r>
                      <a:r>
                        <a:rPr lang="en-US" sz="2400"/>
                        <a:t>a new bridge.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 new bridge </a:t>
                      </a:r>
                      <a:r>
                        <a:rPr lang="en-US" sz="2400" b="1" i="1"/>
                        <a:t>may be built </a:t>
                      </a:r>
                      <a:r>
                        <a:rPr lang="en-US" sz="2400"/>
                        <a:t>(by  engineers).</a:t>
                      </a:r>
                      <a:endParaRPr sz="2400">
                        <a:solidFill>
                          <a:srgbClr val="833C0B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/>
        </p:nvSpPr>
        <p:spPr>
          <a:xfrm>
            <a:off x="1584385" y="1130300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best answers.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17" name="Google Shape;317;p17"/>
          <p:cNvSpPr/>
          <p:nvPr/>
        </p:nvSpPr>
        <p:spPr>
          <a:xfrm>
            <a:off x="440675" y="1899799"/>
            <a:ext cx="11237205" cy="46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Some people still think married women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shouldn't allow / shouldn't be allowed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work.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Both men and women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work / can be worked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surgeons.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Cooking classes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offer / may be offered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all students.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sister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 join / could be joined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air force. She wants to be a fighter pilot.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All the food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prepare / must be prepared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the guests arrive.</a:t>
            </a: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8443760" y="1945965"/>
            <a:ext cx="2936663" cy="64943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3871968" y="3320826"/>
            <a:ext cx="1274618" cy="48490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4542327" y="3982247"/>
            <a:ext cx="2118372" cy="484663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2145451" y="4662306"/>
            <a:ext cx="1316180" cy="484909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7"/>
          <p:cNvSpPr/>
          <p:nvPr/>
        </p:nvSpPr>
        <p:spPr>
          <a:xfrm>
            <a:off x="4509277" y="5888183"/>
            <a:ext cx="2453383" cy="52523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33C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7"/>
          <p:cNvSpPr txBox="1"/>
          <p:nvPr/>
        </p:nvSpPr>
        <p:spPr>
          <a:xfrm>
            <a:off x="981856" y="1002108"/>
            <a:ext cx="4314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8"/>
          <p:cNvSpPr txBox="1"/>
          <p:nvPr/>
        </p:nvSpPr>
        <p:spPr>
          <a:xfrm>
            <a:off x="1517327" y="1103787"/>
            <a:ext cx="9884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Rewrite the following sentences using the passive voice.</a:t>
            </a:r>
            <a:endParaRPr/>
          </a:p>
        </p:txBody>
      </p:sp>
      <p:sp>
        <p:nvSpPr>
          <p:cNvPr id="332" name="Google Shape;332;p18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333" name="Google Shape;333;p18"/>
          <p:cNvSpPr/>
          <p:nvPr/>
        </p:nvSpPr>
        <p:spPr>
          <a:xfrm>
            <a:off x="1164076" y="1806444"/>
            <a:ext cx="10117028" cy="474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They may complete the report on gender equality by April. 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report _________________________________________________	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Businesses can create more jobs for girls and women. 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jobs ____________________________________________________	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They must provide all girls with access to education. 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girls ______________________________________________	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Governments should improve education in rural areas.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_____________________________________________________	</a:t>
            </a:r>
            <a:endParaRPr/>
          </a:p>
          <a:p>
            <a:pPr marL="0" marR="0" lvl="0" indent="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They ought to give men and women equal rights. </a:t>
            </a:r>
            <a:endParaRPr/>
          </a:p>
          <a:p>
            <a:pPr marL="342900" marR="0" lvl="0" indent="-342900" algn="just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→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and women _______________________________________	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 txBox="1"/>
          <p:nvPr/>
        </p:nvSpPr>
        <p:spPr>
          <a:xfrm>
            <a:off x="2674478" y="2289731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on gender equality may be completed by April.</a:t>
            </a:r>
            <a:endParaRPr/>
          </a:p>
        </p:txBody>
      </p:sp>
      <p:sp>
        <p:nvSpPr>
          <p:cNvPr id="335" name="Google Shape;335;p18"/>
          <p:cNvSpPr txBox="1"/>
          <p:nvPr/>
        </p:nvSpPr>
        <p:spPr>
          <a:xfrm>
            <a:off x="2674478" y="3252597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for girls and women can be created (by businesses).</a:t>
            </a:r>
            <a:endParaRPr/>
          </a:p>
        </p:txBody>
      </p:sp>
      <p:sp>
        <p:nvSpPr>
          <p:cNvPr id="336" name="Google Shape;336;p18"/>
          <p:cNvSpPr txBox="1"/>
          <p:nvPr/>
        </p:nvSpPr>
        <p:spPr>
          <a:xfrm>
            <a:off x="2383241" y="4186055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must be provided with access to education.</a:t>
            </a:r>
            <a:endParaRPr/>
          </a:p>
        </p:txBody>
      </p:sp>
      <p:sp>
        <p:nvSpPr>
          <p:cNvPr id="337" name="Google Shape;337;p18"/>
          <p:cNvSpPr txBox="1"/>
          <p:nvPr/>
        </p:nvSpPr>
        <p:spPr>
          <a:xfrm>
            <a:off x="2674478" y="5110583"/>
            <a:ext cx="8359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rural areas should be improved (by governments).</a:t>
            </a:r>
            <a:endParaRPr/>
          </a:p>
        </p:txBody>
      </p:sp>
      <p:sp>
        <p:nvSpPr>
          <p:cNvPr id="338" name="Google Shape;338;p18"/>
          <p:cNvSpPr txBox="1"/>
          <p:nvPr/>
        </p:nvSpPr>
        <p:spPr>
          <a:xfrm>
            <a:off x="3339993" y="6042843"/>
            <a:ext cx="66302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ought to be given equal rights.</a:t>
            </a:r>
            <a:endParaRPr/>
          </a:p>
        </p:txBody>
      </p:sp>
      <p:sp>
        <p:nvSpPr>
          <p:cNvPr id="339" name="Google Shape;339;p18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1161925" y="362449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Google Shape;351;p19"/>
          <p:cNvCxnSpPr>
            <a:stCxn id="346" idx="3"/>
            <a:endCxn id="347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2" name="Google Shape;352;p19"/>
          <p:cNvCxnSpPr>
            <a:stCxn id="347" idx="1"/>
            <a:endCxn id="348" idx="0"/>
          </p:cNvCxnSpPr>
          <p:nvPr/>
        </p:nvCxnSpPr>
        <p:spPr>
          <a:xfrm flipH="1">
            <a:off x="2137385" y="2666945"/>
            <a:ext cx="822600" cy="95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3" name="Google Shape;353;p19"/>
          <p:cNvCxnSpPr>
            <a:stCxn id="348" idx="3"/>
            <a:endCxn id="354" idx="0"/>
          </p:cNvCxnSpPr>
          <p:nvPr/>
        </p:nvCxnSpPr>
        <p:spPr>
          <a:xfrm>
            <a:off x="3112658" y="3979599"/>
            <a:ext cx="868500" cy="79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5" name="Google Shape;355;p19"/>
          <p:cNvSpPr/>
          <p:nvPr/>
        </p:nvSpPr>
        <p:spPr>
          <a:xfrm>
            <a:off x="1213750" y="5806243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9"/>
          <p:cNvSpPr/>
          <p:nvPr/>
        </p:nvSpPr>
        <p:spPr>
          <a:xfrm>
            <a:off x="5836556" y="5839665"/>
            <a:ext cx="4829182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358" name="Google Shape;358;p1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9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  <p:sp>
        <p:nvSpPr>
          <p:cNvPr id="361" name="Google Shape;361;p19"/>
          <p:cNvSpPr/>
          <p:nvPr/>
        </p:nvSpPr>
        <p:spPr>
          <a:xfrm>
            <a:off x="5824129" y="3591108"/>
            <a:ext cx="4829182" cy="8317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9"/>
          <p:cNvSpPr txBox="1"/>
          <p:nvPr/>
        </p:nvSpPr>
        <p:spPr>
          <a:xfrm>
            <a:off x="5843043" y="3624496"/>
            <a:ext cx="4810268" cy="7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9"/>
          <p:cNvSpPr/>
          <p:nvPr/>
        </p:nvSpPr>
        <p:spPr>
          <a:xfrm>
            <a:off x="5836741" y="4761210"/>
            <a:ext cx="4816570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5861596" y="4895045"/>
            <a:ext cx="4791715" cy="81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best answers.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Rewrite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"/>
          <p:cNvSpPr/>
          <p:nvPr/>
        </p:nvSpPr>
        <p:spPr>
          <a:xfrm>
            <a:off x="3005941" y="477205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19"/>
          <p:cNvCxnSpPr>
            <a:stCxn id="354" idx="1"/>
            <a:endCxn id="355" idx="0"/>
          </p:cNvCxnSpPr>
          <p:nvPr/>
        </p:nvCxnSpPr>
        <p:spPr>
          <a:xfrm flipH="1">
            <a:off x="2305141" y="5127156"/>
            <a:ext cx="700800" cy="679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 EQUALITY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5695720" y="2786581"/>
            <a:ext cx="40361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0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0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374" name="Google Shape;374;p20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75" name="Google Shape;375;p20"/>
          <p:cNvSpPr txBox="1"/>
          <p:nvPr/>
        </p:nvSpPr>
        <p:spPr>
          <a:xfrm>
            <a:off x="1358390" y="2317712"/>
            <a:ext cx="938253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Lexical items related to the topic Gender Equality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Three-syllable adjectives and verbs with correct stress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passive voice with modals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Project.</a:t>
            </a:r>
            <a:endParaRPr/>
          </a:p>
        </p:txBody>
      </p:sp>
      <p:sp>
        <p:nvSpPr>
          <p:cNvPr id="381" name="Google Shape;381;p21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83" name="Google Shape;383;p2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384" name="Google Shape;38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1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91" name="Google Shape;3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2"/>
          <p:cNvSpPr/>
          <p:nvPr/>
        </p:nvSpPr>
        <p:spPr>
          <a:xfrm>
            <a:off x="3157182" y="6078117"/>
            <a:ext cx="5877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Fanpage:</a:t>
            </a:r>
            <a:r>
              <a:rPr lang="en-US" sz="16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facebook.com/sachmem.vn/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486649" y="2286400"/>
            <a:ext cx="87417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None/>
            </a:pPr>
            <a:endParaRPr sz="1900"/>
          </a:p>
          <a:p>
            <a:pPr marL="28575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lexical items related to the topic Gender Equality</a:t>
            </a:r>
            <a:endParaRPr sz="1900"/>
          </a:p>
          <a:p>
            <a:pPr marL="28575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Pronounce three-syllable adjectives and verbs with correct stress</a:t>
            </a:r>
            <a:endParaRPr sz="1900"/>
          </a:p>
          <a:p>
            <a:pPr marL="28575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passive voice with modals</a:t>
            </a:r>
            <a:endParaRPr sz="19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161925" y="362449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>
            <a:stCxn id="122" idx="3"/>
            <a:endCxn id="123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3" idx="1"/>
            <a:endCxn id="124" idx="0"/>
          </p:cNvCxnSpPr>
          <p:nvPr/>
        </p:nvCxnSpPr>
        <p:spPr>
          <a:xfrm flipH="1">
            <a:off x="2137385" y="2666945"/>
            <a:ext cx="822600" cy="95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4" idx="3"/>
            <a:endCxn id="130" idx="0"/>
          </p:cNvCxnSpPr>
          <p:nvPr/>
        </p:nvCxnSpPr>
        <p:spPr>
          <a:xfrm>
            <a:off x="3112658" y="3979599"/>
            <a:ext cx="868500" cy="792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1213750" y="5806243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836556" y="5839665"/>
            <a:ext cx="4829182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824129" y="3591108"/>
            <a:ext cx="4829182" cy="8317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843043" y="3624496"/>
            <a:ext cx="4810268" cy="74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Match the words with their meanings.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sentences.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836741" y="4761210"/>
            <a:ext cx="4816570" cy="88523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5861596" y="4895045"/>
            <a:ext cx="4791715" cy="81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Choose the best answers.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Rewrite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3005941" y="4772053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4"/>
          <p:cNvCxnSpPr>
            <a:stCxn id="130" idx="1"/>
            <a:endCxn id="131" idx="0"/>
          </p:cNvCxnSpPr>
          <p:nvPr/>
        </p:nvCxnSpPr>
        <p:spPr>
          <a:xfrm flipH="1">
            <a:off x="2305141" y="5127156"/>
            <a:ext cx="700800" cy="679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Tag team – Rules: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1310640" y="2273770"/>
            <a:ext cx="9776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in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teams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stand in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lines.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minutes,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write on the board as many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three-syllable words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related to a topic as possible!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writing a word,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the chalk to the teammate behind you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 back of the line.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with most words wins!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1401106" y="2559563"/>
            <a:ext cx="41882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ROUND 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THREE-SYLLABLE ADJECTIVES</a:t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7518210" y="368424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 rot="10800000" flipH="1">
            <a:off x="7518210" y="2119238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 rot="-5400000">
            <a:off x="7842246" y="4422329"/>
            <a:ext cx="1584176" cy="108012"/>
          </a:xfrm>
          <a:prstGeom prst="homePlat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7464204" y="2064067"/>
            <a:ext cx="2340260" cy="3204356"/>
          </a:xfrm>
          <a:prstGeom prst="flowChartCollat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8099575" y="2280100"/>
            <a:ext cx="116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/>
          </a:p>
        </p:txBody>
      </p:sp>
      <p:sp>
        <p:nvSpPr>
          <p:cNvPr id="173" name="Google Shape;173;p7"/>
          <p:cNvSpPr txBox="1"/>
          <p:nvPr/>
        </p:nvSpPr>
        <p:spPr>
          <a:xfrm>
            <a:off x="7999334" y="4440331"/>
            <a:ext cx="12700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1401106" y="2559563"/>
            <a:ext cx="41882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ROUND 2: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THREE-SYLLABLE VERBS</a:t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>
            <a:off x="7518210" y="368424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 rot="10800000" flipH="1">
            <a:off x="7518210" y="2119238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 rot="-5400000">
            <a:off x="7842246" y="4422329"/>
            <a:ext cx="1584176" cy="108012"/>
          </a:xfrm>
          <a:prstGeom prst="homePlate">
            <a:avLst>
              <a:gd name="adj" fmla="val 50000"/>
            </a:avLst>
          </a:prstGeom>
          <a:solidFill>
            <a:srgbClr val="993300"/>
          </a:solidFill>
          <a:ln w="12700" cap="flat" cmpd="sng">
            <a:solidFill>
              <a:srgbClr val="99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7464204" y="2064067"/>
            <a:ext cx="2340260" cy="3204356"/>
          </a:xfrm>
          <a:prstGeom prst="flowChartCollate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8099576" y="2280100"/>
            <a:ext cx="132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8099572" y="4454983"/>
            <a:ext cx="132454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End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1173706" y="124335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2959985" y="23392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5861964" y="1307214"/>
            <a:ext cx="4791347" cy="657019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Tag team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5849168" y="2246879"/>
            <a:ext cx="4816570" cy="1001087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9"/>
          <p:cNvCxnSpPr>
            <a:stCxn id="192" idx="3"/>
            <a:endCxn id="193" idx="0"/>
          </p:cNvCxnSpPr>
          <p:nvPr/>
        </p:nvCxnSpPr>
        <p:spPr>
          <a:xfrm>
            <a:off x="3057473" y="1571058"/>
            <a:ext cx="877800" cy="768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7" name="Google Shape;197;p9"/>
          <p:cNvSpPr txBox="1"/>
          <p:nvPr/>
        </p:nvSpPr>
        <p:spPr>
          <a:xfrm>
            <a:off x="2959985" y="416279"/>
            <a:ext cx="332661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2</a:t>
            </a:r>
            <a:endParaRPr/>
          </a:p>
        </p:txBody>
      </p:sp>
      <p:sp>
        <p:nvSpPr>
          <p:cNvPr id="198" name="Google Shape;198;p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6344967" y="378420"/>
            <a:ext cx="1963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endParaRPr/>
          </a:p>
        </p:txBody>
      </p:sp>
      <p:sp>
        <p:nvSpPr>
          <p:cNvPr id="200" name="Google Shape;200;p9"/>
          <p:cNvSpPr txBox="1">
            <a:spLocks noGrp="1"/>
          </p:cNvSpPr>
          <p:nvPr>
            <p:ph type="body" idx="1"/>
          </p:nvPr>
        </p:nvSpPr>
        <p:spPr>
          <a:xfrm>
            <a:off x="5861596" y="2278649"/>
            <a:ext cx="4791715" cy="96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1: Listen and repeat.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Char char="•"/>
            </a:pPr>
            <a:r>
              <a:rPr lang="en-US" sz="1800">
                <a:solidFill>
                  <a:srgbClr val="006673"/>
                </a:solidFill>
              </a:rPr>
              <a:t>Task 2: Listen and mark the stressed syllables in the words. </a:t>
            </a:r>
            <a:endParaRPr sz="1800">
              <a:solidFill>
                <a:srgbClr val="006673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958</Words>
  <Application>Microsoft Office PowerPoint</Application>
  <PresentationFormat>Widescreen</PresentationFormat>
  <Paragraphs>217</Paragraphs>
  <Slides>22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Open Sans</vt:lpstr>
      <vt:lpstr>Calibri</vt:lpstr>
      <vt:lpstr>Courier New</vt:lpstr>
      <vt:lpstr>Times New Roman</vt:lpstr>
      <vt:lpstr>Bookman Old Style</vt:lpstr>
      <vt:lpstr>Noto Sans Symbols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</cp:revision>
  <dcterms:created xsi:type="dcterms:W3CDTF">2020-12-09T02:04:09Z</dcterms:created>
  <dcterms:modified xsi:type="dcterms:W3CDTF">2022-12-13T07:37:03Z</dcterms:modified>
</cp:coreProperties>
</file>