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2"/>
  </p:notesMasterIdLst>
  <p:sldIdLst>
    <p:sldId id="271" r:id="rId2"/>
    <p:sldId id="319" r:id="rId3"/>
    <p:sldId id="285" r:id="rId4"/>
    <p:sldId id="334" r:id="rId5"/>
    <p:sldId id="326" r:id="rId6"/>
    <p:sldId id="280" r:id="rId7"/>
    <p:sldId id="327" r:id="rId8"/>
    <p:sldId id="292" r:id="rId9"/>
    <p:sldId id="293" r:id="rId10"/>
    <p:sldId id="27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73"/>
    <a:srgbClr val="F26532"/>
    <a:srgbClr val="05A0B8"/>
    <a:srgbClr val="A3DBE1"/>
    <a:srgbClr val="E26714"/>
    <a:srgbClr val="EE8640"/>
    <a:srgbClr val="048DA4"/>
    <a:srgbClr val="05788C"/>
    <a:srgbClr val="C0E6EA"/>
    <a:srgbClr val="A0DC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79" autoAdjust="0"/>
    <p:restoredTop sz="94127" autoAdjust="0"/>
  </p:normalViewPr>
  <p:slideViewPr>
    <p:cSldViewPr snapToGrid="0" showGuides="1">
      <p:cViewPr varScale="1">
        <p:scale>
          <a:sx n="65" d="100"/>
          <a:sy n="65" d="100"/>
        </p:scale>
        <p:origin x="676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3345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7838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7455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5960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409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159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633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106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339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073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246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491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95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572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879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288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131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f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3" y="6858"/>
            <a:ext cx="12179808" cy="685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57182" y="6121301"/>
            <a:ext cx="58776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sachmem.vn</a:t>
            </a:r>
            <a:endParaRPr lang="en-US" sz="1600" dirty="0"/>
          </a:p>
          <a:p>
            <a:pPr algn="ctr"/>
            <a:r>
              <a:rPr lang="en-US" sz="16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: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 facebook.com/sachmem.vn</a:t>
            </a:r>
            <a:r>
              <a:rPr lang="en-US" sz="1600" b="1" i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/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25168" y="2805341"/>
            <a:ext cx="4506662" cy="627454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8E0627-9B64-414D-94C5-F7ECBA1EE60F}"/>
              </a:ext>
            </a:extLst>
          </p:cNvPr>
          <p:cNvSpPr txBox="1"/>
          <p:nvPr/>
        </p:nvSpPr>
        <p:spPr>
          <a:xfrm>
            <a:off x="1996230" y="3654042"/>
            <a:ext cx="83806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6673"/>
                </a:solidFill>
              </a:rPr>
              <a:t>An announcement for volunteer positions</a:t>
            </a:r>
            <a:r>
              <a:rPr lang="x-none" sz="6000" dirty="0">
                <a:solidFill>
                  <a:srgbClr val="006673"/>
                </a:solidFill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5601C0-0307-40CF-BC94-87B6505FAC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81"/>
          <a:stretch/>
        </p:blipFill>
        <p:spPr>
          <a:xfrm>
            <a:off x="0" y="0"/>
            <a:ext cx="12192000" cy="21882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1027615" y="401650"/>
            <a:ext cx="147885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244105" y="716817"/>
            <a:ext cx="5785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FOR A BETTER COMMUNITY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B47DCBC-9091-47D9-B368-F9923F624982}"/>
              </a:ext>
            </a:extLst>
          </p:cNvPr>
          <p:cNvSpPr txBox="1"/>
          <p:nvPr/>
        </p:nvSpPr>
        <p:spPr>
          <a:xfrm>
            <a:off x="6519377" y="2826680"/>
            <a:ext cx="4103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167671" y="2805341"/>
            <a:ext cx="2878040" cy="627454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2027861" y="2823227"/>
            <a:ext cx="3208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</p:spTree>
    <p:extLst>
      <p:ext uri="{BB962C8B-B14F-4D97-AF65-F5344CB8AC3E}">
        <p14:creationId xmlns:p14="http://schemas.microsoft.com/office/powerpoint/2010/main" val="3450480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33349" y="5250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PRE-LISTENING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A059B3B-19D1-954F-8D75-5F213BDEC396}"/>
              </a:ext>
            </a:extLst>
          </p:cNvPr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755AEA-4258-074A-8081-04285878A55C}"/>
              </a:ext>
            </a:extLst>
          </p:cNvPr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AAC6BF-F4E5-0F4A-BB01-BDBE75E309F0}"/>
              </a:ext>
            </a:extLst>
          </p:cNvPr>
          <p:cNvSpPr txBox="1"/>
          <p:nvPr/>
        </p:nvSpPr>
        <p:spPr>
          <a:xfrm>
            <a:off x="1524000" y="1063663"/>
            <a:ext cx="10668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6673"/>
                </a:solidFill>
              </a:rPr>
              <a:t>Read the job advert and answer the questions. </a:t>
            </a:r>
            <a:endParaRPr lang="en-US" sz="6000" b="1" dirty="0">
              <a:solidFill>
                <a:srgbClr val="0066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133111-E311-9A4E-BD2E-1A194DD58C02}"/>
              </a:ext>
            </a:extLst>
          </p:cNvPr>
          <p:cNvSpPr txBox="1"/>
          <p:nvPr/>
        </p:nvSpPr>
        <p:spPr>
          <a:xfrm>
            <a:off x="731862" y="1934464"/>
            <a:ext cx="5174974" cy="2556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dirty="0"/>
              <a:t>1. Who needs volunteers?</a:t>
            </a:r>
          </a:p>
          <a:p>
            <a:pPr>
              <a:lnSpc>
                <a:spcPct val="200000"/>
              </a:lnSpc>
            </a:pPr>
            <a:r>
              <a:rPr lang="en-US" sz="2800" dirty="0"/>
              <a:t>2. Who can apply for the job?</a:t>
            </a:r>
          </a:p>
          <a:p>
            <a:pPr>
              <a:lnSpc>
                <a:spcPct val="200000"/>
              </a:lnSpc>
            </a:pPr>
            <a:endParaRPr lang="x-none" sz="28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F0B1540-B2D6-B94B-94B5-DC7C6A27B4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479" y="3803237"/>
            <a:ext cx="2470494" cy="13764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29920CA-CA4C-0C43-9E28-30D6C7E572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5677" y="4020335"/>
            <a:ext cx="2470494" cy="16437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F45DCF3-54A5-5B4F-9649-B67405999A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078" y="5205737"/>
            <a:ext cx="2285369" cy="15997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65392" y="1709994"/>
            <a:ext cx="4565142" cy="4875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14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33349" y="5250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PRE-LISTENING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A059B3B-19D1-954F-8D75-5F213BDEC396}"/>
              </a:ext>
            </a:extLst>
          </p:cNvPr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755AEA-4258-074A-8081-04285878A55C}"/>
              </a:ext>
            </a:extLst>
          </p:cNvPr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AAC6BF-F4E5-0F4A-BB01-BDBE75E309F0}"/>
              </a:ext>
            </a:extLst>
          </p:cNvPr>
          <p:cNvSpPr txBox="1"/>
          <p:nvPr/>
        </p:nvSpPr>
        <p:spPr>
          <a:xfrm>
            <a:off x="1524000" y="1063663"/>
            <a:ext cx="10668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6673"/>
                </a:solidFill>
              </a:rPr>
              <a:t>Read the job advert and answer the questions. </a:t>
            </a:r>
            <a:endParaRPr lang="en-US" sz="6000" b="1" dirty="0">
              <a:solidFill>
                <a:srgbClr val="0066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133111-E311-9A4E-BD2E-1A194DD58C02}"/>
              </a:ext>
            </a:extLst>
          </p:cNvPr>
          <p:cNvSpPr txBox="1"/>
          <p:nvPr/>
        </p:nvSpPr>
        <p:spPr>
          <a:xfrm>
            <a:off x="731862" y="1934464"/>
            <a:ext cx="5174974" cy="3418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200000"/>
              </a:lnSpc>
              <a:buAutoNum type="arabicPeriod"/>
            </a:pPr>
            <a:r>
              <a:rPr lang="en-US" sz="2800" dirty="0"/>
              <a:t>Who needs volunteers?</a:t>
            </a:r>
          </a:p>
          <a:p>
            <a:pPr>
              <a:lnSpc>
                <a:spcPct val="200000"/>
              </a:lnSpc>
            </a:pPr>
            <a:endParaRPr lang="en-US" sz="2800" dirty="0"/>
          </a:p>
          <a:p>
            <a:pPr>
              <a:lnSpc>
                <a:spcPct val="200000"/>
              </a:lnSpc>
            </a:pPr>
            <a:r>
              <a:rPr lang="en-US" sz="2800" dirty="0"/>
              <a:t>2. Who can apply for the job?</a:t>
            </a:r>
          </a:p>
          <a:p>
            <a:pPr>
              <a:lnSpc>
                <a:spcPct val="200000"/>
              </a:lnSpc>
            </a:pPr>
            <a:endParaRPr lang="x-none" sz="2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2FD557-EF8D-1842-A0E8-0907FA5A9F30}"/>
              </a:ext>
            </a:extLst>
          </p:cNvPr>
          <p:cNvSpPr txBox="1"/>
          <p:nvPr/>
        </p:nvSpPr>
        <p:spPr>
          <a:xfrm>
            <a:off x="1188422" y="2935418"/>
            <a:ext cx="55533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6673"/>
                </a:solidFill>
              </a:rPr>
              <a:t>The City Centre for Community Development</a:t>
            </a:r>
          </a:p>
          <a:p>
            <a:endParaRPr lang="x-none" sz="2800" dirty="0">
              <a:solidFill>
                <a:srgbClr val="006673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0604212-EE1C-A746-9FFE-C0DAE0A85B3C}"/>
              </a:ext>
            </a:extLst>
          </p:cNvPr>
          <p:cNvSpPr/>
          <p:nvPr/>
        </p:nvSpPr>
        <p:spPr>
          <a:xfrm>
            <a:off x="1175489" y="4654360"/>
            <a:ext cx="473134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6673"/>
                </a:solidFill>
              </a:rPr>
              <a:t>People who are interested in community development projects and have a couple of hours to spare at the weekend.</a:t>
            </a:r>
            <a:endParaRPr lang="en-US" sz="2800" dirty="0">
              <a:solidFill>
                <a:srgbClr val="006673"/>
              </a:solidFill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5392" y="1709994"/>
            <a:ext cx="4565142" cy="4875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229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749"/>
            <a:ext cx="12192000" cy="8802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WHILE-LISTENING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77FE5F-07A6-444C-988C-456095777EA9}"/>
              </a:ext>
            </a:extLst>
          </p:cNvPr>
          <p:cNvSpPr txBox="1"/>
          <p:nvPr/>
        </p:nvSpPr>
        <p:spPr>
          <a:xfrm>
            <a:off x="916489" y="1759600"/>
            <a:ext cx="11698940" cy="5346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2500" dirty="0"/>
              <a:t>1. This non-profit </a:t>
            </a:r>
            <a:r>
              <a:rPr lang="en-US" sz="2500" dirty="0" err="1"/>
              <a:t>organisation</a:t>
            </a:r>
            <a:r>
              <a:rPr lang="en-US" sz="2500" dirty="0"/>
              <a:t> supports __________ people and communities.</a:t>
            </a:r>
          </a:p>
          <a:p>
            <a:pPr>
              <a:lnSpc>
                <a:spcPct val="125000"/>
              </a:lnSpc>
            </a:pPr>
            <a:r>
              <a:rPr lang="en-US" sz="2500" dirty="0"/>
              <a:t>A. remote                          B. local                                C. poor</a:t>
            </a:r>
          </a:p>
          <a:p>
            <a:pPr>
              <a:lnSpc>
                <a:spcPct val="125000"/>
              </a:lnSpc>
            </a:pPr>
            <a:r>
              <a:rPr lang="en-US" sz="2500" dirty="0"/>
              <a:t>2. They </a:t>
            </a:r>
            <a:r>
              <a:rPr lang="en-US" sz="2500" dirty="0" err="1"/>
              <a:t>organise</a:t>
            </a:r>
            <a:r>
              <a:rPr lang="en-US" sz="2500" dirty="0"/>
              <a:t> job training courses for__________.</a:t>
            </a:r>
          </a:p>
          <a:p>
            <a:pPr>
              <a:lnSpc>
                <a:spcPct val="125000"/>
              </a:lnSpc>
            </a:pPr>
            <a:r>
              <a:rPr lang="en-US" sz="2500" dirty="0"/>
              <a:t>A. poor people                  B. teenagers                      C. old people</a:t>
            </a:r>
          </a:p>
          <a:p>
            <a:pPr>
              <a:lnSpc>
                <a:spcPct val="125000"/>
              </a:lnSpc>
            </a:pPr>
            <a:r>
              <a:rPr lang="en-US" sz="2500" dirty="0"/>
              <a:t>3. They are looking for teenagers who can volunteer __________.</a:t>
            </a:r>
          </a:p>
          <a:p>
            <a:pPr>
              <a:lnSpc>
                <a:spcPct val="125000"/>
              </a:lnSpc>
            </a:pPr>
            <a:r>
              <a:rPr lang="en-US" sz="2500" dirty="0"/>
              <a:t>A. on weekdays                 B. every day                       C. at the weekend</a:t>
            </a:r>
          </a:p>
          <a:p>
            <a:pPr>
              <a:lnSpc>
                <a:spcPct val="125000"/>
              </a:lnSpc>
            </a:pPr>
            <a:r>
              <a:rPr lang="en-US" sz="2500" dirty="0"/>
              <a:t>4. People whose application is successful will be trained by __________ volunteers.</a:t>
            </a:r>
          </a:p>
          <a:p>
            <a:pPr>
              <a:lnSpc>
                <a:spcPct val="125000"/>
              </a:lnSpc>
            </a:pPr>
            <a:r>
              <a:rPr lang="en-US" sz="2500" dirty="0"/>
              <a:t>A. experienced                  B. helpful                            C. young</a:t>
            </a:r>
          </a:p>
          <a:p>
            <a:pPr>
              <a:lnSpc>
                <a:spcPct val="125000"/>
              </a:lnSpc>
            </a:pPr>
            <a:r>
              <a:rPr lang="en-US" sz="2500" dirty="0"/>
              <a:t>5. Volunteers will have a chance to meet teenagers with __________ interests.</a:t>
            </a:r>
          </a:p>
          <a:p>
            <a:pPr>
              <a:lnSpc>
                <a:spcPct val="125000"/>
              </a:lnSpc>
            </a:pPr>
            <a:r>
              <a:rPr lang="en-US" sz="2500" dirty="0"/>
              <a:t>A. strong                             B. different                         C. similar</a:t>
            </a:r>
          </a:p>
          <a:p>
            <a:pPr>
              <a:lnSpc>
                <a:spcPct val="125000"/>
              </a:lnSpc>
            </a:pPr>
            <a:endParaRPr lang="x-none" sz="2500" dirty="0"/>
          </a:p>
        </p:txBody>
      </p:sp>
      <p:sp>
        <p:nvSpPr>
          <p:cNvPr id="11" name="Donut 10">
            <a:extLst>
              <a:ext uri="{FF2B5EF4-FFF2-40B4-BE49-F238E27FC236}">
                <a16:creationId xmlns:a16="http://schemas.microsoft.com/office/drawing/2014/main" id="{92CE6863-C49A-0F49-A695-F8AFBE39B438}"/>
              </a:ext>
            </a:extLst>
          </p:cNvPr>
          <p:cNvSpPr/>
          <p:nvPr/>
        </p:nvSpPr>
        <p:spPr>
          <a:xfrm>
            <a:off x="4011135" y="2286001"/>
            <a:ext cx="461473" cy="482960"/>
          </a:xfrm>
          <a:prstGeom prst="donut">
            <a:avLst>
              <a:gd name="adj" fmla="val 453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/>
              </a:solidFill>
            </a:endParaRPr>
          </a:p>
        </p:txBody>
      </p:sp>
      <p:sp>
        <p:nvSpPr>
          <p:cNvPr id="14" name="Donut 13">
            <a:extLst>
              <a:ext uri="{FF2B5EF4-FFF2-40B4-BE49-F238E27FC236}">
                <a16:creationId xmlns:a16="http://schemas.microsoft.com/office/drawing/2014/main" id="{80FC4636-7D4C-0446-B341-52EE6872194F}"/>
              </a:ext>
            </a:extLst>
          </p:cNvPr>
          <p:cNvSpPr/>
          <p:nvPr/>
        </p:nvSpPr>
        <p:spPr>
          <a:xfrm>
            <a:off x="4050063" y="3264110"/>
            <a:ext cx="441595" cy="447972"/>
          </a:xfrm>
          <a:prstGeom prst="donut">
            <a:avLst>
              <a:gd name="adj" fmla="val 453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/>
              </a:solidFill>
            </a:endParaRPr>
          </a:p>
        </p:txBody>
      </p:sp>
      <p:sp>
        <p:nvSpPr>
          <p:cNvPr id="19" name="Donut 18">
            <a:extLst>
              <a:ext uri="{FF2B5EF4-FFF2-40B4-BE49-F238E27FC236}">
                <a16:creationId xmlns:a16="http://schemas.microsoft.com/office/drawing/2014/main" id="{0BADC34E-3DE2-5E4E-B951-4CFA8838E412}"/>
              </a:ext>
            </a:extLst>
          </p:cNvPr>
          <p:cNvSpPr/>
          <p:nvPr/>
        </p:nvSpPr>
        <p:spPr>
          <a:xfrm>
            <a:off x="7302643" y="4235803"/>
            <a:ext cx="441595" cy="432658"/>
          </a:xfrm>
          <a:prstGeom prst="donut">
            <a:avLst>
              <a:gd name="adj" fmla="val 453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/>
              </a:solidFill>
            </a:endParaRPr>
          </a:p>
        </p:txBody>
      </p:sp>
      <p:sp>
        <p:nvSpPr>
          <p:cNvPr id="20" name="Donut 19">
            <a:extLst>
              <a:ext uri="{FF2B5EF4-FFF2-40B4-BE49-F238E27FC236}">
                <a16:creationId xmlns:a16="http://schemas.microsoft.com/office/drawing/2014/main" id="{6C25DDC8-50ED-E647-AAF4-F2F31A71589B}"/>
              </a:ext>
            </a:extLst>
          </p:cNvPr>
          <p:cNvSpPr/>
          <p:nvPr/>
        </p:nvSpPr>
        <p:spPr>
          <a:xfrm>
            <a:off x="859339" y="5164206"/>
            <a:ext cx="493211" cy="512693"/>
          </a:xfrm>
          <a:prstGeom prst="donut">
            <a:avLst>
              <a:gd name="adj" fmla="val 453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/>
              </a:solidFill>
            </a:endParaRPr>
          </a:p>
        </p:txBody>
      </p:sp>
      <p:sp>
        <p:nvSpPr>
          <p:cNvPr id="21" name="Donut 20">
            <a:extLst>
              <a:ext uri="{FF2B5EF4-FFF2-40B4-BE49-F238E27FC236}">
                <a16:creationId xmlns:a16="http://schemas.microsoft.com/office/drawing/2014/main" id="{4BA861A4-8D97-EA46-A486-5738D41C0016}"/>
              </a:ext>
            </a:extLst>
          </p:cNvPr>
          <p:cNvSpPr/>
          <p:nvPr/>
        </p:nvSpPr>
        <p:spPr>
          <a:xfrm>
            <a:off x="7340743" y="6139879"/>
            <a:ext cx="441595" cy="432658"/>
          </a:xfrm>
          <a:prstGeom prst="donut">
            <a:avLst>
              <a:gd name="adj" fmla="val 453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>
              <a:solidFill>
                <a:schemeClr val="tx1"/>
              </a:solidFill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4A1159C2-2A81-B947-824E-C6EA5A1BD006}"/>
              </a:ext>
            </a:extLst>
          </p:cNvPr>
          <p:cNvSpPr/>
          <p:nvPr/>
        </p:nvSpPr>
        <p:spPr>
          <a:xfrm>
            <a:off x="559433" y="865925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62C46D2-70DD-0A44-BF45-0104DA1CC25F}"/>
              </a:ext>
            </a:extLst>
          </p:cNvPr>
          <p:cNvSpPr txBox="1"/>
          <p:nvPr/>
        </p:nvSpPr>
        <p:spPr>
          <a:xfrm>
            <a:off x="1146313" y="890783"/>
            <a:ext cx="1042156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006673"/>
                </a:solidFill>
              </a:rPr>
              <a:t>Listen to an announcement and choose the best answer to complete each sentence. </a:t>
            </a:r>
            <a:endParaRPr lang="en-US" sz="5400" b="1" dirty="0">
              <a:solidFill>
                <a:srgbClr val="0066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4DEE970-C294-E640-B4FB-369C684C308E}"/>
              </a:ext>
            </a:extLst>
          </p:cNvPr>
          <p:cNvSpPr txBox="1"/>
          <p:nvPr/>
        </p:nvSpPr>
        <p:spPr>
          <a:xfrm>
            <a:off x="612218" y="763285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4" name="03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58279" y="2259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84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1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 animBg="1"/>
      <p:bldP spid="14" grpId="0" animBg="1"/>
      <p:bldP spid="19" grpId="0" animBg="1"/>
      <p:bldP spid="20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749"/>
            <a:ext cx="12192000" cy="8802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WHILE-LISTENING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7AA3CCF-1856-D540-92DC-93BE59E21E1E}"/>
              </a:ext>
            </a:extLst>
          </p:cNvPr>
          <p:cNvSpPr/>
          <p:nvPr/>
        </p:nvSpPr>
        <p:spPr>
          <a:xfrm>
            <a:off x="720243" y="107552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B76D7B-88FB-5D48-B174-E9E9AAA90778}"/>
              </a:ext>
            </a:extLst>
          </p:cNvPr>
          <p:cNvSpPr txBox="1"/>
          <p:nvPr/>
        </p:nvSpPr>
        <p:spPr>
          <a:xfrm>
            <a:off x="767266" y="95250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A4205F-F94C-9841-88D5-DCFBA6F33FC8}"/>
              </a:ext>
            </a:extLst>
          </p:cNvPr>
          <p:cNvSpPr txBox="1"/>
          <p:nvPr/>
        </p:nvSpPr>
        <p:spPr>
          <a:xfrm>
            <a:off x="1405953" y="992395"/>
            <a:ext cx="1042156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/>
              <a:t>Listen again and decide whether the statements are true (T) or false (F). 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7D7B8D6C-691B-EB4F-AD13-84EBBC2025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205762"/>
              </p:ext>
            </p:extLst>
          </p:nvPr>
        </p:nvGraphicFramePr>
        <p:xfrm>
          <a:off x="417444" y="2069527"/>
          <a:ext cx="11410075" cy="4571537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9521687">
                  <a:extLst>
                    <a:ext uri="{9D8B030D-6E8A-4147-A177-3AD203B41FA5}">
                      <a16:colId xmlns:a16="http://schemas.microsoft.com/office/drawing/2014/main" val="3305971387"/>
                    </a:ext>
                  </a:extLst>
                </a:gridCol>
                <a:gridCol w="954157">
                  <a:extLst>
                    <a:ext uri="{9D8B030D-6E8A-4147-A177-3AD203B41FA5}">
                      <a16:colId xmlns:a16="http://schemas.microsoft.com/office/drawing/2014/main" val="2075481701"/>
                    </a:ext>
                  </a:extLst>
                </a:gridCol>
                <a:gridCol w="934231">
                  <a:extLst>
                    <a:ext uri="{9D8B030D-6E8A-4147-A177-3AD203B41FA5}">
                      <a16:colId xmlns:a16="http://schemas.microsoft.com/office/drawing/2014/main" val="4252586072"/>
                    </a:ext>
                  </a:extLst>
                </a:gridCol>
              </a:tblGrid>
              <a:tr h="521273">
                <a:tc>
                  <a:txBody>
                    <a:bodyPr/>
                    <a:lstStyle/>
                    <a:p>
                      <a:endParaRPr lang="x-none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</a:rPr>
                        <a:t>T</a:t>
                      </a:r>
                      <a:endParaRPr lang="x-none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</a:rPr>
                        <a:t>F</a:t>
                      </a:r>
                    </a:p>
                    <a:p>
                      <a:pPr algn="ctr"/>
                      <a:endParaRPr lang="x-none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8613599"/>
                  </a:ext>
                </a:extLst>
              </a:tr>
              <a:tr h="707417"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1. This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</a:rPr>
                        <a:t>organisation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 helps people in the area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</a:rPr>
                        <a:t>.</a:t>
                      </a:r>
                      <a:endParaRPr lang="en-US" sz="2000" kern="1200" dirty="0">
                        <a:solidFill>
                          <a:schemeClr val="dk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4259654"/>
                  </a:ext>
                </a:extLst>
              </a:tr>
              <a:tr h="707417"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2. Only poor people can get support from the City Centre for Community Development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</a:rPr>
                        <a:t>.</a:t>
                      </a:r>
                      <a:endParaRPr lang="en-US" sz="2000" kern="1200" dirty="0">
                        <a:solidFill>
                          <a:schemeClr val="dk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3523523"/>
                  </a:ext>
                </a:extLst>
              </a:tr>
              <a:tr h="707417"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3. The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</a:rPr>
                        <a:t>centre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 is looking for volunteers now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</a:rPr>
                        <a:t>.</a:t>
                      </a:r>
                      <a:endParaRPr lang="en-US" sz="2000" kern="1200" dirty="0">
                        <a:solidFill>
                          <a:schemeClr val="dk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7330565"/>
                  </a:ext>
                </a:extLst>
              </a:tr>
              <a:tr h="918909"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4. The new volunteers will only become members of the local community development network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</a:rPr>
                        <a:t>.</a:t>
                      </a:r>
                      <a:endParaRPr lang="en-US" sz="2000" kern="1200" dirty="0">
                        <a:solidFill>
                          <a:schemeClr val="dk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5633901"/>
                  </a:ext>
                </a:extLst>
              </a:tr>
              <a:tr h="707417"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5. The deadline for the application letter is the 1st of January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</a:rPr>
                        <a:t>.</a:t>
                      </a:r>
                      <a:endParaRPr lang="en-US" sz="2000" kern="1200" dirty="0">
                        <a:solidFill>
                          <a:schemeClr val="dk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7171024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9758784A-1A15-5943-9D3D-4C1911AFACCD}"/>
              </a:ext>
            </a:extLst>
          </p:cNvPr>
          <p:cNvSpPr txBox="1"/>
          <p:nvPr/>
        </p:nvSpPr>
        <p:spPr>
          <a:xfrm>
            <a:off x="10215913" y="3105834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ED907EE-6005-B442-9AC9-FE38C528B6FA}"/>
              </a:ext>
            </a:extLst>
          </p:cNvPr>
          <p:cNvSpPr txBox="1"/>
          <p:nvPr/>
        </p:nvSpPr>
        <p:spPr>
          <a:xfrm>
            <a:off x="11227611" y="3752430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2FEC081-4331-D04A-9CA8-40A51CA865D0}"/>
              </a:ext>
            </a:extLst>
          </p:cNvPr>
          <p:cNvSpPr txBox="1"/>
          <p:nvPr/>
        </p:nvSpPr>
        <p:spPr>
          <a:xfrm>
            <a:off x="10215913" y="4440293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790A583-398C-F746-8D66-2F0C4EA454AF}"/>
              </a:ext>
            </a:extLst>
          </p:cNvPr>
          <p:cNvSpPr txBox="1"/>
          <p:nvPr/>
        </p:nvSpPr>
        <p:spPr>
          <a:xfrm>
            <a:off x="11210220" y="5219274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037E860-5D48-354E-9EAC-B462CAD08592}"/>
              </a:ext>
            </a:extLst>
          </p:cNvPr>
          <p:cNvSpPr txBox="1"/>
          <p:nvPr/>
        </p:nvSpPr>
        <p:spPr>
          <a:xfrm>
            <a:off x="10215912" y="5952697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00B050"/>
              </a:solidFill>
            </a:endParaRPr>
          </a:p>
        </p:txBody>
      </p:sp>
      <p:pic>
        <p:nvPicPr>
          <p:cNvPr id="3" name="03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47565" y="2259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919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7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  <p:bldP spid="19" grpId="0"/>
      <p:bldP spid="20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256" t="923" r="1878"/>
          <a:stretch/>
        </p:blipFill>
        <p:spPr>
          <a:xfrm>
            <a:off x="6566524" y="1607354"/>
            <a:ext cx="4415862" cy="5138928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623391" y="1141050"/>
            <a:ext cx="104215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006673"/>
                </a:solidFill>
              </a:rPr>
              <a:t>Work in groups and discuss the question. </a:t>
            </a:r>
            <a:endParaRPr lang="x-none" sz="4000" dirty="0">
              <a:solidFill>
                <a:srgbClr val="006673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749"/>
            <a:ext cx="12192000" cy="8802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POST-LISTENING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8B30027-D1C3-6042-8EAB-59F99F85BA7C}"/>
              </a:ext>
            </a:extLst>
          </p:cNvPr>
          <p:cNvSpPr/>
          <p:nvPr/>
        </p:nvSpPr>
        <p:spPr>
          <a:xfrm>
            <a:off x="559082" y="2928569"/>
            <a:ext cx="5797384" cy="1305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Helvetica" pitchFamily="2" charset="0"/>
              </a:rPr>
              <a:t>What do you think you can do to help people in your community?</a:t>
            </a:r>
            <a:endParaRPr lang="en-US" sz="2800" dirty="0">
              <a:solidFill>
                <a:schemeClr val="accent2">
                  <a:lumMod val="50000"/>
                </a:schemeClr>
              </a:solidFill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60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02927" y="110763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3099" y="1039279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1358390" y="110763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0066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F91EE0-7D34-5D45-AEEE-AD389A84702F}"/>
              </a:ext>
            </a:extLst>
          </p:cNvPr>
          <p:cNvSpPr txBox="1"/>
          <p:nvPr/>
        </p:nvSpPr>
        <p:spPr>
          <a:xfrm>
            <a:off x="1119196" y="2524837"/>
            <a:ext cx="1090715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x-none" sz="3600" dirty="0"/>
              <a:t>Listen for specific information about </a:t>
            </a:r>
            <a:r>
              <a:rPr lang="en-GB" sz="3600" dirty="0"/>
              <a:t>volunteering</a:t>
            </a:r>
            <a:r>
              <a:rPr lang="x-none" sz="3600" dirty="0"/>
              <a:t> activities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x-none" sz="5400" dirty="0"/>
          </a:p>
        </p:txBody>
      </p:sp>
    </p:spTree>
    <p:extLst>
      <p:ext uri="{BB962C8B-B14F-4D97-AF65-F5344CB8AC3E}">
        <p14:creationId xmlns:p14="http://schemas.microsoft.com/office/powerpoint/2010/main" val="330587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8A4690D4-BED2-4414-A159-D786E74D1CDB}"/>
              </a:ext>
            </a:extLst>
          </p:cNvPr>
          <p:cNvSpPr txBox="1"/>
          <p:nvPr/>
        </p:nvSpPr>
        <p:spPr>
          <a:xfrm>
            <a:off x="1803959" y="2493661"/>
            <a:ext cx="858408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GB" sz="3200" dirty="0" smtClean="0"/>
              <a:t>1. Prepare </a:t>
            </a:r>
            <a:r>
              <a:rPr lang="en-GB" sz="3200" dirty="0"/>
              <a:t>for the next lesson</a:t>
            </a:r>
            <a:r>
              <a:rPr lang="en-GB" sz="3200" dirty="0" smtClean="0"/>
              <a:t>: </a:t>
            </a:r>
            <a:r>
              <a:rPr lang="en-GB" sz="3200" dirty="0"/>
              <a:t>Writing</a:t>
            </a:r>
            <a:r>
              <a:rPr lang="x-none" sz="3200" dirty="0"/>
              <a:t> </a:t>
            </a:r>
          </a:p>
          <a:p>
            <a:pPr>
              <a:lnSpc>
                <a:spcPct val="200000"/>
              </a:lnSpc>
            </a:pPr>
            <a:r>
              <a:rPr lang="en-US" sz="3200" dirty="0"/>
              <a:t>2. Do exercises in the workbook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43871" y="111311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4043" y="101746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99333" y="109351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0066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305422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2233</TotalTime>
  <Words>377</Words>
  <Application>Microsoft Office PowerPoint</Application>
  <PresentationFormat>Widescreen</PresentationFormat>
  <Paragraphs>70</Paragraphs>
  <Slides>10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Arial</vt:lpstr>
      <vt:lpstr>Bookman Old Style</vt:lpstr>
      <vt:lpstr>Calibri</vt:lpstr>
      <vt:lpstr>Calibri Light</vt:lpstr>
      <vt:lpstr>Courier New</vt:lpstr>
      <vt:lpstr>Helvetica</vt:lpstr>
      <vt:lpstr>Myriad Pro</vt:lpstr>
      <vt:lpstr>UTM Facebook K&amp;T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User</cp:lastModifiedBy>
  <cp:revision>112</cp:revision>
  <dcterms:created xsi:type="dcterms:W3CDTF">2020-12-09T02:04:09Z</dcterms:created>
  <dcterms:modified xsi:type="dcterms:W3CDTF">2023-08-18T02:48:35Z</dcterms:modified>
</cp:coreProperties>
</file>