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8"/>
  </p:notesMasterIdLst>
  <p:sldIdLst>
    <p:sldId id="271" r:id="rId2"/>
    <p:sldId id="276" r:id="rId3"/>
    <p:sldId id="326" r:id="rId4"/>
    <p:sldId id="319" r:id="rId5"/>
    <p:sldId id="274" r:id="rId6"/>
    <p:sldId id="285" r:id="rId7"/>
    <p:sldId id="280" r:id="rId8"/>
    <p:sldId id="287" r:id="rId9"/>
    <p:sldId id="275" r:id="rId10"/>
    <p:sldId id="260" r:id="rId11"/>
    <p:sldId id="261" r:id="rId12"/>
    <p:sldId id="263" r:id="rId13"/>
    <p:sldId id="325" r:id="rId14"/>
    <p:sldId id="292" r:id="rId15"/>
    <p:sldId id="293" r:id="rId16"/>
    <p:sldId id="27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A0B8"/>
    <a:srgbClr val="F26532"/>
    <a:srgbClr val="006673"/>
    <a:srgbClr val="A3DBE1"/>
    <a:srgbClr val="E26714"/>
    <a:srgbClr val="EE8640"/>
    <a:srgbClr val="048DA4"/>
    <a:srgbClr val="05788C"/>
    <a:srgbClr val="C0E6EA"/>
    <a:srgbClr val="A0DC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75" autoAdjust="0"/>
    <p:restoredTop sz="94127" autoAdjust="0"/>
  </p:normalViewPr>
  <p:slideViewPr>
    <p:cSldViewPr snapToGrid="0" showGuides="1">
      <p:cViewPr varScale="1">
        <p:scale>
          <a:sx n="75" d="100"/>
          <a:sy n="75" d="100"/>
        </p:scale>
        <p:origin x="34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9872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5628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3345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5960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1822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67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159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633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106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339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073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246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491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95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572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879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288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131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3" y="6858"/>
            <a:ext cx="12179808" cy="685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4BD392C4-B589-43D3-9879-DB9AB2245213}"/>
              </a:ext>
            </a:extLst>
          </p:cNvPr>
          <p:cNvSpPr txBox="1"/>
          <p:nvPr/>
        </p:nvSpPr>
        <p:spPr>
          <a:xfrm>
            <a:off x="1466118" y="1138534"/>
            <a:ext cx="94657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the conversation again and</a:t>
            </a:r>
            <a:r>
              <a:rPr lang="en-US" sz="24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 answer the questions.</a:t>
            </a:r>
            <a:endParaRPr lang="en-US" sz="2400" b="1" dirty="0">
              <a:solidFill>
                <a:srgbClr val="F265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783976" y="80809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AFBD31-C1C3-2546-9E8E-816AC4032570}"/>
              </a:ext>
            </a:extLst>
          </p:cNvPr>
          <p:cNvSpPr txBox="1"/>
          <p:nvPr/>
        </p:nvSpPr>
        <p:spPr>
          <a:xfrm>
            <a:off x="322750" y="2133075"/>
            <a:ext cx="1175247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GB" sz="2800" dirty="0" smtClean="0"/>
              <a:t>1. What </a:t>
            </a:r>
            <a:r>
              <a:rPr lang="en-GB" sz="2800" dirty="0"/>
              <a:t>was Tam doing when Kim went to her house</a:t>
            </a:r>
            <a:r>
              <a:rPr lang="en-GB" sz="2800" dirty="0" smtClean="0"/>
              <a:t>?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05A0B8"/>
                </a:solidFill>
              </a:rPr>
              <a:t>She </a:t>
            </a:r>
            <a:r>
              <a:rPr lang="en-US" sz="2800" dirty="0">
                <a:solidFill>
                  <a:srgbClr val="05A0B8"/>
                </a:solidFill>
              </a:rPr>
              <a:t>was working as a volunteer at the local </a:t>
            </a:r>
            <a:r>
              <a:rPr lang="en-US" sz="2800" dirty="0" err="1">
                <a:solidFill>
                  <a:srgbClr val="05A0B8"/>
                </a:solidFill>
              </a:rPr>
              <a:t>centre</a:t>
            </a:r>
            <a:r>
              <a:rPr lang="en-US" sz="2800" dirty="0">
                <a:solidFill>
                  <a:srgbClr val="05A0B8"/>
                </a:solidFill>
              </a:rPr>
              <a:t> for community development</a:t>
            </a:r>
            <a:r>
              <a:rPr lang="en-US" sz="2800" dirty="0" smtClean="0">
                <a:solidFill>
                  <a:srgbClr val="05A0B8"/>
                </a:solidFill>
              </a:rPr>
              <a:t>.</a:t>
            </a:r>
            <a:endParaRPr lang="x-none" sz="2800" dirty="0">
              <a:solidFill>
                <a:srgbClr val="05A0B8"/>
              </a:solidFill>
            </a:endParaRPr>
          </a:p>
          <a:p>
            <a:pPr lvl="0">
              <a:lnSpc>
                <a:spcPct val="150000"/>
              </a:lnSpc>
            </a:pPr>
            <a:r>
              <a:rPr lang="x-none" sz="2800" dirty="0"/>
              <a:t>2. What </a:t>
            </a:r>
            <a:r>
              <a:rPr lang="en-GB" sz="2800" dirty="0"/>
              <a:t>are some regular activities at the centre for community development</a:t>
            </a:r>
            <a:r>
              <a:rPr lang="en-GB" sz="2800" dirty="0" smtClean="0"/>
              <a:t>?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05A0B8"/>
                </a:solidFill>
                <a:ea typeface="Times New Roman" panose="02020603050405020304" pitchFamily="18" charset="0"/>
              </a:rPr>
              <a:t>Cleaning </a:t>
            </a:r>
            <a:r>
              <a:rPr lang="en-US" sz="2800" dirty="0">
                <a:solidFill>
                  <a:srgbClr val="05A0B8"/>
                </a:solidFill>
                <a:ea typeface="Times New Roman" panose="02020603050405020304" pitchFamily="18" charset="0"/>
              </a:rPr>
              <a:t>up the park or volunteering at the orphanage</a:t>
            </a:r>
            <a:r>
              <a:rPr lang="en-US" sz="2800" dirty="0" smtClean="0">
                <a:solidFill>
                  <a:srgbClr val="05A0B8"/>
                </a:solidFill>
                <a:ea typeface="Times New Roman" panose="02020603050405020304" pitchFamily="18" charset="0"/>
              </a:rPr>
              <a:t>.</a:t>
            </a:r>
            <a:endParaRPr lang="x-none" sz="2800" dirty="0">
              <a:solidFill>
                <a:srgbClr val="05A0B8"/>
              </a:solidFill>
            </a:endParaRPr>
          </a:p>
          <a:p>
            <a:pPr lvl="0">
              <a:lnSpc>
                <a:spcPct val="150000"/>
              </a:lnSpc>
            </a:pPr>
            <a:r>
              <a:rPr lang="en-GB" sz="2800" dirty="0"/>
              <a:t>3. How can Kim apply for volunteer work at the centre?</a:t>
            </a:r>
            <a:endParaRPr lang="x-none" sz="2800" dirty="0"/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05A0B8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She </a:t>
            </a:r>
            <a:r>
              <a:rPr lang="en-US" sz="2800" dirty="0">
                <a:solidFill>
                  <a:srgbClr val="05A0B8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needs to fill in the form, then send it in.</a:t>
            </a:r>
            <a:r>
              <a:rPr lang="x-none" sz="2800" dirty="0">
                <a:solidFill>
                  <a:srgbClr val="05A0B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" name="Table 43">
            <a:extLst>
              <a:ext uri="{FF2B5EF4-FFF2-40B4-BE49-F238E27FC236}">
                <a16:creationId xmlns:a16="http://schemas.microsoft.com/office/drawing/2014/main" id="{5393B44E-FE66-4091-9F18-8F1D161444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1889874"/>
              </p:ext>
            </p:extLst>
          </p:nvPr>
        </p:nvGraphicFramePr>
        <p:xfrm>
          <a:off x="1803934" y="2142699"/>
          <a:ext cx="8582012" cy="433998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722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097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45666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suffixes</a:t>
                      </a:r>
                    </a:p>
                  </a:txBody>
                  <a:tcPr>
                    <a:solidFill>
                      <a:srgbClr val="10CD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adjectives</a:t>
                      </a:r>
                    </a:p>
                  </a:txBody>
                  <a:tcPr>
                    <a:solidFill>
                      <a:srgbClr val="10CD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8103">
                <a:tc>
                  <a:txBody>
                    <a:bodyPr/>
                    <a:lstStyle/>
                    <a:p>
                      <a:pPr algn="ctr"/>
                      <a:r>
                        <a:rPr lang="en-US" sz="2800" i="1" dirty="0" smtClean="0"/>
                        <a:t>-</a:t>
                      </a:r>
                      <a:r>
                        <a:rPr lang="en-US" sz="2800" i="1" dirty="0" err="1" smtClean="0"/>
                        <a:t>ed</a:t>
                      </a:r>
                      <a:endParaRPr lang="en-US" sz="28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2800" kern="1200" dirty="0">
                        <a:solidFill>
                          <a:srgbClr val="F2653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810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-</a:t>
                      </a:r>
                      <a:r>
                        <a:rPr lang="en-US" sz="2800" dirty="0" err="1"/>
                        <a:t>ing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2800" kern="1200" dirty="0">
                        <a:solidFill>
                          <a:srgbClr val="F2653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748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-</a:t>
                      </a:r>
                      <a:r>
                        <a:rPr lang="en-US" sz="2800" dirty="0" err="1"/>
                        <a:t>ful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2800" kern="1200" dirty="0">
                        <a:solidFill>
                          <a:srgbClr val="F2653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062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-less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 smtClean="0">
                          <a:solidFill>
                            <a:srgbClr val="F26532"/>
                          </a:solidFill>
                          <a:effectLst/>
                        </a:rPr>
                        <a:t> </a:t>
                      </a:r>
                      <a:endParaRPr lang="en-US" sz="2800" dirty="0">
                        <a:solidFill>
                          <a:srgbClr val="F26532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8430162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D4E63983-83C2-48BC-BF64-AF60C52B5D27}"/>
              </a:ext>
            </a:extLst>
          </p:cNvPr>
          <p:cNvSpPr txBox="1"/>
          <p:nvPr/>
        </p:nvSpPr>
        <p:spPr>
          <a:xfrm>
            <a:off x="1466118" y="952503"/>
            <a:ext cx="996286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26532"/>
                </a:solidFill>
              </a:rPr>
              <a:t>Find the adjectives with the following suffixes in the conversation and write them </a:t>
            </a:r>
            <a:r>
              <a:rPr lang="en-US" sz="2800" b="1" dirty="0" smtClean="0">
                <a:solidFill>
                  <a:srgbClr val="F26532"/>
                </a:solidFill>
              </a:rPr>
              <a:t>below.</a:t>
            </a:r>
            <a:endParaRPr lang="x-none" sz="2800" dirty="0">
              <a:solidFill>
                <a:srgbClr val="F26532"/>
              </a:solidFill>
            </a:endParaRPr>
          </a:p>
          <a:p>
            <a:pPr algn="just"/>
            <a:endParaRPr lang="en-US" sz="2800" b="1" dirty="0">
              <a:solidFill>
                <a:srgbClr val="F265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78974" y="3138985"/>
            <a:ext cx="1337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rgbClr val="F26532"/>
                </a:solidFill>
              </a:rPr>
              <a:t>excited</a:t>
            </a:r>
            <a:endParaRPr lang="en-US" sz="2800" i="1" dirty="0">
              <a:solidFill>
                <a:srgbClr val="F2653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99193" y="4135303"/>
            <a:ext cx="18970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26532"/>
                </a:solidFill>
              </a:rPr>
              <a:t>interesting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11287" y="5131622"/>
            <a:ext cx="2872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i="1" dirty="0">
                <a:solidFill>
                  <a:srgbClr val="F26532"/>
                </a:solidFill>
              </a:rPr>
              <a:t>useful, successful </a:t>
            </a:r>
            <a:endParaRPr lang="x-none" sz="2800" dirty="0">
              <a:solidFill>
                <a:srgbClr val="F26532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11286" y="5933109"/>
            <a:ext cx="2872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i="1" dirty="0" smtClean="0">
                <a:solidFill>
                  <a:srgbClr val="F26532"/>
                </a:solidFill>
              </a:rPr>
              <a:t>endless</a:t>
            </a:r>
            <a:endParaRPr lang="x-none" sz="2800" dirty="0">
              <a:solidFill>
                <a:srgbClr val="F265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8A4690D4-BED2-4414-A159-D786E74D1CDB}"/>
              </a:ext>
            </a:extLst>
          </p:cNvPr>
          <p:cNvSpPr txBox="1"/>
          <p:nvPr/>
        </p:nvSpPr>
        <p:spPr>
          <a:xfrm>
            <a:off x="937120" y="2495126"/>
            <a:ext cx="1088184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1" dirty="0"/>
              <a:t>1. </a:t>
            </a:r>
            <a:r>
              <a:rPr lang="en-US" sz="3200" dirty="0"/>
              <a:t>Oh, when you came, I</a:t>
            </a:r>
            <a:r>
              <a:rPr lang="en-US" sz="3200" dirty="0" smtClean="0"/>
              <a:t>____________ </a:t>
            </a:r>
            <a:r>
              <a:rPr lang="en-US" sz="3200" dirty="0"/>
              <a:t>as a volunteer at our local </a:t>
            </a:r>
            <a:r>
              <a:rPr lang="en-US" sz="3200" dirty="0" err="1"/>
              <a:t>centre</a:t>
            </a:r>
            <a:r>
              <a:rPr lang="en-US" sz="3200" dirty="0"/>
              <a:t> for community development.</a:t>
            </a:r>
          </a:p>
          <a:p>
            <a:pPr algn="l"/>
            <a:endParaRPr lang="en-US" sz="3200" dirty="0"/>
          </a:p>
          <a:p>
            <a:pPr algn="l"/>
            <a:r>
              <a:rPr lang="en-US" sz="3200" b="1" dirty="0"/>
              <a:t>2. </a:t>
            </a:r>
            <a:r>
              <a:rPr lang="en-US" sz="3200" dirty="0"/>
              <a:t>Last summer, while I was visiting the </a:t>
            </a:r>
            <a:r>
              <a:rPr lang="en-US" sz="3200" dirty="0" err="1"/>
              <a:t>centre</a:t>
            </a:r>
            <a:r>
              <a:rPr lang="en-US" sz="3200" dirty="0"/>
              <a:t>, I</a:t>
            </a:r>
            <a:r>
              <a:rPr lang="en-US" sz="3200" dirty="0" smtClean="0"/>
              <a:t>_____ </a:t>
            </a:r>
            <a:r>
              <a:rPr lang="en-US" sz="3200" dirty="0"/>
              <a:t>an advertisement for volunteers.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F89728-D1DD-4BA2-8805-FB74427EE76B}"/>
              </a:ext>
            </a:extLst>
          </p:cNvPr>
          <p:cNvSpPr txBox="1"/>
          <p:nvPr/>
        </p:nvSpPr>
        <p:spPr>
          <a:xfrm>
            <a:off x="1578475" y="1007929"/>
            <a:ext cx="812337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26532"/>
                </a:solidFill>
              </a:rPr>
              <a:t>Find a verb phrase in the conversation to complete each sentence.</a:t>
            </a:r>
            <a:endParaRPr lang="x-none" sz="3200" dirty="0">
              <a:solidFill>
                <a:srgbClr val="F26532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579C90-F192-1548-B777-1E60D0FEB421}"/>
              </a:ext>
            </a:extLst>
          </p:cNvPr>
          <p:cNvSpPr txBox="1"/>
          <p:nvPr/>
        </p:nvSpPr>
        <p:spPr>
          <a:xfrm>
            <a:off x="5100788" y="2506359"/>
            <a:ext cx="22633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5A0B8"/>
                </a:solidFill>
              </a:rPr>
              <a:t>w</a:t>
            </a:r>
            <a:r>
              <a:rPr lang="x-none" sz="3200" dirty="0">
                <a:solidFill>
                  <a:srgbClr val="05A0B8"/>
                </a:solidFill>
              </a:rPr>
              <a:t>as working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AF30B1-458D-DB4B-BBB8-303F707356C5}"/>
              </a:ext>
            </a:extLst>
          </p:cNvPr>
          <p:cNvSpPr txBox="1"/>
          <p:nvPr/>
        </p:nvSpPr>
        <p:spPr>
          <a:xfrm>
            <a:off x="8971615" y="3920109"/>
            <a:ext cx="832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5A0B8"/>
                </a:solidFill>
              </a:rPr>
              <a:t>saw</a:t>
            </a:r>
            <a:endParaRPr lang="x-none" sz="3200" dirty="0">
              <a:solidFill>
                <a:srgbClr val="05A0B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22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PRODUCTION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15237" y="1213107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4000" b="1" dirty="0" smtClean="0">
                <a:solidFill>
                  <a:srgbClr val="05A0B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SELF-REFLECTION</a:t>
            </a:r>
            <a:endParaRPr lang="en-US" sz="4000" b="1" dirty="0">
              <a:solidFill>
                <a:srgbClr val="05A0B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7466" y="2246860"/>
            <a:ext cx="650477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/>
              <a:t>- T</a:t>
            </a:r>
            <a:r>
              <a:rPr lang="vi-VN" sz="2400" dirty="0"/>
              <a:t>alk about </a:t>
            </a:r>
            <a:r>
              <a:rPr lang="en-US" sz="2400" dirty="0"/>
              <a:t>activities you are going to do to make your community a better one </a:t>
            </a:r>
            <a:r>
              <a:rPr lang="vi-VN" sz="2400" dirty="0" smtClean="0"/>
              <a:t>for </a:t>
            </a:r>
            <a:r>
              <a:rPr lang="vi-VN" sz="2400" dirty="0"/>
              <a:t>a </a:t>
            </a:r>
            <a:r>
              <a:rPr lang="vi-VN" sz="2400" dirty="0" smtClean="0"/>
              <a:t>minute</a:t>
            </a:r>
            <a:endParaRPr lang="en-US" sz="2400" dirty="0" smtClean="0"/>
          </a:p>
          <a:p>
            <a:r>
              <a:rPr lang="en-US" sz="2400" dirty="0" smtClean="0"/>
              <a:t>- Your talk should include:</a:t>
            </a:r>
          </a:p>
          <a:p>
            <a:r>
              <a:rPr lang="en-US" sz="2400" i="1" dirty="0" smtClean="0"/>
              <a:t>	</a:t>
            </a:r>
            <a:r>
              <a:rPr lang="en-US" sz="2400" i="1" dirty="0" smtClean="0">
                <a:solidFill>
                  <a:schemeClr val="accent5">
                    <a:lumMod val="75000"/>
                  </a:schemeClr>
                </a:solidFill>
              </a:rPr>
              <a:t>+ </a:t>
            </a:r>
            <a:r>
              <a:rPr lang="en-US" sz="2400" i="1" dirty="0">
                <a:solidFill>
                  <a:schemeClr val="accent5">
                    <a:lumMod val="75000"/>
                  </a:schemeClr>
                </a:solidFill>
              </a:rPr>
              <a:t>How many activities are you going to talk about?</a:t>
            </a:r>
            <a:endParaRPr lang="en-US" sz="24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2400" i="1" dirty="0" smtClean="0">
                <a:solidFill>
                  <a:schemeClr val="accent5">
                    <a:lumMod val="75000"/>
                  </a:schemeClr>
                </a:solidFill>
              </a:rPr>
              <a:t>	+ </a:t>
            </a:r>
            <a:r>
              <a:rPr lang="en-US" sz="2400" i="1" dirty="0">
                <a:solidFill>
                  <a:schemeClr val="accent5">
                    <a:lumMod val="75000"/>
                  </a:schemeClr>
                </a:solidFill>
              </a:rPr>
              <a:t>Where do you do those activities?</a:t>
            </a:r>
            <a:endParaRPr lang="en-US" sz="24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2400" i="1" dirty="0" smtClean="0">
                <a:solidFill>
                  <a:schemeClr val="accent5">
                    <a:lumMod val="75000"/>
                  </a:schemeClr>
                </a:solidFill>
              </a:rPr>
              <a:t>	+ </a:t>
            </a:r>
            <a:r>
              <a:rPr lang="en-US" sz="2400" i="1" dirty="0">
                <a:solidFill>
                  <a:schemeClr val="accent5">
                    <a:lumMod val="75000"/>
                  </a:schemeClr>
                </a:solidFill>
              </a:rPr>
              <a:t>Who do you do with?</a:t>
            </a:r>
            <a:endParaRPr lang="en-US" sz="24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2400" i="1" dirty="0" smtClean="0">
                <a:solidFill>
                  <a:schemeClr val="accent5">
                    <a:lumMod val="75000"/>
                  </a:schemeClr>
                </a:solidFill>
              </a:rPr>
              <a:t>	+ </a:t>
            </a:r>
            <a:r>
              <a:rPr lang="en-US" sz="2400" i="1" dirty="0">
                <a:solidFill>
                  <a:schemeClr val="accent5">
                    <a:lumMod val="75000"/>
                  </a:schemeClr>
                </a:solidFill>
              </a:rPr>
              <a:t>How often do you do those activities</a:t>
            </a:r>
            <a:r>
              <a:rPr lang="en-US" sz="2400" i="1" dirty="0" smtClean="0">
                <a:solidFill>
                  <a:schemeClr val="accent5">
                    <a:lumMod val="75000"/>
                  </a:schemeClr>
                </a:solidFill>
              </a:rPr>
              <a:t>?</a:t>
            </a:r>
            <a:endParaRPr lang="en-US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39" b="94792" l="3049" r="96829">
                        <a14:foregroundMark x1="13049" y1="80506" x2="17439" y2="78274"/>
                        <a14:foregroundMark x1="13902" y1="65476" x2="13049" y2="63839"/>
                        <a14:foregroundMark x1="17927" y1="62500" x2="19268" y2="60417"/>
                        <a14:foregroundMark x1="23902" y1="60565" x2="24390" y2="57440"/>
                        <a14:foregroundMark x1="17927" y1="59821" x2="17561" y2="65774"/>
                        <a14:foregroundMark x1="75366" y1="18750" x2="76220" y2="26042"/>
                        <a14:foregroundMark x1="79024" y1="22173" x2="81829" y2="25446"/>
                        <a14:foregroundMark x1="83659" y1="18601" x2="84146" y2="26339"/>
                        <a14:foregroundMark x1="85366" y1="25000" x2="88902" y2="22470"/>
                        <a14:foregroundMark x1="83780" y1="16964" x2="83659" y2="19048"/>
                        <a14:foregroundMark x1="65976" y1="64881" x2="67195" y2="63839"/>
                        <a14:foregroundMark x1="40488" y1="93006" x2="43537" y2="84673"/>
                        <a14:foregroundMark x1="55000" y1="92560" x2="50976" y2="84970"/>
                        <a14:foregroundMark x1="34634" y1="44048" x2="38293" y2="40923"/>
                        <a14:foregroundMark x1="42195" y1="64286" x2="46951" y2="73661"/>
                        <a14:foregroundMark x1="59878" y1="52530" x2="62317" y2="599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243" y="1920993"/>
            <a:ext cx="4844957" cy="3970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729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02927" y="110763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3099" y="1039279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1358390" y="110763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4690D4-BED2-4414-A159-D786E74D1CDB}"/>
              </a:ext>
            </a:extLst>
          </p:cNvPr>
          <p:cNvSpPr txBox="1"/>
          <p:nvPr/>
        </p:nvSpPr>
        <p:spPr>
          <a:xfrm>
            <a:off x="1358390" y="2123749"/>
            <a:ext cx="916232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600" dirty="0"/>
              <a:t>Gain an overview about the topic </a:t>
            </a:r>
            <a:r>
              <a:rPr lang="en-US" sz="3600" i="1" dirty="0"/>
              <a:t>For a better community</a:t>
            </a:r>
            <a:endParaRPr lang="en-US" sz="3600" dirty="0"/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600" dirty="0" smtClean="0"/>
              <a:t>Gain </a:t>
            </a:r>
            <a:r>
              <a:rPr lang="en-US" sz="3600" dirty="0"/>
              <a:t>vocabulary to talk about voluntary work</a:t>
            </a:r>
          </a:p>
        </p:txBody>
      </p:sp>
    </p:spTree>
    <p:extLst>
      <p:ext uri="{BB962C8B-B14F-4D97-AF65-F5344CB8AC3E}">
        <p14:creationId xmlns:p14="http://schemas.microsoft.com/office/powerpoint/2010/main" val="330587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8A4690D4-BED2-4414-A159-D786E74D1CDB}"/>
              </a:ext>
            </a:extLst>
          </p:cNvPr>
          <p:cNvSpPr txBox="1"/>
          <p:nvPr/>
        </p:nvSpPr>
        <p:spPr>
          <a:xfrm>
            <a:off x="1399333" y="2043285"/>
            <a:ext cx="858408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x-none" sz="3200" dirty="0" smtClean="0"/>
              <a:t>1. </a:t>
            </a:r>
            <a:r>
              <a:rPr lang="en-US" sz="3200" dirty="0" smtClean="0"/>
              <a:t>Do </a:t>
            </a:r>
            <a:r>
              <a:rPr lang="en-US" sz="3200" dirty="0"/>
              <a:t>exercises in the </a:t>
            </a:r>
            <a:r>
              <a:rPr lang="en-US" sz="3200" dirty="0" smtClean="0"/>
              <a:t>workbook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2</a:t>
            </a:r>
            <a:r>
              <a:rPr lang="en-US" sz="3200" dirty="0" smtClean="0"/>
              <a:t>. Prepare for the next lesson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3. </a:t>
            </a:r>
            <a:r>
              <a:rPr lang="en-US" sz="3200" dirty="0"/>
              <a:t>Prepare for the Project</a:t>
            </a:r>
          </a:p>
          <a:p>
            <a:pPr>
              <a:lnSpc>
                <a:spcPct val="150000"/>
              </a:lnSpc>
            </a:pPr>
            <a:endParaRPr lang="en-US" sz="3200" dirty="0"/>
          </a:p>
        </p:txBody>
      </p:sp>
      <p:sp>
        <p:nvSpPr>
          <p:cNvPr id="8" name="Rounded Rectangle 7"/>
          <p:cNvSpPr/>
          <p:nvPr/>
        </p:nvSpPr>
        <p:spPr>
          <a:xfrm>
            <a:off x="743871" y="111311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4043" y="101746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99333" y="109351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305422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57182" y="6121301"/>
            <a:ext cx="58776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sachmem.vn</a:t>
            </a:r>
            <a:endParaRPr lang="en-US" sz="1600" dirty="0"/>
          </a:p>
          <a:p>
            <a:pPr algn="ctr"/>
            <a:r>
              <a:rPr lang="en-US" sz="16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: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 facebook.com/sachmem.vn</a:t>
            </a:r>
            <a:r>
              <a:rPr lang="en-US" sz="1600" b="1" i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/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25168" y="2805341"/>
            <a:ext cx="4506662" cy="627454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8E0627-9B64-414D-94C5-F7ECBA1EE60F}"/>
              </a:ext>
            </a:extLst>
          </p:cNvPr>
          <p:cNvSpPr txBox="1"/>
          <p:nvPr/>
        </p:nvSpPr>
        <p:spPr>
          <a:xfrm>
            <a:off x="2737298" y="3750546"/>
            <a:ext cx="75641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FB7BD"/>
                </a:solidFill>
              </a:rPr>
              <a:t>Volunteering in the community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5601C0-0307-40CF-BC94-87B6505FAC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81"/>
          <a:stretch/>
        </p:blipFill>
        <p:spPr>
          <a:xfrm>
            <a:off x="0" y="0"/>
            <a:ext cx="12192000" cy="21882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1027615" y="401650"/>
            <a:ext cx="147885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244105" y="716817"/>
            <a:ext cx="5785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FOR A BETTER COMMUNITY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B47DCBC-9091-47D9-B368-F9923F624982}"/>
              </a:ext>
            </a:extLst>
          </p:cNvPr>
          <p:cNvSpPr txBox="1"/>
          <p:nvPr/>
        </p:nvSpPr>
        <p:spPr>
          <a:xfrm>
            <a:off x="5426503" y="2790736"/>
            <a:ext cx="4103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167671" y="2805341"/>
            <a:ext cx="2878040" cy="627454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2027861" y="2823227"/>
            <a:ext cx="3208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48DA4"/>
                </a:solidFill>
                <a:latin typeface="Bookman Old Style" pitchFamily="18" charset="0"/>
              </a:rPr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32342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8986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8C56F8-D453-4A83-912E-1743E8F3CBDF}"/>
              </a:ext>
            </a:extLst>
          </p:cNvPr>
          <p:cNvSpPr txBox="1"/>
          <p:nvPr/>
        </p:nvSpPr>
        <p:spPr>
          <a:xfrm>
            <a:off x="1947632" y="2327625"/>
            <a:ext cx="775680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800" b="1" smtClean="0">
                <a:solidFill>
                  <a:srgbClr val="0FB7BD"/>
                </a:solidFill>
              </a:rPr>
              <a:t>watch a video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800" b="1" smtClean="0">
              <a:solidFill>
                <a:srgbClr val="0FB7BD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800" b="1" smtClean="0">
                <a:solidFill>
                  <a:srgbClr val="0FB7BD"/>
                </a:solidFill>
              </a:rPr>
              <a:t>list activities they have done </a:t>
            </a:r>
            <a:endParaRPr lang="en-US" sz="4800" b="1" dirty="0">
              <a:solidFill>
                <a:srgbClr val="0FB7BD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47624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8986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8C56F8-D453-4A83-912E-1743E8F3CBDF}"/>
              </a:ext>
            </a:extLst>
          </p:cNvPr>
          <p:cNvSpPr txBox="1"/>
          <p:nvPr/>
        </p:nvSpPr>
        <p:spPr>
          <a:xfrm>
            <a:off x="3845258" y="960940"/>
            <a:ext cx="418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FB7BD"/>
                </a:solidFill>
              </a:rPr>
              <a:t>Clip watching</a:t>
            </a:r>
            <a:endParaRPr lang="en-US" sz="4000" b="1" dirty="0">
              <a:solidFill>
                <a:srgbClr val="0FB7BD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9" name="videoplayback (1)" descr="videoplayback (1)">
            <a:hlinkClick r:id="" action="ppaction://media"/>
            <a:extLst>
              <a:ext uri="{FF2B5EF4-FFF2-40B4-BE49-F238E27FC236}">
                <a16:creationId xmlns:a16="http://schemas.microsoft.com/office/drawing/2014/main" id="{AAAC84C7-ED8B-144E-9280-ADDD4A8806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3888" y="1783166"/>
            <a:ext cx="10004221" cy="48577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045041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60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89867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4" name="Rectangle 3"/>
          <p:cNvSpPr/>
          <p:nvPr/>
        </p:nvSpPr>
        <p:spPr>
          <a:xfrm>
            <a:off x="328491" y="2204207"/>
            <a:ext cx="8336377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600" dirty="0">
                <a:solidFill>
                  <a:srgbClr val="006673"/>
                </a:solidFill>
              </a:rPr>
              <a:t>+ </a:t>
            </a:r>
            <a:r>
              <a:rPr lang="en-US" sz="2600" dirty="0" smtClean="0">
                <a:solidFill>
                  <a:srgbClr val="006673"/>
                </a:solidFill>
              </a:rPr>
              <a:t>Read </a:t>
            </a:r>
            <a:r>
              <a:rPr lang="en-US" sz="2600" dirty="0">
                <a:solidFill>
                  <a:srgbClr val="006673"/>
                </a:solidFill>
              </a:rPr>
              <a:t>books for children in orphanages</a:t>
            </a:r>
            <a:endParaRPr lang="x-none" sz="2600" dirty="0">
              <a:solidFill>
                <a:srgbClr val="006673"/>
              </a:solidFill>
            </a:endParaRPr>
          </a:p>
          <a:p>
            <a:pPr>
              <a:lnSpc>
                <a:spcPct val="200000"/>
              </a:lnSpc>
            </a:pPr>
            <a:r>
              <a:rPr lang="en-US" sz="2600" dirty="0">
                <a:solidFill>
                  <a:srgbClr val="006673"/>
                </a:solidFill>
              </a:rPr>
              <a:t>+ </a:t>
            </a:r>
            <a:r>
              <a:rPr lang="en-US" sz="2600" dirty="0" smtClean="0">
                <a:solidFill>
                  <a:srgbClr val="006673"/>
                </a:solidFill>
              </a:rPr>
              <a:t>Visit </a:t>
            </a:r>
            <a:r>
              <a:rPr lang="en-US" sz="2600" dirty="0">
                <a:solidFill>
                  <a:srgbClr val="006673"/>
                </a:solidFill>
              </a:rPr>
              <a:t>and play games with them or listen to their problems</a:t>
            </a:r>
            <a:endParaRPr lang="x-none" sz="2600" dirty="0">
              <a:solidFill>
                <a:srgbClr val="006673"/>
              </a:solidFill>
            </a:endParaRPr>
          </a:p>
          <a:p>
            <a:pPr>
              <a:lnSpc>
                <a:spcPct val="200000"/>
              </a:lnSpc>
            </a:pPr>
            <a:r>
              <a:rPr lang="en-US" sz="2600" dirty="0">
                <a:solidFill>
                  <a:srgbClr val="006673"/>
                </a:solidFill>
              </a:rPr>
              <a:t>+ W</a:t>
            </a:r>
            <a:r>
              <a:rPr lang="en-US" sz="2600" dirty="0" smtClean="0">
                <a:solidFill>
                  <a:srgbClr val="006673"/>
                </a:solidFill>
              </a:rPr>
              <a:t>ork </a:t>
            </a:r>
            <a:r>
              <a:rPr lang="en-US" sz="2600" dirty="0">
                <a:solidFill>
                  <a:srgbClr val="006673"/>
                </a:solidFill>
              </a:rPr>
              <a:t>in home of sick and old people</a:t>
            </a:r>
            <a:endParaRPr lang="x-none" sz="2600" dirty="0">
              <a:solidFill>
                <a:srgbClr val="006673"/>
              </a:solidFill>
            </a:endParaRPr>
          </a:p>
          <a:p>
            <a:pPr>
              <a:lnSpc>
                <a:spcPct val="200000"/>
              </a:lnSpc>
            </a:pPr>
            <a:r>
              <a:rPr lang="en-US" sz="2600" dirty="0">
                <a:solidFill>
                  <a:srgbClr val="006673"/>
                </a:solidFill>
              </a:rPr>
              <a:t>+ </a:t>
            </a:r>
            <a:r>
              <a:rPr lang="en-US" sz="2600" dirty="0" smtClean="0">
                <a:solidFill>
                  <a:srgbClr val="006673"/>
                </a:solidFill>
              </a:rPr>
              <a:t>Volunteer </a:t>
            </a:r>
            <a:r>
              <a:rPr lang="en-US" sz="2600" dirty="0">
                <a:solidFill>
                  <a:srgbClr val="006673"/>
                </a:solidFill>
              </a:rPr>
              <a:t>to work in remote or mountainous areas</a:t>
            </a:r>
            <a:r>
              <a:rPr lang="x-none" sz="2600" dirty="0">
                <a:solidFill>
                  <a:srgbClr val="006673"/>
                </a:solidFill>
              </a:rPr>
              <a:t> </a:t>
            </a:r>
            <a:endParaRPr lang="en-US" sz="2600" b="1" dirty="0">
              <a:solidFill>
                <a:srgbClr val="006673"/>
              </a:solidFill>
            </a:endParaRPr>
          </a:p>
        </p:txBody>
      </p:sp>
      <p:pic>
        <p:nvPicPr>
          <p:cNvPr id="1026" name="Picture 2" descr="Spread the joy of reading: Donate books to the less privileged - Hindustan  Times">
            <a:extLst>
              <a:ext uri="{FF2B5EF4-FFF2-40B4-BE49-F238E27FC236}">
                <a16:creationId xmlns:a16="http://schemas.microsoft.com/office/drawing/2014/main" id="{8E506560-1255-0F4E-B8E5-881A4F6A7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92298">
            <a:off x="8394492" y="1319139"/>
            <a:ext cx="2923082" cy="1950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tudents support Ơ Đu ethnic minorities - Society - Vietnam News |  Politics, Business, Economy, Society, Life, Sports - VietNam News">
            <a:extLst>
              <a:ext uri="{FF2B5EF4-FFF2-40B4-BE49-F238E27FC236}">
                <a16:creationId xmlns:a16="http://schemas.microsoft.com/office/drawing/2014/main" id="{591453BA-5C19-EA47-8B60-3B317198F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4868" y="3429000"/>
            <a:ext cx="3159039" cy="213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D8C56F8-D453-4A83-912E-1743E8F3CBDF}"/>
              </a:ext>
            </a:extLst>
          </p:cNvPr>
          <p:cNvSpPr txBox="1"/>
          <p:nvPr/>
        </p:nvSpPr>
        <p:spPr>
          <a:xfrm>
            <a:off x="3845258" y="960940"/>
            <a:ext cx="418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FB7BD"/>
                </a:solidFill>
              </a:rPr>
              <a:t>Clip watching</a:t>
            </a:r>
            <a:endParaRPr lang="en-US" sz="4000" b="1" dirty="0">
              <a:solidFill>
                <a:srgbClr val="0FB7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795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33349" y="5250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3043712"/>
              </p:ext>
            </p:extLst>
          </p:nvPr>
        </p:nvGraphicFramePr>
        <p:xfrm>
          <a:off x="206478" y="1002888"/>
          <a:ext cx="11631560" cy="563332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95019">
                  <a:extLst>
                    <a:ext uri="{9D8B030D-6E8A-4147-A177-3AD203B41FA5}">
                      <a16:colId xmlns:a16="http://schemas.microsoft.com/office/drawing/2014/main" val="2056108950"/>
                    </a:ext>
                  </a:extLst>
                </a:gridCol>
                <a:gridCol w="7236541">
                  <a:extLst>
                    <a:ext uri="{9D8B030D-6E8A-4147-A177-3AD203B41FA5}">
                      <a16:colId xmlns:a16="http://schemas.microsoft.com/office/drawing/2014/main" val="979907636"/>
                    </a:ext>
                  </a:extLst>
                </a:gridCol>
              </a:tblGrid>
              <a:tr h="700557">
                <a:tc>
                  <a:txBody>
                    <a:bodyPr/>
                    <a:lstStyle/>
                    <a:p>
                      <a:pPr algn="l" fontAlgn="ctr"/>
                      <a:r>
                        <a:rPr lang="en-US" sz="2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volunteering activities</a:t>
                      </a:r>
                      <a:endParaRPr lang="en-US" sz="2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6" marR="5536" marT="55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 động tình nguyện</a:t>
                      </a:r>
                      <a:endParaRPr lang="en-US" sz="2500" b="0" i="0" u="none" strike="noStrike">
                        <a:solidFill>
                          <a:srgbClr val="37415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041" marR="5536" marT="55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03460584"/>
                  </a:ext>
                </a:extLst>
              </a:tr>
              <a:tr h="700557">
                <a:tc>
                  <a:txBody>
                    <a:bodyPr/>
                    <a:lstStyle/>
                    <a:p>
                      <a:pPr algn="l" fontAlgn="ctr"/>
                      <a:r>
                        <a:rPr lang="en-US" sz="2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boost confidence</a:t>
                      </a:r>
                      <a:endParaRPr lang="en-US" sz="2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6" marR="5536" marT="55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tăng cường sự tự tin</a:t>
                      </a:r>
                      <a:endParaRPr lang="en-US" sz="2500" b="0" i="0" u="none" strike="noStrike">
                        <a:solidFill>
                          <a:srgbClr val="37415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041" marR="5536" marT="55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16050691"/>
                  </a:ext>
                </a:extLst>
              </a:tr>
              <a:tr h="469521">
                <a:tc>
                  <a:txBody>
                    <a:bodyPr/>
                    <a:lstStyle/>
                    <a:p>
                      <a:pPr algn="l" fontAlgn="ctr"/>
                      <a:r>
                        <a:rPr lang="en-US" sz="2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by chance</a:t>
                      </a:r>
                      <a:endParaRPr lang="en-US" sz="2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6" marR="5536" marT="55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 cờ</a:t>
                      </a:r>
                      <a:endParaRPr lang="en-US" sz="2500" b="0" i="0" u="none" strike="noStrike">
                        <a:solidFill>
                          <a:srgbClr val="37415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041" marR="5536" marT="55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85612195"/>
                  </a:ext>
                </a:extLst>
              </a:tr>
              <a:tr h="469521">
                <a:tc>
                  <a:txBody>
                    <a:bodyPr/>
                    <a:lstStyle/>
                    <a:p>
                      <a:pPr algn="l" fontAlgn="ctr"/>
                      <a:r>
                        <a:rPr lang="en-US" sz="2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get involved</a:t>
                      </a:r>
                      <a:endParaRPr lang="en-US" sz="2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6" marR="5536" marT="55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tham gia vào</a:t>
                      </a:r>
                      <a:endParaRPr lang="en-US" sz="2500" b="0" i="0" u="none" strike="noStrike">
                        <a:solidFill>
                          <a:srgbClr val="37415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041" marR="5536" marT="55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53705336"/>
                  </a:ext>
                </a:extLst>
              </a:tr>
              <a:tr h="519663">
                <a:tc>
                  <a:txBody>
                    <a:bodyPr/>
                    <a:lstStyle/>
                    <a:p>
                      <a:pPr algn="l" fontAlgn="ctr"/>
                      <a:r>
                        <a:rPr lang="en-US" sz="2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excited about</a:t>
                      </a:r>
                      <a:endParaRPr lang="en-US" sz="2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6" marR="5536" marT="55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háo hức về</a:t>
                      </a:r>
                      <a:endParaRPr lang="en-US" sz="2500" b="0" i="0" u="none" strike="noStrike">
                        <a:solidFill>
                          <a:srgbClr val="37415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041" marR="5536" marT="55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41778723"/>
                  </a:ext>
                </a:extLst>
              </a:tr>
              <a:tr h="669771">
                <a:tc>
                  <a:txBody>
                    <a:bodyPr/>
                    <a:lstStyle/>
                    <a:p>
                      <a:pPr algn="l" fontAlgn="ctr"/>
                      <a:r>
                        <a:rPr lang="en-US" sz="2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community </a:t>
                      </a:r>
                      <a:r>
                        <a:rPr lang="en-US" sz="25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service</a:t>
                      </a:r>
                    </a:p>
                    <a:p>
                      <a:pPr algn="l" fontAlgn="ctr"/>
                      <a:r>
                        <a:rPr lang="en-US" sz="2500" u="none" strike="noStrike" baseline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</a:t>
                      </a:r>
                      <a:r>
                        <a:rPr lang="en-US" sz="25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development</a:t>
                      </a:r>
                      <a:endParaRPr lang="en-US" sz="2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6" marR="5536" marT="55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dịch </a:t>
                      </a:r>
                      <a:r>
                        <a:rPr lang="en-US" sz="25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vụ</a:t>
                      </a:r>
                      <a:r>
                        <a:rPr lang="en-US" sz="2500" u="none" strike="noStrike" baseline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cộng </a:t>
                      </a:r>
                      <a:r>
                        <a:rPr lang="en-US" sz="2500" u="none" strike="noStrike" baseline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đồng/</a:t>
                      </a:r>
                      <a:r>
                        <a:rPr lang="en-US" sz="25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 </a:t>
                      </a:r>
                      <a:r>
                        <a:rPr lang="en-US" sz="2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triển cộng đồng</a:t>
                      </a:r>
                      <a:endParaRPr lang="en-US" sz="2500" b="0" i="0" u="none" strike="noStrike">
                        <a:solidFill>
                          <a:srgbClr val="37415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041" marR="5536" marT="55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14669368"/>
                  </a:ext>
                </a:extLst>
              </a:tr>
              <a:tr h="469521">
                <a:tc>
                  <a:txBody>
                    <a:bodyPr/>
                    <a:lstStyle/>
                    <a:p>
                      <a:pPr algn="l" fontAlgn="ctr"/>
                      <a:r>
                        <a:rPr lang="en-US" sz="2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find sth + adj</a:t>
                      </a:r>
                      <a:endParaRPr lang="en-US" sz="2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6" marR="5536" marT="55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5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thấy </a:t>
                      </a:r>
                      <a:r>
                        <a:rPr lang="en-US" sz="2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cái gì đó </a:t>
                      </a:r>
                      <a:r>
                        <a:rPr lang="en-US" sz="25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….</a:t>
                      </a:r>
                      <a:endParaRPr lang="en-US" sz="2500" b="0" i="0" u="none" strike="noStrike">
                        <a:solidFill>
                          <a:srgbClr val="37415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041" marR="5536" marT="55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22080606"/>
                  </a:ext>
                </a:extLst>
              </a:tr>
              <a:tr h="4179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25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benefit (v) (n)</a:t>
                      </a:r>
                      <a:endParaRPr lang="en-US" sz="2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6" marR="5536" marT="55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5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(v) mang </a:t>
                      </a:r>
                      <a:r>
                        <a:rPr lang="en-US" sz="2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 lợi ích </a:t>
                      </a:r>
                      <a:r>
                        <a:rPr lang="en-US" sz="25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 (n)</a:t>
                      </a:r>
                      <a:r>
                        <a:rPr lang="en-US" sz="2500" u="none" strike="noStrike" baseline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lợi</a:t>
                      </a:r>
                      <a:r>
                        <a:rPr lang="en-US" sz="2500" u="none" strike="noStrike" baseline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ích</a:t>
                      </a:r>
                      <a:endParaRPr lang="en-US" sz="2500" b="0" i="0" u="none" strike="noStrike">
                        <a:solidFill>
                          <a:srgbClr val="37415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041" marR="5536" marT="55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52575356"/>
                  </a:ext>
                </a:extLst>
              </a:tr>
              <a:tr h="700557">
                <a:tc>
                  <a:txBody>
                    <a:bodyPr/>
                    <a:lstStyle/>
                    <a:p>
                      <a:pPr algn="l" fontAlgn="ctr"/>
                      <a:r>
                        <a:rPr lang="en-US" sz="2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endless opportunities</a:t>
                      </a:r>
                      <a:endParaRPr lang="en-US" sz="2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6" marR="5536" marT="55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 hội vô tận</a:t>
                      </a:r>
                      <a:endParaRPr lang="en-US" sz="2500" b="0" i="0" u="none" strike="noStrike">
                        <a:solidFill>
                          <a:srgbClr val="37415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041" marR="5536" marT="55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96505379"/>
                  </a:ext>
                </a:extLst>
              </a:tr>
              <a:tr h="4179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2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application</a:t>
                      </a:r>
                      <a:endParaRPr lang="en-US" sz="2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6" marR="5536" marT="55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 </a:t>
                      </a:r>
                      <a:r>
                        <a:rPr lang="en-US" sz="25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xin</a:t>
                      </a:r>
                      <a:endParaRPr lang="en-US" sz="2500" b="0" i="0" u="none" strike="noStrike">
                        <a:solidFill>
                          <a:srgbClr val="37415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041" marR="5536" marT="55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28355178"/>
                  </a:ext>
                </a:extLst>
              </a:tr>
            </a:tbl>
          </a:graphicData>
        </a:graphic>
      </p:graphicFrame>
      <p:cxnSp>
        <p:nvCxnSpPr>
          <p:cNvPr id="5" name="Straight Connector 4"/>
          <p:cNvCxnSpPr/>
          <p:nvPr/>
        </p:nvCxnSpPr>
        <p:spPr>
          <a:xfrm>
            <a:off x="1730476" y="3873911"/>
            <a:ext cx="0" cy="737419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714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8C56F8-D453-4A83-912E-1743E8F3CBDF}"/>
              </a:ext>
            </a:extLst>
          </p:cNvPr>
          <p:cNvSpPr txBox="1"/>
          <p:nvPr/>
        </p:nvSpPr>
        <p:spPr>
          <a:xfrm>
            <a:off x="746747" y="1689665"/>
            <a:ext cx="6368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FB7BD"/>
                </a:solidFill>
              </a:rPr>
              <a:t>Volunteering in the community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24000" y="1129606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2288" y="2295196"/>
            <a:ext cx="7497196" cy="422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919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938492-60B6-4356-8354-639806017EAA}"/>
              </a:ext>
            </a:extLst>
          </p:cNvPr>
          <p:cNvSpPr/>
          <p:nvPr/>
        </p:nvSpPr>
        <p:spPr>
          <a:xfrm>
            <a:off x="625530" y="2400048"/>
            <a:ext cx="10940940" cy="405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b="1" dirty="0"/>
              <a:t>Kim: </a:t>
            </a:r>
            <a:r>
              <a:rPr lang="en-US" sz="2200" dirty="0"/>
              <a:t>Hi, Tam. I went to your house at 9 a.m., but you weren’t there.</a:t>
            </a:r>
          </a:p>
          <a:p>
            <a:pPr>
              <a:lnSpc>
                <a:spcPct val="130000"/>
              </a:lnSpc>
            </a:pPr>
            <a:r>
              <a:rPr lang="en-US" sz="2200" b="1" dirty="0"/>
              <a:t>Tam: </a:t>
            </a:r>
            <a:r>
              <a:rPr lang="en-US" sz="2200" dirty="0"/>
              <a:t>Oh, when you came, I was working as a volunteer at our local </a:t>
            </a:r>
            <a:r>
              <a:rPr lang="en-US" sz="2200" dirty="0" err="1"/>
              <a:t>centre</a:t>
            </a:r>
            <a:r>
              <a:rPr lang="en-US" sz="2200" dirty="0"/>
              <a:t> for community development.</a:t>
            </a:r>
          </a:p>
          <a:p>
            <a:pPr>
              <a:lnSpc>
                <a:spcPct val="130000"/>
              </a:lnSpc>
            </a:pPr>
            <a:r>
              <a:rPr lang="en-US" sz="2200" b="1" dirty="0"/>
              <a:t>Kim: </a:t>
            </a:r>
            <a:r>
              <a:rPr lang="en-US" sz="2200" dirty="0"/>
              <a:t>Ah, I see. How did you become a volunteer there?</a:t>
            </a:r>
          </a:p>
          <a:p>
            <a:pPr>
              <a:lnSpc>
                <a:spcPct val="130000"/>
              </a:lnSpc>
            </a:pPr>
            <a:r>
              <a:rPr lang="en-US" sz="2200" b="1" dirty="0"/>
              <a:t>Tam: </a:t>
            </a:r>
            <a:r>
              <a:rPr lang="en-US" sz="2200" dirty="0"/>
              <a:t>Just by chance. Last summer, while I was visiting the </a:t>
            </a:r>
            <a:r>
              <a:rPr lang="en-US" sz="2200" dirty="0" err="1"/>
              <a:t>centre</a:t>
            </a:r>
            <a:r>
              <a:rPr lang="en-US" sz="2200" dirty="0"/>
              <a:t>, I saw an advertisement for volunteers. I applied and my application was successful.</a:t>
            </a:r>
          </a:p>
          <a:p>
            <a:pPr>
              <a:lnSpc>
                <a:spcPct val="130000"/>
              </a:lnSpc>
            </a:pPr>
            <a:r>
              <a:rPr lang="en-US" sz="2200" b="1" dirty="0"/>
              <a:t>Kim: </a:t>
            </a:r>
            <a:r>
              <a:rPr lang="en-US" sz="2200" dirty="0"/>
              <a:t>I also want to be a volunteer. I find community work very interesting.</a:t>
            </a:r>
          </a:p>
          <a:p>
            <a:pPr>
              <a:lnSpc>
                <a:spcPct val="130000"/>
              </a:lnSpc>
            </a:pPr>
            <a:r>
              <a:rPr lang="en-US" sz="2200" b="1" dirty="0"/>
              <a:t>Tam: </a:t>
            </a:r>
            <a:r>
              <a:rPr lang="en-US" sz="2200" dirty="0"/>
              <a:t>I agree. Community service not only benefits the local area, but can also boost our confidence and help us learn many useful skills</a:t>
            </a:r>
            <a:r>
              <a:rPr lang="en-US" sz="2200" dirty="0" smtClean="0"/>
              <a:t>.</a:t>
            </a:r>
            <a:endParaRPr lang="en-US" sz="2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24000" y="1164832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F21B6A-8D1E-B845-8898-7953B778284C}"/>
              </a:ext>
            </a:extLst>
          </p:cNvPr>
          <p:cNvSpPr txBox="1"/>
          <p:nvPr/>
        </p:nvSpPr>
        <p:spPr>
          <a:xfrm>
            <a:off x="746747" y="1689665"/>
            <a:ext cx="6368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FB7BD"/>
                </a:solidFill>
              </a:rPr>
              <a:t>Volunteering in the community</a:t>
            </a:r>
          </a:p>
        </p:txBody>
      </p:sp>
      <p:pic>
        <p:nvPicPr>
          <p:cNvPr id="2" name="02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31690" y="2665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890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9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938492-60B6-4356-8354-639806017EAA}"/>
              </a:ext>
            </a:extLst>
          </p:cNvPr>
          <p:cNvSpPr/>
          <p:nvPr/>
        </p:nvSpPr>
        <p:spPr>
          <a:xfrm>
            <a:off x="1026525" y="2297090"/>
            <a:ext cx="10658902" cy="3613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b="1" dirty="0"/>
              <a:t>Kim: </a:t>
            </a:r>
            <a:r>
              <a:rPr lang="en-US" sz="2200" dirty="0"/>
              <a:t>What are the regular activities </a:t>
            </a:r>
            <a:r>
              <a:rPr lang="en-US" sz="2200" dirty="0" err="1"/>
              <a:t>organised</a:t>
            </a:r>
            <a:r>
              <a:rPr lang="en-US" sz="2200" dirty="0"/>
              <a:t> by the </a:t>
            </a:r>
            <a:r>
              <a:rPr lang="en-US" sz="2200" dirty="0" err="1"/>
              <a:t>centre</a:t>
            </a:r>
            <a:r>
              <a:rPr lang="en-US" sz="2200" dirty="0"/>
              <a:t>?</a:t>
            </a:r>
          </a:p>
          <a:p>
            <a:pPr>
              <a:lnSpc>
                <a:spcPct val="130000"/>
              </a:lnSpc>
            </a:pPr>
            <a:r>
              <a:rPr lang="en-US" sz="2200" b="1" dirty="0"/>
              <a:t>Tam: </a:t>
            </a:r>
            <a:r>
              <a:rPr lang="en-US" sz="2200" dirty="0"/>
              <a:t>Oh, there are endless opportunities for getting involved. For example, you can join a local environmental group to clean up the park once a week or volunteer at an orphanage.</a:t>
            </a:r>
          </a:p>
          <a:p>
            <a:pPr>
              <a:lnSpc>
                <a:spcPct val="130000"/>
              </a:lnSpc>
            </a:pPr>
            <a:r>
              <a:rPr lang="en-US" sz="2200" b="1" dirty="0"/>
              <a:t>Kim: </a:t>
            </a:r>
            <a:r>
              <a:rPr lang="en-US" sz="2200" dirty="0"/>
              <a:t>Sounds good. How can I apply?</a:t>
            </a:r>
          </a:p>
          <a:p>
            <a:pPr>
              <a:lnSpc>
                <a:spcPct val="130000"/>
              </a:lnSpc>
            </a:pPr>
            <a:r>
              <a:rPr lang="en-US" sz="2200" b="1" dirty="0"/>
              <a:t>Tam: </a:t>
            </a:r>
            <a:r>
              <a:rPr lang="en-US" sz="2200" dirty="0"/>
              <a:t>I’ll email you the form. You just fill it in and send it in.</a:t>
            </a:r>
          </a:p>
          <a:p>
            <a:pPr>
              <a:lnSpc>
                <a:spcPct val="130000"/>
              </a:lnSpc>
            </a:pPr>
            <a:r>
              <a:rPr lang="en-US" sz="2200" b="1" dirty="0"/>
              <a:t>Kim: </a:t>
            </a:r>
            <a:r>
              <a:rPr lang="en-US" sz="2200" dirty="0"/>
              <a:t>Thanks so much. I’m so excited about volunteering at the </a:t>
            </a:r>
            <a:r>
              <a:rPr lang="en-US" sz="2200" dirty="0" err="1"/>
              <a:t>centre</a:t>
            </a:r>
            <a:r>
              <a:rPr lang="en-US" sz="2200" dirty="0"/>
              <a:t>.</a:t>
            </a:r>
          </a:p>
          <a:p>
            <a:pPr>
              <a:lnSpc>
                <a:spcPct val="130000"/>
              </a:lnSpc>
            </a:pPr>
            <a:r>
              <a:rPr lang="en-US" sz="2200" b="1" dirty="0"/>
              <a:t>Tam: </a:t>
            </a:r>
            <a:r>
              <a:rPr lang="en-US" sz="2200" dirty="0"/>
              <a:t>No problem. Good luck. Hope your application is successful and you enjoy the </a:t>
            </a:r>
            <a:r>
              <a:rPr lang="en-US" sz="2200" dirty="0" smtClean="0"/>
              <a:t>work.</a:t>
            </a:r>
            <a:endParaRPr lang="en-US" sz="2200" dirty="0"/>
          </a:p>
          <a:p>
            <a:pPr>
              <a:lnSpc>
                <a:spcPct val="130000"/>
              </a:lnSpc>
            </a:pPr>
            <a:endParaRPr lang="en-US" sz="2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783976" y="80809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92076" y="1155266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3E2986-E69D-E041-8935-86C8C308E0EE}"/>
              </a:ext>
            </a:extLst>
          </p:cNvPr>
          <p:cNvSpPr txBox="1"/>
          <p:nvPr/>
        </p:nvSpPr>
        <p:spPr>
          <a:xfrm>
            <a:off x="746747" y="1689665"/>
            <a:ext cx="6368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FB7BD"/>
                </a:solidFill>
              </a:rPr>
              <a:t>Volunteering in the community</a:t>
            </a:r>
          </a:p>
        </p:txBody>
      </p:sp>
    </p:spTree>
    <p:extLst>
      <p:ext uri="{BB962C8B-B14F-4D97-AF65-F5344CB8AC3E}">
        <p14:creationId xmlns:p14="http://schemas.microsoft.com/office/powerpoint/2010/main" val="1516293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2637</TotalTime>
  <Words>687</Words>
  <Application>Microsoft Office PowerPoint</Application>
  <PresentationFormat>Widescreen</PresentationFormat>
  <Paragraphs>128</Paragraphs>
  <Slides>16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</vt:lpstr>
      <vt:lpstr>Bookman Old Style</vt:lpstr>
      <vt:lpstr>Calibri</vt:lpstr>
      <vt:lpstr>Calibri Light</vt:lpstr>
      <vt:lpstr>Courier New</vt:lpstr>
      <vt:lpstr>Myriad Pro</vt:lpstr>
      <vt:lpstr>Times New Roman</vt:lpstr>
      <vt:lpstr>UTM Facebook K&amp;T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User</cp:lastModifiedBy>
  <cp:revision>120</cp:revision>
  <dcterms:created xsi:type="dcterms:W3CDTF">2020-12-09T02:04:09Z</dcterms:created>
  <dcterms:modified xsi:type="dcterms:W3CDTF">2023-11-06T13:29:25Z</dcterms:modified>
</cp:coreProperties>
</file>