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2" r:id="rId1"/>
  </p:sldMasterIdLst>
  <p:notesMasterIdLst>
    <p:notesMasterId r:id="rId18"/>
  </p:notesMasterIdLst>
  <p:sldIdLst>
    <p:sldId id="271" r:id="rId2"/>
    <p:sldId id="276" r:id="rId3"/>
    <p:sldId id="324" r:id="rId4"/>
    <p:sldId id="325" r:id="rId5"/>
    <p:sldId id="283" r:id="rId6"/>
    <p:sldId id="301" r:id="rId7"/>
    <p:sldId id="302" r:id="rId8"/>
    <p:sldId id="326" r:id="rId9"/>
    <p:sldId id="285" r:id="rId10"/>
    <p:sldId id="280" r:id="rId11"/>
    <p:sldId id="327" r:id="rId12"/>
    <p:sldId id="328" r:id="rId13"/>
    <p:sldId id="275" r:id="rId14"/>
    <p:sldId id="292" r:id="rId15"/>
    <p:sldId id="293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73"/>
    <a:srgbClr val="F26532"/>
    <a:srgbClr val="A3DBE1"/>
    <a:srgbClr val="00FF00"/>
    <a:srgbClr val="E26714"/>
    <a:srgbClr val="EE8640"/>
    <a:srgbClr val="048DA4"/>
    <a:srgbClr val="05788C"/>
    <a:srgbClr val="C0E6EA"/>
    <a:srgbClr val="A0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62" autoAdjust="0"/>
    <p:restoredTop sz="94187" autoAdjust="0"/>
  </p:normalViewPr>
  <p:slideViewPr>
    <p:cSldViewPr snapToGrid="0" showGuides="1">
      <p:cViewPr varScale="1">
        <p:scale>
          <a:sx n="69" d="100"/>
          <a:sy n="69" d="100"/>
        </p:scale>
        <p:origin x="52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94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372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7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88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34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62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35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82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34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31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655107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1499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184105" y="1062254"/>
            <a:ext cx="104638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about a TV music show and complete the notes below.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88016" y="2026088"/>
            <a:ext cx="977541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 smtClean="0"/>
              <a:t>Name: I know your face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 smtClean="0"/>
              <a:t>People who give their scores: </a:t>
            </a:r>
            <a:r>
              <a:rPr lang="vi-VN" sz="2400" dirty="0" smtClean="0"/>
              <a:t>_________________________</a:t>
            </a:r>
            <a:endParaRPr lang="en-US" sz="2400" dirty="0" smtClean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 smtClean="0"/>
              <a:t>Number of participants: </a:t>
            </a:r>
            <a:r>
              <a:rPr lang="en-US" sz="2400" dirty="0"/>
              <a:t>________</a:t>
            </a:r>
            <a:endParaRPr lang="en-US" sz="2400" dirty="0" smtClean="0"/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400" dirty="0" smtClean="0"/>
              <a:t>What participants have to do:</a:t>
            </a:r>
            <a:r>
              <a:rPr lang="en-US" sz="2400" dirty="0"/>
              <a:t> </a:t>
            </a:r>
            <a:r>
              <a:rPr lang="vi-VN" sz="2400" dirty="0" smtClean="0"/>
              <a:t>________________________________</a:t>
            </a:r>
            <a:endParaRPr lang="en-US" sz="2400" dirty="0" smtClean="0"/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400" dirty="0" smtClean="0"/>
              <a:t>How participants win the show:</a:t>
            </a:r>
            <a:r>
              <a:rPr lang="vi-VN" sz="2400" dirty="0" smtClean="0"/>
              <a:t> _____________________</a:t>
            </a:r>
          </a:p>
          <a:p>
            <a:pPr>
              <a:lnSpc>
                <a:spcPct val="200000"/>
              </a:lnSpc>
            </a:pPr>
            <a:endParaRPr lang="en-US" sz="2400" dirty="0" smtClean="0"/>
          </a:p>
          <a:p>
            <a:pPr>
              <a:lnSpc>
                <a:spcPct val="200000"/>
              </a:lnSpc>
            </a:pPr>
            <a:r>
              <a:rPr lang="en-US" sz="2400" dirty="0" smtClean="0"/>
              <a:t>6.  Prize(s): ________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5069719" y="2637567"/>
            <a:ext cx="4504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two main judges and a guest artist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404226" y="3191492"/>
            <a:ext cx="508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six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212320" y="3595748"/>
            <a:ext cx="59495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dress up and perform as famous international </a:t>
            </a:r>
            <a:endParaRPr lang="en-US" sz="2400" i="1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2400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or local </a:t>
            </a:r>
            <a:r>
              <a:rPr lang="en-US" sz="2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artists in a live show every week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273938" y="5419431"/>
            <a:ext cx="58879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 </a:t>
            </a:r>
            <a:r>
              <a:rPr lang="en-US" sz="2400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TV </a:t>
            </a:r>
            <a:r>
              <a:rPr lang="en-US" sz="2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audiences vote and decide on the winner </a:t>
            </a:r>
            <a:endParaRPr lang="en-US" sz="2400" i="1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2400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and </a:t>
            </a:r>
            <a:r>
              <a:rPr lang="en-US" sz="2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two </a:t>
            </a:r>
            <a:r>
              <a:rPr lang="en-US" sz="2400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runners-up</a:t>
            </a:r>
            <a:r>
              <a:rPr lang="vi-VN" sz="2400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sz="2400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658445" y="6105054"/>
            <a:ext cx="7486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cash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19752" y="4668892"/>
            <a:ext cx="57347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- 3</a:t>
            </a:r>
            <a:r>
              <a:rPr lang="en-US" sz="2400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participants with the highest scores after </a:t>
            </a:r>
            <a:endParaRPr lang="en-US" sz="2400" i="1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2400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5 </a:t>
            </a:r>
            <a:r>
              <a:rPr lang="en-US" sz="2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weeks </a:t>
            </a:r>
            <a:r>
              <a:rPr lang="en-US" sz="2400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go </a:t>
            </a:r>
            <a:r>
              <a:rPr lang="en-US" sz="2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to the final </a:t>
            </a:r>
            <a:r>
              <a:rPr lang="en-US" sz="2400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nigh</a:t>
            </a:r>
            <a:r>
              <a:rPr lang="vi-VN" sz="2400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t.</a:t>
            </a:r>
            <a:endParaRPr lang="en-US" sz="2400" i="1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/>
      <p:bldP spid="25" grpId="0"/>
      <p:bldP spid="26" grpId="0"/>
      <p:bldP spid="27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245407" y="1151046"/>
            <a:ext cx="100948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Extension: </a:t>
            </a:r>
            <a:r>
              <a:rPr lang="en-US" sz="2400" b="1" dirty="0" smtClean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Brainstorm </a:t>
            </a:r>
            <a:r>
              <a:rPr lang="en-US" sz="2400" b="1" dirty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</a:t>
            </a:r>
            <a:r>
              <a:rPr lang="en-US" sz="2400" b="1" dirty="0" smtClean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popular</a:t>
            </a:r>
            <a:r>
              <a:rPr lang="vi-VN" sz="2400" b="1" dirty="0" smtClean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 </a:t>
            </a:r>
            <a:r>
              <a:rPr lang="en-US" sz="2400" b="1" dirty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shows or </a:t>
            </a:r>
            <a:r>
              <a:rPr lang="en-US" sz="2400" b="1" dirty="0" smtClean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competitions</a:t>
            </a:r>
            <a:r>
              <a:rPr lang="vi-VN" sz="2400" b="1" dirty="0" smtClean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66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7-Point Star 2"/>
          <p:cNvSpPr/>
          <p:nvPr/>
        </p:nvSpPr>
        <p:spPr>
          <a:xfrm>
            <a:off x="2827338" y="2349226"/>
            <a:ext cx="4982818" cy="3763617"/>
          </a:xfrm>
          <a:prstGeom prst="star7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TV shows or competitions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13983" y="2981739"/>
            <a:ext cx="2782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Voice Kids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8563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36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938492-60B6-4356-8354-639806017EAA}"/>
              </a:ext>
            </a:extLst>
          </p:cNvPr>
          <p:cNvSpPr/>
          <p:nvPr/>
        </p:nvSpPr>
        <p:spPr>
          <a:xfrm>
            <a:off x="1026525" y="2297090"/>
            <a:ext cx="1065890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endParaRPr lang="en-US" sz="2000" dirty="0"/>
          </a:p>
          <a:p>
            <a:pPr>
              <a:lnSpc>
                <a:spcPct val="130000"/>
              </a:lnSpc>
            </a:pP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53349" y="1013337"/>
            <a:ext cx="90853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your show to the whole class</a:t>
            </a:r>
            <a:r>
              <a:rPr lang="en-US" sz="2800" b="1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smtClean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Vote </a:t>
            </a:r>
            <a:r>
              <a:rPr lang="en-US" sz="2800" b="1" dirty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best show.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FREE PRACTICE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37120" y="1138932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27746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413333" y="2391184"/>
            <a:ext cx="9577940" cy="39651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chemeClr val="tx1"/>
              </a:solidFill>
            </a:endParaRPr>
          </a:p>
          <a:p>
            <a:pPr algn="ctr"/>
            <a:r>
              <a:rPr lang="en-US" sz="3200" b="1" smtClean="0">
                <a:solidFill>
                  <a:schemeClr val="tx1"/>
                </a:solidFill>
              </a:rPr>
              <a:t>Useful </a:t>
            </a:r>
            <a:r>
              <a:rPr lang="en-US" sz="3200" b="1">
                <a:solidFill>
                  <a:schemeClr val="tx1"/>
                </a:solidFill>
              </a:rPr>
              <a:t>expressions</a:t>
            </a:r>
            <a:r>
              <a:rPr lang="en-US" sz="3200" b="1" smtClean="0">
                <a:solidFill>
                  <a:schemeClr val="tx1"/>
                </a:solidFill>
              </a:rPr>
              <a:t>:</a:t>
            </a:r>
            <a:endParaRPr lang="en-US" sz="3200" b="1" smtClean="0">
              <a:solidFill>
                <a:schemeClr val="tx1"/>
              </a:solidFill>
            </a:endParaRPr>
          </a:p>
          <a:p>
            <a:r>
              <a:rPr lang="en-US" sz="3200" smtClean="0">
                <a:solidFill>
                  <a:schemeClr val="tx1"/>
                </a:solidFill>
              </a:rPr>
              <a:t>We came up with an idea about a TV music show which is …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smtClean="0">
                <a:solidFill>
                  <a:schemeClr val="tx1"/>
                </a:solidFill>
              </a:rPr>
              <a:t>In our show, … will give them scores</a:t>
            </a:r>
            <a:endParaRPr lang="en-US" sz="320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3200">
                <a:solidFill>
                  <a:schemeClr val="tx1"/>
                </a:solidFill>
              </a:rPr>
              <a:t>T</a:t>
            </a:r>
            <a:r>
              <a:rPr lang="en-US" sz="3200" smtClean="0">
                <a:solidFill>
                  <a:schemeClr val="tx1"/>
                </a:solidFill>
              </a:rPr>
              <a:t>here will be …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smtClean="0">
                <a:solidFill>
                  <a:schemeClr val="tx1"/>
                </a:solidFill>
              </a:rPr>
              <a:t>In the show, the </a:t>
            </a:r>
            <a:r>
              <a:rPr lang="en-US" sz="3200">
                <a:solidFill>
                  <a:schemeClr val="tx1"/>
                </a:solidFill>
              </a:rPr>
              <a:t>participants </a:t>
            </a:r>
            <a:r>
              <a:rPr lang="en-US" sz="3200" smtClean="0">
                <a:solidFill>
                  <a:schemeClr val="tx1"/>
                </a:solidFill>
              </a:rPr>
              <a:t>have to …</a:t>
            </a:r>
            <a:endParaRPr lang="en-US" sz="320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3200" smtClean="0">
                <a:solidFill>
                  <a:schemeClr val="tx1"/>
                </a:solidFill>
              </a:rPr>
              <a:t>To win the show, The participants …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smtClean="0">
                <a:solidFill>
                  <a:schemeClr val="tx1"/>
                </a:solidFill>
              </a:rPr>
              <a:t>The winner will receive …</a:t>
            </a:r>
          </a:p>
          <a:p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29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936628" y="2123749"/>
            <a:ext cx="8584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84200" indent="-457200">
              <a:buFont typeface="Arial" panose="020B0604020202020204" pitchFamily="34" charset="0"/>
              <a:buChar char="•"/>
            </a:pPr>
            <a:r>
              <a:rPr lang="en-US" sz="3600" dirty="0" smtClean="0"/>
              <a:t>Talk </a:t>
            </a:r>
            <a:r>
              <a:rPr lang="en-US" sz="3600" dirty="0"/>
              <a:t>about music shows</a:t>
            </a: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882037" y="2055511"/>
            <a:ext cx="858408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Do exercises </a:t>
            </a:r>
            <a:r>
              <a:rPr lang="en-US" sz="3600" dirty="0"/>
              <a:t>in the workbook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Search </a:t>
            </a:r>
            <a:r>
              <a:rPr lang="en-US" sz="3600" dirty="0"/>
              <a:t>the Internet for some information about music festivals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sachmem.vn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 facebook.com/sachmem.vn</a:t>
            </a:r>
            <a:r>
              <a:rPr lang="en-US" sz="1600" b="1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2506471" y="3708890"/>
            <a:ext cx="69188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FB7BD"/>
                </a:solidFill>
              </a:rPr>
              <a:t>Talking about a TV music show</a:t>
            </a:r>
            <a:endParaRPr lang="en-US" sz="4000" b="1" dirty="0">
              <a:solidFill>
                <a:srgbClr val="0FB7BD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7784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MUSIC</a:t>
            </a:r>
            <a:endParaRPr lang="en-US" sz="3600" dirty="0">
              <a:solidFill>
                <a:schemeClr val="bg1"/>
              </a:solidFill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UTM Facebook K&amp;T" pitchFamily="18" charset="0"/>
              </a:rPr>
              <a:t>SPEAKING</a:t>
            </a:r>
            <a:endParaRPr lang="en-US" sz="3200" b="1" dirty="0">
              <a:solidFill>
                <a:schemeClr val="bg1"/>
              </a:solidFill>
              <a:latin typeface="UTM Facebook K&amp;T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</a:t>
            </a:r>
            <a:r>
              <a:rPr lang="en-US" sz="3600" dirty="0" smtClean="0">
                <a:solidFill>
                  <a:srgbClr val="048DA4"/>
                </a:solidFill>
                <a:latin typeface="Bookman Old Style" pitchFamily="18" charset="0"/>
              </a:rPr>
              <a:t>4</a:t>
            </a:r>
            <a:endParaRPr lang="en-US" sz="3600" dirty="0">
              <a:solidFill>
                <a:srgbClr val="048DA4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264539" y="880484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FB7BD"/>
                </a:solidFill>
              </a:rPr>
              <a:t>Video watching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2" name="Warm up Unit 3 Speaking Glob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81692" y="2072528"/>
            <a:ext cx="7916887" cy="44497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81692" y="1511017"/>
            <a:ext cx="9019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Watch the video and write down the names of the music shows. 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75411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968088" y="107528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FB7BD"/>
                </a:solidFill>
              </a:rPr>
              <a:t>Video watching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Rectangle 3"/>
          <p:cNvSpPr/>
          <p:nvPr/>
        </p:nvSpPr>
        <p:spPr>
          <a:xfrm>
            <a:off x="4386469" y="1959774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America</a:t>
            </a:r>
            <a:r>
              <a:rPr lang="vi-VN" sz="2400" dirty="0" smtClean="0"/>
              <a:t>’s</a:t>
            </a:r>
            <a:r>
              <a:rPr lang="en-US" sz="2400" dirty="0" smtClean="0"/>
              <a:t> </a:t>
            </a:r>
            <a:r>
              <a:rPr lang="en-US" sz="2400" dirty="0"/>
              <a:t>Got </a:t>
            </a:r>
            <a:r>
              <a:rPr lang="en-US" sz="2400" dirty="0" smtClean="0"/>
              <a:t>Talent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/>
              <a:t>Pop </a:t>
            </a:r>
            <a:r>
              <a:rPr lang="en-US" sz="2400" dirty="0" smtClean="0"/>
              <a:t>Idol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 Vietnam</a:t>
            </a:r>
            <a:r>
              <a:rPr lang="vi-VN" sz="2400" dirty="0" smtClean="0"/>
              <a:t>’s</a:t>
            </a:r>
            <a:r>
              <a:rPr lang="en-US" sz="2400" dirty="0" smtClean="0"/>
              <a:t> </a:t>
            </a:r>
            <a:r>
              <a:rPr lang="en-US" sz="2400" dirty="0"/>
              <a:t>Got </a:t>
            </a:r>
            <a:r>
              <a:rPr lang="en-US" sz="2400" dirty="0" smtClean="0"/>
              <a:t>Talent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/>
              <a:t>Perfect </a:t>
            </a:r>
            <a:r>
              <a:rPr lang="en-US" sz="2400" dirty="0" smtClean="0"/>
              <a:t>Edition (Cover </a:t>
            </a:r>
            <a:r>
              <a:rPr lang="vi-VN" sz="2400" dirty="0" smtClean="0"/>
              <a:t>S</a:t>
            </a:r>
            <a:r>
              <a:rPr lang="en-US" sz="2400" dirty="0" smtClean="0"/>
              <a:t>tar)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/>
              <a:t>X Factor</a:t>
            </a:r>
          </a:p>
        </p:txBody>
      </p:sp>
    </p:spTree>
    <p:extLst>
      <p:ext uri="{BB962C8B-B14F-4D97-AF65-F5344CB8AC3E}">
        <p14:creationId xmlns:p14="http://schemas.microsoft.com/office/powerpoint/2010/main" val="163896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ress u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8331" y="3042084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806003" y="1474684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 smtClean="0">
                <a:solidFill>
                  <a:srgbClr val="F26532"/>
                </a:solidFill>
              </a:rPr>
              <a:t>dress </a:t>
            </a:r>
            <a:r>
              <a:rPr lang="en-US" sz="5400" b="1" dirty="0">
                <a:solidFill>
                  <a:srgbClr val="F26532"/>
                </a:solidFill>
              </a:rPr>
              <a:t>up </a:t>
            </a:r>
            <a:r>
              <a:rPr lang="en-US" sz="4000" dirty="0">
                <a:solidFill>
                  <a:srgbClr val="F26532"/>
                </a:solidFill>
              </a:rPr>
              <a:t>(</a:t>
            </a:r>
            <a:r>
              <a:rPr lang="en-US" sz="4000" dirty="0" err="1">
                <a:solidFill>
                  <a:srgbClr val="F26532"/>
                </a:solidFill>
              </a:rPr>
              <a:t>ph.v</a:t>
            </a:r>
            <a:r>
              <a:rPr lang="en-US" sz="4000" dirty="0">
                <a:solidFill>
                  <a:srgbClr val="F26532"/>
                </a:solidFill>
              </a:rPr>
              <a:t>) 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3032" y="3496426"/>
            <a:ext cx="64570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333333"/>
                </a:solidFill>
              </a:rPr>
              <a:t> </a:t>
            </a:r>
            <a:r>
              <a:rPr lang="en-US" sz="2800" dirty="0">
                <a:solidFill>
                  <a:srgbClr val="333333"/>
                </a:solidFill>
              </a:rPr>
              <a:t>wear clothes that are more formal than those you usually wear</a:t>
            </a:r>
          </a:p>
        </p:txBody>
      </p:sp>
      <p:sp>
        <p:nvSpPr>
          <p:cNvPr id="2" name="Rectangle 1"/>
          <p:cNvSpPr/>
          <p:nvPr/>
        </p:nvSpPr>
        <p:spPr>
          <a:xfrm>
            <a:off x="2135601" y="2624097"/>
            <a:ext cx="17750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/</a:t>
            </a:r>
            <a:r>
              <a:rPr lang="en-US" sz="3200" b="1" dirty="0" err="1">
                <a:solidFill>
                  <a:srgbClr val="0FB7BD"/>
                </a:solidFill>
              </a:rPr>
              <a:t>dres</a:t>
            </a:r>
            <a:r>
              <a:rPr lang="en-US" sz="3200" b="1" dirty="0">
                <a:solidFill>
                  <a:srgbClr val="0FB7BD"/>
                </a:solidFill>
              </a:rPr>
              <a:t> </a:t>
            </a:r>
            <a:r>
              <a:rPr lang="en-US" sz="3200" b="1" dirty="0" err="1">
                <a:solidFill>
                  <a:srgbClr val="0FB7BD"/>
                </a:solidFill>
              </a:rPr>
              <a:t>ʌp</a:t>
            </a:r>
            <a:r>
              <a:rPr lang="en-US" sz="3200" b="1" dirty="0">
                <a:solidFill>
                  <a:srgbClr val="0FB7BD"/>
                </a:solidFill>
              </a:rPr>
              <a:t>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30497" y="4924356"/>
            <a:ext cx="3108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C00000"/>
                </a:solidFill>
              </a:rPr>
              <a:t>ă</a:t>
            </a:r>
            <a:r>
              <a:rPr lang="vi-VN" sz="2800" b="1" dirty="0" smtClean="0">
                <a:solidFill>
                  <a:srgbClr val="C00000"/>
                </a:solidFill>
              </a:rPr>
              <a:t>n mặc lịch sự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10" name="image3.png"/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7019856" y="2093670"/>
            <a:ext cx="4403518" cy="25976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62664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unner u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6017" y="3147568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648789" y="181973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26532"/>
                </a:solidFill>
              </a:rPr>
              <a:t>runner-up</a:t>
            </a:r>
            <a:r>
              <a:rPr lang="en-US" sz="4800" b="1" dirty="0">
                <a:solidFill>
                  <a:srgbClr val="F26532"/>
                </a:solidFill>
              </a:rPr>
              <a:t> </a:t>
            </a:r>
            <a:r>
              <a:rPr lang="en-US" sz="4000" dirty="0">
                <a:solidFill>
                  <a:srgbClr val="F26532"/>
                </a:solidFill>
              </a:rPr>
              <a:t>(n)</a:t>
            </a:r>
            <a:endParaRPr lang="en-US" sz="40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8789" y="3570963"/>
            <a:ext cx="51652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 person or team that finishes second in a race or competition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874885" y="2799391"/>
            <a:ext cx="21932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/ˌ</a:t>
            </a:r>
            <a:r>
              <a:rPr lang="en-US" sz="3200" b="1" dirty="0" err="1">
                <a:solidFill>
                  <a:srgbClr val="0FB7BD"/>
                </a:solidFill>
              </a:rPr>
              <a:t>rʌnər</a:t>
            </a:r>
            <a:r>
              <a:rPr lang="en-US" sz="3200" b="1" dirty="0">
                <a:solidFill>
                  <a:srgbClr val="0FB7BD"/>
                </a:solidFill>
              </a:rPr>
              <a:t> ˈ</a:t>
            </a:r>
            <a:r>
              <a:rPr lang="en-US" sz="3200" b="1" dirty="0" err="1">
                <a:solidFill>
                  <a:srgbClr val="0FB7BD"/>
                </a:solidFill>
              </a:rPr>
              <a:t>ʌp</a:t>
            </a:r>
            <a:r>
              <a:rPr lang="en-US" sz="3200" b="1" dirty="0">
                <a:solidFill>
                  <a:srgbClr val="0FB7BD"/>
                </a:solidFill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3349" y="4966151"/>
            <a:ext cx="40024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C00000"/>
                </a:solidFill>
              </a:rPr>
              <a:t>n</a:t>
            </a:r>
            <a:r>
              <a:rPr lang="vi-VN" sz="2800" b="1" dirty="0" smtClean="0">
                <a:solidFill>
                  <a:srgbClr val="C00000"/>
                </a:solidFill>
              </a:rPr>
              <a:t>gười đạt giải nhì</a:t>
            </a:r>
            <a:r>
              <a:rPr lang="en-US" sz="2800" b="1" dirty="0" smtClean="0">
                <a:solidFill>
                  <a:srgbClr val="C00000"/>
                </a:solidFill>
              </a:rPr>
              <a:t>, á </a:t>
            </a:r>
            <a:r>
              <a:rPr lang="en-US" sz="2800" b="1" dirty="0" err="1" smtClean="0">
                <a:solidFill>
                  <a:srgbClr val="C00000"/>
                </a:solidFill>
              </a:rPr>
              <a:t>quân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6777" y="2250162"/>
            <a:ext cx="4169761" cy="301401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6949264" y="1287216"/>
            <a:ext cx="516834" cy="118484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0422834" y="1187007"/>
            <a:ext cx="483704" cy="138526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039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4.16667E-6 0.2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L 4.16667E-7 0.25 " pathEditMode="relative" rAng="0" ptsTypes="AA">
                                      <p:cBhvr>
                                        <p:cTn id="30" dur="1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s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7566" y="3053841"/>
            <a:ext cx="609600" cy="609600"/>
          </a:xfrm>
          <a:prstGeom prst="rect">
            <a:avLst/>
          </a:prstGeom>
        </p:spPr>
      </p:pic>
      <p:sp>
        <p:nvSpPr>
          <p:cNvPr id="7" name="Google Shape;1881;p31"/>
          <p:cNvSpPr txBox="1">
            <a:spLocks/>
          </p:cNvSpPr>
          <p:nvPr/>
        </p:nvSpPr>
        <p:spPr>
          <a:xfrm>
            <a:off x="975846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 smtClean="0">
                <a:solidFill>
                  <a:srgbClr val="F26532"/>
                </a:solidFill>
              </a:rPr>
              <a:t>cash</a:t>
            </a:r>
            <a:r>
              <a:rPr lang="en-US" sz="4800" b="1" dirty="0" smtClean="0">
                <a:solidFill>
                  <a:srgbClr val="F26532"/>
                </a:solidFill>
              </a:rPr>
              <a:t> </a:t>
            </a:r>
            <a:r>
              <a:rPr lang="en-US" sz="4000" dirty="0">
                <a:solidFill>
                  <a:srgbClr val="F26532"/>
                </a:solidFill>
              </a:rPr>
              <a:t>(n) </a:t>
            </a:r>
            <a:endParaRPr lang="en-US" sz="40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53264" y="3723983"/>
            <a:ext cx="54810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money in the form of coins or notes</a:t>
            </a:r>
          </a:p>
        </p:txBody>
      </p:sp>
      <p:sp>
        <p:nvSpPr>
          <p:cNvPr id="2" name="Rectangle 1"/>
          <p:cNvSpPr/>
          <p:nvPr/>
        </p:nvSpPr>
        <p:spPr>
          <a:xfrm>
            <a:off x="2941945" y="2771761"/>
            <a:ext cx="11462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/</a:t>
            </a:r>
            <a:r>
              <a:rPr lang="en-US" sz="3200" b="1" dirty="0" err="1">
                <a:solidFill>
                  <a:srgbClr val="0FB7BD"/>
                </a:solidFill>
              </a:rPr>
              <a:t>kæʃ</a:t>
            </a:r>
            <a:r>
              <a:rPr lang="en-US" sz="32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53264" y="18371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705674" y="4731025"/>
            <a:ext cx="3401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C00000"/>
                </a:solidFill>
              </a:rPr>
              <a:t>t</a:t>
            </a:r>
            <a:r>
              <a:rPr lang="vi-VN" sz="2800" b="1" dirty="0" smtClean="0">
                <a:solidFill>
                  <a:srgbClr val="C00000"/>
                </a:solidFill>
              </a:rPr>
              <a:t>iền mặt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13" name="image1.png"/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7111055" y="1986258"/>
            <a:ext cx="4365328" cy="2744767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09736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828443" y="1290575"/>
            <a:ext cx="5267557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26532"/>
                </a:solidFill>
              </a:rPr>
              <a:t>come up with </a:t>
            </a:r>
            <a:r>
              <a:rPr lang="en-US" sz="4400" dirty="0">
                <a:solidFill>
                  <a:srgbClr val="F26532"/>
                </a:solidFill>
              </a:rPr>
              <a:t>(</a:t>
            </a:r>
            <a:r>
              <a:rPr lang="en-US" sz="4400" dirty="0" err="1">
                <a:solidFill>
                  <a:srgbClr val="F26532"/>
                </a:solidFill>
              </a:rPr>
              <a:t>ph.v</a:t>
            </a:r>
            <a:r>
              <a:rPr lang="en-US" sz="4400" dirty="0">
                <a:solidFill>
                  <a:srgbClr val="F26532"/>
                </a:solidFill>
              </a:rPr>
              <a:t>) 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37808" y="3872798"/>
            <a:ext cx="54810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suggest or think of an idea or plan</a:t>
            </a:r>
          </a:p>
        </p:txBody>
      </p:sp>
      <p:sp>
        <p:nvSpPr>
          <p:cNvPr id="2" name="Rectangle 1"/>
          <p:cNvSpPr/>
          <p:nvPr/>
        </p:nvSpPr>
        <p:spPr>
          <a:xfrm>
            <a:off x="2125976" y="3076191"/>
            <a:ext cx="25218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/</a:t>
            </a:r>
            <a:r>
              <a:rPr lang="en-US" sz="3200" b="1" dirty="0" err="1">
                <a:solidFill>
                  <a:srgbClr val="0FB7BD"/>
                </a:solidFill>
              </a:rPr>
              <a:t>kʌm</a:t>
            </a:r>
            <a:r>
              <a:rPr lang="en-US" sz="3200" b="1" dirty="0">
                <a:solidFill>
                  <a:srgbClr val="0FB7BD"/>
                </a:solidFill>
              </a:rPr>
              <a:t> </a:t>
            </a:r>
            <a:r>
              <a:rPr lang="en-US" sz="3200" b="1" dirty="0" err="1">
                <a:solidFill>
                  <a:srgbClr val="0FB7BD"/>
                </a:solidFill>
              </a:rPr>
              <a:t>ʌp</a:t>
            </a:r>
            <a:r>
              <a:rPr lang="en-US" sz="3200" b="1" dirty="0">
                <a:solidFill>
                  <a:srgbClr val="0FB7BD"/>
                </a:solidFill>
              </a:rPr>
              <a:t> </a:t>
            </a:r>
            <a:r>
              <a:rPr lang="en-US" sz="3200" b="1" dirty="0" err="1">
                <a:solidFill>
                  <a:srgbClr val="0FB7BD"/>
                </a:solidFill>
              </a:rPr>
              <a:t>wɪð</a:t>
            </a:r>
            <a:r>
              <a:rPr lang="en-US" sz="32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53264" y="18371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618770" y="4838768"/>
            <a:ext cx="3401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C00000"/>
                </a:solidFill>
              </a:rPr>
              <a:t>n</a:t>
            </a:r>
            <a:r>
              <a:rPr lang="vi-VN" sz="2800" b="1" dirty="0" smtClean="0">
                <a:solidFill>
                  <a:srgbClr val="C00000"/>
                </a:solidFill>
              </a:rPr>
              <a:t>ảy ra ý tưởng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0259" y="2078860"/>
            <a:ext cx="4358257" cy="2413627"/>
          </a:xfrm>
          <a:prstGeom prst="rect">
            <a:avLst/>
          </a:prstGeom>
        </p:spPr>
      </p:pic>
      <p:pic>
        <p:nvPicPr>
          <p:cNvPr id="6" name="come up wit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16021" y="1594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199829"/>
              </p:ext>
            </p:extLst>
          </p:nvPr>
        </p:nvGraphicFramePr>
        <p:xfrm>
          <a:off x="410456" y="1459345"/>
          <a:ext cx="11371087" cy="441858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667154">
                  <a:extLst>
                    <a:ext uri="{9D8B030D-6E8A-4147-A177-3AD203B41FA5}">
                      <a16:colId xmlns:a16="http://schemas.microsoft.com/office/drawing/2014/main" val="3445136521"/>
                    </a:ext>
                  </a:extLst>
                </a:gridCol>
                <a:gridCol w="2691062">
                  <a:extLst>
                    <a:ext uri="{9D8B030D-6E8A-4147-A177-3AD203B41FA5}">
                      <a16:colId xmlns:a16="http://schemas.microsoft.com/office/drawing/2014/main" val="1895914896"/>
                    </a:ext>
                  </a:extLst>
                </a:gridCol>
                <a:gridCol w="6012871">
                  <a:extLst>
                    <a:ext uri="{9D8B030D-6E8A-4147-A177-3AD203B41FA5}">
                      <a16:colId xmlns:a16="http://schemas.microsoft.com/office/drawing/2014/main" val="4076988817"/>
                    </a:ext>
                  </a:extLst>
                </a:gridCol>
              </a:tblGrid>
              <a:tr h="5827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Form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Pronunciation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Meaning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B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376211"/>
                  </a:ext>
                </a:extLst>
              </a:tr>
              <a:tr h="582732">
                <a:tc>
                  <a:txBody>
                    <a:bodyPr/>
                    <a:lstStyle/>
                    <a:p>
                      <a:pPr marL="1441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dress </a:t>
                      </a:r>
                      <a:r>
                        <a:rPr lang="en-US" sz="3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</a:t>
                      </a:r>
                      <a:r>
                        <a:rPr lang="vi-VN" sz="3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3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ph.v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dirty="0" err="1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dres</a:t>
                      </a:r>
                      <a:r>
                        <a:rPr lang="en-US" sz="3200" dirty="0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ʌp</a:t>
                      </a:r>
                      <a:r>
                        <a:rPr lang="en-US" sz="3200" dirty="0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smtClean="0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 mặc trang trọng (ph.v)</a:t>
                      </a:r>
                    </a:p>
                  </a:txBody>
                  <a:tcPr marL="71755" marR="71755" marT="71755" marB="717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9893701"/>
                  </a:ext>
                </a:extLst>
              </a:tr>
              <a:tr h="582732">
                <a:tc>
                  <a:txBody>
                    <a:bodyPr/>
                    <a:lstStyle/>
                    <a:p>
                      <a:pPr marL="1441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runner-up (n)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/ˌrʌnər ˈʌp/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smtClean="0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đứng thứ hai (n)</a:t>
                      </a:r>
                    </a:p>
                  </a:txBody>
                  <a:tcPr marL="71755" marR="71755" marT="71755" marB="717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6565080"/>
                  </a:ext>
                </a:extLst>
              </a:tr>
              <a:tr h="582732">
                <a:tc>
                  <a:txBody>
                    <a:bodyPr/>
                    <a:lstStyle/>
                    <a:p>
                      <a:pPr marL="1441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cash (n)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/kæʃ/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smtClean="0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 mặt (n)</a:t>
                      </a:r>
                    </a:p>
                  </a:txBody>
                  <a:tcPr marL="71755" marR="71755" marT="71755" marB="717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0112484"/>
                  </a:ext>
                </a:extLst>
              </a:tr>
              <a:tr h="929108">
                <a:tc>
                  <a:txBody>
                    <a:bodyPr/>
                    <a:lstStyle/>
                    <a:p>
                      <a:pPr marL="1441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come up with (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ph.v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/kʌm ʌp wɪð/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smtClean="0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 ra (ý kiến, ý tưởng) (ph.v)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1861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714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2355</TotalTime>
  <Words>465</Words>
  <Application>Microsoft Office PowerPoint</Application>
  <PresentationFormat>Widescreen</PresentationFormat>
  <Paragraphs>113</Paragraphs>
  <Slides>16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Bookman Old Style</vt:lpstr>
      <vt:lpstr>Calibri</vt:lpstr>
      <vt:lpstr>Calibri Light</vt:lpstr>
      <vt:lpstr>Myriad Pro</vt:lpstr>
      <vt:lpstr>Times New Roman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User</cp:lastModifiedBy>
  <cp:revision>146</cp:revision>
  <dcterms:created xsi:type="dcterms:W3CDTF">2020-12-09T02:04:09Z</dcterms:created>
  <dcterms:modified xsi:type="dcterms:W3CDTF">2023-08-17T09:07:09Z</dcterms:modified>
</cp:coreProperties>
</file>