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76" r:id="rId3"/>
    <p:sldId id="319" r:id="rId4"/>
    <p:sldId id="320" r:id="rId5"/>
    <p:sldId id="321" r:id="rId6"/>
    <p:sldId id="322" r:id="rId7"/>
    <p:sldId id="324" r:id="rId8"/>
    <p:sldId id="318" r:id="rId9"/>
    <p:sldId id="280" r:id="rId10"/>
    <p:sldId id="287" r:id="rId11"/>
    <p:sldId id="323" r:id="rId12"/>
    <p:sldId id="275" r:id="rId13"/>
    <p:sldId id="260" r:id="rId14"/>
    <p:sldId id="292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788C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>
        <p:scale>
          <a:sx n="75" d="100"/>
          <a:sy n="75" d="100"/>
        </p:scale>
        <p:origin x="2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6142" y="1115878"/>
            <a:ext cx="10655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using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vi-VN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vi-VN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conjunctions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04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817" y="1611686"/>
            <a:ext cx="10665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/>
              <a:t>I am a jazz fan. My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style is from the late 1960s. (and/ but)</a:t>
            </a:r>
          </a:p>
          <a:p>
            <a:endParaRPr lang="en-US" sz="2400" dirty="0" smtClean="0"/>
          </a:p>
          <a:p>
            <a:r>
              <a:rPr lang="en-US" sz="2400" dirty="0" smtClean="0"/>
              <a:t>2. Jackson wants to go to the music festival on Saturday. He has a </a:t>
            </a:r>
            <a:r>
              <a:rPr lang="en-US" sz="2400" dirty="0" err="1" smtClean="0"/>
              <a:t>maths</a:t>
            </a:r>
            <a:r>
              <a:rPr lang="en-US" sz="2400" dirty="0" smtClean="0"/>
              <a:t> exam on that day. (but</a:t>
            </a:r>
            <a:r>
              <a:rPr lang="vi-VN" sz="2400" dirty="0" smtClean="0"/>
              <a:t>/</a:t>
            </a:r>
            <a:r>
              <a:rPr lang="en-US" sz="2400" dirty="0" smtClean="0"/>
              <a:t> so)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3. You can book the tickets online. You can buy them at the stadium ticket office. (but/ or)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4. The concert didn’t happen. We stayed at home. (or/ so)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46847" y="2324714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</a:t>
            </a: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 a jazz fan, </a:t>
            </a:r>
            <a:r>
              <a:rPr lang="vi-VN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my favourite style is from the late 1960s.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2338" y="3450037"/>
            <a:ext cx="977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Jackson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wants to go to the music festival on Saturday,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but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he has a </a:t>
            </a:r>
            <a:r>
              <a:rPr lang="en-US" sz="2400" dirty="0" err="1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maths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exam on that day.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338" y="4828311"/>
            <a:ext cx="1113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can book the tickets online,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you can buy them at the stadium ticket office</a:t>
            </a:r>
            <a:r>
              <a:rPr lang="en-US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338" y="5529656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concert didn’t happen,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 stayed at home.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en-US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</a:t>
            </a:r>
            <a:r>
              <a:rPr lang="vi-VN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50130"/>
              </p:ext>
            </p:extLst>
          </p:nvPr>
        </p:nvGraphicFramePr>
        <p:xfrm>
          <a:off x="226142" y="902073"/>
          <a:ext cx="11801737" cy="5703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0431">
                  <a:extLst>
                    <a:ext uri="{9D8B030D-6E8A-4147-A177-3AD203B41FA5}">
                      <a16:colId xmlns:a16="http://schemas.microsoft.com/office/drawing/2014/main" val="2673476863"/>
                    </a:ext>
                  </a:extLst>
                </a:gridCol>
                <a:gridCol w="2555015">
                  <a:extLst>
                    <a:ext uri="{9D8B030D-6E8A-4147-A177-3AD203B41FA5}">
                      <a16:colId xmlns:a16="http://schemas.microsoft.com/office/drawing/2014/main" val="985787859"/>
                    </a:ext>
                  </a:extLst>
                </a:gridCol>
                <a:gridCol w="7026291">
                  <a:extLst>
                    <a:ext uri="{9D8B030D-6E8A-4147-A177-3AD203B41FA5}">
                      <a16:colId xmlns:a16="http://schemas.microsoft.com/office/drawing/2014/main" val="2187461949"/>
                    </a:ext>
                  </a:extLst>
                </a:gridCol>
              </a:tblGrid>
              <a:tr h="377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</a:rPr>
                        <a:t>Verbs followed by </a:t>
                      </a:r>
                      <a:r>
                        <a:rPr lang="vi-VN" sz="1800" b="1" i="1" dirty="0" smtClean="0">
                          <a:effectLst/>
                        </a:rPr>
                        <a:t>to-</a:t>
                      </a:r>
                      <a:r>
                        <a:rPr lang="vi-VN" sz="1800" b="1" dirty="0" smtClean="0">
                          <a:effectLst/>
                        </a:rPr>
                        <a:t>infinitive </a:t>
                      </a:r>
                      <a:r>
                        <a:rPr lang="vi-VN" sz="1800" b="1" dirty="0">
                          <a:effectLst/>
                        </a:rPr>
                        <a:t>(to + V)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</a:rPr>
                        <a:t>Verbs followed by </a:t>
                      </a:r>
                      <a:r>
                        <a:rPr lang="vi-VN" sz="1800" b="1" dirty="0" smtClean="0">
                          <a:effectLst/>
                        </a:rPr>
                        <a:t>bare </a:t>
                      </a:r>
                      <a:r>
                        <a:rPr lang="vi-VN" sz="1800" b="1" dirty="0">
                          <a:effectLst/>
                        </a:rPr>
                        <a:t>infinitive (V)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14956"/>
                  </a:ext>
                </a:extLst>
              </a:tr>
              <a:tr h="510689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agree                                                                              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afford   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arrange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     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 	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happen 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hesitate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hope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intend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</a:t>
                      </a:r>
                      <a:r>
                        <a:rPr lang="en-US" sz="28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offer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pretend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promise                                         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refuse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seem                  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tend 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threaten</a:t>
                      </a:r>
                      <a:endParaRPr lang="en-US" sz="3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 </a:t>
                      </a:r>
                      <a:r>
                        <a:rPr lang="vi-VN" sz="2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        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effectLst/>
                        </a:rPr>
                        <a:t>1. Modal verbs</a:t>
                      </a:r>
                      <a:r>
                        <a:rPr lang="vi-VN" sz="2400" dirty="0">
                          <a:effectLst/>
                        </a:rPr>
                        <a:t>: </a:t>
                      </a:r>
                      <a:r>
                        <a:rPr lang="vi-VN" sz="2400" b="1" dirty="0">
                          <a:effectLst/>
                        </a:rPr>
                        <a:t>can, may, must, would, should, could, may, </a:t>
                      </a:r>
                      <a:r>
                        <a:rPr lang="vi-VN" sz="2400" b="1">
                          <a:effectLst/>
                        </a:rPr>
                        <a:t>might </a:t>
                      </a:r>
                      <a:r>
                        <a:rPr lang="vi-VN" sz="2400" b="1" smtClean="0">
                          <a:effectLst/>
                        </a:rPr>
                        <a:t>…</a:t>
                      </a:r>
                      <a:r>
                        <a:rPr lang="en-US" sz="2400" b="1" smtClean="0">
                          <a:effectLst/>
                        </a:rPr>
                        <a:t> + Vo</a:t>
                      </a:r>
                      <a:endParaRPr lang="en-US" sz="2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E.g. I can dance </a:t>
                      </a:r>
                      <a:r>
                        <a:rPr lang="vi-VN" sz="2400">
                          <a:effectLst/>
                        </a:rPr>
                        <a:t>gracefully</a:t>
                      </a:r>
                      <a:r>
                        <a:rPr lang="vi-VN" sz="2400" smtClean="0">
                          <a:effectLst/>
                        </a:rPr>
                        <a:t>.</a:t>
                      </a:r>
                      <a:endParaRPr lang="en-US" sz="240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i="1" smtClean="0">
                          <a:effectLst/>
                        </a:rPr>
                        <a:t>2</a:t>
                      </a:r>
                      <a:r>
                        <a:rPr lang="vi-VN" sz="2400" b="1" i="1" dirty="0">
                          <a:effectLst/>
                        </a:rPr>
                        <a:t>. would rather/ would sooner</a:t>
                      </a:r>
                      <a:r>
                        <a:rPr lang="vi-VN" sz="2400" b="1" i="1">
                          <a:effectLst/>
                        </a:rPr>
                        <a:t>, </a:t>
                      </a:r>
                      <a:r>
                        <a:rPr lang="vi-VN" sz="2400" b="1" i="1" smtClean="0">
                          <a:effectLst/>
                        </a:rPr>
                        <a:t>had better</a:t>
                      </a:r>
                      <a:r>
                        <a:rPr lang="en-US" sz="2400" b="1" i="1" smtClean="0">
                          <a:effectLst/>
                        </a:rPr>
                        <a:t> </a:t>
                      </a:r>
                      <a:r>
                        <a:rPr lang="en-US" sz="2400" b="1" smtClean="0">
                          <a:effectLst/>
                        </a:rPr>
                        <a:t>+ Vo</a:t>
                      </a:r>
                      <a:endParaRPr lang="en-US" sz="24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E.g</a:t>
                      </a:r>
                      <a:r>
                        <a:rPr lang="vi-VN" sz="2400">
                          <a:effectLst/>
                        </a:rPr>
                        <a:t>. </a:t>
                      </a:r>
                      <a:r>
                        <a:rPr lang="vi-VN" sz="2400" smtClean="0">
                          <a:effectLst/>
                        </a:rPr>
                        <a:t>You </a:t>
                      </a:r>
                      <a:r>
                        <a:rPr lang="vi-VN" sz="2400" dirty="0">
                          <a:effectLst/>
                        </a:rPr>
                        <a:t>had better tell him the </a:t>
                      </a:r>
                      <a:r>
                        <a:rPr lang="vi-VN" sz="2400" smtClean="0">
                          <a:effectLst/>
                        </a:rPr>
                        <a:t>truth.</a:t>
                      </a:r>
                      <a:endParaRPr lang="en-US" sz="240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i="1" dirty="0">
                          <a:effectLst/>
                        </a:rPr>
                        <a:t>3. make, let, see, hear, feel, watch, notice </a:t>
                      </a:r>
                      <a:r>
                        <a:rPr lang="vi-VN" sz="2400" b="1" i="1">
                          <a:effectLst/>
                        </a:rPr>
                        <a:t>+ </a:t>
                      </a:r>
                      <a:r>
                        <a:rPr lang="vi-VN" sz="2400" b="1" i="1" smtClean="0">
                          <a:effectLst/>
                        </a:rPr>
                        <a:t>Object</a:t>
                      </a:r>
                      <a:r>
                        <a:rPr lang="en-US" sz="2400" b="1" i="1" smtClean="0">
                          <a:effectLst/>
                        </a:rPr>
                        <a:t> </a:t>
                      </a:r>
                      <a:r>
                        <a:rPr lang="en-US" sz="2400" b="1" smtClean="0">
                          <a:effectLst/>
                        </a:rPr>
                        <a:t>+ Vo</a:t>
                      </a:r>
                      <a:endParaRPr lang="en-US" sz="24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E.g. I saw her get off the </a:t>
                      </a:r>
                      <a:r>
                        <a:rPr lang="vi-VN" sz="2400" dirty="0" smtClean="0">
                          <a:effectLst/>
                        </a:rPr>
                        <a:t>bus.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i="1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i="1" smtClean="0">
                          <a:effectLst/>
                        </a:rPr>
                        <a:t>4</a:t>
                      </a:r>
                      <a:r>
                        <a:rPr lang="vi-VN" sz="2400" b="1" i="1" dirty="0">
                          <a:effectLst/>
                        </a:rPr>
                        <a:t>. </a:t>
                      </a:r>
                      <a:r>
                        <a:rPr lang="vi-VN" sz="2400" b="1" i="1">
                          <a:effectLst/>
                        </a:rPr>
                        <a:t>have </a:t>
                      </a:r>
                      <a:r>
                        <a:rPr lang="vi-VN" sz="2400" b="1" i="1" smtClean="0">
                          <a:effectLst/>
                        </a:rPr>
                        <a:t>sb</a:t>
                      </a:r>
                      <a:r>
                        <a:rPr lang="en-US" sz="2400" b="1" i="1" smtClean="0">
                          <a:effectLst/>
                        </a:rPr>
                        <a:t> DO sth</a:t>
                      </a:r>
                      <a:endParaRPr lang="en-US" sz="24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E.g. I am going to have someone repaint my house.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8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50976" y="1155266"/>
            <a:ext cx="10021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following sentences, using the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 of the verbs in brackets.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84917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vi-VN" sz="3200" b="1" i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TO-</a:t>
            </a:r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008" y="2447778"/>
            <a:ext cx="99317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 smtClean="0"/>
              <a:t>Her fans planned (send) __________ her a surprise present on her birthday.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 smtClean="0"/>
              <a:t>Their performance was so boring that it made us (fall) __________ asleep.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/>
              <a:t>Due to the bad weather, the band decided (delay) ___________ their live concert.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Her parents won’t let her (watch) ___________ such TV shows.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16314" y="2518684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o send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3475" y="3114891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5260" y="3659447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o delay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2744" y="4522249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watch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978408" y="1138534"/>
            <a:ext cx="1052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in which there is a </a:t>
            </a:r>
            <a:r>
              <a:rPr lang="en-US" sz="2800" b="1" i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vi-VN" sz="2800" b="1" i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bare infinitive.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950" y="2363373"/>
            <a:ext cx="9750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RULES: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+ </a:t>
            </a:r>
            <a:r>
              <a:rPr lang="vi-VN" sz="2000" dirty="0" smtClean="0"/>
              <a:t>One c</a:t>
            </a:r>
            <a:r>
              <a:rPr lang="en-US" sz="2400" dirty="0" err="1" smtClean="0"/>
              <a:t>orrect</a:t>
            </a:r>
            <a:r>
              <a:rPr lang="en-US" sz="2400" dirty="0" smtClean="0"/>
              <a:t> </a:t>
            </a:r>
            <a:r>
              <a:rPr lang="en-US" sz="2400" dirty="0"/>
              <a:t>compound </a:t>
            </a:r>
            <a:r>
              <a:rPr lang="en-US" sz="2400" dirty="0" smtClean="0"/>
              <a:t>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1 points</a:t>
            </a:r>
            <a:endParaRPr lang="en-US" sz="2400" dirty="0" smtClean="0">
              <a:solidFill>
                <a:srgbClr val="E26714"/>
              </a:solidFill>
            </a:endParaRPr>
          </a:p>
          <a:p>
            <a:r>
              <a:rPr lang="en-US" sz="2400" dirty="0" smtClean="0"/>
              <a:t>+ </a:t>
            </a:r>
            <a:r>
              <a:rPr lang="vi-VN" sz="2000" dirty="0" smtClean="0"/>
              <a:t>Using</a:t>
            </a:r>
            <a:r>
              <a:rPr lang="vi-VN" sz="2400" dirty="0" smtClean="0"/>
              <a:t> </a:t>
            </a:r>
            <a:r>
              <a:rPr lang="en-US" sz="2400" i="1" dirty="0" smtClean="0"/>
              <a:t>to-</a:t>
            </a:r>
            <a:r>
              <a:rPr lang="en-US" sz="2400" dirty="0" smtClean="0"/>
              <a:t>infinitive </a:t>
            </a:r>
            <a:r>
              <a:rPr lang="en-US" sz="2400" dirty="0"/>
              <a:t>or bare infinitive </a:t>
            </a:r>
            <a:r>
              <a:rPr lang="en-US" sz="2400" dirty="0" smtClean="0"/>
              <a:t>in your compound 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2 points</a:t>
            </a:r>
            <a:endParaRPr lang="en-US" sz="2400" dirty="0" smtClean="0">
              <a:solidFill>
                <a:srgbClr val="E26714"/>
              </a:solidFill>
            </a:endParaRPr>
          </a:p>
          <a:p>
            <a:r>
              <a:rPr lang="en-US" sz="2400" dirty="0" smtClean="0"/>
              <a:t>+ </a:t>
            </a:r>
            <a:r>
              <a:rPr lang="vi-VN" sz="2000" dirty="0" smtClean="0"/>
              <a:t>Using </a:t>
            </a:r>
            <a:r>
              <a:rPr lang="en-US" sz="2400" dirty="0" smtClean="0"/>
              <a:t>both </a:t>
            </a:r>
            <a:r>
              <a:rPr lang="en-US" sz="2400" i="1" dirty="0" smtClean="0"/>
              <a:t>to-</a:t>
            </a:r>
            <a:r>
              <a:rPr lang="en-US" sz="2400" dirty="0" smtClean="0"/>
              <a:t>infinitive </a:t>
            </a:r>
            <a:r>
              <a:rPr lang="en-US" sz="2400" dirty="0"/>
              <a:t>or bare infinitive </a:t>
            </a:r>
            <a:r>
              <a:rPr lang="en-US" sz="2400" dirty="0" smtClean="0"/>
              <a:t>and a word related to the topic Music in </a:t>
            </a:r>
            <a:r>
              <a:rPr lang="en-US" sz="2400" dirty="0"/>
              <a:t>your compound </a:t>
            </a:r>
            <a:r>
              <a:rPr lang="en-US" sz="2400" dirty="0" smtClean="0"/>
              <a:t>sentence</a:t>
            </a:r>
            <a:r>
              <a:rPr lang="vi-VN" sz="2400" dirty="0" smtClean="0"/>
              <a:t>: </a:t>
            </a:r>
            <a:r>
              <a:rPr lang="vi-VN" sz="2400" dirty="0" smtClean="0">
                <a:solidFill>
                  <a:srgbClr val="E26714"/>
                </a:solidFill>
              </a:rPr>
              <a:t>3 points</a:t>
            </a:r>
          </a:p>
          <a:p>
            <a:endParaRPr lang="en-US" sz="2400" dirty="0"/>
          </a:p>
          <a:p>
            <a:r>
              <a:rPr lang="en-US" sz="2400" i="1" dirty="0" smtClean="0">
                <a:solidFill>
                  <a:srgbClr val="C00000"/>
                </a:solidFill>
              </a:rPr>
              <a:t>For example: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cat chases, and the mouse </a:t>
            </a:r>
            <a:r>
              <a:rPr lang="en-US" sz="2400" dirty="0" smtClean="0">
                <a:solidFill>
                  <a:srgbClr val="002060"/>
                </a:solidFill>
              </a:rPr>
              <a:t>runs</a:t>
            </a:r>
            <a:r>
              <a:rPr lang="vi-VN" sz="2400" dirty="0" smtClean="0">
                <a:solidFill>
                  <a:srgbClr val="002060"/>
                </a:solidFill>
              </a:rPr>
              <a:t>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(1 point)</a:t>
            </a:r>
          </a:p>
          <a:p>
            <a:r>
              <a:rPr lang="vi-VN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he </a:t>
            </a:r>
            <a:r>
              <a:rPr lang="en-US" sz="2400" dirty="0">
                <a:solidFill>
                  <a:srgbClr val="002060"/>
                </a:solidFill>
              </a:rPr>
              <a:t>singer started to sing, but many audiences were still talking. (3 points)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123749"/>
            <a:ext cx="92486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Learn how to pronounce </a:t>
            </a:r>
            <a:r>
              <a:rPr lang="en-US" sz="3200" dirty="0"/>
              <a:t>two-syllable words with correct stress;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Understand and use words and phrases related to music;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conjunctions to make compound sentences;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</a:t>
            </a:r>
            <a:r>
              <a:rPr lang="en-US" sz="3200" i="1" dirty="0"/>
              <a:t>to-</a:t>
            </a:r>
            <a:r>
              <a:rPr lang="en-US" sz="3200" dirty="0"/>
              <a:t>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608472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55408" y="12876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800" y="11849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144" y="1117533"/>
            <a:ext cx="9988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stressed syllable in each word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02963"/>
              </p:ext>
            </p:extLst>
          </p:nvPr>
        </p:nvGraphicFramePr>
        <p:xfrm>
          <a:off x="1819653" y="2939366"/>
          <a:ext cx="8110730" cy="2614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5">
                  <a:extLst>
                    <a:ext uri="{9D8B030D-6E8A-4147-A177-3AD203B41FA5}">
                      <a16:colId xmlns:a16="http://schemas.microsoft.com/office/drawing/2014/main" val="2842011971"/>
                    </a:ext>
                  </a:extLst>
                </a:gridCol>
                <a:gridCol w="4055365">
                  <a:extLst>
                    <a:ext uri="{9D8B030D-6E8A-4147-A177-3AD203B41FA5}">
                      <a16:colId xmlns:a16="http://schemas.microsoft.com/office/drawing/2014/main" val="1814311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first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syllable</a:t>
                      </a:r>
                      <a:endParaRPr lang="en-US" sz="24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second 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syllable</a:t>
                      </a:r>
                      <a:endParaRPr lang="en-US" sz="24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87081"/>
                  </a:ext>
                </a:extLst>
              </a:tr>
              <a:tr h="169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careful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relax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attract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60817"/>
                  </a:ext>
                </a:extLst>
              </a:tr>
            </a:tbl>
          </a:graphicData>
        </a:graphic>
      </p:graphicFrame>
      <p:pic>
        <p:nvPicPr>
          <p:cNvPr id="4" name="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5528" y="162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986194"/>
            <a:ext cx="6185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0853"/>
              </p:ext>
            </p:extLst>
          </p:nvPr>
        </p:nvGraphicFramePr>
        <p:xfrm>
          <a:off x="1504949" y="1656921"/>
          <a:ext cx="8187397" cy="98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7397">
                  <a:extLst>
                    <a:ext uri="{9D8B030D-6E8A-4147-A177-3AD203B41FA5}">
                      <a16:colId xmlns:a16="http://schemas.microsoft.com/office/drawing/2014/main" val="3753157106"/>
                    </a:ext>
                  </a:extLst>
                </a:gridCol>
              </a:tblGrid>
              <a:tr h="256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in two-syllable words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92723"/>
                  </a:ext>
                </a:extLst>
              </a:tr>
              <a:tr h="25603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9218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1560" y="2447779"/>
            <a:ext cx="964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Most </a:t>
            </a:r>
            <a:r>
              <a:rPr lang="en-US" sz="2400" dirty="0"/>
              <a:t>two-syllable nouns and adjectives have stress on the first syllable except for the ones ending with </a:t>
            </a:r>
            <a:r>
              <a:rPr lang="en-US" sz="2400" i="1" dirty="0" err="1"/>
              <a:t>oo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oon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pPr marL="401638"/>
            <a:r>
              <a:rPr lang="en-US" sz="2400" dirty="0">
                <a:solidFill>
                  <a:srgbClr val="0070C0"/>
                </a:solidFill>
              </a:rPr>
              <a:t>E.g. + table /ˈ</a:t>
            </a:r>
            <a:r>
              <a:rPr lang="en-US" sz="2400" dirty="0" err="1">
                <a:solidFill>
                  <a:srgbClr val="0070C0"/>
                </a:solidFill>
              </a:rPr>
              <a:t>teɪbl</a:t>
            </a:r>
            <a:r>
              <a:rPr lang="en-US" sz="2400" dirty="0">
                <a:solidFill>
                  <a:srgbClr val="0070C0"/>
                </a:solidFill>
              </a:rPr>
              <a:t>/, climate /ˈ</a:t>
            </a:r>
            <a:r>
              <a:rPr lang="en-US" sz="2400" dirty="0" err="1">
                <a:solidFill>
                  <a:srgbClr val="0070C0"/>
                </a:solidFill>
              </a:rPr>
              <a:t>klaɪmət</a:t>
            </a:r>
            <a:r>
              <a:rPr lang="en-US" sz="2400" dirty="0">
                <a:solidFill>
                  <a:srgbClr val="0070C0"/>
                </a:solidFill>
              </a:rPr>
              <a:t>/, happy /ˈ</a:t>
            </a:r>
            <a:r>
              <a:rPr lang="en-US" sz="2400" dirty="0" err="1">
                <a:solidFill>
                  <a:srgbClr val="0070C0"/>
                </a:solidFill>
              </a:rPr>
              <a:t>hæpi</a:t>
            </a:r>
            <a:r>
              <a:rPr lang="en-US" sz="2400" dirty="0">
                <a:solidFill>
                  <a:srgbClr val="0070C0"/>
                </a:solidFill>
              </a:rPr>
              <a:t>/, clever /ˈ</a:t>
            </a:r>
            <a:r>
              <a:rPr lang="en-US" sz="2400" dirty="0" err="1">
                <a:solidFill>
                  <a:srgbClr val="0070C0"/>
                </a:solidFill>
              </a:rPr>
              <a:t>klevə</a:t>
            </a:r>
            <a:r>
              <a:rPr lang="en-US" sz="2400" dirty="0">
                <a:solidFill>
                  <a:srgbClr val="0070C0"/>
                </a:solidFill>
              </a:rPr>
              <a:t>(r)/</a:t>
            </a:r>
          </a:p>
          <a:p>
            <a:pPr marL="1033463" indent="-1033463"/>
            <a:r>
              <a:rPr lang="en-US" sz="2400" dirty="0">
                <a:solidFill>
                  <a:srgbClr val="0070C0"/>
                </a:solidFill>
              </a:rPr>
              <a:t>      </a:t>
            </a:r>
            <a:r>
              <a:rPr lang="en-US" sz="2400" dirty="0" smtClean="0">
                <a:solidFill>
                  <a:srgbClr val="0070C0"/>
                </a:solidFill>
              </a:rPr>
              <a:t>        + </a:t>
            </a:r>
            <a:r>
              <a:rPr lang="en-US" sz="2400" dirty="0">
                <a:solidFill>
                  <a:srgbClr val="0070C0"/>
                </a:solidFill>
              </a:rPr>
              <a:t>bamboo /ˌ</a:t>
            </a:r>
            <a:r>
              <a:rPr lang="en-US" sz="2400" dirty="0" err="1">
                <a:solidFill>
                  <a:srgbClr val="0070C0"/>
                </a:solidFill>
              </a:rPr>
              <a:t>bæmˈbu</a:t>
            </a:r>
            <a:r>
              <a:rPr lang="en-US" sz="2400" dirty="0">
                <a:solidFill>
                  <a:srgbClr val="0070C0"/>
                </a:solidFill>
              </a:rPr>
              <a:t>ː/, balloon/</a:t>
            </a:r>
            <a:r>
              <a:rPr lang="en-US" sz="2400" dirty="0" err="1">
                <a:solidFill>
                  <a:srgbClr val="0070C0"/>
                </a:solidFill>
              </a:rPr>
              <a:t>bəˈluːn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864" y="4413538"/>
            <a:ext cx="9436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Most two-syllable verbs have stress on the second syllable except for the ones ending with </a:t>
            </a:r>
            <a:r>
              <a:rPr lang="en-US" sz="2400" i="1" dirty="0" smtClean="0"/>
              <a:t>ow, </a:t>
            </a:r>
            <a:r>
              <a:rPr lang="en-US" sz="2400" i="1" dirty="0" err="1" smtClean="0"/>
              <a:t>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er</a:t>
            </a:r>
            <a:r>
              <a:rPr lang="en-US" sz="2400" i="1" dirty="0" smtClean="0"/>
              <a:t>, le, el, </a:t>
            </a:r>
            <a:r>
              <a:rPr lang="en-US" sz="2400" i="1" dirty="0" err="1" smtClean="0"/>
              <a:t>ish</a:t>
            </a:r>
            <a:r>
              <a:rPr lang="en-US" sz="2400" i="1" dirty="0" smtClean="0"/>
              <a:t>, y</a:t>
            </a:r>
            <a:r>
              <a:rPr lang="en-US" sz="2400" dirty="0" smtClean="0"/>
              <a:t>.</a:t>
            </a:r>
          </a:p>
          <a:p>
            <a:pPr marL="284163"/>
            <a:r>
              <a:rPr lang="en-US" sz="2400" dirty="0" smtClean="0">
                <a:solidFill>
                  <a:srgbClr val="0070C0"/>
                </a:solidFill>
              </a:rPr>
              <a:t>E.g. + appear /</a:t>
            </a:r>
            <a:r>
              <a:rPr lang="en-US" sz="2400" dirty="0" err="1" smtClean="0">
                <a:solidFill>
                  <a:srgbClr val="0070C0"/>
                </a:solidFill>
              </a:rPr>
              <a:t>əˈpɪə</a:t>
            </a:r>
            <a:r>
              <a:rPr lang="en-US" sz="2400" dirty="0" smtClean="0">
                <a:solidFill>
                  <a:srgbClr val="0070C0"/>
                </a:solidFill>
              </a:rPr>
              <a:t>(r)/, explain /</a:t>
            </a:r>
            <a:r>
              <a:rPr lang="en-US" sz="2400" dirty="0" err="1" smtClean="0">
                <a:solidFill>
                  <a:srgbClr val="0070C0"/>
                </a:solidFill>
              </a:rPr>
              <a:t>ɪkˈspleɪn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</a:p>
          <a:p>
            <a:pPr marL="914400" indent="-914400"/>
            <a:r>
              <a:rPr lang="en-US" sz="2400" dirty="0" smtClean="0">
                <a:solidFill>
                  <a:srgbClr val="0070C0"/>
                </a:solidFill>
              </a:rPr>
              <a:t>            + finish /ˈ</a:t>
            </a:r>
            <a:r>
              <a:rPr lang="en-US" sz="2400" dirty="0" err="1" smtClean="0">
                <a:solidFill>
                  <a:srgbClr val="0070C0"/>
                </a:solidFill>
              </a:rPr>
              <a:t>fɪnɪʃ</a:t>
            </a:r>
            <a:r>
              <a:rPr lang="en-US" sz="2400" dirty="0" smtClean="0">
                <a:solidFill>
                  <a:srgbClr val="0070C0"/>
                </a:solidFill>
              </a:rPr>
              <a:t>/, harden /ˈ</a:t>
            </a:r>
            <a:r>
              <a:rPr lang="en-US" sz="2400" dirty="0" err="1" smtClean="0">
                <a:solidFill>
                  <a:srgbClr val="0070C0"/>
                </a:solidFill>
              </a:rPr>
              <a:t>hɑːdn</a:t>
            </a:r>
            <a:r>
              <a:rPr lang="en-US" sz="2400" dirty="0" smtClean="0">
                <a:solidFill>
                  <a:srgbClr val="0070C0"/>
                </a:solidFill>
              </a:rPr>
              <a:t>/, suffer /ˈ</a:t>
            </a:r>
            <a:r>
              <a:rPr lang="en-US" sz="2400" dirty="0" err="1" smtClean="0">
                <a:solidFill>
                  <a:srgbClr val="0070C0"/>
                </a:solidFill>
              </a:rPr>
              <a:t>sʌfə</a:t>
            </a:r>
            <a:r>
              <a:rPr lang="en-US" sz="2400" dirty="0" smtClean="0">
                <a:solidFill>
                  <a:srgbClr val="0070C0"/>
                </a:solidFill>
              </a:rPr>
              <a:t>(r)/, follow /ˈ</a:t>
            </a:r>
            <a:r>
              <a:rPr lang="en-US" sz="2400" dirty="0" err="1" smtClean="0">
                <a:solidFill>
                  <a:srgbClr val="0070C0"/>
                </a:solidFill>
              </a:rPr>
              <a:t>fɒləʊ</a:t>
            </a:r>
            <a:r>
              <a:rPr lang="en-US" sz="2400" dirty="0" smtClean="0">
                <a:solidFill>
                  <a:srgbClr val="0070C0"/>
                </a:solidFill>
              </a:rPr>
              <a:t>/, carry /ˈ</a:t>
            </a:r>
            <a:r>
              <a:rPr lang="en-US" sz="2400" dirty="0" err="1" smtClean="0">
                <a:solidFill>
                  <a:srgbClr val="0070C0"/>
                </a:solidFill>
              </a:rPr>
              <a:t>kæri</a:t>
            </a:r>
            <a:r>
              <a:rPr lang="en-US" sz="2400" dirty="0" smtClean="0">
                <a:solidFill>
                  <a:srgbClr val="0070C0"/>
                </a:solidFill>
              </a:rPr>
              <a:t>/, struggle /ˈ</a:t>
            </a:r>
            <a:r>
              <a:rPr lang="en-US" sz="2400" dirty="0" err="1" smtClean="0">
                <a:solidFill>
                  <a:srgbClr val="0070C0"/>
                </a:solidFill>
              </a:rPr>
              <a:t>strʌɡl</a:t>
            </a:r>
            <a:r>
              <a:rPr lang="en-US" sz="2400" dirty="0" smtClean="0">
                <a:solidFill>
                  <a:srgbClr val="0070C0"/>
                </a:solidFill>
              </a:rPr>
              <a:t>/, travel /ˈ</a:t>
            </a:r>
            <a:r>
              <a:rPr lang="en-US" sz="2400" dirty="0" err="1" smtClean="0">
                <a:solidFill>
                  <a:srgbClr val="0070C0"/>
                </a:solidFill>
              </a:rPr>
              <a:t>trævl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012959"/>
            <a:ext cx="9101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mark the stressed syllables in the words in bold.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9621" y="2657846"/>
            <a:ext cx="711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1. She </a:t>
            </a:r>
            <a:r>
              <a:rPr lang="en-US" sz="2400" dirty="0"/>
              <a:t>is a </a:t>
            </a:r>
            <a:r>
              <a:rPr lang="en-US" sz="2400" b="1" dirty="0" smtClean="0"/>
              <a:t>famous artist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2. I </a:t>
            </a:r>
            <a:r>
              <a:rPr lang="en-US" sz="2400" b="1" dirty="0" smtClean="0"/>
              <a:t>enjoy</a:t>
            </a:r>
            <a:r>
              <a:rPr lang="en-US" sz="2400" dirty="0" smtClean="0"/>
              <a:t> </a:t>
            </a:r>
            <a:r>
              <a:rPr lang="en-US" sz="2400" dirty="0"/>
              <a:t>his songs about </a:t>
            </a:r>
            <a:r>
              <a:rPr lang="en-US" sz="2400" b="1" dirty="0" smtClean="0"/>
              <a:t>friendship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3. Their </a:t>
            </a:r>
            <a:r>
              <a:rPr lang="en-US" sz="2400" b="1" dirty="0" smtClean="0"/>
              <a:t>latest</a:t>
            </a:r>
            <a:r>
              <a:rPr lang="en-US" sz="2400" dirty="0" smtClean="0"/>
              <a:t> </a:t>
            </a:r>
            <a:r>
              <a:rPr lang="en-US" sz="2400" dirty="0"/>
              <a:t>show </a:t>
            </a:r>
            <a:r>
              <a:rPr lang="en-US" sz="2400" b="1" dirty="0" smtClean="0"/>
              <a:t>received</a:t>
            </a:r>
            <a:r>
              <a:rPr lang="en-US" sz="2400" dirty="0" smtClean="0"/>
              <a:t> </a:t>
            </a:r>
            <a:r>
              <a:rPr lang="en-US" sz="2400" dirty="0"/>
              <a:t>a lot of good </a:t>
            </a:r>
            <a:r>
              <a:rPr lang="en-US" sz="2400" b="1" dirty="0" smtClean="0"/>
              <a:t>comments</a:t>
            </a:r>
            <a:r>
              <a:rPr lang="en-US" sz="2400" dirty="0"/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186246" y="3910817"/>
            <a:ext cx="938" cy="12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171911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4203192" y="2767344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36174" y="3294199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105400" y="3281318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63824" y="272443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68155" y="3834617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54296" y="386744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86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295" y="1104748"/>
            <a:ext cx="8295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words with the same stress </a:t>
            </a:r>
            <a:r>
              <a:rPr lang="en-US" sz="28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pattern.</a:t>
            </a:r>
            <a:endParaRPr lang="en-US" sz="28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36958"/>
              </p:ext>
            </p:extLst>
          </p:nvPr>
        </p:nvGraphicFramePr>
        <p:xfrm>
          <a:off x="1720544" y="2112368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71529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8702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upload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7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96464"/>
              </p:ext>
            </p:extLst>
          </p:nvPr>
        </p:nvGraphicFramePr>
        <p:xfrm>
          <a:off x="417871" y="1002108"/>
          <a:ext cx="11356258" cy="5590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9368">
                  <a:extLst>
                    <a:ext uri="{9D8B030D-6E8A-4147-A177-3AD203B41FA5}">
                      <a16:colId xmlns:a16="http://schemas.microsoft.com/office/drawing/2014/main" val="21055409"/>
                    </a:ext>
                  </a:extLst>
                </a:gridCol>
                <a:gridCol w="6336890">
                  <a:extLst>
                    <a:ext uri="{9D8B030D-6E8A-4147-A177-3AD203B41FA5}">
                      <a16:colId xmlns:a16="http://schemas.microsoft.com/office/drawing/2014/main" val="3912894951"/>
                    </a:ext>
                  </a:extLst>
                </a:gridCol>
              </a:tblGrid>
              <a:tr h="7005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audience (n)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 giả</a:t>
                      </a:r>
                      <a:endParaRPr lang="en-US" sz="3200" b="0" i="0" u="none" strike="noStrike">
                        <a:solidFill>
                          <a:srgbClr val="37415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277720505"/>
                  </a:ext>
                </a:extLst>
              </a:tr>
              <a:tr h="65138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judge (n)</a:t>
                      </a:r>
                      <a:endParaRPr lang="en-US" sz="3200" b="0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khảo</a:t>
                      </a:r>
                      <a:endParaRPr lang="en-US" sz="3200" b="0" i="0" u="none" strike="noStrike">
                        <a:solidFill>
                          <a:srgbClr val="37415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884452466"/>
                  </a:ext>
                </a:extLst>
              </a:tr>
              <a:tr h="65138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(n)</a:t>
                      </a:r>
                      <a:endParaRPr lang="en-US" sz="3200" b="0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3200" b="0" i="0" u="none" strike="noStrike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 đơn (bài hát được phát hành riêng lẻ, không thuộc album)</a:t>
                      </a:r>
                      <a:endParaRPr lang="en-US" sz="3200" b="0" i="0" u="none" strike="noStrike">
                        <a:solidFill>
                          <a:srgbClr val="37415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3523502021"/>
                  </a:ext>
                </a:extLst>
              </a:tr>
              <a:tr h="651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eliminate (v)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bỏ</a:t>
                      </a:r>
                      <a:endParaRPr lang="en-US" sz="3200" b="0" i="0" u="none" strike="noStrike">
                        <a:solidFill>
                          <a:srgbClr val="37415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1159378127"/>
                  </a:ext>
                </a:extLst>
              </a:tr>
              <a:tr h="651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an important role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 vai trò quan trọng</a:t>
                      </a:r>
                      <a:endParaRPr lang="en-US" sz="3200" b="0" i="0" u="none" strike="noStrike">
                        <a:solidFill>
                          <a:srgbClr val="37415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960735472"/>
                  </a:ext>
                </a:extLst>
              </a:tr>
              <a:tr h="651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held=take place=organize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ra</a:t>
                      </a:r>
                      <a:endParaRPr lang="en-US" sz="3200" b="0" i="0" u="none" strike="noStrike">
                        <a:solidFill>
                          <a:srgbClr val="37415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3858119276"/>
                  </a:ext>
                </a:extLst>
              </a:tr>
              <a:tr h="651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sth + adj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 cái gì đó trở nên …</a:t>
                      </a:r>
                      <a:endParaRPr lang="en-US" sz="3200" b="0" i="0" u="none" strike="noStrike">
                        <a:solidFill>
                          <a:srgbClr val="37415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681765398"/>
                  </a:ext>
                </a:extLst>
              </a:tr>
              <a:tr h="651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not in favour of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ủng hộ</a:t>
                      </a:r>
                      <a:endParaRPr lang="en-US" sz="3200" b="0" i="0" u="none" strike="noStrike">
                        <a:solidFill>
                          <a:srgbClr val="37415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186800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6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018550"/>
            <a:ext cx="7394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Match the words with their meaning</a:t>
            </a:r>
            <a:r>
              <a:rPr lang="vi-VN" sz="2800" b="1" dirty="0" smtClean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66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0224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2895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3826" y="13554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8289" y="7346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 smtClean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8289" y="9308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 smtClean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litter                                          5. eco-friendly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89" y="2996903"/>
            <a:ext cx="43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1. p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erform (v)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544" y="4779896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2. j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udge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367" y="6386923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3. </a:t>
            </a:r>
            <a:r>
              <a:rPr lang="vi-VN" b="1" dirty="0" smtClean="0">
                <a:solidFill>
                  <a:srgbClr val="002060"/>
                </a:solidFill>
              </a:rPr>
              <a:t>audience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6027" y="4008475"/>
            <a:ext cx="211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4. 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talented (adj)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9308" y="6202257"/>
            <a:ext cx="17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5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 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s</a:t>
            </a:r>
            <a:r>
              <a:rPr lang="vi-VN" alt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ingle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2714" y="1709994"/>
            <a:ext cx="5953153" cy="975625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vi-VN" sz="2400" kern="0" dirty="0">
                <a:solidFill>
                  <a:srgbClr val="000000"/>
                </a:solidFill>
                <a:latin typeface="Calibri" panose="020F0502020204030204"/>
              </a:rPr>
              <a:t>h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aving the ability to do something well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12714" y="2751293"/>
            <a:ext cx="5953153" cy="782403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2400" kern="0" dirty="0" smtClean="0">
                <a:solidFill>
                  <a:srgbClr val="000000"/>
                </a:solidFill>
                <a:latin typeface="Calibri" panose="020F0502020204030204"/>
              </a:rPr>
              <a:t>a music recording that has one song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12714" y="3572024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dance, sing or play music in order to interest or please people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2714" y="4537599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 who decides on the results of a competition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12714" y="5517242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people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 watch, read or listen to the same thing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endCxn id="23" idx="1"/>
          </p:cNvCxnSpPr>
          <p:nvPr/>
        </p:nvCxnSpPr>
        <p:spPr>
          <a:xfrm>
            <a:off x="3093794" y="2362188"/>
            <a:ext cx="518920" cy="1671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>
            <a:off x="3006359" y="4095086"/>
            <a:ext cx="606355" cy="904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3101125" y="5877816"/>
            <a:ext cx="511589" cy="101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3"/>
          </p:cNvCxnSpPr>
          <p:nvPr/>
        </p:nvCxnSpPr>
        <p:spPr>
          <a:xfrm flipH="1" flipV="1">
            <a:off x="9565867" y="3142495"/>
            <a:ext cx="480322" cy="2249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3512" y="1705740"/>
            <a:ext cx="2132965" cy="1310005"/>
          </a:xfrm>
          <a:prstGeom prst="rect">
            <a:avLst/>
          </a:prstGeom>
          <a:ln/>
        </p:spPr>
      </p:pic>
      <p:pic>
        <p:nvPicPr>
          <p:cNvPr id="35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3511" y="3436942"/>
            <a:ext cx="2082019" cy="1370608"/>
          </a:xfrm>
          <a:prstGeom prst="rect">
            <a:avLst/>
          </a:prstGeom>
          <a:ln/>
        </p:spPr>
      </p:pic>
      <p:pic>
        <p:nvPicPr>
          <p:cNvPr id="36" name="image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33275" y="5257851"/>
            <a:ext cx="2142490" cy="1126490"/>
          </a:xfrm>
          <a:prstGeom prst="rect">
            <a:avLst/>
          </a:prstGeom>
          <a:ln/>
        </p:spPr>
      </p:pic>
      <p:pic>
        <p:nvPicPr>
          <p:cNvPr id="38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967845" y="1731566"/>
            <a:ext cx="1714981" cy="2061570"/>
          </a:xfrm>
          <a:prstGeom prst="rect">
            <a:avLst/>
          </a:prstGeom>
          <a:ln/>
        </p:spPr>
      </p:pic>
      <p:pic>
        <p:nvPicPr>
          <p:cNvPr id="4098" name="Picture 2" descr="Kết quả hình ảnh cho Sơn TÙng 's sing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87" y="4479707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21" idx="3"/>
          </p:cNvCxnSpPr>
          <p:nvPr/>
        </p:nvCxnSpPr>
        <p:spPr>
          <a:xfrm flipH="1" flipV="1">
            <a:off x="9565867" y="2197807"/>
            <a:ext cx="480320" cy="623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62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458" y="987769"/>
            <a:ext cx="93171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 and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 or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 but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</a:rPr>
              <a:t>so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>
                <a:latin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</a:rPr>
              <a:t>for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yet</a:t>
            </a:r>
            <a:endParaRPr lang="en-US" sz="3600" smtClean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3600" dirty="0" smtClean="0"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59512" y="4710337"/>
            <a:ext cx="633046" cy="196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7458" y="4384886"/>
            <a:ext cx="503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CONJUNCTIONS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2330</TotalTime>
  <Words>1029</Words>
  <Application>Microsoft Office PowerPoint</Application>
  <PresentationFormat>Widescreen</PresentationFormat>
  <Paragraphs>181</Paragraphs>
  <Slides>16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Myriad Pro</vt:lpstr>
      <vt:lpstr>Tahoma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136</cp:revision>
  <dcterms:created xsi:type="dcterms:W3CDTF">2020-12-09T02:04:09Z</dcterms:created>
  <dcterms:modified xsi:type="dcterms:W3CDTF">2023-10-10T00:47:38Z</dcterms:modified>
</cp:coreProperties>
</file>