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Noto Sans Bold" charset="1" panose="020B0802040504020204"/>
      <p:regular r:id="rId29"/>
    </p:embeddedFont>
    <p:embeddedFont>
      <p:font typeface="DejaVu Serif Bold" charset="1" panose="02060803050605020204"/>
      <p:regular r:id="rId30"/>
    </p:embeddedFont>
    <p:embeddedFont>
      <p:font typeface="DejaVu Serif Bold Italics" charset="1" panose="020608030503050B0204"/>
      <p:regular r:id="rId31"/>
    </p:embeddedFont>
    <p:embeddedFont>
      <p:font typeface="Cabin" charset="1" panose="00000500000000000000"/>
      <p:regular r:id="rId32"/>
    </p:embeddedFont>
    <p:embeddedFont>
      <p:font typeface="Noto Sans" charset="1" panose="020B0502040504020204"/>
      <p:regular r:id="rId33"/>
    </p:embeddedFont>
    <p:embeddedFont>
      <p:font typeface="Cabin Bold" charset="1" panose="00000800000000000000"/>
      <p:regular r:id="rId34"/>
    </p:embeddedFont>
    <p:embeddedFont>
      <p:font typeface="DejaVu Serif Italics" charset="1" panose="020606030503050B0204"/>
      <p:regular r:id="rId35"/>
    </p:embeddedFont>
    <p:embeddedFont>
      <p:font typeface="Futura Display" charset="1" panose="020B0504050904050C04"/>
      <p:regular r:id="rId36"/>
    </p:embeddedFont>
    <p:embeddedFont>
      <p:font typeface="Mr Dafoe" charset="1" panose="020000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jpe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gif"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VAF9HHNqT2I.mp4" Type="http://schemas.openxmlformats.org/officeDocument/2006/relationships/video"/><Relationship Id="rId4" Target="../media/VAF9HHNqT2I.mp4" Type="http://schemas.microsoft.com/office/2007/relationships/media"/></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243614" y="857250"/>
            <a:ext cx="3800773"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Noto Sans Bold"/>
              </a:rPr>
              <a:t>Bài 16 </a:t>
            </a:r>
          </a:p>
        </p:txBody>
      </p:sp>
      <p:sp>
        <p:nvSpPr>
          <p:cNvPr name="TextBox 4" id="4"/>
          <p:cNvSpPr txBox="true"/>
          <p:nvPr/>
        </p:nvSpPr>
        <p:spPr>
          <a:xfrm rot="0">
            <a:off x="3695551" y="3024248"/>
            <a:ext cx="10896898" cy="1212850"/>
          </a:xfrm>
          <a:prstGeom prst="rect">
            <a:avLst/>
          </a:prstGeom>
        </p:spPr>
        <p:txBody>
          <a:bodyPr anchor="t" rtlCol="false" tIns="0" lIns="0" bIns="0" rIns="0">
            <a:spAutoFit/>
          </a:bodyPr>
          <a:lstStyle/>
          <a:p>
            <a:pPr algn="ctr">
              <a:lnSpc>
                <a:spcPts val="9799"/>
              </a:lnSpc>
            </a:pPr>
            <a:r>
              <a:rPr lang="en-US" sz="6999">
                <a:solidFill>
                  <a:srgbClr val="000000"/>
                </a:solidFill>
                <a:latin typeface="DejaVu Serif Bold"/>
              </a:rPr>
              <a:t>CÔNG NGHỆ TẾ BÀO </a:t>
            </a:r>
          </a:p>
        </p:txBody>
      </p:sp>
      <p:sp>
        <p:nvSpPr>
          <p:cNvPr name="TextBox 5" id="5"/>
          <p:cNvSpPr txBox="true"/>
          <p:nvPr/>
        </p:nvSpPr>
        <p:spPr>
          <a:xfrm rot="0">
            <a:off x="2699685" y="5038725"/>
            <a:ext cx="12888629" cy="1839595"/>
          </a:xfrm>
          <a:prstGeom prst="rect">
            <a:avLst/>
          </a:prstGeom>
        </p:spPr>
        <p:txBody>
          <a:bodyPr anchor="t" rtlCol="false" tIns="0" lIns="0" bIns="0" rIns="0">
            <a:spAutoFit/>
          </a:bodyPr>
          <a:lstStyle/>
          <a:p>
            <a:pPr algn="ctr">
              <a:lnSpc>
                <a:spcPts val="7279"/>
              </a:lnSpc>
            </a:pPr>
            <a:r>
              <a:rPr lang="en-US" sz="5199">
                <a:solidFill>
                  <a:srgbClr val="000000"/>
                </a:solidFill>
                <a:latin typeface="DejaVu Serif Bold Italics"/>
              </a:rPr>
              <a:t>III. Một Số Thành Tựu Của Công Nghệ Tế Bào Thực Vật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674" t="0" r="-7674" b="0"/>
            </a:stretch>
          </a:blipFill>
        </p:spPr>
      </p:sp>
    </p:spTree>
  </p:cSld>
  <p:clrMapOvr>
    <a:masterClrMapping/>
  </p:clrMapOvr>
  <p:transition spd="fast">
    <p:push dir="l"/>
  </p:transition>
</p:sld>
</file>

<file path=ppt/slides/slide11.xml><?xml version="1.0" encoding="utf-8"?>
<p:sld xmlns:p="http://schemas.openxmlformats.org/presentationml/2006/main" xmlns:a="http://schemas.openxmlformats.org/drawingml/2006/main">
  <p:cSld>
    <p:bg>
      <p:bgPr>
        <a:solidFill>
          <a:srgbClr val="E3EBD5"/>
        </a:solidFill>
      </p:bgPr>
    </p:bg>
    <p:spTree>
      <p:nvGrpSpPr>
        <p:cNvPr id="1" name=""/>
        <p:cNvGrpSpPr/>
        <p:nvPr/>
      </p:nvGrpSpPr>
      <p:grpSpPr>
        <a:xfrm>
          <a:off x="0" y="0"/>
          <a:ext cx="0" cy="0"/>
          <a:chOff x="0" y="0"/>
          <a:chExt cx="0" cy="0"/>
        </a:xfrm>
      </p:grpSpPr>
    </p:spTree>
  </p:cSld>
  <p:clrMapOvr>
    <a:masterClrMapping/>
  </p:clrMapOvr>
  <p:transition spd="slow">
    <p:cover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784105" y="-787902"/>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14350" y="1959004"/>
            <a:ext cx="17259300" cy="5283200"/>
          </a:xfrm>
          <a:prstGeom prst="rect">
            <a:avLst/>
          </a:prstGeom>
        </p:spPr>
        <p:txBody>
          <a:bodyPr anchor="t" rtlCol="false" tIns="0" lIns="0" bIns="0" rIns="0">
            <a:spAutoFit/>
          </a:bodyPr>
          <a:lstStyle/>
          <a:p>
            <a:pPr algn="l">
              <a:lnSpc>
                <a:spcPts val="7000"/>
              </a:lnSpc>
            </a:pPr>
            <a:r>
              <a:rPr lang="en-US" sz="5000">
                <a:solidFill>
                  <a:srgbClr val="000000"/>
                </a:solidFill>
                <a:latin typeface="Cabin"/>
              </a:rPr>
              <a:t> + Dung hợp dòng tế bào trần đơn bội (n) với dòng tế bào trần lưỡng bội (2n) cùng loài được sử dụng trong tạo các giống cây tam bội (3n) không hạt. Ví dụ: dưa hấu không hạt, bưởi và cam không hạt,…</a:t>
            </a:r>
          </a:p>
          <a:p>
            <a:pPr algn="l">
              <a:lnSpc>
                <a:spcPts val="7000"/>
              </a:lnSpc>
            </a:pPr>
          </a:p>
          <a:p>
            <a:pPr algn="l">
              <a:lnSpc>
                <a:spcPts val="7000"/>
              </a:lnSpc>
            </a:pPr>
            <a:r>
              <a:rPr lang="en-US" sz="5000">
                <a:solidFill>
                  <a:srgbClr val="000000"/>
                </a:solidFill>
                <a:latin typeface="Cabin"/>
              </a:rPr>
              <a:t> </a:t>
            </a:r>
          </a:p>
        </p:txBody>
      </p:sp>
      <p:sp>
        <p:nvSpPr>
          <p:cNvPr name="Freeform 4" id="4"/>
          <p:cNvSpPr/>
          <p:nvPr/>
        </p:nvSpPr>
        <p:spPr>
          <a:xfrm flipH="false" flipV="false" rot="0">
            <a:off x="5486400" y="125701"/>
            <a:ext cx="7315200" cy="1928553"/>
          </a:xfrm>
          <a:custGeom>
            <a:avLst/>
            <a:gdLst/>
            <a:ahLst/>
            <a:cxnLst/>
            <a:rect r="r" b="b" t="t" l="l"/>
            <a:pathLst>
              <a:path h="1928553" w="7315200">
                <a:moveTo>
                  <a:pt x="0" y="0"/>
                </a:moveTo>
                <a:lnTo>
                  <a:pt x="7315200" y="0"/>
                </a:lnTo>
                <a:lnTo>
                  <a:pt x="7315200" y="1928553"/>
                </a:lnTo>
                <a:lnTo>
                  <a:pt x="0" y="19285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801600" y="5669045"/>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905661" y="5669045"/>
            <a:ext cx="12476677" cy="4087187"/>
          </a:xfrm>
          <a:custGeom>
            <a:avLst/>
            <a:gdLst/>
            <a:ahLst/>
            <a:cxnLst/>
            <a:rect r="r" b="b" t="t" l="l"/>
            <a:pathLst>
              <a:path h="4087187" w="12476677">
                <a:moveTo>
                  <a:pt x="0" y="0"/>
                </a:moveTo>
                <a:lnTo>
                  <a:pt x="12476678" y="0"/>
                </a:lnTo>
                <a:lnTo>
                  <a:pt x="12476678" y="4087187"/>
                </a:lnTo>
                <a:lnTo>
                  <a:pt x="0" y="4087187"/>
                </a:lnTo>
                <a:lnTo>
                  <a:pt x="0" y="0"/>
                </a:lnTo>
                <a:close/>
              </a:path>
            </a:pathLst>
          </a:custGeom>
          <a:blipFill>
            <a:blip r:embed="rId6"/>
            <a:stretch>
              <a:fillRect l="0" t="0" r="0" b="0"/>
            </a:stretch>
          </a:blipFill>
        </p:spPr>
      </p:sp>
      <p:sp>
        <p:nvSpPr>
          <p:cNvPr name="TextBox 7" id="7"/>
          <p:cNvSpPr txBox="true"/>
          <p:nvPr/>
        </p:nvSpPr>
        <p:spPr>
          <a:xfrm rot="0">
            <a:off x="6984876" y="508952"/>
            <a:ext cx="4318248" cy="1038225"/>
          </a:xfrm>
          <a:prstGeom prst="rect">
            <a:avLst/>
          </a:prstGeom>
        </p:spPr>
        <p:txBody>
          <a:bodyPr anchor="t" rtlCol="false" tIns="0" lIns="0" bIns="0" rIns="0">
            <a:spAutoFit/>
          </a:bodyPr>
          <a:lstStyle/>
          <a:p>
            <a:pPr algn="ctr">
              <a:lnSpc>
                <a:spcPts val="8400"/>
              </a:lnSpc>
            </a:pPr>
            <a:r>
              <a:rPr lang="en-US" sz="6000">
                <a:solidFill>
                  <a:srgbClr val="000000"/>
                </a:solidFill>
                <a:latin typeface="DejaVu Serif Bold"/>
              </a:rPr>
              <a:t>Ứng Dụng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784105" y="-787902"/>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486400" y="125701"/>
            <a:ext cx="7315200" cy="1928553"/>
          </a:xfrm>
          <a:custGeom>
            <a:avLst/>
            <a:gdLst/>
            <a:ahLst/>
            <a:cxnLst/>
            <a:rect r="r" b="b" t="t" l="l"/>
            <a:pathLst>
              <a:path h="1928553" w="7315200">
                <a:moveTo>
                  <a:pt x="0" y="0"/>
                </a:moveTo>
                <a:lnTo>
                  <a:pt x="7315200" y="0"/>
                </a:lnTo>
                <a:lnTo>
                  <a:pt x="7315200" y="1928553"/>
                </a:lnTo>
                <a:lnTo>
                  <a:pt x="0" y="19285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801600" y="5669045"/>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6984876" y="508952"/>
            <a:ext cx="4318248" cy="1038225"/>
          </a:xfrm>
          <a:prstGeom prst="rect">
            <a:avLst/>
          </a:prstGeom>
        </p:spPr>
        <p:txBody>
          <a:bodyPr anchor="t" rtlCol="false" tIns="0" lIns="0" bIns="0" rIns="0">
            <a:spAutoFit/>
          </a:bodyPr>
          <a:lstStyle/>
          <a:p>
            <a:pPr algn="ctr">
              <a:lnSpc>
                <a:spcPts val="8400"/>
              </a:lnSpc>
            </a:pPr>
            <a:r>
              <a:rPr lang="en-US" sz="6000">
                <a:solidFill>
                  <a:srgbClr val="000000"/>
                </a:solidFill>
                <a:latin typeface="DejaVu Serif Bold"/>
              </a:rPr>
              <a:t>Ứng Dụng</a:t>
            </a:r>
          </a:p>
        </p:txBody>
      </p:sp>
      <p:sp>
        <p:nvSpPr>
          <p:cNvPr name="TextBox 6" id="6"/>
          <p:cNvSpPr txBox="true"/>
          <p:nvPr/>
        </p:nvSpPr>
        <p:spPr>
          <a:xfrm rot="0">
            <a:off x="514350" y="2478152"/>
            <a:ext cx="17259300" cy="6296060"/>
          </a:xfrm>
          <a:prstGeom prst="rect">
            <a:avLst/>
          </a:prstGeom>
        </p:spPr>
        <p:txBody>
          <a:bodyPr anchor="t" rtlCol="false" tIns="0" lIns="0" bIns="0" rIns="0">
            <a:spAutoFit/>
          </a:bodyPr>
          <a:lstStyle/>
          <a:p>
            <a:pPr algn="l">
              <a:lnSpc>
                <a:spcPts val="6246"/>
              </a:lnSpc>
              <a:spcBef>
                <a:spcPct val="0"/>
              </a:spcBef>
            </a:pPr>
            <a:r>
              <a:rPr lang="en-US" sz="4461">
                <a:solidFill>
                  <a:srgbClr val="000000"/>
                </a:solidFill>
                <a:latin typeface="Noto Sans"/>
              </a:rPr>
              <a:t>+Ch</a:t>
            </a:r>
            <a:r>
              <a:rPr lang="en-US" sz="4461">
                <a:solidFill>
                  <a:srgbClr val="000000"/>
                </a:solidFill>
                <a:latin typeface="Noto Sans"/>
              </a:rPr>
              <a:t>uyển các gene kháng sâu bệnh, kháng thuốc diệt cỏ hoặc các gene hỗ trợ nâng cao chất lượng cây trồng trên cây đậu tương, khoai tây, ngô, bông,…</a:t>
            </a:r>
          </a:p>
          <a:p>
            <a:pPr algn="l">
              <a:lnSpc>
                <a:spcPts val="6246"/>
              </a:lnSpc>
              <a:spcBef>
                <a:spcPct val="0"/>
              </a:spcBef>
            </a:pPr>
            <a:r>
              <a:rPr lang="en-US" sz="4461">
                <a:solidFill>
                  <a:srgbClr val="000000"/>
                </a:solidFill>
                <a:latin typeface="Noto Sans"/>
              </a:rPr>
              <a:t>+Sản xuất vaccine ăn được: Chuyển gene quy định protein kháng nguyên của một số bệnh virus trên động vật nuôi (ví dụ: kháng nguyên H5N1, H3N1,… gây bệnh cúm gia cầm) vào một số loại cây để tổng hợp các protein kháng nguyên, từ đó sản xuất vaccine ăn được.</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368255" y="142108"/>
            <a:ext cx="7536578" cy="5413428"/>
          </a:xfrm>
          <a:custGeom>
            <a:avLst/>
            <a:gdLst/>
            <a:ahLst/>
            <a:cxnLst/>
            <a:rect r="r" b="b" t="t" l="l"/>
            <a:pathLst>
              <a:path h="5413428" w="7536578">
                <a:moveTo>
                  <a:pt x="0" y="0"/>
                </a:moveTo>
                <a:lnTo>
                  <a:pt x="7536578" y="0"/>
                </a:lnTo>
                <a:lnTo>
                  <a:pt x="7536578" y="5413429"/>
                </a:lnTo>
                <a:lnTo>
                  <a:pt x="0" y="5413429"/>
                </a:lnTo>
                <a:lnTo>
                  <a:pt x="0" y="0"/>
                </a:lnTo>
                <a:close/>
              </a:path>
            </a:pathLst>
          </a:custGeom>
          <a:blipFill>
            <a:blip r:embed="rId2"/>
            <a:stretch>
              <a:fillRect l="-18377" t="0" r="-6891" b="0"/>
            </a:stretch>
          </a:blipFill>
        </p:spPr>
      </p:sp>
      <p:sp>
        <p:nvSpPr>
          <p:cNvPr name="Freeform 3" id="3"/>
          <p:cNvSpPr/>
          <p:nvPr/>
        </p:nvSpPr>
        <p:spPr>
          <a:xfrm flipH="false" flipV="false" rot="0">
            <a:off x="7085518" y="5801116"/>
            <a:ext cx="10956903" cy="4227744"/>
          </a:xfrm>
          <a:custGeom>
            <a:avLst/>
            <a:gdLst/>
            <a:ahLst/>
            <a:cxnLst/>
            <a:rect r="r" b="b" t="t" l="l"/>
            <a:pathLst>
              <a:path h="4227744" w="10956903">
                <a:moveTo>
                  <a:pt x="0" y="0"/>
                </a:moveTo>
                <a:lnTo>
                  <a:pt x="10956902" y="0"/>
                </a:lnTo>
                <a:lnTo>
                  <a:pt x="10956902" y="4227744"/>
                </a:lnTo>
                <a:lnTo>
                  <a:pt x="0" y="4227744"/>
                </a:lnTo>
                <a:lnTo>
                  <a:pt x="0" y="0"/>
                </a:lnTo>
                <a:close/>
              </a:path>
            </a:pathLst>
          </a:custGeom>
          <a:blipFill>
            <a:blip r:embed="rId3"/>
            <a:stretch>
              <a:fillRect l="0" t="0" r="0" b="0"/>
            </a:stretch>
          </a:blipFill>
        </p:spPr>
      </p:sp>
      <p:sp>
        <p:nvSpPr>
          <p:cNvPr name="Freeform 4" id="4"/>
          <p:cNvSpPr/>
          <p:nvPr/>
        </p:nvSpPr>
        <p:spPr>
          <a:xfrm flipH="false" flipV="false" rot="0">
            <a:off x="1935102" y="6343927"/>
            <a:ext cx="3107844" cy="3142122"/>
          </a:xfrm>
          <a:custGeom>
            <a:avLst/>
            <a:gdLst/>
            <a:ahLst/>
            <a:cxnLst/>
            <a:rect r="r" b="b" t="t" l="l"/>
            <a:pathLst>
              <a:path h="3142122" w="3107844">
                <a:moveTo>
                  <a:pt x="0" y="0"/>
                </a:moveTo>
                <a:lnTo>
                  <a:pt x="3107844" y="0"/>
                </a:lnTo>
                <a:lnTo>
                  <a:pt x="3107844" y="3142122"/>
                </a:lnTo>
                <a:lnTo>
                  <a:pt x="0" y="3142122"/>
                </a:lnTo>
                <a:lnTo>
                  <a:pt x="0" y="0"/>
                </a:lnTo>
                <a:close/>
              </a:path>
            </a:pathLst>
          </a:custGeom>
          <a:blipFill>
            <a:blip r:embed="rId4">
              <a:alphaModFix amt="76000"/>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TextBox 2" id="2"/>
          <p:cNvSpPr txBox="true"/>
          <p:nvPr/>
        </p:nvSpPr>
        <p:spPr>
          <a:xfrm rot="0">
            <a:off x="411008" y="478333"/>
            <a:ext cx="17876992" cy="2105025"/>
          </a:xfrm>
          <a:prstGeom prst="rect">
            <a:avLst/>
          </a:prstGeom>
        </p:spPr>
        <p:txBody>
          <a:bodyPr anchor="t" rtlCol="false" tIns="0" lIns="0" bIns="0" rIns="0">
            <a:spAutoFit/>
          </a:bodyPr>
          <a:lstStyle/>
          <a:p>
            <a:pPr algn="l">
              <a:lnSpc>
                <a:spcPts val="8400"/>
              </a:lnSpc>
              <a:spcBef>
                <a:spcPct val="0"/>
              </a:spcBef>
            </a:pPr>
            <a:r>
              <a:rPr lang="en-US" sz="6000">
                <a:solidFill>
                  <a:srgbClr val="000000"/>
                </a:solidFill>
                <a:latin typeface="Cabin Bold"/>
              </a:rPr>
              <a:t>3.Sản Xuất Các Chất Có Hoạt Tính Sinh Học Trong Tế Bào Thực Vật</a:t>
            </a:r>
          </a:p>
        </p:txBody>
      </p:sp>
      <p:sp>
        <p:nvSpPr>
          <p:cNvPr name="Freeform 3" id="3"/>
          <p:cNvSpPr/>
          <p:nvPr/>
        </p:nvSpPr>
        <p:spPr>
          <a:xfrm flipH="false" flipV="false" rot="0">
            <a:off x="14363569" y="5944820"/>
            <a:ext cx="3924431" cy="4342180"/>
          </a:xfrm>
          <a:custGeom>
            <a:avLst/>
            <a:gdLst/>
            <a:ahLst/>
            <a:cxnLst/>
            <a:rect r="r" b="b" t="t" l="l"/>
            <a:pathLst>
              <a:path h="4342180" w="3924431">
                <a:moveTo>
                  <a:pt x="0" y="0"/>
                </a:moveTo>
                <a:lnTo>
                  <a:pt x="3924431" y="0"/>
                </a:lnTo>
                <a:lnTo>
                  <a:pt x="3924431" y="4342180"/>
                </a:lnTo>
                <a:lnTo>
                  <a:pt x="0" y="4342180"/>
                </a:lnTo>
                <a:lnTo>
                  <a:pt x="0" y="0"/>
                </a:lnTo>
                <a:close/>
              </a:path>
            </a:pathLst>
          </a:custGeom>
          <a:blipFill>
            <a:blip r:embed="rId2">
              <a:alphaModFix amt="80000"/>
            </a:blip>
            <a:stretch>
              <a:fillRect l="0" t="0" r="0" b="0"/>
            </a:stretch>
          </a:blipFill>
        </p:spPr>
      </p:sp>
      <p:sp>
        <p:nvSpPr>
          <p:cNvPr name="TextBox 4" id="4"/>
          <p:cNvSpPr txBox="true"/>
          <p:nvPr/>
        </p:nvSpPr>
        <p:spPr>
          <a:xfrm rot="0">
            <a:off x="411008" y="1905000"/>
            <a:ext cx="17259300" cy="6362700"/>
          </a:xfrm>
          <a:prstGeom prst="rect">
            <a:avLst/>
          </a:prstGeom>
        </p:spPr>
        <p:txBody>
          <a:bodyPr anchor="t" rtlCol="false" tIns="0" lIns="0" bIns="0" rIns="0">
            <a:spAutoFit/>
          </a:bodyPr>
          <a:lstStyle/>
          <a:p>
            <a:pPr algn="l">
              <a:lnSpc>
                <a:spcPts val="8400"/>
              </a:lnSpc>
              <a:spcBef>
                <a:spcPct val="0"/>
              </a:spcBef>
            </a:pPr>
          </a:p>
          <a:p>
            <a:pPr algn="l">
              <a:lnSpc>
                <a:spcPts val="8400"/>
              </a:lnSpc>
              <a:spcBef>
                <a:spcPct val="0"/>
              </a:spcBef>
            </a:pPr>
            <a:r>
              <a:rPr lang="en-US" sz="6000">
                <a:solidFill>
                  <a:srgbClr val="000000"/>
                </a:solidFill>
                <a:latin typeface="Noto Sans"/>
              </a:rPr>
              <a:t>- Công nghệ nuôi cấy dịch huyền phù tế bào thực vật, nuôi cấy rễ tơ,… cho phép sản xuất các chất có hoạt tính sinh học từ các dòng tế bào tự nhiên của các cây dược liệu hoặc từ dòng tế bào thực vật mang gene tái tổ hợp.</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8614439" y="432777"/>
            <a:ext cx="9292054" cy="4710723"/>
          </a:xfrm>
          <a:custGeom>
            <a:avLst/>
            <a:gdLst/>
            <a:ahLst/>
            <a:cxnLst/>
            <a:rect r="r" b="b" t="t" l="l"/>
            <a:pathLst>
              <a:path h="4710723" w="9292054">
                <a:moveTo>
                  <a:pt x="0" y="0"/>
                </a:moveTo>
                <a:lnTo>
                  <a:pt x="9292054" y="0"/>
                </a:lnTo>
                <a:lnTo>
                  <a:pt x="9292054" y="4710723"/>
                </a:lnTo>
                <a:lnTo>
                  <a:pt x="0" y="4710723"/>
                </a:lnTo>
                <a:lnTo>
                  <a:pt x="0" y="0"/>
                </a:lnTo>
                <a:close/>
              </a:path>
            </a:pathLst>
          </a:custGeom>
          <a:blipFill>
            <a:blip r:embed="rId2"/>
            <a:stretch>
              <a:fillRect l="0" t="0" r="-1147" b="0"/>
            </a:stretch>
          </a:blipFill>
        </p:spPr>
      </p:sp>
      <p:sp>
        <p:nvSpPr>
          <p:cNvPr name="Freeform 3" id="3"/>
          <p:cNvSpPr/>
          <p:nvPr/>
        </p:nvSpPr>
        <p:spPr>
          <a:xfrm flipH="false" flipV="false" rot="0">
            <a:off x="8614439" y="5696303"/>
            <a:ext cx="9292054" cy="2926997"/>
          </a:xfrm>
          <a:custGeom>
            <a:avLst/>
            <a:gdLst/>
            <a:ahLst/>
            <a:cxnLst/>
            <a:rect r="r" b="b" t="t" l="l"/>
            <a:pathLst>
              <a:path h="2926997" w="9292054">
                <a:moveTo>
                  <a:pt x="0" y="0"/>
                </a:moveTo>
                <a:lnTo>
                  <a:pt x="9292054" y="0"/>
                </a:lnTo>
                <a:lnTo>
                  <a:pt x="9292054" y="2926997"/>
                </a:lnTo>
                <a:lnTo>
                  <a:pt x="0" y="2926997"/>
                </a:lnTo>
                <a:lnTo>
                  <a:pt x="0" y="0"/>
                </a:lnTo>
                <a:close/>
              </a:path>
            </a:pathLst>
          </a:custGeom>
          <a:blipFill>
            <a:blip r:embed="rId3"/>
            <a:stretch>
              <a:fillRect l="0" t="0" r="0" b="0"/>
            </a:stretch>
          </a:blipFill>
        </p:spPr>
      </p:sp>
      <p:sp>
        <p:nvSpPr>
          <p:cNvPr name="TextBox 4" id="4"/>
          <p:cNvSpPr txBox="true"/>
          <p:nvPr/>
        </p:nvSpPr>
        <p:spPr>
          <a:xfrm rot="0">
            <a:off x="403500" y="1558925"/>
            <a:ext cx="7837714" cy="7064375"/>
          </a:xfrm>
          <a:prstGeom prst="rect">
            <a:avLst/>
          </a:prstGeom>
        </p:spPr>
        <p:txBody>
          <a:bodyPr anchor="t" rtlCol="false" tIns="0" lIns="0" bIns="0" rIns="0">
            <a:spAutoFit/>
          </a:bodyPr>
          <a:lstStyle/>
          <a:p>
            <a:pPr algn="just">
              <a:lnSpc>
                <a:spcPts val="7000"/>
              </a:lnSpc>
              <a:spcBef>
                <a:spcPct val="0"/>
              </a:spcBef>
            </a:pPr>
            <a:r>
              <a:rPr lang="en-US" sz="5000">
                <a:solidFill>
                  <a:srgbClr val="000000"/>
                </a:solidFill>
                <a:latin typeface="Noto Sans"/>
              </a:rPr>
              <a:t>-</a:t>
            </a:r>
            <a:r>
              <a:rPr lang="en-US" sz="5000">
                <a:solidFill>
                  <a:srgbClr val="000000"/>
                </a:solidFill>
                <a:latin typeface="Noto Sans"/>
              </a:rPr>
              <a:t>Ví dụ: một số vaccine ăn được, hormone sinh trưởng của thực vật và động vật, các hợp chất alkaloid, anthocyanin, terpenoid hoặc steroid,… đã được sản xuất trên các dòng tế bào thực vật.</a:t>
            </a:r>
          </a:p>
        </p:txBody>
      </p:sp>
      <p:sp>
        <p:nvSpPr>
          <p:cNvPr name="TextBox 5" id="5"/>
          <p:cNvSpPr txBox="true"/>
          <p:nvPr/>
        </p:nvSpPr>
        <p:spPr>
          <a:xfrm rot="0">
            <a:off x="11194583" y="8776652"/>
            <a:ext cx="4131766" cy="771525"/>
          </a:xfrm>
          <a:prstGeom prst="rect">
            <a:avLst/>
          </a:prstGeom>
        </p:spPr>
        <p:txBody>
          <a:bodyPr anchor="t" rtlCol="false" tIns="0" lIns="0" bIns="0" rIns="0">
            <a:spAutoFit/>
          </a:bodyPr>
          <a:lstStyle/>
          <a:p>
            <a:pPr algn="ctr">
              <a:lnSpc>
                <a:spcPts val="6299"/>
              </a:lnSpc>
            </a:pPr>
            <a:r>
              <a:rPr lang="en-US" sz="4500">
                <a:solidFill>
                  <a:srgbClr val="000000"/>
                </a:solidFill>
                <a:latin typeface="DejaVu Serif Italics"/>
              </a:rPr>
              <a:t>Nuôi cấy rễ tơ</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553261" y="2780332"/>
            <a:ext cx="7086559" cy="3965099"/>
          </a:xfrm>
          <a:custGeom>
            <a:avLst/>
            <a:gdLst/>
            <a:ahLst/>
            <a:cxnLst/>
            <a:rect r="r" b="b" t="t" l="l"/>
            <a:pathLst>
              <a:path h="3965099" w="7086559">
                <a:moveTo>
                  <a:pt x="0" y="0"/>
                </a:moveTo>
                <a:lnTo>
                  <a:pt x="7086559" y="0"/>
                </a:lnTo>
                <a:lnTo>
                  <a:pt x="7086559" y="3965099"/>
                </a:lnTo>
                <a:lnTo>
                  <a:pt x="0" y="3965099"/>
                </a:lnTo>
                <a:lnTo>
                  <a:pt x="0" y="0"/>
                </a:lnTo>
                <a:close/>
              </a:path>
            </a:pathLst>
          </a:custGeom>
          <a:blipFill>
            <a:blip r:embed="rId2"/>
            <a:stretch>
              <a:fillRect l="0" t="0" r="0" b="0"/>
            </a:stretch>
          </a:blipFill>
        </p:spPr>
      </p:sp>
      <p:sp>
        <p:nvSpPr>
          <p:cNvPr name="Freeform 3" id="3"/>
          <p:cNvSpPr/>
          <p:nvPr/>
        </p:nvSpPr>
        <p:spPr>
          <a:xfrm flipH="false" flipV="false" rot="0">
            <a:off x="8078464" y="417164"/>
            <a:ext cx="5960070" cy="4726336"/>
          </a:xfrm>
          <a:custGeom>
            <a:avLst/>
            <a:gdLst/>
            <a:ahLst/>
            <a:cxnLst/>
            <a:rect r="r" b="b" t="t" l="l"/>
            <a:pathLst>
              <a:path h="4726336" w="5960070">
                <a:moveTo>
                  <a:pt x="0" y="0"/>
                </a:moveTo>
                <a:lnTo>
                  <a:pt x="5960070" y="0"/>
                </a:lnTo>
                <a:lnTo>
                  <a:pt x="5960070" y="4726336"/>
                </a:lnTo>
                <a:lnTo>
                  <a:pt x="0" y="4726336"/>
                </a:lnTo>
                <a:lnTo>
                  <a:pt x="0" y="0"/>
                </a:lnTo>
                <a:close/>
              </a:path>
            </a:pathLst>
          </a:custGeom>
          <a:blipFill>
            <a:blip r:embed="rId3"/>
            <a:stretch>
              <a:fillRect l="0" t="0" r="0" b="0"/>
            </a:stretch>
          </a:blipFill>
        </p:spPr>
      </p:sp>
      <p:sp>
        <p:nvSpPr>
          <p:cNvPr name="Freeform 4" id="4"/>
          <p:cNvSpPr/>
          <p:nvPr/>
        </p:nvSpPr>
        <p:spPr>
          <a:xfrm flipH="false" flipV="false" rot="0">
            <a:off x="8136809" y="5539423"/>
            <a:ext cx="5901725" cy="4417863"/>
          </a:xfrm>
          <a:custGeom>
            <a:avLst/>
            <a:gdLst/>
            <a:ahLst/>
            <a:cxnLst/>
            <a:rect r="r" b="b" t="t" l="l"/>
            <a:pathLst>
              <a:path h="4417863" w="5901725">
                <a:moveTo>
                  <a:pt x="0" y="0"/>
                </a:moveTo>
                <a:lnTo>
                  <a:pt x="5901725" y="0"/>
                </a:lnTo>
                <a:lnTo>
                  <a:pt x="5901725" y="4417863"/>
                </a:lnTo>
                <a:lnTo>
                  <a:pt x="0" y="4417863"/>
                </a:lnTo>
                <a:lnTo>
                  <a:pt x="0" y="0"/>
                </a:lnTo>
                <a:close/>
              </a:path>
            </a:pathLst>
          </a:custGeom>
          <a:blipFill>
            <a:blip r:embed="rId4"/>
            <a:stretch>
              <a:fillRect l="0" t="0" r="0" b="0"/>
            </a:stretch>
          </a:blipFill>
        </p:spPr>
      </p:sp>
      <p:sp>
        <p:nvSpPr>
          <p:cNvPr name="TextBox 5" id="5"/>
          <p:cNvSpPr txBox="true"/>
          <p:nvPr/>
        </p:nvSpPr>
        <p:spPr>
          <a:xfrm rot="0">
            <a:off x="2577452" y="7643579"/>
            <a:ext cx="3038177" cy="896620"/>
          </a:xfrm>
          <a:prstGeom prst="rect">
            <a:avLst/>
          </a:prstGeom>
        </p:spPr>
        <p:txBody>
          <a:bodyPr anchor="t" rtlCol="false" tIns="0" lIns="0" bIns="0" rIns="0">
            <a:spAutoFit/>
          </a:bodyPr>
          <a:lstStyle/>
          <a:p>
            <a:pPr algn="ctr">
              <a:lnSpc>
                <a:spcPts val="7279"/>
              </a:lnSpc>
            </a:pPr>
            <a:r>
              <a:rPr lang="en-US" sz="5199">
                <a:solidFill>
                  <a:srgbClr val="000000"/>
                </a:solidFill>
                <a:latin typeface="DejaVu Serif Bold"/>
              </a:rPr>
              <a:t>Alkaloid</a:t>
            </a:r>
          </a:p>
        </p:txBody>
      </p:sp>
      <p:sp>
        <p:nvSpPr>
          <p:cNvPr name="TextBox 6" id="6"/>
          <p:cNvSpPr txBox="true"/>
          <p:nvPr/>
        </p:nvSpPr>
        <p:spPr>
          <a:xfrm rot="0">
            <a:off x="14957673" y="1365235"/>
            <a:ext cx="2301627" cy="243586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Cây mã tiền</a:t>
            </a:r>
          </a:p>
        </p:txBody>
      </p:sp>
      <p:sp>
        <p:nvSpPr>
          <p:cNvPr name="TextBox 7" id="7"/>
          <p:cNvSpPr txBox="true"/>
          <p:nvPr/>
        </p:nvSpPr>
        <p:spPr>
          <a:xfrm rot="0">
            <a:off x="14957673" y="6482799"/>
            <a:ext cx="2301627" cy="243586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Cây cà độc dược</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0" y="1379220"/>
            <a:ext cx="18288000" cy="7528560"/>
          </a:xfrm>
          <a:custGeom>
            <a:avLst/>
            <a:gdLst/>
            <a:ahLst/>
            <a:cxnLst/>
            <a:rect r="r" b="b" t="t" l="l"/>
            <a:pathLst>
              <a:path h="7528560" w="18288000">
                <a:moveTo>
                  <a:pt x="0" y="0"/>
                </a:moveTo>
                <a:lnTo>
                  <a:pt x="18288000" y="0"/>
                </a:lnTo>
                <a:lnTo>
                  <a:pt x="18288000" y="7528560"/>
                </a:lnTo>
                <a:lnTo>
                  <a:pt x="0" y="7528560"/>
                </a:lnTo>
                <a:lnTo>
                  <a:pt x="0" y="0"/>
                </a:lnTo>
                <a:close/>
              </a:path>
            </a:pathLst>
          </a:custGeom>
          <a:blipFill>
            <a:blip r:embed="rId2"/>
            <a:stretch>
              <a:fillRect l="0" t="0" r="0" b="0"/>
            </a:stretch>
          </a:blipFill>
        </p:spPr>
      </p:sp>
      <p:sp>
        <p:nvSpPr>
          <p:cNvPr name="TextBox 3" id="3"/>
          <p:cNvSpPr txBox="true"/>
          <p:nvPr/>
        </p:nvSpPr>
        <p:spPr>
          <a:xfrm rot="0">
            <a:off x="6833592" y="132080"/>
            <a:ext cx="4620816" cy="896620"/>
          </a:xfrm>
          <a:prstGeom prst="rect">
            <a:avLst/>
          </a:prstGeom>
        </p:spPr>
        <p:txBody>
          <a:bodyPr anchor="t" rtlCol="false" tIns="0" lIns="0" bIns="0" rIns="0">
            <a:spAutoFit/>
          </a:bodyPr>
          <a:lstStyle/>
          <a:p>
            <a:pPr algn="ctr">
              <a:lnSpc>
                <a:spcPts val="7279"/>
              </a:lnSpc>
            </a:pPr>
            <a:r>
              <a:rPr lang="en-US" sz="5199">
                <a:solidFill>
                  <a:srgbClr val="000000"/>
                </a:solidFill>
                <a:latin typeface="DejaVu Serif Bold"/>
              </a:rPr>
              <a:t>Anthocyanin</a:t>
            </a:r>
          </a:p>
        </p:txBody>
      </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519573" y="1863076"/>
            <a:ext cx="3066323" cy="5067950"/>
          </a:xfrm>
          <a:custGeom>
            <a:avLst/>
            <a:gdLst/>
            <a:ahLst/>
            <a:cxnLst/>
            <a:rect r="r" b="b" t="t" l="l"/>
            <a:pathLst>
              <a:path h="5067950" w="3066323">
                <a:moveTo>
                  <a:pt x="0" y="0"/>
                </a:moveTo>
                <a:lnTo>
                  <a:pt x="3066323" y="0"/>
                </a:lnTo>
                <a:lnTo>
                  <a:pt x="3066323" y="5067950"/>
                </a:lnTo>
                <a:lnTo>
                  <a:pt x="0" y="5067950"/>
                </a:lnTo>
                <a:lnTo>
                  <a:pt x="0" y="0"/>
                </a:lnTo>
                <a:close/>
              </a:path>
            </a:pathLst>
          </a:custGeom>
          <a:blipFill>
            <a:blip r:embed="rId2"/>
            <a:stretch>
              <a:fillRect l="0" t="0" r="0" b="0"/>
            </a:stretch>
          </a:blipFill>
        </p:spPr>
      </p:sp>
      <p:sp>
        <p:nvSpPr>
          <p:cNvPr name="Freeform 3" id="3"/>
          <p:cNvSpPr/>
          <p:nvPr/>
        </p:nvSpPr>
        <p:spPr>
          <a:xfrm flipH="false" flipV="false" rot="0">
            <a:off x="11921715" y="5143500"/>
            <a:ext cx="6072836" cy="4504020"/>
          </a:xfrm>
          <a:custGeom>
            <a:avLst/>
            <a:gdLst/>
            <a:ahLst/>
            <a:cxnLst/>
            <a:rect r="r" b="b" t="t" l="l"/>
            <a:pathLst>
              <a:path h="4504020" w="6072836">
                <a:moveTo>
                  <a:pt x="0" y="0"/>
                </a:moveTo>
                <a:lnTo>
                  <a:pt x="6072836" y="0"/>
                </a:lnTo>
                <a:lnTo>
                  <a:pt x="6072836" y="4504020"/>
                </a:lnTo>
                <a:lnTo>
                  <a:pt x="0" y="4504020"/>
                </a:lnTo>
                <a:lnTo>
                  <a:pt x="0" y="0"/>
                </a:lnTo>
                <a:close/>
              </a:path>
            </a:pathLst>
          </a:custGeom>
          <a:blipFill>
            <a:blip r:embed="rId3"/>
            <a:stretch>
              <a:fillRect l="0" t="0" r="0" b="0"/>
            </a:stretch>
          </a:blipFill>
        </p:spPr>
      </p:sp>
      <p:sp>
        <p:nvSpPr>
          <p:cNvPr name="TextBox 4" id="4"/>
          <p:cNvSpPr txBox="true"/>
          <p:nvPr/>
        </p:nvSpPr>
        <p:spPr>
          <a:xfrm rot="0">
            <a:off x="4120232" y="2991478"/>
            <a:ext cx="7268083" cy="2471420"/>
          </a:xfrm>
          <a:prstGeom prst="rect">
            <a:avLst/>
          </a:prstGeom>
        </p:spPr>
        <p:txBody>
          <a:bodyPr anchor="t" rtlCol="false" tIns="0" lIns="0" bIns="0" rIns="0">
            <a:spAutoFit/>
          </a:bodyPr>
          <a:lstStyle/>
          <a:p>
            <a:pPr algn="ctr">
              <a:lnSpc>
                <a:spcPts val="6580"/>
              </a:lnSpc>
            </a:pPr>
            <a:r>
              <a:rPr lang="en-US" sz="4700">
                <a:solidFill>
                  <a:srgbClr val="000000"/>
                </a:solidFill>
                <a:latin typeface="DejaVu Serif Bold"/>
              </a:rPr>
              <a:t>Terpineol </a:t>
            </a:r>
            <a:r>
              <a:rPr lang="en-US" sz="4700">
                <a:solidFill>
                  <a:srgbClr val="000000"/>
                </a:solidFill>
                <a:latin typeface="DejaVu Serif Bold"/>
              </a:rPr>
              <a:t>là một loại monoterpenoid</a:t>
            </a:r>
          </a:p>
          <a:p>
            <a:pPr algn="ctr">
              <a:lnSpc>
                <a:spcPts val="6580"/>
              </a:lnSpc>
            </a:pPr>
          </a:p>
        </p:txBody>
      </p:sp>
      <p:sp>
        <p:nvSpPr>
          <p:cNvPr name="Freeform 5" id="5"/>
          <p:cNvSpPr/>
          <p:nvPr/>
        </p:nvSpPr>
        <p:spPr>
          <a:xfrm flipH="false" flipV="false" rot="0">
            <a:off x="4073115" y="5143500"/>
            <a:ext cx="7315200" cy="129033"/>
          </a:xfrm>
          <a:custGeom>
            <a:avLst/>
            <a:gdLst/>
            <a:ahLst/>
            <a:cxnLst/>
            <a:rect r="r" b="b" t="t" l="l"/>
            <a:pathLst>
              <a:path h="129033" w="7315200">
                <a:moveTo>
                  <a:pt x="0" y="0"/>
                </a:moveTo>
                <a:lnTo>
                  <a:pt x="7315200" y="0"/>
                </a:lnTo>
                <a:lnTo>
                  <a:pt x="7315200" y="129033"/>
                </a:lnTo>
                <a:lnTo>
                  <a:pt x="0" y="1290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167768" y="1424623"/>
            <a:ext cx="2699749" cy="2803849"/>
          </a:xfrm>
          <a:custGeom>
            <a:avLst/>
            <a:gdLst/>
            <a:ahLst/>
            <a:cxnLst/>
            <a:rect r="r" b="b" t="t" l="l"/>
            <a:pathLst>
              <a:path h="2803849" w="2699749">
                <a:moveTo>
                  <a:pt x="0" y="0"/>
                </a:moveTo>
                <a:lnTo>
                  <a:pt x="2699748" y="0"/>
                </a:lnTo>
                <a:lnTo>
                  <a:pt x="2699748" y="2803849"/>
                </a:lnTo>
                <a:lnTo>
                  <a:pt x="0" y="2803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4120232" y="528002"/>
            <a:ext cx="10047536" cy="896620"/>
          </a:xfrm>
          <a:prstGeom prst="rect">
            <a:avLst/>
          </a:prstGeom>
        </p:spPr>
        <p:txBody>
          <a:bodyPr anchor="t" rtlCol="false" tIns="0" lIns="0" bIns="0" rIns="0">
            <a:spAutoFit/>
          </a:bodyPr>
          <a:lstStyle/>
          <a:p>
            <a:pPr algn="ctr">
              <a:lnSpc>
                <a:spcPts val="7279"/>
              </a:lnSpc>
            </a:pPr>
            <a:r>
              <a:rPr lang="en-US" sz="5199">
                <a:solidFill>
                  <a:srgbClr val="000000"/>
                </a:solidFill>
                <a:latin typeface="DejaVu Serif Bold Italics"/>
              </a:rPr>
              <a:t>Một số terpenoid tiêu biểu </a:t>
            </a:r>
          </a:p>
        </p:txBody>
      </p:sp>
      <p:sp>
        <p:nvSpPr>
          <p:cNvPr name="TextBox 8" id="8"/>
          <p:cNvSpPr txBox="true"/>
          <p:nvPr/>
        </p:nvSpPr>
        <p:spPr>
          <a:xfrm rot="0">
            <a:off x="4616957" y="5720380"/>
            <a:ext cx="6771359" cy="325501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Hinokitiol là một monoterpenoid, một dẫn xuất của tropolon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6531612" y="3650004"/>
            <a:ext cx="4935593" cy="4114800"/>
          </a:xfrm>
          <a:custGeom>
            <a:avLst/>
            <a:gdLst/>
            <a:ahLst/>
            <a:cxnLst/>
            <a:rect r="r" b="b" t="t" l="l"/>
            <a:pathLst>
              <a:path h="4114800" w="4935593">
                <a:moveTo>
                  <a:pt x="0" y="0"/>
                </a:moveTo>
                <a:lnTo>
                  <a:pt x="4935593" y="0"/>
                </a:lnTo>
                <a:lnTo>
                  <a:pt x="49355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93995" y="1028700"/>
            <a:ext cx="7650005" cy="3157366"/>
          </a:xfrm>
          <a:custGeom>
            <a:avLst/>
            <a:gdLst/>
            <a:ahLst/>
            <a:cxnLst/>
            <a:rect r="r" b="b" t="t" l="l"/>
            <a:pathLst>
              <a:path h="3157366" w="7650005">
                <a:moveTo>
                  <a:pt x="0" y="0"/>
                </a:moveTo>
                <a:lnTo>
                  <a:pt x="7650005" y="0"/>
                </a:lnTo>
                <a:lnTo>
                  <a:pt x="7650005" y="3157366"/>
                </a:lnTo>
                <a:lnTo>
                  <a:pt x="0" y="31573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609295" y="3843112"/>
            <a:ext cx="7650005" cy="3157366"/>
          </a:xfrm>
          <a:custGeom>
            <a:avLst/>
            <a:gdLst/>
            <a:ahLst/>
            <a:cxnLst/>
            <a:rect r="r" b="b" t="t" l="l"/>
            <a:pathLst>
              <a:path h="3157366" w="7650005">
                <a:moveTo>
                  <a:pt x="0" y="0"/>
                </a:moveTo>
                <a:lnTo>
                  <a:pt x="7650005" y="0"/>
                </a:lnTo>
                <a:lnTo>
                  <a:pt x="7650005" y="3157366"/>
                </a:lnTo>
                <a:lnTo>
                  <a:pt x="0" y="31573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93995" y="6577813"/>
            <a:ext cx="7650005" cy="3157366"/>
          </a:xfrm>
          <a:custGeom>
            <a:avLst/>
            <a:gdLst/>
            <a:ahLst/>
            <a:cxnLst/>
            <a:rect r="r" b="b" t="t" l="l"/>
            <a:pathLst>
              <a:path h="3157366" w="7650005">
                <a:moveTo>
                  <a:pt x="0" y="0"/>
                </a:moveTo>
                <a:lnTo>
                  <a:pt x="7650005" y="0"/>
                </a:lnTo>
                <a:lnTo>
                  <a:pt x="7650005" y="3157366"/>
                </a:lnTo>
                <a:lnTo>
                  <a:pt x="0" y="31573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47697">
            <a:off x="14498460" y="-30069"/>
            <a:ext cx="3871720" cy="4736049"/>
          </a:xfrm>
          <a:custGeom>
            <a:avLst/>
            <a:gdLst/>
            <a:ahLst/>
            <a:cxnLst/>
            <a:rect r="r" b="b" t="t" l="l"/>
            <a:pathLst>
              <a:path h="4736049" w="3871720">
                <a:moveTo>
                  <a:pt x="0" y="0"/>
                </a:moveTo>
                <a:lnTo>
                  <a:pt x="3871720" y="0"/>
                </a:lnTo>
                <a:lnTo>
                  <a:pt x="3871720" y="4736049"/>
                </a:lnTo>
                <a:lnTo>
                  <a:pt x="0" y="4736049"/>
                </a:lnTo>
                <a:lnTo>
                  <a:pt x="0" y="0"/>
                </a:lnTo>
                <a:close/>
              </a:path>
            </a:pathLst>
          </a:custGeom>
          <a:blipFill>
            <a:blip r:embed="rId6"/>
            <a:stretch>
              <a:fillRect l="0" t="0" r="0" b="0"/>
            </a:stretch>
          </a:blipFill>
        </p:spPr>
      </p:sp>
      <p:sp>
        <p:nvSpPr>
          <p:cNvPr name="TextBox 7" id="7"/>
          <p:cNvSpPr txBox="true"/>
          <p:nvPr/>
        </p:nvSpPr>
        <p:spPr>
          <a:xfrm rot="0">
            <a:off x="2318975" y="6914753"/>
            <a:ext cx="6000045" cy="2397760"/>
          </a:xfrm>
          <a:prstGeom prst="rect">
            <a:avLst/>
          </a:prstGeom>
        </p:spPr>
        <p:txBody>
          <a:bodyPr anchor="t" rtlCol="false" tIns="0" lIns="0" bIns="0" rIns="0">
            <a:spAutoFit/>
          </a:bodyPr>
          <a:lstStyle/>
          <a:p>
            <a:pPr algn="ctr">
              <a:lnSpc>
                <a:spcPts val="6439"/>
              </a:lnSpc>
              <a:spcBef>
                <a:spcPct val="0"/>
              </a:spcBef>
            </a:pPr>
            <a:r>
              <a:rPr lang="en-US" sz="4599">
                <a:solidFill>
                  <a:srgbClr val="000000"/>
                </a:solidFill>
                <a:latin typeface="Cabin"/>
              </a:rPr>
              <a:t>3.Sản Xuất Các Chất Có Hoạt Tính Sinh Học Trong Tế Bào Thực Vật</a:t>
            </a:r>
          </a:p>
        </p:txBody>
      </p:sp>
      <p:sp>
        <p:nvSpPr>
          <p:cNvPr name="Freeform 8" id="8"/>
          <p:cNvSpPr/>
          <p:nvPr/>
        </p:nvSpPr>
        <p:spPr>
          <a:xfrm flipH="false" flipV="false" rot="10652101">
            <a:off x="100054" y="5788471"/>
            <a:ext cx="3871720" cy="4736049"/>
          </a:xfrm>
          <a:custGeom>
            <a:avLst/>
            <a:gdLst/>
            <a:ahLst/>
            <a:cxnLst/>
            <a:rect r="r" b="b" t="t" l="l"/>
            <a:pathLst>
              <a:path h="4736049" w="3871720">
                <a:moveTo>
                  <a:pt x="0" y="0"/>
                </a:moveTo>
                <a:lnTo>
                  <a:pt x="3871720" y="0"/>
                </a:lnTo>
                <a:lnTo>
                  <a:pt x="3871720" y="4736049"/>
                </a:lnTo>
                <a:lnTo>
                  <a:pt x="0" y="4736049"/>
                </a:lnTo>
                <a:lnTo>
                  <a:pt x="0" y="0"/>
                </a:lnTo>
                <a:close/>
              </a:path>
            </a:pathLst>
          </a:custGeom>
          <a:blipFill>
            <a:blip r:embed="rId6"/>
            <a:stretch>
              <a:fillRect l="0" t="0" r="0" b="0"/>
            </a:stretch>
          </a:blipFill>
        </p:spPr>
      </p:sp>
      <p:sp>
        <p:nvSpPr>
          <p:cNvPr name="TextBox 9" id="9"/>
          <p:cNvSpPr txBox="true"/>
          <p:nvPr/>
        </p:nvSpPr>
        <p:spPr>
          <a:xfrm rot="0">
            <a:off x="2318975" y="1770453"/>
            <a:ext cx="6000045" cy="1588135"/>
          </a:xfrm>
          <a:prstGeom prst="rect">
            <a:avLst/>
          </a:prstGeom>
        </p:spPr>
        <p:txBody>
          <a:bodyPr anchor="t" rtlCol="false" tIns="0" lIns="0" bIns="0" rIns="0">
            <a:spAutoFit/>
          </a:bodyPr>
          <a:lstStyle/>
          <a:p>
            <a:pPr algn="ctr">
              <a:lnSpc>
                <a:spcPts val="6439"/>
              </a:lnSpc>
              <a:spcBef>
                <a:spcPct val="0"/>
              </a:spcBef>
            </a:pPr>
            <a:r>
              <a:rPr lang="en-US" sz="4599">
                <a:solidFill>
                  <a:srgbClr val="000000"/>
                </a:solidFill>
                <a:latin typeface="Cabin"/>
              </a:rPr>
              <a:t>1.Nhân Nhanh Các Giống Cây Trồng</a:t>
            </a:r>
          </a:p>
        </p:txBody>
      </p:sp>
      <p:sp>
        <p:nvSpPr>
          <p:cNvPr name="TextBox 10" id="10"/>
          <p:cNvSpPr txBox="true"/>
          <p:nvPr/>
        </p:nvSpPr>
        <p:spPr>
          <a:xfrm rot="0">
            <a:off x="10434275" y="4584865"/>
            <a:ext cx="6000045" cy="1588135"/>
          </a:xfrm>
          <a:prstGeom prst="rect">
            <a:avLst/>
          </a:prstGeom>
        </p:spPr>
        <p:txBody>
          <a:bodyPr anchor="t" rtlCol="false" tIns="0" lIns="0" bIns="0" rIns="0">
            <a:spAutoFit/>
          </a:bodyPr>
          <a:lstStyle/>
          <a:p>
            <a:pPr algn="ctr">
              <a:lnSpc>
                <a:spcPts val="6439"/>
              </a:lnSpc>
              <a:spcBef>
                <a:spcPct val="0"/>
              </a:spcBef>
            </a:pPr>
            <a:r>
              <a:rPr lang="en-US" sz="4599">
                <a:solidFill>
                  <a:srgbClr val="000000"/>
                </a:solidFill>
                <a:latin typeface="Cabin"/>
              </a:rPr>
              <a:t>2.Tạo Giống Cây Trồng Mới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579517" y="2912834"/>
            <a:ext cx="4268050" cy="3834132"/>
          </a:xfrm>
          <a:custGeom>
            <a:avLst/>
            <a:gdLst/>
            <a:ahLst/>
            <a:cxnLst/>
            <a:rect r="r" b="b" t="t" l="l"/>
            <a:pathLst>
              <a:path h="3834132" w="4268050">
                <a:moveTo>
                  <a:pt x="0" y="0"/>
                </a:moveTo>
                <a:lnTo>
                  <a:pt x="4268050" y="0"/>
                </a:lnTo>
                <a:lnTo>
                  <a:pt x="4268050" y="3834132"/>
                </a:lnTo>
                <a:lnTo>
                  <a:pt x="0" y="3834132"/>
                </a:lnTo>
                <a:lnTo>
                  <a:pt x="0" y="0"/>
                </a:lnTo>
                <a:close/>
              </a:path>
            </a:pathLst>
          </a:custGeom>
          <a:blipFill>
            <a:blip r:embed="rId2"/>
            <a:stretch>
              <a:fillRect l="0" t="0" r="0" b="0"/>
            </a:stretch>
          </a:blipFill>
        </p:spPr>
      </p:sp>
      <p:sp>
        <p:nvSpPr>
          <p:cNvPr name="Freeform 3" id="3"/>
          <p:cNvSpPr/>
          <p:nvPr/>
        </p:nvSpPr>
        <p:spPr>
          <a:xfrm flipH="false" flipV="false" rot="0">
            <a:off x="5190467" y="1861985"/>
            <a:ext cx="8023734" cy="5349156"/>
          </a:xfrm>
          <a:custGeom>
            <a:avLst/>
            <a:gdLst/>
            <a:ahLst/>
            <a:cxnLst/>
            <a:rect r="r" b="b" t="t" l="l"/>
            <a:pathLst>
              <a:path h="5349156" w="8023734">
                <a:moveTo>
                  <a:pt x="0" y="0"/>
                </a:moveTo>
                <a:lnTo>
                  <a:pt x="8023734" y="0"/>
                </a:lnTo>
                <a:lnTo>
                  <a:pt x="8023734" y="5349157"/>
                </a:lnTo>
                <a:lnTo>
                  <a:pt x="0" y="5349157"/>
                </a:lnTo>
                <a:lnTo>
                  <a:pt x="0" y="0"/>
                </a:lnTo>
                <a:close/>
              </a:path>
            </a:pathLst>
          </a:custGeom>
          <a:blipFill>
            <a:blip r:embed="rId3"/>
            <a:stretch>
              <a:fillRect l="0" t="0" r="0" b="0"/>
            </a:stretch>
          </a:blipFill>
        </p:spPr>
      </p:sp>
      <p:sp>
        <p:nvSpPr>
          <p:cNvPr name="Freeform 4" id="4"/>
          <p:cNvSpPr/>
          <p:nvPr/>
        </p:nvSpPr>
        <p:spPr>
          <a:xfrm flipH="false" flipV="false" rot="0">
            <a:off x="13552566" y="1517023"/>
            <a:ext cx="4403409" cy="6625754"/>
          </a:xfrm>
          <a:custGeom>
            <a:avLst/>
            <a:gdLst/>
            <a:ahLst/>
            <a:cxnLst/>
            <a:rect r="r" b="b" t="t" l="l"/>
            <a:pathLst>
              <a:path h="6625754" w="4403409">
                <a:moveTo>
                  <a:pt x="0" y="0"/>
                </a:moveTo>
                <a:lnTo>
                  <a:pt x="4403408" y="0"/>
                </a:lnTo>
                <a:lnTo>
                  <a:pt x="4403408" y="6625754"/>
                </a:lnTo>
                <a:lnTo>
                  <a:pt x="0" y="6625754"/>
                </a:lnTo>
                <a:lnTo>
                  <a:pt x="0" y="0"/>
                </a:lnTo>
                <a:close/>
              </a:path>
            </a:pathLst>
          </a:custGeom>
          <a:blipFill>
            <a:blip r:embed="rId4"/>
            <a:stretch>
              <a:fillRect l="0" t="0" r="0" b="0"/>
            </a:stretch>
          </a:blipFill>
        </p:spPr>
      </p:sp>
      <p:sp>
        <p:nvSpPr>
          <p:cNvPr name="TextBox 5" id="5"/>
          <p:cNvSpPr txBox="true"/>
          <p:nvPr/>
        </p:nvSpPr>
        <p:spPr>
          <a:xfrm rot="0">
            <a:off x="4120232" y="528002"/>
            <a:ext cx="10047536" cy="896620"/>
          </a:xfrm>
          <a:prstGeom prst="rect">
            <a:avLst/>
          </a:prstGeom>
        </p:spPr>
        <p:txBody>
          <a:bodyPr anchor="t" rtlCol="false" tIns="0" lIns="0" bIns="0" rIns="0">
            <a:spAutoFit/>
          </a:bodyPr>
          <a:lstStyle/>
          <a:p>
            <a:pPr algn="ctr">
              <a:lnSpc>
                <a:spcPts val="7279"/>
              </a:lnSpc>
            </a:pPr>
            <a:r>
              <a:rPr lang="en-US" sz="5199">
                <a:solidFill>
                  <a:srgbClr val="000000"/>
                </a:solidFill>
                <a:latin typeface="DejaVu Serif Bold Italics"/>
              </a:rPr>
              <a:t>Một số terpenoid tiêu biểu </a:t>
            </a:r>
          </a:p>
        </p:txBody>
      </p:sp>
      <p:sp>
        <p:nvSpPr>
          <p:cNvPr name="TextBox 6" id="6"/>
          <p:cNvSpPr txBox="true"/>
          <p:nvPr/>
        </p:nvSpPr>
        <p:spPr>
          <a:xfrm rot="0">
            <a:off x="1786045" y="7255682"/>
            <a:ext cx="1854994" cy="79756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Citral</a:t>
            </a:r>
          </a:p>
        </p:txBody>
      </p:sp>
      <p:sp>
        <p:nvSpPr>
          <p:cNvPr name="TextBox 7" id="7"/>
          <p:cNvSpPr txBox="true"/>
          <p:nvPr/>
        </p:nvSpPr>
        <p:spPr>
          <a:xfrm rot="0">
            <a:off x="7100062" y="7651605"/>
            <a:ext cx="4204543" cy="79756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Cây long não</a:t>
            </a:r>
          </a:p>
        </p:txBody>
      </p:sp>
      <p:sp>
        <p:nvSpPr>
          <p:cNvPr name="TextBox 8" id="8"/>
          <p:cNvSpPr txBox="true"/>
          <p:nvPr/>
        </p:nvSpPr>
        <p:spPr>
          <a:xfrm rot="0">
            <a:off x="14167768" y="8460740"/>
            <a:ext cx="3291632" cy="79756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Cây Sylvia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10522975" y="1792945"/>
            <a:ext cx="7765025" cy="5251980"/>
          </a:xfrm>
          <a:custGeom>
            <a:avLst/>
            <a:gdLst/>
            <a:ahLst/>
            <a:cxnLst/>
            <a:rect r="r" b="b" t="t" l="l"/>
            <a:pathLst>
              <a:path h="5251980" w="7765025">
                <a:moveTo>
                  <a:pt x="0" y="0"/>
                </a:moveTo>
                <a:lnTo>
                  <a:pt x="7765025" y="0"/>
                </a:lnTo>
                <a:lnTo>
                  <a:pt x="7765025" y="5251980"/>
                </a:lnTo>
                <a:lnTo>
                  <a:pt x="0" y="5251980"/>
                </a:lnTo>
                <a:lnTo>
                  <a:pt x="0" y="0"/>
                </a:lnTo>
                <a:close/>
              </a:path>
            </a:pathLst>
          </a:custGeom>
          <a:blipFill>
            <a:blip r:embed="rId2"/>
            <a:stretch>
              <a:fillRect l="0" t="0" r="0" b="0"/>
            </a:stretch>
          </a:blipFill>
        </p:spPr>
      </p:sp>
      <p:sp>
        <p:nvSpPr>
          <p:cNvPr name="Freeform 3" id="3"/>
          <p:cNvSpPr/>
          <p:nvPr/>
        </p:nvSpPr>
        <p:spPr>
          <a:xfrm flipH="false" flipV="false" rot="0">
            <a:off x="474591" y="1549442"/>
            <a:ext cx="8621951" cy="5738986"/>
          </a:xfrm>
          <a:custGeom>
            <a:avLst/>
            <a:gdLst/>
            <a:ahLst/>
            <a:cxnLst/>
            <a:rect r="r" b="b" t="t" l="l"/>
            <a:pathLst>
              <a:path h="5738986" w="8621951">
                <a:moveTo>
                  <a:pt x="0" y="0"/>
                </a:moveTo>
                <a:lnTo>
                  <a:pt x="8621951" y="0"/>
                </a:lnTo>
                <a:lnTo>
                  <a:pt x="8621951" y="5738986"/>
                </a:lnTo>
                <a:lnTo>
                  <a:pt x="0" y="5738986"/>
                </a:lnTo>
                <a:lnTo>
                  <a:pt x="0" y="0"/>
                </a:lnTo>
                <a:close/>
              </a:path>
            </a:pathLst>
          </a:custGeom>
          <a:blipFill>
            <a:blip r:embed="rId3"/>
            <a:stretch>
              <a:fillRect l="0" t="0" r="0" b="0"/>
            </a:stretch>
          </a:blipFill>
        </p:spPr>
      </p:sp>
      <p:sp>
        <p:nvSpPr>
          <p:cNvPr name="Freeform 4" id="4"/>
          <p:cNvSpPr/>
          <p:nvPr/>
        </p:nvSpPr>
        <p:spPr>
          <a:xfrm flipH="false" flipV="false" rot="-5400000">
            <a:off x="5152070" y="5064637"/>
            <a:ext cx="10263683" cy="181042"/>
          </a:xfrm>
          <a:custGeom>
            <a:avLst/>
            <a:gdLst/>
            <a:ahLst/>
            <a:cxnLst/>
            <a:rect r="r" b="b" t="t" l="l"/>
            <a:pathLst>
              <a:path h="181042" w="10263683">
                <a:moveTo>
                  <a:pt x="0" y="0"/>
                </a:moveTo>
                <a:lnTo>
                  <a:pt x="10263683" y="0"/>
                </a:lnTo>
                <a:lnTo>
                  <a:pt x="10263683" y="181042"/>
                </a:lnTo>
                <a:lnTo>
                  <a:pt x="0" y="1810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0522975" y="7641590"/>
            <a:ext cx="7304250" cy="161671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Mô hình que của steroid lanosterol</a:t>
            </a:r>
          </a:p>
        </p:txBody>
      </p:sp>
      <p:sp>
        <p:nvSpPr>
          <p:cNvPr name="TextBox 6" id="6"/>
          <p:cNvSpPr txBox="true"/>
          <p:nvPr/>
        </p:nvSpPr>
        <p:spPr>
          <a:xfrm rot="0">
            <a:off x="2265926" y="7641590"/>
            <a:ext cx="5039281" cy="1616710"/>
          </a:xfrm>
          <a:prstGeom prst="rect">
            <a:avLst/>
          </a:prstGeom>
        </p:spPr>
        <p:txBody>
          <a:bodyPr anchor="t" rtlCol="false" tIns="0" lIns="0" bIns="0" rIns="0">
            <a:spAutoFit/>
          </a:bodyPr>
          <a:lstStyle/>
          <a:p>
            <a:pPr algn="ctr">
              <a:lnSpc>
                <a:spcPts val="6439"/>
              </a:lnSpc>
            </a:pPr>
            <a:r>
              <a:rPr lang="en-US" sz="4599">
                <a:solidFill>
                  <a:srgbClr val="000000"/>
                </a:solidFill>
                <a:latin typeface="DejaVu Serif Bold"/>
              </a:rPr>
              <a:t>Cây mao địa hoàng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76063" y="0"/>
            <a:ext cx="6570633" cy="5387919"/>
          </a:xfrm>
          <a:prstGeom prst="rect">
            <a:avLst/>
          </a:prstGeom>
        </p:spPr>
      </p:pic>
      <p:grpSp>
        <p:nvGrpSpPr>
          <p:cNvPr name="Group 3" id="3"/>
          <p:cNvGrpSpPr/>
          <p:nvPr/>
        </p:nvGrpSpPr>
        <p:grpSpPr>
          <a:xfrm rot="0">
            <a:off x="3660027" y="2641708"/>
            <a:ext cx="10967946" cy="5003584"/>
            <a:chOff x="0" y="0"/>
            <a:chExt cx="14623928" cy="6671445"/>
          </a:xfrm>
        </p:grpSpPr>
        <p:sp>
          <p:nvSpPr>
            <p:cNvPr name="TextBox 4" id="4"/>
            <p:cNvSpPr txBox="true"/>
            <p:nvPr/>
          </p:nvSpPr>
          <p:spPr>
            <a:xfrm rot="0">
              <a:off x="0" y="742950"/>
              <a:ext cx="14623928" cy="5928495"/>
            </a:xfrm>
            <a:prstGeom prst="rect">
              <a:avLst/>
            </a:prstGeom>
          </p:spPr>
          <p:txBody>
            <a:bodyPr anchor="t" rtlCol="false" tIns="0" lIns="0" bIns="0" rIns="0">
              <a:spAutoFit/>
            </a:bodyPr>
            <a:lstStyle/>
            <a:p>
              <a:pPr algn="ctr">
                <a:lnSpc>
                  <a:spcPts val="15805"/>
                </a:lnSpc>
              </a:pPr>
              <a:r>
                <a:rPr lang="en-US" sz="19756">
                  <a:solidFill>
                    <a:srgbClr val="7AA081"/>
                  </a:solidFill>
                  <a:latin typeface="Futura Display"/>
                </a:rPr>
                <a:t>THANK YOU SO MUCH!</a:t>
              </a:r>
            </a:p>
          </p:txBody>
        </p:sp>
        <p:sp>
          <p:nvSpPr>
            <p:cNvPr name="TextBox 5" id="5"/>
            <p:cNvSpPr txBox="true"/>
            <p:nvPr/>
          </p:nvSpPr>
          <p:spPr>
            <a:xfrm rot="-135038">
              <a:off x="1260368" y="1142921"/>
              <a:ext cx="12129785" cy="5147138"/>
            </a:xfrm>
            <a:prstGeom prst="rect">
              <a:avLst/>
            </a:prstGeom>
          </p:spPr>
          <p:txBody>
            <a:bodyPr anchor="t" rtlCol="false" tIns="0" lIns="0" bIns="0" rIns="0">
              <a:spAutoFit/>
            </a:bodyPr>
            <a:lstStyle/>
            <a:p>
              <a:pPr algn="ctr">
                <a:lnSpc>
                  <a:spcPts val="13421"/>
                </a:lnSpc>
              </a:pPr>
              <a:r>
                <a:rPr lang="en-US" sz="17895">
                  <a:solidFill>
                    <a:srgbClr val="5A775E"/>
                  </a:solidFill>
                  <a:latin typeface="Mr Dafoe"/>
                </a:rPr>
                <a:t>thank you so  much</a:t>
              </a:r>
            </a:p>
          </p:txBody>
        </p:sp>
      </p:grpSp>
      <p:sp>
        <p:nvSpPr>
          <p:cNvPr name="Freeform 6" id="6"/>
          <p:cNvSpPr/>
          <p:nvPr/>
        </p:nvSpPr>
        <p:spPr>
          <a:xfrm flipH="false" flipV="false" rot="0">
            <a:off x="5486400" y="7212037"/>
            <a:ext cx="7315200" cy="866511"/>
          </a:xfrm>
          <a:custGeom>
            <a:avLst/>
            <a:gdLst/>
            <a:ahLst/>
            <a:cxnLst/>
            <a:rect r="r" b="b" t="t" l="l"/>
            <a:pathLst>
              <a:path h="866511" w="7315200">
                <a:moveTo>
                  <a:pt x="0" y="0"/>
                </a:moveTo>
                <a:lnTo>
                  <a:pt x="7315200" y="0"/>
                </a:lnTo>
                <a:lnTo>
                  <a:pt x="7315200" y="866510"/>
                </a:lnTo>
                <a:lnTo>
                  <a:pt x="0" y="8665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p:cSld>
    <p:bg>
      <p:bgPr>
        <a:solidFill>
          <a:srgbClr val="CAE4C0"/>
        </a:solidFill>
      </p:bgPr>
    </p:bg>
    <p:spTree>
      <p:nvGrpSpPr>
        <p:cNvPr id="1" name=""/>
        <p:cNvGrpSpPr/>
        <p:nvPr/>
      </p:nvGrpSpPr>
      <p:grpSpPr>
        <a:xfrm>
          <a:off x="0" y="0"/>
          <a:ext cx="0" cy="0"/>
          <a:chOff x="0" y="0"/>
          <a:chExt cx="0" cy="0"/>
        </a:xfrm>
      </p:grpSpPr>
      <p:sp>
        <p:nvSpPr>
          <p:cNvPr name="TextBox 2" id="2"/>
          <p:cNvSpPr txBox="true"/>
          <p:nvPr/>
        </p:nvSpPr>
        <p:spPr>
          <a:xfrm rot="0">
            <a:off x="3612282" y="528002"/>
            <a:ext cx="11063436" cy="896620"/>
          </a:xfrm>
          <a:prstGeom prst="rect">
            <a:avLst/>
          </a:prstGeom>
        </p:spPr>
        <p:txBody>
          <a:bodyPr anchor="t" rtlCol="false" tIns="0" lIns="0" bIns="0" rIns="0">
            <a:spAutoFit/>
          </a:bodyPr>
          <a:lstStyle/>
          <a:p>
            <a:pPr algn="ctr">
              <a:lnSpc>
                <a:spcPts val="7279"/>
              </a:lnSpc>
            </a:pPr>
            <a:r>
              <a:rPr lang="en-US" sz="5199" u="sng">
                <a:solidFill>
                  <a:srgbClr val="000000"/>
                </a:solidFill>
                <a:latin typeface="DejaVu Serif Bold"/>
              </a:rPr>
              <a:t>CÁC THÀNH VIÊN TRONG TỔ</a:t>
            </a:r>
          </a:p>
        </p:txBody>
      </p:sp>
      <p:sp>
        <p:nvSpPr>
          <p:cNvPr name="TextBox 3" id="3"/>
          <p:cNvSpPr txBox="true"/>
          <p:nvPr/>
        </p:nvSpPr>
        <p:spPr>
          <a:xfrm rot="0">
            <a:off x="373224" y="1595652"/>
            <a:ext cx="17541551" cy="1555115"/>
          </a:xfrm>
          <a:prstGeom prst="rect">
            <a:avLst/>
          </a:prstGeom>
        </p:spPr>
        <p:txBody>
          <a:bodyPr anchor="t" rtlCol="false" tIns="0" lIns="0" bIns="0" rIns="0">
            <a:spAutoFit/>
          </a:bodyPr>
          <a:lstStyle/>
          <a:p>
            <a:pPr algn="just" marL="949961" indent="-474980" lvl="1">
              <a:lnSpc>
                <a:spcPts val="6160"/>
              </a:lnSpc>
              <a:buFont typeface="Arial"/>
              <a:buChar char="•"/>
            </a:pPr>
            <a:r>
              <a:rPr lang="en-US" sz="4400">
                <a:solidFill>
                  <a:srgbClr val="000000"/>
                </a:solidFill>
                <a:latin typeface="DejaVu Serif Bold"/>
              </a:rPr>
              <a:t>Nội dung phần 1: Lê Hồng Anh, Lê Đức Anh, Võ Ngọc Bảo Trân, Nguyễn Xuân Thành </a:t>
            </a:r>
          </a:p>
        </p:txBody>
      </p:sp>
      <p:sp>
        <p:nvSpPr>
          <p:cNvPr name="TextBox 4" id="4"/>
          <p:cNvSpPr txBox="true"/>
          <p:nvPr/>
        </p:nvSpPr>
        <p:spPr>
          <a:xfrm rot="0">
            <a:off x="373224" y="3321796"/>
            <a:ext cx="17541551" cy="1555115"/>
          </a:xfrm>
          <a:prstGeom prst="rect">
            <a:avLst/>
          </a:prstGeom>
        </p:spPr>
        <p:txBody>
          <a:bodyPr anchor="t" rtlCol="false" tIns="0" lIns="0" bIns="0" rIns="0">
            <a:spAutoFit/>
          </a:bodyPr>
          <a:lstStyle/>
          <a:p>
            <a:pPr algn="just" marL="949961" indent="-474980" lvl="1">
              <a:lnSpc>
                <a:spcPts val="6160"/>
              </a:lnSpc>
              <a:buFont typeface="Arial"/>
              <a:buChar char="•"/>
            </a:pPr>
            <a:r>
              <a:rPr lang="en-US" sz="4400">
                <a:solidFill>
                  <a:srgbClr val="000000"/>
                </a:solidFill>
                <a:latin typeface="DejaVu Serif Bold"/>
              </a:rPr>
              <a:t>Nội dung phần 2: Nguyễn Đinh Tiến Đăng, Phạm Nguyễn Hoàn Mỹ, Ngô Minh Tú, Cao Lê Thái Tài </a:t>
            </a:r>
          </a:p>
        </p:txBody>
      </p:sp>
      <p:sp>
        <p:nvSpPr>
          <p:cNvPr name="TextBox 5" id="5"/>
          <p:cNvSpPr txBox="true"/>
          <p:nvPr/>
        </p:nvSpPr>
        <p:spPr>
          <a:xfrm rot="0">
            <a:off x="373224" y="4972161"/>
            <a:ext cx="17541551" cy="1555115"/>
          </a:xfrm>
          <a:prstGeom prst="rect">
            <a:avLst/>
          </a:prstGeom>
        </p:spPr>
        <p:txBody>
          <a:bodyPr anchor="t" rtlCol="false" tIns="0" lIns="0" bIns="0" rIns="0">
            <a:spAutoFit/>
          </a:bodyPr>
          <a:lstStyle/>
          <a:p>
            <a:pPr algn="just" marL="949961" indent="-474980" lvl="1">
              <a:lnSpc>
                <a:spcPts val="6160"/>
              </a:lnSpc>
              <a:buFont typeface="Arial"/>
              <a:buChar char="•"/>
            </a:pPr>
            <a:r>
              <a:rPr lang="en-US" sz="4400">
                <a:solidFill>
                  <a:srgbClr val="000000"/>
                </a:solidFill>
                <a:latin typeface="DejaVu Serif Bold"/>
              </a:rPr>
              <a:t>Nội dung phần 3: Trần Triệu Phát, Trần Tuệ Mẫn, Phan Hoài Phương Thảo, Bùi Thị Quỳnh Anh </a:t>
            </a:r>
          </a:p>
        </p:txBody>
      </p:sp>
      <p:sp>
        <p:nvSpPr>
          <p:cNvPr name="TextBox 6" id="6"/>
          <p:cNvSpPr txBox="true"/>
          <p:nvPr/>
        </p:nvSpPr>
        <p:spPr>
          <a:xfrm rot="0">
            <a:off x="373224" y="6622526"/>
            <a:ext cx="13456334" cy="781050"/>
          </a:xfrm>
          <a:prstGeom prst="rect">
            <a:avLst/>
          </a:prstGeom>
        </p:spPr>
        <p:txBody>
          <a:bodyPr anchor="t" rtlCol="false" tIns="0" lIns="0" bIns="0" rIns="0">
            <a:spAutoFit/>
          </a:bodyPr>
          <a:lstStyle/>
          <a:p>
            <a:pPr algn="just" marL="971550" indent="-485775" lvl="1">
              <a:lnSpc>
                <a:spcPts val="6299"/>
              </a:lnSpc>
              <a:buFont typeface="Arial"/>
              <a:buChar char="•"/>
            </a:pPr>
            <a:r>
              <a:rPr lang="en-US" sz="4500">
                <a:solidFill>
                  <a:srgbClr val="000000"/>
                </a:solidFill>
                <a:latin typeface="DejaVu Serif Bold"/>
              </a:rPr>
              <a:t>Thuyết trình: Nguyễn Đinh Tiến Đăng </a:t>
            </a:r>
          </a:p>
        </p:txBody>
      </p:sp>
      <p:sp>
        <p:nvSpPr>
          <p:cNvPr name="TextBox 7" id="7"/>
          <p:cNvSpPr txBox="true"/>
          <p:nvPr/>
        </p:nvSpPr>
        <p:spPr>
          <a:xfrm rot="0">
            <a:off x="373224" y="7498826"/>
            <a:ext cx="7944224" cy="764540"/>
          </a:xfrm>
          <a:prstGeom prst="rect">
            <a:avLst/>
          </a:prstGeom>
        </p:spPr>
        <p:txBody>
          <a:bodyPr anchor="t" rtlCol="false" tIns="0" lIns="0" bIns="0" rIns="0">
            <a:spAutoFit/>
          </a:bodyPr>
          <a:lstStyle/>
          <a:p>
            <a:pPr algn="just" marL="949961" indent="-474980" lvl="1">
              <a:lnSpc>
                <a:spcPts val="6160"/>
              </a:lnSpc>
              <a:buFont typeface="Arial"/>
              <a:buChar char="•"/>
            </a:pPr>
            <a:r>
              <a:rPr lang="en-US" sz="4400">
                <a:solidFill>
                  <a:srgbClr val="000000"/>
                </a:solidFill>
                <a:latin typeface="DejaVu Serif Bold"/>
              </a:rPr>
              <a:t>Canva: Trần Tuệ Mẫn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TextBox 2" id="2"/>
          <p:cNvSpPr txBox="true"/>
          <p:nvPr/>
        </p:nvSpPr>
        <p:spPr>
          <a:xfrm rot="0">
            <a:off x="1028700" y="1400175"/>
            <a:ext cx="16230600" cy="5636260"/>
          </a:xfrm>
          <a:prstGeom prst="rect">
            <a:avLst/>
          </a:prstGeom>
        </p:spPr>
        <p:txBody>
          <a:bodyPr anchor="t" rtlCol="false" tIns="0" lIns="0" bIns="0" rIns="0">
            <a:spAutoFit/>
          </a:bodyPr>
          <a:lstStyle/>
          <a:p>
            <a:pPr algn="l">
              <a:lnSpc>
                <a:spcPts val="6439"/>
              </a:lnSpc>
            </a:pPr>
            <a:r>
              <a:rPr lang="en-US" sz="4599">
                <a:solidFill>
                  <a:srgbClr val="000000"/>
                </a:solidFill>
                <a:latin typeface="Noto Sans"/>
              </a:rPr>
              <a:t>- Quy trình: Từ mảnh lá, thân, rễ,… của cây mẹ, trải qua giai đoạn phản biệt hóa, công nghệ nhân giống in vitro đã tạo ra mô sẹo, các mô sẹo lại tiếp tục được nuôi cấy trong môi trường sinh dưỡng có bổ sung hóc môn thực vật phù hợp để kích thích chúng phân hoá thành cây con.</a:t>
            </a:r>
          </a:p>
          <a:p>
            <a:pPr algn="l">
              <a:lnSpc>
                <a:spcPts val="6439"/>
              </a:lnSpc>
            </a:pPr>
          </a:p>
          <a:p>
            <a:pPr algn="l">
              <a:lnSpc>
                <a:spcPts val="6439"/>
              </a:lnSpc>
            </a:pPr>
          </a:p>
        </p:txBody>
      </p:sp>
      <p:sp>
        <p:nvSpPr>
          <p:cNvPr name="Freeform 3" id="3"/>
          <p:cNvSpPr/>
          <p:nvPr/>
        </p:nvSpPr>
        <p:spPr>
          <a:xfrm flipH="false" flipV="false" rot="0">
            <a:off x="1971065" y="5672476"/>
            <a:ext cx="14345871" cy="4275190"/>
          </a:xfrm>
          <a:custGeom>
            <a:avLst/>
            <a:gdLst/>
            <a:ahLst/>
            <a:cxnLst/>
            <a:rect r="r" b="b" t="t" l="l"/>
            <a:pathLst>
              <a:path h="4275190" w="14345871">
                <a:moveTo>
                  <a:pt x="0" y="0"/>
                </a:moveTo>
                <a:lnTo>
                  <a:pt x="14345870" y="0"/>
                </a:lnTo>
                <a:lnTo>
                  <a:pt x="14345870" y="4275190"/>
                </a:lnTo>
                <a:lnTo>
                  <a:pt x="0" y="4275190"/>
                </a:lnTo>
                <a:lnTo>
                  <a:pt x="0" y="0"/>
                </a:lnTo>
                <a:close/>
              </a:path>
            </a:pathLst>
          </a:custGeom>
          <a:blipFill>
            <a:blip r:embed="rId2"/>
            <a:stretch>
              <a:fillRect l="0" t="0" r="-2071" b="0"/>
            </a:stretch>
          </a:blipFill>
        </p:spPr>
      </p:sp>
      <p:sp>
        <p:nvSpPr>
          <p:cNvPr name="TextBox 4" id="4"/>
          <p:cNvSpPr txBox="true"/>
          <p:nvPr/>
        </p:nvSpPr>
        <p:spPr>
          <a:xfrm rot="0">
            <a:off x="-961514" y="447675"/>
            <a:ext cx="15383975" cy="1038225"/>
          </a:xfrm>
          <a:prstGeom prst="rect">
            <a:avLst/>
          </a:prstGeom>
        </p:spPr>
        <p:txBody>
          <a:bodyPr anchor="t" rtlCol="false" tIns="0" lIns="0" bIns="0" rIns="0">
            <a:spAutoFit/>
          </a:bodyPr>
          <a:lstStyle/>
          <a:p>
            <a:pPr algn="ctr">
              <a:lnSpc>
                <a:spcPts val="8400"/>
              </a:lnSpc>
              <a:spcBef>
                <a:spcPct val="0"/>
              </a:spcBef>
            </a:pPr>
            <a:r>
              <a:rPr lang="en-US" sz="6000">
                <a:solidFill>
                  <a:srgbClr val="000000"/>
                </a:solidFill>
                <a:latin typeface="Cabin Bold"/>
              </a:rPr>
              <a:t>1.Nhân Nhanh Các Giống Cây Trồng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3EBD5"/>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2067446" y="-1162938"/>
            <a:ext cx="22422892" cy="12612877"/>
          </a:xfrm>
          <a:prstGeom prst="rect">
            <a:avLst/>
          </a:prstGeom>
        </p:spPr>
      </p:pic>
    </p:spTree>
  </p:cSld>
  <p:clrMapOvr>
    <a:masterClrMapping/>
  </p:clrMapOvr>
  <p:transition spd="fast">
    <p:push dir="l"/>
  </p:transition>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6224590" y="6732544"/>
            <a:ext cx="2069420" cy="3598906"/>
          </a:xfrm>
          <a:custGeom>
            <a:avLst/>
            <a:gdLst/>
            <a:ahLst/>
            <a:cxnLst/>
            <a:rect r="r" b="b" t="t" l="l"/>
            <a:pathLst>
              <a:path h="3598906" w="2069420">
                <a:moveTo>
                  <a:pt x="0" y="0"/>
                </a:moveTo>
                <a:lnTo>
                  <a:pt x="2069420" y="0"/>
                </a:lnTo>
                <a:lnTo>
                  <a:pt x="2069420" y="3598906"/>
                </a:lnTo>
                <a:lnTo>
                  <a:pt x="0" y="35989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79860" y="736600"/>
            <a:ext cx="16779440" cy="4406900"/>
          </a:xfrm>
          <a:prstGeom prst="rect">
            <a:avLst/>
          </a:prstGeom>
        </p:spPr>
        <p:txBody>
          <a:bodyPr anchor="t" rtlCol="false" tIns="0" lIns="0" bIns="0" rIns="0">
            <a:spAutoFit/>
          </a:bodyPr>
          <a:lstStyle/>
          <a:p>
            <a:pPr algn="l">
              <a:lnSpc>
                <a:spcPts val="7000"/>
              </a:lnSpc>
              <a:spcBef>
                <a:spcPct val="0"/>
              </a:spcBef>
            </a:pPr>
            <a:r>
              <a:rPr lang="en-US" sz="5000">
                <a:solidFill>
                  <a:srgbClr val="000000"/>
                </a:solidFill>
                <a:latin typeface="Noto Sans"/>
              </a:rPr>
              <a:t>- Ứng dụng của vi nhân giống:</a:t>
            </a:r>
          </a:p>
          <a:p>
            <a:pPr algn="l">
              <a:lnSpc>
                <a:spcPts val="7000"/>
              </a:lnSpc>
              <a:spcBef>
                <a:spcPct val="0"/>
              </a:spcBef>
            </a:pPr>
            <a:r>
              <a:rPr lang="en-US" sz="5000">
                <a:solidFill>
                  <a:srgbClr val="000000"/>
                </a:solidFill>
                <a:latin typeface="Noto Sans"/>
              </a:rPr>
              <a:t>+ Nhân nhanh các giống cây trồng, đặc biệt là các giống quý hiếm như các cây dược liệu, cây gỗ quý, cây thuộc loài nằm trong sách đỏ (ví dụ: lan kim tuyến, sâm ngọc linh),…</a:t>
            </a:r>
          </a:p>
        </p:txBody>
      </p:sp>
      <p:sp>
        <p:nvSpPr>
          <p:cNvPr name="TextBox 4" id="4"/>
          <p:cNvSpPr txBox="true"/>
          <p:nvPr/>
        </p:nvSpPr>
        <p:spPr>
          <a:xfrm rot="0">
            <a:off x="479860" y="5038725"/>
            <a:ext cx="16779440" cy="5292725"/>
          </a:xfrm>
          <a:prstGeom prst="rect">
            <a:avLst/>
          </a:prstGeom>
        </p:spPr>
        <p:txBody>
          <a:bodyPr anchor="t" rtlCol="false" tIns="0" lIns="0" bIns="0" rIns="0">
            <a:spAutoFit/>
          </a:bodyPr>
          <a:lstStyle/>
          <a:p>
            <a:pPr algn="l">
              <a:lnSpc>
                <a:spcPts val="7000"/>
              </a:lnSpc>
            </a:pPr>
            <a:r>
              <a:rPr lang="en-US" sz="5000">
                <a:solidFill>
                  <a:srgbClr val="000000"/>
                </a:solidFill>
                <a:latin typeface="Noto Sans"/>
              </a:rPr>
              <a:t>+ Tạo ra các giống cây sạch bệnh virus (kĩ thuật nuôi cấy mô phân sinh, tạo hạt giống nhân tạo).</a:t>
            </a:r>
          </a:p>
          <a:p>
            <a:pPr algn="l">
              <a:lnSpc>
                <a:spcPts val="7000"/>
              </a:lnSpc>
            </a:pPr>
            <a:r>
              <a:rPr lang="en-US" sz="5000">
                <a:solidFill>
                  <a:srgbClr val="000000"/>
                </a:solidFill>
                <a:latin typeface="Noto Sans"/>
              </a:rPr>
              <a:t>+ Tạo ra nguyên liệu khởi đầu cho các quy trình nuôi dịch huyền phù tế bào thực vật, chuyển gene vào tế bào thực vật.</a:t>
            </a:r>
          </a:p>
          <a:p>
            <a:pPr algn="l">
              <a:lnSpc>
                <a:spcPts val="7000"/>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0">
            <a:off x="0" y="514350"/>
            <a:ext cx="18658598" cy="9258300"/>
          </a:xfrm>
          <a:custGeom>
            <a:avLst/>
            <a:gdLst/>
            <a:ahLst/>
            <a:cxnLst/>
            <a:rect r="r" b="b" t="t" l="l"/>
            <a:pathLst>
              <a:path h="9258300" w="18658598">
                <a:moveTo>
                  <a:pt x="0" y="0"/>
                </a:moveTo>
                <a:lnTo>
                  <a:pt x="18658598" y="0"/>
                </a:lnTo>
                <a:lnTo>
                  <a:pt x="18658598" y="9258300"/>
                </a:lnTo>
                <a:lnTo>
                  <a:pt x="0" y="9258300"/>
                </a:lnTo>
                <a:lnTo>
                  <a:pt x="0" y="0"/>
                </a:lnTo>
                <a:close/>
              </a:path>
            </a:pathLst>
          </a:custGeom>
          <a:blipFill>
            <a:blip r:embed="rId2"/>
            <a:stretch>
              <a:fillRect l="0" t="0" r="0" b="0"/>
            </a:stretch>
          </a:blipFill>
        </p:spPr>
      </p:sp>
    </p:spTree>
  </p:cSld>
  <p:clrMapOvr>
    <a:masterClrMapping/>
  </p:clrMapOvr>
  <p:transition spd="fast">
    <p:wipe dir="l"/>
  </p:transition>
</p:sld>
</file>

<file path=ppt/slides/slide7.xml><?xml version="1.0" encoding="utf-8"?>
<p:sld xmlns:p="http://schemas.openxmlformats.org/presentationml/2006/main" xmlns:a="http://schemas.openxmlformats.org/drawingml/2006/main">
  <p:cSld>
    <p:bg>
      <p:bgPr>
        <a:solidFill>
          <a:srgbClr val="E3EBD5"/>
        </a:solidFill>
      </p:bgPr>
    </p:bg>
    <p:spTree>
      <p:nvGrpSpPr>
        <p:cNvPr id="1" name=""/>
        <p:cNvGrpSpPr/>
        <p:nvPr/>
      </p:nvGrpSpPr>
      <p:grpSpPr>
        <a:xfrm>
          <a:off x="0" y="0"/>
          <a:ext cx="0" cy="0"/>
          <a:chOff x="0" y="0"/>
          <a:chExt cx="0" cy="0"/>
        </a:xfrm>
      </p:grpSpPr>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10697177">
            <a:off x="-316783" y="50111"/>
            <a:ext cx="3407703" cy="3770626"/>
          </a:xfrm>
          <a:custGeom>
            <a:avLst/>
            <a:gdLst/>
            <a:ahLst/>
            <a:cxnLst/>
            <a:rect r="r" b="b" t="t" l="l"/>
            <a:pathLst>
              <a:path h="3770626" w="3407703">
                <a:moveTo>
                  <a:pt x="0" y="0"/>
                </a:moveTo>
                <a:lnTo>
                  <a:pt x="3407703" y="0"/>
                </a:lnTo>
                <a:lnTo>
                  <a:pt x="3407703" y="3770626"/>
                </a:lnTo>
                <a:lnTo>
                  <a:pt x="0" y="3770626"/>
                </a:lnTo>
                <a:lnTo>
                  <a:pt x="0" y="0"/>
                </a:lnTo>
                <a:close/>
              </a:path>
            </a:pathLst>
          </a:custGeom>
          <a:blipFill>
            <a:blip r:embed="rId2">
              <a:alphaModFix amt="50000"/>
            </a:blip>
            <a:stretch>
              <a:fillRect l="0" t="0" r="0" b="0"/>
            </a:stretch>
          </a:blipFill>
        </p:spPr>
      </p:sp>
      <p:sp>
        <p:nvSpPr>
          <p:cNvPr name="Freeform 3" id="3"/>
          <p:cNvSpPr/>
          <p:nvPr/>
        </p:nvSpPr>
        <p:spPr>
          <a:xfrm flipH="false" flipV="false" rot="0">
            <a:off x="12659590" y="6241580"/>
            <a:ext cx="5628410" cy="4045420"/>
          </a:xfrm>
          <a:custGeom>
            <a:avLst/>
            <a:gdLst/>
            <a:ahLst/>
            <a:cxnLst/>
            <a:rect r="r" b="b" t="t" l="l"/>
            <a:pathLst>
              <a:path h="4045420" w="5628410">
                <a:moveTo>
                  <a:pt x="0" y="0"/>
                </a:moveTo>
                <a:lnTo>
                  <a:pt x="5628410" y="0"/>
                </a:lnTo>
                <a:lnTo>
                  <a:pt x="5628410" y="4045420"/>
                </a:lnTo>
                <a:lnTo>
                  <a:pt x="0" y="4045420"/>
                </a:lnTo>
                <a:lnTo>
                  <a:pt x="0" y="0"/>
                </a:lnTo>
                <a:close/>
              </a:path>
            </a:pathLst>
          </a:custGeom>
          <a:blipFill>
            <a:blip r:embed="rId3"/>
            <a:stretch>
              <a:fillRect l="0" t="0" r="0" b="0"/>
            </a:stretch>
          </a:blipFill>
        </p:spPr>
      </p:sp>
      <p:sp>
        <p:nvSpPr>
          <p:cNvPr name="TextBox 4" id="4"/>
          <p:cNvSpPr txBox="true"/>
          <p:nvPr/>
        </p:nvSpPr>
        <p:spPr>
          <a:xfrm rot="0">
            <a:off x="642938" y="2391432"/>
            <a:ext cx="17002125" cy="4406900"/>
          </a:xfrm>
          <a:prstGeom prst="rect">
            <a:avLst/>
          </a:prstGeom>
        </p:spPr>
        <p:txBody>
          <a:bodyPr anchor="t" rtlCol="false" tIns="0" lIns="0" bIns="0" rIns="0">
            <a:spAutoFit/>
          </a:bodyPr>
          <a:lstStyle/>
          <a:p>
            <a:pPr algn="l" marL="1079501" indent="-539750" lvl="1">
              <a:lnSpc>
                <a:spcPts val="7000"/>
              </a:lnSpc>
              <a:buFont typeface="Arial"/>
              <a:buChar char="•"/>
            </a:pPr>
            <a:r>
              <a:rPr lang="en-US" sz="5000">
                <a:solidFill>
                  <a:srgbClr val="000000"/>
                </a:solidFill>
                <a:latin typeface="Noto Sans"/>
              </a:rPr>
              <a:t>Dung hợp tế bào trần là kĩ thuật loại bỏ thành tế bào và lai giữa các tế bào cùng loài hoặc khác loài .</a:t>
            </a:r>
          </a:p>
          <a:p>
            <a:pPr algn="l" marL="1079501" indent="-539750" lvl="1">
              <a:lnSpc>
                <a:spcPts val="7000"/>
              </a:lnSpc>
              <a:buFont typeface="Arial"/>
              <a:buChar char="•"/>
            </a:pPr>
            <a:r>
              <a:rPr lang="en-US" sz="5000">
                <a:solidFill>
                  <a:srgbClr val="000000"/>
                </a:solidFill>
                <a:latin typeface="Noto Sans"/>
              </a:rPr>
              <a:t>Quy trình: Loại bỏ thành tế bào để tạo tế bào trần → Dung hợp tế bào trần để tạo tế bào lai → Nuôi cấy in vitro tế bào lai để tạo giống cây lai.</a:t>
            </a:r>
          </a:p>
        </p:txBody>
      </p:sp>
      <p:sp>
        <p:nvSpPr>
          <p:cNvPr name="TextBox 5" id="5"/>
          <p:cNvSpPr txBox="true"/>
          <p:nvPr/>
        </p:nvSpPr>
        <p:spPr>
          <a:xfrm rot="0">
            <a:off x="-2543592" y="447675"/>
            <a:ext cx="15917153" cy="1038225"/>
          </a:xfrm>
          <a:prstGeom prst="rect">
            <a:avLst/>
          </a:prstGeom>
        </p:spPr>
        <p:txBody>
          <a:bodyPr anchor="t" rtlCol="false" tIns="0" lIns="0" bIns="0" rIns="0">
            <a:spAutoFit/>
          </a:bodyPr>
          <a:lstStyle/>
          <a:p>
            <a:pPr algn="ctr">
              <a:lnSpc>
                <a:spcPts val="8400"/>
              </a:lnSpc>
              <a:spcBef>
                <a:spcPct val="0"/>
              </a:spcBef>
            </a:pPr>
            <a:r>
              <a:rPr lang="en-US" sz="6000">
                <a:solidFill>
                  <a:srgbClr val="000000"/>
                </a:solidFill>
                <a:latin typeface="Cabin Bold"/>
              </a:rPr>
              <a:t>2.Tạo Giống Cây Trồng Mới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AE4C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784105" y="-787902"/>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486400" y="125701"/>
            <a:ext cx="7315200" cy="1928553"/>
          </a:xfrm>
          <a:custGeom>
            <a:avLst/>
            <a:gdLst/>
            <a:ahLst/>
            <a:cxnLst/>
            <a:rect r="r" b="b" t="t" l="l"/>
            <a:pathLst>
              <a:path h="1928553" w="7315200">
                <a:moveTo>
                  <a:pt x="0" y="0"/>
                </a:moveTo>
                <a:lnTo>
                  <a:pt x="7315200" y="0"/>
                </a:lnTo>
                <a:lnTo>
                  <a:pt x="7315200" y="1928553"/>
                </a:lnTo>
                <a:lnTo>
                  <a:pt x="0" y="19285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801600" y="5669045"/>
            <a:ext cx="5694665" cy="5684311"/>
          </a:xfrm>
          <a:custGeom>
            <a:avLst/>
            <a:gdLst/>
            <a:ahLst/>
            <a:cxnLst/>
            <a:rect r="r" b="b" t="t" l="l"/>
            <a:pathLst>
              <a:path h="5684311" w="5694665">
                <a:moveTo>
                  <a:pt x="0" y="0"/>
                </a:moveTo>
                <a:lnTo>
                  <a:pt x="5694665" y="0"/>
                </a:lnTo>
                <a:lnTo>
                  <a:pt x="5694665" y="5684311"/>
                </a:lnTo>
                <a:lnTo>
                  <a:pt x="0" y="5684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2346852"/>
            <a:ext cx="16230600" cy="5292725"/>
          </a:xfrm>
          <a:prstGeom prst="rect">
            <a:avLst/>
          </a:prstGeom>
        </p:spPr>
        <p:txBody>
          <a:bodyPr anchor="t" rtlCol="false" tIns="0" lIns="0" bIns="0" rIns="0">
            <a:spAutoFit/>
          </a:bodyPr>
          <a:lstStyle/>
          <a:p>
            <a:pPr algn="l">
              <a:lnSpc>
                <a:spcPts val="7000"/>
              </a:lnSpc>
            </a:pPr>
            <a:r>
              <a:rPr lang="en-US" sz="5000">
                <a:solidFill>
                  <a:srgbClr val="000000"/>
                </a:solidFill>
                <a:latin typeface="Noto Sans"/>
              </a:rPr>
              <a:t> </a:t>
            </a:r>
          </a:p>
          <a:p>
            <a:pPr algn="l">
              <a:lnSpc>
                <a:spcPts val="7000"/>
              </a:lnSpc>
            </a:pPr>
            <a:r>
              <a:rPr lang="en-US" sz="5000">
                <a:solidFill>
                  <a:srgbClr val="000000"/>
                </a:solidFill>
                <a:latin typeface="Noto Sans"/>
              </a:rPr>
              <a:t>+ Tạo cây lai mang các đặc tính tốt của hai dòng tế bào ban đầu mà bằng phương pháp sinh sản hữu tính thông thường không thể tạo ra được. Ví dụ: tạo cây pomato mang đặc điểm của cả cây cà chua và cây khoai tây.</a:t>
            </a:r>
          </a:p>
        </p:txBody>
      </p:sp>
      <p:sp>
        <p:nvSpPr>
          <p:cNvPr name="TextBox 6" id="6"/>
          <p:cNvSpPr txBox="true"/>
          <p:nvPr/>
        </p:nvSpPr>
        <p:spPr>
          <a:xfrm rot="0">
            <a:off x="6984876" y="508952"/>
            <a:ext cx="4318248" cy="1038225"/>
          </a:xfrm>
          <a:prstGeom prst="rect">
            <a:avLst/>
          </a:prstGeom>
        </p:spPr>
        <p:txBody>
          <a:bodyPr anchor="t" rtlCol="false" tIns="0" lIns="0" bIns="0" rIns="0">
            <a:spAutoFit/>
          </a:bodyPr>
          <a:lstStyle/>
          <a:p>
            <a:pPr algn="ctr">
              <a:lnSpc>
                <a:spcPts val="8400"/>
              </a:lnSpc>
            </a:pPr>
            <a:r>
              <a:rPr lang="en-US" sz="6000">
                <a:solidFill>
                  <a:srgbClr val="000000"/>
                </a:solidFill>
                <a:latin typeface="DejaVu Serif Bold"/>
              </a:rPr>
              <a:t>Ứng Dụng</a:t>
            </a:r>
          </a:p>
        </p:txBody>
      </p:sp>
    </p:spTree>
  </p:cSld>
  <p:clrMapOvr>
    <a:masterClrMapping/>
  </p:clrMapOvr>
  <p:transition spd="slow">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DAF9G87bEyk</dc:identifier>
  <dcterms:modified xsi:type="dcterms:W3CDTF">2011-08-01T06:04:30Z</dcterms:modified>
  <cp:revision>1</cp:revision>
  <dc:title>Sinh Học 10</dc:title>
</cp:coreProperties>
</file>