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3"/>
  </p:sldMasterIdLst>
  <p:sldIdLst>
    <p:sldId id="281" r:id="rId4"/>
    <p:sldId id="282" r:id="rId5"/>
    <p:sldId id="283" r:id="rId6"/>
    <p:sldId id="295" r:id="rId7"/>
    <p:sldId id="284" r:id="rId8"/>
    <p:sldId id="285" r:id="rId9"/>
    <p:sldId id="287" r:id="rId10"/>
    <p:sldId id="290" r:id="rId11"/>
    <p:sldId id="292" r:id="rId12"/>
    <p:sldId id="291" r:id="rId13"/>
    <p:sldId id="293" r:id="rId14"/>
    <p:sldId id="289" r:id="rId15"/>
    <p:sldId id="288" r:id="rId16"/>
    <p:sldId id="294" r:id="rId17"/>
    <p:sldId id="296" r:id="rId18"/>
    <p:sldId id="321" r:id="rId19"/>
    <p:sldId id="297" r:id="rId20"/>
    <p:sldId id="298" r:id="rId21"/>
    <p:sldId id="299" r:id="rId22"/>
    <p:sldId id="300" r:id="rId23"/>
    <p:sldId id="301" r:id="rId24"/>
    <p:sldId id="302" r:id="rId25"/>
    <p:sldId id="303" r:id="rId26"/>
    <p:sldId id="304" r:id="rId27"/>
    <p:sldId id="305" r:id="rId28"/>
    <p:sldId id="306" r:id="rId29"/>
    <p:sldId id="313" r:id="rId30"/>
    <p:sldId id="315" r:id="rId31"/>
    <p:sldId id="314" r:id="rId32"/>
    <p:sldId id="316" r:id="rId33"/>
    <p:sldId id="307" r:id="rId34"/>
    <p:sldId id="308" r:id="rId35"/>
    <p:sldId id="311" r:id="rId36"/>
    <p:sldId id="309" r:id="rId37"/>
    <p:sldId id="312" r:id="rId38"/>
    <p:sldId id="317" r:id="rId39"/>
    <p:sldId id="318" r:id="rId40"/>
    <p:sldId id="310" r:id="rId41"/>
    <p:sldId id="319" r:id="rId42"/>
    <p:sldId id="320" r:id="rId43"/>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5" Type="http://schemas.openxmlformats.org/officeDocument/2006/relationships/theme" Target="../theme/theme1.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2.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8192DD-AD8A-440D-BFEA-A15F528EB49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4C61B8C-65D8-4502-8671-214AC329C8BB}"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https://youtu.be/xRDkM6m3qkM" TargetMode="Externa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Top 99+] Lời cảm ơn sinh nhật hài hước bá đạo hay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8659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0" y="0"/>
            <a:ext cx="12186592" cy="27089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endParaRPr lang="en-US" sz="3600" dirty="0">
              <a:solidFill>
                <a:prstClr val="white"/>
              </a:solidFill>
              <a:ea typeface="Calibri" panose="020F0502020204030204"/>
              <a:cs typeface="Times New Roman" panose="02020603050405020304"/>
            </a:endParaRPr>
          </a:p>
        </p:txBody>
      </p:sp>
      <p:sp>
        <p:nvSpPr>
          <p:cNvPr id="6" name="Tiêu đề 1"/>
          <p:cNvSpPr txBox="1"/>
          <p:nvPr/>
        </p:nvSpPr>
        <p:spPr>
          <a:xfrm>
            <a:off x="2881084" y="596697"/>
            <a:ext cx="6815669" cy="15155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smtClean="0">
                <a:solidFill>
                  <a:srgbClr val="FF0000"/>
                </a:solidFill>
              </a:rPr>
              <a:t>Bài 14: </a:t>
            </a:r>
            <a:r>
              <a:rPr lang="en-US" b="1" dirty="0" smtClean="0">
                <a:solidFill>
                  <a:srgbClr val="FF0000"/>
                </a:solidFill>
              </a:rPr>
              <a:t>GIẢM PHÂN</a:t>
            </a:r>
            <a:endParaRPr lang="vi-VN"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7" name="Tiêu đề 1"/>
          <p:cNvSpPr txBox="1"/>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5" name="Table 4"/>
          <p:cNvGraphicFramePr>
            <a:graphicFrameLocks noGrp="1"/>
          </p:cNvGraphicFramePr>
          <p:nvPr/>
        </p:nvGraphicFramePr>
        <p:xfrm>
          <a:off x="979714" y="1773692"/>
          <a:ext cx="10232572" cy="2467864"/>
        </p:xfrm>
        <a:graphic>
          <a:graphicData uri="http://schemas.openxmlformats.org/drawingml/2006/table">
            <a:tbl>
              <a:tblPr firstRow="1" firstCol="1" lastRow="1" lastCol="1" bandRow="1" bandCol="1"/>
              <a:tblGrid>
                <a:gridCol w="5116868"/>
                <a:gridCol w="5115704"/>
              </a:tblGrid>
              <a:tr h="865530">
                <a:tc>
                  <a:txBody>
                    <a:bodyPr/>
                    <a:lstStyle/>
                    <a:p>
                      <a:pPr algn="just">
                        <a:lnSpc>
                          <a:spcPct val="120000"/>
                        </a:lnSpc>
                        <a:spcAft>
                          <a:spcPts val="1000"/>
                        </a:spcAft>
                      </a:pP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kép</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co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xoắn</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cực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3200" b="1"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mặt</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phẳng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xích</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đạo</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thoi</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vô</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lnSpc>
                          <a:spcPct val="120000"/>
                        </a:lnSpc>
                        <a:spcAft>
                          <a:spcPts val="1000"/>
                        </a:spcAft>
                      </a:pPr>
                      <a:r>
                        <a:rPr lang="nl-NL"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Diễn ra rất nhanh không có sự nhân đôi nhiễm sắc thể</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7" name="Tiêu đề 1"/>
          <p:cNvSpPr txBox="1"/>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6" name="Table 5"/>
          <p:cNvGraphicFramePr>
            <a:graphicFrameLocks noGrp="1"/>
          </p:cNvGraphicFramePr>
          <p:nvPr/>
        </p:nvGraphicFramePr>
        <p:xfrm>
          <a:off x="1085462" y="886462"/>
          <a:ext cx="10232572" cy="5501640"/>
        </p:xfrm>
        <a:graphic>
          <a:graphicData uri="http://schemas.openxmlformats.org/drawingml/2006/table">
            <a:tbl>
              <a:tblPr firstRow="1" firstCol="1" lastRow="1" lastCol="1" bandRow="1" bandCol="1"/>
              <a:tblGrid>
                <a:gridCol w="5116868"/>
                <a:gridCol w="5115704"/>
              </a:tblGrid>
              <a:tr h="1852787">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Các NST dãn xoắn.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Màng nhân và nhân con dần xuất hiện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Thoi phân bào tiêu biến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Tế bào chất phân chia tạo thành 2 tế bào con có số lượng NST đơn giảm đi một nửa</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Các NST kép đi về 2 cực của tế bào và dãn xoắn.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Màng nhân và nhân con dần xuất hiện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Thoi phân bào tiêu biến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Tế bào chất phân chia tạo thành 2 tế bào con có số lượng NST kép giảm đi một nửa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30217">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Mỗi NST kép tách nhau ra thành 2 NST đơn  đi về 2 cực của tế bào.</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bắt đầu co xoắn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5" name="Rectangle 4"/>
          <p:cNvSpPr/>
          <p:nvPr/>
        </p:nvSpPr>
        <p:spPr>
          <a:xfrm>
            <a:off x="6212114" y="634522"/>
            <a:ext cx="4934856" cy="2160591"/>
          </a:xfrm>
          <a:prstGeom prst="rect">
            <a:avLst/>
          </a:prstGeom>
        </p:spPr>
        <p:txBody>
          <a:bodyPr wrap="square">
            <a:spAutoFit/>
          </a:bodyPr>
          <a:lstStyle/>
          <a:p>
            <a:pPr algn="just">
              <a:lnSpc>
                <a:spcPct val="120000"/>
              </a:lnSpc>
              <a:spcAft>
                <a:spcPts val="1000"/>
              </a:spcAft>
            </a:pP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NST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431322"/>
            <a:ext cx="4501696" cy="56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NST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NST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đảm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li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56" y="3611562"/>
            <a:ext cx="4585954" cy="260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611561"/>
            <a:ext cx="4633000" cy="260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14.3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xếp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nl-NL" sz="2400" spc="10" dirty="0">
                <a:solidFill>
                  <a:prstClr val="black">
                    <a:lumMod val="85000"/>
                    <a:lumOff val="15000"/>
                  </a:prstClr>
                </a:solidFill>
                <a:latin typeface="Times New Roman" panose="02020603050405020304" pitchFamily="18" charset="0"/>
                <a:ea typeface="SimSun" panose="02010600030101010101" pitchFamily="2" charset="-122"/>
                <a:cs typeface="Times New Roman" panose="02020603050405020304" pitchFamily="18" charset="0"/>
              </a:rPr>
              <a:t>Có sự tiếp hợp của các NST kép theo từng cặp tương đồng. Sau tiếp hợp NST dần co xoắn lại. </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kì giữa 1, từng cặp NST tương đồng ở dạng kép xếp thành 2 hàng trên mặt phẳng xích đạo. Ở kì sau 1, cặp NST tương đồng tách nhau ra và di chuyển về 2 cực của tế bào.</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Kết quả của giảm phân 1: </a:t>
            </a:r>
            <a:r>
              <a:rPr lang="nl-NL" sz="2400" spc="10" dirty="0">
                <a:solidFill>
                  <a:prstClr val="black">
                    <a:lumMod val="85000"/>
                    <a:lumOff val="15000"/>
                  </a:prstClr>
                </a:solidFill>
                <a:latin typeface="Times New Roman" panose="02020603050405020304" pitchFamily="18" charset="0"/>
                <a:ea typeface="SimSun" panose="02010600030101010101" pitchFamily="2" charset="-122"/>
                <a:cs typeface="Times New Roman" panose="02020603050405020304" pitchFamily="18" charset="0"/>
              </a:rPr>
              <a:t>Tế bào chất phân chia tạo thành 2 tế bào con có số lượng NST kép giảm đi một nửa.</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nl-NL" sz="2400" spc="10" dirty="0">
                <a:solidFill>
                  <a:prstClr val="black">
                    <a:lumMod val="85000"/>
                    <a:lumOff val="15000"/>
                  </a:prstClr>
                </a:solidFill>
                <a:latin typeface="Times New Roman" panose="02020603050405020304" pitchFamily="18" charset="0"/>
                <a:ea typeface="SimSun" panose="02010600030101010101" pitchFamily="2" charset="-122"/>
                <a:cs typeface="Times New Roman" panose="02020603050405020304" pitchFamily="18" charset="0"/>
              </a:rPr>
              <a:t>+ Kết quả của giảm phân 2: Tế bào chất phân chia tạo thành 2 tế bào con có số lượng NST đơn giảm đi một nửa.</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192" y="260647"/>
            <a:ext cx="8395608" cy="629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êu đề 1"/>
          <p:cNvSpPr txBox="1"/>
          <p:nvPr/>
        </p:nvSpPr>
        <p:spPr>
          <a:xfrm>
            <a:off x="744227" y="790878"/>
            <a:ext cx="9601196" cy="65193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Aft>
                <a:spcPts val="1000"/>
              </a:spcAft>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14.4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br>
              <a:rPr lang="vi-VN" sz="2800" dirty="0" smtClean="0">
                <a:latin typeface="Calibri" panose="020F0502020204030204" pitchFamily="34" charset="0"/>
                <a:ea typeface="Calibri" panose="020F0502020204030204" pitchFamily="34" charset="0"/>
                <a:cs typeface="Times New Roman" panose="02020603050405020304" pitchFamily="18" charset="0"/>
              </a:rPr>
            </a:br>
            <a:endParaRPr lang="vi-VN"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136" y="1223392"/>
            <a:ext cx="852328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83772" y="1020755"/>
            <a:ext cx="10624456" cy="1126462"/>
          </a:xfrm>
          <a:prstGeom prst="rect">
            <a:avLst/>
          </a:prstGeom>
        </p:spPr>
        <p:txBody>
          <a:bodyPr wrap="square">
            <a:spAutoFit/>
          </a:bodyPr>
          <a:lstStyle/>
          <a:p>
            <a:pPr algn="just">
              <a:lnSpc>
                <a:spcPct val="120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057" y="2290708"/>
            <a:ext cx="4514850" cy="416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20000"/>
              </a:lnSpc>
              <a:spcBef>
                <a:spcPct val="20000"/>
              </a:spcBef>
              <a:spcAft>
                <a:spcPts val="1000"/>
              </a:spcAft>
              <a:buClr>
                <a:srgbClr val="83992A"/>
              </a:buClr>
              <a:buSzPct val="115000"/>
              <a:buFont typeface="Arial" panose="020B0604020202020204"/>
              <a:buChar char="•"/>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½ so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20000"/>
              </a:lnSpc>
              <a:spcBef>
                <a:spcPct val="20000"/>
              </a:spcBef>
              <a:spcAft>
                <a:spcPts val="1000"/>
              </a:spcAft>
              <a:buClr>
                <a:srgbClr val="83992A"/>
              </a:buClr>
              <a:buSzPct val="115000"/>
              <a:buFont typeface="Arial" panose="020B0604020202020204"/>
              <a:buChar char="•"/>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20000"/>
              </a:lnSpc>
              <a:spcBef>
                <a:spcPct val="20000"/>
              </a:spcBef>
              <a:spcAft>
                <a:spcPts val="1000"/>
              </a:spcAft>
              <a:buClr>
                <a:srgbClr val="83992A"/>
              </a:buClr>
              <a:buSzPct val="115000"/>
              <a:buFont typeface="Arial" panose="020B0604020202020204"/>
              <a:buChar char="•"/>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20000"/>
              </a:lnSpc>
              <a:spcBef>
                <a:spcPct val="20000"/>
              </a:spcBef>
              <a:spcAft>
                <a:spcPts val="1000"/>
              </a:spcAft>
              <a:buClr>
                <a:srgbClr val="83992A"/>
              </a:buClr>
              <a:buSzPct val="115000"/>
              <a:buFont typeface="Arial" panose="020B0604020202020204"/>
              <a:buChar char="•"/>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20000"/>
              </a:lnSpc>
              <a:spcBef>
                <a:spcPct val="20000"/>
              </a:spcBef>
              <a:spcAft>
                <a:spcPts val="1000"/>
              </a:spcAft>
              <a:buClr>
                <a:srgbClr val="83992A"/>
              </a:buClr>
              <a:buSzPct val="115000"/>
              <a:buFont typeface="Arial" panose="020B0604020202020204"/>
              <a:buChar char="•"/>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148" y="3251199"/>
            <a:ext cx="3121478" cy="287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8" name="Chỗ dành sẵn cho Nội dung 2"/>
          <p:cNvSpPr txBox="1"/>
          <p:nvPr/>
        </p:nvSpPr>
        <p:spPr>
          <a:xfrm>
            <a:off x="653143" y="745629"/>
            <a:ext cx="10943771" cy="52227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vi-VN"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sinh sản hữu tính, cá thể đực có bộ NST lưỡng bội 2n, cá thể cái cũng có bộ NST 2n, sinh con bình thường có bộ NST là 2n. Bằng cơ chế nào mà bộ NST lưỡng bội (2n) của loài sinh sản hữu tính được duy trì nguyên vẹn từ thế hệ này sang thế hệ khác? </a:t>
            </a:r>
            <a:endParaRPr lang="vi-VN" sz="3000"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363" y="3176361"/>
            <a:ext cx="39528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14.4, so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686" y="1468437"/>
            <a:ext cx="7427686" cy="469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20000"/>
              </a:lnSpc>
              <a:spcBef>
                <a:spcPct val="20000"/>
              </a:spcBef>
              <a:spcAft>
                <a:spcPts val="1000"/>
              </a:spcAft>
              <a:buClr>
                <a:srgbClr val="83992A"/>
              </a:buClr>
              <a:buSzPct val="115000"/>
              <a:buFont typeface="Arial" panose="020B0604020202020204"/>
              <a:buChar char="•"/>
            </a:pP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2. </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trải</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I,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II</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mầm</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trùng</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trứng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mầm</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trứng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trứng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err="1"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bố</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739" y="1837754"/>
            <a:ext cx="7757432" cy="449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20000"/>
              </a:lnSpc>
              <a:spcBef>
                <a:spcPct val="20000"/>
              </a:spcBef>
              <a:spcAft>
                <a:spcPts val="1000"/>
              </a:spcAft>
              <a:buClr>
                <a:srgbClr val="83992A"/>
              </a:buClr>
              <a:buSzPct val="115000"/>
              <a:buFont typeface="Arial" panose="020B0604020202020204"/>
              <a:buChar char="•"/>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(2n).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2n,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gấp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bố</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phối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duy</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ổn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sản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hữu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GV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kê</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tối</a:t>
            </a:r>
            <a:b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GV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chắt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lọc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gạch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chốt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Hai</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nhân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ảnh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31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Nhân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bên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di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hormone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dục</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(testosterone, estrogen, HM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tiroxine</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31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Nhân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bên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ngoài</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độ</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hóa</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bức</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xạ</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dinh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như</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vitamin,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khoáng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oxi</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hóa</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streess</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31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29" y="289677"/>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LUYỆN TẬP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Chỗ dành sẵn cho Nội dung 2"/>
          <p:cNvSpPr txBox="1"/>
          <p:nvPr/>
        </p:nvSpPr>
        <p:spPr>
          <a:xfrm>
            <a:off x="503944" y="1190174"/>
            <a:ext cx="10711543" cy="470262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endPar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Aft>
                <a:spcPts val="1000"/>
              </a:spcAft>
            </a:pPr>
            <a:endPar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trao</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chéo</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1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endPar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endParaRPr lang="vi-VN"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additive="base">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28" y="769258"/>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Times New Roman" panose="02020603050405020304" pitchFamily="18" charset="0"/>
                <a:cs typeface="Times New Roman" panose="02020603050405020304" pitchFamily="18" charset="0"/>
              </a:rPr>
              <a:t>LUYỆN TẬP</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7" name="Chỗ dành sẵn cho Nội dung 2"/>
          <p:cNvSpPr txBox="1"/>
          <p:nvPr/>
        </p:nvSpPr>
        <p:spPr>
          <a:xfrm>
            <a:off x="503943" y="1727203"/>
            <a:ext cx="10711543" cy="251097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prstClr val="black">
                  <a:tint val="75000"/>
                </a:prstClr>
              </a:solidFill>
              <a:latin typeface="Calibri" panose="020F0502020204030204" pitchFamily="34" charset="0"/>
              <a:ea typeface="Calibri" panose="020F0502020204030204" pitchFamily="34" charset="0"/>
              <a:cs typeface="Times New Roman" panose="02020603050405020304" pitchFamily="18" charset="0"/>
            </a:endParaRPr>
          </a:p>
          <a:p>
            <a:endParaRPr lang="vi-VN"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29" y="449943"/>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Times New Roman" panose="02020603050405020304" pitchFamily="18" charset="0"/>
                <a:cs typeface="Times New Roman" panose="02020603050405020304" pitchFamily="18" charset="0"/>
              </a:rPr>
              <a:t>LUYỆN TẬP</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8" name="Chỗ dành sẵn cho Nội dung 2"/>
          <p:cNvSpPr txBox="1"/>
          <p:nvPr/>
        </p:nvSpPr>
        <p:spPr>
          <a:xfrm>
            <a:off x="725714" y="1354842"/>
            <a:ext cx="10740571" cy="44073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trứng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dinh</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di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30" y="406395"/>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Times New Roman" panose="02020603050405020304" pitchFamily="18" charset="0"/>
                <a:cs typeface="Times New Roman" panose="02020603050405020304" pitchFamily="18" charset="0"/>
              </a:rPr>
              <a:t>LUYỆN TẬP</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7" name="Chỗ dành sẵn cho Nội dung 2"/>
          <p:cNvSpPr txBox="1"/>
          <p:nvPr/>
        </p:nvSpPr>
        <p:spPr>
          <a:xfrm>
            <a:off x="812803" y="1349818"/>
            <a:ext cx="10711543" cy="55009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2n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duy</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ổn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prstClr val="black">
                  <a:tint val="75000"/>
                </a:prst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2n = 4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AaBb</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mấy</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ở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a:t>
            </a:r>
            <a:endParaRPr lang="vi-VN" dirty="0" smtClean="0">
              <a:solidFill>
                <a:prstClr val="black">
                  <a:tint val="75000"/>
                </a:prstClr>
              </a:solidFill>
              <a:latin typeface="Calibri" panose="020F0502020204030204" pitchFamily="34" charset="0"/>
              <a:ea typeface="Calibri" panose="020F0502020204030204" pitchFamily="34" charset="0"/>
              <a:cs typeface="Times New Roman" panose="02020603050405020304" pitchFamily="18" charset="0"/>
            </a:endParaRPr>
          </a:p>
          <a:p>
            <a:endParaRPr lang="vi-VN"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6" name="Chỗ dành sẵn cho Nội dung 2"/>
          <p:cNvSpPr txBox="1"/>
          <p:nvPr/>
        </p:nvSpPr>
        <p:spPr>
          <a:xfrm>
            <a:off x="1222831" y="1393375"/>
            <a:ext cx="9601196" cy="406158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spcAft>
                <a:spcPts val="1000"/>
              </a:spcAft>
            </a:pPr>
            <a:r>
              <a:rPr lang="vi-VN"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GV cho HS quan sát hình 14.1, video về quá trình giảm phân </a:t>
            </a:r>
            <a:r>
              <a:rPr lang="pt-BR" sz="2800" u="sng" spc="10" dirty="0" smtClean="0">
                <a:solidFill>
                  <a:srgbClr val="0000FF"/>
                </a:solidFill>
                <a:latin typeface="Times New Roman" panose="02020603050405020304" pitchFamily="18" charset="0"/>
                <a:ea typeface="SimSun" panose="02010600030101010101" pitchFamily="2" charset="-122"/>
                <a:cs typeface="Times New Roman" panose="02020603050405020304" pitchFamily="18" charset="0"/>
                <a:hlinkClick r:id="rId2"/>
              </a:rPr>
              <a:t>https://youtu.be/xRDkM6m3qkM</a:t>
            </a:r>
            <a:r>
              <a:rPr lang="pt-BR" sz="2800" spc="10" dirty="0" smtClean="0">
                <a:latin typeface="Times New Roman" panose="02020603050405020304" pitchFamily="18" charset="0"/>
                <a:ea typeface="SimSun" panose="02010600030101010101" pitchFamily="2" charset="-122"/>
                <a:cs typeface="Times New Roman" panose="02020603050405020304" pitchFamily="18" charset="0"/>
              </a:rPr>
              <a:t>.</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pt-BR"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hỏi 1. Em hiểu thế nào là giảm phân? </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pt-BR"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hỏi 2. Trong quá trình phân chia, từ một tế bào (2n) ban đầu đã tạo ra 4 tế bào con. Em hãy cho biết tế bào ban đầu đã trải qua mấy lần phân chia?  </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30" y="377367"/>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Times New Roman" panose="02020603050405020304" pitchFamily="18" charset="0"/>
                <a:cs typeface="Times New Roman" panose="02020603050405020304" pitchFamily="18" charset="0"/>
              </a:rPr>
              <a:t>LUYỆN TẬP</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8" name="Chỗ dành sẵn cho Nội dung 2"/>
          <p:cNvSpPr txBox="1"/>
          <p:nvPr/>
        </p:nvSpPr>
        <p:spPr>
          <a:xfrm>
            <a:off x="551551" y="651123"/>
            <a:ext cx="10813143" cy="523926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3: </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Do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phối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quá</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thụ</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đã</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duy</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đặc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trưng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những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loài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qua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hệ</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 NST.</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Thụ</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giúp</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hồi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lưỡng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2n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đặc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trưng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loài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làm</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tăng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lượng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tế</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bào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(2n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giúp</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cơ</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lớn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lên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NST 2n = 4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kí</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AaBb</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thì</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4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loại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AB,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Ab</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aB</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ab.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thụ</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tối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16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nhiễm</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sắc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hệ</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con. </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arn(inVertical)">
                                      <p:cBhvr>
                                        <p:cTn id="13" dur="500"/>
                                        <p:tgtEl>
                                          <p:spTgt spid="8">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arn(inVertical)">
                                      <p:cBhvr>
                                        <p:cTn id="16" dur="500"/>
                                        <p:tgtEl>
                                          <p:spTgt spid="8">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barn(inVertical)">
                                      <p:cBhvr>
                                        <p:cTn id="19" dur="500"/>
                                        <p:tgtEl>
                                          <p:spTgt spid="8">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arn(inVertical)">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85371" y="999288"/>
            <a:ext cx="10421257" cy="4594078"/>
          </a:xfrm>
          <a:prstGeom prst="rect">
            <a:avLst/>
          </a:prstGeom>
        </p:spPr>
        <p:txBody>
          <a:bodyPr wrap="square">
            <a:spAutoFit/>
          </a:bodyPr>
          <a:lstStyle/>
          <a:p>
            <a:pPr algn="just">
              <a:lnSpc>
                <a:spcPct val="120000"/>
              </a:lnSpc>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DNA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600" dirty="0">
              <a:latin typeface="Calibri" panose="020F0502020204030204" pitchFamily="34" charset="0"/>
              <a:ea typeface="Calibri" panose="020F0502020204030204" pitchFamily="34" charset="0"/>
              <a:cs typeface="Times New Roman" panose="02020603050405020304" pitchFamily="18" charset="0"/>
            </a:endParaRPr>
          </a:p>
          <a:p>
            <a:pPr marL="742950" indent="-742950" algn="just">
              <a:lnSpc>
                <a:spcPct val="120000"/>
              </a:lnSpc>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20000"/>
              </a:lnSpc>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20000"/>
              </a:lnSpc>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20000"/>
              </a:lnSpc>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a:t>
            </a:r>
            <a:endParaRPr lang="vi-VN"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p:cNvSpPr/>
          <p:nvPr/>
        </p:nvSpPr>
        <p:spPr>
          <a:xfrm>
            <a:off x="885371" y="3356992"/>
            <a:ext cx="798286" cy="6924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chéo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595086" y="5225143"/>
            <a:ext cx="841828" cy="7257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Ruồi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giấm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2n = 8,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435428" y="2452914"/>
            <a:ext cx="841828" cy="7257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2n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2n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609600" y="3356992"/>
            <a:ext cx="827314" cy="7360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14 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42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28</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56</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537028" y="4252685"/>
            <a:ext cx="841828" cy="7257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Ngựa có bộ NST 2n = 64, lừa 2n = 62. Con lai giữa ngựa cái và lừa đực là con la. Vậy con la có bao nhiễm sắc thể? Con la có khả năng sinh sản không? Vì sao? </a:t>
            </a:r>
            <a:endParaRPr lang="vi-VN"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defTabSz="914400">
              <a:lnSpc>
                <a:spcPct val="120000"/>
              </a:lnSpc>
              <a:spcBef>
                <a:spcPct val="20000"/>
              </a:spcBef>
              <a:spcAft>
                <a:spcPts val="1000"/>
              </a:spcAft>
              <a:buFontTx/>
              <a:buChar char="-"/>
            </a:pPr>
            <a:r>
              <a:rPr lang="nl-NL"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 la có bộ NST 2n = 63</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lnSpc>
                <a:spcPct val="120000"/>
              </a:lnSpc>
              <a:spcBef>
                <a:spcPct val="20000"/>
              </a:spcBef>
              <a:spcAft>
                <a:spcPts val="1000"/>
              </a:spcAft>
            </a:pPr>
            <a:r>
              <a:rPr lang="nl-NL"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la không có khả năng sinh sản, do có bộ NST lẻ, rối loạn quá trình phân li của các nhiễm sắc thể.</a:t>
            </a:r>
            <a:endParaRPr lang="vi-VN"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983822" y="618577"/>
            <a:ext cx="3157207" cy="830997"/>
          </a:xfrm>
          <a:prstGeom prst="rect">
            <a:avLst/>
          </a:prstGeom>
        </p:spPr>
        <p:txBody>
          <a:bodyPr wrap="square">
            <a:spAutoFit/>
          </a:bodyPr>
          <a:lstStyle/>
          <a:p>
            <a:pPr algn="just">
              <a:lnSpc>
                <a:spcPct val="120000"/>
              </a:lnSpc>
              <a:spcAft>
                <a:spcPts val="1000"/>
              </a:spcAft>
            </a:pPr>
            <a:r>
              <a:rPr lang="vi-VN" sz="4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 dụng</a:t>
            </a:r>
            <a:endParaRPr lang="vi-VN"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endParaRPr lang="vi-VN"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216050" y="109968"/>
            <a:ext cx="3157207" cy="830997"/>
          </a:xfrm>
          <a:prstGeom prst="rect">
            <a:avLst/>
          </a:prstGeom>
        </p:spPr>
        <p:txBody>
          <a:bodyPr wrap="square">
            <a:spAutoFit/>
          </a:bodyPr>
          <a:lstStyle/>
          <a:p>
            <a:pPr algn="just">
              <a:lnSpc>
                <a:spcPct val="120000"/>
              </a:lnSpc>
              <a:spcAft>
                <a:spcPts val="1000"/>
              </a:spcAft>
            </a:pPr>
            <a:r>
              <a:rPr lang="vi-VN" sz="4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 dụng</a:t>
            </a:r>
            <a:endParaRPr lang="vi-VN"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êu đề 1"/>
          <p:cNvSpPr txBox="1"/>
          <p:nvPr/>
        </p:nvSpPr>
        <p:spPr>
          <a:xfrm>
            <a:off x="671717" y="1105578"/>
            <a:ext cx="1097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600" dirty="0" smtClean="0">
                <a:latin typeface="Times New Roman" panose="02020603050405020304" pitchFamily="18" charset="0"/>
                <a:ea typeface="Calibri" panose="020F0502020204030204" pitchFamily="34" charset="0"/>
                <a:cs typeface="Times New Roman" panose="02020603050405020304" pitchFamily="18" charset="0"/>
              </a:rPr>
              <a:t>So sánh quá trình </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nguyên phân </a:t>
            </a:r>
            <a:r>
              <a:rPr lang="nl-NL" sz="3600" dirty="0" smtClean="0">
                <a:latin typeface="Times New Roman" panose="02020603050405020304" pitchFamily="18" charset="0"/>
                <a:ea typeface="Calibri" panose="020F0502020204030204" pitchFamily="34" charset="0"/>
                <a:cs typeface="Times New Roman" panose="02020603050405020304" pitchFamily="18" charset="0"/>
              </a:rPr>
              <a:t>và quá trình giảm phân.</a:t>
            </a:r>
            <a:br>
              <a:rPr lang="vi-VN" sz="3600" dirty="0" smtClean="0">
                <a:latin typeface="Calibri" panose="020F0502020204030204" pitchFamily="34" charset="0"/>
                <a:ea typeface="Calibri" panose="020F0502020204030204" pitchFamily="34" charset="0"/>
                <a:cs typeface="Times New Roman" panose="02020603050405020304" pitchFamily="18" charset="0"/>
              </a:rPr>
            </a:br>
            <a:endParaRPr lang="vi-VN" sz="7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334" y="1419275"/>
            <a:ext cx="6149331" cy="482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nvGraphicFramePr>
        <p:xfrm>
          <a:off x="609600" y="740229"/>
          <a:ext cx="10653487" cy="5660889"/>
        </p:xfrm>
        <a:graphic>
          <a:graphicData uri="http://schemas.openxmlformats.org/drawingml/2006/table">
            <a:tbl>
              <a:tblPr firstRow="1" firstCol="1" bandRow="1"/>
              <a:tblGrid>
                <a:gridCol w="1348593"/>
                <a:gridCol w="9304894"/>
              </a:tblGrid>
              <a:tr h="5660889">
                <a:tc>
                  <a:txBody>
                    <a:bodyPr/>
                    <a:lstStyle/>
                    <a:p>
                      <a:pPr algn="just">
                        <a:lnSpc>
                          <a:spcPct val="120000"/>
                        </a:lnSpc>
                        <a:spcAft>
                          <a:spcPts val="10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DNA.</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NST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xoắn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xoắn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Thoi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ỗ dành sẵn cho Nội dung 3"/>
          <p:cNvGraphicFramePr/>
          <p:nvPr/>
        </p:nvGraphicFramePr>
        <p:xfrm>
          <a:off x="0" y="0"/>
          <a:ext cx="12017829" cy="6929207"/>
        </p:xfrm>
        <a:graphic>
          <a:graphicData uri="http://schemas.openxmlformats.org/drawingml/2006/table">
            <a:tbl>
              <a:tblPr firstRow="1" firstCol="1" bandRow="1"/>
              <a:tblGrid>
                <a:gridCol w="1132114"/>
                <a:gridCol w="2989943"/>
                <a:gridCol w="3410857"/>
                <a:gridCol w="4484915"/>
              </a:tblGrid>
              <a:tr h="246743">
                <a:tc>
                  <a:txBody>
                    <a:bodyPr/>
                    <a:lstStyle/>
                    <a:p>
                      <a:pPr algn="ctr">
                        <a:lnSpc>
                          <a:spcPct val="120000"/>
                        </a:lnSpc>
                        <a:spcAft>
                          <a:spcPts val="1000"/>
                        </a:spcAft>
                      </a:pP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vi-V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20000"/>
                        </a:lnSpc>
                        <a:spcAft>
                          <a:spcPts val="100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so sánh</a:t>
                      </a:r>
                      <a:endParaRPr lang="vi-VN" sz="12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20000"/>
                        </a:lnSpc>
                        <a:spcAft>
                          <a:spcPts val="100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 phân</a:t>
                      </a:r>
                      <a:endParaRPr lang="vi-VN" sz="12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just">
                        <a:lnSpc>
                          <a:spcPct val="120000"/>
                        </a:lnSpc>
                        <a:spcAft>
                          <a:spcPts val="1000"/>
                        </a:spcAft>
                      </a:pP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endParaRPr lang="vi-V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r h="737068">
                <a:tc rowSpan="8">
                  <a:txBody>
                    <a:bodyPr/>
                    <a:lstStyle/>
                    <a:p>
                      <a:pPr algn="just">
                        <a:lnSpc>
                          <a:spcPct val="120000"/>
                        </a:lnSpc>
                        <a:spcAft>
                          <a:spcPts val="10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một tế bào mẹ cho ra hai tế bào con.</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một tế bào mẹ cho ra bốn tế bào con.</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1336">
                <a:tc vMerge="1">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 1 lần phân bào </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lần phân bào liên tiếp. Giảm phân 1 gọi là phân bào giảm nhiễm. Giảm phân 2 là phân bào nguyên nhiễm.</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68">
                <a:tc vMerge="1">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Xảy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Xảy ra ở tế bào sinh dục chín.</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934">
                <a:tc vMerge="1">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 1 chu kì biến đổi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 qua 2 chu kì biến đổi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68">
                <a:tc vMerge="1">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 tượng tiếp hợp và trao đổi chéo</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68">
                <a:tc vMerge="1">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 xếp NST trên thoi phân bào</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NST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xích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NST kép xếp thành 2 hàng trên mặt phẳng xích đạo (kì giữa 1)</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934">
                <a:tc vMerge="1">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 lần phân bào</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một lần phân bào.</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1336">
                <a:tc vMerge="1">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400" dirty="0" err="1"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nửa</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so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400" dirty="0" err="1"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32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32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095" y="2344510"/>
            <a:ext cx="9290276" cy="398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92001" cy="68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6" name="Chỗ dành sẵn cho Nội dung 2"/>
          <p:cNvSpPr txBox="1"/>
          <p:nvPr/>
        </p:nvSpPr>
        <p:spPr>
          <a:xfrm>
            <a:off x="1295403" y="899887"/>
            <a:ext cx="9601196" cy="4556104"/>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1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Aft>
                <a:spcPts val="100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hoạt động cá nhân :</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pt-BR" sz="2800" dirty="0" smtClean="0">
                <a:latin typeface="Times New Roman" panose="02020603050405020304" pitchFamily="18" charset="0"/>
                <a:ea typeface="Times New Roman" panose="02020603050405020304" pitchFamily="18" charset="0"/>
                <a:cs typeface="Times New Roman" panose="02020603050405020304" pitchFamily="18" charset="0"/>
              </a:rPr>
              <a:t> + Công việc đã chuẩn bị ở nhà: Vẽ sơ đồ diễn biến ở một kì trong giảm phân  do nhóm trưởng phân công (không chú thích tên kì nào). HS có thể dùng ống hút khác màu và tấm bìa màu để làm mô hình, kích thước mô hình 10cm x10cm.</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pt-BR" sz="2800" dirty="0" smtClean="0">
                <a:latin typeface="Times New Roman" panose="02020603050405020304" pitchFamily="18" charset="0"/>
                <a:ea typeface="Times New Roman" panose="02020603050405020304" pitchFamily="18" charset="0"/>
                <a:cs typeface="Times New Roman" panose="02020603050405020304" pitchFamily="18" charset="0"/>
              </a:rPr>
              <a:t> + Đến lớp: Hoạt động nhóm: Trò chơi lắp ghép đúng các hình vẽ diễn biến các kì; mảnh ghép kiến thức về diễn biến cơ bản của các kì đã cắt rời vào phiếu học tập số 1.</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7" name="Hộp Văn bản 6"/>
          <p:cNvSpPr txBox="1"/>
          <p:nvPr/>
        </p:nvSpPr>
        <p:spPr>
          <a:xfrm>
            <a:off x="1731088" y="535233"/>
            <a:ext cx="6116216" cy="609398"/>
          </a:xfrm>
          <a:prstGeom prst="rect">
            <a:avLst/>
          </a:prstGeom>
          <a:noFill/>
        </p:spPr>
        <p:txBody>
          <a:bodyPr wrap="square">
            <a:spAutoFit/>
          </a:bodyPr>
          <a:lstStyle/>
          <a:p>
            <a:pPr marL="0" indent="0" algn="just">
              <a:lnSpc>
                <a:spcPct val="120000"/>
              </a:lnSpc>
              <a:spcAft>
                <a:spcPts val="1000"/>
              </a:spcAft>
              <a:buNone/>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Các hình vẽ/ mô hình:</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hỗ dành sẵn cho Nội dung 4"/>
          <p:cNvPicPr>
            <a:picLocks noChangeAspect="1"/>
          </p:cNvPicPr>
          <p:nvPr/>
        </p:nvPicPr>
        <p:blipFill>
          <a:blip r:embed="rId2"/>
          <a:stretch>
            <a:fillRect/>
          </a:stretch>
        </p:blipFill>
        <p:spPr>
          <a:xfrm>
            <a:off x="1001489" y="1465943"/>
            <a:ext cx="10788880" cy="4064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7" name="Tiêu đề 1"/>
          <p:cNvSpPr txBox="1"/>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5" name="Table 4"/>
          <p:cNvGraphicFramePr>
            <a:graphicFrameLocks noGrp="1"/>
          </p:cNvGraphicFramePr>
          <p:nvPr/>
        </p:nvGraphicFramePr>
        <p:xfrm>
          <a:off x="1085462" y="1875087"/>
          <a:ext cx="10232572" cy="2175256"/>
        </p:xfrm>
        <a:graphic>
          <a:graphicData uri="http://schemas.openxmlformats.org/drawingml/2006/table">
            <a:tbl>
              <a:tblPr firstRow="1" firstCol="1" lastRow="1" lastCol="1" bandRow="1" bandCol="1"/>
              <a:tblGrid>
                <a:gridCol w="5116868"/>
                <a:gridCol w="5115704"/>
              </a:tblGrid>
              <a:tr h="577114">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Các  NST được nhân đôi tạo thành NST kép.</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indent="0" algn="just">
                        <a:lnSpc>
                          <a:spcPct val="120000"/>
                        </a:lnSpc>
                        <a:spcAft>
                          <a:spcPts val="1000"/>
                        </a:spcAft>
                        <a:buFontTx/>
                        <a:buNone/>
                      </a:pPr>
                      <a:r>
                        <a:rPr lang="nl-NL" sz="2800" spc="1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Mỗi </a:t>
                      </a: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NST kép trong cặp NST kép tương đồng di chuyển theo thoi vô sắc đi về 2 cực của tế bào</a:t>
                      </a:r>
                      <a:r>
                        <a:rPr lang="nl-NL" sz="2800" spc="1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nl-NL" sz="2800" spc="1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457200" indent="-457200" algn="just">
                        <a:lnSpc>
                          <a:spcPct val="120000"/>
                        </a:lnSpc>
                        <a:spcAft>
                          <a:spcPts val="1000"/>
                        </a:spcAft>
                        <a:buFontTx/>
                        <a:buChar char="-"/>
                      </a:pP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7" name="Tiêu đề 1"/>
          <p:cNvSpPr txBox="1"/>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6" name="Table 5"/>
          <p:cNvGraphicFramePr>
            <a:graphicFrameLocks noGrp="1"/>
          </p:cNvGraphicFramePr>
          <p:nvPr/>
        </p:nvGraphicFramePr>
        <p:xfrm>
          <a:off x="1193800" y="1599520"/>
          <a:ext cx="10232572" cy="3965448"/>
        </p:xfrm>
        <a:graphic>
          <a:graphicData uri="http://schemas.openxmlformats.org/drawingml/2006/table">
            <a:tbl>
              <a:tblPr firstRow="1" firstCol="1" lastRow="1" lastCol="1" bandRow="1" bandCol="1"/>
              <a:tblGrid>
                <a:gridCol w="5116868"/>
                <a:gridCol w="5115704"/>
              </a:tblGrid>
              <a:tr h="1584773">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Có sự tiếp hợp của các NST kép theo từng cặp tương đồng.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Sau tiếp hợp NST dần co xoắn lại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Thoi vô sắc hình thành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Màng nhân và nhân con dần tiêu biến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20000"/>
                        </a:lnSpc>
                        <a:spcAft>
                          <a:spcPts val="1000"/>
                        </a:spcAft>
                      </a:pP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kép</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co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xoắn</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cực</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đại</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2800" b="1"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hàng</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mặt</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phẳng</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xích</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đạo</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thoi</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vô</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a:solidFill>
                <a:srgbClr val="000000"/>
              </a:solidFill>
              <a:latin typeface="Times New Roman" panose="02020603050405020304"/>
              <a:ea typeface="Calibri" panose="020F0502020204030204"/>
              <a:cs typeface="Times New Roman" panose="02020603050405020304"/>
            </a:endParaRPr>
          </a:p>
          <a:p>
            <a:pPr indent="342900" algn="just" defTabSz="914400">
              <a:lnSpc>
                <a:spcPct val="120000"/>
              </a:lnSpc>
            </a:pPr>
            <a:endParaRPr lang="en-US" sz="3200" dirty="0" smtClean="0">
              <a:solidFill>
                <a:srgbClr val="000000"/>
              </a:solidFill>
              <a:latin typeface="Times New Roman" panose="02020603050405020304"/>
              <a:ea typeface="Calibri" panose="020F0502020204030204"/>
              <a:cs typeface="Times New Roman" panose="02020603050405020304"/>
            </a:endParaRPr>
          </a:p>
        </p:txBody>
      </p:sp>
      <p:sp>
        <p:nvSpPr>
          <p:cNvPr id="7" name="Tiêu đề 1"/>
          <p:cNvSpPr txBox="1"/>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5" name="Table 4"/>
          <p:cNvGraphicFramePr>
            <a:graphicFrameLocks noGrp="1"/>
          </p:cNvGraphicFramePr>
          <p:nvPr/>
        </p:nvGraphicFramePr>
        <p:xfrm>
          <a:off x="979714" y="1773692"/>
          <a:ext cx="10232572" cy="2467864"/>
        </p:xfrm>
        <a:graphic>
          <a:graphicData uri="http://schemas.openxmlformats.org/drawingml/2006/table">
            <a:tbl>
              <a:tblPr firstRow="1" firstCol="1" lastRow="1" lastCol="1" bandRow="1" bandCol="1"/>
              <a:tblGrid>
                <a:gridCol w="5116868"/>
                <a:gridCol w="5115704"/>
              </a:tblGrid>
              <a:tr h="865530">
                <a:tc>
                  <a:txBody>
                    <a:bodyPr/>
                    <a:lstStyle/>
                    <a:p>
                      <a:pPr algn="just">
                        <a:lnSpc>
                          <a:spcPct val="120000"/>
                        </a:lnSpc>
                        <a:spcAft>
                          <a:spcPts val="1000"/>
                        </a:spcAft>
                      </a:pP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kép</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co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xoắn</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cực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3200" b="1"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mặt</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phẳng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xích</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đạo</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thoi</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vô</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lnSpc>
                          <a:spcPct val="120000"/>
                        </a:lnSpc>
                        <a:spcAft>
                          <a:spcPts val="1000"/>
                        </a:spcAft>
                      </a:pPr>
                      <a:r>
                        <a:rPr lang="nl-NL"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Diễn ra rất nhanh không có sự nhân đôi nhiễm sắc thể</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NKNOELEADERBOARD" val="6569982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9998</Words>
  <Application>WPS Presentation</Application>
  <PresentationFormat>Widescreen</PresentationFormat>
  <Paragraphs>404</Paragraphs>
  <Slides>40</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40</vt:i4>
      </vt:variant>
    </vt:vector>
  </HeadingPairs>
  <TitlesOfParts>
    <vt:vector size="54" baseType="lpstr">
      <vt:lpstr>Arial</vt:lpstr>
      <vt:lpstr>SimSun</vt:lpstr>
      <vt:lpstr>Wingdings</vt:lpstr>
      <vt:lpstr>Times New Roman</vt:lpstr>
      <vt:lpstr>Baskerville Old Face</vt:lpstr>
      <vt:lpstr>Calibri</vt:lpstr>
      <vt:lpstr>Times New Roman</vt:lpstr>
      <vt:lpstr>Calibri</vt:lpstr>
      <vt:lpstr>Arial</vt:lpstr>
      <vt:lpstr>Microsoft YaHei</vt:lpstr>
      <vt:lpstr>Arial Unicode MS</vt:lpstr>
      <vt:lpstr>Calibri Light</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giảm phân</dc:title>
  <dc:creator>Thắng Nguyễn</dc:creator>
  <cp:lastModifiedBy>Nghĩa Nguyễn Trọng</cp:lastModifiedBy>
  <cp:revision>18</cp:revision>
  <dcterms:created xsi:type="dcterms:W3CDTF">2022-06-11T11:14:00Z</dcterms:created>
  <dcterms:modified xsi:type="dcterms:W3CDTF">2024-06-07T17:06:48Z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