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83" r:id="rId3"/>
    <p:sldId id="259" r:id="rId4"/>
    <p:sldId id="320" r:id="rId5"/>
    <p:sldId id="284" r:id="rId6"/>
    <p:sldId id="321" r:id="rId7"/>
    <p:sldId id="314" r:id="rId8"/>
    <p:sldId id="322" r:id="rId9"/>
    <p:sldId id="323" r:id="rId10"/>
    <p:sldId id="324" r:id="rId11"/>
    <p:sldId id="325" r:id="rId12"/>
    <p:sldId id="326" r:id="rId13"/>
    <p:sldId id="327" r:id="rId14"/>
    <p:sldId id="328" r:id="rId15"/>
    <p:sldId id="329" r:id="rId16"/>
    <p:sldId id="315" r:id="rId17"/>
    <p:sldId id="330" r:id="rId18"/>
    <p:sldId id="331" r:id="rId19"/>
    <p:sldId id="316" r:id="rId20"/>
    <p:sldId id="332" r:id="rId21"/>
    <p:sldId id="333" r:id="rId22"/>
    <p:sldId id="303" r:id="rId23"/>
    <p:sldId id="287" r:id="rId24"/>
    <p:sldId id="334" r:id="rId25"/>
    <p:sldId id="300" r:id="rId26"/>
    <p:sldId id="317" r:id="rId27"/>
    <p:sldId id="318" r:id="rId28"/>
    <p:sldId id="319" r:id="rId29"/>
    <p:sldId id="301" r:id="rId30"/>
    <p:sldId id="335" r:id="rId31"/>
    <p:sldId id="338" r:id="rId32"/>
    <p:sldId id="339" r:id="rId33"/>
    <p:sldId id="340" r:id="rId34"/>
    <p:sldId id="341" r:id="rId35"/>
    <p:sldId id="342" r:id="rId36"/>
    <p:sldId id="343" r:id="rId37"/>
  </p:sldIdLst>
  <p:sldSz cx="9144000" cy="5143500" type="screen16x9"/>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36" autoAdjust="0"/>
    <p:restoredTop sz="94660"/>
  </p:normalViewPr>
  <p:slideViewPr>
    <p:cSldViewPr>
      <p:cViewPr varScale="1">
        <p:scale>
          <a:sx n="91" d="100"/>
          <a:sy n="91" d="100"/>
        </p:scale>
        <p:origin x="712"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gs" Target="tags/tag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9B7F5-A539-4576-A200-BB70B5F1EC83}"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421EA-C57E-4AC9-8E63-FADC8328499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DB88F198-5E7A-419A-A82F-9905C31EEF2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88F198-5E7A-419A-A82F-9905C31EEF2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8F198-5E7A-419A-A82F-9905C31EEF2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8F198-5E7A-419A-A82F-9905C31EEF2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B88F198-5E7A-419A-A82F-9905C31EEF2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B88F198-5E7A-419A-A82F-9905C31EEF2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DB88F198-5E7A-419A-A82F-9905C31EEF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DB88F198-5E7A-419A-A82F-9905C31EEF2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B2297-3FB4-4303-9616-CE07121CB853}"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B88F198-5E7A-419A-A82F-9905C31EEF26}"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EB2297-3FB4-4303-9616-CE07121CB85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2.bin"/><Relationship Id="rId3" Type="http://schemas.openxmlformats.org/officeDocument/2006/relationships/image" Target="../media/image2.png"/><Relationship Id="rId2" Type="http://schemas.openxmlformats.org/officeDocument/2006/relationships/oleObject" Target="../embeddings/oleObject1.bin"/><Relationship Id="rId10" Type="http://schemas.openxmlformats.org/officeDocument/2006/relationships/vmlDrawing" Target="../drawings/vmlDrawing1.v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4.bin"/><Relationship Id="rId3" Type="http://schemas.openxmlformats.org/officeDocument/2006/relationships/image" Target="../media/image2.png"/><Relationship Id="rId2" Type="http://schemas.openxmlformats.org/officeDocument/2006/relationships/oleObject" Target="../embeddings/oleObject3.bin"/><Relationship Id="rId10" Type="http://schemas.openxmlformats.org/officeDocument/2006/relationships/vmlDrawing" Target="../drawings/vmlDrawing2.v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228600" y="285750"/>
            <a:ext cx="8676456" cy="162594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a:ln w="11430"/>
                <a:solidFill>
                  <a:srgbClr val="FFFF00"/>
                </a:solidFill>
                <a:effectLst>
                  <a:outerShdw blurRad="50800" dist="39000" dir="5460000" algn="tl">
                    <a:srgbClr val="000000">
                      <a:alpha val="38000"/>
                    </a:srgbClr>
                  </a:outerShdw>
                </a:effectLst>
              </a:rPr>
              <a:t>CHỦ ĐỀ 6. TRAO ĐỔI CHẤT </a:t>
            </a:r>
            <a:endParaRPr lang="en-US" sz="3600" b="1" smtClean="0">
              <a:ln w="11430"/>
              <a:solidFill>
                <a:srgbClr val="FFFF00"/>
              </a:solidFill>
              <a:effectLst>
                <a:outerShdw blurRad="50800" dist="39000" dir="5460000" algn="tl">
                  <a:srgbClr val="000000">
                    <a:alpha val="38000"/>
                  </a:srgbClr>
                </a:outerShdw>
              </a:effectLst>
            </a:endParaRPr>
          </a:p>
          <a:p>
            <a:pPr algn="ctr"/>
            <a:r>
              <a:rPr lang="en-US" sz="3600" b="1" smtClean="0">
                <a:ln w="11430"/>
                <a:solidFill>
                  <a:srgbClr val="FFFF00"/>
                </a:solidFill>
                <a:effectLst>
                  <a:outerShdw blurRad="50800" dist="39000" dir="5460000" algn="tl">
                    <a:srgbClr val="000000">
                      <a:alpha val="38000"/>
                    </a:srgbClr>
                  </a:outerShdw>
                </a:effectLst>
              </a:rPr>
              <a:t>VÀ </a:t>
            </a:r>
            <a:r>
              <a:rPr lang="en-US" sz="3600" b="1">
                <a:ln w="11430"/>
                <a:solidFill>
                  <a:srgbClr val="FFFF00"/>
                </a:solidFill>
                <a:effectLst>
                  <a:outerShdw blurRad="50800" dist="39000" dir="5460000" algn="tl">
                    <a:srgbClr val="000000">
                      <a:alpha val="38000"/>
                    </a:srgbClr>
                  </a:outerShdw>
                </a:effectLst>
              </a:rPr>
              <a:t>CHUYỂN HÓA NĂNG LƯỢNG Ở TẾ </a:t>
            </a:r>
            <a:r>
              <a:rPr lang="en-US" sz="3600" b="1" smtClean="0">
                <a:ln w="11430"/>
                <a:solidFill>
                  <a:srgbClr val="FFFF00"/>
                </a:solidFill>
                <a:effectLst>
                  <a:outerShdw blurRad="50800" dist="39000" dir="5460000" algn="tl">
                    <a:srgbClr val="000000">
                      <a:alpha val="38000"/>
                    </a:srgbClr>
                  </a:outerShdw>
                </a:effectLst>
              </a:rPr>
              <a:t>BÀO</a:t>
            </a:r>
            <a:endParaRPr lang="en-US" sz="3600" b="1" smtClean="0">
              <a:ln w="11430"/>
              <a:solidFill>
                <a:srgbClr val="FFFF00"/>
              </a:solidFill>
              <a:effectLst>
                <a:outerShdw blurRad="50800" dist="39000" dir="5460000" algn="tl">
                  <a:srgbClr val="000000">
                    <a:alpha val="38000"/>
                  </a:srgbClr>
                </a:outerShdw>
              </a:effectLst>
            </a:endParaRPr>
          </a:p>
        </p:txBody>
      </p:sp>
      <p:sp>
        <p:nvSpPr>
          <p:cNvPr id="5" name="WordArt 3"/>
          <p:cNvSpPr>
            <a:spLocks noChangeArrowheads="1" noChangeShapeType="1" noTextEdit="1"/>
          </p:cNvSpPr>
          <p:nvPr/>
        </p:nvSpPr>
        <p:spPr bwMode="auto">
          <a:xfrm>
            <a:off x="286115" y="2343150"/>
            <a:ext cx="8676456" cy="1346374"/>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a:ln w="11430">
                  <a:solidFill>
                    <a:srgbClr val="00B050"/>
                  </a:solidFill>
                </a:ln>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 </a:t>
            </a:r>
            <a:r>
              <a:rPr lang="en-US" sz="3600" b="1" spc="50" smtClean="0">
                <a:ln w="11430">
                  <a:solidFill>
                    <a:srgbClr val="00B050"/>
                  </a:solidFill>
                </a:ln>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11. </a:t>
            </a:r>
            <a:r>
              <a:rPr lang="en-US" sz="3600" b="1" spc="50">
                <a:ln w="11430">
                  <a:solidFill>
                    <a:srgbClr val="00B050"/>
                  </a:solidFill>
                </a:ln>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TỔNG HỢP VÀ PHÂN GIẢI CÁC CHẤT</a:t>
            </a:r>
            <a:endParaRPr lang="en-US" sz="3600" b="1" spc="50">
              <a:ln w="11430">
                <a:solidFill>
                  <a:srgbClr val="00B050"/>
                </a:solidFill>
              </a:ln>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3600" b="1" spc="50">
                <a:ln w="11430">
                  <a:solidFill>
                    <a:srgbClr val="00B050"/>
                  </a:solidFill>
                </a:ln>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TRONG TẾ BÀO</a:t>
            </a:r>
            <a:endParaRPr lang="en-US" sz="3600" b="1" spc="50">
              <a:ln w="11430">
                <a:solidFill>
                  <a:srgbClr val="00B050"/>
                </a:solidFill>
              </a:ln>
              <a:solidFill>
                <a:srgbClr val="00B0F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18100"/>
            <a:ext cx="8839200" cy="2241960"/>
          </a:xfrm>
          <a:prstGeom prst="rect">
            <a:avLst/>
          </a:prstGeom>
        </p:spPr>
        <p:txBody>
          <a:bodyPr wrap="square">
            <a:spAutoFit/>
          </a:bodyPr>
          <a:lstStyle/>
          <a:p>
            <a:pPr>
              <a:lnSpc>
                <a:spcPct val="150000"/>
              </a:lnSpc>
            </a:pPr>
            <a:r>
              <a:rPr lang="en-US" sz="2400">
                <a:solidFill>
                  <a:srgbClr val="002060"/>
                </a:solidFill>
                <a:latin typeface="Times New Roman" panose="02020603050405020304" pitchFamily="18" charset="0"/>
                <a:cs typeface="Times New Roman" panose="02020603050405020304" pitchFamily="18" charset="0"/>
              </a:rPr>
              <a:t>Nhận định sau đây đúng hay sai, giải thích?</a:t>
            </a:r>
            <a:endParaRPr lang="en-US" sz="240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400">
                <a:solidFill>
                  <a:srgbClr val="002060"/>
                </a:solidFill>
                <a:latin typeface="Times New Roman" panose="02020603050405020304" pitchFamily="18" charset="0"/>
                <a:cs typeface="Times New Roman" panose="02020603050405020304" pitchFamily="18" charset="0"/>
              </a:rPr>
              <a:t>1. Vì sao glucose được tạo ra từ quá trình quang hợp cần thiết cho tổng hợp nhiều hợp chất hữu cơ của tế bào?</a:t>
            </a:r>
            <a:endParaRPr lang="en-US" sz="240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400">
                <a:solidFill>
                  <a:srgbClr val="002060"/>
                </a:solidFill>
                <a:latin typeface="Times New Roman" panose="02020603050405020304" pitchFamily="18" charset="0"/>
                <a:cs typeface="Times New Roman" panose="02020603050405020304" pitchFamily="18" charset="0"/>
              </a:rPr>
              <a:t>2. Trình bày vai trò của quang hợp với sinh giới?</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400" y="133350"/>
            <a:ext cx="1919115"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Gói câu hỏi 4</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18100"/>
            <a:ext cx="8839200" cy="4531818"/>
          </a:xfrm>
          <a:prstGeom prst="rect">
            <a:avLst/>
          </a:prstGeom>
        </p:spPr>
        <p:txBody>
          <a:bodyPr wrap="square">
            <a:spAutoFit/>
          </a:bodyPr>
          <a:lstStyle/>
          <a:p>
            <a:pPr algn="just">
              <a:lnSpc>
                <a:spcPct val="110000"/>
              </a:lnSpc>
            </a:pPr>
            <a:r>
              <a:rPr lang="en-US" sz="2400">
                <a:solidFill>
                  <a:srgbClr val="002060"/>
                </a:solidFill>
                <a:latin typeface="Times New Roman" panose="02020603050405020304" pitchFamily="18" charset="0"/>
                <a:cs typeface="Times New Roman" panose="02020603050405020304" pitchFamily="18" charset="0"/>
              </a:rPr>
              <a:t>1. Quang tổng hợp là quá trình tế bào tổng hợp chất hữu cơ từ các chất vô cơ nhờ năng lượng ánh sáng mặt trời.</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10000"/>
              </a:lnSpc>
            </a:pPr>
            <a:r>
              <a:rPr lang="en-US" sz="2400">
                <a:solidFill>
                  <a:srgbClr val="002060"/>
                </a:solidFill>
                <a:latin typeface="Times New Roman" panose="02020603050405020304" pitchFamily="18" charset="0"/>
                <a:cs typeface="Times New Roman" panose="02020603050405020304" pitchFamily="18" charset="0"/>
              </a:rPr>
              <a:t>2. Thực vật, tảo và một số vi khuẩn có khả năng quang tổng hợp. Ở thực vật và tảo, quang tổng hợp diễn ra ở bào quan lục lạp.</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10000"/>
              </a:lnSpc>
            </a:pPr>
            <a:r>
              <a:rPr lang="en-US" sz="2400">
                <a:solidFill>
                  <a:srgbClr val="002060"/>
                </a:solidFill>
                <a:latin typeface="Times New Roman" panose="02020603050405020304" pitchFamily="18" charset="0"/>
                <a:cs typeface="Times New Roman" panose="02020603050405020304" pitchFamily="18" charset="0"/>
              </a:rPr>
              <a:t>3. Ở thực vật và tảo, quang tổng hợp gồm 2 pha: pha sáng và pha không phụ thuộc ánh sáng.</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10000"/>
              </a:lnSpc>
            </a:pPr>
            <a:r>
              <a:rPr lang="en-US" sz="2400">
                <a:solidFill>
                  <a:srgbClr val="002060"/>
                </a:solidFill>
                <a:latin typeface="Times New Roman" panose="02020603050405020304" pitchFamily="18" charset="0"/>
                <a:cs typeface="Times New Roman" panose="02020603050405020304" pitchFamily="18" charset="0"/>
              </a:rPr>
              <a:t>4. Quang tổng hợp có vai trò: chuyển hóa năng lượng áng sáng mặt trời thành năng lượng hóa học tích lũy trong các hợp chất hữu cơ (C</a:t>
            </a:r>
            <a:r>
              <a:rPr lang="en-US" sz="2400" baseline="-25000">
                <a:solidFill>
                  <a:srgbClr val="002060"/>
                </a:solidFill>
                <a:latin typeface="Times New Roman" panose="02020603050405020304" pitchFamily="18" charset="0"/>
                <a:cs typeface="Times New Roman" panose="02020603050405020304" pitchFamily="18" charset="0"/>
              </a:rPr>
              <a:t>6­­</a:t>
            </a:r>
            <a:r>
              <a:rPr lang="en-US" sz="2400">
                <a:solidFill>
                  <a:srgbClr val="002060"/>
                </a:solidFill>
                <a:latin typeface="Times New Roman" panose="02020603050405020304" pitchFamily="18" charset="0"/>
                <a:cs typeface="Times New Roman" panose="02020603050405020304" pitchFamily="18" charset="0"/>
              </a:rPr>
              <a:t>H</a:t>
            </a:r>
            <a:r>
              <a:rPr lang="en-US" sz="2400" baseline="-25000">
                <a:solidFill>
                  <a:srgbClr val="002060"/>
                </a:solidFill>
                <a:latin typeface="Times New Roman" panose="02020603050405020304" pitchFamily="18" charset="0"/>
                <a:cs typeface="Times New Roman" panose="02020603050405020304" pitchFamily="18" charset="0"/>
              </a:rPr>
              <a:t>12</a:t>
            </a:r>
            <a:r>
              <a:rPr lang="en-US" sz="2400">
                <a:solidFill>
                  <a:srgbClr val="002060"/>
                </a:solidFill>
                <a:latin typeface="Times New Roman" panose="02020603050405020304" pitchFamily="18" charset="0"/>
                <a:cs typeface="Times New Roman" panose="02020603050405020304" pitchFamily="18" charset="0"/>
              </a:rPr>
              <a:t>O</a:t>
            </a:r>
            <a:r>
              <a:rPr lang="en-US" sz="2400" baseline="-25000">
                <a:solidFill>
                  <a:srgbClr val="002060"/>
                </a:solidFill>
                <a:latin typeface="Times New Roman" panose="02020603050405020304" pitchFamily="18" charset="0"/>
                <a:cs typeface="Times New Roman" panose="02020603050405020304" pitchFamily="18" charset="0"/>
              </a:rPr>
              <a:t>6</a:t>
            </a:r>
            <a:r>
              <a:rPr lang="en-US" sz="2400">
                <a:solidFill>
                  <a:srgbClr val="002060"/>
                </a:solidFill>
                <a:latin typeface="Times New Roman" panose="02020603050405020304" pitchFamily="18" charset="0"/>
                <a:cs typeface="Times New Roman" panose="02020603050405020304" pitchFamily="18" charset="0"/>
              </a:rPr>
              <a:t>); giải phóng O</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 sản phẩm của quang tổng hợp tạo nguyên liệu cho các quá trình tổng hợp khác, là nguồn cung cấp năng lượng cho tế bào.</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29000" y="72568"/>
            <a:ext cx="3649397"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ĐÁP ÁN GÓI CÂU HỎI 1</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18100"/>
            <a:ext cx="8839200" cy="4524315"/>
          </a:xfrm>
          <a:prstGeom prst="rect">
            <a:avLst/>
          </a:prstGeom>
        </p:spPr>
        <p:txBody>
          <a:bodyPr wrap="square">
            <a:spAutoFit/>
          </a:bodyPr>
          <a:lstStyle/>
          <a:p>
            <a:pPr>
              <a:lnSpc>
                <a:spcPct val="150000"/>
              </a:lnSpc>
            </a:pPr>
            <a:r>
              <a:rPr lang="en-US" sz="2400">
                <a:solidFill>
                  <a:srgbClr val="002060"/>
                </a:solidFill>
                <a:latin typeface="Times New Roman" panose="02020603050405020304" pitchFamily="18" charset="0"/>
                <a:cs typeface="Times New Roman" panose="02020603050405020304" pitchFamily="18" charset="0"/>
              </a:rPr>
              <a:t>1. 	+ Vị trí: thylakoid</a:t>
            </a:r>
            <a:endParaRPr lang="en-US" sz="240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 </a:t>
            </a:r>
            <a:r>
              <a:rPr lang="en-US" sz="2400">
                <a:solidFill>
                  <a:srgbClr val="002060"/>
                </a:solidFill>
                <a:latin typeface="Times New Roman" panose="02020603050405020304" pitchFamily="18" charset="0"/>
                <a:cs typeface="Times New Roman" panose="02020603050405020304" pitchFamily="18" charset="0"/>
              </a:rPr>
              <a:t>Nguyên liệu:  H</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O, ADP, Pi, NADP</a:t>
            </a:r>
            <a:r>
              <a:rPr lang="en-US" sz="2400" baseline="3000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 </a:t>
            </a:r>
            <a:r>
              <a:rPr lang="en-US" sz="2400">
                <a:solidFill>
                  <a:srgbClr val="002060"/>
                </a:solidFill>
                <a:latin typeface="Times New Roman" panose="02020603050405020304" pitchFamily="18" charset="0"/>
                <a:cs typeface="Times New Roman" panose="02020603050405020304" pitchFamily="18" charset="0"/>
              </a:rPr>
              <a:t>Sản phẩm: ATP, NADPH, H</a:t>
            </a:r>
            <a:r>
              <a:rPr lang="en-US" sz="2400" baseline="30000">
                <a:solidFill>
                  <a:srgbClr val="002060"/>
                </a:solidFill>
                <a:latin typeface="Times New Roman" panose="02020603050405020304" pitchFamily="18" charset="0"/>
                <a:cs typeface="Times New Roman" panose="02020603050405020304" pitchFamily="18" charset="0"/>
              </a:rPr>
              <a:t>+</a:t>
            </a:r>
            <a:r>
              <a:rPr lang="en-US" sz="2400">
                <a:solidFill>
                  <a:srgbClr val="002060"/>
                </a:solidFill>
                <a:latin typeface="Times New Roman" panose="02020603050405020304" pitchFamily="18" charset="0"/>
                <a:cs typeface="Times New Roman" panose="02020603050405020304" pitchFamily="18" charset="0"/>
              </a:rPr>
              <a:t>, O</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 </a:t>
            </a:r>
            <a:endParaRPr lang="en-US" sz="2400" smtClean="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PTTQ: H</a:t>
            </a:r>
            <a:r>
              <a:rPr lang="en-US" sz="2400" baseline="-25000" smtClean="0">
                <a:solidFill>
                  <a:srgbClr val="002060"/>
                </a:solidFill>
                <a:latin typeface="Times New Roman" panose="02020603050405020304" pitchFamily="18" charset="0"/>
                <a:cs typeface="Times New Roman" panose="02020603050405020304" pitchFamily="18" charset="0"/>
              </a:rPr>
              <a:t>2</a:t>
            </a:r>
            <a:r>
              <a:rPr lang="en-US" sz="2400" smtClean="0">
                <a:solidFill>
                  <a:srgbClr val="002060"/>
                </a:solidFill>
                <a:latin typeface="Times New Roman" panose="02020603050405020304" pitchFamily="18" charset="0"/>
                <a:cs typeface="Times New Roman" panose="02020603050405020304" pitchFamily="18" charset="0"/>
              </a:rPr>
              <a:t>O + ADP + Pi + NADP</a:t>
            </a:r>
            <a:r>
              <a:rPr lang="en-US" sz="2400" baseline="30000" smtClean="0">
                <a:solidFill>
                  <a:srgbClr val="002060"/>
                </a:solidFill>
                <a:latin typeface="Times New Roman" panose="02020603050405020304" pitchFamily="18" charset="0"/>
                <a:cs typeface="Times New Roman" panose="02020603050405020304" pitchFamily="18" charset="0"/>
              </a:rPr>
              <a:t>+                  </a:t>
            </a:r>
            <a:r>
              <a:rPr lang="en-US" sz="2400" smtClean="0">
                <a:solidFill>
                  <a:srgbClr val="002060"/>
                </a:solidFill>
                <a:latin typeface="Times New Roman" panose="02020603050405020304" pitchFamily="18" charset="0"/>
                <a:cs typeface="Times New Roman" panose="02020603050405020304" pitchFamily="18" charset="0"/>
              </a:rPr>
              <a:t>ATP + NADPH + H</a:t>
            </a:r>
            <a:r>
              <a:rPr lang="en-US" sz="2400" baseline="30000" smtClean="0">
                <a:solidFill>
                  <a:srgbClr val="002060"/>
                </a:solidFill>
                <a:latin typeface="Times New Roman" panose="02020603050405020304" pitchFamily="18" charset="0"/>
                <a:cs typeface="Times New Roman" panose="02020603050405020304" pitchFamily="18" charset="0"/>
              </a:rPr>
              <a:t>+</a:t>
            </a:r>
            <a:r>
              <a:rPr lang="en-US" sz="2400" smtClean="0">
                <a:solidFill>
                  <a:srgbClr val="002060"/>
                </a:solidFill>
                <a:latin typeface="Times New Roman" panose="02020603050405020304" pitchFamily="18" charset="0"/>
                <a:cs typeface="Times New Roman" panose="02020603050405020304" pitchFamily="18" charset="0"/>
              </a:rPr>
              <a:t> + O</a:t>
            </a:r>
            <a:r>
              <a:rPr lang="en-US" sz="2400" baseline="-25000" smtClean="0">
                <a:solidFill>
                  <a:srgbClr val="002060"/>
                </a:solidFill>
                <a:latin typeface="Times New Roman" panose="02020603050405020304" pitchFamily="18" charset="0"/>
                <a:cs typeface="Times New Roman" panose="02020603050405020304" pitchFamily="18" charset="0"/>
              </a:rPr>
              <a:t>2</a:t>
            </a:r>
            <a:r>
              <a:rPr lang="en-US" sz="2400" baseline="30000" smtClean="0">
                <a:solidFill>
                  <a:srgbClr val="002060"/>
                </a:solidFill>
                <a:latin typeface="Times New Roman" panose="02020603050405020304" pitchFamily="18" charset="0"/>
                <a:cs typeface="Times New Roman" panose="02020603050405020304" pitchFamily="18" charset="0"/>
              </a:rPr>
              <a:t> </a:t>
            </a:r>
            <a:endParaRPr lang="en-US" sz="2400" smtClean="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400" smtClean="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 Năng lượng ánh sáng được chuyển hóa thành năng lượng hóa học trong ATP và NADPH  nhờ hoạt động của chuỗi truyền electron.</a:t>
            </a:r>
            <a:endParaRPr lang="en-US" sz="240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400">
                <a:solidFill>
                  <a:srgbClr val="002060"/>
                </a:solidFill>
                <a:latin typeface="Times New Roman" panose="02020603050405020304" pitchFamily="18" charset="0"/>
                <a:cs typeface="Times New Roman" panose="02020603050405020304" pitchFamily="18" charset="0"/>
              </a:rPr>
              <a:t>3. Yếu tố môi trường sẽ ảnh hưởng đến hiệu quả pha sáng: Nước, ánh sáng.</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29000" y="72568"/>
            <a:ext cx="3649397"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ĐÁP ÁN GÓI CÂU HỎI 2</a:t>
            </a:r>
            <a:endParaRPr lang="en-US" sz="2400">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4800600" y="2190750"/>
            <a:ext cx="762000" cy="671143"/>
            <a:chOff x="2362200" y="4992790"/>
            <a:chExt cx="762000" cy="671143"/>
          </a:xfrm>
        </p:grpSpPr>
        <p:cxnSp>
          <p:nvCxnSpPr>
            <p:cNvPr id="5" name="Straight Arrow Connector 4"/>
            <p:cNvCxnSpPr/>
            <p:nvPr/>
          </p:nvCxnSpPr>
          <p:spPr>
            <a:xfrm>
              <a:off x="2362200" y="5323629"/>
              <a:ext cx="76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2362200" y="4992790"/>
              <a:ext cx="762000" cy="369332"/>
            </a:xfrm>
            <a:prstGeom prst="rect">
              <a:avLst/>
            </a:prstGeom>
            <a:noFill/>
          </p:spPr>
          <p:txBody>
            <a:bodyPr wrap="square" rtlCol="0">
              <a:spAutoFit/>
            </a:bodyPr>
            <a:lstStyle/>
            <a:p>
              <a:r>
                <a:rPr lang="en-US" smtClean="0">
                  <a:solidFill>
                    <a:srgbClr val="002060"/>
                  </a:solidFill>
                </a:rPr>
                <a:t>NLAS</a:t>
              </a:r>
              <a:endParaRPr lang="en-US">
                <a:solidFill>
                  <a:srgbClr val="002060"/>
                </a:solidFill>
              </a:endParaRPr>
            </a:p>
          </p:txBody>
        </p:sp>
        <p:sp>
          <p:nvSpPr>
            <p:cNvPr id="7" name="TextBox 6"/>
            <p:cNvSpPr txBox="1"/>
            <p:nvPr/>
          </p:nvSpPr>
          <p:spPr>
            <a:xfrm>
              <a:off x="2362200" y="5294601"/>
              <a:ext cx="762000" cy="369332"/>
            </a:xfrm>
            <a:prstGeom prst="rect">
              <a:avLst/>
            </a:prstGeom>
            <a:noFill/>
          </p:spPr>
          <p:txBody>
            <a:bodyPr wrap="square" rtlCol="0">
              <a:spAutoFit/>
            </a:bodyPr>
            <a:lstStyle/>
            <a:p>
              <a:r>
                <a:rPr lang="en-US" smtClean="0">
                  <a:solidFill>
                    <a:srgbClr val="002060"/>
                  </a:solidFill>
                </a:rPr>
                <a:t>STQH</a:t>
              </a:r>
              <a:endParaRPr lang="en-US">
                <a:solidFill>
                  <a:srgbClr val="002060"/>
                </a:solidFill>
              </a:endParaRPr>
            </a:p>
          </p:txBody>
        </p:sp>
      </p:gr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14350"/>
            <a:ext cx="4114800" cy="4485652"/>
          </a:xfrm>
          <a:prstGeom prst="rect">
            <a:avLst/>
          </a:prstGeom>
        </p:spPr>
        <p:txBody>
          <a:bodyPr wrap="square">
            <a:spAutoFit/>
          </a:bodyPr>
          <a:lstStyle/>
          <a:p>
            <a:pPr>
              <a:lnSpc>
                <a:spcPct val="120000"/>
              </a:lnSpc>
            </a:pPr>
            <a:r>
              <a:rPr lang="en-US" sz="2400">
                <a:solidFill>
                  <a:srgbClr val="002060"/>
                </a:solidFill>
                <a:latin typeface="Times New Roman" panose="02020603050405020304" pitchFamily="18" charset="0"/>
                <a:cs typeface="Times New Roman" panose="02020603050405020304" pitchFamily="18" charset="0"/>
              </a:rPr>
              <a:t>1. </a:t>
            </a:r>
            <a:r>
              <a:rPr lang="en-US" sz="2400" smtClean="0">
                <a:solidFill>
                  <a:srgbClr val="002060"/>
                </a:solidFill>
                <a:latin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cs typeface="Times New Roman" panose="02020603050405020304" pitchFamily="18" charset="0"/>
              </a:rPr>
              <a:t>Vị trí: chất nền lục lạp</a:t>
            </a:r>
            <a:endParaRPr lang="en-US" sz="2400">
              <a:solidFill>
                <a:srgbClr val="002060"/>
              </a:solidFill>
              <a:latin typeface="Times New Roman" panose="02020603050405020304" pitchFamily="18" charset="0"/>
              <a:cs typeface="Times New Roman" panose="02020603050405020304" pitchFamily="18" charset="0"/>
            </a:endParaRPr>
          </a:p>
          <a:p>
            <a:pPr>
              <a:lnSpc>
                <a:spcPct val="120000"/>
              </a:lnSpc>
            </a:pPr>
            <a:r>
              <a:rPr lang="en-US" sz="2400">
                <a:solidFill>
                  <a:srgbClr val="002060"/>
                </a:solidFill>
                <a:latin typeface="Times New Roman" panose="02020603050405020304" pitchFamily="18" charset="0"/>
                <a:cs typeface="Times New Roman" panose="02020603050405020304" pitchFamily="18" charset="0"/>
              </a:rPr>
              <a:t>+ Nguyên liệu:  CO</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 ATP, NADPH </a:t>
            </a:r>
            <a:endParaRPr lang="en-US" sz="2400">
              <a:solidFill>
                <a:srgbClr val="002060"/>
              </a:solidFill>
              <a:latin typeface="Times New Roman" panose="02020603050405020304" pitchFamily="18" charset="0"/>
              <a:cs typeface="Times New Roman" panose="02020603050405020304" pitchFamily="18" charset="0"/>
            </a:endParaRPr>
          </a:p>
          <a:p>
            <a:pPr>
              <a:lnSpc>
                <a:spcPct val="120000"/>
              </a:lnSpc>
            </a:pPr>
            <a:r>
              <a:rPr lang="en-US" sz="2400">
                <a:solidFill>
                  <a:srgbClr val="002060"/>
                </a:solidFill>
                <a:latin typeface="Times New Roman" panose="02020603050405020304" pitchFamily="18" charset="0"/>
                <a:cs typeface="Times New Roman" panose="02020603050405020304" pitchFamily="18" charset="0"/>
              </a:rPr>
              <a:t>+ Sản phẩm: ADP, Pi, NADP</a:t>
            </a:r>
            <a:r>
              <a:rPr lang="en-US" sz="2400" baseline="30000">
                <a:solidFill>
                  <a:srgbClr val="002060"/>
                </a:solidFill>
                <a:latin typeface="Times New Roman" panose="02020603050405020304" pitchFamily="18" charset="0"/>
                <a:cs typeface="Times New Roman" panose="02020603050405020304" pitchFamily="18" charset="0"/>
              </a:rPr>
              <a:t>+</a:t>
            </a:r>
            <a:r>
              <a:rPr lang="en-US" sz="2400">
                <a:solidFill>
                  <a:srgbClr val="002060"/>
                </a:solidFill>
                <a:latin typeface="Times New Roman" panose="02020603050405020304" pitchFamily="18" charset="0"/>
                <a:cs typeface="Times New Roman" panose="02020603050405020304" pitchFamily="18" charset="0"/>
              </a:rPr>
              <a:t>, C</a:t>
            </a:r>
            <a:r>
              <a:rPr lang="en-US" sz="2400" baseline="-25000">
                <a:solidFill>
                  <a:srgbClr val="002060"/>
                </a:solidFill>
                <a:latin typeface="Times New Roman" panose="02020603050405020304" pitchFamily="18" charset="0"/>
                <a:cs typeface="Times New Roman" panose="02020603050405020304" pitchFamily="18" charset="0"/>
              </a:rPr>
              <a:t>6</a:t>
            </a:r>
            <a:r>
              <a:rPr lang="en-US" sz="2400">
                <a:solidFill>
                  <a:srgbClr val="002060"/>
                </a:solidFill>
                <a:latin typeface="Times New Roman" panose="02020603050405020304" pitchFamily="18" charset="0"/>
                <a:cs typeface="Times New Roman" panose="02020603050405020304" pitchFamily="18" charset="0"/>
              </a:rPr>
              <a:t>H</a:t>
            </a:r>
            <a:r>
              <a:rPr lang="en-US" sz="2400" baseline="-25000">
                <a:solidFill>
                  <a:srgbClr val="002060"/>
                </a:solidFill>
                <a:latin typeface="Times New Roman" panose="02020603050405020304" pitchFamily="18" charset="0"/>
                <a:cs typeface="Times New Roman" panose="02020603050405020304" pitchFamily="18" charset="0"/>
              </a:rPr>
              <a:t>12</a:t>
            </a:r>
            <a:r>
              <a:rPr lang="en-US" sz="2400">
                <a:solidFill>
                  <a:srgbClr val="002060"/>
                </a:solidFill>
                <a:latin typeface="Times New Roman" panose="02020603050405020304" pitchFamily="18" charset="0"/>
                <a:cs typeface="Times New Roman" panose="02020603050405020304" pitchFamily="18" charset="0"/>
              </a:rPr>
              <a:t>O</a:t>
            </a:r>
            <a:r>
              <a:rPr lang="en-US" sz="2400" baseline="-25000">
                <a:solidFill>
                  <a:srgbClr val="002060"/>
                </a:solidFill>
                <a:latin typeface="Times New Roman" panose="02020603050405020304" pitchFamily="18" charset="0"/>
                <a:cs typeface="Times New Roman" panose="02020603050405020304" pitchFamily="18" charset="0"/>
              </a:rPr>
              <a:t>6</a:t>
            </a:r>
            <a:r>
              <a:rPr lang="en-US" sz="240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a:p>
            <a:pPr>
              <a:lnSpc>
                <a:spcPct val="120000"/>
              </a:lnSpc>
            </a:pPr>
            <a:r>
              <a:rPr lang="en-US" sz="2400">
                <a:solidFill>
                  <a:srgbClr val="002060"/>
                </a:solidFill>
                <a:latin typeface="Times New Roman" panose="02020603050405020304" pitchFamily="18" charset="0"/>
                <a:cs typeface="Times New Roman" panose="02020603050405020304" pitchFamily="18" charset="0"/>
              </a:rPr>
              <a:t>+ PTTQ: 6CO</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 + 18ATP + 12NADPH -&gt; C</a:t>
            </a:r>
            <a:r>
              <a:rPr lang="en-US" sz="2400" baseline="-25000">
                <a:solidFill>
                  <a:srgbClr val="002060"/>
                </a:solidFill>
                <a:latin typeface="Times New Roman" panose="02020603050405020304" pitchFamily="18" charset="0"/>
                <a:cs typeface="Times New Roman" panose="02020603050405020304" pitchFamily="18" charset="0"/>
              </a:rPr>
              <a:t>6</a:t>
            </a:r>
            <a:r>
              <a:rPr lang="en-US" sz="2400">
                <a:solidFill>
                  <a:srgbClr val="002060"/>
                </a:solidFill>
                <a:latin typeface="Times New Roman" panose="02020603050405020304" pitchFamily="18" charset="0"/>
                <a:cs typeface="Times New Roman" panose="02020603050405020304" pitchFamily="18" charset="0"/>
              </a:rPr>
              <a:t>H</a:t>
            </a:r>
            <a:r>
              <a:rPr lang="en-US" sz="2400" baseline="-25000">
                <a:solidFill>
                  <a:srgbClr val="002060"/>
                </a:solidFill>
                <a:latin typeface="Times New Roman" panose="02020603050405020304" pitchFamily="18" charset="0"/>
                <a:cs typeface="Times New Roman" panose="02020603050405020304" pitchFamily="18" charset="0"/>
              </a:rPr>
              <a:t>12</a:t>
            </a:r>
            <a:r>
              <a:rPr lang="en-US" sz="2400">
                <a:solidFill>
                  <a:srgbClr val="002060"/>
                </a:solidFill>
                <a:latin typeface="Times New Roman" panose="02020603050405020304" pitchFamily="18" charset="0"/>
                <a:cs typeface="Times New Roman" panose="02020603050405020304" pitchFamily="18" charset="0"/>
              </a:rPr>
              <a:t>O</a:t>
            </a:r>
            <a:r>
              <a:rPr lang="en-US" sz="2400" baseline="-25000">
                <a:solidFill>
                  <a:srgbClr val="002060"/>
                </a:solidFill>
                <a:latin typeface="Times New Roman" panose="02020603050405020304" pitchFamily="18" charset="0"/>
                <a:cs typeface="Times New Roman" panose="02020603050405020304" pitchFamily="18" charset="0"/>
              </a:rPr>
              <a:t>6</a:t>
            </a:r>
            <a:r>
              <a:rPr lang="en-US" sz="2400" baseline="30000">
                <a:solidFill>
                  <a:srgbClr val="002060"/>
                </a:solidFill>
                <a:latin typeface="Times New Roman" panose="02020603050405020304" pitchFamily="18" charset="0"/>
                <a:cs typeface="Times New Roman" panose="02020603050405020304" pitchFamily="18" charset="0"/>
              </a:rPr>
              <a:t> </a:t>
            </a:r>
            <a:r>
              <a:rPr lang="en-US" sz="2400">
                <a:solidFill>
                  <a:srgbClr val="002060"/>
                </a:solidFill>
                <a:latin typeface="Times New Roman" panose="02020603050405020304" pitchFamily="18" charset="0"/>
                <a:cs typeface="Times New Roman" panose="02020603050405020304" pitchFamily="18" charset="0"/>
              </a:rPr>
              <a:t>+ 18ADP + 18Pi + 12NADP</a:t>
            </a:r>
            <a:r>
              <a:rPr lang="en-US" sz="2400" baseline="30000">
                <a:solidFill>
                  <a:srgbClr val="002060"/>
                </a:solidFill>
                <a:latin typeface="Times New Roman" panose="02020603050405020304" pitchFamily="18" charset="0"/>
                <a:cs typeface="Times New Roman" panose="02020603050405020304" pitchFamily="18" charset="0"/>
              </a:rPr>
              <a:t>+ </a:t>
            </a:r>
            <a:endParaRPr lang="en-US" sz="2400">
              <a:solidFill>
                <a:srgbClr val="002060"/>
              </a:solidFill>
              <a:latin typeface="Times New Roman" panose="02020603050405020304" pitchFamily="18" charset="0"/>
              <a:cs typeface="Times New Roman" panose="02020603050405020304" pitchFamily="18" charset="0"/>
            </a:endParaRPr>
          </a:p>
          <a:p>
            <a:pPr>
              <a:lnSpc>
                <a:spcPct val="120000"/>
              </a:lnSpc>
            </a:pPr>
            <a:r>
              <a:rPr lang="en-US" sz="2400">
                <a:solidFill>
                  <a:srgbClr val="002060"/>
                </a:solidFill>
                <a:latin typeface="Times New Roman" panose="02020603050405020304" pitchFamily="18" charset="0"/>
                <a:cs typeface="Times New Roman" panose="02020603050405020304" pitchFamily="18" charset="0"/>
              </a:rPr>
              <a:t>2. Sơ đồ chu trình calvin hoàn chỉnh</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29000" y="72568"/>
            <a:ext cx="3649397"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ĐÁP ÁN GÓI CÂU HỎI 3</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11" name="Picture 10"/>
          <p:cNvPicPr/>
          <p:nvPr/>
        </p:nvPicPr>
        <p:blipFill>
          <a:blip r:embed="rId1">
            <a:extLst>
              <a:ext uri="{28A0092B-C50C-407E-A947-70E740481C1C}">
                <a14:useLocalDpi xmlns:a14="http://schemas.microsoft.com/office/drawing/2010/main" val="0"/>
              </a:ext>
            </a:extLst>
          </a:blip>
          <a:stretch>
            <a:fillRect/>
          </a:stretch>
        </p:blipFill>
        <p:spPr>
          <a:xfrm>
            <a:off x="4114800" y="742950"/>
            <a:ext cx="4724400" cy="38148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14350"/>
            <a:ext cx="8763000" cy="4365619"/>
          </a:xfrm>
          <a:prstGeom prst="rect">
            <a:avLst/>
          </a:prstGeom>
        </p:spPr>
        <p:txBody>
          <a:bodyPr wrap="square">
            <a:spAutoFit/>
          </a:bodyPr>
          <a:lstStyle/>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1. Glucose được tạo ra từ quá trình quang hợp sẽ cung cấp mạch "xương sống" carbon trong tổng hợp nhiều hợp chất hữu cơ của tế bào như amino acid, acid béo,…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2. Vai trò của quang hợp với sinh giới:</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 </a:t>
            </a:r>
            <a:r>
              <a:rPr lang="pt-BR" sz="2400">
                <a:solidFill>
                  <a:srgbClr val="002060"/>
                </a:solidFill>
                <a:latin typeface="Times New Roman" panose="02020603050405020304" pitchFamily="18" charset="0"/>
                <a:cs typeface="Times New Roman" panose="02020603050405020304" pitchFamily="18" charset="0"/>
              </a:rPr>
              <a:t>Chuyển hóa quang năng thành hóa năng trong các liên kết hóa học cung cấp năng lượng duy trì mọi hoạt động sống của sinh giới.</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 Tạo chất hữu cơ làm thức ăn cho sinh vật dị dưỡng.</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 </a:t>
            </a:r>
            <a:r>
              <a:rPr lang="pt-BR" sz="2400">
                <a:solidFill>
                  <a:srgbClr val="002060"/>
                </a:solidFill>
                <a:latin typeface="Times New Roman" panose="02020603050405020304" pitchFamily="18" charset="0"/>
                <a:cs typeface="Times New Roman" panose="02020603050405020304" pitchFamily="18" charset="0"/>
              </a:rPr>
              <a:t>Điều hòa không khí: giải phóng O</a:t>
            </a:r>
            <a:r>
              <a:rPr lang="pt-BR" sz="2400" baseline="-25000">
                <a:solidFill>
                  <a:srgbClr val="002060"/>
                </a:solidFill>
                <a:latin typeface="Times New Roman" panose="02020603050405020304" pitchFamily="18" charset="0"/>
                <a:cs typeface="Times New Roman" panose="02020603050405020304" pitchFamily="18" charset="0"/>
              </a:rPr>
              <a:t>2</a:t>
            </a:r>
            <a:r>
              <a:rPr lang="pt-BR" sz="2400">
                <a:solidFill>
                  <a:srgbClr val="002060"/>
                </a:solidFill>
                <a:latin typeface="Times New Roman" panose="02020603050405020304" pitchFamily="18" charset="0"/>
                <a:cs typeface="Times New Roman" panose="02020603050405020304" pitchFamily="18" charset="0"/>
              </a:rPr>
              <a:t>, hấp thụ CO</a:t>
            </a:r>
            <a:r>
              <a:rPr lang="pt-BR" sz="2400" baseline="-25000">
                <a:solidFill>
                  <a:srgbClr val="002060"/>
                </a:solidFill>
                <a:latin typeface="Times New Roman" panose="02020603050405020304" pitchFamily="18" charset="0"/>
                <a:cs typeface="Times New Roman" panose="02020603050405020304" pitchFamily="18" charset="0"/>
              </a:rPr>
              <a:t>2</a:t>
            </a:r>
            <a:r>
              <a:rPr lang="pt-BR" sz="2400">
                <a:solidFill>
                  <a:srgbClr val="002060"/>
                </a:solidFill>
                <a:latin typeface="Times New Roman" panose="02020603050405020304" pitchFamily="18" charset="0"/>
                <a:cs typeface="Times New Roman" panose="02020603050405020304" pitchFamily="18" charset="0"/>
              </a:rPr>
              <a:t>, nhờ đó tỉ lệ CO</a:t>
            </a:r>
            <a:r>
              <a:rPr lang="pt-BR" sz="2400" baseline="-25000">
                <a:solidFill>
                  <a:srgbClr val="002060"/>
                </a:solidFill>
                <a:latin typeface="Times New Roman" panose="02020603050405020304" pitchFamily="18" charset="0"/>
                <a:cs typeface="Times New Roman" panose="02020603050405020304" pitchFamily="18" charset="0"/>
              </a:rPr>
              <a:t>2</a:t>
            </a:r>
            <a:r>
              <a:rPr lang="pt-BR" sz="2400">
                <a:solidFill>
                  <a:srgbClr val="002060"/>
                </a:solidFill>
                <a:latin typeface="Times New Roman" panose="02020603050405020304" pitchFamily="18" charset="0"/>
                <a:cs typeface="Times New Roman" panose="02020603050405020304" pitchFamily="18" charset="0"/>
              </a:rPr>
              <a:t> và O</a:t>
            </a:r>
            <a:r>
              <a:rPr lang="pt-BR" sz="2400" baseline="-25000">
                <a:solidFill>
                  <a:srgbClr val="002060"/>
                </a:solidFill>
                <a:latin typeface="Times New Roman" panose="02020603050405020304" pitchFamily="18" charset="0"/>
                <a:cs typeface="Times New Roman" panose="02020603050405020304" pitchFamily="18" charset="0"/>
              </a:rPr>
              <a:t>2</a:t>
            </a:r>
            <a:r>
              <a:rPr lang="pt-BR" sz="2400">
                <a:solidFill>
                  <a:srgbClr val="002060"/>
                </a:solidFill>
                <a:latin typeface="Times New Roman" panose="02020603050405020304" pitchFamily="18" charset="0"/>
                <a:cs typeface="Times New Roman" panose="02020603050405020304" pitchFamily="18" charset="0"/>
              </a:rPr>
              <a:t> cân bằng đảm bảo sự sống bình thường trên trái đất.</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29000" y="72568"/>
            <a:ext cx="3649397"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ĐÁP ÁN GÓI CÂU HỎI 4</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839200" cy="3405356"/>
          </a:xfrm>
          <a:prstGeom prst="rect">
            <a:avLst/>
          </a:prstGeom>
        </p:spPr>
        <p:txBody>
          <a:bodyPr wrap="square">
            <a:spAutoFit/>
          </a:bodyPr>
          <a:lstStyle/>
          <a:p>
            <a:pPr algn="just">
              <a:lnSpc>
                <a:spcPct val="130000"/>
              </a:lnSpc>
            </a:pPr>
            <a:r>
              <a:rPr lang="en-US" sz="2400" b="1" smtClean="0">
                <a:solidFill>
                  <a:srgbClr val="002060"/>
                </a:solidFill>
                <a:latin typeface="Times New Roman" panose="02020603050405020304" pitchFamily="18" charset="0"/>
                <a:cs typeface="Times New Roman" panose="02020603050405020304" pitchFamily="18" charset="0"/>
              </a:rPr>
              <a:t>Bài tập 1</a:t>
            </a:r>
            <a:r>
              <a:rPr lang="en-US" sz="2400" smtClean="0">
                <a:solidFill>
                  <a:srgbClr val="002060"/>
                </a:solidFill>
                <a:latin typeface="Times New Roman" panose="02020603050405020304" pitchFamily="18" charset="0"/>
                <a:cs typeface="Times New Roman" panose="02020603050405020304" pitchFamily="18" charset="0"/>
              </a:rPr>
              <a:t>. Khi tìm hiểu sự giống và khác nhau giữa quang tổng hợp với hóa tổng hợp và quang khử, một bạn phát biểu như sau:</a:t>
            </a:r>
            <a:endParaRPr lang="en-US" sz="2400" smtClean="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smtClean="0">
                <a:solidFill>
                  <a:srgbClr val="002060"/>
                </a:solidFill>
                <a:latin typeface="Times New Roman" panose="02020603050405020304" pitchFamily="18" charset="0"/>
                <a:cs typeface="Times New Roman" panose="02020603050405020304" pitchFamily="18" charset="0"/>
              </a:rPr>
              <a:t>1. Quang tổng hợp và hóa tổng hợp hoàn toàn khác nhau.</a:t>
            </a:r>
            <a:endParaRPr lang="en-US" sz="2400" smtClean="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smtClean="0">
                <a:solidFill>
                  <a:srgbClr val="002060"/>
                </a:solidFill>
                <a:latin typeface="Times New Roman" panose="02020603050405020304" pitchFamily="18" charset="0"/>
                <a:cs typeface="Times New Roman" panose="02020603050405020304" pitchFamily="18" charset="0"/>
              </a:rPr>
              <a:t>2. Quang tổng hợp và quang khử chỉ khác nhau ở đối tượng thực hiện: quang khử ở vi khuẩn còn quang tổng hợp ở thực vật và tảo.</a:t>
            </a:r>
            <a:endParaRPr lang="en-US" sz="2400" smtClean="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smtClean="0">
                <a:solidFill>
                  <a:srgbClr val="002060"/>
                </a:solidFill>
                <a:latin typeface="Times New Roman" panose="02020603050405020304" pitchFamily="18" charset="0"/>
                <a:cs typeface="Times New Roman" panose="02020603050405020304" pitchFamily="18" charset="0"/>
              </a:rPr>
              <a:t>	Hãy nêu ý kiến của em về phát biểu của bạn?</a:t>
            </a:r>
            <a:endParaRPr lang="en-US" sz="2400" smtClean="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b="1" smtClean="0">
                <a:solidFill>
                  <a:srgbClr val="002060"/>
                </a:solidFill>
                <a:latin typeface="Times New Roman" panose="02020603050405020304" pitchFamily="18" charset="0"/>
                <a:cs typeface="Times New Roman" panose="02020603050405020304" pitchFamily="18" charset="0"/>
              </a:rPr>
              <a:t>Bài tập 2</a:t>
            </a:r>
            <a:r>
              <a:rPr lang="en-US" sz="2400" smtClean="0">
                <a:solidFill>
                  <a:srgbClr val="002060"/>
                </a:solidFill>
                <a:latin typeface="Times New Roman" panose="02020603050405020304" pitchFamily="18" charset="0"/>
                <a:cs typeface="Times New Roman" panose="02020603050405020304" pitchFamily="18" charset="0"/>
              </a:rPr>
              <a:t>. Ý nghĩa của việc tổng hợp các phân tử lớn trong tế bào?</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81000" y="214828"/>
            <a:ext cx="8382000" cy="830997"/>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HÓA TỔNG HỢP, QUANG KHỬ VÀ TỔNG HỢP CÁC PHÂN TỬ LỚN TRONG TẾ BÀO</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38150"/>
            <a:ext cx="8839200" cy="4531818"/>
          </a:xfrm>
          <a:prstGeom prst="rect">
            <a:avLst/>
          </a:prstGeom>
        </p:spPr>
        <p:txBody>
          <a:bodyPr wrap="square">
            <a:spAutoFit/>
          </a:bodyPr>
          <a:lstStyle/>
          <a:p>
            <a:pPr algn="just">
              <a:lnSpc>
                <a:spcPct val="110000"/>
              </a:lnSpc>
            </a:pPr>
            <a:r>
              <a:rPr lang="en-US" sz="2400" b="1">
                <a:solidFill>
                  <a:srgbClr val="002060"/>
                </a:solidFill>
                <a:latin typeface="Times New Roman" panose="02020603050405020304" pitchFamily="18" charset="0"/>
                <a:cs typeface="Times New Roman" panose="02020603050405020304" pitchFamily="18" charset="0"/>
              </a:rPr>
              <a:t>Bài tập 1.</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10000"/>
              </a:lnSpc>
            </a:pPr>
            <a:r>
              <a:rPr lang="en-US" sz="2400">
                <a:solidFill>
                  <a:srgbClr val="002060"/>
                </a:solidFill>
                <a:latin typeface="Times New Roman" panose="02020603050405020304" pitchFamily="18" charset="0"/>
                <a:cs typeface="Times New Roman" panose="02020603050405020304" pitchFamily="18" charset="0"/>
              </a:rPr>
              <a:t>* Phát biểu 1 sai. Quang tổng hợp và hóa tổng hợp giống nhau đều tổng hợp chất hữu cơ (glucose) từ chất vô cơ.</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10000"/>
              </a:lnSpc>
            </a:pPr>
            <a:r>
              <a:rPr lang="en-US" sz="2400">
                <a:solidFill>
                  <a:srgbClr val="002060"/>
                </a:solidFill>
                <a:latin typeface="Times New Roman" panose="02020603050405020304" pitchFamily="18" charset="0"/>
                <a:cs typeface="Times New Roman" panose="02020603050405020304" pitchFamily="18" charset="0"/>
              </a:rPr>
              <a:t>Khác nhau: Quang tổng hợp: Chuyển hóa năng lượng ánh sáng thành năng lượng tích lũy trong các hợp chất hữu cơ; Hóa tổng hợp: Chuyển hóa năng lượng từ các phản ứng oxi hóa – khử thành năng lượng tích lũy trong các hợp chất hữu cơ.</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10000"/>
              </a:lnSpc>
            </a:pPr>
            <a:r>
              <a:rPr lang="en-US" sz="2400">
                <a:solidFill>
                  <a:srgbClr val="002060"/>
                </a:solidFill>
                <a:latin typeface="Times New Roman" panose="02020603050405020304" pitchFamily="18" charset="0"/>
                <a:cs typeface="Times New Roman" panose="02020603050405020304" pitchFamily="18" charset="0"/>
              </a:rPr>
              <a:t>* Phát biểu 2 sai. </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10000"/>
              </a:lnSpc>
            </a:pPr>
            <a:r>
              <a:rPr lang="en-US" sz="2400">
                <a:solidFill>
                  <a:srgbClr val="002060"/>
                </a:solidFill>
                <a:latin typeface="Times New Roman" panose="02020603050405020304" pitchFamily="18" charset="0"/>
                <a:cs typeface="Times New Roman" panose="02020603050405020304" pitchFamily="18" charset="0"/>
              </a:rPr>
              <a:t>Điểm giống nhau giữa quang tổng hợp và quang khử là đều nhờ các sắc tố quang hợp thu nhận ánh sáng, tế bào sử dụng năng lượng ánh sáng để tổng hợp chất hữu cơ từ chất vô cơ</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81000" y="128885"/>
            <a:ext cx="83820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38150"/>
            <a:ext cx="8839200" cy="4457952"/>
          </a:xfrm>
          <a:prstGeom prst="rect">
            <a:avLst/>
          </a:prstGeom>
        </p:spPr>
        <p:txBody>
          <a:bodyPr wrap="square">
            <a:spAutoFit/>
          </a:bodyPr>
          <a:lstStyle/>
          <a:p>
            <a:pPr algn="just">
              <a:lnSpc>
                <a:spcPct val="150000"/>
              </a:lnSpc>
            </a:pPr>
            <a:r>
              <a:rPr lang="en-US" sz="2400" b="1">
                <a:solidFill>
                  <a:srgbClr val="002060"/>
                </a:solidFill>
                <a:latin typeface="Times New Roman" panose="02020603050405020304" pitchFamily="18" charset="0"/>
                <a:cs typeface="Times New Roman" panose="02020603050405020304" pitchFamily="18" charset="0"/>
              </a:rPr>
              <a:t>Bài tập 1.</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smtClean="0">
                <a:solidFill>
                  <a:srgbClr val="002060"/>
                </a:solidFill>
                <a:latin typeface="Times New Roman" panose="02020603050405020304" pitchFamily="18" charset="0"/>
                <a:cs typeface="Times New Roman" panose="02020603050405020304" pitchFamily="18" charset="0"/>
              </a:rPr>
              <a:t>Khác </a:t>
            </a:r>
            <a:r>
              <a:rPr lang="en-US" sz="2400">
                <a:solidFill>
                  <a:srgbClr val="002060"/>
                </a:solidFill>
                <a:latin typeface="Times New Roman" panose="02020603050405020304" pitchFamily="18" charset="0"/>
                <a:cs typeface="Times New Roman" panose="02020603050405020304" pitchFamily="18" charset="0"/>
              </a:rPr>
              <a:t>nhau: + Quang tổng hợp: Chất cho electron và H</a:t>
            </a:r>
            <a:r>
              <a:rPr lang="en-US" sz="2400" baseline="30000">
                <a:solidFill>
                  <a:srgbClr val="002060"/>
                </a:solidFill>
                <a:latin typeface="Times New Roman" panose="02020603050405020304" pitchFamily="18" charset="0"/>
                <a:cs typeface="Times New Roman" panose="02020603050405020304" pitchFamily="18" charset="0"/>
              </a:rPr>
              <a:t>+</a:t>
            </a:r>
            <a:r>
              <a:rPr lang="en-US" sz="2400">
                <a:solidFill>
                  <a:srgbClr val="002060"/>
                </a:solidFill>
                <a:latin typeface="Times New Roman" panose="02020603050405020304" pitchFamily="18" charset="0"/>
                <a:cs typeface="Times New Roman" panose="02020603050405020304" pitchFamily="18" charset="0"/>
              </a:rPr>
              <a:t> là nước nên sinh ra O</a:t>
            </a:r>
            <a:r>
              <a:rPr lang="en-US" sz="2400" baseline="-25000">
                <a:solidFill>
                  <a:srgbClr val="002060"/>
                </a:solidFill>
                <a:latin typeface="Times New Roman" panose="02020603050405020304" pitchFamily="18" charset="0"/>
                <a:cs typeface="Times New Roman" panose="02020603050405020304" pitchFamily="18" charset="0"/>
              </a:rPr>
              <a:t>2; </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Quang khử: Chất cho electron và H</a:t>
            </a:r>
            <a:r>
              <a:rPr lang="en-US" sz="2400" baseline="30000">
                <a:solidFill>
                  <a:srgbClr val="002060"/>
                </a:solidFill>
                <a:latin typeface="Times New Roman" panose="02020603050405020304" pitchFamily="18" charset="0"/>
                <a:cs typeface="Times New Roman" panose="02020603050405020304" pitchFamily="18" charset="0"/>
              </a:rPr>
              <a:t>+</a:t>
            </a:r>
            <a:r>
              <a:rPr lang="en-US" sz="2400">
                <a:solidFill>
                  <a:srgbClr val="002060"/>
                </a:solidFill>
                <a:latin typeface="Times New Roman" panose="02020603050405020304" pitchFamily="18" charset="0"/>
                <a:cs typeface="Times New Roman" panose="02020603050405020304" pitchFamily="18" charset="0"/>
              </a:rPr>
              <a:t> không phải là nước nên không sinh ra O</a:t>
            </a:r>
            <a:r>
              <a:rPr lang="en-US" sz="2400" baseline="-25000">
                <a:solidFill>
                  <a:srgbClr val="002060"/>
                </a:solidFill>
                <a:latin typeface="Times New Roman" panose="02020603050405020304" pitchFamily="18" charset="0"/>
                <a:cs typeface="Times New Roman" panose="02020603050405020304" pitchFamily="18" charset="0"/>
              </a:rPr>
              <a:t>2.</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b="1">
                <a:solidFill>
                  <a:srgbClr val="002060"/>
                </a:solidFill>
                <a:latin typeface="Times New Roman" panose="02020603050405020304" pitchFamily="18" charset="0"/>
                <a:cs typeface="Times New Roman" panose="02020603050405020304" pitchFamily="18" charset="0"/>
              </a:rPr>
              <a:t>Bài tập 2. </a:t>
            </a:r>
            <a:r>
              <a:rPr lang="en-US" sz="2400">
                <a:solidFill>
                  <a:srgbClr val="002060"/>
                </a:solidFill>
                <a:latin typeface="Times New Roman" panose="02020603050405020304" pitchFamily="18" charset="0"/>
                <a:cs typeface="Times New Roman" panose="02020603050405020304" pitchFamily="18" charset="0"/>
              </a:rPr>
              <a:t>Ý nghĩa của việc tổng hợp các phân tử lớn trong tế bào: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Xây dựng nên tế bào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Dự trữ năng lượng cho tế bào</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81000" y="128885"/>
            <a:ext cx="83820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14700" y="672834"/>
            <a:ext cx="3085700"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 Thế nào là phân giải các chất trong tế bào? Ý nghĩa của quá trình đó với sinh vật?</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 Tại sao phân giải các chất đi kèm với giải phóng năng lượng?</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30000"/>
              </a:lnSpc>
            </a:pPr>
            <a:r>
              <a:rPr lang="en-US" sz="2400">
                <a:solidFill>
                  <a:srgbClr val="002060"/>
                </a:solidFill>
                <a:latin typeface="Times New Roman" panose="02020603050405020304" pitchFamily="18" charset="0"/>
                <a:cs typeface="Times New Roman" panose="02020603050405020304" pitchFamily="18" charset="0"/>
              </a:rPr>
              <a:t>- Vẽ chiều mũi tên trong </a:t>
            </a:r>
            <a:r>
              <a:rPr lang="en-US" sz="2400" smtClean="0">
                <a:solidFill>
                  <a:srgbClr val="002060"/>
                </a:solidFill>
                <a:latin typeface="Times New Roman" panose="02020603050405020304" pitchFamily="18" charset="0"/>
                <a:cs typeface="Times New Roman" panose="02020603050405020304" pitchFamily="18" charset="0"/>
              </a:rPr>
              <a:t>hình?</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pSp>
        <p:nvGrpSpPr>
          <p:cNvPr id="4" name="Group 3"/>
          <p:cNvGrpSpPr/>
          <p:nvPr/>
        </p:nvGrpSpPr>
        <p:grpSpPr>
          <a:xfrm>
            <a:off x="3429000" y="971550"/>
            <a:ext cx="5562601" cy="4114799"/>
            <a:chOff x="3429000" y="133350"/>
            <a:chExt cx="5562601" cy="4953000"/>
          </a:xfrm>
        </p:grpSpPr>
        <p:pic>
          <p:nvPicPr>
            <p:cNvPr id="8" name="Picture 7"/>
            <p:cNvPicPr/>
            <p:nvPr/>
          </p:nvPicPr>
          <p:blipFill rotWithShape="1">
            <a:blip r:embed="rId1" cstate="print">
              <a:extLst>
                <a:ext uri="{28A0092B-C50C-407E-A947-70E740481C1C}">
                  <a14:useLocalDpi xmlns:a14="http://schemas.microsoft.com/office/drawing/2010/main" val="0"/>
                </a:ext>
              </a:extLst>
            </a:blip>
            <a:srcRect l="5751" t="5953" r="2598"/>
            <a:stretch>
              <a:fillRect/>
            </a:stretch>
          </p:blipFill>
          <p:spPr bwMode="auto">
            <a:xfrm>
              <a:off x="3429000" y="133350"/>
              <a:ext cx="5562601" cy="4953000"/>
            </a:xfrm>
            <a:prstGeom prst="rect">
              <a:avLst/>
            </a:prstGeom>
            <a:noFill/>
            <a:ln>
              <a:noFill/>
            </a:ln>
          </p:spPr>
        </p:pic>
        <p:sp>
          <p:nvSpPr>
            <p:cNvPr id="3" name="Rectangle 2"/>
            <p:cNvSpPr/>
            <p:nvPr/>
          </p:nvSpPr>
          <p:spPr>
            <a:xfrm>
              <a:off x="6324600" y="742950"/>
              <a:ext cx="533400" cy="411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672603" y="68818"/>
            <a:ext cx="5967596"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PHÂN GIẢI CÁC CHẤT TRONG TẾ BÀO</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3299" y="552198"/>
            <a:ext cx="8572101" cy="44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Phân giải các chất trong tế bào là quá trình chuyển hóa các chất phức tạp thành các chất đơn giản nhờ sự xúc tác của enzyme.</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Ý nghĩa: </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Giải phóng năng lượng cung cấp cho các hoạt động sống của tế bào.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Tạo các phân tử nhỏ, là nguyên liệu của quá trình tổng hợp.</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Khi phân giải các chất, liên kết hóa học bị bẻ gãy -&gt; giải phóng năng lượng.</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9" name="Rectangle 8"/>
          <p:cNvSpPr/>
          <p:nvPr/>
        </p:nvSpPr>
        <p:spPr>
          <a:xfrm>
            <a:off x="3934361" y="128885"/>
            <a:ext cx="1323439"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9846" y="4171950"/>
            <a:ext cx="8315554" cy="875432"/>
          </a:xfrm>
          <a:prstGeom prst="rect">
            <a:avLst/>
          </a:prstGeom>
        </p:spPr>
        <p:txBody>
          <a:bodyPr wrap="square">
            <a:spAutoFit/>
          </a:bodyPr>
          <a:lstStyle/>
          <a:p>
            <a:pPr>
              <a:lnSpc>
                <a:spcPct val="110000"/>
              </a:lnSpc>
            </a:pPr>
            <a:r>
              <a:rPr lang="en-US" sz="2400">
                <a:solidFill>
                  <a:srgbClr val="002060"/>
                </a:solidFill>
                <a:latin typeface="Times New Roman" panose="02020603050405020304" pitchFamily="18" charset="0"/>
                <a:cs typeface="Times New Roman" panose="02020603050405020304" pitchFamily="18" charset="0"/>
              </a:rPr>
              <a:t>+ Những hoạt động nào cần cung cấp năng lượng?</a:t>
            </a:r>
            <a:endParaRPr lang="en-US" sz="2400">
              <a:solidFill>
                <a:srgbClr val="002060"/>
              </a:solidFill>
              <a:latin typeface="Times New Roman" panose="02020603050405020304" pitchFamily="18" charset="0"/>
              <a:cs typeface="Times New Roman" panose="02020603050405020304" pitchFamily="18" charset="0"/>
            </a:endParaRPr>
          </a:p>
          <a:p>
            <a:pPr>
              <a:lnSpc>
                <a:spcPct val="110000"/>
              </a:lnSpc>
            </a:pPr>
            <a:r>
              <a:rPr lang="en-US" sz="2400">
                <a:solidFill>
                  <a:srgbClr val="002060"/>
                </a:solidFill>
                <a:latin typeface="Times New Roman" panose="02020603050405020304" pitchFamily="18" charset="0"/>
                <a:cs typeface="Times New Roman" panose="02020603050405020304" pitchFamily="18" charset="0"/>
              </a:rPr>
              <a:t>+ Năng lượng được lấy từ đâu? Giải phóng từ quá trình nào?</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134360" y="3638550"/>
            <a:ext cx="2438400"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Lao động </a:t>
            </a:r>
            <a:endParaRPr lang="en-US" sz="2000">
              <a:solidFill>
                <a:srgbClr val="FF0000"/>
              </a:solidFill>
              <a:latin typeface="Times New Roman" panose="02020603050405020304" pitchFamily="18" charset="0"/>
              <a:cs typeface="Times New Roman" panose="02020603050405020304" pitchFamily="18" charset="0"/>
            </a:endParaRPr>
          </a:p>
        </p:txBody>
      </p:sp>
      <p:pic>
        <p:nvPicPr>
          <p:cNvPr id="18" name="Picture 17"/>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8391" y="283797"/>
            <a:ext cx="2619156" cy="1649173"/>
          </a:xfrm>
          <a:prstGeom prst="rect">
            <a:avLst/>
          </a:prstGeom>
          <a:noFill/>
          <a:ln>
            <a:noFill/>
          </a:ln>
        </p:spPr>
      </p:pic>
      <p:graphicFrame>
        <p:nvGraphicFramePr>
          <p:cNvPr id="12" name="Object 11"/>
          <p:cNvGraphicFramePr>
            <a:graphicFrameLocks noChangeAspect="1"/>
          </p:cNvGraphicFramePr>
          <p:nvPr/>
        </p:nvGraphicFramePr>
        <p:xfrm>
          <a:off x="2971800" y="532717"/>
          <a:ext cx="2752725" cy="1429433"/>
        </p:xfrm>
        <a:graphic>
          <a:graphicData uri="http://schemas.openxmlformats.org/presentationml/2006/ole">
            <mc:AlternateContent xmlns:mc="http://schemas.openxmlformats.org/markup-compatibility/2006">
              <mc:Choice xmlns:v="urn:schemas-microsoft-com:vml" Requires="v">
                <p:oleObj spid="_x0000_s1241" name="Bitmap Image" r:id="rId2" imgW="3905250" imgH="1495425" progId="Paint.Picture">
                  <p:embed/>
                </p:oleObj>
              </mc:Choice>
              <mc:Fallback>
                <p:oleObj name="Bitmap Image" r:id="rId2" imgW="3905250" imgH="1495425" progId="Paint.Picture">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32717"/>
                        <a:ext cx="2752725" cy="1429433"/>
                      </a:xfrm>
                      <a:prstGeom prst="rect">
                        <a:avLst/>
                      </a:prstGeom>
                      <a:noFill/>
                    </p:spPr>
                  </p:pic>
                </p:oleObj>
              </mc:Fallback>
            </mc:AlternateContent>
          </a:graphicData>
        </a:graphic>
      </p:graphicFrame>
      <p:graphicFrame>
        <p:nvGraphicFramePr>
          <p:cNvPr id="16" name="Object 15"/>
          <p:cNvGraphicFramePr>
            <a:graphicFrameLocks noChangeAspect="1"/>
          </p:cNvGraphicFramePr>
          <p:nvPr/>
        </p:nvGraphicFramePr>
        <p:xfrm>
          <a:off x="6145300" y="342217"/>
          <a:ext cx="2847975" cy="1597602"/>
        </p:xfrm>
        <a:graphic>
          <a:graphicData uri="http://schemas.openxmlformats.org/presentationml/2006/ole">
            <mc:AlternateContent xmlns:mc="http://schemas.openxmlformats.org/markup-compatibility/2006">
              <mc:Choice xmlns:v="urn:schemas-microsoft-com:vml" Requires="v">
                <p:oleObj spid="_x0000_s1242" name="Bitmap Image" r:id="rId4" imgW="3990975" imgH="2533650" progId="Paint.Picture">
                  <p:embed/>
                </p:oleObj>
              </mc:Choice>
              <mc:Fallback>
                <p:oleObj name="Bitmap Image" r:id="rId4" imgW="3990975" imgH="2533650"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300" y="342217"/>
                        <a:ext cx="2847975" cy="1597602"/>
                      </a:xfrm>
                      <a:prstGeom prst="rect">
                        <a:avLst/>
                      </a:prstGeom>
                      <a:noFill/>
                    </p:spPr>
                  </p:pic>
                </p:oleObj>
              </mc:Fallback>
            </mc:AlternateContent>
          </a:graphicData>
        </a:graphic>
      </p:graphicFrame>
      <p:pic>
        <p:nvPicPr>
          <p:cNvPr id="23" name="Picture 22"/>
          <p:cNvPicPr/>
          <p:nvPr/>
        </p:nvPicPr>
        <p:blipFill>
          <a:blip r:embed="rId6">
            <a:extLst>
              <a:ext uri="{28A0092B-C50C-407E-A947-70E740481C1C}">
                <a14:useLocalDpi xmlns:a14="http://schemas.microsoft.com/office/drawing/2010/main" val="0"/>
              </a:ext>
            </a:extLst>
          </a:blip>
          <a:stretch>
            <a:fillRect/>
          </a:stretch>
        </p:blipFill>
        <p:spPr>
          <a:xfrm>
            <a:off x="530542" y="2445617"/>
            <a:ext cx="1811020" cy="1192934"/>
          </a:xfrm>
          <a:prstGeom prst="rect">
            <a:avLst/>
          </a:prstGeom>
        </p:spPr>
      </p:pic>
      <p:pic>
        <p:nvPicPr>
          <p:cNvPr id="24" name="Picture 23"/>
          <p:cNvPicPr/>
          <p:nvPr/>
        </p:nvPicPr>
        <p:blipFill>
          <a:blip r:embed="rId7">
            <a:extLst>
              <a:ext uri="{28A0092B-C50C-407E-A947-70E740481C1C}">
                <a14:useLocalDpi xmlns:a14="http://schemas.microsoft.com/office/drawing/2010/main" val="0"/>
              </a:ext>
            </a:extLst>
          </a:blip>
          <a:stretch>
            <a:fillRect/>
          </a:stretch>
        </p:blipFill>
        <p:spPr>
          <a:xfrm>
            <a:off x="6564811" y="2445616"/>
            <a:ext cx="2319020" cy="1192935"/>
          </a:xfrm>
          <a:prstGeom prst="rect">
            <a:avLst/>
          </a:prstGeom>
        </p:spPr>
      </p:pic>
      <p:pic>
        <p:nvPicPr>
          <p:cNvPr id="25" name="Picture 24"/>
          <p:cNvPicPr/>
          <p:nvPr/>
        </p:nvPicPr>
        <p:blipFill>
          <a:blip r:embed="rId8">
            <a:extLst>
              <a:ext uri="{28A0092B-C50C-407E-A947-70E740481C1C}">
                <a14:useLocalDpi xmlns:a14="http://schemas.microsoft.com/office/drawing/2010/main" val="0"/>
              </a:ext>
            </a:extLst>
          </a:blip>
          <a:stretch>
            <a:fillRect/>
          </a:stretch>
        </p:blipFill>
        <p:spPr>
          <a:xfrm>
            <a:off x="3124200" y="2445617"/>
            <a:ext cx="2448560" cy="1192934"/>
          </a:xfrm>
          <a:prstGeom prst="rect">
            <a:avLst/>
          </a:prstGeom>
        </p:spPr>
      </p:pic>
      <p:sp>
        <p:nvSpPr>
          <p:cNvPr id="26" name="Rectangle 25"/>
          <p:cNvSpPr/>
          <p:nvPr/>
        </p:nvSpPr>
        <p:spPr>
          <a:xfrm>
            <a:off x="6477000" y="3638550"/>
            <a:ext cx="2438400"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Nghỉ ngơi</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29041" y="3638550"/>
            <a:ext cx="2438400"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Học tập</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212609" y="1969306"/>
            <a:ext cx="2530591"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Vận chuyển các chất</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2590800" y="1969306"/>
            <a:ext cx="3733800"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Dẫn truyền xung thần kinh</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6324600" y="1969306"/>
            <a:ext cx="2667000"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Chuyển hóa các chất</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352800" y="42636"/>
            <a:ext cx="2438400" cy="446276"/>
          </a:xfrm>
          <a:prstGeom prst="rect">
            <a:avLst/>
          </a:prstGeom>
        </p:spPr>
        <p:txBody>
          <a:bodyPr wrap="square">
            <a:spAutoFit/>
          </a:bodyPr>
          <a:lstStyle/>
          <a:p>
            <a:pPr algn="ctr"/>
            <a:r>
              <a:rPr lang="en-US" sz="2300" b="1" smtClean="0">
                <a:solidFill>
                  <a:srgbClr val="FF0000"/>
                </a:solidFill>
                <a:latin typeface="Times New Roman" panose="02020603050405020304" pitchFamily="18" charset="0"/>
                <a:cs typeface="Times New Roman" panose="02020603050405020304" pitchFamily="18" charset="0"/>
              </a:rPr>
              <a:t>KHỞI ĐỘNG</a:t>
            </a:r>
            <a:endParaRPr lang="en-US" sz="23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par>
                                <p:cTn id="34" presetID="16" presetClass="entr" presetSubtype="21"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par>
                                <p:cTn id="40" presetID="16" presetClass="entr" presetSubtype="21"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6" grpId="0"/>
      <p:bldP spid="27" grpId="0"/>
      <p:bldP spid="28" grpId="0"/>
      <p:bldP spid="31" grpId="0"/>
      <p:bldP spid="32"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8" name="Picture 7"/>
          <p:cNvPicPr/>
          <p:nvPr/>
        </p:nvPicPr>
        <p:blipFill rotWithShape="1">
          <a:blip r:embed="rId1" cstate="print">
            <a:extLst>
              <a:ext uri="{28A0092B-C50C-407E-A947-70E740481C1C}">
                <a14:useLocalDpi xmlns:a14="http://schemas.microsoft.com/office/drawing/2010/main" val="0"/>
              </a:ext>
            </a:extLst>
          </a:blip>
          <a:srcRect l="5751" t="5953" r="2598"/>
          <a:stretch>
            <a:fillRect/>
          </a:stretch>
        </p:blipFill>
        <p:spPr bwMode="auto">
          <a:xfrm>
            <a:off x="990600" y="742950"/>
            <a:ext cx="8001001" cy="4114799"/>
          </a:xfrm>
          <a:prstGeom prst="rect">
            <a:avLst/>
          </a:prstGeom>
          <a:noFill/>
          <a:ln>
            <a:noFill/>
          </a:ln>
        </p:spPr>
      </p:pic>
      <p:sp>
        <p:nvSpPr>
          <p:cNvPr id="10" name="Rectangle 9"/>
          <p:cNvSpPr/>
          <p:nvPr/>
        </p:nvSpPr>
        <p:spPr>
          <a:xfrm>
            <a:off x="3934361" y="128885"/>
            <a:ext cx="1323439"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dmin\Documents\My Cmaps\glucose 2 thiếu.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33601" y="57150"/>
            <a:ext cx="6934199" cy="5010150"/>
          </a:xfrm>
          <a:prstGeom prst="rect">
            <a:avLst/>
          </a:prstGeom>
          <a:noFill/>
          <a:ln>
            <a:noFill/>
          </a:ln>
        </p:spPr>
      </p:pic>
      <p:sp>
        <p:nvSpPr>
          <p:cNvPr id="3" name="Cloud Callout 2"/>
          <p:cNvSpPr/>
          <p:nvPr/>
        </p:nvSpPr>
        <p:spPr>
          <a:xfrm>
            <a:off x="-10886" y="57150"/>
            <a:ext cx="2133601" cy="5010150"/>
          </a:xfrm>
          <a:prstGeom prst="cloudCallout">
            <a:avLst>
              <a:gd name="adj1" fmla="val 100653"/>
              <a:gd name="adj2" fmla="val 22951"/>
            </a:avLst>
          </a:prstGeom>
          <a:solidFill>
            <a:srgbClr val="FFFF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Sử dụng các khái niệm cho sẵn hoàn thành bản đồ khái niệm về hô hấp tế bào và lên </a:t>
            </a:r>
            <a:r>
              <a:rPr lang="en-US" sz="2400" smtClean="0">
                <a:solidFill>
                  <a:srgbClr val="FF0000"/>
                </a:solidFill>
                <a:latin typeface="Times New Roman" panose="02020603050405020304" pitchFamily="18" charset="0"/>
                <a:cs typeface="Times New Roman" panose="02020603050405020304" pitchFamily="18" charset="0"/>
              </a:rPr>
              <a:t>men</a:t>
            </a:r>
            <a:r>
              <a:rPr lang="en-US" sz="2400">
                <a:solidFill>
                  <a:srgbClr val="FF0000"/>
                </a:solidFill>
                <a:latin typeface="Times New Roman" panose="02020603050405020304" pitchFamily="18" charset="0"/>
                <a:cs typeface="Times New Roman" panose="02020603050405020304" pitchFamily="18" charset="0"/>
              </a:rPr>
              <a:t>?</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Documents\My Cmaps\glucose 2.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4800" y="133350"/>
            <a:ext cx="8610600" cy="493394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9" name="Rectangle 8"/>
          <p:cNvSpPr/>
          <p:nvPr/>
        </p:nvSpPr>
        <p:spPr>
          <a:xfrm>
            <a:off x="1066800" y="129540"/>
            <a:ext cx="7239000" cy="830997"/>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MỐI QUAN HỆ GIỮA PHÂN GIẢI VÀ TỔNG HỢP CÁC CHẤT TRONG TẾ BÀO</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Explosion 2 2"/>
          <p:cNvSpPr/>
          <p:nvPr/>
        </p:nvSpPr>
        <p:spPr>
          <a:xfrm>
            <a:off x="1447800" y="749300"/>
            <a:ext cx="7315200" cy="4394200"/>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Times New Roman" panose="02020603050405020304" pitchFamily="18" charset="0"/>
                <a:cs typeface="Times New Roman" panose="02020603050405020304" pitchFamily="18" charset="0"/>
              </a:rPr>
              <a:t>Tại sao nói tổng hợp và phân giải là hai quá trình đối lập nhưng thống nhất trong hoạt động sống của sinh vật?</a:t>
            </a:r>
            <a:endParaRPr lang="en-US" sz="2400">
              <a:solidFill>
                <a:srgbClr val="002060"/>
              </a:solidFill>
              <a:latin typeface="Times New Roman" panose="02020603050405020304" pitchFamily="18" charset="0"/>
              <a:cs typeface="Times New Roman" panose="02020603050405020304" pitchFamily="18" charset="0"/>
            </a:endParaRPr>
          </a:p>
          <a:p>
            <a:pPr algn="ctr"/>
            <a:endParaRPr lang="en-US" sz="240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8600" y="1123950"/>
            <a:ext cx="8534400" cy="3349956"/>
          </a:xfrm>
          <a:prstGeom prst="rect">
            <a:avLst/>
          </a:prstGeom>
        </p:spPr>
        <p:txBody>
          <a:bodyPr wrap="square">
            <a:spAutoFit/>
          </a:bodyPr>
          <a:lstStyle/>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Quá trình tổng hợp tạo nên các chất hữu cơ phức tạp để xây dựng tế bào và dự trữ năng lượng. Quá trình này cần nguyên liệu phù hợp và tiêu tốn năng lượng. </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Nguyên liệu của quá trình phân giải là các chất hữu cơ do quá trình tổng hợp tạo ra. Khi phân giải cung cấp năng lượng và nguyên liệu phù hợp cho quá trình tổng hợp.</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635502"/>
          <a:ext cx="8686800" cy="3124200"/>
        </p:xfrm>
        <a:graphic>
          <a:graphicData uri="http://schemas.openxmlformats.org/drawingml/2006/table">
            <a:tbl>
              <a:tblPr firstRow="1" firstCol="1" bandRow="1">
                <a:tableStyleId>{8799B23B-EC83-4686-B30A-512413B5E67A}</a:tableStyleId>
              </a:tblPr>
              <a:tblGrid>
                <a:gridCol w="3581400"/>
                <a:gridCol w="2133600"/>
                <a:gridCol w="2971800"/>
              </a:tblGrid>
              <a:tr h="635000">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Pha sáng</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Chu trình Calvin</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660400">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Nơi xảy ra</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609600">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Nguyên liệu</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609600">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Sản phẩm</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609600">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Phương trình tổng quát</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838200" y="666750"/>
            <a:ext cx="757903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6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 11.1. Tổng kết pha sáng và chu trình calvin của quá trình quang tổng hợp</a:t>
            </a:r>
            <a:endParaRPr kumimoji="0" lang="en-US" sz="26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p:txBody>
      </p:sp>
      <p:sp>
        <p:nvSpPr>
          <p:cNvPr id="4" name="Rectangle 3"/>
          <p:cNvSpPr/>
          <p:nvPr/>
        </p:nvSpPr>
        <p:spPr>
          <a:xfrm>
            <a:off x="1066800" y="129540"/>
            <a:ext cx="72390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LUYỆN TẬP</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895350"/>
          <a:ext cx="8763000" cy="3846576"/>
        </p:xfrm>
        <a:graphic>
          <a:graphicData uri="http://schemas.openxmlformats.org/drawingml/2006/table">
            <a:tbl>
              <a:tblPr firstRow="1" firstCol="1" bandRow="1">
                <a:tableStyleId>{BC89EF96-8CEA-46FF-86C4-4CE0E7609802}</a:tableStyleId>
              </a:tblPr>
              <a:tblGrid>
                <a:gridCol w="2133600"/>
                <a:gridCol w="1524000"/>
                <a:gridCol w="3048000"/>
                <a:gridCol w="2057400"/>
              </a:tblGrid>
              <a:tr h="1066800">
                <a:tc>
                  <a:txBody>
                    <a:bodyPr/>
                    <a:lstStyle/>
                    <a:p>
                      <a:pPr algn="ctr">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Đường phân</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Oxi hóa pyruvic acid và chu trình Krebs</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ctr">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Chuỗi truyền electron</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609600">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Nguyên liệu</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609600">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Nơi xảy ra</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609600">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Sản phẩm</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Phương trình tổng quát</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Aft>
                          <a:spcPts val="0"/>
                        </a:spcAft>
                      </a:pPr>
                      <a:r>
                        <a:rPr lang="en-US" sz="2600" b="0">
                          <a:solidFill>
                            <a:srgbClr val="002060"/>
                          </a:solidFill>
                          <a:effectLst/>
                          <a:latin typeface="Times New Roman" panose="02020603050405020304" pitchFamily="18" charset="0"/>
                          <a:cs typeface="Times New Roman" panose="02020603050405020304" pitchFamily="18" charset="0"/>
                        </a:rPr>
                        <a:t> </a:t>
                      </a:r>
                      <a:endParaRPr lang="en-US" sz="26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
        <p:nvSpPr>
          <p:cNvPr id="7" name="Rectangle 6"/>
          <p:cNvSpPr/>
          <p:nvPr/>
        </p:nvSpPr>
        <p:spPr>
          <a:xfrm>
            <a:off x="228600" y="133350"/>
            <a:ext cx="8839200" cy="492443"/>
          </a:xfrm>
          <a:prstGeom prst="rect">
            <a:avLst/>
          </a:prstGeom>
        </p:spPr>
        <p:txBody>
          <a:bodyPr wrap="square">
            <a:spAutoFit/>
          </a:bodyPr>
          <a:lstStyle/>
          <a:p>
            <a:pPr lvl="0" algn="ctr" eaLnBrk="0" fontAlgn="base" hangingPunct="0">
              <a:spcBef>
                <a:spcPct val="0"/>
              </a:spcBef>
              <a:spcAft>
                <a:spcPct val="0"/>
              </a:spcAft>
            </a:pPr>
            <a:r>
              <a:rPr lang="en-US" sz="2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Bảng 11.2. Tổng kết các giai đoạn của hô hấp tế bào</a:t>
            </a:r>
            <a:endParaRPr lang="en-US" sz="260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1047750"/>
          <a:ext cx="8839200" cy="3875722"/>
        </p:xfrm>
        <a:graphic>
          <a:graphicData uri="http://schemas.openxmlformats.org/drawingml/2006/table">
            <a:tbl>
              <a:tblPr firstRow="1" firstCol="1" bandRow="1">
                <a:tableStyleId>{5940675A-B579-460E-94D1-54222C63F5DA}</a:tableStyleId>
              </a:tblPr>
              <a:tblGrid>
                <a:gridCol w="2133600"/>
                <a:gridCol w="3200400"/>
                <a:gridCol w="3505200"/>
              </a:tblGrid>
              <a:tr h="496824">
                <a:tc>
                  <a:txBody>
                    <a:bodyPr/>
                    <a:lstStyle/>
                    <a:p>
                      <a:pPr algn="ctr">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a:txBody>
                    <a:bodyPr/>
                    <a:lstStyle/>
                    <a:p>
                      <a:pPr algn="ctr">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Pha sáng</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a:txBody>
                    <a:bodyPr/>
                    <a:lstStyle/>
                    <a:p>
                      <a:pPr algn="ctr">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Chu trình Calvin</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r>
              <a:tr h="589978">
                <a:tc>
                  <a:txBody>
                    <a:bodyPr/>
                    <a:lstStyle/>
                    <a:p>
                      <a:pPr algn="just">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Nơi xảy ra</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a:txBody>
                    <a:bodyPr/>
                    <a:lstStyle/>
                    <a:p>
                      <a:pPr algn="just">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Thylakoid</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Chất nền lục lạp</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533400">
                <a:tc>
                  <a:txBody>
                    <a:bodyPr/>
                    <a:lstStyle/>
                    <a:p>
                      <a:pPr algn="just">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Nguyên liệu</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a:txBody>
                    <a:bodyPr/>
                    <a:lstStyle/>
                    <a:p>
                      <a:pPr algn="just">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H</a:t>
                      </a:r>
                      <a:r>
                        <a:rPr lang="en-US" sz="2400" baseline="-25000">
                          <a:solidFill>
                            <a:srgbClr val="002060"/>
                          </a:solidFill>
                          <a:effectLst/>
                          <a:latin typeface="Times New Roman" panose="02020603050405020304" pitchFamily="18" charset="0"/>
                          <a:cs typeface="Times New Roman" panose="02020603050405020304" pitchFamily="18" charset="0"/>
                        </a:rPr>
                        <a:t>2</a:t>
                      </a:r>
                      <a:r>
                        <a:rPr lang="en-US" sz="2400">
                          <a:solidFill>
                            <a:srgbClr val="002060"/>
                          </a:solidFill>
                          <a:effectLst/>
                          <a:latin typeface="Times New Roman" panose="02020603050405020304" pitchFamily="18" charset="0"/>
                          <a:cs typeface="Times New Roman" panose="02020603050405020304" pitchFamily="18" charset="0"/>
                        </a:rPr>
                        <a:t>O, ADP, Pi, NADP</a:t>
                      </a:r>
                      <a:r>
                        <a:rPr lang="en-US" sz="2400" baseline="30000">
                          <a:solidFill>
                            <a:srgbClr val="002060"/>
                          </a:solidFill>
                          <a:effectLst/>
                          <a:latin typeface="Times New Roman" panose="02020603050405020304" pitchFamily="18" charset="0"/>
                          <a:cs typeface="Times New Roman" panose="02020603050405020304" pitchFamily="18" charset="0"/>
                        </a:rPr>
                        <a:t>+</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CO</a:t>
                      </a:r>
                      <a:r>
                        <a:rPr lang="en-US" sz="2400" baseline="-25000">
                          <a:solidFill>
                            <a:srgbClr val="002060"/>
                          </a:solidFill>
                          <a:effectLst/>
                          <a:latin typeface="Times New Roman" panose="02020603050405020304" pitchFamily="18" charset="0"/>
                          <a:cs typeface="Times New Roman" panose="02020603050405020304" pitchFamily="18" charset="0"/>
                        </a:rPr>
                        <a:t>2</a:t>
                      </a:r>
                      <a:r>
                        <a:rPr lang="en-US" sz="2400">
                          <a:solidFill>
                            <a:srgbClr val="002060"/>
                          </a:solidFill>
                          <a:effectLst/>
                          <a:latin typeface="Times New Roman" panose="02020603050405020304" pitchFamily="18" charset="0"/>
                          <a:cs typeface="Times New Roman" panose="02020603050405020304" pitchFamily="18" charset="0"/>
                        </a:rPr>
                        <a:t>, ATP, NADPH</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609600">
                <a:tc>
                  <a:txBody>
                    <a:bodyPr/>
                    <a:lstStyle/>
                    <a:p>
                      <a:pPr algn="just">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Sản phẩm</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a:txBody>
                    <a:bodyPr/>
                    <a:lstStyle/>
                    <a:p>
                      <a:r>
                        <a:rPr lang="en-US" sz="2400" smtClean="0">
                          <a:solidFill>
                            <a:srgbClr val="002060"/>
                          </a:solidFill>
                          <a:effectLst/>
                          <a:latin typeface="Times New Roman" panose="02020603050405020304" pitchFamily="18" charset="0"/>
                          <a:cs typeface="Times New Roman" panose="02020603050405020304" pitchFamily="18" charset="0"/>
                        </a:rPr>
                        <a:t>ATP</a:t>
                      </a:r>
                      <a:r>
                        <a:rPr lang="en-US" sz="2400">
                          <a:solidFill>
                            <a:srgbClr val="002060"/>
                          </a:solidFill>
                          <a:effectLst/>
                          <a:latin typeface="Times New Roman" panose="02020603050405020304" pitchFamily="18" charset="0"/>
                          <a:cs typeface="Times New Roman" panose="02020603050405020304" pitchFamily="18" charset="0"/>
                        </a:rPr>
                        <a:t>, NADPH, H</a:t>
                      </a:r>
                      <a:r>
                        <a:rPr lang="en-US" sz="2400" baseline="30000">
                          <a:solidFill>
                            <a:srgbClr val="002060"/>
                          </a:solidFill>
                          <a:effectLst/>
                          <a:latin typeface="Times New Roman" panose="02020603050405020304" pitchFamily="18" charset="0"/>
                          <a:cs typeface="Times New Roman" panose="02020603050405020304" pitchFamily="18" charset="0"/>
                        </a:rPr>
                        <a:t>+</a:t>
                      </a:r>
                      <a:r>
                        <a:rPr lang="en-US" sz="2400">
                          <a:solidFill>
                            <a:srgbClr val="002060"/>
                          </a:solidFill>
                          <a:effectLst/>
                          <a:latin typeface="Times New Roman" panose="02020603050405020304" pitchFamily="18" charset="0"/>
                          <a:cs typeface="Times New Roman" panose="02020603050405020304" pitchFamily="18" charset="0"/>
                        </a:rPr>
                        <a:t>, O</a:t>
                      </a:r>
                      <a:r>
                        <a:rPr lang="en-US" sz="2400" baseline="-25000">
                          <a:solidFill>
                            <a:srgbClr val="002060"/>
                          </a:solidFill>
                          <a:effectLst/>
                          <a:latin typeface="Times New Roman" panose="02020603050405020304" pitchFamily="18" charset="0"/>
                          <a:cs typeface="Times New Roman" panose="02020603050405020304" pitchFamily="18" charset="0"/>
                        </a:rPr>
                        <a:t>2</a:t>
                      </a:r>
                      <a:r>
                        <a:rPr lang="en-US" sz="2400">
                          <a:solidFill>
                            <a:srgbClr val="002060"/>
                          </a:solidFill>
                          <a:effectLst/>
                          <a:latin typeface="Times New Roman" panose="02020603050405020304" pitchFamily="18" charset="0"/>
                          <a:cs typeface="Times New Roman" panose="02020603050405020304" pitchFamily="18" charset="0"/>
                        </a:rPr>
                        <a:t> </a:t>
                      </a:r>
                      <a:endParaRPr lang="en-US" sz="2400" b="0">
                        <a:solidFill>
                          <a:srgbClr val="00206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C</a:t>
                      </a:r>
                      <a:r>
                        <a:rPr lang="en-US" sz="2400" baseline="-25000">
                          <a:solidFill>
                            <a:srgbClr val="002060"/>
                          </a:solidFill>
                          <a:effectLst/>
                          <a:latin typeface="Times New Roman" panose="02020603050405020304" pitchFamily="18" charset="0"/>
                          <a:cs typeface="Times New Roman" panose="02020603050405020304" pitchFamily="18" charset="0"/>
                        </a:rPr>
                        <a:t>6</a:t>
                      </a:r>
                      <a:r>
                        <a:rPr lang="en-US" sz="2400">
                          <a:solidFill>
                            <a:srgbClr val="002060"/>
                          </a:solidFill>
                          <a:effectLst/>
                          <a:latin typeface="Times New Roman" panose="02020603050405020304" pitchFamily="18" charset="0"/>
                          <a:cs typeface="Times New Roman" panose="02020603050405020304" pitchFamily="18" charset="0"/>
                        </a:rPr>
                        <a:t>H</a:t>
                      </a:r>
                      <a:r>
                        <a:rPr lang="en-US" sz="2400" baseline="-25000">
                          <a:solidFill>
                            <a:srgbClr val="002060"/>
                          </a:solidFill>
                          <a:effectLst/>
                          <a:latin typeface="Times New Roman" panose="02020603050405020304" pitchFamily="18" charset="0"/>
                          <a:cs typeface="Times New Roman" panose="02020603050405020304" pitchFamily="18" charset="0"/>
                        </a:rPr>
                        <a:t>12</a:t>
                      </a:r>
                      <a:r>
                        <a:rPr lang="en-US" sz="2400">
                          <a:solidFill>
                            <a:srgbClr val="002060"/>
                          </a:solidFill>
                          <a:effectLst/>
                          <a:latin typeface="Times New Roman" panose="02020603050405020304" pitchFamily="18" charset="0"/>
                          <a:cs typeface="Times New Roman" panose="02020603050405020304" pitchFamily="18" charset="0"/>
                        </a:rPr>
                        <a:t>O</a:t>
                      </a:r>
                      <a:r>
                        <a:rPr lang="en-US" sz="2400" baseline="-25000">
                          <a:solidFill>
                            <a:srgbClr val="002060"/>
                          </a:solidFill>
                          <a:effectLst/>
                          <a:latin typeface="Times New Roman" panose="02020603050405020304" pitchFamily="18" charset="0"/>
                          <a:cs typeface="Times New Roman" panose="02020603050405020304" pitchFamily="18" charset="0"/>
                        </a:rPr>
                        <a:t>6</a:t>
                      </a:r>
                      <a:r>
                        <a:rPr lang="en-US" sz="2400">
                          <a:solidFill>
                            <a:srgbClr val="002060"/>
                          </a:solidFill>
                          <a:effectLst/>
                          <a:latin typeface="Times New Roman" panose="02020603050405020304" pitchFamily="18" charset="0"/>
                          <a:cs typeface="Times New Roman" panose="02020603050405020304" pitchFamily="18" charset="0"/>
                        </a:rPr>
                        <a:t>, ADP, Pi, NADP</a:t>
                      </a:r>
                      <a:r>
                        <a:rPr lang="en-US" sz="2400" baseline="30000">
                          <a:solidFill>
                            <a:srgbClr val="002060"/>
                          </a:solidFill>
                          <a:effectLst/>
                          <a:latin typeface="Times New Roman" panose="02020603050405020304" pitchFamily="18" charset="0"/>
                          <a:cs typeface="Times New Roman" panose="02020603050405020304" pitchFamily="18" charset="0"/>
                        </a:rPr>
                        <a:t>+</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0">
                <a:tc>
                  <a:txBody>
                    <a:bodyPr/>
                    <a:lstStyle/>
                    <a:p>
                      <a:pPr algn="just">
                        <a:lnSpc>
                          <a:spcPct val="12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Phương trình tổng quát</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a:txBody>
                    <a:bodyPr/>
                    <a:lstStyle/>
                    <a:p>
                      <a:pPr algn="just">
                        <a:lnSpc>
                          <a:spcPct val="150000"/>
                        </a:lnSpc>
                        <a:spcBef>
                          <a:spcPts val="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H</a:t>
                      </a:r>
                      <a:r>
                        <a:rPr lang="en-US" sz="2400" baseline="-25000">
                          <a:solidFill>
                            <a:srgbClr val="002060"/>
                          </a:solidFill>
                          <a:effectLst/>
                          <a:latin typeface="Times New Roman" panose="02020603050405020304" pitchFamily="18" charset="0"/>
                          <a:cs typeface="Times New Roman" panose="02020603050405020304" pitchFamily="18" charset="0"/>
                        </a:rPr>
                        <a:t>2</a:t>
                      </a:r>
                      <a:r>
                        <a:rPr lang="en-US" sz="2400">
                          <a:solidFill>
                            <a:srgbClr val="002060"/>
                          </a:solidFill>
                          <a:effectLst/>
                          <a:latin typeface="Times New Roman" panose="02020603050405020304" pitchFamily="18" charset="0"/>
                          <a:cs typeface="Times New Roman" panose="02020603050405020304" pitchFamily="18" charset="0"/>
                        </a:rPr>
                        <a:t>O + ADP + Pi + NADP</a:t>
                      </a:r>
                      <a:r>
                        <a:rPr lang="en-US" sz="2400" baseline="30000">
                          <a:solidFill>
                            <a:srgbClr val="002060"/>
                          </a:solidFill>
                          <a:effectLst/>
                          <a:latin typeface="Times New Roman" panose="02020603050405020304" pitchFamily="18" charset="0"/>
                          <a:cs typeface="Times New Roman" panose="02020603050405020304" pitchFamily="18" charset="0"/>
                        </a:rPr>
                        <a:t>+</a:t>
                      </a:r>
                      <a:r>
                        <a:rPr lang="en-US" sz="2400">
                          <a:solidFill>
                            <a:srgbClr val="002060"/>
                          </a:solidFill>
                          <a:effectLst/>
                          <a:latin typeface="Times New Roman" panose="02020603050405020304" pitchFamily="18" charset="0"/>
                          <a:cs typeface="Times New Roman" panose="02020603050405020304" pitchFamily="18" charset="0"/>
                        </a:rPr>
                        <a:t>               ATP NADPH + H</a:t>
                      </a:r>
                      <a:r>
                        <a:rPr lang="en-US" sz="2400" baseline="30000">
                          <a:solidFill>
                            <a:srgbClr val="002060"/>
                          </a:solidFill>
                          <a:effectLst/>
                          <a:latin typeface="Times New Roman" panose="02020603050405020304" pitchFamily="18" charset="0"/>
                          <a:cs typeface="Times New Roman" panose="02020603050405020304" pitchFamily="18" charset="0"/>
                        </a:rPr>
                        <a:t>+</a:t>
                      </a:r>
                      <a:r>
                        <a:rPr lang="en-US" sz="2400">
                          <a:solidFill>
                            <a:srgbClr val="002060"/>
                          </a:solidFill>
                          <a:effectLst/>
                          <a:latin typeface="Times New Roman" panose="02020603050405020304" pitchFamily="18" charset="0"/>
                          <a:cs typeface="Times New Roman" panose="02020603050405020304" pitchFamily="18" charset="0"/>
                        </a:rPr>
                        <a:t> + O</a:t>
                      </a:r>
                      <a:r>
                        <a:rPr lang="en-US" sz="2400" baseline="-25000">
                          <a:solidFill>
                            <a:srgbClr val="002060"/>
                          </a:solidFill>
                          <a:effectLst/>
                          <a:latin typeface="Times New Roman" panose="02020603050405020304" pitchFamily="18" charset="0"/>
                          <a:cs typeface="Times New Roman" panose="02020603050405020304" pitchFamily="18" charset="0"/>
                        </a:rPr>
                        <a:t>2</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algn="just">
                        <a:lnSpc>
                          <a:spcPct val="150000"/>
                        </a:lnSpc>
                        <a:spcBef>
                          <a:spcPts val="300"/>
                        </a:spcBef>
                        <a:spcAft>
                          <a:spcPts val="0"/>
                        </a:spcAft>
                      </a:pPr>
                      <a:r>
                        <a:rPr lang="en-US" sz="2400">
                          <a:solidFill>
                            <a:srgbClr val="002060"/>
                          </a:solidFill>
                          <a:effectLst/>
                          <a:latin typeface="Times New Roman" panose="02020603050405020304" pitchFamily="18" charset="0"/>
                          <a:cs typeface="Times New Roman" panose="02020603050405020304" pitchFamily="18" charset="0"/>
                        </a:rPr>
                        <a:t>6 CO</a:t>
                      </a:r>
                      <a:r>
                        <a:rPr lang="en-US" sz="2400" baseline="-25000">
                          <a:solidFill>
                            <a:srgbClr val="002060"/>
                          </a:solidFill>
                          <a:effectLst/>
                          <a:latin typeface="Times New Roman" panose="02020603050405020304" pitchFamily="18" charset="0"/>
                          <a:cs typeface="Times New Roman" panose="02020603050405020304" pitchFamily="18" charset="0"/>
                        </a:rPr>
                        <a:t>2</a:t>
                      </a:r>
                      <a:r>
                        <a:rPr lang="en-US" sz="2400">
                          <a:solidFill>
                            <a:srgbClr val="002060"/>
                          </a:solidFill>
                          <a:effectLst/>
                          <a:latin typeface="Times New Roman" panose="02020603050405020304" pitchFamily="18" charset="0"/>
                          <a:cs typeface="Times New Roman" panose="02020603050405020304" pitchFamily="18" charset="0"/>
                        </a:rPr>
                        <a:t> + 18 ATP + 12 NADPH -&gt; C</a:t>
                      </a:r>
                      <a:r>
                        <a:rPr lang="en-US" sz="2400" baseline="-25000">
                          <a:solidFill>
                            <a:srgbClr val="002060"/>
                          </a:solidFill>
                          <a:effectLst/>
                          <a:latin typeface="Times New Roman" panose="02020603050405020304" pitchFamily="18" charset="0"/>
                          <a:cs typeface="Times New Roman" panose="02020603050405020304" pitchFamily="18" charset="0"/>
                        </a:rPr>
                        <a:t>6</a:t>
                      </a:r>
                      <a:r>
                        <a:rPr lang="en-US" sz="2400">
                          <a:solidFill>
                            <a:srgbClr val="002060"/>
                          </a:solidFill>
                          <a:effectLst/>
                          <a:latin typeface="Times New Roman" panose="02020603050405020304" pitchFamily="18" charset="0"/>
                          <a:cs typeface="Times New Roman" panose="02020603050405020304" pitchFamily="18" charset="0"/>
                        </a:rPr>
                        <a:t>H</a:t>
                      </a:r>
                      <a:r>
                        <a:rPr lang="en-US" sz="2400" baseline="-25000">
                          <a:solidFill>
                            <a:srgbClr val="002060"/>
                          </a:solidFill>
                          <a:effectLst/>
                          <a:latin typeface="Times New Roman" panose="02020603050405020304" pitchFamily="18" charset="0"/>
                          <a:cs typeface="Times New Roman" panose="02020603050405020304" pitchFamily="18" charset="0"/>
                        </a:rPr>
                        <a:t>12</a:t>
                      </a:r>
                      <a:r>
                        <a:rPr lang="en-US" sz="2400">
                          <a:solidFill>
                            <a:srgbClr val="002060"/>
                          </a:solidFill>
                          <a:effectLst/>
                          <a:latin typeface="Times New Roman" panose="02020603050405020304" pitchFamily="18" charset="0"/>
                          <a:cs typeface="Times New Roman" panose="02020603050405020304" pitchFamily="18" charset="0"/>
                        </a:rPr>
                        <a:t>O</a:t>
                      </a:r>
                      <a:r>
                        <a:rPr lang="en-US" sz="2400" baseline="-25000">
                          <a:solidFill>
                            <a:srgbClr val="002060"/>
                          </a:solidFill>
                          <a:effectLst/>
                          <a:latin typeface="Times New Roman" panose="02020603050405020304" pitchFamily="18" charset="0"/>
                          <a:cs typeface="Times New Roman" panose="02020603050405020304" pitchFamily="18" charset="0"/>
                        </a:rPr>
                        <a:t>6</a:t>
                      </a:r>
                      <a:r>
                        <a:rPr lang="en-US" sz="2400">
                          <a:solidFill>
                            <a:srgbClr val="002060"/>
                          </a:solidFill>
                          <a:effectLst/>
                          <a:latin typeface="Times New Roman" panose="02020603050405020304" pitchFamily="18" charset="0"/>
                          <a:cs typeface="Times New Roman" panose="02020603050405020304" pitchFamily="18" charset="0"/>
                        </a:rPr>
                        <a:t> + 18 ADP + 18 Pi + 12  NADP</a:t>
                      </a:r>
                      <a:r>
                        <a:rPr lang="en-US" sz="2400" baseline="30000">
                          <a:solidFill>
                            <a:srgbClr val="002060"/>
                          </a:solidFill>
                          <a:effectLst/>
                          <a:latin typeface="Times New Roman" panose="02020603050405020304" pitchFamily="18" charset="0"/>
                          <a:cs typeface="Times New Roman" panose="02020603050405020304" pitchFamily="18" charset="0"/>
                        </a:rPr>
                        <a:t>+</a:t>
                      </a:r>
                      <a:endParaRPr lang="en-US" sz="24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bl>
          </a:graphicData>
        </a:graphic>
      </p:graphicFrame>
      <p:sp>
        <p:nvSpPr>
          <p:cNvPr id="10" name="Rectangle 1"/>
          <p:cNvSpPr>
            <a:spLocks noChangeArrowheads="1"/>
          </p:cNvSpPr>
          <p:nvPr/>
        </p:nvSpPr>
        <p:spPr bwMode="auto">
          <a:xfrm>
            <a:off x="838200" y="78998"/>
            <a:ext cx="757903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6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 11.1. Tổng kết pha sáng và chu trình calvin của quá trình quang tổng hợp</a:t>
            </a:r>
            <a:endParaRPr kumimoji="0" lang="en-US" sz="26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p:txBody>
      </p:sp>
      <p:sp>
        <p:nvSpPr>
          <p:cNvPr id="2" name="Rectangle 1"/>
          <p:cNvSpPr/>
          <p:nvPr/>
        </p:nvSpPr>
        <p:spPr>
          <a:xfrm>
            <a:off x="2362200" y="1581150"/>
            <a:ext cx="1447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62600" y="1581150"/>
            <a:ext cx="2362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62200" y="2190750"/>
            <a:ext cx="2819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79693" y="2190750"/>
            <a:ext cx="2819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2200" y="2724150"/>
            <a:ext cx="2819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62600" y="2781300"/>
            <a:ext cx="3276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62600" y="3333750"/>
            <a:ext cx="3352800" cy="1482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466569" y="3760787"/>
            <a:ext cx="1105431" cy="563563"/>
            <a:chOff x="0" y="-633110"/>
            <a:chExt cx="1105431" cy="563563"/>
          </a:xfrm>
        </p:grpSpPr>
        <p:grpSp>
          <p:nvGrpSpPr>
            <p:cNvPr id="6" name="Group 5"/>
            <p:cNvGrpSpPr/>
            <p:nvPr/>
          </p:nvGrpSpPr>
          <p:grpSpPr>
            <a:xfrm>
              <a:off x="0" y="-633110"/>
              <a:ext cx="1105431" cy="563563"/>
              <a:chOff x="-1" y="-95390"/>
              <a:chExt cx="634539" cy="563245"/>
            </a:xfrm>
            <a:solidFill>
              <a:schemeClr val="bg1"/>
            </a:solidFill>
          </p:grpSpPr>
          <p:cxnSp>
            <p:nvCxnSpPr>
              <p:cNvPr id="7" name="Straight Arrow Connector 6"/>
              <p:cNvCxnSpPr/>
              <p:nvPr/>
            </p:nvCxnSpPr>
            <p:spPr>
              <a:xfrm>
                <a:off x="-1" y="276447"/>
                <a:ext cx="542555" cy="0"/>
              </a:xfrm>
              <a:prstGeom prst="straightConnector1">
                <a:avLst/>
              </a:prstGeom>
              <a:grpFill/>
              <a:ln w="19050">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8" name="Text Box 2"/>
              <p:cNvSpPr txBox="1">
                <a:spLocks noChangeArrowheads="1"/>
              </p:cNvSpPr>
              <p:nvPr/>
            </p:nvSpPr>
            <p:spPr bwMode="auto">
              <a:xfrm>
                <a:off x="21869" y="-95390"/>
                <a:ext cx="612669" cy="563245"/>
              </a:xfrm>
              <a:prstGeom prst="rect">
                <a:avLst/>
              </a:prstGeom>
              <a:grpFill/>
              <a:ln w="9525">
                <a:solidFill>
                  <a:schemeClr val="bg1"/>
                </a:solidFill>
                <a:miter lim="800000"/>
              </a:ln>
            </p:spPr>
            <p:txBody>
              <a:bodyPr rot="0" vert="horz" wrap="square" lIns="91440" tIns="45720" rIns="91440" bIns="45720" anchor="t" anchorCtr="0">
                <a:noAutofit/>
              </a:bodyPr>
              <a:lstStyle/>
              <a:p>
                <a:pPr>
                  <a:lnSpc>
                    <a:spcPct val="115000"/>
                  </a:lnSpc>
                  <a:spcBef>
                    <a:spcPts val="300"/>
                  </a:spcBef>
                  <a:spcAft>
                    <a:spcPts val="0"/>
                  </a:spcAft>
                </a:pPr>
                <a:r>
                  <a:rPr lang="en-US" i="1">
                    <a:solidFill>
                      <a:srgbClr val="002060"/>
                    </a:solidFill>
                    <a:effectLst/>
                    <a:latin typeface="Times New Roman" panose="02020603050405020304"/>
                    <a:ea typeface="Calibri" panose="020F0502020204030204"/>
                    <a:cs typeface="Times New Roman" panose="02020603050405020304"/>
                  </a:rPr>
                  <a:t>NLAS </a:t>
                </a:r>
                <a:endParaRPr lang="en-US">
                  <a:solidFill>
                    <a:srgbClr val="002060"/>
                  </a:solidFill>
                  <a:effectLst/>
                  <a:latin typeface="Calibri" panose="020F0502020204030204"/>
                  <a:ea typeface="Calibri" panose="020F0502020204030204"/>
                  <a:cs typeface="Times New Roman" panose="02020603050405020304"/>
                </a:endParaRPr>
              </a:p>
              <a:p>
                <a:pPr>
                  <a:lnSpc>
                    <a:spcPct val="115000"/>
                  </a:lnSpc>
                  <a:spcBef>
                    <a:spcPts val="300"/>
                  </a:spcBef>
                  <a:spcAft>
                    <a:spcPts val="0"/>
                  </a:spcAft>
                </a:pPr>
                <a:r>
                  <a:rPr lang="en-US" i="1">
                    <a:solidFill>
                      <a:srgbClr val="002060"/>
                    </a:solidFill>
                    <a:effectLst/>
                    <a:latin typeface="Times New Roman" panose="02020603050405020304"/>
                    <a:ea typeface="Calibri" panose="020F0502020204030204"/>
                    <a:cs typeface="Times New Roman" panose="02020603050405020304"/>
                  </a:rPr>
                  <a:t>STQH</a:t>
                </a:r>
                <a:endParaRPr lang="en-US">
                  <a:solidFill>
                    <a:srgbClr val="002060"/>
                  </a:solidFill>
                  <a:effectLst/>
                  <a:latin typeface="Calibri" panose="020F0502020204030204"/>
                  <a:ea typeface="Calibri" panose="020F0502020204030204"/>
                  <a:cs typeface="Times New Roman" panose="02020603050405020304"/>
                </a:endParaRPr>
              </a:p>
            </p:txBody>
          </p:sp>
        </p:grpSp>
        <p:cxnSp>
          <p:nvCxnSpPr>
            <p:cNvPr id="5" name="Straight Arrow Connector 4"/>
            <p:cNvCxnSpPr/>
            <p:nvPr/>
          </p:nvCxnSpPr>
          <p:spPr>
            <a:xfrm flipV="1">
              <a:off x="38100" y="-247650"/>
              <a:ext cx="73152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5" name="Rectangle 14"/>
          <p:cNvSpPr/>
          <p:nvPr/>
        </p:nvSpPr>
        <p:spPr>
          <a:xfrm>
            <a:off x="2331915" y="3307336"/>
            <a:ext cx="3108960" cy="15058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P spid="14" grpId="0" animBg="1"/>
      <p:bldP spid="16"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98107"/>
            <a:ext cx="8839200" cy="461665"/>
          </a:xfrm>
          <a:prstGeom prst="rect">
            <a:avLst/>
          </a:prstGeom>
        </p:spPr>
        <p:txBody>
          <a:bodyPr wrap="square">
            <a:spAutoFit/>
          </a:bodyPr>
          <a:lstStyle/>
          <a:p>
            <a:pPr lvl="0" algn="ctr" eaLnBrk="0" fontAlgn="base" hangingPunct="0">
              <a:spcBef>
                <a:spcPct val="0"/>
              </a:spcBef>
              <a:spcAft>
                <a:spcPct val="0"/>
              </a:spcAf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Bảng 11.2. Tổng kết các giai đoạn của hô hấp tế bào</a:t>
            </a:r>
            <a:endParaRPr lang="en-US" sz="2400">
              <a:solidFill>
                <a:srgbClr val="FF000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nvGraphicFramePr>
        <p:xfrm>
          <a:off x="101600" y="663890"/>
          <a:ext cx="8940800" cy="4320860"/>
        </p:xfrm>
        <a:graphic>
          <a:graphicData uri="http://schemas.openxmlformats.org/drawingml/2006/table">
            <a:tbl>
              <a:tblPr firstRow="1" firstCol="1" bandRow="1">
                <a:tableStyleId>{5940675A-B579-460E-94D1-54222C63F5DA}</a:tableStyleId>
              </a:tblPr>
              <a:tblGrid>
                <a:gridCol w="1295398"/>
                <a:gridCol w="2235202"/>
                <a:gridCol w="2793998"/>
                <a:gridCol w="2616202"/>
              </a:tblGrid>
              <a:tr h="579120">
                <a:tc>
                  <a:txBody>
                    <a:bodyPr/>
                    <a:lstStyle/>
                    <a:p>
                      <a:pPr algn="ctr">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 </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ctr">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Đường phân</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ctr">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Oxi hóa pyruvic acid và chu trình Krebs</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ctr">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Chuỗi truyền electron</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r>
              <a:tr h="868680">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Nguyên liệu</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Glucose, ADP, Pi, NAD</a:t>
                      </a:r>
                      <a:r>
                        <a:rPr lang="en-US" sz="2000" baseline="30000">
                          <a:solidFill>
                            <a:srgbClr val="002060"/>
                          </a:solidFill>
                          <a:effectLst/>
                          <a:latin typeface="Times New Roman" panose="02020603050405020304" pitchFamily="18" charset="0"/>
                          <a:cs typeface="Times New Roman" panose="02020603050405020304" pitchFamily="18" charset="0"/>
                        </a:rPr>
                        <a:t>+</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pyruvic acid, ADP, Pi, NAD</a:t>
                      </a:r>
                      <a:r>
                        <a:rPr lang="en-US" sz="2000" baseline="30000">
                          <a:solidFill>
                            <a:srgbClr val="002060"/>
                          </a:solidFill>
                          <a:effectLst/>
                          <a:latin typeface="Times New Roman" panose="02020603050405020304" pitchFamily="18" charset="0"/>
                          <a:cs typeface="Times New Roman" panose="02020603050405020304" pitchFamily="18" charset="0"/>
                        </a:rPr>
                        <a:t>+</a:t>
                      </a:r>
                      <a:r>
                        <a:rPr lang="en-US" sz="2000">
                          <a:solidFill>
                            <a:srgbClr val="002060"/>
                          </a:solidFill>
                          <a:effectLst/>
                          <a:latin typeface="Times New Roman" panose="02020603050405020304" pitchFamily="18" charset="0"/>
                          <a:cs typeface="Times New Roman" panose="02020603050405020304" pitchFamily="18" charset="0"/>
                        </a:rPr>
                        <a:t>, FAD</a:t>
                      </a:r>
                      <a:r>
                        <a:rPr lang="en-US" sz="2000" baseline="30000">
                          <a:solidFill>
                            <a:srgbClr val="002060"/>
                          </a:solidFill>
                          <a:effectLst/>
                          <a:latin typeface="Times New Roman" panose="02020603050405020304" pitchFamily="18" charset="0"/>
                          <a:cs typeface="Times New Roman" panose="02020603050405020304" pitchFamily="18" charset="0"/>
                        </a:rPr>
                        <a:t>+</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NADH,  FADH</a:t>
                      </a:r>
                      <a:r>
                        <a:rPr lang="en-US" sz="2000" baseline="-25000">
                          <a:solidFill>
                            <a:srgbClr val="002060"/>
                          </a:solidFill>
                          <a:effectLst/>
                          <a:latin typeface="Times New Roman" panose="02020603050405020304" pitchFamily="18" charset="0"/>
                          <a:cs typeface="Times New Roman" panose="02020603050405020304" pitchFamily="18" charset="0"/>
                        </a:rPr>
                        <a:t>2</a:t>
                      </a:r>
                      <a:r>
                        <a:rPr lang="en-US" sz="2000">
                          <a:solidFill>
                            <a:srgbClr val="002060"/>
                          </a:solidFill>
                          <a:effectLst/>
                          <a:latin typeface="Times New Roman" panose="02020603050405020304" pitchFamily="18" charset="0"/>
                          <a:cs typeface="Times New Roman" panose="02020603050405020304" pitchFamily="18" charset="0"/>
                        </a:rPr>
                        <a:t>, ADP, Pi, O2</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r>
              <a:tr h="484760">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Nơi xảy ra</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Tế bào chất</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Chất nền ty thể</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Màng trong ty thể</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r>
              <a:tr h="579120">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Sản phẩm</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pyruvic acid, ATP, NADH</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CO</a:t>
                      </a:r>
                      <a:r>
                        <a:rPr lang="en-US" sz="2000" baseline="-25000">
                          <a:solidFill>
                            <a:srgbClr val="002060"/>
                          </a:solidFill>
                          <a:effectLst/>
                          <a:latin typeface="Times New Roman" panose="02020603050405020304" pitchFamily="18" charset="0"/>
                          <a:cs typeface="Times New Roman" panose="02020603050405020304" pitchFamily="18" charset="0"/>
                        </a:rPr>
                        <a:t>2</a:t>
                      </a:r>
                      <a:r>
                        <a:rPr lang="en-US" sz="2000">
                          <a:solidFill>
                            <a:srgbClr val="002060"/>
                          </a:solidFill>
                          <a:effectLst/>
                          <a:latin typeface="Times New Roman" panose="02020603050405020304" pitchFamily="18" charset="0"/>
                          <a:cs typeface="Times New Roman" panose="02020603050405020304" pitchFamily="18" charset="0"/>
                        </a:rPr>
                        <a:t>, </a:t>
                      </a:r>
                      <a:r>
                        <a:rPr lang="en-US" sz="2000" smtClean="0">
                          <a:solidFill>
                            <a:srgbClr val="002060"/>
                          </a:solidFill>
                          <a:effectLst/>
                          <a:latin typeface="Times New Roman" panose="02020603050405020304" pitchFamily="18" charset="0"/>
                          <a:cs typeface="Times New Roman" panose="02020603050405020304" pitchFamily="18" charset="0"/>
                        </a:rPr>
                        <a:t>ATP</a:t>
                      </a:r>
                      <a:r>
                        <a:rPr lang="en-US" sz="2000">
                          <a:solidFill>
                            <a:srgbClr val="002060"/>
                          </a:solidFill>
                          <a:effectLst/>
                          <a:latin typeface="Times New Roman" panose="02020603050405020304" pitchFamily="18" charset="0"/>
                          <a:cs typeface="Times New Roman" panose="02020603050405020304" pitchFamily="18" charset="0"/>
                        </a:rPr>
                        <a:t>, NADH, FADH</a:t>
                      </a:r>
                      <a:r>
                        <a:rPr lang="en-US" sz="2000" baseline="-25000">
                          <a:solidFill>
                            <a:srgbClr val="002060"/>
                          </a:solidFill>
                          <a:effectLst/>
                          <a:latin typeface="Times New Roman" panose="02020603050405020304" pitchFamily="18" charset="0"/>
                          <a:cs typeface="Times New Roman" panose="02020603050405020304" pitchFamily="18" charset="0"/>
                        </a:rPr>
                        <a:t>2</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ATP, NAD</a:t>
                      </a:r>
                      <a:r>
                        <a:rPr lang="en-US" sz="2000" baseline="30000">
                          <a:solidFill>
                            <a:srgbClr val="002060"/>
                          </a:solidFill>
                          <a:effectLst/>
                          <a:latin typeface="Times New Roman" panose="02020603050405020304" pitchFamily="18" charset="0"/>
                          <a:cs typeface="Times New Roman" panose="02020603050405020304" pitchFamily="18" charset="0"/>
                        </a:rPr>
                        <a:t>+</a:t>
                      </a:r>
                      <a:r>
                        <a:rPr lang="en-US" sz="2000">
                          <a:solidFill>
                            <a:srgbClr val="002060"/>
                          </a:solidFill>
                          <a:effectLst/>
                          <a:latin typeface="Times New Roman" panose="02020603050405020304" pitchFamily="18" charset="0"/>
                          <a:cs typeface="Times New Roman" panose="02020603050405020304" pitchFamily="18" charset="0"/>
                        </a:rPr>
                        <a:t>, FAD</a:t>
                      </a:r>
                      <a:r>
                        <a:rPr lang="en-US" sz="2000" baseline="30000">
                          <a:solidFill>
                            <a:srgbClr val="002060"/>
                          </a:solidFill>
                          <a:effectLst/>
                          <a:latin typeface="Times New Roman" panose="02020603050405020304" pitchFamily="18" charset="0"/>
                          <a:cs typeface="Times New Roman" panose="02020603050405020304" pitchFamily="18" charset="0"/>
                        </a:rPr>
                        <a:t>+</a:t>
                      </a:r>
                      <a:r>
                        <a:rPr lang="en-US" sz="2000">
                          <a:solidFill>
                            <a:srgbClr val="002060"/>
                          </a:solidFill>
                          <a:effectLst/>
                          <a:latin typeface="Times New Roman" panose="02020603050405020304" pitchFamily="18" charset="0"/>
                          <a:cs typeface="Times New Roman" panose="02020603050405020304" pitchFamily="18" charset="0"/>
                        </a:rPr>
                        <a:t>, H</a:t>
                      </a:r>
                      <a:r>
                        <a:rPr lang="en-US" sz="2000" baseline="-25000">
                          <a:solidFill>
                            <a:srgbClr val="002060"/>
                          </a:solidFill>
                          <a:effectLst/>
                          <a:latin typeface="Times New Roman" panose="02020603050405020304" pitchFamily="18" charset="0"/>
                          <a:cs typeface="Times New Roman" panose="02020603050405020304" pitchFamily="18" charset="0"/>
                        </a:rPr>
                        <a:t>2</a:t>
                      </a:r>
                      <a:r>
                        <a:rPr lang="en-US" sz="2000">
                          <a:solidFill>
                            <a:srgbClr val="002060"/>
                          </a:solidFill>
                          <a:effectLst/>
                          <a:latin typeface="Times New Roman" panose="02020603050405020304" pitchFamily="18" charset="0"/>
                          <a:cs typeface="Times New Roman" panose="02020603050405020304" pitchFamily="18" charset="0"/>
                        </a:rPr>
                        <a:t>O</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r>
              <a:tr h="1504380">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Phương trình tổng quát</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Glucose + 2 ADP + 2 Pi + 2 NAD</a:t>
                      </a:r>
                      <a:r>
                        <a:rPr lang="en-US" sz="2000" baseline="30000">
                          <a:solidFill>
                            <a:srgbClr val="002060"/>
                          </a:solidFill>
                          <a:effectLst/>
                          <a:latin typeface="Times New Roman" panose="02020603050405020304" pitchFamily="18" charset="0"/>
                          <a:cs typeface="Times New Roman" panose="02020603050405020304" pitchFamily="18" charset="0"/>
                        </a:rPr>
                        <a:t>+</a:t>
                      </a:r>
                      <a:r>
                        <a:rPr lang="en-US" sz="2000" baseline="-25000">
                          <a:solidFill>
                            <a:srgbClr val="002060"/>
                          </a:solidFill>
                          <a:effectLst/>
                          <a:latin typeface="Times New Roman" panose="02020603050405020304" pitchFamily="18" charset="0"/>
                          <a:cs typeface="Times New Roman" panose="02020603050405020304" pitchFamily="18" charset="0"/>
                        </a:rPr>
                        <a:t> </a:t>
                      </a:r>
                      <a:r>
                        <a:rPr lang="en-US" sz="2000" baseline="-25000" smtClean="0">
                          <a:solidFill>
                            <a:srgbClr val="002060"/>
                          </a:solidFill>
                          <a:effectLst/>
                          <a:latin typeface="Times New Roman" panose="02020603050405020304" pitchFamily="18" charset="0"/>
                          <a:cs typeface="Times New Roman" panose="02020603050405020304" pitchFamily="18" charset="0"/>
                        </a:rPr>
                        <a:t>   </a:t>
                      </a:r>
                      <a:r>
                        <a:rPr lang="en-US" sz="2000" smtClean="0">
                          <a:solidFill>
                            <a:srgbClr val="002060"/>
                          </a:solidFill>
                          <a:effectLst/>
                          <a:latin typeface="Times New Roman" panose="02020603050405020304" pitchFamily="18" charset="0"/>
                          <a:cs typeface="Times New Roman" panose="02020603050405020304" pitchFamily="18" charset="0"/>
                        </a:rPr>
                        <a:t>--&gt; </a:t>
                      </a:r>
                      <a:r>
                        <a:rPr lang="en-US" sz="2000">
                          <a:solidFill>
                            <a:srgbClr val="002060"/>
                          </a:solidFill>
                          <a:effectLst/>
                          <a:latin typeface="Times New Roman" panose="02020603050405020304" pitchFamily="18" charset="0"/>
                          <a:cs typeface="Times New Roman" panose="02020603050405020304" pitchFamily="18" charset="0"/>
                        </a:rPr>
                        <a:t>2 pyruvic acid + 2 ATP + 2 NADH</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2 pyruvic acid + 2 ADP + 2 Pi + 8 NAD</a:t>
                      </a:r>
                      <a:r>
                        <a:rPr lang="en-US" sz="2000" baseline="30000">
                          <a:solidFill>
                            <a:srgbClr val="002060"/>
                          </a:solidFill>
                          <a:effectLst/>
                          <a:latin typeface="Times New Roman" panose="02020603050405020304" pitchFamily="18" charset="0"/>
                          <a:cs typeface="Times New Roman" panose="02020603050405020304" pitchFamily="18" charset="0"/>
                        </a:rPr>
                        <a:t>+</a:t>
                      </a:r>
                      <a:r>
                        <a:rPr lang="en-US" sz="2000">
                          <a:solidFill>
                            <a:srgbClr val="002060"/>
                          </a:solidFill>
                          <a:effectLst/>
                          <a:latin typeface="Times New Roman" panose="02020603050405020304" pitchFamily="18" charset="0"/>
                          <a:cs typeface="Times New Roman" panose="02020603050405020304" pitchFamily="18" charset="0"/>
                        </a:rPr>
                        <a:t> + 2 FAD</a:t>
                      </a:r>
                      <a:r>
                        <a:rPr lang="en-US" sz="2000" baseline="30000">
                          <a:solidFill>
                            <a:srgbClr val="002060"/>
                          </a:solidFill>
                          <a:effectLst/>
                          <a:latin typeface="Times New Roman" panose="02020603050405020304" pitchFamily="18" charset="0"/>
                          <a:cs typeface="Times New Roman" panose="02020603050405020304" pitchFamily="18" charset="0"/>
                        </a:rPr>
                        <a:t>+</a:t>
                      </a:r>
                      <a:r>
                        <a:rPr lang="en-US" sz="2000" baseline="-25000">
                          <a:solidFill>
                            <a:srgbClr val="002060"/>
                          </a:solidFill>
                          <a:effectLst/>
                          <a:latin typeface="Times New Roman" panose="02020603050405020304" pitchFamily="18" charset="0"/>
                          <a:cs typeface="Times New Roman" panose="02020603050405020304" pitchFamily="18" charset="0"/>
                        </a:rPr>
                        <a:t> </a:t>
                      </a:r>
                      <a:r>
                        <a:rPr lang="en-US" sz="2000" smtClean="0">
                          <a:solidFill>
                            <a:srgbClr val="002060"/>
                          </a:solidFill>
                          <a:effectLst/>
                          <a:latin typeface="Times New Roman" panose="02020603050405020304" pitchFamily="18" charset="0"/>
                          <a:cs typeface="Times New Roman" panose="02020603050405020304" pitchFamily="18" charset="0"/>
                        </a:rPr>
                        <a:t>--&gt; </a:t>
                      </a:r>
                      <a:r>
                        <a:rPr lang="en-US" sz="2000">
                          <a:solidFill>
                            <a:srgbClr val="002060"/>
                          </a:solidFill>
                          <a:effectLst/>
                          <a:latin typeface="Times New Roman" panose="02020603050405020304" pitchFamily="18" charset="0"/>
                          <a:cs typeface="Times New Roman" panose="02020603050405020304" pitchFamily="18" charset="0"/>
                        </a:rPr>
                        <a:t>6CO</a:t>
                      </a:r>
                      <a:r>
                        <a:rPr lang="en-US" sz="2000" baseline="-25000">
                          <a:solidFill>
                            <a:srgbClr val="002060"/>
                          </a:solidFill>
                          <a:effectLst/>
                          <a:latin typeface="Times New Roman" panose="02020603050405020304" pitchFamily="18" charset="0"/>
                          <a:cs typeface="Times New Roman" panose="02020603050405020304" pitchFamily="18" charset="0"/>
                        </a:rPr>
                        <a:t>2</a:t>
                      </a:r>
                      <a:r>
                        <a:rPr lang="en-US" sz="2000">
                          <a:solidFill>
                            <a:srgbClr val="002060"/>
                          </a:solidFill>
                          <a:effectLst/>
                          <a:latin typeface="Times New Roman" panose="02020603050405020304" pitchFamily="18" charset="0"/>
                          <a:cs typeface="Times New Roman" panose="02020603050405020304" pitchFamily="18" charset="0"/>
                        </a:rPr>
                        <a:t> + 2ATP + 8NADH + 2FADH</a:t>
                      </a:r>
                      <a:r>
                        <a:rPr lang="en-US" sz="2000" baseline="-25000">
                          <a:solidFill>
                            <a:srgbClr val="002060"/>
                          </a:solidFill>
                          <a:effectLst/>
                          <a:latin typeface="Times New Roman" panose="02020603050405020304" pitchFamily="18" charset="0"/>
                          <a:cs typeface="Times New Roman" panose="02020603050405020304" pitchFamily="18" charset="0"/>
                        </a:rPr>
                        <a:t>2</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c>
                  <a:txBody>
                    <a:bodyPr/>
                    <a:lstStyle/>
                    <a:p>
                      <a:pPr algn="just">
                        <a:lnSpc>
                          <a:spcPct val="12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10 NADH + 2  FADH</a:t>
                      </a:r>
                      <a:r>
                        <a:rPr lang="en-US" sz="2000" baseline="-25000">
                          <a:solidFill>
                            <a:srgbClr val="002060"/>
                          </a:solidFill>
                          <a:effectLst/>
                          <a:latin typeface="Times New Roman" panose="02020603050405020304" pitchFamily="18" charset="0"/>
                          <a:cs typeface="Times New Roman" panose="02020603050405020304" pitchFamily="18" charset="0"/>
                        </a:rPr>
                        <a:t>2</a:t>
                      </a:r>
                      <a:r>
                        <a:rPr lang="en-US" sz="2000">
                          <a:solidFill>
                            <a:srgbClr val="002060"/>
                          </a:solidFill>
                          <a:effectLst/>
                          <a:latin typeface="Times New Roman" panose="02020603050405020304" pitchFamily="18" charset="0"/>
                          <a:cs typeface="Times New Roman" panose="02020603050405020304" pitchFamily="18" charset="0"/>
                        </a:rPr>
                        <a:t> + 28 ADP + 28 Pi + 6 O2 </a:t>
                      </a:r>
                      <a:r>
                        <a:rPr lang="en-US" sz="2000" smtClean="0">
                          <a:solidFill>
                            <a:srgbClr val="002060"/>
                          </a:solidFill>
                          <a:effectLst/>
                          <a:latin typeface="Times New Roman" panose="02020603050405020304" pitchFamily="18" charset="0"/>
                          <a:cs typeface="Times New Roman" panose="02020603050405020304" pitchFamily="18" charset="0"/>
                        </a:rPr>
                        <a:t>--&gt; </a:t>
                      </a:r>
                      <a:r>
                        <a:rPr lang="en-US" sz="2000">
                          <a:solidFill>
                            <a:srgbClr val="002060"/>
                          </a:solidFill>
                          <a:effectLst/>
                          <a:latin typeface="Times New Roman" panose="02020603050405020304" pitchFamily="18" charset="0"/>
                          <a:cs typeface="Times New Roman" panose="02020603050405020304" pitchFamily="18" charset="0"/>
                        </a:rPr>
                        <a:t>6H</a:t>
                      </a:r>
                      <a:r>
                        <a:rPr lang="en-US" sz="2000" baseline="-25000">
                          <a:solidFill>
                            <a:srgbClr val="002060"/>
                          </a:solidFill>
                          <a:effectLst/>
                          <a:latin typeface="Times New Roman" panose="02020603050405020304" pitchFamily="18" charset="0"/>
                          <a:cs typeface="Times New Roman" panose="02020603050405020304" pitchFamily="18" charset="0"/>
                        </a:rPr>
                        <a:t>2</a:t>
                      </a:r>
                      <a:r>
                        <a:rPr lang="en-US" sz="2000">
                          <a:solidFill>
                            <a:srgbClr val="002060"/>
                          </a:solidFill>
                          <a:effectLst/>
                          <a:latin typeface="Times New Roman" panose="02020603050405020304" pitchFamily="18" charset="0"/>
                          <a:cs typeface="Times New Roman" panose="02020603050405020304" pitchFamily="18" charset="0"/>
                        </a:rPr>
                        <a:t>O + 28ATP + 10 NAD</a:t>
                      </a:r>
                      <a:r>
                        <a:rPr lang="en-US" sz="2000" baseline="30000">
                          <a:solidFill>
                            <a:srgbClr val="002060"/>
                          </a:solidFill>
                          <a:effectLst/>
                          <a:latin typeface="Times New Roman" panose="02020603050405020304" pitchFamily="18" charset="0"/>
                          <a:cs typeface="Times New Roman" panose="02020603050405020304" pitchFamily="18" charset="0"/>
                        </a:rPr>
                        <a:t>+</a:t>
                      </a:r>
                      <a:r>
                        <a:rPr lang="en-US" sz="2000">
                          <a:solidFill>
                            <a:srgbClr val="002060"/>
                          </a:solidFill>
                          <a:effectLst/>
                          <a:latin typeface="Times New Roman" panose="02020603050405020304" pitchFamily="18" charset="0"/>
                          <a:cs typeface="Times New Roman" panose="02020603050405020304" pitchFamily="18" charset="0"/>
                        </a:rPr>
                        <a:t> +2 FAD</a:t>
                      </a:r>
                      <a:r>
                        <a:rPr lang="en-US" sz="2000" baseline="30000">
                          <a:solidFill>
                            <a:srgbClr val="002060"/>
                          </a:solidFill>
                          <a:effectLst/>
                          <a:latin typeface="Times New Roman" panose="02020603050405020304" pitchFamily="18" charset="0"/>
                          <a:cs typeface="Times New Roman" panose="02020603050405020304" pitchFamily="18" charset="0"/>
                        </a:rPr>
                        <a:t>+</a:t>
                      </a:r>
                      <a:endParaRPr lang="en-US" sz="2000" b="0">
                        <a:solidFill>
                          <a:srgbClr val="002060"/>
                        </a:solidFill>
                        <a:effectLst/>
                        <a:latin typeface="Times New Roman" panose="02020603050405020304" pitchFamily="18" charset="0"/>
                        <a:ea typeface="Calibri" panose="020F0502020204030204"/>
                        <a:cs typeface="Times New Roman" panose="02020603050405020304" pitchFamily="18" charset="0"/>
                      </a:endParaRPr>
                    </a:p>
                  </a:txBody>
                  <a:tcPr marL="60608" marR="60608" marT="0" marB="0"/>
                </a:tc>
              </a:tr>
            </a:tbl>
          </a:graphicData>
        </a:graphic>
      </p:graphicFrame>
      <p:sp>
        <p:nvSpPr>
          <p:cNvPr id="3" name="Rectangle 2"/>
          <p:cNvSpPr/>
          <p:nvPr/>
        </p:nvSpPr>
        <p:spPr>
          <a:xfrm>
            <a:off x="1447800" y="1428750"/>
            <a:ext cx="2133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90258" y="1428750"/>
            <a:ext cx="2667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77000" y="1427843"/>
            <a:ext cx="2514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2284186"/>
            <a:ext cx="1981200"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79372" y="2284186"/>
            <a:ext cx="1981200"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2284186"/>
            <a:ext cx="1981200"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47800" y="2771322"/>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93886" y="2777673"/>
            <a:ext cx="2677886"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87886" y="2756808"/>
            <a:ext cx="2489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3473450"/>
            <a:ext cx="2133600" cy="1380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83000" y="3473450"/>
            <a:ext cx="2688771" cy="1380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95143" y="3500663"/>
            <a:ext cx="2481943" cy="1380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xit" presetSubtype="21" fill="hold" grpId="0" nodeType="clickEffect">
                                  <p:stCondLst>
                                    <p:cond delay="0"/>
                                  </p:stCondLst>
                                  <p:childTnLst>
                                    <p:animEffect transition="out" filter="barn(inVertical)">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0" nodeType="clickEffect">
                                  <p:stCondLst>
                                    <p:cond delay="0"/>
                                  </p:stCondLst>
                                  <p:childTnLst>
                                    <p:animEffect transition="out" filter="barn(inVertical)">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0" nodeType="clickEffect">
                                  <p:stCondLst>
                                    <p:cond delay="0"/>
                                  </p:stCondLst>
                                  <p:childTnLst>
                                    <p:animEffect transition="out" filter="barn(inVertical)">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0" nodeType="clickEffect">
                                  <p:stCondLst>
                                    <p:cond delay="0"/>
                                  </p:stCondLst>
                                  <p:childTnLst>
                                    <p:animEffect transition="out" filter="barn(inVertical)">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57200" y="666750"/>
            <a:ext cx="8534400" cy="3657600"/>
          </a:xfrm>
          <a:prstGeom prst="horizontalScroll">
            <a:avLst>
              <a:gd name="adj" fmla="val 1083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smtClean="0">
                <a:latin typeface="Times New Roman" panose="02020603050405020304" pitchFamily="18" charset="0"/>
                <a:cs typeface="Times New Roman" panose="02020603050405020304" pitchFamily="18" charset="0"/>
              </a:rPr>
              <a:t>1. Nhận </a:t>
            </a:r>
            <a:r>
              <a:rPr lang="en-US" sz="2400">
                <a:latin typeface="Times New Roman" panose="02020603050405020304" pitchFamily="18" charset="0"/>
                <a:cs typeface="Times New Roman" panose="02020603050405020304" pitchFamily="18" charset="0"/>
              </a:rPr>
              <a:t>định sau đây đúng hay sai? Giải thích.</a:t>
            </a:r>
            <a:endParaRPr lang="en-US" sz="2400">
              <a:latin typeface="Times New Roman" panose="02020603050405020304" pitchFamily="18" charset="0"/>
              <a:cs typeface="Times New Roman" panose="02020603050405020304" pitchFamily="18" charset="0"/>
            </a:endParaRPr>
          </a:p>
          <a:p>
            <a:pPr algn="just">
              <a:lnSpc>
                <a:spcPct val="150000"/>
              </a:lnSpc>
            </a:pPr>
            <a:r>
              <a:rPr lang="en-US" sz="2400">
                <a:latin typeface="Times New Roman" panose="02020603050405020304" pitchFamily="18" charset="0"/>
                <a:cs typeface="Times New Roman" panose="02020603050405020304" pitchFamily="18" charset="0"/>
              </a:rPr>
              <a:t>"Chu trình Calvin không phụ thuộc ánh sáng nên có thể xảy ra vào ban đêm"</a:t>
            </a:r>
            <a:endParaRPr lang="en-US" sz="2400">
              <a:latin typeface="Times New Roman" panose="02020603050405020304" pitchFamily="18" charset="0"/>
              <a:cs typeface="Times New Roman" panose="02020603050405020304" pitchFamily="18" charset="0"/>
            </a:endParaRPr>
          </a:p>
          <a:p>
            <a:pPr algn="just">
              <a:lnSpc>
                <a:spcPct val="150000"/>
              </a:lnSpc>
            </a:pPr>
            <a:r>
              <a:rPr lang="en-US" sz="2400" smtClean="0">
                <a:latin typeface="Times New Roman" panose="02020603050405020304" pitchFamily="18" charset="0"/>
                <a:cs typeface="Times New Roman" panose="02020603050405020304" pitchFamily="18" charset="0"/>
              </a:rPr>
              <a:t>2. Vẽ </a:t>
            </a:r>
            <a:r>
              <a:rPr lang="en-US" sz="2400">
                <a:latin typeface="Times New Roman" panose="02020603050405020304" pitchFamily="18" charset="0"/>
                <a:cs typeface="Times New Roman" panose="02020603050405020304" pitchFamily="18" charset="0"/>
              </a:rPr>
              <a:t>sơ đồ mối quan hệ giữa quang tổng hợp và hô hấp ở thực vật. Trình bày mối quan hệ đó</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5" name="Rectangle 4"/>
          <p:cNvSpPr/>
          <p:nvPr/>
        </p:nvSpPr>
        <p:spPr>
          <a:xfrm>
            <a:off x="1066800" y="129540"/>
            <a:ext cx="72390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VẬN DỤNG</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1">
            <a:extLst>
              <a:ext uri="{28A0092B-C50C-407E-A947-70E740481C1C}">
                <a14:useLocalDpi xmlns:a14="http://schemas.microsoft.com/office/drawing/2010/main" val="0"/>
              </a:ext>
            </a:extLst>
          </a:blip>
          <a:srcRect r="1001"/>
          <a:stretch>
            <a:fillRect/>
          </a:stretch>
        </p:blipFill>
        <p:spPr bwMode="auto">
          <a:xfrm>
            <a:off x="2495550" y="3105150"/>
            <a:ext cx="5105400" cy="1828800"/>
          </a:xfrm>
          <a:prstGeom prst="rect">
            <a:avLst/>
          </a:prstGeom>
          <a:ln>
            <a:noFill/>
          </a:ln>
        </p:spPr>
      </p:pic>
      <p:sp>
        <p:nvSpPr>
          <p:cNvPr id="5" name="Rectangle 4"/>
          <p:cNvSpPr/>
          <p:nvPr/>
        </p:nvSpPr>
        <p:spPr>
          <a:xfrm>
            <a:off x="1066800" y="129540"/>
            <a:ext cx="72390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4300" y="591205"/>
            <a:ext cx="8877300" cy="2677656"/>
          </a:xfrm>
          <a:prstGeom prst="rect">
            <a:avLst/>
          </a:prstGeom>
        </p:spPr>
        <p:txBody>
          <a:bodyPr wrap="square">
            <a:spAutoFit/>
          </a:bodyPr>
          <a:lstStyle/>
          <a:p>
            <a:pPr algn="just"/>
            <a:r>
              <a:rPr lang="en-US" sz="2400" smtClean="0">
                <a:solidFill>
                  <a:srgbClr val="002060"/>
                </a:solidFill>
                <a:latin typeface="Times New Roman" panose="02020603050405020304" pitchFamily="18" charset="0"/>
                <a:cs typeface="Times New Roman" panose="02020603050405020304" pitchFamily="18" charset="0"/>
              </a:rPr>
              <a:t>1. Nhận </a:t>
            </a:r>
            <a:r>
              <a:rPr lang="en-US" sz="2400">
                <a:solidFill>
                  <a:srgbClr val="002060"/>
                </a:solidFill>
                <a:latin typeface="Times New Roman" panose="02020603050405020304" pitchFamily="18" charset="0"/>
                <a:cs typeface="Times New Roman" panose="02020603050405020304" pitchFamily="18" charset="0"/>
              </a:rPr>
              <a:t>định sai. Vì: Chu trình Calvin không phụ thuộc ánh sáng nhưng lại phụ thuộc vào các sản phẩm của pha sáng như ATP, NADPH (mà pha sáng phụ thuộc vào ánh sáng). Do đó chu trình calvin xảy ra vào ban ngày, khi có ánh sáng</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smtClean="0">
              <a:solidFill>
                <a:srgbClr val="002060"/>
              </a:solidFill>
              <a:latin typeface="Times New Roman" panose="02020603050405020304" pitchFamily="18" charset="0"/>
              <a:cs typeface="Times New Roman" panose="02020603050405020304" pitchFamily="18" charset="0"/>
            </a:endParaRPr>
          </a:p>
          <a:p>
            <a:pPr algn="just"/>
            <a:r>
              <a:rPr lang="en-US" sz="2400">
                <a:solidFill>
                  <a:srgbClr val="002060"/>
                </a:solidFill>
                <a:latin typeface="Times New Roman" panose="02020603050405020304" pitchFamily="18" charset="0"/>
                <a:cs typeface="Times New Roman" panose="02020603050405020304" pitchFamily="18" charset="0"/>
              </a:rPr>
              <a:t>2. Sản phẩm của quang hợp (C</a:t>
            </a:r>
            <a:r>
              <a:rPr lang="en-US" sz="2400" baseline="-25000">
                <a:solidFill>
                  <a:srgbClr val="002060"/>
                </a:solidFill>
                <a:latin typeface="Times New Roman" panose="02020603050405020304" pitchFamily="18" charset="0"/>
                <a:cs typeface="Times New Roman" panose="02020603050405020304" pitchFamily="18" charset="0"/>
              </a:rPr>
              <a:t>6</a:t>
            </a:r>
            <a:r>
              <a:rPr lang="en-US" sz="2400">
                <a:solidFill>
                  <a:srgbClr val="002060"/>
                </a:solidFill>
                <a:latin typeface="Times New Roman" panose="02020603050405020304" pitchFamily="18" charset="0"/>
                <a:cs typeface="Times New Roman" panose="02020603050405020304" pitchFamily="18" charset="0"/>
              </a:rPr>
              <a:t>H</a:t>
            </a:r>
            <a:r>
              <a:rPr lang="en-US" sz="2400" baseline="-25000">
                <a:solidFill>
                  <a:srgbClr val="002060"/>
                </a:solidFill>
                <a:latin typeface="Times New Roman" panose="02020603050405020304" pitchFamily="18" charset="0"/>
                <a:cs typeface="Times New Roman" panose="02020603050405020304" pitchFamily="18" charset="0"/>
              </a:rPr>
              <a:t>12</a:t>
            </a:r>
            <a:r>
              <a:rPr lang="en-US" sz="2400">
                <a:solidFill>
                  <a:srgbClr val="002060"/>
                </a:solidFill>
                <a:latin typeface="Times New Roman" panose="02020603050405020304" pitchFamily="18" charset="0"/>
                <a:cs typeface="Times New Roman" panose="02020603050405020304" pitchFamily="18" charset="0"/>
              </a:rPr>
              <a:t>O</a:t>
            </a:r>
            <a:r>
              <a:rPr lang="en-US" sz="2400" baseline="-25000">
                <a:solidFill>
                  <a:srgbClr val="002060"/>
                </a:solidFill>
                <a:latin typeface="Times New Roman" panose="02020603050405020304" pitchFamily="18" charset="0"/>
                <a:cs typeface="Times New Roman" panose="02020603050405020304" pitchFamily="18" charset="0"/>
              </a:rPr>
              <a:t>6, </a:t>
            </a:r>
            <a:r>
              <a:rPr lang="en-US" sz="2400">
                <a:solidFill>
                  <a:srgbClr val="002060"/>
                </a:solidFill>
                <a:latin typeface="Times New Roman" panose="02020603050405020304" pitchFamily="18" charset="0"/>
                <a:cs typeface="Times New Roman" panose="02020603050405020304" pitchFamily="18" charset="0"/>
              </a:rPr>
              <a:t>O</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 là nguyên liệu của hô hấp và ngược lại, sản phẩm của hô hấp là nguyên liệu của quang hợp (CO­</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 H</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O</a:t>
            </a:r>
            <a:r>
              <a:rPr lang="en-US" sz="2400" smtClean="0">
                <a:solidFill>
                  <a:srgbClr val="002060"/>
                </a:solidFill>
                <a:latin typeface="Times New Roman" panose="02020603050405020304" pitchFamily="18" charset="0"/>
                <a:cs typeface="Times New Roman" panose="02020603050405020304"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1" y="3790950"/>
            <a:ext cx="8915399" cy="1154162"/>
          </a:xfrm>
          <a:prstGeom prst="rect">
            <a:avLst/>
          </a:prstGeom>
        </p:spPr>
        <p:txBody>
          <a:bodyPr wrap="square">
            <a:spAutoFit/>
          </a:bodyPr>
          <a:lstStyle/>
          <a:p>
            <a:pPr algn="just"/>
            <a:r>
              <a:rPr lang="en-US" sz="23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H</a:t>
            </a:r>
            <a:r>
              <a:rPr lang="en-US" sz="230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oạt </a:t>
            </a:r>
            <a:r>
              <a:rPr lang="en-US" sz="2300">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động cần cung cấp năng lượng: vận chuyển chủ động, dẫn truyền xung thần kinh, tổng hợp các chất, học tập, cơ thể nghỉ ngơi, lao động.</a:t>
            </a:r>
            <a:endParaRPr lang="en-US" sz="230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en-US" sz="23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Năng lượng được lấy từ quá trình phân giải các chất hữu cơ trong tế bào.</a:t>
            </a:r>
            <a:endParaRPr lang="en-US" sz="230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Rectangle 14"/>
          <p:cNvSpPr/>
          <p:nvPr/>
        </p:nvSpPr>
        <p:spPr>
          <a:xfrm>
            <a:off x="3134360" y="3314640"/>
            <a:ext cx="2438400"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Lao động </a:t>
            </a:r>
            <a:endParaRPr lang="en-US" sz="2000">
              <a:solidFill>
                <a:srgbClr val="FF0000"/>
              </a:solidFill>
              <a:latin typeface="Times New Roman" panose="02020603050405020304" pitchFamily="18" charset="0"/>
              <a:cs typeface="Times New Roman" panose="02020603050405020304" pitchFamily="18" charset="0"/>
            </a:endParaRPr>
          </a:p>
        </p:txBody>
      </p:sp>
      <p:pic>
        <p:nvPicPr>
          <p:cNvPr id="18" name="Picture 17"/>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1000" y="264687"/>
            <a:ext cx="2257005" cy="1473345"/>
          </a:xfrm>
          <a:prstGeom prst="rect">
            <a:avLst/>
          </a:prstGeom>
          <a:noFill/>
          <a:ln>
            <a:noFill/>
          </a:ln>
        </p:spPr>
      </p:pic>
      <p:graphicFrame>
        <p:nvGraphicFramePr>
          <p:cNvPr id="12" name="Object 11"/>
          <p:cNvGraphicFramePr>
            <a:graphicFrameLocks noChangeAspect="1"/>
          </p:cNvGraphicFramePr>
          <p:nvPr/>
        </p:nvGraphicFramePr>
        <p:xfrm>
          <a:off x="2989672" y="513607"/>
          <a:ext cx="2585312" cy="1277033"/>
        </p:xfrm>
        <a:graphic>
          <a:graphicData uri="http://schemas.openxmlformats.org/presentationml/2006/ole">
            <mc:AlternateContent xmlns:mc="http://schemas.openxmlformats.org/markup-compatibility/2006">
              <mc:Choice xmlns:v="urn:schemas-microsoft-com:vml" Requires="v">
                <p:oleObj spid="_x0000_s2188" name="Bitmap Image" r:id="rId2" imgW="3905250" imgH="1495425" progId="Paint.Picture">
                  <p:embed/>
                </p:oleObj>
              </mc:Choice>
              <mc:Fallback>
                <p:oleObj name="Bitmap Image" r:id="rId2" imgW="3905250" imgH="1495425" progId="Paint.Picture">
                  <p:embed/>
                  <p:pic>
                    <p:nvPicPr>
                      <p:cNvPr id="0" name="Picture 2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672" y="513607"/>
                        <a:ext cx="2585312" cy="1277033"/>
                      </a:xfrm>
                      <a:prstGeom prst="rect">
                        <a:avLst/>
                      </a:prstGeom>
                      <a:noFill/>
                    </p:spPr>
                  </p:pic>
                </p:oleObj>
              </mc:Fallback>
            </mc:AlternateContent>
          </a:graphicData>
        </a:graphic>
      </p:graphicFrame>
      <p:sp>
        <p:nvSpPr>
          <p:cNvPr id="14" name="Rectangle 10"/>
          <p:cNvSpPr>
            <a:spLocks noChangeArrowheads="1"/>
          </p:cNvSpPr>
          <p:nvPr/>
        </p:nvSpPr>
        <p:spPr bwMode="auto">
          <a:xfrm>
            <a:off x="0" y="-32385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sz="240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nvGraphicFramePr>
        <p:xfrm>
          <a:off x="6168965" y="323107"/>
          <a:ext cx="2674769" cy="1427272"/>
        </p:xfrm>
        <a:graphic>
          <a:graphicData uri="http://schemas.openxmlformats.org/presentationml/2006/ole">
            <mc:AlternateContent xmlns:mc="http://schemas.openxmlformats.org/markup-compatibility/2006">
              <mc:Choice xmlns:v="urn:schemas-microsoft-com:vml" Requires="v">
                <p:oleObj spid="_x0000_s2189" name="Bitmap Image" r:id="rId4" imgW="3990975" imgH="2533650" progId="Paint.Picture">
                  <p:embed/>
                </p:oleObj>
              </mc:Choice>
              <mc:Fallback>
                <p:oleObj name="Bitmap Image" r:id="rId4" imgW="3990975" imgH="2533650" progId="Paint.Picture">
                  <p:embed/>
                  <p:pic>
                    <p:nvPicPr>
                      <p:cNvPr id="0" name="Picture 21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965" y="323107"/>
                        <a:ext cx="2674769" cy="1427272"/>
                      </a:xfrm>
                      <a:prstGeom prst="rect">
                        <a:avLst/>
                      </a:prstGeom>
                      <a:noFill/>
                    </p:spPr>
                  </p:pic>
                </p:oleObj>
              </mc:Fallback>
            </mc:AlternateContent>
          </a:graphicData>
        </a:graphic>
      </p:graphicFrame>
      <p:pic>
        <p:nvPicPr>
          <p:cNvPr id="23" name="Picture 22"/>
          <p:cNvPicPr/>
          <p:nvPr/>
        </p:nvPicPr>
        <p:blipFill>
          <a:blip r:embed="rId6">
            <a:extLst>
              <a:ext uri="{28A0092B-C50C-407E-A947-70E740481C1C}">
                <a14:useLocalDpi xmlns:a14="http://schemas.microsoft.com/office/drawing/2010/main" val="0"/>
              </a:ext>
            </a:extLst>
          </a:blip>
          <a:stretch>
            <a:fillRect/>
          </a:stretch>
        </p:blipFill>
        <p:spPr>
          <a:xfrm>
            <a:off x="457200" y="2247841"/>
            <a:ext cx="1811020" cy="1001738"/>
          </a:xfrm>
          <a:prstGeom prst="rect">
            <a:avLst/>
          </a:prstGeom>
        </p:spPr>
      </p:pic>
      <p:pic>
        <p:nvPicPr>
          <p:cNvPr id="24" name="Picture 23"/>
          <p:cNvPicPr/>
          <p:nvPr/>
        </p:nvPicPr>
        <p:blipFill>
          <a:blip r:embed="rId7">
            <a:extLst>
              <a:ext uri="{28A0092B-C50C-407E-A947-70E740481C1C}">
                <a14:useLocalDpi xmlns:a14="http://schemas.microsoft.com/office/drawing/2010/main" val="0"/>
              </a:ext>
            </a:extLst>
          </a:blip>
          <a:stretch>
            <a:fillRect/>
          </a:stretch>
        </p:blipFill>
        <p:spPr>
          <a:xfrm>
            <a:off x="6491469" y="2247840"/>
            <a:ext cx="2319020" cy="1001739"/>
          </a:xfrm>
          <a:prstGeom prst="rect">
            <a:avLst/>
          </a:prstGeom>
        </p:spPr>
      </p:pic>
      <p:pic>
        <p:nvPicPr>
          <p:cNvPr id="25" name="Picture 24"/>
          <p:cNvPicPr/>
          <p:nvPr/>
        </p:nvPicPr>
        <p:blipFill>
          <a:blip r:embed="rId8">
            <a:extLst>
              <a:ext uri="{28A0092B-C50C-407E-A947-70E740481C1C}">
                <a14:useLocalDpi xmlns:a14="http://schemas.microsoft.com/office/drawing/2010/main" val="0"/>
              </a:ext>
            </a:extLst>
          </a:blip>
          <a:stretch>
            <a:fillRect/>
          </a:stretch>
        </p:blipFill>
        <p:spPr>
          <a:xfrm>
            <a:off x="3050858" y="2247841"/>
            <a:ext cx="2448560" cy="1001738"/>
          </a:xfrm>
          <a:prstGeom prst="rect">
            <a:avLst/>
          </a:prstGeom>
        </p:spPr>
      </p:pic>
      <p:sp>
        <p:nvSpPr>
          <p:cNvPr id="26" name="Rectangle 25"/>
          <p:cNvSpPr/>
          <p:nvPr/>
        </p:nvSpPr>
        <p:spPr>
          <a:xfrm>
            <a:off x="6477000" y="3314640"/>
            <a:ext cx="2438400"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Nghỉ ngơi</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29041" y="3314640"/>
            <a:ext cx="2438400"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Học tập</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212609" y="1790640"/>
            <a:ext cx="2530591"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Vận chuyển các chất</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2590800" y="1790640"/>
            <a:ext cx="3733800"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Dẫn truyền xung thần kinh</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6324600" y="1790640"/>
            <a:ext cx="2667000" cy="400110"/>
          </a:xfrm>
          <a:prstGeom prst="rect">
            <a:avLst/>
          </a:prstGeom>
        </p:spPr>
        <p:txBody>
          <a:bodyPr wrap="square">
            <a:spAutoFit/>
          </a:bodyPr>
          <a:lstStyle/>
          <a:p>
            <a:pPr algn="ctr"/>
            <a:r>
              <a:rPr lang="en-US" sz="2000" smtClean="0">
                <a:solidFill>
                  <a:srgbClr val="FF0000"/>
                </a:solidFill>
                <a:latin typeface="Times New Roman" panose="02020603050405020304" pitchFamily="18" charset="0"/>
                <a:cs typeface="Times New Roman" panose="02020603050405020304" pitchFamily="18" charset="0"/>
              </a:rPr>
              <a:t>Chuyển hóa các chất</a:t>
            </a:r>
            <a:endParaRPr lang="en-US" sz="200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352800" y="42636"/>
            <a:ext cx="2438400" cy="446276"/>
          </a:xfrm>
          <a:prstGeom prst="rect">
            <a:avLst/>
          </a:prstGeom>
        </p:spPr>
        <p:txBody>
          <a:bodyPr wrap="square">
            <a:spAutoFit/>
          </a:bodyPr>
          <a:lstStyle/>
          <a:p>
            <a:pPr algn="ctr"/>
            <a:r>
              <a:rPr lang="en-US" sz="2300" b="1" smtClean="0">
                <a:solidFill>
                  <a:srgbClr val="FF0000"/>
                </a:solidFill>
                <a:latin typeface="Times New Roman" panose="02020603050405020304" pitchFamily="18" charset="0"/>
                <a:cs typeface="Times New Roman" panose="02020603050405020304" pitchFamily="18" charset="0"/>
              </a:rPr>
              <a:t>ĐÁP ÁN</a:t>
            </a:r>
            <a:endParaRPr lang="en-US" sz="23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 name="Group 14"/>
          <p:cNvGrpSpPr/>
          <p:nvPr/>
        </p:nvGrpSpPr>
        <p:grpSpPr>
          <a:xfrm>
            <a:off x="3751943" y="10287000"/>
            <a:ext cx="5239657" cy="4067469"/>
            <a:chOff x="3643086" y="609600"/>
            <a:chExt cx="5239657" cy="4103441"/>
          </a:xfrm>
        </p:grpSpPr>
        <p:pic>
          <p:nvPicPr>
            <p:cNvPr id="2049" name="Picture 6" descr="Description: D:\QUỲNH LIÊN\SGK sinh 10 mới\bai 32 chuyen hoa 3(1).png"/>
            <p:cNvPicPr>
              <a:picLocks noChangeAspect="1" noChangeArrowheads="1"/>
            </p:cNvPicPr>
            <p:nvPr/>
          </p:nvPicPr>
          <p:blipFill rotWithShape="1">
            <a:blip r:embed="rId1">
              <a:extLst>
                <a:ext uri="{28A0092B-C50C-407E-A947-70E740481C1C}">
                  <a14:useLocalDpi xmlns:a14="http://schemas.microsoft.com/office/drawing/2010/main" val="0"/>
                </a:ext>
              </a:extLst>
            </a:blip>
            <a:srcRect l="2162" t="8712" r="1991" b="7221"/>
            <a:stretch>
              <a:fillRect/>
            </a:stretch>
          </p:blipFill>
          <p:spPr bwMode="auto">
            <a:xfrm>
              <a:off x="3643086" y="609600"/>
              <a:ext cx="5239657" cy="410344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858000" y="895350"/>
              <a:ext cx="361315"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sp>
        <p:nvSpPr>
          <p:cNvPr id="2" name="Rectangle 3"/>
          <p:cNvSpPr>
            <a:spLocks noChangeArrowheads="1"/>
          </p:cNvSpPr>
          <p:nvPr/>
        </p:nvSpPr>
        <p:spPr bwMode="auto">
          <a:xfrm>
            <a:off x="114699" y="771275"/>
            <a:ext cx="339050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342900" marR="0" lvl="0" indent="-342900" algn="just" defTabSz="914400" rtl="0" eaLnBrk="1" fontAlgn="base" latinLnBrk="0" hangingPunct="1">
              <a:lnSpc>
                <a:spcPct val="100000"/>
              </a:lnSpc>
              <a:spcBef>
                <a:spcPct val="0"/>
              </a:spcBef>
              <a:spcAft>
                <a:spcPct val="0"/>
              </a:spcAft>
              <a:buClrTx/>
              <a:buSzTx/>
              <a:buFontTx/>
              <a:buChar char=" "/>
            </a:pPr>
            <a:b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Char char=" "/>
            </a:pPr>
            <a:b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b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Char char=" "/>
            </a:pPr>
            <a:b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4" name="Rectangle 5"/>
          <p:cNvSpPr>
            <a:spLocks noChangeArrowheads="1"/>
          </p:cNvSpPr>
          <p:nvPr/>
        </p:nvSpPr>
        <p:spPr bwMode="auto">
          <a:xfrm>
            <a:off x="4505606" y="10287000"/>
            <a:ext cx="3600665" cy="461665"/>
          </a:xfrm>
          <a:prstGeom prst="rect">
            <a:avLst/>
          </a:prstGeom>
          <a:noFill/>
          <a:ln>
            <a:noFill/>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 trình tổng hợp các chất</a:t>
            </a:r>
            <a:endParaRPr kumimoji="0" lang="en-US" sz="24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p:txBody>
      </p:sp>
      <p:sp>
        <p:nvSpPr>
          <p:cNvPr id="4" name="Rectangle 3"/>
          <p:cNvSpPr/>
          <p:nvPr/>
        </p:nvSpPr>
        <p:spPr>
          <a:xfrm>
            <a:off x="1672603" y="68818"/>
            <a:ext cx="5947397"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TỔNG HỢP CÁC CHẤT TRONG TẾ BÀO</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5" name="Group 14"/>
          <p:cNvGrpSpPr/>
          <p:nvPr/>
        </p:nvGrpSpPr>
        <p:grpSpPr>
          <a:xfrm>
            <a:off x="3751943" y="666750"/>
            <a:ext cx="5239657" cy="4067469"/>
            <a:chOff x="3643086" y="609600"/>
            <a:chExt cx="5239657" cy="4103441"/>
          </a:xfrm>
        </p:grpSpPr>
        <p:pic>
          <p:nvPicPr>
            <p:cNvPr id="2049" name="Picture 6" descr="Description: D:\QUỲNH LIÊN\SGK sinh 10 mới\bai 32 chuyen hoa 3(1).png"/>
            <p:cNvPicPr>
              <a:picLocks noChangeAspect="1" noChangeArrowheads="1"/>
            </p:cNvPicPr>
            <p:nvPr/>
          </p:nvPicPr>
          <p:blipFill rotWithShape="1">
            <a:blip r:embed="rId1">
              <a:extLst>
                <a:ext uri="{28A0092B-C50C-407E-A947-70E740481C1C}">
                  <a14:useLocalDpi xmlns:a14="http://schemas.microsoft.com/office/drawing/2010/main" val="0"/>
                </a:ext>
              </a:extLst>
            </a:blip>
            <a:srcRect l="2162" t="8712" r="1991" b="7221"/>
            <a:stretch>
              <a:fillRect/>
            </a:stretch>
          </p:blipFill>
          <p:spPr bwMode="auto">
            <a:xfrm>
              <a:off x="3643086" y="609600"/>
              <a:ext cx="5239657" cy="410344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858000" y="895350"/>
              <a:ext cx="361315"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sp>
        <p:nvSpPr>
          <p:cNvPr id="2" name="Rectangle 3"/>
          <p:cNvSpPr>
            <a:spLocks noChangeArrowheads="1"/>
          </p:cNvSpPr>
          <p:nvPr/>
        </p:nvSpPr>
        <p:spPr bwMode="auto">
          <a:xfrm>
            <a:off x="114699" y="771275"/>
            <a:ext cx="339050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Thế nào là tổng hợp các chất trong tế bào? Ý nghĩa của quá trình đó với sinh vật?</a:t>
            </a:r>
            <a:endParaRPr kumimoji="0" lang="en-US" sz="2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Quá trình tổng hợp chất gồm mấy giai đoạn? Có phải mọi sinh vật đều thực hiện được các giai đoạn đó hay không?</a:t>
            </a:r>
            <a:endParaRPr kumimoji="0" lang="en-US" sz="2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Vẽ chiều mũi tên trong hình?</a:t>
            </a:r>
            <a:endParaRPr kumimoji="0" lang="en-US" sz="2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4" name="Rectangle 5"/>
          <p:cNvSpPr>
            <a:spLocks noChangeArrowheads="1"/>
          </p:cNvSpPr>
          <p:nvPr/>
        </p:nvSpPr>
        <p:spPr bwMode="auto">
          <a:xfrm>
            <a:off x="4505606" y="4629150"/>
            <a:ext cx="3600665" cy="461665"/>
          </a:xfrm>
          <a:prstGeom prst="rect">
            <a:avLst/>
          </a:prstGeom>
          <a:noFill/>
          <a:ln>
            <a:noFill/>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 trình tổng hợp các chất</a:t>
            </a:r>
            <a:endParaRPr kumimoji="0" lang="en-US" sz="24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p:txBody>
      </p:sp>
      <p:sp>
        <p:nvSpPr>
          <p:cNvPr id="4" name="Rectangle 3"/>
          <p:cNvSpPr/>
          <p:nvPr/>
        </p:nvSpPr>
        <p:spPr>
          <a:xfrm>
            <a:off x="1672603" y="68818"/>
            <a:ext cx="5947397"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TỔNG HỢP CÁC CHẤT TRONG TẾ BÀO</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6200" y="552198"/>
            <a:ext cx="8763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just">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 </a:t>
            </a:r>
            <a:r>
              <a:rPr lang="en-US" sz="2400">
                <a:solidFill>
                  <a:srgbClr val="002060"/>
                </a:solidFill>
                <a:latin typeface="Times New Roman" panose="02020603050405020304" pitchFamily="18" charset="0"/>
                <a:cs typeface="Times New Roman" panose="02020603050405020304" pitchFamily="18" charset="0"/>
              </a:rPr>
              <a:t>Tổng hợp là quá trình chuyển hóa những chất đơn giản thành những chất phức tạp diễn ra trong tế bào với sự xúc tác của enzyme.</a:t>
            </a:r>
            <a:endParaRPr lang="en-US" sz="2400">
              <a:solidFill>
                <a:srgbClr val="002060"/>
              </a:solidFill>
              <a:latin typeface="Times New Roman" panose="02020603050405020304" pitchFamily="18" charset="0"/>
              <a:cs typeface="Times New Roman" panose="02020603050405020304" pitchFamily="18" charset="0"/>
            </a:endParaRPr>
          </a:p>
          <a:p>
            <a:pPr lvl="0" algn="just">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 </a:t>
            </a:r>
            <a:r>
              <a:rPr lang="en-US" sz="2400">
                <a:solidFill>
                  <a:srgbClr val="002060"/>
                </a:solidFill>
                <a:latin typeface="Times New Roman" panose="02020603050405020304" pitchFamily="18" charset="0"/>
                <a:cs typeface="Times New Roman" panose="02020603050405020304" pitchFamily="18" charset="0"/>
              </a:rPr>
              <a:t>Ý nghĩa:  Hình thành các chất để xây dựng nên tế bào; tích lũy năng lượng cho tế bào.</a:t>
            </a:r>
            <a:endParaRPr lang="en-US" sz="2400">
              <a:solidFill>
                <a:srgbClr val="002060"/>
              </a:solidFill>
              <a:latin typeface="Times New Roman" panose="02020603050405020304" pitchFamily="18" charset="0"/>
              <a:cs typeface="Times New Roman" panose="02020603050405020304" pitchFamily="18" charset="0"/>
            </a:endParaRPr>
          </a:p>
          <a:p>
            <a:pPr lvl="0" algn="just">
              <a:lnSpc>
                <a:spcPct val="150000"/>
              </a:lnSpc>
            </a:pPr>
            <a:r>
              <a:rPr lang="en-US" sz="2400" smtClean="0">
                <a:solidFill>
                  <a:srgbClr val="002060"/>
                </a:solidFill>
                <a:latin typeface="Times New Roman" panose="02020603050405020304" pitchFamily="18" charset="0"/>
                <a:cs typeface="Times New Roman" panose="02020603050405020304" pitchFamily="18" charset="0"/>
              </a:rPr>
              <a:t> - </a:t>
            </a:r>
            <a:r>
              <a:rPr lang="en-US" sz="2400">
                <a:solidFill>
                  <a:srgbClr val="002060"/>
                </a:solidFill>
                <a:latin typeface="Times New Roman" panose="02020603050405020304" pitchFamily="18" charset="0"/>
                <a:cs typeface="Times New Roman" panose="02020603050405020304" pitchFamily="18" charset="0"/>
              </a:rPr>
              <a:t>Quá trình tổng hợp chất gồm 2 giai đoạn:</a:t>
            </a:r>
            <a:endParaRPr lang="en-US" sz="2400">
              <a:solidFill>
                <a:srgbClr val="002060"/>
              </a:solidFill>
              <a:latin typeface="Times New Roman" panose="02020603050405020304" pitchFamily="18" charset="0"/>
              <a:cs typeface="Times New Roman" panose="02020603050405020304" pitchFamily="18" charset="0"/>
            </a:endParaRPr>
          </a:p>
          <a:p>
            <a:pPr lvl="0" algn="just">
              <a:lnSpc>
                <a:spcPct val="150000"/>
              </a:lnSpc>
            </a:pPr>
            <a:r>
              <a:rPr lang="en-US" sz="2400">
                <a:solidFill>
                  <a:srgbClr val="002060"/>
                </a:solidFill>
                <a:latin typeface="Times New Roman" panose="02020603050405020304" pitchFamily="18" charset="0"/>
                <a:cs typeface="Times New Roman" panose="02020603050405020304" pitchFamily="18" charset="0"/>
              </a:rPr>
              <a:t>Giai đoan 1: Chất vô cơ -&gt; Chất hữu cơ đơn giản (CH</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O)</a:t>
            </a:r>
            <a:endParaRPr lang="en-US" sz="2400">
              <a:solidFill>
                <a:srgbClr val="002060"/>
              </a:solidFill>
              <a:latin typeface="Times New Roman" panose="02020603050405020304" pitchFamily="18" charset="0"/>
              <a:cs typeface="Times New Roman" panose="02020603050405020304" pitchFamily="18" charset="0"/>
            </a:endParaRPr>
          </a:p>
          <a:p>
            <a:pPr marL="342900" indent="-342900" algn="just">
              <a:lnSpc>
                <a:spcPct val="150000"/>
              </a:lnSpc>
              <a:buChar char=" "/>
            </a:pPr>
            <a:br>
              <a:rPr lang="en-US" sz="2400" smtClean="0">
                <a:solidFill>
                  <a:srgbClr val="002060"/>
                </a:solidFill>
                <a:latin typeface="Times New Roman" panose="02020603050405020304" pitchFamily="18" charset="0"/>
                <a:cs typeface="Times New Roman" panose="02020603050405020304" pitchFamily="18" charset="0"/>
              </a:rPr>
            </a:br>
            <a:r>
              <a:rPr lang="en-US" sz="2400" smtClean="0">
                <a:solidFill>
                  <a:srgbClr val="002060"/>
                </a:solidFill>
                <a:latin typeface="Times New Roman" panose="02020603050405020304" pitchFamily="18" charset="0"/>
                <a:cs typeface="Times New Roman" panose="02020603050405020304" pitchFamily="18" charset="0"/>
              </a:rPr>
              <a:t> </a:t>
            </a:r>
            <a:endParaRPr lang="en-US" sz="2400">
              <a:solidFill>
                <a:srgbClr val="002060"/>
              </a:solidFill>
              <a:latin typeface="Times New Roman" panose="02020603050405020304" pitchFamily="18" charset="0"/>
              <a:cs typeface="Times New Roman" panose="02020603050405020304" pitchFamily="18" charset="0"/>
            </a:endParaRPr>
          </a:p>
          <a:p>
            <a:pPr marL="342900" indent="-342900" algn="just">
              <a:lnSpc>
                <a:spcPct val="150000"/>
              </a:lnSpc>
              <a:buChar char=" "/>
            </a:pPr>
            <a:r>
              <a:rPr lang="en-US" sz="2400" smtClean="0">
                <a:solidFill>
                  <a:srgbClr val="002060"/>
                </a:solidFill>
                <a:latin typeface="Times New Roman" panose="02020603050405020304" pitchFamily="18" charset="0"/>
                <a:cs typeface="Times New Roman" panose="02020603050405020304" pitchFamily="18" charset="0"/>
              </a:rPr>
              <a:t>  </a:t>
            </a:r>
            <a:endParaRPr lang="en-US" sz="2400">
              <a:solidFill>
                <a:srgbClr val="002060"/>
              </a:solidFill>
              <a:latin typeface="Times New Roman" panose="02020603050405020304" pitchFamily="18" charset="0"/>
              <a:cs typeface="Times New Roman" panose="02020603050405020304" pitchFamily="18" charset="0"/>
            </a:endParaRPr>
          </a:p>
          <a:p>
            <a:pPr marL="342900" indent="-342900" algn="just">
              <a:lnSpc>
                <a:spcPct val="150000"/>
              </a:lnSpc>
              <a:buChar char=" "/>
            </a:pPr>
            <a:r>
              <a:rPr lang="en-US" sz="2400" smtClean="0">
                <a:solidFill>
                  <a:srgbClr val="002060"/>
                </a:solidFill>
                <a:latin typeface="Times New Roman" panose="02020603050405020304" pitchFamily="18" charset="0"/>
                <a:cs typeface="Times New Roman" panose="02020603050405020304" pitchFamily="18" charset="0"/>
              </a:rPr>
              <a:t>  </a:t>
            </a:r>
            <a:endParaRPr lang="en-US" sz="2400">
              <a:solidFill>
                <a:srgbClr val="002060"/>
              </a:solidFill>
              <a:latin typeface="Times New Roman" panose="02020603050405020304" pitchFamily="18" charset="0"/>
              <a:cs typeface="Times New Roman" panose="02020603050405020304" pitchFamily="18" charset="0"/>
            </a:endParaRPr>
          </a:p>
          <a:p>
            <a:pPr marL="342900" indent="-342900" algn="just">
              <a:lnSpc>
                <a:spcPct val="150000"/>
              </a:lnSpc>
              <a:buChar char=" "/>
            </a:pPr>
            <a:r>
              <a:rPr lang="en-US" sz="2400" smtClean="0">
                <a:solidFill>
                  <a:srgbClr val="002060"/>
                </a:solidFill>
                <a:latin typeface="Times New Roman" panose="02020603050405020304" pitchFamily="18" charset="0"/>
                <a:cs typeface="Times New Roman" panose="02020603050405020304" pitchFamily="18" charset="0"/>
              </a:rPr>
              <a:t>  </a:t>
            </a:r>
            <a:endParaRPr lang="en-US" sz="2400">
              <a:solidFill>
                <a:srgbClr val="002060"/>
              </a:solidFill>
              <a:latin typeface="Times New Roman" panose="02020603050405020304" pitchFamily="18" charset="0"/>
              <a:cs typeface="Times New Roman" panose="02020603050405020304" pitchFamily="18" charset="0"/>
            </a:endParaRPr>
          </a:p>
          <a:p>
            <a:pPr marL="342900" indent="-342900" algn="just">
              <a:lnSpc>
                <a:spcPct val="150000"/>
              </a:lnSpc>
              <a:buChar char=" "/>
            </a:pPr>
            <a:r>
              <a:rPr lang="en-US" sz="2400" smtClean="0">
                <a:solidFill>
                  <a:srgbClr val="002060"/>
                </a:solidFill>
                <a:latin typeface="Times New Roman" panose="02020603050405020304" pitchFamily="18" charset="0"/>
                <a:cs typeface="Times New Roman" panose="02020603050405020304" pitchFamily="18" charset="0"/>
              </a:rPr>
              <a:t>  </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Rectangle 7"/>
          <p:cNvSpPr/>
          <p:nvPr/>
        </p:nvSpPr>
        <p:spPr>
          <a:xfrm>
            <a:off x="3352800" y="128885"/>
            <a:ext cx="24384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arn(inVertical)">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6200" y="552198"/>
            <a:ext cx="8763000" cy="44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Tổng hợp là quá trình chuyển hóa những chất đơn giản thành những chất phức tạp diễn ra trong tế bào với sự xúc tác của enzyme.</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Ý nghĩa:  Hình thành các chất để xây dựng nên tế bào; tích lũy năng lượng cho tế bào.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Quá trình tổng hợp chất gồm 2 giai đoạn:</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Giai đoan 1: Chất vô cơ -&gt; Chất hữu cơ đơn giản (CH</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Giai đoạn 2:  Chất hữu cơ đơn giản (CH</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O) -&gt; Các phân tử lớn</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Chỉ có các sinh vật tự dưỡng mới thực hiện được cả 2 giai đoạn.</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Rectangle 7"/>
          <p:cNvSpPr/>
          <p:nvPr/>
        </p:nvSpPr>
        <p:spPr>
          <a:xfrm>
            <a:off x="3352800" y="128885"/>
            <a:ext cx="24384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9" name="Picture 6" descr="Description: D:\QUỲNH LIÊN\SGK sinh 10 mới\bai 32 chuyen hoa 3(1).png"/>
          <p:cNvPicPr>
            <a:picLocks noChangeAspect="1" noChangeArrowheads="1"/>
          </p:cNvPicPr>
          <p:nvPr/>
        </p:nvPicPr>
        <p:blipFill rotWithShape="1">
          <a:blip r:embed="rId1">
            <a:extLst>
              <a:ext uri="{28A0092B-C50C-407E-A947-70E740481C1C}">
                <a14:useLocalDpi xmlns:a14="http://schemas.microsoft.com/office/drawing/2010/main" val="0"/>
              </a:ext>
            </a:extLst>
          </a:blip>
          <a:srcRect t="8712" b="7221"/>
          <a:stretch>
            <a:fillRect/>
          </a:stretch>
        </p:blipFill>
        <p:spPr bwMode="auto">
          <a:xfrm>
            <a:off x="1143000" y="10287000"/>
            <a:ext cx="6934200" cy="44055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4" name="Rectangle 5"/>
          <p:cNvSpPr>
            <a:spLocks noChangeArrowheads="1"/>
          </p:cNvSpPr>
          <p:nvPr/>
        </p:nvSpPr>
        <p:spPr bwMode="auto">
          <a:xfrm>
            <a:off x="2723935" y="10287000"/>
            <a:ext cx="3600665" cy="461665"/>
          </a:xfrm>
          <a:prstGeom prst="rect">
            <a:avLst/>
          </a:prstGeom>
          <a:noFill/>
          <a:ln>
            <a:noFill/>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 trình tổng hợp các chất</a:t>
            </a:r>
            <a:endParaRPr kumimoji="0" lang="en-US" sz="24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p:txBody>
      </p:sp>
      <p:sp>
        <p:nvSpPr>
          <p:cNvPr id="5" name="Rectangle 4"/>
          <p:cNvSpPr/>
          <p:nvPr/>
        </p:nvSpPr>
        <p:spPr>
          <a:xfrm>
            <a:off x="3352800" y="128885"/>
            <a:ext cx="24384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arn(inVertical)">
                                      <p:cBhvr>
                                        <p:cTn id="7" dur="500"/>
                                        <p:tgtEl>
                                          <p:spTgt spid="204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9" name="Picture 6" descr="Description: D:\QUỲNH LIÊN\SGK sinh 10 mới\bai 32 chuyen hoa 3(1).png"/>
          <p:cNvPicPr>
            <a:picLocks noChangeAspect="1" noChangeArrowheads="1"/>
          </p:cNvPicPr>
          <p:nvPr/>
        </p:nvPicPr>
        <p:blipFill rotWithShape="1">
          <a:blip r:embed="rId1">
            <a:extLst>
              <a:ext uri="{28A0092B-C50C-407E-A947-70E740481C1C}">
                <a14:useLocalDpi xmlns:a14="http://schemas.microsoft.com/office/drawing/2010/main" val="0"/>
              </a:ext>
            </a:extLst>
          </a:blip>
          <a:srcRect t="8712" b="7221"/>
          <a:stretch>
            <a:fillRect/>
          </a:stretch>
        </p:blipFill>
        <p:spPr bwMode="auto">
          <a:xfrm>
            <a:off x="1143000" y="359717"/>
            <a:ext cx="6934200" cy="44055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4" name="Rectangle 5"/>
          <p:cNvSpPr>
            <a:spLocks noChangeArrowheads="1"/>
          </p:cNvSpPr>
          <p:nvPr/>
        </p:nvSpPr>
        <p:spPr bwMode="auto">
          <a:xfrm>
            <a:off x="2723935" y="4629150"/>
            <a:ext cx="3600665" cy="461665"/>
          </a:xfrm>
          <a:prstGeom prst="rect">
            <a:avLst/>
          </a:prstGeom>
          <a:noFill/>
          <a:ln>
            <a:noFill/>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 trình tổng hợp các chất</a:t>
            </a:r>
            <a:endParaRPr kumimoji="0" lang="en-US" sz="24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p:txBody>
      </p:sp>
      <p:sp>
        <p:nvSpPr>
          <p:cNvPr id="5" name="Rectangle 4"/>
          <p:cNvSpPr/>
          <p:nvPr/>
        </p:nvSpPr>
        <p:spPr>
          <a:xfrm>
            <a:off x="3352800" y="128885"/>
            <a:ext cx="24384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arn(inVertical)">
                                      <p:cBhvr>
                                        <p:cTn id="7" dur="500"/>
                                        <p:tgtEl>
                                          <p:spTgt spid="204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751943" y="666750"/>
            <a:ext cx="5239657" cy="4067469"/>
            <a:chOff x="3643086" y="609600"/>
            <a:chExt cx="5239657" cy="4103441"/>
          </a:xfrm>
        </p:grpSpPr>
        <p:pic>
          <p:nvPicPr>
            <p:cNvPr id="2049" name="Picture 6" descr="Description: D:\QUỲNH LIÊN\SGK sinh 10 mới\bai 32 chuyen hoa 3(1).png"/>
            <p:cNvPicPr>
              <a:picLocks noChangeAspect="1" noChangeArrowheads="1"/>
            </p:cNvPicPr>
            <p:nvPr/>
          </p:nvPicPr>
          <p:blipFill rotWithShape="1">
            <a:blip r:embed="rId1">
              <a:extLst>
                <a:ext uri="{28A0092B-C50C-407E-A947-70E740481C1C}">
                  <a14:useLocalDpi xmlns:a14="http://schemas.microsoft.com/office/drawing/2010/main" val="0"/>
                </a:ext>
              </a:extLst>
            </a:blip>
            <a:srcRect l="2162" t="8712" r="1991" b="7221"/>
            <a:stretch>
              <a:fillRect/>
            </a:stretch>
          </p:blipFill>
          <p:spPr bwMode="auto">
            <a:xfrm>
              <a:off x="3643086" y="609600"/>
              <a:ext cx="5239657" cy="410344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858000" y="895350"/>
              <a:ext cx="361315"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a:p>
          </p:txBody>
        </p:sp>
      </p:grpSp>
      <p:sp>
        <p:nvSpPr>
          <p:cNvPr id="2" name="Rectangle 3"/>
          <p:cNvSpPr>
            <a:spLocks noChangeArrowheads="1"/>
          </p:cNvSpPr>
          <p:nvPr/>
        </p:nvSpPr>
        <p:spPr bwMode="auto">
          <a:xfrm>
            <a:off x="114699" y="771275"/>
            <a:ext cx="339050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Thế nào là tổng hợp các chất trong tế bào? Ý nghĩa của quá trình đó với sinh vật?</a:t>
            </a:r>
            <a:endParaRPr kumimoji="0" lang="en-US" sz="2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Quá trình tổng hợp chất gồm mấy giai đoạn? Có phải mọi sinh vật đều thực hiện được các giai đoạn đó hay không?</a:t>
            </a:r>
            <a:endParaRPr kumimoji="0" lang="en-US" sz="2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Vẽ chiều mũi tên trong hình?</a:t>
            </a:r>
            <a:endParaRPr kumimoji="0" lang="en-US" sz="2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4" name="Rectangle 5"/>
          <p:cNvSpPr>
            <a:spLocks noChangeArrowheads="1"/>
          </p:cNvSpPr>
          <p:nvPr/>
        </p:nvSpPr>
        <p:spPr bwMode="auto">
          <a:xfrm>
            <a:off x="4505606" y="4629150"/>
            <a:ext cx="3600665" cy="461665"/>
          </a:xfrm>
          <a:prstGeom prst="rect">
            <a:avLst/>
          </a:prstGeom>
          <a:noFill/>
          <a:ln>
            <a:noFill/>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 trình tổng hợp các chất</a:t>
            </a:r>
            <a:endParaRPr kumimoji="0" lang="en-US" sz="24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p:txBody>
      </p:sp>
      <p:sp>
        <p:nvSpPr>
          <p:cNvPr id="4" name="Rectangle 3"/>
          <p:cNvSpPr/>
          <p:nvPr/>
        </p:nvSpPr>
        <p:spPr>
          <a:xfrm>
            <a:off x="1672603" y="68818"/>
            <a:ext cx="5947397"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TỔNG HỢP CÁC CHẤT TRONG TẾ BÀO</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6200" y="552198"/>
            <a:ext cx="8763000" cy="44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Tổng hợp là quá trình chuyển hóa những chất đơn giản thành những chất phức tạp diễn ra trong tế bào với sự xúc tác của enzyme.</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Ý nghĩa:  Hình thành các chất để xây dựng nên tế bào; tích lũy năng lượng cho tế bào.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 Quá trình tổng hợp chất gồm 2 giai đoạn:</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Giai đoan 1: Chất vô cơ -&gt; Chất hữu cơ đơn giản (CH</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O)</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Giai đoạn 2:  Chất hữu cơ đơn giản (CH</a:t>
            </a:r>
            <a:r>
              <a:rPr lang="en-US" sz="2400" baseline="-25000">
                <a:solidFill>
                  <a:srgbClr val="002060"/>
                </a:solidFill>
                <a:latin typeface="Times New Roman" panose="02020603050405020304" pitchFamily="18" charset="0"/>
                <a:cs typeface="Times New Roman" panose="02020603050405020304" pitchFamily="18" charset="0"/>
              </a:rPr>
              <a:t>2</a:t>
            </a:r>
            <a:r>
              <a:rPr lang="en-US" sz="2400">
                <a:solidFill>
                  <a:srgbClr val="002060"/>
                </a:solidFill>
                <a:latin typeface="Times New Roman" panose="02020603050405020304" pitchFamily="18" charset="0"/>
                <a:cs typeface="Times New Roman" panose="02020603050405020304" pitchFamily="18" charset="0"/>
              </a:rPr>
              <a:t>O) -&gt; Các phân tử lớn</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Chỉ có các sinh vật tự dưỡng mới thực hiện được cả 2 giai đoạn.</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Rectangle 7"/>
          <p:cNvSpPr/>
          <p:nvPr/>
        </p:nvSpPr>
        <p:spPr>
          <a:xfrm>
            <a:off x="3352800" y="128885"/>
            <a:ext cx="24384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6" descr="Description: D:\QUỲNH LIÊN\SGK sinh 10 mới\bai 32 chuyen hoa 3(1).png"/>
          <p:cNvPicPr>
            <a:picLocks noChangeAspect="1" noChangeArrowheads="1"/>
          </p:cNvPicPr>
          <p:nvPr/>
        </p:nvPicPr>
        <p:blipFill rotWithShape="1">
          <a:blip r:embed="rId1">
            <a:extLst>
              <a:ext uri="{28A0092B-C50C-407E-A947-70E740481C1C}">
                <a14:useLocalDpi xmlns:a14="http://schemas.microsoft.com/office/drawing/2010/main" val="0"/>
              </a:ext>
            </a:extLst>
          </a:blip>
          <a:srcRect t="8712" b="7221"/>
          <a:stretch>
            <a:fillRect/>
          </a:stretch>
        </p:blipFill>
        <p:spPr bwMode="auto">
          <a:xfrm>
            <a:off x="1143000" y="359717"/>
            <a:ext cx="6934200" cy="44055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4" name="Rectangle 5"/>
          <p:cNvSpPr>
            <a:spLocks noChangeArrowheads="1"/>
          </p:cNvSpPr>
          <p:nvPr/>
        </p:nvSpPr>
        <p:spPr bwMode="auto">
          <a:xfrm>
            <a:off x="2723935" y="4629150"/>
            <a:ext cx="3600665" cy="461665"/>
          </a:xfrm>
          <a:prstGeom prst="rect">
            <a:avLst/>
          </a:prstGeom>
          <a:noFill/>
          <a:ln>
            <a:noFill/>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 trình tổng hợp các chất</a:t>
            </a:r>
            <a:endParaRPr kumimoji="0" lang="en-US" sz="2400" b="0" i="0" u="none" strike="noStrike" cap="none" normalizeH="0" baseline="0" smtClean="0">
              <a:ln>
                <a:noFill/>
              </a:ln>
              <a:solidFill>
                <a:srgbClr val="FF0000"/>
              </a:solidFill>
              <a:effectLst/>
              <a:latin typeface="Arial" panose="020B0604020202020204" pitchFamily="34" charset="0"/>
              <a:cs typeface="Arial" panose="020B0604020202020204" pitchFamily="34" charset="0"/>
            </a:endParaRPr>
          </a:p>
        </p:txBody>
      </p:sp>
      <p:sp>
        <p:nvSpPr>
          <p:cNvPr id="5" name="Rectangle 4"/>
          <p:cNvSpPr/>
          <p:nvPr/>
        </p:nvSpPr>
        <p:spPr>
          <a:xfrm>
            <a:off x="3352800" y="128885"/>
            <a:ext cx="2438400" cy="461665"/>
          </a:xfrm>
          <a:prstGeom prst="rect">
            <a:avLst/>
          </a:prstGeom>
        </p:spPr>
        <p:txBody>
          <a:bodyPr wrap="square">
            <a:spAutoFit/>
          </a:bodyPr>
          <a:lstStyle/>
          <a:p>
            <a:pPr algn="ctr"/>
            <a:r>
              <a:rPr lang="en-US" sz="2400" b="1" smtClean="0">
                <a:solidFill>
                  <a:srgbClr val="FF0000"/>
                </a:solidFill>
                <a:latin typeface="Times New Roman" panose="02020603050405020304" pitchFamily="18" charset="0"/>
                <a:cs typeface="Times New Roman" panose="02020603050405020304" pitchFamily="18" charset="0"/>
              </a:rPr>
              <a:t>ĐÁP ÁN</a:t>
            </a:r>
            <a:endParaRPr 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arn(inVertical)">
                                      <p:cBhvr>
                                        <p:cTn id="7" dur="500"/>
                                        <p:tgtEl>
                                          <p:spTgt spid="204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46700"/>
            <a:ext cx="8839200" cy="4339650"/>
          </a:xfrm>
          <a:prstGeom prst="rect">
            <a:avLst/>
          </a:prstGeom>
        </p:spPr>
        <p:txBody>
          <a:bodyPr wrap="square">
            <a:spAutoFit/>
          </a:bodyPr>
          <a:lstStyle/>
          <a:p>
            <a:pPr algn="just"/>
            <a:r>
              <a:rPr lang="en-US" sz="2300">
                <a:solidFill>
                  <a:srgbClr val="002060"/>
                </a:solidFill>
                <a:latin typeface="Times New Roman" panose="02020603050405020304" pitchFamily="18" charset="0"/>
                <a:cs typeface="Times New Roman" panose="02020603050405020304" pitchFamily="18" charset="0"/>
              </a:rPr>
              <a:t> Sau khi học xong quá trình quang tổng hợp, một bạn tổng kết như sau:</a:t>
            </a:r>
            <a:endParaRPr lang="en-US" sz="2300">
              <a:solidFill>
                <a:srgbClr val="002060"/>
              </a:solidFill>
              <a:latin typeface="Times New Roman" panose="02020603050405020304" pitchFamily="18" charset="0"/>
              <a:cs typeface="Times New Roman" panose="02020603050405020304" pitchFamily="18" charset="0"/>
            </a:endParaRPr>
          </a:p>
          <a:p>
            <a:pPr algn="just"/>
            <a:r>
              <a:rPr lang="en-US" sz="2300">
                <a:solidFill>
                  <a:srgbClr val="002060"/>
                </a:solidFill>
                <a:latin typeface="Times New Roman" panose="02020603050405020304" pitchFamily="18" charset="0"/>
                <a:cs typeface="Times New Roman" panose="02020603050405020304" pitchFamily="18" charset="0"/>
              </a:rPr>
              <a:t>1. Quang tổng hợp là quá trình tổng hợp chất hữu cơ nhờ năng lượng ánh sáng mặt trời.</a:t>
            </a:r>
            <a:endParaRPr lang="en-US" sz="2300">
              <a:solidFill>
                <a:srgbClr val="002060"/>
              </a:solidFill>
              <a:latin typeface="Times New Roman" panose="02020603050405020304" pitchFamily="18" charset="0"/>
              <a:cs typeface="Times New Roman" panose="02020603050405020304" pitchFamily="18" charset="0"/>
            </a:endParaRPr>
          </a:p>
          <a:p>
            <a:pPr algn="just"/>
            <a:r>
              <a:rPr lang="en-US" sz="2300">
                <a:solidFill>
                  <a:srgbClr val="002060"/>
                </a:solidFill>
                <a:latin typeface="Times New Roman" panose="02020603050405020304" pitchFamily="18" charset="0"/>
                <a:cs typeface="Times New Roman" panose="02020603050405020304" pitchFamily="18" charset="0"/>
              </a:rPr>
              <a:t>2. Quang tổng hợp diễn ra ở bào quan lục lạp. Đây là bào quan chỉ có ở tế bào nhân thực nên quang tổng hợp chỉ xảy ra ở thực vật.</a:t>
            </a:r>
            <a:endParaRPr lang="en-US" sz="2300">
              <a:solidFill>
                <a:srgbClr val="002060"/>
              </a:solidFill>
              <a:latin typeface="Times New Roman" panose="02020603050405020304" pitchFamily="18" charset="0"/>
              <a:cs typeface="Times New Roman" panose="02020603050405020304" pitchFamily="18" charset="0"/>
            </a:endParaRPr>
          </a:p>
          <a:p>
            <a:pPr algn="just"/>
            <a:r>
              <a:rPr lang="en-US" sz="2300">
                <a:solidFill>
                  <a:srgbClr val="002060"/>
                </a:solidFill>
                <a:latin typeface="Times New Roman" panose="02020603050405020304" pitchFamily="18" charset="0"/>
                <a:cs typeface="Times New Roman" panose="02020603050405020304" pitchFamily="18" charset="0"/>
              </a:rPr>
              <a:t>3. Ở thực vật, quang tổng hợp gồm 2 pha: pha sáng và pha không phụ thuộc ánh sáng.</a:t>
            </a:r>
            <a:endParaRPr lang="en-US" sz="2300">
              <a:solidFill>
                <a:srgbClr val="002060"/>
              </a:solidFill>
              <a:latin typeface="Times New Roman" panose="02020603050405020304" pitchFamily="18" charset="0"/>
              <a:cs typeface="Times New Roman" panose="02020603050405020304" pitchFamily="18" charset="0"/>
            </a:endParaRPr>
          </a:p>
          <a:p>
            <a:pPr algn="just"/>
            <a:r>
              <a:rPr lang="en-US" sz="2300">
                <a:solidFill>
                  <a:srgbClr val="002060"/>
                </a:solidFill>
                <a:latin typeface="Times New Roman" panose="02020603050405020304" pitchFamily="18" charset="0"/>
                <a:cs typeface="Times New Roman" panose="02020603050405020304" pitchFamily="18" charset="0"/>
              </a:rPr>
              <a:t>4. Quang tổng hợp có vai trò chuyển hóa năng lượng áng sáng mặt trời thành năng lượng hóa học tích lũy trong các hợp chất hữu cơ; giải phóng O­</a:t>
            </a:r>
            <a:r>
              <a:rPr lang="en-US" sz="2300" baseline="-25000">
                <a:solidFill>
                  <a:srgbClr val="002060"/>
                </a:solidFill>
                <a:latin typeface="Times New Roman" panose="02020603050405020304" pitchFamily="18" charset="0"/>
                <a:cs typeface="Times New Roman" panose="02020603050405020304" pitchFamily="18" charset="0"/>
              </a:rPr>
              <a:t>2</a:t>
            </a:r>
            <a:r>
              <a:rPr lang="en-US" sz="2300">
                <a:solidFill>
                  <a:srgbClr val="002060"/>
                </a:solidFill>
                <a:latin typeface="Times New Roman" panose="02020603050405020304" pitchFamily="18" charset="0"/>
                <a:cs typeface="Times New Roman" panose="02020603050405020304" pitchFamily="18" charset="0"/>
              </a:rPr>
              <a:t>, tạo nguyên liệu cho các quá trình tổng hợp khác.</a:t>
            </a:r>
            <a:endParaRPr lang="en-US" sz="2300">
              <a:solidFill>
                <a:srgbClr val="002060"/>
              </a:solidFill>
              <a:latin typeface="Times New Roman" panose="02020603050405020304" pitchFamily="18" charset="0"/>
              <a:cs typeface="Times New Roman" panose="02020603050405020304" pitchFamily="18" charset="0"/>
            </a:endParaRPr>
          </a:p>
          <a:p>
            <a:pPr algn="just"/>
            <a:r>
              <a:rPr lang="en-US" sz="2300">
                <a:solidFill>
                  <a:srgbClr val="002060"/>
                </a:solidFill>
                <a:latin typeface="Times New Roman" panose="02020603050405020304" pitchFamily="18" charset="0"/>
                <a:cs typeface="Times New Roman" panose="02020603050405020304" pitchFamily="18" charset="0"/>
              </a:rPr>
              <a:t>Em có nhận xét gì về những kết luận của bạn? Nếu chưa đúng hãy sửa lại giúp bạn.</a:t>
            </a:r>
            <a:endParaRPr lang="en-US" sz="230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357485"/>
            <a:ext cx="1919115"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Gói câu hỏi 1</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0" y="52685"/>
            <a:ext cx="3050066"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QUANG TỔNG HỢP</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18100"/>
            <a:ext cx="8839200" cy="2795958"/>
          </a:xfrm>
          <a:prstGeom prst="rect">
            <a:avLst/>
          </a:prstGeom>
        </p:spPr>
        <p:txBody>
          <a:bodyPr wrap="square">
            <a:spAutoFit/>
          </a:bodyPr>
          <a:lstStyle/>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Nghiên cứu SGK trả lời các câu hỏi sau:</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1. Cho biết vị trí, nguyên liệu, sản phẩm, PTTQ của pha sáng?</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2. Năng lượng ánh sáng được chuyển hóa như thế nào trong pha sáng</a:t>
            </a:r>
            <a:endParaRPr lang="en-US" sz="240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a:solidFill>
                  <a:srgbClr val="002060"/>
                </a:solidFill>
                <a:latin typeface="Times New Roman" panose="02020603050405020304" pitchFamily="18" charset="0"/>
                <a:cs typeface="Times New Roman" panose="02020603050405020304" pitchFamily="18" charset="0"/>
              </a:rPr>
              <a:t>3. Những yếu tố nào của môi trường sẽ ảnh hưởng đến hiệu quả pha sáng?</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400" y="133350"/>
            <a:ext cx="1919115"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Gói câu hỏi 2</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1830"/>
            <a:ext cx="3657600" cy="3416320"/>
          </a:xfrm>
          <a:prstGeom prst="rect">
            <a:avLst/>
          </a:prstGeom>
        </p:spPr>
        <p:txBody>
          <a:bodyPr wrap="square">
            <a:spAutoFit/>
          </a:bodyPr>
          <a:lstStyle/>
          <a:p>
            <a:pPr algn="just"/>
            <a:r>
              <a:rPr lang="en-US" sz="2400" smtClean="0">
                <a:solidFill>
                  <a:srgbClr val="002060"/>
                </a:solidFill>
                <a:latin typeface="Times New Roman" panose="02020603050405020304" pitchFamily="18" charset="0"/>
                <a:cs typeface="Times New Roman" panose="02020603050405020304" pitchFamily="18" charset="0"/>
              </a:rPr>
              <a:t>Nghiên cứu SGK hoàn thành các yêu cầu sau:</a:t>
            </a:r>
            <a:endParaRPr lang="en-US" sz="2400" smtClean="0">
              <a:solidFill>
                <a:srgbClr val="002060"/>
              </a:solidFill>
              <a:latin typeface="Times New Roman" panose="02020603050405020304" pitchFamily="18" charset="0"/>
              <a:cs typeface="Times New Roman" panose="02020603050405020304" pitchFamily="18" charset="0"/>
            </a:endParaRPr>
          </a:p>
          <a:p>
            <a:pPr algn="just"/>
            <a:r>
              <a:rPr lang="en-US" sz="2400" smtClean="0">
                <a:solidFill>
                  <a:srgbClr val="002060"/>
                </a:solidFill>
                <a:latin typeface="Times New Roman" panose="02020603050405020304" pitchFamily="18" charset="0"/>
                <a:cs typeface="Times New Roman" panose="02020603050405020304" pitchFamily="18" charset="0"/>
              </a:rPr>
              <a:t>1. Cho biết vị trí, nguyên liệu, sản phẩm, PTTQ của chu trình calvin?</a:t>
            </a:r>
            <a:endParaRPr lang="en-US" sz="2400" smtClean="0">
              <a:solidFill>
                <a:srgbClr val="002060"/>
              </a:solidFill>
              <a:latin typeface="Times New Roman" panose="02020603050405020304" pitchFamily="18" charset="0"/>
              <a:cs typeface="Times New Roman" panose="02020603050405020304" pitchFamily="18" charset="0"/>
            </a:endParaRPr>
          </a:p>
          <a:p>
            <a:pPr algn="just"/>
            <a:r>
              <a:rPr lang="en-US" sz="2400" smtClean="0">
                <a:solidFill>
                  <a:srgbClr val="002060"/>
                </a:solidFill>
                <a:latin typeface="Times New Roman" panose="02020603050405020304" pitchFamily="18" charset="0"/>
                <a:cs typeface="Times New Roman" panose="02020603050405020304" pitchFamily="18" charset="0"/>
              </a:rPr>
              <a:t>2. Quan sát hình 11.8, sửa những lỗi sai và điền nội dung còn thiếu để hoàn chỉnh?</a:t>
            </a:r>
            <a:endParaRPr lang="en-US" sz="2400">
              <a:solidFill>
                <a:srgbClr val="002060"/>
              </a:solidFill>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1" cstate="print">
            <a:extLst>
              <a:ext uri="{28A0092B-C50C-407E-A947-70E740481C1C}">
                <a14:useLocalDpi xmlns:a14="http://schemas.microsoft.com/office/drawing/2010/main" val="0"/>
              </a:ext>
            </a:extLst>
          </a:blip>
          <a:srcRect t="5723"/>
          <a:stretch>
            <a:fillRect/>
          </a:stretch>
        </p:blipFill>
        <p:spPr bwMode="auto">
          <a:xfrm>
            <a:off x="3962400" y="590550"/>
            <a:ext cx="5029200" cy="3886200"/>
          </a:xfrm>
          <a:prstGeom prst="rect">
            <a:avLst/>
          </a:prstGeom>
          <a:noFill/>
          <a:ln>
            <a:noFill/>
          </a:ln>
        </p:spPr>
      </p:pic>
      <p:sp>
        <p:nvSpPr>
          <p:cNvPr id="5" name="Rectangle 4"/>
          <p:cNvSpPr/>
          <p:nvPr/>
        </p:nvSpPr>
        <p:spPr>
          <a:xfrm>
            <a:off x="4876800" y="4552950"/>
            <a:ext cx="3624518" cy="461665"/>
          </a:xfrm>
          <a:prstGeom prst="rect">
            <a:avLst/>
          </a:prstGeom>
        </p:spPr>
        <p:txBody>
          <a:bodyPr wrap="none">
            <a:spAutoFit/>
          </a:bodyPr>
          <a:lstStyle/>
          <a:p>
            <a:r>
              <a:rPr lang="en-US" sz="2400">
                <a:solidFill>
                  <a:srgbClr val="FF0000"/>
                </a:solidFill>
                <a:latin typeface="Times New Roman" panose="02020603050405020304" pitchFamily="18" charset="0"/>
                <a:cs typeface="Times New Roman" panose="02020603050405020304" pitchFamily="18" charset="0"/>
              </a:rPr>
              <a:t>Hình 11.8. Chu trình Calvin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2400" y="133350"/>
            <a:ext cx="1919115" cy="461665"/>
          </a:xfrm>
          <a:prstGeom prst="rect">
            <a:avLst/>
          </a:prstGeom>
        </p:spPr>
        <p:txBody>
          <a:bodyPr wrap="none">
            <a:spAutoFit/>
          </a:bodyPr>
          <a:lstStyle/>
          <a:p>
            <a:r>
              <a:rPr lang="en-US" sz="2400" b="1" smtClean="0">
                <a:solidFill>
                  <a:srgbClr val="FF0000"/>
                </a:solidFill>
                <a:latin typeface="Times New Roman" panose="02020603050405020304" pitchFamily="18" charset="0"/>
                <a:cs typeface="Times New Roman" panose="02020603050405020304" pitchFamily="18" charset="0"/>
              </a:rPr>
              <a:t>Gói câu hỏi 3</a:t>
            </a:r>
            <a:endParaRPr 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tags/tag1.xml><?xml version="1.0" encoding="utf-8"?>
<p:tagLst xmlns:p="http://schemas.openxmlformats.org/presentationml/2006/main">
  <p:tag name="INKNOELEADERBOARD" val="9181120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10032</Words>
  <Application>WPS Presentation</Application>
  <PresentationFormat>On-screen Show (16:9)</PresentationFormat>
  <Paragraphs>389</Paragraphs>
  <Slides>35</Slides>
  <Notes>0</Notes>
  <HiddenSlides>6</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4</vt:i4>
      </vt:variant>
      <vt:variant>
        <vt:lpstr>幻灯片标题</vt:lpstr>
      </vt:variant>
      <vt:variant>
        <vt:i4>35</vt:i4>
      </vt:variant>
    </vt:vector>
  </HeadingPairs>
  <TitlesOfParts>
    <vt:vector size="51" baseType="lpstr">
      <vt:lpstr>Arial</vt:lpstr>
      <vt:lpstr>SimSun</vt:lpstr>
      <vt:lpstr>Wingdings</vt:lpstr>
      <vt:lpstr>Times New Roman</vt:lpstr>
      <vt:lpstr>Baskerville Old Face</vt:lpstr>
      <vt:lpstr>Tahoma</vt:lpstr>
      <vt:lpstr>Calibri</vt:lpstr>
      <vt:lpstr>Microsoft YaHei</vt:lpstr>
      <vt:lpstr>Arial Unicode MS</vt:lpstr>
      <vt:lpstr>Calibri</vt:lpstr>
      <vt:lpstr>Times New Roman</vt:lpstr>
      <vt:lpstr>Office Theme</vt:lpstr>
      <vt:lpstr>Paint.Picture</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Nghĩa Nguyễn Trọng</cp:lastModifiedBy>
  <cp:revision>203</cp:revision>
  <dcterms:created xsi:type="dcterms:W3CDTF">2022-02-23T02:09:00Z</dcterms:created>
  <dcterms:modified xsi:type="dcterms:W3CDTF">2024-06-07T17:09:01Z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