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3" r:id="rId3"/>
    <p:sldId id="259" r:id="rId4"/>
    <p:sldId id="299" r:id="rId5"/>
    <p:sldId id="284" r:id="rId6"/>
    <p:sldId id="300" r:id="rId7"/>
    <p:sldId id="287" r:id="rId8"/>
    <p:sldId id="314" r:id="rId9"/>
    <p:sldId id="315" r:id="rId10"/>
    <p:sldId id="317" r:id="rId11"/>
    <p:sldId id="316" r:id="rId12"/>
    <p:sldId id="318" r:id="rId13"/>
    <p:sldId id="319" r:id="rId14"/>
    <p:sldId id="304" r:id="rId15"/>
    <p:sldId id="305" r:id="rId16"/>
    <p:sldId id="306" r:id="rId17"/>
    <p:sldId id="295" r:id="rId18"/>
    <p:sldId id="296" r:id="rId19"/>
    <p:sldId id="297" r:id="rId20"/>
    <p:sldId id="320" r:id="rId21"/>
    <p:sldId id="322" r:id="rId22"/>
    <p:sldId id="307" r:id="rId23"/>
    <p:sldId id="308" r:id="rId24"/>
    <p:sldId id="323" r:id="rId25"/>
    <p:sldId id="324" r:id="rId26"/>
    <p:sldId id="298" r:id="rId27"/>
    <p:sldId id="309" r:id="rId28"/>
    <p:sldId id="310" r:id="rId29"/>
    <p:sldId id="311" r:id="rId30"/>
    <p:sldId id="312" r:id="rId31"/>
  </p:sldIdLst>
  <p:sldSz cx="9144000" cy="5143500" type="screen16x9"/>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62" autoAdjust="0"/>
    <p:restoredTop sz="94660"/>
  </p:normalViewPr>
  <p:slideViewPr>
    <p:cSldViewPr>
      <p:cViewPr varScale="1">
        <p:scale>
          <a:sx n="91" d="100"/>
          <a:sy n="91" d="100"/>
        </p:scale>
        <p:origin x="792"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DB88F198-5E7A-419A-A82F-9905C31EEF2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DB88F198-5E7A-419A-A82F-9905C31EEF2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88F198-5E7A-419A-A82F-9905C31EEF2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8F198-5E7A-419A-A82F-9905C31EEF2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8F198-5E7A-419A-A82F-9905C31EEF2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8F198-5E7A-419A-A82F-9905C31EEF2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8F198-5E7A-419A-A82F-9905C31EEF2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DB88F198-5E7A-419A-A82F-9905C31EEF2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DB88F198-5E7A-419A-A82F-9905C31EEF2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7" Type="http://schemas.openxmlformats.org/officeDocument/2006/relationships/theme" Target="../theme/theme1.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B88F198-5E7A-419A-A82F-9905C31EEF26}" type="datetimeFigureOut">
              <a:rPr lang="en-US" smtClean="0"/>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EB2297-3FB4-4303-9616-CE07121CB85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Lst>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3"/>
          <p:cNvSpPr>
            <a:spLocks noChangeArrowheads="1" noChangeShapeType="1" noTextEdit="1"/>
          </p:cNvSpPr>
          <p:nvPr/>
        </p:nvSpPr>
        <p:spPr bwMode="auto">
          <a:xfrm>
            <a:off x="228600" y="412403"/>
            <a:ext cx="8676456" cy="162594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sz="3600" b="1">
                <a:ln w="1905">
                  <a:solidFill>
                    <a:srgbClr val="FF0000"/>
                  </a:solidFill>
                </a:ln>
                <a:solidFill>
                  <a:srgbClr val="FF0000"/>
                </a:solidFill>
                <a:effectLst>
                  <a:innerShdw blurRad="69850" dist="43180" dir="5400000">
                    <a:srgbClr val="000000">
                      <a:alpha val="65000"/>
                    </a:srgbClr>
                  </a:innerShdw>
                </a:effectLst>
              </a:rPr>
              <a:t>CHỦ ĐỀ 6. TRAO ĐỔI CHẤT </a:t>
            </a:r>
            <a:endParaRPr lang="en-US" sz="3600" b="1" smtClean="0">
              <a:ln w="1905">
                <a:solidFill>
                  <a:srgbClr val="FF0000"/>
                </a:solidFill>
              </a:ln>
              <a:solidFill>
                <a:srgbClr val="FF0000"/>
              </a:solidFill>
              <a:effectLst>
                <a:innerShdw blurRad="69850" dist="43180" dir="5400000">
                  <a:srgbClr val="000000">
                    <a:alpha val="65000"/>
                  </a:srgbClr>
                </a:innerShdw>
              </a:effectLst>
            </a:endParaRPr>
          </a:p>
          <a:p>
            <a:pPr algn="ctr"/>
            <a:r>
              <a:rPr lang="en-US" sz="3600" b="1" smtClean="0">
                <a:ln w="1905">
                  <a:solidFill>
                    <a:srgbClr val="FF0000"/>
                  </a:solidFill>
                </a:ln>
                <a:solidFill>
                  <a:srgbClr val="FF0000"/>
                </a:solidFill>
                <a:effectLst>
                  <a:innerShdw blurRad="69850" dist="43180" dir="5400000">
                    <a:srgbClr val="000000">
                      <a:alpha val="65000"/>
                    </a:srgbClr>
                  </a:innerShdw>
                </a:effectLst>
              </a:rPr>
              <a:t>VÀ </a:t>
            </a:r>
            <a:r>
              <a:rPr lang="en-US" sz="3600" b="1">
                <a:ln w="1905">
                  <a:solidFill>
                    <a:srgbClr val="FF0000"/>
                  </a:solidFill>
                </a:ln>
                <a:solidFill>
                  <a:srgbClr val="FF0000"/>
                </a:solidFill>
                <a:effectLst>
                  <a:innerShdw blurRad="69850" dist="43180" dir="5400000">
                    <a:srgbClr val="000000">
                      <a:alpha val="65000"/>
                    </a:srgbClr>
                  </a:innerShdw>
                </a:effectLst>
              </a:rPr>
              <a:t>CHUYỂN HÓA NĂNG LƯỢNG Ở TẾ </a:t>
            </a:r>
            <a:r>
              <a:rPr lang="en-US" sz="3600" b="1" smtClean="0">
                <a:ln w="1905">
                  <a:solidFill>
                    <a:srgbClr val="FF0000"/>
                  </a:solidFill>
                </a:ln>
                <a:solidFill>
                  <a:srgbClr val="FF0000"/>
                </a:solidFill>
                <a:effectLst>
                  <a:innerShdw blurRad="69850" dist="43180" dir="5400000">
                    <a:srgbClr val="000000">
                      <a:alpha val="65000"/>
                    </a:srgbClr>
                  </a:innerShdw>
                </a:effectLst>
              </a:rPr>
              <a:t>BÀO</a:t>
            </a:r>
            <a:endParaRPr lang="en-US" sz="3600" b="1" smtClean="0">
              <a:ln w="1905">
                <a:solidFill>
                  <a:srgbClr val="FF0000"/>
                </a:solidFill>
              </a:ln>
              <a:solidFill>
                <a:srgbClr val="FF0000"/>
              </a:solidFill>
              <a:effectLst>
                <a:innerShdw blurRad="69850" dist="43180" dir="5400000">
                  <a:srgbClr val="000000">
                    <a:alpha val="65000"/>
                  </a:srgbClr>
                </a:innerShdw>
              </a:effectLst>
            </a:endParaRPr>
          </a:p>
        </p:txBody>
      </p:sp>
      <p:sp>
        <p:nvSpPr>
          <p:cNvPr id="5" name="WordArt 3"/>
          <p:cNvSpPr>
            <a:spLocks noChangeArrowheads="1" noChangeShapeType="1" noTextEdit="1"/>
          </p:cNvSpPr>
          <p:nvPr/>
        </p:nvSpPr>
        <p:spPr bwMode="auto">
          <a:xfrm>
            <a:off x="286115" y="2495550"/>
            <a:ext cx="8676456" cy="812974"/>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sz="3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Bài 9. TRAO ĐỔI CHẤT QUA MÀNG SINH </a:t>
            </a:r>
            <a:r>
              <a:rPr lang="en-US" sz="36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CHẤT</a:t>
            </a:r>
            <a:endParaRPr lang="en-US" sz="3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1615"/>
            <a:ext cx="8492601" cy="579967"/>
          </a:xfrm>
          <a:prstGeom prst="rect">
            <a:avLst/>
          </a:prstGeom>
        </p:spPr>
        <p:txBody>
          <a:bodyPr wrap="square">
            <a:spAutoFit/>
          </a:bodyPr>
          <a:lstStyle/>
          <a:p>
            <a:pPr algn="ctr">
              <a:lnSpc>
                <a:spcPct val="150000"/>
              </a:lnSpc>
            </a:pPr>
            <a:r>
              <a:rPr lang="en-US" sz="2400" b="1" smtClean="0">
                <a:solidFill>
                  <a:srgbClr val="FF0000"/>
                </a:solidFill>
                <a:latin typeface="Times New Roman" panose="02020603050405020304" pitchFamily="18" charset="0"/>
                <a:cs typeface="Times New Roman" panose="02020603050405020304" pitchFamily="18" charset="0"/>
              </a:rPr>
              <a:t>ĐÁP ÁN PHIẾU </a:t>
            </a:r>
            <a:r>
              <a:rPr lang="en-US" sz="2400" b="1">
                <a:solidFill>
                  <a:srgbClr val="FF0000"/>
                </a:solidFill>
                <a:latin typeface="Times New Roman" panose="02020603050405020304" pitchFamily="18" charset="0"/>
                <a:cs typeface="Times New Roman" panose="02020603050405020304" pitchFamily="18" charset="0"/>
              </a:rPr>
              <a:t>HỌC TẬP SỐ </a:t>
            </a:r>
            <a:r>
              <a:rPr lang="en-US" sz="2400" b="1" smtClean="0">
                <a:solidFill>
                  <a:srgbClr val="FF0000"/>
                </a:solidFill>
                <a:latin typeface="Times New Roman" panose="02020603050405020304" pitchFamily="18" charset="0"/>
                <a:cs typeface="Times New Roman" panose="02020603050405020304" pitchFamily="18" charset="0"/>
              </a:rPr>
              <a:t>1</a:t>
            </a:r>
            <a:endParaRPr lang="en-US" sz="2400" b="1" smtClean="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8600" y="707231"/>
            <a:ext cx="8686800" cy="3970318"/>
          </a:xfrm>
          <a:prstGeom prst="rect">
            <a:avLst/>
          </a:prstGeom>
        </p:spPr>
        <p:txBody>
          <a:bodyPr wrap="square">
            <a:spAutoFit/>
          </a:bodyPr>
          <a:lstStyle/>
          <a:p>
            <a:pPr algn="just">
              <a:lnSpc>
                <a:spcPct val="150000"/>
              </a:lnSpc>
            </a:pPr>
            <a:r>
              <a:rPr lang="en-US" sz="2400" smtClean="0">
                <a:solidFill>
                  <a:srgbClr val="002060"/>
                </a:solidFill>
                <a:latin typeface="Times New Roman" panose="02020603050405020304" pitchFamily="18" charset="0"/>
                <a:cs typeface="Times New Roman" panose="02020603050405020304" pitchFamily="18" charset="0"/>
              </a:rPr>
              <a:t>- </a:t>
            </a:r>
            <a:r>
              <a:rPr lang="en-US" sz="2400">
                <a:solidFill>
                  <a:srgbClr val="002060"/>
                </a:solidFill>
                <a:latin typeface="Times New Roman" panose="02020603050405020304" pitchFamily="18" charset="0"/>
                <a:cs typeface="Times New Roman" panose="02020603050405020304" pitchFamily="18" charset="0"/>
              </a:rPr>
              <a:t>Khuếch tán đơn giản: là sự khuếch tán của các phân tử qua lớp phopholipid kép. Ví dụ: các chất khí, các phân tử kị nước,…</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Khuếch tán tăng cường: là sự khuếch tán của các phân tử nhờ protein vận chuyển. Ví dụ: các phân tử ưa nước, các ion,…</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Vận chuyển thụ động là sự vận chuyển các chất từ nơi có nồng độ cao đến nơi có nồng độ thấp (theo chiều gradient nồng độ) và không tiêu tốn năng lượng.</a:t>
            </a:r>
            <a:endParaRPr lang="en-US" sz="24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1615"/>
            <a:ext cx="8492601" cy="646331"/>
          </a:xfrm>
          <a:prstGeom prst="rect">
            <a:avLst/>
          </a:prstGeom>
        </p:spPr>
        <p:txBody>
          <a:bodyPr wrap="square">
            <a:spAutoFit/>
          </a:bodyPr>
          <a:lstStyle/>
          <a:p>
            <a:pPr algn="ctr">
              <a:lnSpc>
                <a:spcPct val="150000"/>
              </a:lnSpc>
            </a:pPr>
            <a:r>
              <a:rPr lang="en-US" sz="2400" b="1" smtClean="0">
                <a:solidFill>
                  <a:srgbClr val="FF0000"/>
                </a:solidFill>
                <a:latin typeface="Times New Roman" panose="02020603050405020304" pitchFamily="18" charset="0"/>
                <a:cs typeface="Times New Roman" panose="02020603050405020304" pitchFamily="18" charset="0"/>
              </a:rPr>
              <a:t>ĐÁP ÁN PHIẾU </a:t>
            </a:r>
            <a:r>
              <a:rPr lang="en-US" sz="2400" b="1">
                <a:solidFill>
                  <a:srgbClr val="FF0000"/>
                </a:solidFill>
                <a:latin typeface="Times New Roman" panose="02020603050405020304" pitchFamily="18" charset="0"/>
                <a:cs typeface="Times New Roman" panose="02020603050405020304" pitchFamily="18" charset="0"/>
              </a:rPr>
              <a:t>HỌC TẬP SỐ </a:t>
            </a:r>
            <a:r>
              <a:rPr lang="en-US" sz="2400" b="1" smtClean="0">
                <a:solidFill>
                  <a:srgbClr val="FF0000"/>
                </a:solidFill>
                <a:latin typeface="Times New Roman" panose="02020603050405020304" pitchFamily="18" charset="0"/>
                <a:cs typeface="Times New Roman" panose="02020603050405020304" pitchFamily="18" charset="0"/>
              </a:rPr>
              <a:t>2</a:t>
            </a:r>
            <a:endParaRPr lang="en-US" sz="2400" b="1" smtClean="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8600" y="707231"/>
            <a:ext cx="8686800" cy="3903954"/>
          </a:xfrm>
          <a:prstGeom prst="rect">
            <a:avLst/>
          </a:prstGeom>
        </p:spPr>
        <p:txBody>
          <a:bodyPr wrap="square">
            <a:spAutoFit/>
          </a:bodyPr>
          <a:lstStyle/>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Vận chuyển chủ động là sự vận chuyển các chất qua màng ngược chiều gradient nồng độ với sự tham gia của protein vận chuyển và tiêu tốn năng lượng.</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Ý nghĩa: Giúp tế bào lấy các chất cần thiết và điều hòa nồng độ các chất trong tế bào.</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Ví dụ: Vận chuyển Ca</a:t>
            </a:r>
            <a:r>
              <a:rPr lang="en-US" sz="2400" baseline="30000">
                <a:solidFill>
                  <a:srgbClr val="002060"/>
                </a:solidFill>
                <a:latin typeface="Times New Roman" panose="02020603050405020304" pitchFamily="18" charset="0"/>
                <a:cs typeface="Times New Roman" panose="02020603050405020304" pitchFamily="18" charset="0"/>
              </a:rPr>
              <a:t>2+ </a:t>
            </a:r>
            <a:r>
              <a:rPr lang="en-US" sz="2400">
                <a:solidFill>
                  <a:srgbClr val="002060"/>
                </a:solidFill>
                <a:latin typeface="Times New Roman" panose="02020603050405020304" pitchFamily="18" charset="0"/>
                <a:cs typeface="Times New Roman" panose="02020603050405020304" pitchFamily="18" charset="0"/>
              </a:rPr>
              <a:t>vào lưới nội chất trơn, vận chuyển ure từ máu vào nước tiểu, vận chuyển H</a:t>
            </a:r>
            <a:r>
              <a:rPr lang="en-US" sz="2400" baseline="30000">
                <a:solidFill>
                  <a:srgbClr val="002060"/>
                </a:solidFill>
                <a:latin typeface="Times New Roman" panose="02020603050405020304" pitchFamily="18" charset="0"/>
                <a:cs typeface="Times New Roman" panose="02020603050405020304" pitchFamily="18" charset="0"/>
              </a:rPr>
              <a:t>+ </a:t>
            </a:r>
            <a:r>
              <a:rPr lang="en-US" sz="2400">
                <a:solidFill>
                  <a:srgbClr val="002060"/>
                </a:solidFill>
                <a:latin typeface="Times New Roman" panose="02020603050405020304" pitchFamily="18" charset="0"/>
                <a:cs typeface="Times New Roman" panose="02020603050405020304" pitchFamily="18" charset="0"/>
              </a:rPr>
              <a:t>từ tế bào chất vào lysosome,…</a:t>
            </a:r>
            <a:endParaRPr lang="en-US" sz="24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1615"/>
            <a:ext cx="8492601" cy="646331"/>
          </a:xfrm>
          <a:prstGeom prst="rect">
            <a:avLst/>
          </a:prstGeom>
        </p:spPr>
        <p:txBody>
          <a:bodyPr wrap="square">
            <a:spAutoFit/>
          </a:bodyPr>
          <a:lstStyle/>
          <a:p>
            <a:pPr algn="ctr">
              <a:lnSpc>
                <a:spcPct val="150000"/>
              </a:lnSpc>
            </a:pPr>
            <a:r>
              <a:rPr lang="en-US" sz="2400" b="1" smtClean="0">
                <a:solidFill>
                  <a:srgbClr val="FF0000"/>
                </a:solidFill>
                <a:latin typeface="Times New Roman" panose="02020603050405020304" pitchFamily="18" charset="0"/>
                <a:cs typeface="Times New Roman" panose="02020603050405020304" pitchFamily="18" charset="0"/>
              </a:rPr>
              <a:t>ĐÁP ÁN PHIẾU </a:t>
            </a:r>
            <a:r>
              <a:rPr lang="en-US" sz="2400" b="1">
                <a:solidFill>
                  <a:srgbClr val="FF0000"/>
                </a:solidFill>
                <a:latin typeface="Times New Roman" panose="02020603050405020304" pitchFamily="18" charset="0"/>
                <a:cs typeface="Times New Roman" panose="02020603050405020304" pitchFamily="18" charset="0"/>
              </a:rPr>
              <a:t>HỌC TẬP SỐ </a:t>
            </a:r>
            <a:r>
              <a:rPr lang="en-US" sz="2400" b="1" smtClean="0">
                <a:solidFill>
                  <a:srgbClr val="FF0000"/>
                </a:solidFill>
                <a:latin typeface="Times New Roman" panose="02020603050405020304" pitchFamily="18" charset="0"/>
                <a:cs typeface="Times New Roman" panose="02020603050405020304" pitchFamily="18" charset="0"/>
              </a:rPr>
              <a:t>3</a:t>
            </a:r>
            <a:endParaRPr lang="en-US" sz="2400" b="1" smtClean="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90800" y="1733550"/>
            <a:ext cx="5257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09156" y="2266950"/>
            <a:ext cx="5257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09156" y="2846070"/>
            <a:ext cx="3205844" cy="86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18414" y="2846070"/>
            <a:ext cx="2926080" cy="86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09156" y="3912870"/>
            <a:ext cx="3205844" cy="86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nvGraphicFramePr>
        <p:xfrm>
          <a:off x="685800" y="791007"/>
          <a:ext cx="7959201" cy="3074200"/>
        </p:xfrm>
        <a:graphic>
          <a:graphicData uri="http://schemas.openxmlformats.org/drawingml/2006/table">
            <a:tbl>
              <a:tblPr firstRow="1" firstCol="1" bandRow="1">
                <a:tableStyleId>{5C22544A-7EE6-4342-B048-85BDC9FD1C3A}</a:tableStyleId>
              </a:tblPr>
              <a:tblGrid>
                <a:gridCol w="1428443"/>
                <a:gridCol w="3404113"/>
                <a:gridCol w="3126645"/>
              </a:tblGrid>
              <a:tr h="541848">
                <a:tc>
                  <a:txBody>
                    <a:bodyPr/>
                    <a:lstStyle/>
                    <a:p>
                      <a:pPr algn="ctr">
                        <a:lnSpc>
                          <a:spcPct val="120000"/>
                        </a:lnSpc>
                        <a:spcAft>
                          <a:spcPts val="0"/>
                        </a:spcAft>
                      </a:pP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000">
                          <a:effectLst/>
                          <a:latin typeface="Times New Roman" panose="02020603050405020304" pitchFamily="18" charset="0"/>
                          <a:cs typeface="Times New Roman" panose="02020603050405020304" pitchFamily="18" charset="0"/>
                        </a:rPr>
                        <a:t>Nhập bào</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000">
                          <a:effectLst/>
                          <a:latin typeface="Times New Roman" panose="02020603050405020304" pitchFamily="18" charset="0"/>
                          <a:cs typeface="Times New Roman" panose="02020603050405020304" pitchFamily="18" charset="0"/>
                        </a:rPr>
                        <a:t>Xuất bào</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133192">
                <a:tc>
                  <a:txBody>
                    <a:bodyPr/>
                    <a:lstStyle/>
                    <a:p>
                      <a:pPr algn="just">
                        <a:lnSpc>
                          <a:spcPct val="120000"/>
                        </a:lnSpc>
                        <a:spcAft>
                          <a:spcPts val="0"/>
                        </a:spcAft>
                      </a:pPr>
                      <a:r>
                        <a:rPr lang="en-US" sz="2000">
                          <a:effectLst/>
                          <a:latin typeface="Times New Roman" panose="02020603050405020304" pitchFamily="18" charset="0"/>
                          <a:cs typeface="Times New Roman" panose="02020603050405020304" pitchFamily="18" charset="0"/>
                        </a:rPr>
                        <a:t>Giống nhau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20000"/>
                        </a:lnSpc>
                        <a:spcAft>
                          <a:spcPts val="0"/>
                        </a:spcAft>
                      </a:pPr>
                      <a:r>
                        <a:rPr lang="en-US" sz="2000" dirty="0" err="1">
                          <a:effectLst/>
                          <a:latin typeface="Times New Roman" panose="02020603050405020304" pitchFamily="18" charset="0"/>
                          <a:cs typeface="Times New Roman" panose="02020603050405020304" pitchFamily="18" charset="0"/>
                        </a:rPr>
                        <a:t>Đều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màng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chất</a:t>
                      </a:r>
                      <a:endParaRPr lang="en-US" sz="2000" dirty="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en-US" sz="2000" dirty="0" err="1">
                          <a:effectLst/>
                          <a:latin typeface="Times New Roman" panose="02020603050405020304" pitchFamily="18" charset="0"/>
                          <a:cs typeface="Times New Roman" panose="02020603050405020304" pitchFamily="18" charset="0"/>
                        </a:rPr>
                        <a:t>Tiêu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năng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lượng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cPr/>
                </a:tc>
              </a:tr>
              <a:tr h="541848">
                <a:tc>
                  <a:txBody>
                    <a:bodyPr/>
                    <a:lstStyle/>
                    <a:p>
                      <a:pPr algn="just">
                        <a:lnSpc>
                          <a:spcPct val="120000"/>
                        </a:lnSpc>
                        <a:spcAft>
                          <a:spcPts val="0"/>
                        </a:spcAft>
                      </a:pPr>
                      <a:r>
                        <a:rPr lang="en-US" sz="2000">
                          <a:effectLst/>
                          <a:latin typeface="Times New Roman" panose="02020603050405020304" pitchFamily="18" charset="0"/>
                          <a:cs typeface="Times New Roman" panose="02020603050405020304" pitchFamily="18" charset="0"/>
                        </a:rPr>
                        <a:t>Khác nhau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en-US" sz="2000" dirty="0" err="1">
                          <a:effectLst/>
                          <a:latin typeface="Times New Roman" panose="02020603050405020304" pitchFamily="18" charset="0"/>
                          <a:cs typeface="Times New Roman" panose="02020603050405020304" pitchFamily="18" charset="0"/>
                        </a:rPr>
                        <a:t>Đưa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en-US" sz="2000" dirty="0" err="1">
                          <a:effectLst/>
                          <a:latin typeface="Times New Roman" panose="02020603050405020304" pitchFamily="18" charset="0"/>
                          <a:cs typeface="Times New Roman" panose="02020603050405020304" pitchFamily="18" charset="0"/>
                        </a:rPr>
                        <a:t>Đưa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ngoài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41848">
                <a:tc>
                  <a:txBody>
                    <a:bodyPr/>
                    <a:lstStyle/>
                    <a:p>
                      <a:pPr algn="just">
                        <a:lnSpc>
                          <a:spcPct val="120000"/>
                        </a:lnSpc>
                        <a:spcAft>
                          <a:spcPts val="0"/>
                        </a:spcAft>
                      </a:pPr>
                      <a:r>
                        <a:rPr lang="en-US" sz="2000">
                          <a:effectLst/>
                          <a:latin typeface="Times New Roman" panose="02020603050405020304" pitchFamily="18" charset="0"/>
                          <a:cs typeface="Times New Roman" panose="02020603050405020304" pitchFamily="18" charset="0"/>
                        </a:rPr>
                        <a:t>Ví dụ</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en-US" sz="2000">
                          <a:effectLst/>
                          <a:latin typeface="Times New Roman" panose="02020603050405020304" pitchFamily="18" charset="0"/>
                          <a:cs typeface="Times New Roman" panose="02020603050405020304" pitchFamily="18" charset="0"/>
                        </a:rPr>
                        <a:t>Tế bào bạch cầu thực bào vi khuẩn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en-US" sz="2000" dirty="0" err="1">
                          <a:effectLst/>
                          <a:latin typeface="Times New Roman" panose="02020603050405020304" pitchFamily="18" charset="0"/>
                          <a:cs typeface="Times New Roman" panose="02020603050405020304" pitchFamily="18" charset="0"/>
                        </a:rPr>
                        <a:t>Tế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tụy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chuyển</a:t>
                      </a:r>
                      <a:r>
                        <a:rPr lang="en-US" sz="2000" dirty="0">
                          <a:effectLst/>
                          <a:latin typeface="Times New Roman" panose="02020603050405020304" pitchFamily="18" charset="0"/>
                          <a:cs typeface="Times New Roman" panose="02020603050405020304" pitchFamily="18" charset="0"/>
                        </a:rPr>
                        <a:t> insulin </a:t>
                      </a:r>
                      <a:r>
                        <a:rPr lang="en-US" sz="2000" dirty="0" err="1">
                          <a:effectLst/>
                          <a:latin typeface="Times New Roman" panose="02020603050405020304" pitchFamily="18" charset="0"/>
                          <a:cs typeface="Times New Roman" panose="02020603050405020304" pitchFamily="18" charset="0"/>
                        </a:rPr>
                        <a:t>xuất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933700" y="57150"/>
            <a:ext cx="3238500" cy="533400"/>
          </a:xfrm>
        </p:spPr>
        <p:txBody>
          <a:bodyPr>
            <a:normAutofit/>
          </a:bodyPr>
          <a:lstStyle/>
          <a:p>
            <a:pPr eaLnBrk="1" hangingPunct="1"/>
            <a:r>
              <a:rPr lang="en-US" sz="24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THỰC HÀNH</a:t>
            </a:r>
            <a:endParaRPr lang="en-US" sz="24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Rectangle 1"/>
          <p:cNvSpPr/>
          <p:nvPr/>
        </p:nvSpPr>
        <p:spPr>
          <a:xfrm>
            <a:off x="228600" y="755630"/>
            <a:ext cx="8686800" cy="3416320"/>
          </a:xfrm>
          <a:prstGeom prst="rect">
            <a:avLst/>
          </a:prstGeom>
        </p:spPr>
        <p:txBody>
          <a:bodyPr wrap="square">
            <a:spAutoFit/>
          </a:bodyPr>
          <a:lstStyle/>
          <a:p>
            <a:pPr algn="just">
              <a:lnSpc>
                <a:spcPct val="150000"/>
              </a:lnSpc>
            </a:pPr>
            <a:r>
              <a:rPr lang="en-US" sz="2400" smtClean="0">
                <a:solidFill>
                  <a:srgbClr val="002060"/>
                </a:solidFill>
                <a:latin typeface="Times New Roman" panose="02020603050405020304" pitchFamily="18" charset="0"/>
                <a:cs typeface="Times New Roman" panose="02020603050405020304" pitchFamily="18" charset="0"/>
              </a:rPr>
              <a:t>Câu </a:t>
            </a:r>
            <a:r>
              <a:rPr lang="en-US" sz="2400">
                <a:solidFill>
                  <a:srgbClr val="002060"/>
                </a:solidFill>
                <a:latin typeface="Times New Roman" panose="02020603050405020304" pitchFamily="18" charset="0"/>
                <a:cs typeface="Times New Roman" panose="02020603050405020304" pitchFamily="18" charset="0"/>
              </a:rPr>
              <a:t>1. Trong thí nghiệm tìm hiểu về tính thấm chọn lọc của màng tế bào sống (Bài 9 </a:t>
            </a:r>
            <a:r>
              <a:rPr lang="en-US" sz="2400" smtClean="0">
                <a:solidFill>
                  <a:srgbClr val="002060"/>
                </a:solidFill>
                <a:latin typeface="Times New Roman" panose="02020603050405020304" pitchFamily="18" charset="0"/>
                <a:cs typeface="Times New Roman" panose="02020603050405020304" pitchFamily="18" charset="0"/>
              </a:rPr>
              <a:t>– Bộ Sách </a:t>
            </a:r>
            <a:r>
              <a:rPr lang="en-US" sz="2400">
                <a:solidFill>
                  <a:srgbClr val="002060"/>
                </a:solidFill>
                <a:latin typeface="Times New Roman" panose="02020603050405020304" pitchFamily="18" charset="0"/>
                <a:cs typeface="Times New Roman" panose="02020603050405020304" pitchFamily="18" charset="0"/>
              </a:rPr>
              <a:t>Cánh diều), thuốc nhuộm methylene có mặt trong tế bào ở mầm giá đỗ nào? Giải thích.</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Câu 2. Trong thí nghiệm tìm hiểu về sự co nguyên sinh và phản co nguyên sinh ở tế bào thực vật (Bài 9 - Bộ Sách Cánh diều), dự đoán hiện tượng xảy ra nếu sử dụng dung dịch NaCl 5%, 15%?</a:t>
            </a:r>
            <a:endParaRPr lang="en-US" sz="24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85800" y="116503"/>
            <a:ext cx="7696200" cy="4893647"/>
          </a:xfrm>
          <a:prstGeom prst="rect">
            <a:avLst/>
          </a:prstGeom>
          <a:solidFill>
            <a:srgbClr val="FFFFFF"/>
          </a:solidFill>
          <a:ln w="9525">
            <a:solidFill>
              <a:srgbClr val="000000"/>
            </a:solidFill>
            <a:miter lim="800000"/>
          </a:ln>
        </p:spPr>
        <p:txBody>
          <a:bodyPr rot="0" vert="horz" wrap="square" lIns="91440" tIns="45720" rIns="91440" bIns="45720" anchor="t" anchorCtr="0">
            <a:spAutoFit/>
          </a:bodyPr>
          <a:lstStyle/>
          <a:p>
            <a:pPr algn="ctr">
              <a:lnSpc>
                <a:spcPct val="130000"/>
              </a:lnSpc>
              <a:spcAft>
                <a:spcPts val="0"/>
              </a:spcAft>
            </a:pPr>
            <a:r>
              <a:rPr lang="en-US" sz="2400" b="1">
                <a:solidFill>
                  <a:srgbClr val="FF0000"/>
                </a:solidFill>
                <a:effectLst/>
                <a:latin typeface="Times New Roman" panose="02020603050405020304" pitchFamily="18" charset="0"/>
                <a:ea typeface="Calibri" panose="020F0502020204030204"/>
                <a:cs typeface="Times New Roman" panose="02020603050405020304" pitchFamily="18" charset="0"/>
              </a:rPr>
              <a:t>BÁO CÁO KẾT QUẢ THÍ NGHIỆM</a:t>
            </a:r>
            <a:endParaRPr lang="en-US" sz="2400">
              <a:solidFill>
                <a:srgbClr val="FF0000"/>
              </a:solidFill>
              <a:effectLst/>
              <a:latin typeface="Times New Roman" panose="02020603050405020304" pitchFamily="18" charset="0"/>
              <a:ea typeface="Calibri" panose="020F0502020204030204"/>
              <a:cs typeface="Times New Roman" panose="02020603050405020304" pitchFamily="18" charset="0"/>
            </a:endParaRPr>
          </a:p>
          <a:p>
            <a:pPr>
              <a:lnSpc>
                <a:spcPct val="130000"/>
              </a:lnSpc>
              <a:spcAft>
                <a:spcPts val="0"/>
              </a:spcAft>
            </a:pPr>
            <a:r>
              <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rPr>
              <a:t>Tên thí nghiệm: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p>
            <a:pPr>
              <a:lnSpc>
                <a:spcPct val="130000"/>
              </a:lnSpc>
              <a:spcAft>
                <a:spcPts val="0"/>
              </a:spcAft>
            </a:pPr>
            <a:r>
              <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rPr>
              <a:t>Tên nhóm: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p>
            <a:pPr>
              <a:lnSpc>
                <a:spcPct val="130000"/>
              </a:lnSpc>
              <a:spcAft>
                <a:spcPts val="0"/>
              </a:spcAft>
            </a:pPr>
            <a:r>
              <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rPr>
              <a:t>1</a:t>
            </a:r>
            <a:r>
              <a:rPr lang="en-US" sz="2400" smtClean="0">
                <a:solidFill>
                  <a:srgbClr val="002060"/>
                </a:solidFill>
                <a:effectLst/>
                <a:latin typeface="Times New Roman" panose="02020603050405020304" pitchFamily="18" charset="0"/>
                <a:ea typeface="Calibri" panose="020F0502020204030204"/>
                <a:cs typeface="Times New Roman" panose="02020603050405020304" pitchFamily="18" charset="0"/>
              </a:rPr>
              <a:t>. Mục </a:t>
            </a:r>
            <a:r>
              <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rPr>
              <a:t>đích thí nghiệm</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p>
            <a:pPr>
              <a:lnSpc>
                <a:spcPct val="130000"/>
              </a:lnSpc>
              <a:spcAft>
                <a:spcPts val="0"/>
              </a:spcAft>
            </a:pPr>
            <a:r>
              <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rPr>
              <a:t>2</a:t>
            </a:r>
            <a:r>
              <a:rPr lang="en-US" sz="2400" smtClean="0">
                <a:solidFill>
                  <a:srgbClr val="002060"/>
                </a:solidFill>
                <a:effectLst/>
                <a:latin typeface="Times New Roman" panose="02020603050405020304" pitchFamily="18" charset="0"/>
                <a:ea typeface="Calibri" panose="020F0502020204030204"/>
                <a:cs typeface="Times New Roman" panose="02020603050405020304" pitchFamily="18" charset="0"/>
              </a:rPr>
              <a:t>. Chuẩn </a:t>
            </a:r>
            <a:r>
              <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rPr>
              <a:t>bị thí nghiệm</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p>
            <a:pPr>
              <a:lnSpc>
                <a:spcPct val="130000"/>
              </a:lnSpc>
              <a:spcAft>
                <a:spcPts val="0"/>
              </a:spcAft>
            </a:pPr>
            <a:r>
              <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rPr>
              <a:t>*Mẫu vật:</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p>
            <a:pPr>
              <a:lnSpc>
                <a:spcPct val="130000"/>
              </a:lnSpc>
              <a:spcAft>
                <a:spcPts val="0"/>
              </a:spcAft>
            </a:pPr>
            <a:r>
              <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rPr>
              <a:t>* Dụng cụ, hóa chất</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p>
            <a:pPr>
              <a:lnSpc>
                <a:spcPct val="130000"/>
              </a:lnSpc>
              <a:spcAft>
                <a:spcPts val="0"/>
              </a:spcAft>
            </a:pPr>
            <a:r>
              <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rPr>
              <a:t>3. Các bước tiến hành</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p>
            <a:pPr>
              <a:lnSpc>
                <a:spcPct val="130000"/>
              </a:lnSpc>
              <a:spcAft>
                <a:spcPts val="0"/>
              </a:spcAft>
            </a:pPr>
            <a:r>
              <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rPr>
              <a:t>4. Kết quả thí nghiệm và giải thích:</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p>
            <a:pPr>
              <a:lnSpc>
                <a:spcPct val="130000"/>
              </a:lnSpc>
              <a:spcAft>
                <a:spcPts val="0"/>
              </a:spcAft>
            </a:pPr>
            <a:r>
              <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rPr>
              <a:t>5. Kết luận</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96634"/>
            <a:ext cx="8686800" cy="4413516"/>
          </a:xfrm>
          <a:prstGeom prst="rect">
            <a:avLst/>
          </a:prstGeom>
        </p:spPr>
        <p:txBody>
          <a:bodyPr wrap="square">
            <a:spAutoFit/>
          </a:bodyPr>
          <a:lstStyle/>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Câu 1. Thuốc nhuộm methylene có mặt trong tế bào ở mầm giá đỗ ngâm vào nước sôi. Do nước sôi làm tế bào chết –&gt; màng tế bào không có tính thấm chọn lọc –&gt;  thuốc nhuộm methylene vào trong tế bào theo cơ chế khuếch tán.</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Câu 2. Nếu sử dụng dung dịch NaCl 5% –&gt;  nồng độ thấp –&gt; thời gian để quan sát được hiện tượng co nguyên sinh sẽ lâu hơn, khó quan sát hơn.</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Nếu sử dụng dung dịch NaCl 15</a:t>
            </a:r>
            <a:r>
              <a:rPr lang="en-US" sz="2400" smtClean="0">
                <a:solidFill>
                  <a:srgbClr val="002060"/>
                </a:solidFill>
                <a:latin typeface="Times New Roman" panose="02020603050405020304" pitchFamily="18" charset="0"/>
                <a:cs typeface="Times New Roman" panose="02020603050405020304" pitchFamily="18" charset="0"/>
              </a:rPr>
              <a:t>% </a:t>
            </a:r>
            <a:r>
              <a:rPr lang="en-US" sz="2400">
                <a:solidFill>
                  <a:srgbClr val="002060"/>
                </a:solidFill>
                <a:latin typeface="Times New Roman" panose="02020603050405020304" pitchFamily="18" charset="0"/>
                <a:cs typeface="Times New Roman" panose="02020603050405020304" pitchFamily="18" charset="0"/>
              </a:rPr>
              <a:t>–&gt; nồng độ cao –&gt; thời gian để quan sát hiện tượng co nguyên sinh sẽ nhanh hơn.</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86000" y="57150"/>
            <a:ext cx="4572000" cy="579967"/>
          </a:xfrm>
          <a:prstGeom prst="rect">
            <a:avLst/>
          </a:prstGeom>
        </p:spPr>
        <p:txBody>
          <a:bodyPr>
            <a:spAutoFit/>
          </a:bodyPr>
          <a:lstStyle/>
          <a:p>
            <a:pPr algn="ctr">
              <a:lnSpc>
                <a:spcPct val="150000"/>
              </a:lnSpc>
            </a:pPr>
            <a:r>
              <a:rPr lang="en-US" sz="2400" b="1">
                <a:solidFill>
                  <a:srgbClr val="FF0000"/>
                </a:solidFill>
                <a:latin typeface="Times New Roman" panose="02020603050405020304" pitchFamily="18" charset="0"/>
                <a:cs typeface="Times New Roman" panose="02020603050405020304" pitchFamily="18" charset="0"/>
              </a:rPr>
              <a:t>Đ</a:t>
            </a:r>
            <a:r>
              <a:rPr lang="en-US" sz="2400" b="1" smtClean="0">
                <a:solidFill>
                  <a:srgbClr val="FF0000"/>
                </a:solidFill>
                <a:latin typeface="Times New Roman" panose="02020603050405020304" pitchFamily="18" charset="0"/>
                <a:cs typeface="Times New Roman" panose="02020603050405020304" pitchFamily="18" charset="0"/>
              </a:rPr>
              <a:t>ÁP ÁN</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nion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8917" y="703987"/>
            <a:ext cx="3729971" cy="362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228600" y="4361587"/>
            <a:ext cx="41052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600" dirty="0" err="1">
                <a:solidFill>
                  <a:srgbClr val="002060"/>
                </a:solidFill>
                <a:latin typeface="Times New Roman" panose="02020603050405020304" pitchFamily="18" charset="0"/>
                <a:cs typeface="Arial" panose="020B0604020202020204" pitchFamily="34" charset="0"/>
              </a:rPr>
              <a:t>Tế</a:t>
            </a:r>
            <a:r>
              <a:rPr lang="en-US" sz="2600" dirty="0">
                <a:solidFill>
                  <a:srgbClr val="002060"/>
                </a:solidFill>
                <a:latin typeface="Times New Roman" panose="02020603050405020304" pitchFamily="18" charset="0"/>
                <a:cs typeface="Arial" panose="020B0604020202020204" pitchFamily="34" charset="0"/>
              </a:rPr>
              <a:t> </a:t>
            </a:r>
            <a:r>
              <a:rPr lang="en-US" sz="2600" dirty="0" err="1">
                <a:solidFill>
                  <a:srgbClr val="002060"/>
                </a:solidFill>
                <a:latin typeface="Times New Roman" panose="02020603050405020304" pitchFamily="18" charset="0"/>
                <a:cs typeface="Arial" panose="020B0604020202020204" pitchFamily="34" charset="0"/>
              </a:rPr>
              <a:t>bào</a:t>
            </a:r>
            <a:r>
              <a:rPr lang="en-US" sz="2600" dirty="0">
                <a:solidFill>
                  <a:srgbClr val="002060"/>
                </a:solidFill>
                <a:latin typeface="Times New Roman" panose="02020603050405020304" pitchFamily="18" charset="0"/>
                <a:cs typeface="Arial" panose="020B0604020202020204" pitchFamily="34" charset="0"/>
              </a:rPr>
              <a:t> </a:t>
            </a:r>
            <a:r>
              <a:rPr lang="en-US" sz="2600" dirty="0" err="1">
                <a:solidFill>
                  <a:srgbClr val="002060"/>
                </a:solidFill>
                <a:latin typeface="Times New Roman" panose="02020603050405020304" pitchFamily="18" charset="0"/>
                <a:cs typeface="Arial" panose="020B0604020202020204" pitchFamily="34" charset="0"/>
              </a:rPr>
              <a:t>biểu</a:t>
            </a:r>
            <a:r>
              <a:rPr lang="en-US" sz="2600" dirty="0">
                <a:solidFill>
                  <a:srgbClr val="002060"/>
                </a:solidFill>
                <a:latin typeface="Times New Roman" panose="02020603050405020304" pitchFamily="18" charset="0"/>
                <a:cs typeface="Arial" panose="020B0604020202020204" pitchFamily="34" charset="0"/>
              </a:rPr>
              <a:t> </a:t>
            </a:r>
            <a:r>
              <a:rPr lang="en-US" sz="2600" dirty="0" err="1">
                <a:solidFill>
                  <a:srgbClr val="002060"/>
                </a:solidFill>
                <a:latin typeface="Times New Roman" panose="02020603050405020304" pitchFamily="18" charset="0"/>
                <a:cs typeface="Arial" panose="020B0604020202020204" pitchFamily="34" charset="0"/>
              </a:rPr>
              <a:t>bì</a:t>
            </a:r>
            <a:r>
              <a:rPr lang="en-US" sz="2600" dirty="0">
                <a:solidFill>
                  <a:srgbClr val="002060"/>
                </a:solidFill>
                <a:latin typeface="Times New Roman" panose="02020603050405020304" pitchFamily="18" charset="0"/>
                <a:cs typeface="Arial" panose="020B0604020202020204" pitchFamily="34" charset="0"/>
              </a:rPr>
              <a:t> </a:t>
            </a:r>
            <a:r>
              <a:rPr lang="en-US" sz="2600" dirty="0" err="1">
                <a:solidFill>
                  <a:srgbClr val="002060"/>
                </a:solidFill>
                <a:latin typeface="Times New Roman" panose="02020603050405020304" pitchFamily="18" charset="0"/>
                <a:cs typeface="Arial" panose="020B0604020202020204" pitchFamily="34" charset="0"/>
              </a:rPr>
              <a:t>hành</a:t>
            </a:r>
            <a:r>
              <a:rPr lang="en-US" sz="2600" dirty="0">
                <a:solidFill>
                  <a:srgbClr val="002060"/>
                </a:solidFill>
                <a:latin typeface="Times New Roman" panose="02020603050405020304" pitchFamily="18" charset="0"/>
                <a:cs typeface="Arial" panose="020B0604020202020204" pitchFamily="34" charset="0"/>
              </a:rPr>
              <a:t> </a:t>
            </a:r>
            <a:r>
              <a:rPr lang="en-US" sz="2600" dirty="0" err="1">
                <a:solidFill>
                  <a:srgbClr val="002060"/>
                </a:solidFill>
                <a:latin typeface="Times New Roman" panose="02020603050405020304" pitchFamily="18" charset="0"/>
                <a:cs typeface="Arial" panose="020B0604020202020204" pitchFamily="34" charset="0"/>
              </a:rPr>
              <a:t>tím</a:t>
            </a:r>
            <a:endParaRPr lang="en-US" sz="2600" dirty="0">
              <a:solidFill>
                <a:srgbClr val="002060"/>
              </a:solidFill>
              <a:latin typeface="Times New Roman" panose="02020603050405020304" pitchFamily="18" charset="0"/>
              <a:cs typeface="Arial" panose="020B0604020202020204" pitchFamily="34" charset="0"/>
            </a:endParaRPr>
          </a:p>
        </p:txBody>
      </p:sp>
      <p:pic>
        <p:nvPicPr>
          <p:cNvPr id="8" name="Picture 6" descr="onion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294" y="754643"/>
            <a:ext cx="3662362" cy="357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4572000" y="4356473"/>
            <a:ext cx="4298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600" dirty="0" err="1">
                <a:solidFill>
                  <a:srgbClr val="002060"/>
                </a:solidFill>
                <a:latin typeface="Times New Roman" panose="02020603050405020304" pitchFamily="18" charset="0"/>
                <a:cs typeface="Arial" panose="020B0604020202020204" pitchFamily="34" charset="0"/>
              </a:rPr>
              <a:t>Hiện</a:t>
            </a:r>
            <a:r>
              <a:rPr lang="en-US" sz="2600" dirty="0">
                <a:solidFill>
                  <a:srgbClr val="002060"/>
                </a:solidFill>
                <a:latin typeface="Times New Roman" panose="02020603050405020304" pitchFamily="18" charset="0"/>
                <a:cs typeface="Arial" panose="020B0604020202020204" pitchFamily="34" charset="0"/>
              </a:rPr>
              <a:t> </a:t>
            </a:r>
            <a:r>
              <a:rPr lang="en-US" sz="2600" dirty="0" err="1">
                <a:solidFill>
                  <a:srgbClr val="002060"/>
                </a:solidFill>
                <a:latin typeface="Times New Roman" panose="02020603050405020304" pitchFamily="18" charset="0"/>
                <a:cs typeface="Arial" panose="020B0604020202020204" pitchFamily="34" charset="0"/>
              </a:rPr>
              <a:t>tượng</a:t>
            </a:r>
            <a:r>
              <a:rPr lang="en-US" sz="2600" dirty="0">
                <a:solidFill>
                  <a:srgbClr val="002060"/>
                </a:solidFill>
                <a:latin typeface="Times New Roman" panose="02020603050405020304" pitchFamily="18" charset="0"/>
                <a:cs typeface="Arial" panose="020B0604020202020204" pitchFamily="34" charset="0"/>
              </a:rPr>
              <a:t> co </a:t>
            </a:r>
            <a:r>
              <a:rPr lang="en-US" sz="2600" dirty="0" err="1">
                <a:solidFill>
                  <a:srgbClr val="002060"/>
                </a:solidFill>
                <a:latin typeface="Times New Roman" panose="02020603050405020304" pitchFamily="18" charset="0"/>
                <a:cs typeface="Arial" panose="020B0604020202020204" pitchFamily="34" charset="0"/>
              </a:rPr>
              <a:t>nguyên</a:t>
            </a:r>
            <a:r>
              <a:rPr lang="en-US" sz="2600" dirty="0">
                <a:solidFill>
                  <a:srgbClr val="002060"/>
                </a:solidFill>
                <a:latin typeface="Times New Roman" panose="02020603050405020304" pitchFamily="18" charset="0"/>
                <a:cs typeface="Arial" panose="020B0604020202020204" pitchFamily="34" charset="0"/>
              </a:rPr>
              <a:t> </a:t>
            </a:r>
            <a:r>
              <a:rPr lang="en-US" sz="2600" dirty="0" err="1">
                <a:solidFill>
                  <a:srgbClr val="002060"/>
                </a:solidFill>
                <a:latin typeface="Times New Roman" panose="02020603050405020304" pitchFamily="18" charset="0"/>
                <a:cs typeface="Arial" panose="020B0604020202020204" pitchFamily="34" charset="0"/>
              </a:rPr>
              <a:t>sinh</a:t>
            </a:r>
            <a:r>
              <a:rPr lang="en-US" sz="2600" dirty="0">
                <a:solidFill>
                  <a:srgbClr val="002060"/>
                </a:solidFill>
                <a:latin typeface="Times New Roman" panose="02020603050405020304" pitchFamily="18" charset="0"/>
                <a:cs typeface="Arial" panose="020B0604020202020204" pitchFamily="34" charset="0"/>
              </a:rPr>
              <a:t> </a:t>
            </a:r>
            <a:endParaRPr lang="en-US" sz="2600" dirty="0">
              <a:solidFill>
                <a:srgbClr val="002060"/>
              </a:solidFill>
              <a:latin typeface="Times New Roman" panose="02020603050405020304" pitchFamily="18" charset="0"/>
              <a:cs typeface="Arial" panose="020B0604020202020204" pitchFamily="34" charset="0"/>
            </a:endParaRPr>
          </a:p>
        </p:txBody>
      </p:sp>
      <p:sp>
        <p:nvSpPr>
          <p:cNvPr id="10" name="Rectangle 2"/>
          <p:cNvSpPr>
            <a:spLocks noGrp="1" noChangeArrowheads="1"/>
          </p:cNvSpPr>
          <p:nvPr>
            <p:ph type="title"/>
          </p:nvPr>
        </p:nvSpPr>
        <p:spPr>
          <a:xfrm>
            <a:off x="1074057" y="133350"/>
            <a:ext cx="7079343" cy="533400"/>
          </a:xfrm>
        </p:spPr>
        <p:txBody>
          <a:bodyPr>
            <a:normAutofit/>
          </a:bodyPr>
          <a:lstStyle/>
          <a:p>
            <a:r>
              <a:rPr lang="en-US" sz="2600" b="1" smtClean="0">
                <a:solidFill>
                  <a:srgbClr val="FF0000"/>
                </a:solidFill>
                <a:latin typeface="Times New Roman" panose="02020603050405020304" pitchFamily="18" charset="0"/>
                <a:cs typeface="Times New Roman" panose="02020603050405020304" pitchFamily="18" charset="0"/>
              </a:rPr>
              <a:t>Thí nghiệm 2</a:t>
            </a:r>
            <a:endParaRPr lang="en-US" sz="2600" b="1"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358775" y="3867150"/>
            <a:ext cx="41052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600" dirty="0" err="1">
                <a:solidFill>
                  <a:srgbClr val="002060"/>
                </a:solidFill>
                <a:latin typeface="Times New Roman" panose="02020603050405020304" pitchFamily="18" charset="0"/>
                <a:cs typeface="Arial" panose="020B0604020202020204" pitchFamily="34" charset="0"/>
              </a:rPr>
              <a:t>Tế</a:t>
            </a:r>
            <a:r>
              <a:rPr lang="en-US" sz="2600" dirty="0">
                <a:solidFill>
                  <a:srgbClr val="002060"/>
                </a:solidFill>
                <a:latin typeface="Times New Roman" panose="02020603050405020304" pitchFamily="18" charset="0"/>
                <a:cs typeface="Arial" panose="020B0604020202020204" pitchFamily="34" charset="0"/>
              </a:rPr>
              <a:t> </a:t>
            </a:r>
            <a:r>
              <a:rPr lang="en-US" sz="2600" dirty="0" err="1">
                <a:solidFill>
                  <a:srgbClr val="002060"/>
                </a:solidFill>
                <a:latin typeface="Times New Roman" panose="02020603050405020304" pitchFamily="18" charset="0"/>
                <a:cs typeface="Arial" panose="020B0604020202020204" pitchFamily="34" charset="0"/>
              </a:rPr>
              <a:t>bào</a:t>
            </a:r>
            <a:r>
              <a:rPr lang="en-US" sz="2600" dirty="0">
                <a:solidFill>
                  <a:srgbClr val="002060"/>
                </a:solidFill>
                <a:latin typeface="Times New Roman" panose="02020603050405020304" pitchFamily="18" charset="0"/>
                <a:cs typeface="Arial" panose="020B0604020202020204" pitchFamily="34" charset="0"/>
              </a:rPr>
              <a:t> </a:t>
            </a:r>
            <a:r>
              <a:rPr lang="en-US" sz="2600" dirty="0" err="1">
                <a:solidFill>
                  <a:srgbClr val="002060"/>
                </a:solidFill>
                <a:latin typeface="Times New Roman" panose="02020603050405020304" pitchFamily="18" charset="0"/>
                <a:cs typeface="Arial" panose="020B0604020202020204" pitchFamily="34" charset="0"/>
              </a:rPr>
              <a:t>biểu</a:t>
            </a:r>
            <a:r>
              <a:rPr lang="en-US" sz="2600" dirty="0">
                <a:solidFill>
                  <a:srgbClr val="002060"/>
                </a:solidFill>
                <a:latin typeface="Times New Roman" panose="02020603050405020304" pitchFamily="18" charset="0"/>
                <a:cs typeface="Arial" panose="020B0604020202020204" pitchFamily="34" charset="0"/>
              </a:rPr>
              <a:t> </a:t>
            </a:r>
            <a:r>
              <a:rPr lang="en-US" sz="2600" dirty="0" err="1">
                <a:solidFill>
                  <a:srgbClr val="002060"/>
                </a:solidFill>
                <a:latin typeface="Times New Roman" panose="02020603050405020304" pitchFamily="18" charset="0"/>
                <a:cs typeface="Arial" panose="020B0604020202020204" pitchFamily="34" charset="0"/>
              </a:rPr>
              <a:t>bì</a:t>
            </a:r>
            <a:r>
              <a:rPr lang="en-US" sz="2600" dirty="0">
                <a:solidFill>
                  <a:srgbClr val="002060"/>
                </a:solidFill>
                <a:latin typeface="Times New Roman" panose="02020603050405020304" pitchFamily="18" charset="0"/>
                <a:cs typeface="Arial" panose="020B0604020202020204" pitchFamily="34" charset="0"/>
              </a:rPr>
              <a:t> </a:t>
            </a:r>
            <a:r>
              <a:rPr lang="en-US" sz="2600" dirty="0" err="1" smtClean="0">
                <a:solidFill>
                  <a:srgbClr val="002060"/>
                </a:solidFill>
                <a:latin typeface="Times New Roman" panose="02020603050405020304" pitchFamily="18" charset="0"/>
                <a:cs typeface="Arial" panose="020B0604020202020204" pitchFamily="34" charset="0"/>
              </a:rPr>
              <a:t>thài</a:t>
            </a:r>
            <a:r>
              <a:rPr lang="en-US" sz="2600" dirty="0" smtClean="0">
                <a:solidFill>
                  <a:srgbClr val="002060"/>
                </a:solidFill>
                <a:latin typeface="Times New Roman" panose="02020603050405020304" pitchFamily="18" charset="0"/>
                <a:cs typeface="Arial" panose="020B0604020202020204" pitchFamily="34" charset="0"/>
              </a:rPr>
              <a:t> </a:t>
            </a:r>
            <a:r>
              <a:rPr lang="en-US" sz="2600" dirty="0" err="1" smtClean="0">
                <a:solidFill>
                  <a:srgbClr val="002060"/>
                </a:solidFill>
                <a:latin typeface="Times New Roman" panose="02020603050405020304" pitchFamily="18" charset="0"/>
                <a:cs typeface="Arial" panose="020B0604020202020204" pitchFamily="34" charset="0"/>
              </a:rPr>
              <a:t>lài</a:t>
            </a:r>
            <a:r>
              <a:rPr lang="en-US" sz="2600" dirty="0" smtClean="0">
                <a:solidFill>
                  <a:srgbClr val="002060"/>
                </a:solidFill>
                <a:latin typeface="Times New Roman" panose="02020603050405020304" pitchFamily="18" charset="0"/>
                <a:cs typeface="Arial" panose="020B0604020202020204" pitchFamily="34" charset="0"/>
              </a:rPr>
              <a:t> </a:t>
            </a:r>
            <a:r>
              <a:rPr lang="en-US" sz="2600" dirty="0" err="1" smtClean="0">
                <a:solidFill>
                  <a:srgbClr val="002060"/>
                </a:solidFill>
                <a:latin typeface="Times New Roman" panose="02020603050405020304" pitchFamily="18" charset="0"/>
                <a:cs typeface="Arial" panose="020B0604020202020204" pitchFamily="34" charset="0"/>
              </a:rPr>
              <a:t>tía</a:t>
            </a:r>
            <a:endParaRPr lang="en-US" sz="2600" dirty="0">
              <a:solidFill>
                <a:srgbClr val="002060"/>
              </a:solidFill>
              <a:latin typeface="Times New Roman" panose="02020603050405020304" pitchFamily="18" charset="0"/>
              <a:cs typeface="Arial" panose="020B0604020202020204" pitchFamily="34" charset="0"/>
            </a:endParaRPr>
          </a:p>
        </p:txBody>
      </p:sp>
      <p:sp>
        <p:nvSpPr>
          <p:cNvPr id="9" name="Text Box 7"/>
          <p:cNvSpPr txBox="1">
            <a:spLocks noChangeArrowheads="1"/>
          </p:cNvSpPr>
          <p:nvPr/>
        </p:nvSpPr>
        <p:spPr bwMode="auto">
          <a:xfrm>
            <a:off x="4464050" y="3867150"/>
            <a:ext cx="4298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600" dirty="0" err="1">
                <a:solidFill>
                  <a:srgbClr val="002060"/>
                </a:solidFill>
                <a:latin typeface="Times New Roman" panose="02020603050405020304" pitchFamily="18" charset="0"/>
                <a:cs typeface="Arial" panose="020B0604020202020204" pitchFamily="34" charset="0"/>
              </a:rPr>
              <a:t>Hiện</a:t>
            </a:r>
            <a:r>
              <a:rPr lang="en-US" sz="2600" dirty="0">
                <a:solidFill>
                  <a:srgbClr val="002060"/>
                </a:solidFill>
                <a:latin typeface="Times New Roman" panose="02020603050405020304" pitchFamily="18" charset="0"/>
                <a:cs typeface="Arial" panose="020B0604020202020204" pitchFamily="34" charset="0"/>
              </a:rPr>
              <a:t> </a:t>
            </a:r>
            <a:r>
              <a:rPr lang="en-US" sz="2600" dirty="0" err="1">
                <a:solidFill>
                  <a:srgbClr val="002060"/>
                </a:solidFill>
                <a:latin typeface="Times New Roman" panose="02020603050405020304" pitchFamily="18" charset="0"/>
                <a:cs typeface="Arial" panose="020B0604020202020204" pitchFamily="34" charset="0"/>
              </a:rPr>
              <a:t>tượng</a:t>
            </a:r>
            <a:r>
              <a:rPr lang="en-US" sz="2600" dirty="0">
                <a:solidFill>
                  <a:srgbClr val="002060"/>
                </a:solidFill>
                <a:latin typeface="Times New Roman" panose="02020603050405020304" pitchFamily="18" charset="0"/>
                <a:cs typeface="Arial" panose="020B0604020202020204" pitchFamily="34" charset="0"/>
              </a:rPr>
              <a:t> co </a:t>
            </a:r>
            <a:r>
              <a:rPr lang="en-US" sz="2600" dirty="0" err="1">
                <a:solidFill>
                  <a:srgbClr val="002060"/>
                </a:solidFill>
                <a:latin typeface="Times New Roman" panose="02020603050405020304" pitchFamily="18" charset="0"/>
                <a:cs typeface="Arial" panose="020B0604020202020204" pitchFamily="34" charset="0"/>
              </a:rPr>
              <a:t>nguyên</a:t>
            </a:r>
            <a:r>
              <a:rPr lang="en-US" sz="2600" dirty="0">
                <a:solidFill>
                  <a:srgbClr val="002060"/>
                </a:solidFill>
                <a:latin typeface="Times New Roman" panose="02020603050405020304" pitchFamily="18" charset="0"/>
                <a:cs typeface="Arial" panose="020B0604020202020204" pitchFamily="34" charset="0"/>
              </a:rPr>
              <a:t> </a:t>
            </a:r>
            <a:r>
              <a:rPr lang="en-US" sz="2600" dirty="0" err="1" smtClean="0">
                <a:solidFill>
                  <a:srgbClr val="002060"/>
                </a:solidFill>
                <a:latin typeface="Times New Roman" panose="02020603050405020304" pitchFamily="18" charset="0"/>
                <a:cs typeface="Arial" panose="020B0604020202020204" pitchFamily="34" charset="0"/>
              </a:rPr>
              <a:t>sinh</a:t>
            </a:r>
            <a:endParaRPr lang="en-US" sz="2600" dirty="0">
              <a:solidFill>
                <a:srgbClr val="002060"/>
              </a:solidFill>
              <a:latin typeface="Times New Roman" panose="02020603050405020304" pitchFamily="18" charset="0"/>
              <a:cs typeface="Arial" panose="020B0604020202020204" pitchFamily="34" charset="0"/>
            </a:endParaRPr>
          </a:p>
        </p:txBody>
      </p:sp>
      <p:pic>
        <p:nvPicPr>
          <p:cNvPr id="7170" name="Picture 2" descr="Trả lời câu hỏi Sinh 10 nâng cao Bài 19 trang 68 | Giải Bài 19: Thực hành : Quan sát tế bào dưới kính hiển vi Thí nghiệm co và phản co nguyên sinh   tập Sinh học lớp 10 nâng cao hay nhấ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5762" y="1002393"/>
            <a:ext cx="3800475" cy="276950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rả lời câu hỏi Sinh 10 nâng cao Bài 19 trang 68 | Giải Bài 19: Thực hành : Quan sát tế bào dưới kính hiển vi Thí nghiệm co và phản co nguyên sinh   tập Sinh học lớp 10 nâng cao hay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766" y="1002393"/>
            <a:ext cx="3838575" cy="27432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Grp="1" noChangeArrowheads="1"/>
          </p:cNvSpPr>
          <p:nvPr>
            <p:ph type="title"/>
          </p:nvPr>
        </p:nvSpPr>
        <p:spPr>
          <a:xfrm>
            <a:off x="1074057" y="133350"/>
            <a:ext cx="7079343" cy="533400"/>
          </a:xfrm>
        </p:spPr>
        <p:txBody>
          <a:bodyPr>
            <a:normAutofit/>
          </a:bodyPr>
          <a:lstStyle/>
          <a:p>
            <a:r>
              <a:rPr lang="en-US" sz="2600" b="1" smtClean="0">
                <a:solidFill>
                  <a:srgbClr val="FF0000"/>
                </a:solidFill>
                <a:latin typeface="Times New Roman" panose="02020603050405020304" pitchFamily="18" charset="0"/>
                <a:cs typeface="Times New Roman" panose="02020603050405020304" pitchFamily="18" charset="0"/>
              </a:rPr>
              <a:t>Thí nghiệm 2</a:t>
            </a:r>
            <a:endParaRPr lang="en-US" sz="2600" b="1"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barn(inVertical)">
                                      <p:cBhvr>
                                        <p:cTn id="15" dur="500"/>
                                        <p:tgtEl>
                                          <p:spTgt spid="717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074057" y="57150"/>
            <a:ext cx="7079343" cy="533400"/>
          </a:xfrm>
        </p:spPr>
        <p:txBody>
          <a:bodyPr>
            <a:normAutofit/>
          </a:bodyPr>
          <a:lstStyle/>
          <a:p>
            <a:r>
              <a:rPr lang="en-US" sz="2400" b="1" smtClean="0">
                <a:solidFill>
                  <a:srgbClr val="FF0000"/>
                </a:solidFill>
                <a:latin typeface="Times New Roman" panose="02020603050405020304" pitchFamily="18" charset="0"/>
                <a:cs typeface="Times New Roman" panose="02020603050405020304" pitchFamily="18" charset="0"/>
              </a:rPr>
              <a:t>LUYỆN TẬP</a:t>
            </a:r>
            <a:endParaRPr lang="en-US" sz="2400" b="1" smtClean="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 y="514350"/>
            <a:ext cx="8839200" cy="3903954"/>
          </a:xfrm>
          <a:prstGeom prst="rect">
            <a:avLst/>
          </a:prstGeom>
        </p:spPr>
        <p:txBody>
          <a:bodyPr wrap="square">
            <a:spAutoFit/>
          </a:bodyPr>
          <a:lstStyle/>
          <a:p>
            <a:pPr algn="just">
              <a:lnSpc>
                <a:spcPct val="150000"/>
              </a:lnSpc>
            </a:pPr>
            <a:r>
              <a:rPr lang="en-US" sz="2400" b="1" u="sng">
                <a:solidFill>
                  <a:srgbClr val="002060"/>
                </a:solidFill>
                <a:latin typeface="Times New Roman" panose="02020603050405020304" pitchFamily="18" charset="0"/>
                <a:cs typeface="Times New Roman" panose="02020603050405020304" pitchFamily="18" charset="0"/>
              </a:rPr>
              <a:t>Câu 1</a:t>
            </a:r>
            <a:r>
              <a:rPr lang="en-US" sz="2400">
                <a:solidFill>
                  <a:srgbClr val="002060"/>
                </a:solidFill>
                <a:latin typeface="Times New Roman" panose="02020603050405020304" pitchFamily="18" charset="0"/>
                <a:cs typeface="Times New Roman" panose="02020603050405020304" pitchFamily="18" charset="0"/>
              </a:rPr>
              <a:t>. </a:t>
            </a:r>
            <a:r>
              <a:rPr lang="pt-BR" sz="2400">
                <a:solidFill>
                  <a:srgbClr val="002060"/>
                </a:solidFill>
                <a:latin typeface="Times New Roman" panose="02020603050405020304" pitchFamily="18" charset="0"/>
                <a:cs typeface="Times New Roman" panose="02020603050405020304" pitchFamily="18" charset="0"/>
              </a:rPr>
              <a:t>Cho một số chất sau: O</a:t>
            </a:r>
            <a:r>
              <a:rPr lang="pt-BR" sz="2400" baseline="-25000">
                <a:solidFill>
                  <a:srgbClr val="002060"/>
                </a:solidFill>
                <a:latin typeface="Times New Roman" panose="02020603050405020304" pitchFamily="18" charset="0"/>
                <a:cs typeface="Times New Roman" panose="02020603050405020304" pitchFamily="18" charset="0"/>
              </a:rPr>
              <a:t>2</a:t>
            </a:r>
            <a:r>
              <a:rPr lang="pt-BR" sz="2400">
                <a:solidFill>
                  <a:srgbClr val="002060"/>
                </a:solidFill>
                <a:latin typeface="Times New Roman" panose="02020603050405020304" pitchFamily="18" charset="0"/>
                <a:cs typeface="Times New Roman" panose="02020603050405020304" pitchFamily="18" charset="0"/>
              </a:rPr>
              <a:t>, CO</a:t>
            </a:r>
            <a:r>
              <a:rPr lang="pt-BR" sz="2400" baseline="-25000">
                <a:solidFill>
                  <a:srgbClr val="002060"/>
                </a:solidFill>
                <a:latin typeface="Times New Roman" panose="02020603050405020304" pitchFamily="18" charset="0"/>
                <a:cs typeface="Times New Roman" panose="02020603050405020304" pitchFamily="18" charset="0"/>
              </a:rPr>
              <a:t>2</a:t>
            </a:r>
            <a:r>
              <a:rPr lang="pt-BR" sz="2400">
                <a:solidFill>
                  <a:srgbClr val="002060"/>
                </a:solidFill>
                <a:latin typeface="Times New Roman" panose="02020603050405020304" pitchFamily="18" charset="0"/>
                <a:cs typeface="Times New Roman" panose="02020603050405020304" pitchFamily="18" charset="0"/>
              </a:rPr>
              <a:t>, H</a:t>
            </a:r>
            <a:r>
              <a:rPr lang="pt-BR" sz="2400" baseline="-25000">
                <a:solidFill>
                  <a:srgbClr val="002060"/>
                </a:solidFill>
                <a:latin typeface="Times New Roman" panose="02020603050405020304" pitchFamily="18" charset="0"/>
                <a:cs typeface="Times New Roman" panose="02020603050405020304" pitchFamily="18" charset="0"/>
              </a:rPr>
              <a:t>2</a:t>
            </a:r>
            <a:r>
              <a:rPr lang="pt-BR" sz="2400">
                <a:solidFill>
                  <a:srgbClr val="002060"/>
                </a:solidFill>
                <a:latin typeface="Times New Roman" panose="02020603050405020304" pitchFamily="18" charset="0"/>
                <a:cs typeface="Times New Roman" panose="02020603050405020304" pitchFamily="18" charset="0"/>
              </a:rPr>
              <a:t>O, glucozo, Na</a:t>
            </a:r>
            <a:r>
              <a:rPr lang="pt-BR" sz="2400" baseline="30000">
                <a:solidFill>
                  <a:srgbClr val="002060"/>
                </a:solidFill>
                <a:latin typeface="Times New Roman" panose="02020603050405020304" pitchFamily="18" charset="0"/>
                <a:cs typeface="Times New Roman" panose="02020603050405020304" pitchFamily="18" charset="0"/>
              </a:rPr>
              <a:t>+</a:t>
            </a:r>
            <a:r>
              <a:rPr lang="pt-BR" sz="2400">
                <a:solidFill>
                  <a:srgbClr val="002060"/>
                </a:solidFill>
                <a:latin typeface="Times New Roman" panose="02020603050405020304" pitchFamily="18" charset="0"/>
                <a:cs typeface="Times New Roman" panose="02020603050405020304" pitchFamily="18" charset="0"/>
              </a:rPr>
              <a:t>, K</a:t>
            </a:r>
            <a:r>
              <a:rPr lang="pt-BR" sz="2400" baseline="30000">
                <a:solidFill>
                  <a:srgbClr val="002060"/>
                </a:solidFill>
                <a:latin typeface="Times New Roman" panose="02020603050405020304" pitchFamily="18" charset="0"/>
                <a:cs typeface="Times New Roman" panose="02020603050405020304" pitchFamily="18" charset="0"/>
              </a:rPr>
              <a:t>+</a:t>
            </a:r>
            <a:r>
              <a:rPr lang="pt-BR" sz="2400">
                <a:solidFill>
                  <a:srgbClr val="002060"/>
                </a:solidFill>
                <a:latin typeface="Times New Roman" panose="02020603050405020304" pitchFamily="18" charset="0"/>
                <a:cs typeface="Times New Roman" panose="02020603050405020304" pitchFamily="18" charset="0"/>
              </a:rPr>
              <a:t>, vitamin A, đường fructozo, hooc môn insulin, mảnh vỡ tế bào. Cho biết đường đi của các chất khi qua màng sinh chất?</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b="1" u="sng">
                <a:solidFill>
                  <a:srgbClr val="002060"/>
                </a:solidFill>
                <a:latin typeface="Times New Roman" panose="02020603050405020304" pitchFamily="18" charset="0"/>
                <a:cs typeface="Times New Roman" panose="02020603050405020304" pitchFamily="18" charset="0"/>
              </a:rPr>
              <a:t>Câu 2</a:t>
            </a:r>
            <a:r>
              <a:rPr lang="en-US" sz="2400">
                <a:solidFill>
                  <a:srgbClr val="002060"/>
                </a:solidFill>
                <a:latin typeface="Times New Roman" panose="02020603050405020304" pitchFamily="18" charset="0"/>
                <a:cs typeface="Times New Roman" panose="02020603050405020304" pitchFamily="18" charset="0"/>
              </a:rPr>
              <a:t>. Bạn An muốn rau</a:t>
            </a:r>
            <a:r>
              <a:rPr lang="vi-VN" sz="2400">
                <a:solidFill>
                  <a:srgbClr val="002060"/>
                </a:solidFill>
                <a:latin typeface="Times New Roman" panose="02020603050405020304" pitchFamily="18" charset="0"/>
                <a:cs typeface="Times New Roman" panose="02020603050405020304" pitchFamily="18" charset="0"/>
              </a:rPr>
              <a:t> của mình trồng nhanh lớn</a:t>
            </a:r>
            <a:r>
              <a:rPr lang="en-US" sz="2400">
                <a:solidFill>
                  <a:srgbClr val="002060"/>
                </a:solidFill>
                <a:latin typeface="Times New Roman" panose="02020603050405020304" pitchFamily="18" charset="0"/>
                <a:cs typeface="Times New Roman" panose="02020603050405020304" pitchFamily="18" charset="0"/>
              </a:rPr>
              <a:t>. An biết là cây rất cần các nguyên tố khoáng như N, P, K nên hàng ngày bạn hòa phân bón NPK để tưới cho rau với mong muốn rau sẽ tươi tốt nhanh. Kết quả là rau của bạn bị héo, thậm chí là bị chết. Bạn đã làm sai ở đâu</a:t>
            </a:r>
            <a:r>
              <a:rPr lang="en-US" sz="2400" smtClean="0">
                <a:solidFill>
                  <a:srgbClr val="002060"/>
                </a:solidFill>
                <a:latin typeface="Times New Roman" panose="02020603050405020304" pitchFamily="18" charset="0"/>
                <a:cs typeface="Times New Roman" panose="02020603050405020304" pitchFamily="18" charset="0"/>
              </a:rPr>
              <a:t>?</a:t>
            </a:r>
            <a:endParaRPr lang="en-US" sz="24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074057" y="57150"/>
            <a:ext cx="7079343" cy="533400"/>
          </a:xfrm>
        </p:spPr>
        <p:txBody>
          <a:bodyPr>
            <a:normAutofit/>
          </a:bodyPr>
          <a:lstStyle/>
          <a:p>
            <a:r>
              <a:rPr lang="en-US" sz="2400" b="1" smtClean="0">
                <a:solidFill>
                  <a:srgbClr val="FF0000"/>
                </a:solidFill>
                <a:latin typeface="Times New Roman" panose="02020603050405020304" pitchFamily="18" charset="0"/>
                <a:cs typeface="Times New Roman" panose="02020603050405020304" pitchFamily="18" charset="0"/>
              </a:rPr>
              <a:t>LUYỆN TẬP</a:t>
            </a:r>
            <a:endParaRPr lang="en-US" sz="2400" b="1" smtClean="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 y="514350"/>
            <a:ext cx="8839200" cy="2795958"/>
          </a:xfrm>
          <a:prstGeom prst="rect">
            <a:avLst/>
          </a:prstGeom>
        </p:spPr>
        <p:txBody>
          <a:bodyPr wrap="square">
            <a:spAutoFit/>
          </a:bodyPr>
          <a:lstStyle/>
          <a:p>
            <a:pPr algn="just">
              <a:lnSpc>
                <a:spcPct val="150000"/>
              </a:lnSpc>
            </a:pPr>
            <a:r>
              <a:rPr lang="en-US" sz="2400" b="1" u="sng" smtClean="0">
                <a:solidFill>
                  <a:srgbClr val="002060"/>
                </a:solidFill>
                <a:latin typeface="Times New Roman" panose="02020603050405020304" pitchFamily="18" charset="0"/>
                <a:cs typeface="Times New Roman" panose="02020603050405020304" pitchFamily="18" charset="0"/>
              </a:rPr>
              <a:t>Câu </a:t>
            </a:r>
            <a:r>
              <a:rPr lang="en-US" sz="2400" b="1" u="sng">
                <a:solidFill>
                  <a:srgbClr val="002060"/>
                </a:solidFill>
                <a:latin typeface="Times New Roman" panose="02020603050405020304" pitchFamily="18" charset="0"/>
                <a:cs typeface="Times New Roman" panose="02020603050405020304" pitchFamily="18" charset="0"/>
              </a:rPr>
              <a:t>3</a:t>
            </a:r>
            <a:r>
              <a:rPr lang="en-US" sz="2400">
                <a:solidFill>
                  <a:srgbClr val="002060"/>
                </a:solidFill>
                <a:latin typeface="Times New Roman" panose="02020603050405020304" pitchFamily="18" charset="0"/>
                <a:cs typeface="Times New Roman" panose="02020603050405020304" pitchFamily="18" charset="0"/>
              </a:rPr>
              <a:t>. Nhà bạn Nam có 1 giàn nho rất sai quả. Mẹ bạn lấy nho, rửa sạch, để ráo nước và ướp đường làm siro. Nam rất thắc mắc vì sao sau 1 thời gian, quả nho quắt lại còn trong bình nước nho có màu hồng đỏ, và Nam quan sát thấy nếu dùng cách này thì quả nho sẽ bảo quản được lâu hơn. Em hãy giải thích giúp bạn nhé!</a:t>
            </a:r>
            <a:endParaRPr lang="en-US" sz="24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933700" y="133350"/>
            <a:ext cx="3238500" cy="533400"/>
          </a:xfrm>
        </p:spPr>
        <p:txBody>
          <a:bodyPr/>
          <a:lstStyle/>
          <a:p>
            <a:pPr eaLnBrk="1" hangingPunct="1"/>
            <a:r>
              <a:rPr lang="en-US" sz="2600" b="1" smtClean="0">
                <a:solidFill>
                  <a:srgbClr val="FF0000"/>
                </a:solidFill>
                <a:latin typeface="Times New Roman" panose="02020603050405020304" pitchFamily="18" charset="0"/>
                <a:cs typeface="Times New Roman" panose="02020603050405020304" pitchFamily="18" charset="0"/>
              </a:rPr>
              <a:t>KHỞI ĐỘNG</a:t>
            </a:r>
            <a:endParaRPr lang="en-US" sz="2600" b="1" smtClean="0">
              <a:solidFill>
                <a:srgbClr val="FF0000"/>
              </a:solidFill>
              <a:latin typeface="Times New Roman" panose="02020603050405020304" pitchFamily="18" charset="0"/>
              <a:cs typeface="Times New Roman" panose="02020603050405020304" pitchFamily="18" charset="0"/>
            </a:endParaRPr>
          </a:p>
        </p:txBody>
      </p:sp>
      <p:sp>
        <p:nvSpPr>
          <p:cNvPr id="3" name="AutoShape 4" descr="Cây dưa chuột (dưa le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 name="AutoShape 6" descr="Cây dưa chuột (dưa le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 name="AutoShape 8" descr="Cây dưa chuột (dưa le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1" name="Picture 10"/>
          <p:cNvPicPr/>
          <p:nvPr/>
        </p:nvPicPr>
        <p:blipFill rotWithShape="1">
          <a:blip r:embed="rId1">
            <a:extLst>
              <a:ext uri="{28A0092B-C50C-407E-A947-70E740481C1C}">
                <a14:useLocalDpi xmlns:a14="http://schemas.microsoft.com/office/drawing/2010/main" val="0"/>
              </a:ext>
            </a:extLst>
          </a:blip>
          <a:srcRect t="11944" b="21194"/>
          <a:stretch>
            <a:fillRect/>
          </a:stretch>
        </p:blipFill>
        <p:spPr bwMode="auto">
          <a:xfrm>
            <a:off x="3657600" y="823552"/>
            <a:ext cx="5410200" cy="3236820"/>
          </a:xfrm>
          <a:prstGeom prst="rect">
            <a:avLst/>
          </a:prstGeom>
          <a:ln>
            <a:noFill/>
          </a:ln>
        </p:spPr>
      </p:pic>
      <p:sp>
        <p:nvSpPr>
          <p:cNvPr id="12" name="Rectangle 11"/>
          <p:cNvSpPr/>
          <p:nvPr/>
        </p:nvSpPr>
        <p:spPr>
          <a:xfrm>
            <a:off x="3849687" y="4212907"/>
            <a:ext cx="4873625" cy="492443"/>
          </a:xfrm>
          <a:prstGeom prst="rect">
            <a:avLst/>
          </a:prstGeom>
        </p:spPr>
        <p:txBody>
          <a:bodyPr wrap="square">
            <a:spAutoFit/>
          </a:bodyPr>
          <a:lstStyle/>
          <a:p>
            <a:pPr algn="just"/>
            <a:r>
              <a:rPr lang="en-US" sz="2600" smtClean="0">
                <a:solidFill>
                  <a:srgbClr val="002060"/>
                </a:solidFill>
                <a:latin typeface="Times New Roman" panose="02020603050405020304" pitchFamily="18" charset="0"/>
                <a:cs typeface="Times New Roman" panose="02020603050405020304" pitchFamily="18" charset="0"/>
              </a:rPr>
              <a:t>Hình 9.1. Cung cấp nước cho cây</a:t>
            </a:r>
            <a:endParaRPr lang="en-US" sz="2600">
              <a:solidFill>
                <a:srgbClr val="002060"/>
              </a:solidFill>
              <a:latin typeface="Times New Roman" panose="02020603050405020304" pitchFamily="18" charset="0"/>
              <a:cs typeface="Times New Roman" panose="02020603050405020304" pitchFamily="18" charset="0"/>
            </a:endParaRPr>
          </a:p>
        </p:txBody>
      </p:sp>
      <p:sp>
        <p:nvSpPr>
          <p:cNvPr id="2" name="Explosion 2 1"/>
          <p:cNvSpPr/>
          <p:nvPr/>
        </p:nvSpPr>
        <p:spPr>
          <a:xfrm>
            <a:off x="0" y="666750"/>
            <a:ext cx="3810000" cy="447675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pPr>
            <a:endParaRPr lang="en-US" sz="1400" smtClean="0">
              <a:solidFill>
                <a:srgbClr val="FF0000"/>
              </a:solidFill>
              <a:latin typeface="Times New Roman" panose="02020603050405020304" pitchFamily="18" charset="0"/>
              <a:cs typeface="Times New Roman" panose="02020603050405020304" pitchFamily="18" charset="0"/>
            </a:endParaRPr>
          </a:p>
          <a:p>
            <a:pPr algn="just">
              <a:spcBef>
                <a:spcPts val="600"/>
              </a:spcBef>
            </a:pPr>
            <a:r>
              <a:rPr lang="en-US" sz="2400" smtClean="0">
                <a:solidFill>
                  <a:srgbClr val="FF0000"/>
                </a:solidFill>
                <a:latin typeface="Times New Roman" panose="02020603050405020304" pitchFamily="18" charset="0"/>
                <a:cs typeface="Times New Roman" panose="02020603050405020304" pitchFamily="18" charset="0"/>
              </a:rPr>
              <a:t>Mô </a:t>
            </a:r>
            <a:r>
              <a:rPr lang="en-US" sz="2400">
                <a:solidFill>
                  <a:srgbClr val="FF0000"/>
                </a:solidFill>
                <a:latin typeface="Times New Roman" panose="02020603050405020304" pitchFamily="18" charset="0"/>
                <a:cs typeface="Times New Roman" panose="02020603050405020304" pitchFamily="18" charset="0"/>
              </a:rPr>
              <a:t>tả sự thay đổi của cây khi tưới nước? Giải thích sự thay đổi đó?</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diamond(in)">
                                      <p:cBhvr>
                                        <p:cTn id="7" dur="500"/>
                                        <p:tgtEl>
                                          <p:spTgt spid="1443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2"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5942" y="1276350"/>
          <a:ext cx="8839200" cy="3511296"/>
        </p:xfrm>
        <a:graphic>
          <a:graphicData uri="http://schemas.openxmlformats.org/drawingml/2006/table">
            <a:tbl>
              <a:tblPr firstRow="1" firstCol="1" lastRow="1" lastCol="1" bandRow="1" bandCol="1">
                <a:tableStyleId>{5940675A-B579-460E-94D1-54222C63F5DA}</a:tableStyleId>
              </a:tblPr>
              <a:tblGrid>
                <a:gridCol w="1371600"/>
                <a:gridCol w="3352800"/>
                <a:gridCol w="2133600"/>
                <a:gridCol w="1981200"/>
              </a:tblGrid>
              <a:tr h="0">
                <a:tc gridSpan="2">
                  <a:txBody>
                    <a:bodyPr/>
                    <a:lstStyle/>
                    <a:p>
                      <a:pPr algn="ct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Đặc điểm</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hMerge="1">
                  <a:tcPr/>
                </a:tc>
                <a:tc>
                  <a:txBody>
                    <a:bodyPr/>
                    <a:lstStyle/>
                    <a:p>
                      <a:pPr algn="ct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Vận chuyển thụ động</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Vận chuyển chủ động</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gridSpan="2">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Giống nhau</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hMerge="1">
                  <a:tcPr/>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rowSpan="4">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Khác nhau</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Chiều gradient nồng độ</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vMerge="1">
                  <a:tcPr/>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Yêu cầu về năng lượng</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vMerge="1">
                  <a:tcPr/>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Protein vận chuyển</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vMerge="1">
                  <a:tcPr/>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Ví dụ</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Ý nghĩa</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2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sp>
        <p:nvSpPr>
          <p:cNvPr id="5" name="Rectangle 2"/>
          <p:cNvSpPr txBox="1">
            <a:spLocks noChangeArrowheads="1"/>
          </p:cNvSpPr>
          <p:nvPr/>
        </p:nvSpPr>
        <p:spPr>
          <a:xfrm>
            <a:off x="1074057" y="57150"/>
            <a:ext cx="7079343"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smtClean="0">
                <a:solidFill>
                  <a:srgbClr val="FF0000"/>
                </a:solidFill>
                <a:latin typeface="Times New Roman" panose="02020603050405020304" pitchFamily="18" charset="0"/>
                <a:cs typeface="Times New Roman" panose="02020603050405020304" pitchFamily="18" charset="0"/>
              </a:rPr>
              <a:t>LUYỆN TẬP</a:t>
            </a:r>
            <a:endParaRPr lang="en-US" sz="2400" b="1" smtClean="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0" y="514350"/>
            <a:ext cx="8991600" cy="461665"/>
          </a:xfrm>
          <a:prstGeom prst="rect">
            <a:avLst/>
          </a:prstGeom>
        </p:spPr>
        <p:txBody>
          <a:bodyPr wrap="square">
            <a:spAutoFit/>
          </a:bodyPr>
          <a:lstStyle/>
          <a:p>
            <a:r>
              <a:rPr lang="en-US" sz="2400" b="1" u="sng" smtClean="0">
                <a:solidFill>
                  <a:srgbClr val="002060"/>
                </a:solidFill>
                <a:latin typeface="Times New Roman" panose="02020603050405020304" pitchFamily="18" charset="0"/>
                <a:cs typeface="Times New Roman" panose="02020603050405020304" pitchFamily="18" charset="0"/>
              </a:rPr>
              <a:t>Câu 4</a:t>
            </a:r>
            <a:r>
              <a:rPr lang="en-US" sz="2400" smtClean="0">
                <a:solidFill>
                  <a:srgbClr val="002060"/>
                </a:solidFill>
                <a:latin typeface="Times New Roman" panose="02020603050405020304" pitchFamily="18" charset="0"/>
                <a:cs typeface="Times New Roman" panose="02020603050405020304" pitchFamily="18" charset="0"/>
              </a:rPr>
              <a:t>. So </a:t>
            </a:r>
            <a:r>
              <a:rPr lang="en-US" sz="2400">
                <a:solidFill>
                  <a:srgbClr val="002060"/>
                </a:solidFill>
                <a:latin typeface="Times New Roman" panose="02020603050405020304" pitchFamily="18" charset="0"/>
                <a:cs typeface="Times New Roman" panose="02020603050405020304" pitchFamily="18" charset="0"/>
              </a:rPr>
              <a:t>sánh vận chuyển thụ động và chủ động qua màng sinh chất</a:t>
            </a:r>
            <a:endParaRPr lang="en-US" sz="24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074057" y="57150"/>
            <a:ext cx="7079343" cy="533400"/>
          </a:xfrm>
        </p:spPr>
        <p:txBody>
          <a:bodyPr>
            <a:normAutofit/>
          </a:bodyPr>
          <a:lstStyle/>
          <a:p>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b="1" smtClean="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 y="514350"/>
            <a:ext cx="8763000" cy="4524315"/>
          </a:xfrm>
          <a:prstGeom prst="rect">
            <a:avLst/>
          </a:prstGeom>
        </p:spPr>
        <p:txBody>
          <a:bodyPr wrap="square">
            <a:spAutoFit/>
          </a:bodyPr>
          <a:lstStyle/>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Câu 1</a:t>
            </a:r>
            <a:r>
              <a:rPr lang="en-US" sz="2400">
                <a:solidFill>
                  <a:srgbClr val="002060"/>
                </a:solidFill>
                <a:latin typeface="Times New Roman" panose="02020603050405020304" pitchFamily="18" charset="0"/>
                <a:cs typeface="Times New Roman" panose="02020603050405020304" pitchFamily="18" charset="0"/>
              </a:rPr>
              <a:t>. Đường đi của các chất:</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20000"/>
              </a:lnSpc>
            </a:pPr>
            <a:r>
              <a:rPr lang="en-US" sz="2400">
                <a:solidFill>
                  <a:srgbClr val="002060"/>
                </a:solidFill>
                <a:latin typeface="Times New Roman" panose="02020603050405020304" pitchFamily="18" charset="0"/>
                <a:cs typeface="Times New Roman" panose="02020603050405020304" pitchFamily="18" charset="0"/>
              </a:rPr>
              <a:t>- </a:t>
            </a:r>
            <a:r>
              <a:rPr lang="pt-BR" sz="2400">
                <a:solidFill>
                  <a:srgbClr val="002060"/>
                </a:solidFill>
                <a:latin typeface="Times New Roman" panose="02020603050405020304" pitchFamily="18" charset="0"/>
                <a:cs typeface="Times New Roman" panose="02020603050405020304" pitchFamily="18" charset="0"/>
              </a:rPr>
              <a:t>O</a:t>
            </a:r>
            <a:r>
              <a:rPr lang="pt-BR" sz="2400" baseline="-25000">
                <a:solidFill>
                  <a:srgbClr val="002060"/>
                </a:solidFill>
                <a:latin typeface="Times New Roman" panose="02020603050405020304" pitchFamily="18" charset="0"/>
                <a:cs typeface="Times New Roman" panose="02020603050405020304" pitchFamily="18" charset="0"/>
              </a:rPr>
              <a:t>2</a:t>
            </a:r>
            <a:r>
              <a:rPr lang="pt-BR" sz="2400">
                <a:solidFill>
                  <a:srgbClr val="002060"/>
                </a:solidFill>
                <a:latin typeface="Times New Roman" panose="02020603050405020304" pitchFamily="18" charset="0"/>
                <a:cs typeface="Times New Roman" panose="02020603050405020304" pitchFamily="18" charset="0"/>
              </a:rPr>
              <a:t>, CO</a:t>
            </a:r>
            <a:r>
              <a:rPr lang="pt-BR" sz="2400" baseline="-25000">
                <a:solidFill>
                  <a:srgbClr val="002060"/>
                </a:solidFill>
                <a:latin typeface="Times New Roman" panose="02020603050405020304" pitchFamily="18" charset="0"/>
                <a:cs typeface="Times New Roman" panose="02020603050405020304" pitchFamily="18" charset="0"/>
              </a:rPr>
              <a:t>2</a:t>
            </a:r>
            <a:r>
              <a:rPr lang="pt-BR" sz="2400">
                <a:solidFill>
                  <a:srgbClr val="002060"/>
                </a:solidFill>
                <a:latin typeface="Times New Roman" panose="02020603050405020304" pitchFamily="18" charset="0"/>
                <a:cs typeface="Times New Roman" panose="02020603050405020304" pitchFamily="18" charset="0"/>
              </a:rPr>
              <a:t>, vitamin A: kích thước nhỏ, tan trong lipid: khuếch tán qua lớp phospholipid kép.</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20000"/>
              </a:lnSpc>
            </a:pPr>
            <a:r>
              <a:rPr lang="pt-BR" sz="2400">
                <a:solidFill>
                  <a:srgbClr val="002060"/>
                </a:solidFill>
                <a:latin typeface="Times New Roman" panose="02020603050405020304" pitchFamily="18" charset="0"/>
                <a:cs typeface="Times New Roman" panose="02020603050405020304" pitchFamily="18" charset="0"/>
              </a:rPr>
              <a:t>- Glucose, Na</a:t>
            </a:r>
            <a:r>
              <a:rPr lang="pt-BR" sz="2400" baseline="30000">
                <a:solidFill>
                  <a:srgbClr val="002060"/>
                </a:solidFill>
                <a:latin typeface="Times New Roman" panose="02020603050405020304" pitchFamily="18" charset="0"/>
                <a:cs typeface="Times New Roman" panose="02020603050405020304" pitchFamily="18" charset="0"/>
              </a:rPr>
              <a:t>+</a:t>
            </a:r>
            <a:r>
              <a:rPr lang="pt-BR" sz="2400">
                <a:solidFill>
                  <a:srgbClr val="002060"/>
                </a:solidFill>
                <a:latin typeface="Times New Roman" panose="02020603050405020304" pitchFamily="18" charset="0"/>
                <a:cs typeface="Times New Roman" panose="02020603050405020304" pitchFamily="18" charset="0"/>
              </a:rPr>
              <a:t>, K</a:t>
            </a:r>
            <a:r>
              <a:rPr lang="pt-BR" sz="2400" baseline="30000">
                <a:solidFill>
                  <a:srgbClr val="002060"/>
                </a:solidFill>
                <a:latin typeface="Times New Roman" panose="02020603050405020304" pitchFamily="18" charset="0"/>
                <a:cs typeface="Times New Roman" panose="02020603050405020304" pitchFamily="18" charset="0"/>
              </a:rPr>
              <a:t>+</a:t>
            </a:r>
            <a:r>
              <a:rPr lang="pt-BR" sz="2400">
                <a:solidFill>
                  <a:srgbClr val="002060"/>
                </a:solidFill>
                <a:latin typeface="Times New Roman" panose="02020603050405020304" pitchFamily="18" charset="0"/>
                <a:cs typeface="Times New Roman" panose="02020603050405020304" pitchFamily="18" charset="0"/>
              </a:rPr>
              <a:t>, đường fructose: khuếch tán hoặc vận chuyển chủ động qua các kênh protein.</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20000"/>
              </a:lnSpc>
            </a:pPr>
            <a:r>
              <a:rPr lang="pt-BR" sz="2400">
                <a:solidFill>
                  <a:srgbClr val="002060"/>
                </a:solidFill>
                <a:latin typeface="Times New Roman" panose="02020603050405020304" pitchFamily="18" charset="0"/>
                <a:cs typeface="Times New Roman" panose="02020603050405020304" pitchFamily="18" charset="0"/>
              </a:rPr>
              <a:t>- Hooc môn insulin, mảnh vỡ tế bào: vận chuyển bằng cách xuất bào hoặc nhập bào.</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Câu 2</a:t>
            </a:r>
            <a:r>
              <a:rPr lang="en-US" sz="2400">
                <a:solidFill>
                  <a:srgbClr val="002060"/>
                </a:solidFill>
                <a:latin typeface="Times New Roman" panose="02020603050405020304" pitchFamily="18" charset="0"/>
                <a:cs typeface="Times New Roman" panose="02020603050405020304" pitchFamily="18" charset="0"/>
              </a:rPr>
              <a:t>. Bạn tưới phân bón liên tục –&gt; môi trường đất có nồng độ chất tan (NPK) cao hơn so với tế bào lông hút của rễ cây –&gt; cây không hút được nước –&gt; thiếu nước làm lá cây bị héo, thậm chí bị chết</a:t>
            </a:r>
            <a:r>
              <a:rPr lang="en-US" sz="2400" smtClean="0">
                <a:solidFill>
                  <a:srgbClr val="002060"/>
                </a:solidFill>
                <a:latin typeface="Times New Roman" panose="02020603050405020304" pitchFamily="18" charset="0"/>
                <a:cs typeface="Times New Roman" panose="02020603050405020304" pitchFamily="18" charset="0"/>
              </a:rPr>
              <a:t>.</a:t>
            </a:r>
            <a:endParaRPr lang="en-US" sz="24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96229"/>
            <a:ext cx="8610600" cy="3194721"/>
          </a:xfrm>
          <a:prstGeom prst="rect">
            <a:avLst/>
          </a:prstGeom>
        </p:spPr>
        <p:txBody>
          <a:bodyPr wrap="square">
            <a:spAutoFit/>
          </a:bodyPr>
          <a:lstStyle/>
          <a:p>
            <a:pPr algn="just">
              <a:lnSpc>
                <a:spcPct val="120000"/>
              </a:lnSpc>
            </a:pPr>
            <a:r>
              <a:rPr lang="en-US" sz="2400" b="1" smtClean="0">
                <a:solidFill>
                  <a:srgbClr val="002060"/>
                </a:solidFill>
                <a:latin typeface="Times New Roman" panose="02020603050405020304" pitchFamily="18" charset="0"/>
                <a:cs typeface="Times New Roman" panose="02020603050405020304" pitchFamily="18" charset="0"/>
              </a:rPr>
              <a:t>Câu </a:t>
            </a:r>
            <a:r>
              <a:rPr lang="en-US" sz="2400" b="1">
                <a:solidFill>
                  <a:srgbClr val="002060"/>
                </a:solidFill>
                <a:latin typeface="Times New Roman" panose="02020603050405020304" pitchFamily="18" charset="0"/>
                <a:cs typeface="Times New Roman" panose="02020603050405020304" pitchFamily="18" charset="0"/>
              </a:rPr>
              <a:t>3</a:t>
            </a:r>
            <a:r>
              <a:rPr lang="en-US" sz="2400">
                <a:solidFill>
                  <a:srgbClr val="002060"/>
                </a:solidFill>
                <a:latin typeface="Times New Roman" panose="02020603050405020304" pitchFamily="18" charset="0"/>
                <a:cs typeface="Times New Roman" panose="02020603050405020304" pitchFamily="18" charset="0"/>
              </a:rPr>
              <a:t>. Đường tạo là môi trường ưu trương so với dịch quả nho –&gt; nước trong quả nho ra ngoài –&gt; quả nho quắt do bị co nguyên sinh, trong bình có nhiều nước có màu của quả nho.</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20000"/>
              </a:lnSpc>
            </a:pPr>
            <a:r>
              <a:rPr lang="en-US" sz="2400">
                <a:solidFill>
                  <a:srgbClr val="002060"/>
                </a:solidFill>
                <a:latin typeface="Times New Roman" panose="02020603050405020304" pitchFamily="18" charset="0"/>
                <a:cs typeface="Times New Roman" panose="02020603050405020304" pitchFamily="18" charset="0"/>
              </a:rPr>
              <a:t>Khi rau, quả ướp đường (hoặc muối) sẽ tạo môi trường ưu trương làm nước trong tế bào VSV thẩm thấu ra ngoài -&gt; tế bào VSV bị co nguyên sinh  –&gt; VSV bị chết, hoặc không sinh trưởng, sinh sản được  –&gt; bảo quản được lâu hơn.</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type="title"/>
          </p:nvPr>
        </p:nvSpPr>
        <p:spPr>
          <a:xfrm>
            <a:off x="1074057" y="57150"/>
            <a:ext cx="7079343" cy="533400"/>
          </a:xfrm>
        </p:spPr>
        <p:txBody>
          <a:bodyPr>
            <a:normAutofit/>
          </a:bodyPr>
          <a:lstStyle/>
          <a:p>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b="1"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739328"/>
          <a:ext cx="8915400" cy="4279392"/>
        </p:xfrm>
        <a:graphic>
          <a:graphicData uri="http://schemas.openxmlformats.org/drawingml/2006/table">
            <a:tbl>
              <a:tblPr firstRow="1" firstCol="1" lastRow="1" lastCol="1" bandRow="1" bandCol="1">
                <a:tableStyleId>{5940675A-B579-460E-94D1-54222C63F5DA}</a:tableStyleId>
              </a:tblPr>
              <a:tblGrid>
                <a:gridCol w="823686"/>
                <a:gridCol w="2529114"/>
                <a:gridCol w="3185886"/>
                <a:gridCol w="2376714"/>
              </a:tblGrid>
              <a:tr h="762000">
                <a:tc gridSpan="2">
                  <a:txBody>
                    <a:bodyPr/>
                    <a:lstStyle/>
                    <a:p>
                      <a:pPr algn="ctr">
                        <a:lnSpc>
                          <a:spcPct val="130000"/>
                        </a:lnSpc>
                        <a:spcAft>
                          <a:spcPts val="0"/>
                        </a:spcAft>
                      </a:pPr>
                      <a:r>
                        <a:rPr lang="nl-NL" sz="2400">
                          <a:solidFill>
                            <a:srgbClr val="FF0000"/>
                          </a:solidFill>
                          <a:effectLst/>
                          <a:latin typeface="Times New Roman" panose="02020603050405020304" pitchFamily="18" charset="0"/>
                          <a:cs typeface="Times New Roman" panose="02020603050405020304" pitchFamily="18" charset="0"/>
                        </a:rPr>
                        <a:t>Đặc điểm</a:t>
                      </a:r>
                      <a:endParaRPr lang="en-US" sz="2400" b="0">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hMerge="1">
                  <a:tcPr/>
                </a:tc>
                <a:tc>
                  <a:txBody>
                    <a:bodyPr/>
                    <a:lstStyle/>
                    <a:p>
                      <a:pPr algn="ctr">
                        <a:lnSpc>
                          <a:spcPct val="130000"/>
                        </a:lnSpc>
                        <a:spcAft>
                          <a:spcPts val="0"/>
                        </a:spcAft>
                      </a:pPr>
                      <a:r>
                        <a:rPr lang="nl-NL" sz="2400">
                          <a:solidFill>
                            <a:srgbClr val="FF0000"/>
                          </a:solidFill>
                          <a:effectLst/>
                          <a:latin typeface="Times New Roman" panose="02020603050405020304" pitchFamily="18" charset="0"/>
                          <a:cs typeface="Times New Roman" panose="02020603050405020304" pitchFamily="18" charset="0"/>
                        </a:rPr>
                        <a:t>Vận chuyển thụ động</a:t>
                      </a:r>
                      <a:endParaRPr lang="en-US" sz="2400" b="0">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30000"/>
                        </a:lnSpc>
                        <a:spcAft>
                          <a:spcPts val="0"/>
                        </a:spcAft>
                      </a:pPr>
                      <a:r>
                        <a:rPr lang="nl-NL" sz="2400">
                          <a:solidFill>
                            <a:srgbClr val="FF0000"/>
                          </a:solidFill>
                          <a:effectLst/>
                          <a:latin typeface="Times New Roman" panose="02020603050405020304" pitchFamily="18" charset="0"/>
                          <a:cs typeface="Times New Roman" panose="02020603050405020304" pitchFamily="18" charset="0"/>
                        </a:rPr>
                        <a:t>Vận chuyển chủ động</a:t>
                      </a:r>
                      <a:endParaRPr lang="en-US" sz="2400" b="0">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gridSpan="2">
                  <a:txBody>
                    <a:bodyPr/>
                    <a:lstStyle/>
                    <a:p>
                      <a:pPr>
                        <a:lnSpc>
                          <a:spcPct val="130000"/>
                        </a:lnSpc>
                        <a:spcAft>
                          <a:spcPts val="0"/>
                        </a:spcAft>
                      </a:pPr>
                      <a:r>
                        <a:rPr lang="nl-NL" sz="2400">
                          <a:solidFill>
                            <a:srgbClr val="FF0000"/>
                          </a:solidFill>
                          <a:effectLst/>
                          <a:latin typeface="Times New Roman" panose="02020603050405020304" pitchFamily="18" charset="0"/>
                          <a:cs typeface="Times New Roman" panose="02020603050405020304" pitchFamily="18" charset="0"/>
                        </a:rPr>
                        <a:t>Giống nhau</a:t>
                      </a:r>
                      <a:endParaRPr lang="en-US" sz="2400" b="0">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hMerge="1">
                  <a:tcPr/>
                </a:tc>
                <a:tc gridSpan="2">
                  <a:txBody>
                    <a:bodyPr/>
                    <a:lstStyle/>
                    <a:p>
                      <a:pPr>
                        <a:lnSpc>
                          <a:spcPct val="13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Vận chuyển các chất qua màng sinh chất</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hMerge="1">
                  <a:tcPr/>
                </a:tc>
              </a:tr>
              <a:tr h="0">
                <a:tc rowSpan="3">
                  <a:txBody>
                    <a:bodyPr/>
                    <a:lstStyle/>
                    <a:p>
                      <a:pPr>
                        <a:lnSpc>
                          <a:spcPct val="130000"/>
                        </a:lnSpc>
                        <a:spcAft>
                          <a:spcPts val="0"/>
                        </a:spcAft>
                      </a:pPr>
                      <a:r>
                        <a:rPr lang="nl-NL" sz="2400">
                          <a:solidFill>
                            <a:srgbClr val="FF0000"/>
                          </a:solidFill>
                          <a:effectLst/>
                          <a:latin typeface="Times New Roman" panose="02020603050405020304" pitchFamily="18" charset="0"/>
                          <a:cs typeface="Times New Roman" panose="02020603050405020304" pitchFamily="18" charset="0"/>
                        </a:rPr>
                        <a:t>Khác nhau</a:t>
                      </a:r>
                      <a:endParaRPr lang="en-US" sz="2400" b="0">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30000"/>
                        </a:lnSpc>
                        <a:spcAft>
                          <a:spcPts val="0"/>
                        </a:spcAft>
                      </a:pPr>
                      <a:r>
                        <a:rPr lang="nl-NL" sz="2400">
                          <a:solidFill>
                            <a:srgbClr val="FF0000"/>
                          </a:solidFill>
                          <a:effectLst/>
                          <a:latin typeface="Times New Roman" panose="02020603050405020304" pitchFamily="18" charset="0"/>
                          <a:cs typeface="Times New Roman" panose="02020603050405020304" pitchFamily="18" charset="0"/>
                        </a:rPr>
                        <a:t>Chiều gradient nồng độ</a:t>
                      </a:r>
                      <a:endParaRPr lang="en-US" sz="2400" b="0">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3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Cùng chiều</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3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Ngược chiều</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vMerge="1">
                  <a:tcPr/>
                </a:tc>
                <a:tc>
                  <a:txBody>
                    <a:bodyPr/>
                    <a:lstStyle/>
                    <a:p>
                      <a:pPr>
                        <a:lnSpc>
                          <a:spcPct val="130000"/>
                        </a:lnSpc>
                        <a:spcAft>
                          <a:spcPts val="0"/>
                        </a:spcAft>
                      </a:pPr>
                      <a:r>
                        <a:rPr lang="nl-NL" sz="2400">
                          <a:solidFill>
                            <a:srgbClr val="FF0000"/>
                          </a:solidFill>
                          <a:effectLst/>
                          <a:latin typeface="Times New Roman" panose="02020603050405020304" pitchFamily="18" charset="0"/>
                          <a:cs typeface="Times New Roman" panose="02020603050405020304" pitchFamily="18" charset="0"/>
                        </a:rPr>
                        <a:t>Yêu cầu về năng lượng</a:t>
                      </a:r>
                      <a:endParaRPr lang="en-US" sz="2400" b="0">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3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Không</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3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Có</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522224">
                <a:tc vMerge="1">
                  <a:tcPr/>
                </a:tc>
                <a:tc>
                  <a:txBody>
                    <a:bodyPr/>
                    <a:lstStyle/>
                    <a:p>
                      <a:pPr>
                        <a:lnSpc>
                          <a:spcPct val="130000"/>
                        </a:lnSpc>
                        <a:spcAft>
                          <a:spcPts val="0"/>
                        </a:spcAft>
                      </a:pPr>
                      <a:r>
                        <a:rPr lang="nl-NL" sz="2400">
                          <a:solidFill>
                            <a:srgbClr val="FF0000"/>
                          </a:solidFill>
                          <a:effectLst/>
                          <a:latin typeface="Times New Roman" panose="02020603050405020304" pitchFamily="18" charset="0"/>
                          <a:cs typeface="Times New Roman" panose="02020603050405020304" pitchFamily="18" charset="0"/>
                        </a:rPr>
                        <a:t>Protein vận chuyển</a:t>
                      </a:r>
                      <a:endParaRPr lang="en-US" sz="2400" b="0">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3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Không (trừ khuếch tán tăng cường)</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30000"/>
                        </a:lnSpc>
                        <a:spcAft>
                          <a:spcPts val="0"/>
                        </a:spcAft>
                      </a:pPr>
                      <a:r>
                        <a:rPr lang="nl-NL" sz="2400">
                          <a:solidFill>
                            <a:srgbClr val="002060"/>
                          </a:solidFill>
                          <a:effectLst/>
                          <a:latin typeface="Times New Roman" panose="02020603050405020304" pitchFamily="18" charset="0"/>
                          <a:cs typeface="Times New Roman" panose="02020603050405020304" pitchFamily="18" charset="0"/>
                        </a:rPr>
                        <a:t>Có</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sp>
        <p:nvSpPr>
          <p:cNvPr id="5" name="Rectangle 2"/>
          <p:cNvSpPr txBox="1">
            <a:spLocks noChangeArrowheads="1"/>
          </p:cNvSpPr>
          <p:nvPr/>
        </p:nvSpPr>
        <p:spPr>
          <a:xfrm>
            <a:off x="1074057" y="57150"/>
            <a:ext cx="7079343"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b="1" smtClean="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581400" y="1733550"/>
            <a:ext cx="5257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81400" y="2190750"/>
            <a:ext cx="2514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05600" y="2190750"/>
            <a:ext cx="2133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81400" y="3181350"/>
            <a:ext cx="2514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05600" y="3178629"/>
            <a:ext cx="2133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70514" y="4117522"/>
            <a:ext cx="2819400" cy="892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16486" y="4109358"/>
            <a:ext cx="2133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825246"/>
          <a:ext cx="8900886" cy="3614928"/>
        </p:xfrm>
        <a:graphic>
          <a:graphicData uri="http://schemas.openxmlformats.org/drawingml/2006/table">
            <a:tbl>
              <a:tblPr firstRow="1" firstCol="1" lastRow="1" lastCol="1" bandRow="1" bandCol="1">
                <a:tableStyleId>{5940675A-B579-460E-94D1-54222C63F5DA}</a:tableStyleId>
              </a:tblPr>
              <a:tblGrid>
                <a:gridCol w="823686"/>
                <a:gridCol w="1843314"/>
                <a:gridCol w="3276600"/>
                <a:gridCol w="2957286"/>
              </a:tblGrid>
              <a:tr h="762000">
                <a:tc gridSpan="2">
                  <a:txBody>
                    <a:bodyPr/>
                    <a:lstStyle/>
                    <a:p>
                      <a:pPr algn="ctr">
                        <a:lnSpc>
                          <a:spcPct val="130000"/>
                        </a:lnSpc>
                        <a:spcAft>
                          <a:spcPts val="0"/>
                        </a:spcAft>
                      </a:pPr>
                      <a:r>
                        <a:rPr lang="nl-NL" sz="2400">
                          <a:solidFill>
                            <a:srgbClr val="FF0000"/>
                          </a:solidFill>
                          <a:effectLst/>
                          <a:latin typeface="Times New Roman" panose="02020603050405020304" pitchFamily="18" charset="0"/>
                          <a:cs typeface="Times New Roman" panose="02020603050405020304" pitchFamily="18" charset="0"/>
                        </a:rPr>
                        <a:t>Đặc điểm</a:t>
                      </a:r>
                      <a:endParaRPr lang="en-US" sz="2400" b="0">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hMerge="1">
                  <a:tcPr/>
                </a:tc>
                <a:tc>
                  <a:txBody>
                    <a:bodyPr/>
                    <a:lstStyle/>
                    <a:p>
                      <a:pPr algn="ctr">
                        <a:lnSpc>
                          <a:spcPct val="130000"/>
                        </a:lnSpc>
                        <a:spcAft>
                          <a:spcPts val="0"/>
                        </a:spcAft>
                      </a:pPr>
                      <a:r>
                        <a:rPr lang="nl-NL" sz="2400">
                          <a:solidFill>
                            <a:srgbClr val="FF0000"/>
                          </a:solidFill>
                          <a:effectLst/>
                          <a:latin typeface="Times New Roman" panose="02020603050405020304" pitchFamily="18" charset="0"/>
                          <a:cs typeface="Times New Roman" panose="02020603050405020304" pitchFamily="18" charset="0"/>
                        </a:rPr>
                        <a:t>Vận chuyển thụ động</a:t>
                      </a:r>
                      <a:endParaRPr lang="en-US" sz="2400" b="0">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30000"/>
                        </a:lnSpc>
                        <a:spcAft>
                          <a:spcPts val="0"/>
                        </a:spcAft>
                      </a:pPr>
                      <a:r>
                        <a:rPr lang="nl-NL" sz="2400">
                          <a:solidFill>
                            <a:srgbClr val="FF0000"/>
                          </a:solidFill>
                          <a:effectLst/>
                          <a:latin typeface="Times New Roman" panose="02020603050405020304" pitchFamily="18" charset="0"/>
                          <a:cs typeface="Times New Roman" panose="02020603050405020304" pitchFamily="18" charset="0"/>
                        </a:rPr>
                        <a:t>Vận chuyển chủ động</a:t>
                      </a:r>
                      <a:endParaRPr lang="en-US" sz="2400" b="0">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522224">
                <a:tc>
                  <a:txBody>
                    <a:bodyPr/>
                    <a:lstStyle/>
                    <a:p>
                      <a:pPr>
                        <a:lnSpc>
                          <a:spcPct val="130000"/>
                        </a:lnSpc>
                        <a:spcAft>
                          <a:spcPts val="0"/>
                        </a:spcAft>
                      </a:pPr>
                      <a:r>
                        <a:rPr lang="nl-NL" sz="2400">
                          <a:solidFill>
                            <a:srgbClr val="FF0000"/>
                          </a:solidFill>
                          <a:effectLst/>
                          <a:latin typeface="Times New Roman" panose="02020603050405020304" pitchFamily="18" charset="0"/>
                          <a:cs typeface="Times New Roman" panose="02020603050405020304" pitchFamily="18" charset="0"/>
                        </a:rPr>
                        <a:t>Khác nhau</a:t>
                      </a:r>
                      <a:endParaRPr lang="en-US" sz="2400" b="0">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30000"/>
                        </a:lnSpc>
                        <a:spcAft>
                          <a:spcPts val="0"/>
                        </a:spcAft>
                      </a:pPr>
                      <a:r>
                        <a:rPr lang="nl-NL" sz="2400">
                          <a:solidFill>
                            <a:srgbClr val="FF0000"/>
                          </a:solidFill>
                          <a:effectLst/>
                          <a:latin typeface="Times New Roman" panose="02020603050405020304" pitchFamily="18" charset="0"/>
                          <a:cs typeface="Times New Roman" panose="02020603050405020304" pitchFamily="18" charset="0"/>
                        </a:rPr>
                        <a:t>Ví dụ</a:t>
                      </a:r>
                      <a:endParaRPr lang="en-US" sz="2400" b="0">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30000"/>
                        </a:lnSpc>
                        <a:spcAft>
                          <a:spcPts val="0"/>
                        </a:spcAft>
                      </a:pPr>
                      <a:r>
                        <a:rPr lang="nl-NL" sz="2400">
                          <a:solidFill>
                            <a:srgbClr val="002060"/>
                          </a:solidFill>
                          <a:effectLst/>
                          <a:latin typeface="Times New Roman" panose="02020603050405020304" pitchFamily="18" charset="0"/>
                          <a:ea typeface="Calibri" panose="020F0502020204030204"/>
                          <a:cs typeface="Times New Roman" panose="02020603050405020304" pitchFamily="18" charset="0"/>
                        </a:rPr>
                        <a:t>- Hấp thu vitamin D, O2,...</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p>
                      <a:pPr algn="just">
                        <a:lnSpc>
                          <a:spcPct val="130000"/>
                        </a:lnSpc>
                        <a:spcAft>
                          <a:spcPts val="0"/>
                        </a:spcAft>
                      </a:pPr>
                      <a:r>
                        <a:rPr lang="nl-NL" sz="2400">
                          <a:solidFill>
                            <a:srgbClr val="002060"/>
                          </a:solidFill>
                          <a:effectLst/>
                          <a:latin typeface="Times New Roman" panose="02020603050405020304" pitchFamily="18" charset="0"/>
                          <a:ea typeface="Calibri" panose="020F0502020204030204"/>
                          <a:cs typeface="Times New Roman" panose="02020603050405020304" pitchFamily="18" charset="0"/>
                        </a:rPr>
                        <a:t>- Thẩm thấu nước từ đất vào tế bào lông hút</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30000"/>
                        </a:lnSpc>
                        <a:spcAft>
                          <a:spcPts val="0"/>
                        </a:spcAft>
                      </a:pPr>
                      <a:r>
                        <a:rPr lang="nl-NL" sz="2400">
                          <a:solidFill>
                            <a:srgbClr val="002060"/>
                          </a:solidFill>
                          <a:effectLst/>
                          <a:latin typeface="Times New Roman" panose="02020603050405020304" pitchFamily="18" charset="0"/>
                          <a:ea typeface="Calibri" panose="020F0502020204030204"/>
                          <a:cs typeface="Times New Roman" panose="02020603050405020304" pitchFamily="18" charset="0"/>
                        </a:rPr>
                        <a:t>- Vận chuyển H</a:t>
                      </a:r>
                      <a:r>
                        <a:rPr lang="nl-NL" sz="2400" baseline="30000">
                          <a:solidFill>
                            <a:srgbClr val="002060"/>
                          </a:solidFill>
                          <a:effectLst/>
                          <a:latin typeface="Times New Roman" panose="02020603050405020304" pitchFamily="18" charset="0"/>
                          <a:ea typeface="Calibri" panose="020F0502020204030204"/>
                          <a:cs typeface="Times New Roman" panose="02020603050405020304" pitchFamily="18" charset="0"/>
                        </a:rPr>
                        <a:t>+</a:t>
                      </a:r>
                      <a:r>
                        <a:rPr lang="nl-NL" sz="2400">
                          <a:solidFill>
                            <a:srgbClr val="002060"/>
                          </a:solidFill>
                          <a:effectLst/>
                          <a:latin typeface="Times New Roman" panose="02020603050405020304" pitchFamily="18" charset="0"/>
                          <a:ea typeface="Calibri" panose="020F0502020204030204"/>
                          <a:cs typeface="Times New Roman" panose="02020603050405020304" pitchFamily="18" charset="0"/>
                        </a:rPr>
                        <a:t> vào lyzosome</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p>
                      <a:pPr algn="just">
                        <a:lnSpc>
                          <a:spcPct val="130000"/>
                        </a:lnSpc>
                        <a:spcAft>
                          <a:spcPts val="0"/>
                        </a:spcAft>
                      </a:pPr>
                      <a:r>
                        <a:rPr lang="nl-NL" sz="2400">
                          <a:solidFill>
                            <a:srgbClr val="002060"/>
                          </a:solidFill>
                          <a:effectLst/>
                          <a:latin typeface="Times New Roman" panose="02020603050405020304" pitchFamily="18" charset="0"/>
                          <a:ea typeface="Calibri" panose="020F0502020204030204"/>
                          <a:cs typeface="Times New Roman" panose="02020603050405020304" pitchFamily="18" charset="0"/>
                        </a:rPr>
                        <a:t>- Hấp thu amino acid vào biểu mô ruột,...</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a:lnSpc>
                          <a:spcPct val="130000"/>
                        </a:lnSpc>
                        <a:spcAft>
                          <a:spcPts val="0"/>
                        </a:spcAft>
                      </a:pPr>
                      <a:r>
                        <a:rPr lang="nl-NL" sz="2400">
                          <a:solidFill>
                            <a:srgbClr val="FF0000"/>
                          </a:solidFill>
                          <a:effectLst/>
                          <a:latin typeface="Times New Roman" panose="02020603050405020304" pitchFamily="18" charset="0"/>
                          <a:cs typeface="Times New Roman" panose="02020603050405020304" pitchFamily="18" charset="0"/>
                        </a:rPr>
                        <a:t>Ý nghĩa</a:t>
                      </a:r>
                      <a:endParaRPr lang="en-US" sz="2400" b="0">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gridSpan="3">
                  <a:txBody>
                    <a:bodyPr/>
                    <a:lstStyle/>
                    <a:p>
                      <a:pPr algn="just">
                        <a:lnSpc>
                          <a:spcPct val="13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Đảm bảo cung cấp các chất cần thiết cho tế bào và điều hòa nồng độ các chất 2 bên màng sinh chất.</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hMerge="1">
                  <a:tcPr/>
                </a:tc>
                <a:tc hMerge="1">
                  <a:tcPr/>
                </a:tc>
              </a:tr>
            </a:tbl>
          </a:graphicData>
        </a:graphic>
      </p:graphicFrame>
      <p:sp>
        <p:nvSpPr>
          <p:cNvPr id="6" name="Rectangle 2"/>
          <p:cNvSpPr>
            <a:spLocks noGrp="1" noChangeArrowheads="1"/>
          </p:cNvSpPr>
          <p:nvPr>
            <p:ph type="title"/>
          </p:nvPr>
        </p:nvSpPr>
        <p:spPr>
          <a:xfrm>
            <a:off x="1074057" y="57150"/>
            <a:ext cx="7079343" cy="533400"/>
          </a:xfrm>
        </p:spPr>
        <p:txBody>
          <a:bodyPr>
            <a:normAutofit/>
          </a:bodyPr>
          <a:lstStyle/>
          <a:p>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b="1" smtClean="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895600" y="1635578"/>
            <a:ext cx="31242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61314" y="1638298"/>
            <a:ext cx="28194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90600" y="3562352"/>
            <a:ext cx="7990114" cy="822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074057" y="133350"/>
            <a:ext cx="7079343" cy="533400"/>
          </a:xfrm>
        </p:spPr>
        <p:txBody>
          <a:bodyPr>
            <a:noAutofit/>
          </a:bodyPr>
          <a:lstStyle/>
          <a:p>
            <a:pPr>
              <a:lnSpc>
                <a:spcPct val="150000"/>
              </a:lnSpc>
            </a:pPr>
            <a:r>
              <a:rPr lang="en-US" sz="2400" b="1" smtClean="0">
                <a:solidFill>
                  <a:srgbClr val="FF0000"/>
                </a:solidFill>
                <a:latin typeface="Times New Roman" panose="02020603050405020304" pitchFamily="18" charset="0"/>
                <a:cs typeface="Times New Roman" panose="02020603050405020304" pitchFamily="18" charset="0"/>
              </a:rPr>
              <a:t>VẬN DỤNG</a:t>
            </a:r>
            <a:endParaRPr lang="en-US" sz="2400" b="1" smtClean="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26143" y="742950"/>
            <a:ext cx="8313057" cy="3453253"/>
          </a:xfrm>
          <a:prstGeom prst="rect">
            <a:avLst/>
          </a:prstGeom>
        </p:spPr>
        <p:txBody>
          <a:bodyPr wrap="square">
            <a:spAutoFit/>
          </a:bodyPr>
          <a:lstStyle/>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 </a:t>
            </a:r>
            <a:r>
              <a:rPr lang="en-US" sz="2400" smtClean="0">
                <a:solidFill>
                  <a:srgbClr val="002060"/>
                </a:solidFill>
                <a:latin typeface="Times New Roman" panose="02020603050405020304" pitchFamily="18" charset="0"/>
                <a:cs typeface="Times New Roman" panose="02020603050405020304" pitchFamily="18" charset="0"/>
              </a:rPr>
              <a:t>Làm </a:t>
            </a:r>
            <a:r>
              <a:rPr lang="en-US" sz="2400">
                <a:solidFill>
                  <a:srgbClr val="002060"/>
                </a:solidFill>
                <a:latin typeface="Times New Roman" panose="02020603050405020304" pitchFamily="18" charset="0"/>
                <a:cs typeface="Times New Roman" panose="02020603050405020304" pitchFamily="18" charset="0"/>
              </a:rPr>
              <a:t>siro từ quả nho (hoặc mận, sim,...). </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smtClean="0">
                <a:solidFill>
                  <a:srgbClr val="002060"/>
                </a:solidFill>
                <a:latin typeface="Times New Roman" panose="02020603050405020304" pitchFamily="18" charset="0"/>
                <a:cs typeface="Times New Roman" panose="02020603050405020304" pitchFamily="18" charset="0"/>
              </a:rPr>
              <a:t>- Báo </a:t>
            </a:r>
            <a:r>
              <a:rPr lang="en-US" sz="2400">
                <a:solidFill>
                  <a:srgbClr val="002060"/>
                </a:solidFill>
                <a:latin typeface="Times New Roman" panose="02020603050405020304" pitchFamily="18" charset="0"/>
                <a:cs typeface="Times New Roman" panose="02020603050405020304" pitchFamily="18" charset="0"/>
              </a:rPr>
              <a:t>cáo tiến trình thực hiện gồm: Cơ sở sinh học, các bước tiến hành</a:t>
            </a:r>
            <a:r>
              <a:rPr lang="en-US" sz="2400" smtClean="0">
                <a:solidFill>
                  <a:srgbClr val="002060"/>
                </a:solidFill>
                <a:latin typeface="Times New Roman" panose="02020603050405020304" pitchFamily="18" charset="0"/>
                <a:cs typeface="Times New Roman" panose="02020603050405020304" pitchFamily="18" charset="0"/>
              </a:rPr>
              <a:t>.</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 Sản phẩm cần nộp: </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 Danh sách nhóm có phân công nhiệm vụ và đánh giá, cho điểm.</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 Video, ảnh (Yêu cầu mặc đồng phục trường, video và ảnh đẹp. Có phụ đề).</a:t>
            </a:r>
            <a:endParaRPr lang="en-US" sz="24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074057" y="57150"/>
            <a:ext cx="7079343" cy="533400"/>
          </a:xfrm>
        </p:spPr>
        <p:txBody>
          <a:bodyPr>
            <a:noAutofit/>
          </a:bodyPr>
          <a:lstStyle/>
          <a:p>
            <a:pPr>
              <a:lnSpc>
                <a:spcPct val="150000"/>
              </a:lnSpc>
            </a:pPr>
            <a:r>
              <a:rPr lang="en-US" sz="2400" b="1" smtClean="0">
                <a:solidFill>
                  <a:srgbClr val="FF0000"/>
                </a:solidFill>
                <a:latin typeface="Times New Roman" panose="02020603050405020304" pitchFamily="18" charset="0"/>
                <a:cs typeface="Times New Roman" panose="02020603050405020304" pitchFamily="18" charset="0"/>
              </a:rPr>
              <a:t>VẬN DỤNG</a:t>
            </a:r>
            <a:endParaRPr lang="en-US" sz="2400" b="1" smtClean="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81000" y="666750"/>
            <a:ext cx="8458200" cy="4413516"/>
          </a:xfrm>
          <a:prstGeom prst="rect">
            <a:avLst/>
          </a:prstGeom>
          <a:ln>
            <a:solidFill>
              <a:schemeClr val="tx1"/>
            </a:solidFill>
          </a:ln>
        </p:spPr>
        <p:txBody>
          <a:bodyPr wrap="square">
            <a:spAutoFit/>
          </a:bodyPr>
          <a:lstStyle/>
          <a:p>
            <a:pPr algn="ctr">
              <a:lnSpc>
                <a:spcPct val="130000"/>
              </a:lnSpc>
            </a:pPr>
            <a:r>
              <a:rPr lang="en-US" sz="2400" b="1">
                <a:solidFill>
                  <a:srgbClr val="FF0000"/>
                </a:solidFill>
                <a:latin typeface="Times New Roman" panose="02020603050405020304" pitchFamily="18" charset="0"/>
                <a:cs typeface="Times New Roman" panose="02020603050405020304" pitchFamily="18" charset="0"/>
              </a:rPr>
              <a:t>Phiếu phân công nhiệm </a:t>
            </a:r>
            <a:r>
              <a:rPr lang="en-US" sz="2400" b="1" smtClean="0">
                <a:solidFill>
                  <a:srgbClr val="FF0000"/>
                </a:solidFill>
                <a:latin typeface="Times New Roman" panose="02020603050405020304" pitchFamily="18" charset="0"/>
                <a:cs typeface="Times New Roman" panose="02020603050405020304" pitchFamily="18" charset="0"/>
              </a:rPr>
              <a:t>vụ</a:t>
            </a:r>
            <a:endParaRPr lang="en-US" sz="2400">
              <a:solidFill>
                <a:srgbClr val="FF0000"/>
              </a:solidFill>
              <a:latin typeface="Times New Roman" panose="02020603050405020304" pitchFamily="18" charset="0"/>
              <a:cs typeface="Times New Roman" panose="02020603050405020304" pitchFamily="18" charset="0"/>
            </a:endParaRPr>
          </a:p>
          <a:p>
            <a:pPr>
              <a:lnSpc>
                <a:spcPct val="130000"/>
              </a:lnSpc>
            </a:pPr>
            <a:r>
              <a:rPr lang="en-US" sz="2400">
                <a:solidFill>
                  <a:srgbClr val="002060"/>
                </a:solidFill>
                <a:latin typeface="Times New Roman" panose="02020603050405020304" pitchFamily="18" charset="0"/>
                <a:cs typeface="Times New Roman" panose="02020603050405020304" pitchFamily="18" charset="0"/>
              </a:rPr>
              <a:t>Tên nhóm:                                            Ngày tiến hành:</a:t>
            </a:r>
            <a:endParaRPr lang="en-US" sz="2400">
              <a:solidFill>
                <a:srgbClr val="002060"/>
              </a:solidFill>
              <a:latin typeface="Times New Roman" panose="02020603050405020304" pitchFamily="18" charset="0"/>
              <a:cs typeface="Times New Roman" panose="02020603050405020304" pitchFamily="18" charset="0"/>
            </a:endParaRPr>
          </a:p>
          <a:p>
            <a:pPr>
              <a:lnSpc>
                <a:spcPct val="130000"/>
              </a:lnSpc>
            </a:pPr>
            <a:r>
              <a:rPr lang="en-US" sz="2400">
                <a:solidFill>
                  <a:srgbClr val="002060"/>
                </a:solidFill>
                <a:latin typeface="Times New Roman" panose="02020603050405020304" pitchFamily="18" charset="0"/>
                <a:cs typeface="Times New Roman" panose="02020603050405020304" pitchFamily="18" charset="0"/>
              </a:rPr>
              <a:t>Nhóm trưởng: </a:t>
            </a:r>
            <a:endParaRPr lang="en-US" sz="2400" smtClean="0">
              <a:solidFill>
                <a:srgbClr val="002060"/>
              </a:solidFill>
              <a:latin typeface="Times New Roman" panose="02020603050405020304" pitchFamily="18" charset="0"/>
              <a:cs typeface="Times New Roman" panose="02020603050405020304" pitchFamily="18" charset="0"/>
            </a:endParaRPr>
          </a:p>
          <a:p>
            <a:pPr>
              <a:lnSpc>
                <a:spcPct val="130000"/>
              </a:lnSpc>
            </a:pPr>
            <a:endParaRPr lang="en-US" sz="2400" smtClean="0">
              <a:solidFill>
                <a:srgbClr val="002060"/>
              </a:solidFill>
              <a:latin typeface="Times New Roman" panose="02020603050405020304" pitchFamily="18" charset="0"/>
              <a:cs typeface="Times New Roman" panose="02020603050405020304" pitchFamily="18" charset="0"/>
            </a:endParaRPr>
          </a:p>
          <a:p>
            <a:pPr>
              <a:lnSpc>
                <a:spcPct val="130000"/>
              </a:lnSpc>
            </a:pPr>
            <a:endParaRPr lang="en-US" sz="2400">
              <a:solidFill>
                <a:srgbClr val="002060"/>
              </a:solidFill>
              <a:latin typeface="Times New Roman" panose="02020603050405020304" pitchFamily="18" charset="0"/>
              <a:cs typeface="Times New Roman" panose="02020603050405020304" pitchFamily="18" charset="0"/>
            </a:endParaRPr>
          </a:p>
          <a:p>
            <a:pPr>
              <a:lnSpc>
                <a:spcPct val="130000"/>
              </a:lnSpc>
            </a:pPr>
            <a:endParaRPr lang="en-US" sz="2400" smtClean="0">
              <a:solidFill>
                <a:srgbClr val="002060"/>
              </a:solidFill>
              <a:latin typeface="Times New Roman" panose="02020603050405020304" pitchFamily="18" charset="0"/>
              <a:cs typeface="Times New Roman" panose="02020603050405020304" pitchFamily="18" charset="0"/>
            </a:endParaRPr>
          </a:p>
          <a:p>
            <a:pPr>
              <a:lnSpc>
                <a:spcPct val="130000"/>
              </a:lnSpc>
            </a:pPr>
            <a:endParaRPr lang="en-US" sz="2400" smtClean="0">
              <a:solidFill>
                <a:srgbClr val="002060"/>
              </a:solidFill>
              <a:latin typeface="Times New Roman" panose="02020603050405020304" pitchFamily="18" charset="0"/>
              <a:cs typeface="Times New Roman" panose="02020603050405020304" pitchFamily="18" charset="0"/>
            </a:endParaRPr>
          </a:p>
          <a:p>
            <a:pPr>
              <a:lnSpc>
                <a:spcPct val="130000"/>
              </a:lnSpc>
            </a:pPr>
            <a:endParaRPr lang="en-US" sz="2400">
              <a:solidFill>
                <a:srgbClr val="002060"/>
              </a:solidFill>
              <a:latin typeface="Times New Roman" panose="02020603050405020304" pitchFamily="18" charset="0"/>
              <a:cs typeface="Times New Roman" panose="02020603050405020304" pitchFamily="18" charset="0"/>
            </a:endParaRPr>
          </a:p>
          <a:p>
            <a:pPr>
              <a:lnSpc>
                <a:spcPct val="130000"/>
              </a:lnSpc>
            </a:pPr>
            <a:endParaRPr lang="en-US" sz="2400">
              <a:solidFill>
                <a:srgbClr val="002060"/>
              </a:solidFill>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nvGraphicFramePr>
        <p:xfrm>
          <a:off x="533399" y="2343150"/>
          <a:ext cx="8077201" cy="2633472"/>
        </p:xfrm>
        <a:graphic>
          <a:graphicData uri="http://schemas.openxmlformats.org/drawingml/2006/table">
            <a:tbl>
              <a:tblPr firstRow="1" firstCol="1" bandRow="1">
                <a:tableStyleId>{5C22544A-7EE6-4342-B048-85BDC9FD1C3A}</a:tableStyleId>
              </a:tblPr>
              <a:tblGrid>
                <a:gridCol w="554318"/>
                <a:gridCol w="1503083"/>
                <a:gridCol w="1576154"/>
                <a:gridCol w="1769132"/>
                <a:gridCol w="853185"/>
                <a:gridCol w="1821329"/>
              </a:tblGrid>
              <a:tr h="0">
                <a:tc rowSpan="2">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TT</a:t>
                      </a: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c rowSpan="2">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Tên thành viên</a:t>
                      </a: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c rowSpan="2">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Nhiệm vụ</a:t>
                      </a: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c rowSpan="2">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Ngày hoàn thành</a:t>
                      </a: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c gridSpan="2">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Đánh giá</a:t>
                      </a: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c hMerge="1">
                  <a:tcPr/>
                </a:tc>
              </a:tr>
              <a:tr h="0">
                <a:tc vMerge="1">
                  <a:tcPr/>
                </a:tc>
                <a:tc vMerge="1">
                  <a:tcPr/>
                </a:tc>
                <a:tc vMerge="1">
                  <a:tcPr/>
                </a:tc>
                <a:tc vMerge="1">
                  <a:tcPr/>
                </a:tc>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r>
              <a:tr h="0">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algn="just">
                        <a:lnSpc>
                          <a:spcPct val="120000"/>
                        </a:lnSpc>
                        <a:spcAft>
                          <a:spcPts val="0"/>
                        </a:spcAft>
                      </a:pP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algn="just">
                        <a:lnSpc>
                          <a:spcPct val="120000"/>
                        </a:lnSpc>
                        <a:spcAft>
                          <a:spcPts val="0"/>
                        </a:spcAft>
                      </a:pP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endParaRPr lang="en-US" sz="2400" smtClean="0">
                        <a:effectLst/>
                        <a:latin typeface="Times New Roman" panose="02020603050405020304" pitchFamily="18" charset="0"/>
                        <a:ea typeface="Calibri" panose="020F0502020204030204"/>
                        <a:cs typeface="Times New Roman" panose="02020603050405020304" pitchFamily="18" charset="0"/>
                      </a:endParaRPr>
                    </a:p>
                    <a:p>
                      <a:pPr algn="just">
                        <a:lnSpc>
                          <a:spcPct val="120000"/>
                        </a:lnSpc>
                        <a:spcAft>
                          <a:spcPts val="0"/>
                        </a:spcAft>
                      </a:pPr>
                      <a:endParaRPr lang="en-US" sz="24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133350"/>
            <a:ext cx="8763000" cy="1569660"/>
          </a:xfrm>
          <a:prstGeom prst="rect">
            <a:avLst/>
          </a:prstGeom>
          <a:ln>
            <a:noFill/>
          </a:ln>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Đánh giá từng học sinh trong nhóm khi tham gia học tập</a:t>
            </a:r>
            <a:endParaRPr lang="en-US" sz="2400">
              <a:solidFill>
                <a:srgbClr val="FF0000"/>
              </a:solidFill>
              <a:latin typeface="Times New Roman" panose="02020603050405020304" pitchFamily="18" charset="0"/>
              <a:cs typeface="Times New Roman" panose="02020603050405020304" pitchFamily="18" charset="0"/>
            </a:endParaRPr>
          </a:p>
          <a:p>
            <a:r>
              <a:rPr lang="en-US" sz="2400">
                <a:solidFill>
                  <a:srgbClr val="002060"/>
                </a:solidFill>
                <a:latin typeface="Times New Roman" panose="02020603050405020304" pitchFamily="18" charset="0"/>
                <a:cs typeface="Times New Roman" panose="02020603050405020304" pitchFamily="18" charset="0"/>
              </a:rPr>
              <a:t>   Ngày …………tháng ………….năm……………………</a:t>
            </a:r>
            <a:endParaRPr lang="en-US" sz="2400">
              <a:solidFill>
                <a:srgbClr val="002060"/>
              </a:solidFill>
              <a:latin typeface="Times New Roman" panose="02020603050405020304" pitchFamily="18" charset="0"/>
              <a:cs typeface="Times New Roman" panose="02020603050405020304" pitchFamily="18" charset="0"/>
            </a:endParaRPr>
          </a:p>
          <a:p>
            <a:r>
              <a:rPr lang="en-US" sz="2400">
                <a:solidFill>
                  <a:srgbClr val="002060"/>
                </a:solidFill>
                <a:latin typeface="Times New Roman" panose="02020603050405020304" pitchFamily="18" charset="0"/>
                <a:cs typeface="Times New Roman" panose="02020603050405020304" pitchFamily="18" charset="0"/>
              </a:rPr>
              <a:t>   Tên dự án………………………………………………...</a:t>
            </a:r>
            <a:endParaRPr lang="en-US" sz="2400">
              <a:solidFill>
                <a:srgbClr val="002060"/>
              </a:solidFill>
              <a:latin typeface="Times New Roman" panose="02020603050405020304" pitchFamily="18" charset="0"/>
              <a:cs typeface="Times New Roman" panose="02020603050405020304" pitchFamily="18" charset="0"/>
            </a:endParaRPr>
          </a:p>
          <a:p>
            <a:r>
              <a:rPr lang="en-US" sz="2400">
                <a:solidFill>
                  <a:srgbClr val="002060"/>
                </a:solidFill>
                <a:latin typeface="Times New Roman" panose="02020603050405020304" pitchFamily="18" charset="0"/>
                <a:cs typeface="Times New Roman" panose="02020603050405020304" pitchFamily="18" charset="0"/>
              </a:rPr>
              <a:t>   Họ và tên người đánh giá: </a:t>
            </a:r>
            <a:r>
              <a:rPr lang="en-US" sz="2400" smtClean="0">
                <a:solidFill>
                  <a:srgbClr val="002060"/>
                </a:solidFill>
                <a:latin typeface="Times New Roman" panose="02020603050405020304" pitchFamily="18" charset="0"/>
                <a:cs typeface="Times New Roman" panose="02020603050405020304" pitchFamily="18" charset="0"/>
              </a:rPr>
              <a:t>…………………………..…..</a:t>
            </a:r>
            <a:endParaRPr lang="en-US" sz="240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304800" y="1755267"/>
          <a:ext cx="8610600" cy="3364992"/>
        </p:xfrm>
        <a:graphic>
          <a:graphicData uri="http://schemas.openxmlformats.org/drawingml/2006/table">
            <a:tbl>
              <a:tblPr firstRow="1" firstCol="1" lastRow="1" lastCol="1" bandRow="1" bandCol="1">
                <a:tableStyleId>{5940675A-B579-460E-94D1-54222C63F5DA}</a:tableStyleId>
              </a:tblPr>
              <a:tblGrid>
                <a:gridCol w="625061"/>
                <a:gridCol w="632287"/>
                <a:gridCol w="1104852"/>
                <a:gridCol w="838200"/>
                <a:gridCol w="838200"/>
                <a:gridCol w="838200"/>
                <a:gridCol w="762000"/>
                <a:gridCol w="914400"/>
                <a:gridCol w="990600"/>
                <a:gridCol w="1066800"/>
              </a:tblGrid>
              <a:tr h="229870">
                <a:tc rowSpan="2">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 </a:t>
                      </a:r>
                      <a:endParaRPr lang="en-US" sz="2300">
                        <a:solidFill>
                          <a:srgbClr val="002060"/>
                        </a:solidFill>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 </a:t>
                      </a:r>
                      <a:endParaRPr lang="en-US" sz="2300">
                        <a:solidFill>
                          <a:srgbClr val="002060"/>
                        </a:solidFill>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TT</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rowSpan="2">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 </a:t>
                      </a:r>
                      <a:endParaRPr lang="en-US" sz="2300">
                        <a:solidFill>
                          <a:srgbClr val="002060"/>
                        </a:solidFill>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 </a:t>
                      </a:r>
                      <a:endParaRPr lang="en-US" sz="2300">
                        <a:solidFill>
                          <a:srgbClr val="002060"/>
                        </a:solidFill>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Họ Tên</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gridSpan="7">
                  <a:txBody>
                    <a:bodyPr/>
                    <a:lstStyle/>
                    <a:p>
                      <a:pPr algn="ctr">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Nội dung đánh giá</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hMerge="1">
                  <a:tcPr/>
                </a:tc>
                <a:tc hMerge="1">
                  <a:tcPr/>
                </a:tc>
                <a:tc hMerge="1">
                  <a:tcPr/>
                </a:tc>
                <a:tc hMerge="1">
                  <a:tcPr/>
                </a:tc>
                <a:tc hMerge="1">
                  <a:tcPr/>
                </a:tc>
                <a:tc hMerge="1">
                  <a:tcPr/>
                </a:tc>
                <a:tc rowSpan="2">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 </a:t>
                      </a:r>
                      <a:endParaRPr lang="en-US" sz="2300">
                        <a:solidFill>
                          <a:srgbClr val="002060"/>
                        </a:solidFill>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 </a:t>
                      </a:r>
                      <a:endParaRPr lang="en-US" sz="2300">
                        <a:solidFill>
                          <a:srgbClr val="002060"/>
                        </a:solidFill>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Tổng điểm</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vMerge="1">
                  <a:tcPr/>
                </a:tc>
                <a:tc vMerge="1">
                  <a:tcPr/>
                </a:tc>
                <a:tc>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Nghiêm túc, đúng giờ, đúng tiến độ</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Có ý tưởng sáng tạo</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Đoàn kết, hợp tác</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Hiệu quả công việc</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Tích cực đóng góp ý kiến</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Lắng nghe, tiếp nhận ý kiến</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Mức độ đóng góp vào dự án</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vMerge="1">
                  <a:tcPr/>
                </a:tc>
              </a:tr>
              <a:tr h="229870">
                <a:tc>
                  <a:txBody>
                    <a:bodyPr/>
                    <a:lstStyle/>
                    <a:p>
                      <a:pPr algn="just">
                        <a:lnSpc>
                          <a:spcPct val="120000"/>
                        </a:lnSpc>
                        <a:spcAft>
                          <a:spcPts val="0"/>
                        </a:spcAft>
                      </a:pPr>
                      <a:r>
                        <a:rPr lang="en-US" sz="2300" smtClean="0">
                          <a:solidFill>
                            <a:srgbClr val="002060"/>
                          </a:solidFill>
                          <a:effectLst/>
                          <a:latin typeface="Times New Roman" panose="02020603050405020304" pitchFamily="18" charset="0"/>
                          <a:cs typeface="Times New Roman" panose="02020603050405020304" pitchFamily="18" charset="0"/>
                        </a:rPr>
                        <a:t>1…</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 </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 </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 </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 </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 </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 </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 </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 </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 </a:t>
                      </a:r>
                      <a:endParaRPr lang="en-US" sz="23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133350"/>
            <a:ext cx="8763000" cy="1569660"/>
          </a:xfrm>
          <a:prstGeom prst="rect">
            <a:avLst/>
          </a:prstGeom>
          <a:ln>
            <a:noFill/>
          </a:ln>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Đánh giá từng học sinh trong nhóm khi tham gia học tập</a:t>
            </a:r>
            <a:endParaRPr lang="en-US" sz="2400">
              <a:solidFill>
                <a:srgbClr val="FF0000"/>
              </a:solidFill>
              <a:latin typeface="Times New Roman" panose="02020603050405020304" pitchFamily="18" charset="0"/>
              <a:cs typeface="Times New Roman" panose="02020603050405020304" pitchFamily="18" charset="0"/>
            </a:endParaRPr>
          </a:p>
          <a:p>
            <a:r>
              <a:rPr lang="en-US" sz="2400">
                <a:solidFill>
                  <a:srgbClr val="002060"/>
                </a:solidFill>
                <a:latin typeface="Times New Roman" panose="02020603050405020304" pitchFamily="18" charset="0"/>
                <a:cs typeface="Times New Roman" panose="02020603050405020304" pitchFamily="18" charset="0"/>
              </a:rPr>
              <a:t>   Ngày …………tháng ………….năm……………………</a:t>
            </a:r>
            <a:endParaRPr lang="en-US" sz="2400">
              <a:solidFill>
                <a:srgbClr val="002060"/>
              </a:solidFill>
              <a:latin typeface="Times New Roman" panose="02020603050405020304" pitchFamily="18" charset="0"/>
              <a:cs typeface="Times New Roman" panose="02020603050405020304" pitchFamily="18" charset="0"/>
            </a:endParaRPr>
          </a:p>
          <a:p>
            <a:r>
              <a:rPr lang="en-US" sz="2400">
                <a:solidFill>
                  <a:srgbClr val="002060"/>
                </a:solidFill>
                <a:latin typeface="Times New Roman" panose="02020603050405020304" pitchFamily="18" charset="0"/>
                <a:cs typeface="Times New Roman" panose="02020603050405020304" pitchFamily="18" charset="0"/>
              </a:rPr>
              <a:t>   Tên dự án………………………………………………...</a:t>
            </a:r>
            <a:endParaRPr lang="en-US" sz="2400">
              <a:solidFill>
                <a:srgbClr val="002060"/>
              </a:solidFill>
              <a:latin typeface="Times New Roman" panose="02020603050405020304" pitchFamily="18" charset="0"/>
              <a:cs typeface="Times New Roman" panose="02020603050405020304" pitchFamily="18" charset="0"/>
            </a:endParaRPr>
          </a:p>
          <a:p>
            <a:r>
              <a:rPr lang="en-US" sz="2400">
                <a:solidFill>
                  <a:srgbClr val="002060"/>
                </a:solidFill>
                <a:latin typeface="Times New Roman" panose="02020603050405020304" pitchFamily="18" charset="0"/>
                <a:cs typeface="Times New Roman" panose="02020603050405020304" pitchFamily="18" charset="0"/>
              </a:rPr>
              <a:t>   Họ và tên người đánh giá: </a:t>
            </a:r>
            <a:r>
              <a:rPr lang="en-US" sz="2400" smtClean="0">
                <a:solidFill>
                  <a:srgbClr val="002060"/>
                </a:solidFill>
                <a:latin typeface="Times New Roman" panose="02020603050405020304" pitchFamily="18" charset="0"/>
                <a:cs typeface="Times New Roman" panose="02020603050405020304" pitchFamily="18" charset="0"/>
              </a:rPr>
              <a:t>…………………………..…..</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7200" y="2156252"/>
            <a:ext cx="8153400" cy="2445093"/>
          </a:xfrm>
          <a:prstGeom prst="rect">
            <a:avLst/>
          </a:prstGeom>
        </p:spPr>
        <p:txBody>
          <a:bodyPr wrap="square">
            <a:spAutoFit/>
          </a:bodyPr>
          <a:lstStyle/>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a:t>
            </a:r>
            <a:r>
              <a:rPr lang="en-US" sz="2400" b="1">
                <a:solidFill>
                  <a:srgbClr val="002060"/>
                </a:solidFill>
                <a:latin typeface="Times New Roman" panose="02020603050405020304" pitchFamily="18" charset="0"/>
                <a:cs typeface="Times New Roman" panose="02020603050405020304" pitchFamily="18" charset="0"/>
              </a:rPr>
              <a:t>Quy định tính điểm</a:t>
            </a:r>
            <a:r>
              <a:rPr lang="en-US" sz="2400">
                <a:solidFill>
                  <a:srgbClr val="002060"/>
                </a:solidFill>
                <a:latin typeface="Times New Roman" panose="02020603050405020304" pitchFamily="18" charset="0"/>
                <a:cs typeface="Times New Roman" panose="02020603050405020304" pitchFamily="18" charset="0"/>
              </a:rPr>
              <a:t>: Mỗi tiêu chí đánh giá theo 4 mức sau đây: Mức Yếu: 3 - 4 điểm; Mức trung bình: </a:t>
            </a:r>
            <a:r>
              <a:rPr lang="en-US" sz="2400" smtClean="0">
                <a:solidFill>
                  <a:srgbClr val="002060"/>
                </a:solidFill>
                <a:latin typeface="Times New Roman" panose="02020603050405020304" pitchFamily="18" charset="0"/>
                <a:cs typeface="Times New Roman" panose="02020603050405020304" pitchFamily="18" charset="0"/>
              </a:rPr>
              <a:t>5 - 6,5điểm; </a:t>
            </a:r>
            <a:r>
              <a:rPr lang="en-US" sz="2400">
                <a:solidFill>
                  <a:srgbClr val="002060"/>
                </a:solidFill>
                <a:latin typeface="Times New Roman" panose="02020603050405020304" pitchFamily="18" charset="0"/>
                <a:cs typeface="Times New Roman" panose="02020603050405020304" pitchFamily="18" charset="0"/>
              </a:rPr>
              <a:t>Mức Khá: </a:t>
            </a:r>
            <a:r>
              <a:rPr lang="en-US" sz="2400" smtClean="0">
                <a:solidFill>
                  <a:srgbClr val="002060"/>
                </a:solidFill>
                <a:latin typeface="Times New Roman" panose="02020603050405020304" pitchFamily="18" charset="0"/>
                <a:cs typeface="Times New Roman" panose="02020603050405020304" pitchFamily="18" charset="0"/>
              </a:rPr>
              <a:t>7 - 8,5</a:t>
            </a:r>
            <a:r>
              <a:rPr lang="en-US" sz="2400">
                <a:solidFill>
                  <a:srgbClr val="002060"/>
                </a:solidFill>
                <a:latin typeface="Times New Roman" panose="02020603050405020304" pitchFamily="18" charset="0"/>
                <a:cs typeface="Times New Roman" panose="02020603050405020304" pitchFamily="18" charset="0"/>
              </a:rPr>
              <a:t>; Mức Tốt: </a:t>
            </a:r>
            <a:r>
              <a:rPr lang="en-US" sz="2400" smtClean="0">
                <a:solidFill>
                  <a:srgbClr val="002060"/>
                </a:solidFill>
                <a:latin typeface="Times New Roman" panose="02020603050405020304" pitchFamily="18" charset="0"/>
                <a:cs typeface="Times New Roman" panose="02020603050405020304" pitchFamily="18" charset="0"/>
              </a:rPr>
              <a:t>9 - 10 </a:t>
            </a:r>
            <a:r>
              <a:rPr lang="en-US" sz="2400">
                <a:solidFill>
                  <a:srgbClr val="002060"/>
                </a:solidFill>
                <a:latin typeface="Times New Roman" panose="02020603050405020304" pitchFamily="18" charset="0"/>
                <a:cs typeface="Times New Roman" panose="02020603050405020304" pitchFamily="18" charset="0"/>
              </a:rPr>
              <a:t>điểm. </a:t>
            </a:r>
            <a:endParaRPr lang="en-US" sz="2400" smtClean="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smtClean="0">
                <a:solidFill>
                  <a:srgbClr val="002060"/>
                </a:solidFill>
                <a:latin typeface="Times New Roman" panose="02020603050405020304" pitchFamily="18" charset="0"/>
                <a:cs typeface="Times New Roman" panose="02020603050405020304" pitchFamily="18" charset="0"/>
              </a:rPr>
              <a:t>Điểm </a:t>
            </a:r>
            <a:r>
              <a:rPr lang="en-US" sz="2400">
                <a:solidFill>
                  <a:srgbClr val="002060"/>
                </a:solidFill>
                <a:latin typeface="Times New Roman" panose="02020603050405020304" pitchFamily="18" charset="0"/>
                <a:cs typeface="Times New Roman" panose="02020603050405020304" pitchFamily="18" charset="0"/>
              </a:rPr>
              <a:t>mỗi cá nhân = trung bình cộng điểm của các thành viên tham gia đánh giá.</a:t>
            </a:r>
            <a:endParaRPr lang="en-US" sz="24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819150"/>
            <a:ext cx="8547100" cy="3453253"/>
          </a:xfrm>
          <a:prstGeom prst="rect">
            <a:avLst/>
          </a:prstGeom>
        </p:spPr>
        <p:txBody>
          <a:bodyPr wrap="square">
            <a:spAutoFit/>
          </a:bodyPr>
          <a:lstStyle/>
          <a:p>
            <a:pPr algn="just">
              <a:lnSpc>
                <a:spcPct val="130000"/>
              </a:lnSpc>
            </a:pPr>
            <a:r>
              <a:rPr lang="en-US" sz="2400" smtClean="0">
                <a:solidFill>
                  <a:srgbClr val="002060"/>
                </a:solidFill>
                <a:latin typeface="Times New Roman" panose="02020603050405020304" pitchFamily="18" charset="0"/>
                <a:cs typeface="Times New Roman" panose="02020603050405020304" pitchFamily="18" charset="0"/>
              </a:rPr>
              <a:t>- </a:t>
            </a:r>
            <a:r>
              <a:rPr lang="en-US" sz="2400">
                <a:solidFill>
                  <a:srgbClr val="002060"/>
                </a:solidFill>
                <a:latin typeface="Times New Roman" panose="02020603050405020304" pitchFamily="18" charset="0"/>
                <a:cs typeface="Times New Roman" panose="02020603050405020304" pitchFamily="18" charset="0"/>
              </a:rPr>
              <a:t>Cơ sở sinh học: dựa trên khả năng vận chuyển các chất qua màng sinh chất của tế bào.</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a:t>
            </a:r>
            <a:r>
              <a:rPr lang="en-US" sz="2400" smtClean="0">
                <a:solidFill>
                  <a:srgbClr val="002060"/>
                </a:solidFill>
                <a:latin typeface="Times New Roman" panose="02020603050405020304" pitchFamily="18" charset="0"/>
                <a:cs typeface="Times New Roman" panose="02020603050405020304" pitchFamily="18" charset="0"/>
              </a:rPr>
              <a:t> </a:t>
            </a:r>
            <a:r>
              <a:rPr lang="en-US" sz="2400">
                <a:solidFill>
                  <a:srgbClr val="002060"/>
                </a:solidFill>
                <a:latin typeface="Times New Roman" panose="02020603050405020304" pitchFamily="18" charset="0"/>
                <a:cs typeface="Times New Roman" panose="02020603050405020304" pitchFamily="18" charset="0"/>
              </a:rPr>
              <a:t>Các bước tiến hành:</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Bước 1. Lựa chọn nguyên liệu (có định lượng)</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Bước 2. Rửa sạch nguyên liệu và bình đựng, để ráo </a:t>
            </a:r>
            <a:r>
              <a:rPr lang="en-US" sz="2400" smtClean="0">
                <a:solidFill>
                  <a:srgbClr val="002060"/>
                </a:solidFill>
                <a:latin typeface="Times New Roman" panose="02020603050405020304" pitchFamily="18" charset="0"/>
                <a:cs typeface="Times New Roman" panose="02020603050405020304" pitchFamily="18" charset="0"/>
              </a:rPr>
              <a:t>nước</a:t>
            </a:r>
            <a:endParaRPr lang="en-US" sz="2400" smtClean="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smtClean="0">
                <a:solidFill>
                  <a:srgbClr val="002060"/>
                </a:solidFill>
                <a:latin typeface="Times New Roman" panose="02020603050405020304" pitchFamily="18" charset="0"/>
                <a:cs typeface="Times New Roman" panose="02020603050405020304" pitchFamily="18" charset="0"/>
              </a:rPr>
              <a:t>Bước </a:t>
            </a:r>
            <a:r>
              <a:rPr lang="en-US" sz="2400">
                <a:solidFill>
                  <a:srgbClr val="002060"/>
                </a:solidFill>
                <a:latin typeface="Times New Roman" panose="02020603050405020304" pitchFamily="18" charset="0"/>
                <a:cs typeface="Times New Roman" panose="02020603050405020304" pitchFamily="18" charset="0"/>
              </a:rPr>
              <a:t>3. Cho nguyên liệu và đường vào bình: 1 lớp quả, 1 lớp </a:t>
            </a:r>
            <a:r>
              <a:rPr lang="en-US" sz="2400" smtClean="0">
                <a:solidFill>
                  <a:srgbClr val="002060"/>
                </a:solidFill>
                <a:latin typeface="Times New Roman" panose="02020603050405020304" pitchFamily="18" charset="0"/>
                <a:cs typeface="Times New Roman" panose="02020603050405020304" pitchFamily="18" charset="0"/>
              </a:rPr>
              <a:t>đường</a:t>
            </a:r>
            <a:endParaRPr lang="en-US" sz="2400" smtClean="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smtClean="0">
                <a:solidFill>
                  <a:srgbClr val="002060"/>
                </a:solidFill>
                <a:latin typeface="Times New Roman" panose="02020603050405020304" pitchFamily="18" charset="0"/>
                <a:cs typeface="Times New Roman" panose="02020603050405020304" pitchFamily="18" charset="0"/>
              </a:rPr>
              <a:t>Bước </a:t>
            </a:r>
            <a:r>
              <a:rPr lang="en-US" sz="2400">
                <a:solidFill>
                  <a:srgbClr val="002060"/>
                </a:solidFill>
                <a:latin typeface="Times New Roman" panose="02020603050405020304" pitchFamily="18" charset="0"/>
                <a:cs typeface="Times New Roman" panose="02020603050405020304" pitchFamily="18" charset="0"/>
              </a:rPr>
              <a:t>4. Đậy kín bình và bảo quản nơi khô ráo, thoáng mát</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4" name="Rectangle 2"/>
          <p:cNvSpPr>
            <a:spLocks noGrp="1" noChangeArrowheads="1"/>
          </p:cNvSpPr>
          <p:nvPr>
            <p:ph type="title"/>
          </p:nvPr>
        </p:nvSpPr>
        <p:spPr>
          <a:xfrm>
            <a:off x="1074057" y="133350"/>
            <a:ext cx="7079343" cy="533400"/>
          </a:xfrm>
        </p:spPr>
        <p:txBody>
          <a:bodyPr>
            <a:noAutofit/>
          </a:bodyPr>
          <a:lstStyle/>
          <a:p>
            <a:pPr>
              <a:lnSpc>
                <a:spcPct val="150000"/>
              </a:lnSpc>
            </a:pPr>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b="1"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933700" y="133350"/>
            <a:ext cx="3238500" cy="533400"/>
          </a:xfrm>
        </p:spPr>
        <p:txBody>
          <a:bodyPr>
            <a:normAutofit/>
          </a:bodyPr>
          <a:lstStyle/>
          <a:p>
            <a:pPr eaLnBrk="1" hangingPunct="1"/>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b="1" smtClean="0">
              <a:solidFill>
                <a:srgbClr val="FF0000"/>
              </a:solidFill>
              <a:latin typeface="Times New Roman" panose="02020603050405020304" pitchFamily="18" charset="0"/>
              <a:cs typeface="Times New Roman" panose="02020603050405020304" pitchFamily="18" charset="0"/>
            </a:endParaRPr>
          </a:p>
        </p:txBody>
      </p:sp>
      <p:sp>
        <p:nvSpPr>
          <p:cNvPr id="3" name="AutoShape 4" descr="Cây dưa chuột (dưa le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 name="AutoShape 6" descr="Cây dưa chuột (dưa le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 name="AutoShape 8" descr="Cây dưa chuột (dưa le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1" name="Picture 10"/>
          <p:cNvPicPr/>
          <p:nvPr/>
        </p:nvPicPr>
        <p:blipFill rotWithShape="1">
          <a:blip r:embed="rId1">
            <a:extLst>
              <a:ext uri="{28A0092B-C50C-407E-A947-70E740481C1C}">
                <a14:useLocalDpi xmlns:a14="http://schemas.microsoft.com/office/drawing/2010/main" val="0"/>
              </a:ext>
            </a:extLst>
          </a:blip>
          <a:srcRect t="11944" b="21194"/>
          <a:stretch>
            <a:fillRect/>
          </a:stretch>
        </p:blipFill>
        <p:spPr bwMode="auto">
          <a:xfrm>
            <a:off x="3657600" y="742950"/>
            <a:ext cx="5410200" cy="3236820"/>
          </a:xfrm>
          <a:prstGeom prst="rect">
            <a:avLst/>
          </a:prstGeom>
          <a:ln>
            <a:noFill/>
          </a:ln>
        </p:spPr>
      </p:pic>
      <p:sp>
        <p:nvSpPr>
          <p:cNvPr id="12" name="Rectangle 11"/>
          <p:cNvSpPr/>
          <p:nvPr/>
        </p:nvSpPr>
        <p:spPr>
          <a:xfrm>
            <a:off x="3965575" y="4171950"/>
            <a:ext cx="4873625" cy="492443"/>
          </a:xfrm>
          <a:prstGeom prst="rect">
            <a:avLst/>
          </a:prstGeom>
        </p:spPr>
        <p:txBody>
          <a:bodyPr wrap="square">
            <a:spAutoFit/>
          </a:bodyPr>
          <a:lstStyle/>
          <a:p>
            <a:pPr algn="just"/>
            <a:r>
              <a:rPr lang="en-US" sz="2600" smtClean="0">
                <a:solidFill>
                  <a:srgbClr val="002060"/>
                </a:solidFill>
                <a:latin typeface="Times New Roman" panose="02020603050405020304" pitchFamily="18" charset="0"/>
                <a:cs typeface="Times New Roman" panose="02020603050405020304" pitchFamily="18" charset="0"/>
              </a:rPr>
              <a:t>Hình 9.1. Cung cấp nước cho cây</a:t>
            </a:r>
            <a:endParaRPr lang="en-US" sz="260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2918" y="1195748"/>
            <a:ext cx="3534682" cy="3785652"/>
          </a:xfrm>
          <a:prstGeom prst="rect">
            <a:avLst/>
          </a:prstGeom>
        </p:spPr>
        <p:txBody>
          <a:bodyPr wrap="square">
            <a:spAutoFit/>
          </a:bodyPr>
          <a:lstStyle/>
          <a:p>
            <a:pPr algn="just"/>
            <a:r>
              <a:rPr lang="en-US" sz="2400" smtClean="0">
                <a:solidFill>
                  <a:srgbClr val="002060"/>
                </a:solidFill>
                <a:latin typeface="Times New Roman" panose="02020603050405020304" pitchFamily="18" charset="0"/>
                <a:cs typeface="Times New Roman" panose="02020603050405020304" pitchFamily="18" charset="0"/>
              </a:rPr>
              <a:t>=&gt; Lá </a:t>
            </a:r>
            <a:r>
              <a:rPr lang="en-US" sz="2400">
                <a:solidFill>
                  <a:srgbClr val="002060"/>
                </a:solidFill>
                <a:latin typeface="Times New Roman" panose="02020603050405020304" pitchFamily="18" charset="0"/>
                <a:cs typeface="Times New Roman" panose="02020603050405020304" pitchFamily="18" charset="0"/>
              </a:rPr>
              <a:t>cây từ bị héo do thiếu nước. Khi tưới nước lá cây trở lại bình thường.</a:t>
            </a:r>
            <a:endParaRPr lang="en-US" sz="2400">
              <a:solidFill>
                <a:srgbClr val="002060"/>
              </a:solidFill>
              <a:latin typeface="Times New Roman" panose="02020603050405020304" pitchFamily="18" charset="0"/>
              <a:cs typeface="Times New Roman" panose="02020603050405020304" pitchFamily="18" charset="0"/>
            </a:endParaRPr>
          </a:p>
          <a:p>
            <a:r>
              <a:rPr lang="en-US" sz="2400">
                <a:solidFill>
                  <a:srgbClr val="002060"/>
                </a:solidFill>
                <a:latin typeface="Times New Roman" panose="02020603050405020304" pitchFamily="18" charset="0"/>
                <a:cs typeface="Times New Roman" panose="02020603050405020304" pitchFamily="18" charset="0"/>
              </a:rPr>
              <a:t>Vì: 	</a:t>
            </a:r>
            <a:endParaRPr lang="en-US" sz="2400" smtClean="0">
              <a:solidFill>
                <a:srgbClr val="002060"/>
              </a:solidFill>
              <a:latin typeface="Times New Roman" panose="02020603050405020304" pitchFamily="18" charset="0"/>
              <a:cs typeface="Times New Roman" panose="02020603050405020304" pitchFamily="18" charset="0"/>
            </a:endParaRPr>
          </a:p>
          <a:p>
            <a:r>
              <a:rPr lang="en-US" sz="2400" smtClean="0">
                <a:solidFill>
                  <a:srgbClr val="002060"/>
                </a:solidFill>
                <a:latin typeface="Times New Roman" panose="02020603050405020304" pitchFamily="18" charset="0"/>
                <a:cs typeface="Times New Roman" panose="02020603050405020304" pitchFamily="18" charset="0"/>
              </a:rPr>
              <a:t>   + Lá </a:t>
            </a:r>
            <a:r>
              <a:rPr lang="en-US" sz="2400">
                <a:solidFill>
                  <a:srgbClr val="002060"/>
                </a:solidFill>
                <a:latin typeface="Times New Roman" panose="02020603050405020304" pitchFamily="18" charset="0"/>
                <a:cs typeface="Times New Roman" panose="02020603050405020304" pitchFamily="18" charset="0"/>
              </a:rPr>
              <a:t>cây bị thiếu nước -&gt; tế bào giảm sức căng -&gt; lá </a:t>
            </a:r>
            <a:r>
              <a:rPr lang="en-US" sz="2400" smtClean="0">
                <a:solidFill>
                  <a:srgbClr val="002060"/>
                </a:solidFill>
                <a:latin typeface="Times New Roman" panose="02020603050405020304" pitchFamily="18" charset="0"/>
                <a:cs typeface="Times New Roman" panose="02020603050405020304" pitchFamily="18" charset="0"/>
              </a:rPr>
              <a:t>héo.</a:t>
            </a:r>
            <a:endParaRPr lang="en-US" sz="2400">
              <a:solidFill>
                <a:srgbClr val="002060"/>
              </a:solidFill>
              <a:latin typeface="Times New Roman" panose="02020603050405020304" pitchFamily="18" charset="0"/>
              <a:cs typeface="Times New Roman" panose="02020603050405020304" pitchFamily="18" charset="0"/>
            </a:endParaRPr>
          </a:p>
          <a:p>
            <a:r>
              <a:rPr lang="en-US" sz="2400">
                <a:solidFill>
                  <a:srgbClr val="002060"/>
                </a:solidFill>
                <a:latin typeface="Times New Roman" panose="02020603050405020304" pitchFamily="18" charset="0"/>
                <a:cs typeface="Times New Roman" panose="02020603050405020304" pitchFamily="18" charset="0"/>
              </a:rPr>
              <a:t>  </a:t>
            </a:r>
            <a:r>
              <a:rPr lang="en-US" sz="2400" smtClean="0">
                <a:solidFill>
                  <a:srgbClr val="002060"/>
                </a:solidFill>
                <a:latin typeface="Times New Roman" panose="02020603050405020304" pitchFamily="18" charset="0"/>
                <a:cs typeface="Times New Roman" panose="02020603050405020304" pitchFamily="18" charset="0"/>
              </a:rPr>
              <a:t>+ Khi </a:t>
            </a:r>
            <a:r>
              <a:rPr lang="en-US" sz="2400">
                <a:solidFill>
                  <a:srgbClr val="002060"/>
                </a:solidFill>
                <a:latin typeface="Times New Roman" panose="02020603050405020304" pitchFamily="18" charset="0"/>
                <a:cs typeface="Times New Roman" panose="02020603050405020304" pitchFamily="18" charset="0"/>
              </a:rPr>
              <a:t>tưới nước -&gt; nước đi vào lá -&gt; tế bào căng lên -&gt; lá bình thường.</a:t>
            </a:r>
            <a:endParaRPr lang="en-US" sz="24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arn(inVertical)">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04800" y="895350"/>
            <a:ext cx="8534400" cy="25908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pPr>
            <a:r>
              <a:rPr lang="en-US" sz="2400">
                <a:latin typeface="Times New Roman" panose="02020603050405020304" pitchFamily="18" charset="0"/>
                <a:cs typeface="Times New Roman" panose="02020603050405020304" pitchFamily="18" charset="0"/>
              </a:rPr>
              <a:t>Câu 1. Thế nào là trao đổi chất ở tế bào?</a:t>
            </a:r>
            <a:endParaRPr lang="en-US" sz="2400">
              <a:latin typeface="Times New Roman" panose="02020603050405020304" pitchFamily="18" charset="0"/>
              <a:cs typeface="Times New Roman" panose="02020603050405020304" pitchFamily="18" charset="0"/>
            </a:endParaRPr>
          </a:p>
          <a:p>
            <a:pPr algn="just">
              <a:lnSpc>
                <a:spcPct val="150000"/>
              </a:lnSpc>
            </a:pPr>
            <a:r>
              <a:rPr lang="en-US" sz="2400">
                <a:latin typeface="Times New Roman" panose="02020603050405020304" pitchFamily="18" charset="0"/>
                <a:cs typeface="Times New Roman" panose="02020603050405020304" pitchFamily="18" charset="0"/>
              </a:rPr>
              <a:t>Câu 2. Có mấy hình thức trao đổi chất qua màng tế bào?</a:t>
            </a:r>
            <a:endParaRPr lang="en-US" sz="2400">
              <a:latin typeface="Times New Roman" panose="02020603050405020304" pitchFamily="18" charset="0"/>
              <a:cs typeface="Times New Roman" panose="02020603050405020304" pitchFamily="18" charset="0"/>
            </a:endParaRPr>
          </a:p>
        </p:txBody>
      </p:sp>
      <p:sp>
        <p:nvSpPr>
          <p:cNvPr id="3" name="Rectangle 2"/>
          <p:cNvSpPr/>
          <p:nvPr/>
        </p:nvSpPr>
        <p:spPr>
          <a:xfrm>
            <a:off x="1600200" y="285750"/>
            <a:ext cx="6042936" cy="461665"/>
          </a:xfrm>
          <a:prstGeom prst="rect">
            <a:avLst/>
          </a:prstGeom>
        </p:spPr>
        <p:txBody>
          <a:bodyPr wrap="none">
            <a:spAutoFit/>
          </a:bodyPr>
          <a:lstStyle/>
          <a:p>
            <a:r>
              <a:rPr lang="en-US" sz="24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KHÁI NIỆM TRAO ĐỔI CHẤT Ở TẾ BÀO</a:t>
            </a:r>
            <a:endParaRPr lang="en-US" sz="24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04800" y="666750"/>
            <a:ext cx="8534400" cy="3886200"/>
          </a:xfrm>
          <a:prstGeom prst="horizontalScroll">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pPr>
            <a:r>
              <a:rPr lang="en-US" sz="2400">
                <a:latin typeface="Times New Roman" panose="02020603050405020304" pitchFamily="18" charset="0"/>
                <a:cs typeface="Times New Roman" panose="02020603050405020304" pitchFamily="18" charset="0"/>
              </a:rPr>
              <a:t>Câu 1. Trao đổi chất của tế bào là tập hợp các phản ứng hóa học diễn ra trong tế bào và sự trao đổi chất giữa tế bào với môi trường. </a:t>
            </a:r>
            <a:endParaRPr lang="en-US" sz="2400">
              <a:latin typeface="Times New Roman" panose="02020603050405020304" pitchFamily="18" charset="0"/>
              <a:cs typeface="Times New Roman" panose="02020603050405020304" pitchFamily="18" charset="0"/>
            </a:endParaRPr>
          </a:p>
          <a:p>
            <a:pPr algn="just">
              <a:lnSpc>
                <a:spcPct val="150000"/>
              </a:lnSpc>
            </a:pPr>
            <a:r>
              <a:rPr lang="en-US" sz="2400" smtClean="0">
                <a:latin typeface="Times New Roman" panose="02020603050405020304" pitchFamily="18" charset="0"/>
                <a:cs typeface="Times New Roman" panose="02020603050405020304" pitchFamily="18" charset="0"/>
              </a:rPr>
              <a:t>Câu </a:t>
            </a:r>
            <a:r>
              <a:rPr lang="en-US" sz="2400">
                <a:latin typeface="Times New Roman" panose="02020603050405020304" pitchFamily="18" charset="0"/>
                <a:cs typeface="Times New Roman" panose="02020603050405020304" pitchFamily="18" charset="0"/>
              </a:rPr>
              <a:t>2. Có 2 hình thức trao đổi chất qua màng tế bào: vận chuyển thụ động và vận chuyển chủ động.</a:t>
            </a:r>
            <a:endParaRPr lang="en-US" sz="2400">
              <a:latin typeface="Times New Roman" panose="02020603050405020304" pitchFamily="18" charset="0"/>
              <a:cs typeface="Times New Roman" panose="02020603050405020304" pitchFamily="18" charset="0"/>
            </a:endParaRPr>
          </a:p>
        </p:txBody>
      </p:sp>
      <p:sp>
        <p:nvSpPr>
          <p:cNvPr id="3" name="Rectangle 2"/>
          <p:cNvSpPr>
            <a:spLocks noGrp="1" noChangeArrowheads="1"/>
          </p:cNvSpPr>
          <p:nvPr>
            <p:ph type="title"/>
          </p:nvPr>
        </p:nvSpPr>
        <p:spPr>
          <a:xfrm>
            <a:off x="2933700" y="133350"/>
            <a:ext cx="3238500" cy="533400"/>
          </a:xfrm>
        </p:spPr>
        <p:txBody>
          <a:bodyPr/>
          <a:lstStyle/>
          <a:p>
            <a:pPr eaLnBrk="1" hangingPunct="1"/>
            <a:r>
              <a:rPr lang="en-US" sz="2600" b="1" smtClean="0">
                <a:solidFill>
                  <a:srgbClr val="FF0000"/>
                </a:solidFill>
                <a:latin typeface="Times New Roman" panose="02020603050405020304" pitchFamily="18" charset="0"/>
                <a:cs typeface="Times New Roman" panose="02020603050405020304" pitchFamily="18" charset="0"/>
              </a:rPr>
              <a:t>ĐÁP ÁN</a:t>
            </a:r>
            <a:endParaRPr lang="en-US" sz="2600" b="1"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304800" y="1276350"/>
            <a:ext cx="8686800" cy="2819400"/>
          </a:xfrm>
        </p:spPr>
        <p:txBody>
          <a:bodyPr>
            <a:noAutofit/>
          </a:bodyPr>
          <a:lstStyle/>
          <a:p>
            <a:pPr algn="l">
              <a:lnSpc>
                <a:spcPct val="150000"/>
              </a:lnSpc>
            </a:pPr>
            <a:r>
              <a:rPr lang="en-US" sz="2400" smtClean="0">
                <a:latin typeface="Times New Roman" panose="02020603050405020304" pitchFamily="18" charset="0"/>
                <a:cs typeface="Times New Roman" panose="02020603050405020304" pitchFamily="18" charset="0"/>
              </a:rPr>
              <a:t>-  </a:t>
            </a:r>
            <a:r>
              <a:rPr lang="en-US" sz="2400">
                <a:solidFill>
                  <a:srgbClr val="002060"/>
                </a:solidFill>
                <a:latin typeface="Times New Roman" panose="02020603050405020304" pitchFamily="18" charset="0"/>
                <a:ea typeface="+mn-ea"/>
                <a:cs typeface="Times New Roman" panose="02020603050405020304" pitchFamily="18" charset="0"/>
              </a:rPr>
              <a:t>Làm thí nghiệm nhỏ giọt mực đỏ vào 1 phía của cốc nước. Quan sát và giải thích hiện tượng</a:t>
            </a:r>
            <a:r>
              <a:rPr lang="en-US" sz="2400" smtClean="0">
                <a:solidFill>
                  <a:srgbClr val="002060"/>
                </a:solidFill>
                <a:latin typeface="Times New Roman" panose="02020603050405020304" pitchFamily="18" charset="0"/>
                <a:ea typeface="+mn-ea"/>
                <a:cs typeface="Times New Roman" panose="02020603050405020304" pitchFamily="18" charset="0"/>
              </a:rPr>
              <a:t>?</a:t>
            </a:r>
            <a:br>
              <a:rPr lang="en-US" sz="2400" smtClean="0">
                <a:solidFill>
                  <a:srgbClr val="002060"/>
                </a:solidFill>
                <a:latin typeface="Times New Roman" panose="02020603050405020304" pitchFamily="18" charset="0"/>
                <a:ea typeface="+mn-ea"/>
                <a:cs typeface="Times New Roman" panose="02020603050405020304" pitchFamily="18" charset="0"/>
              </a:rPr>
            </a:br>
            <a:r>
              <a:rPr lang="en-US" sz="2400" smtClean="0">
                <a:solidFill>
                  <a:srgbClr val="002060"/>
                </a:solidFill>
                <a:latin typeface="Times New Roman" panose="02020603050405020304" pitchFamily="18" charset="0"/>
                <a:ea typeface="+mn-ea"/>
                <a:cs typeface="Times New Roman" panose="02020603050405020304" pitchFamily="18" charset="0"/>
              </a:rPr>
              <a:t>-  </a:t>
            </a:r>
            <a:r>
              <a:rPr lang="en-US" sz="2400">
                <a:solidFill>
                  <a:srgbClr val="002060"/>
                </a:solidFill>
                <a:latin typeface="Times New Roman" panose="02020603050405020304" pitchFamily="18" charset="0"/>
                <a:ea typeface="+mn-ea"/>
                <a:cs typeface="Times New Roman" panose="02020603050405020304" pitchFamily="18" charset="0"/>
              </a:rPr>
              <a:t>Trình bày khái niệm: khuếch tán và thẩm </a:t>
            </a:r>
            <a:r>
              <a:rPr lang="en-US" sz="2400" smtClean="0">
                <a:solidFill>
                  <a:srgbClr val="002060"/>
                </a:solidFill>
                <a:latin typeface="Times New Roman" panose="02020603050405020304" pitchFamily="18" charset="0"/>
                <a:ea typeface="+mn-ea"/>
                <a:cs typeface="Times New Roman" panose="02020603050405020304" pitchFamily="18" charset="0"/>
              </a:rPr>
              <a:t>thấu</a:t>
            </a:r>
            <a:br>
              <a:rPr lang="en-US" sz="2400" smtClean="0">
                <a:solidFill>
                  <a:srgbClr val="002060"/>
                </a:solidFill>
                <a:latin typeface="Times New Roman" panose="02020603050405020304" pitchFamily="18" charset="0"/>
                <a:ea typeface="+mn-ea"/>
                <a:cs typeface="Times New Roman" panose="02020603050405020304" pitchFamily="18" charset="0"/>
              </a:rPr>
            </a:br>
            <a:r>
              <a:rPr lang="en-US" sz="2400" smtClean="0">
                <a:solidFill>
                  <a:srgbClr val="002060"/>
                </a:solidFill>
                <a:latin typeface="Times New Roman" panose="02020603050405020304" pitchFamily="18" charset="0"/>
                <a:ea typeface="+mn-ea"/>
                <a:cs typeface="Times New Roman" panose="02020603050405020304" pitchFamily="18" charset="0"/>
              </a:rPr>
              <a:t>- Thế </a:t>
            </a:r>
            <a:r>
              <a:rPr lang="en-US" sz="2400">
                <a:solidFill>
                  <a:srgbClr val="002060"/>
                </a:solidFill>
                <a:latin typeface="Times New Roman" panose="02020603050405020304" pitchFamily="18" charset="0"/>
                <a:ea typeface="+mn-ea"/>
                <a:cs typeface="Times New Roman" panose="02020603050405020304" pitchFamily="18" charset="0"/>
              </a:rPr>
              <a:t>nào là khuếch tán đơn giản và khuếch tán tăng cường? Ví dụ?</a:t>
            </a:r>
            <a:br>
              <a:rPr lang="en-US" sz="2400">
                <a:solidFill>
                  <a:srgbClr val="002060"/>
                </a:solidFill>
                <a:latin typeface="Times New Roman" panose="02020603050405020304" pitchFamily="18" charset="0"/>
                <a:ea typeface="+mn-ea"/>
                <a:cs typeface="Times New Roman" panose="02020603050405020304" pitchFamily="18" charset="0"/>
              </a:rPr>
            </a:br>
            <a:r>
              <a:rPr lang="en-US" sz="2400">
                <a:solidFill>
                  <a:srgbClr val="002060"/>
                </a:solidFill>
                <a:latin typeface="Times New Roman" panose="02020603050405020304" pitchFamily="18" charset="0"/>
                <a:ea typeface="+mn-ea"/>
                <a:cs typeface="Times New Roman" panose="02020603050405020304" pitchFamily="18" charset="0"/>
              </a:rPr>
              <a:t>- Vận chuyển thụ động qua màng sinh chất là gì</a:t>
            </a:r>
            <a:r>
              <a:rPr lang="en-US" sz="2400" smtClean="0">
                <a:solidFill>
                  <a:srgbClr val="002060"/>
                </a:solidFill>
                <a:latin typeface="Times New Roman" panose="02020603050405020304" pitchFamily="18" charset="0"/>
                <a:ea typeface="+mn-ea"/>
                <a:cs typeface="Times New Roman" panose="02020603050405020304" pitchFamily="18" charset="0"/>
              </a:rPr>
              <a:t>?</a:t>
            </a:r>
            <a:endParaRPr lang="en-US" sz="2400">
              <a:solidFill>
                <a:srgbClr val="002060"/>
              </a:solidFill>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874877" y="61615"/>
            <a:ext cx="7422225" cy="1133965"/>
          </a:xfrm>
          <a:prstGeom prst="rect">
            <a:avLst/>
          </a:prstGeom>
        </p:spPr>
        <p:txBody>
          <a:bodyPr wrap="none">
            <a:spAutoFit/>
          </a:bodyPr>
          <a:lstStyle/>
          <a:p>
            <a:pPr algn="ctr">
              <a:lnSpc>
                <a:spcPct val="150000"/>
              </a:lnSpc>
            </a:pPr>
            <a:r>
              <a:rPr lang="en-US" sz="2400" b="1">
                <a:solidFill>
                  <a:srgbClr val="FF0000"/>
                </a:solidFill>
                <a:latin typeface="Times New Roman" panose="02020603050405020304" pitchFamily="18" charset="0"/>
                <a:cs typeface="Times New Roman" panose="02020603050405020304" pitchFamily="18" charset="0"/>
              </a:rPr>
              <a:t>PHIẾU HỌC TẬP SỐ </a:t>
            </a:r>
            <a:r>
              <a:rPr lang="en-US" sz="2400" b="1" smtClean="0">
                <a:solidFill>
                  <a:srgbClr val="FF0000"/>
                </a:solidFill>
                <a:latin typeface="Times New Roman" panose="02020603050405020304" pitchFamily="18" charset="0"/>
                <a:cs typeface="Times New Roman" panose="02020603050405020304" pitchFamily="18" charset="0"/>
              </a:rPr>
              <a:t>1</a:t>
            </a:r>
            <a:endParaRPr lang="en-US" sz="2400" b="1" smtClean="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2400" b="1" i="1">
                <a:solidFill>
                  <a:srgbClr val="FF0000"/>
                </a:solidFill>
                <a:latin typeface="Times New Roman" panose="02020603050405020304" pitchFamily="18" charset="0"/>
                <a:cs typeface="Times New Roman" panose="02020603050405020304" pitchFamily="18" charset="0"/>
              </a:rPr>
              <a:t>Tìm hiểu về sự vận chuyển thụ động qua màng sinh </a:t>
            </a:r>
            <a:r>
              <a:rPr lang="en-US" sz="2400" b="1" i="1" smtClean="0">
                <a:solidFill>
                  <a:srgbClr val="FF0000"/>
                </a:solidFill>
                <a:latin typeface="Times New Roman" panose="02020603050405020304" pitchFamily="18" charset="0"/>
                <a:cs typeface="Times New Roman" panose="02020603050405020304" pitchFamily="18" charset="0"/>
              </a:rPr>
              <a:t>chất</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barn(inVertical)">
                                      <p:cBhvr>
                                        <p:cTn id="7" dur="500"/>
                                        <p:tgtEl>
                                          <p:spTgt spid="144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1615"/>
            <a:ext cx="8492601" cy="1754326"/>
          </a:xfrm>
          <a:prstGeom prst="rect">
            <a:avLst/>
          </a:prstGeom>
        </p:spPr>
        <p:txBody>
          <a:bodyPr wrap="square">
            <a:spAutoFit/>
          </a:bodyPr>
          <a:lstStyle/>
          <a:p>
            <a:pPr algn="ctr">
              <a:lnSpc>
                <a:spcPct val="150000"/>
              </a:lnSpc>
            </a:pPr>
            <a:r>
              <a:rPr lang="en-US" sz="2400" b="1">
                <a:solidFill>
                  <a:srgbClr val="FF0000"/>
                </a:solidFill>
                <a:latin typeface="Times New Roman" panose="02020603050405020304" pitchFamily="18" charset="0"/>
                <a:cs typeface="Times New Roman" panose="02020603050405020304" pitchFamily="18" charset="0"/>
              </a:rPr>
              <a:t>PHIẾU HỌC TẬP SỐ </a:t>
            </a:r>
            <a:r>
              <a:rPr lang="en-US" sz="2400" b="1" smtClean="0">
                <a:solidFill>
                  <a:srgbClr val="FF0000"/>
                </a:solidFill>
                <a:latin typeface="Times New Roman" panose="02020603050405020304" pitchFamily="18" charset="0"/>
                <a:cs typeface="Times New Roman" panose="02020603050405020304" pitchFamily="18" charset="0"/>
              </a:rPr>
              <a:t>2</a:t>
            </a:r>
            <a:endParaRPr lang="en-US" sz="2400" b="1" smtClean="0">
              <a:solidFill>
                <a:srgbClr val="FF0000"/>
              </a:solidFill>
              <a:latin typeface="Times New Roman" panose="02020603050405020304" pitchFamily="18" charset="0"/>
              <a:cs typeface="Times New Roman" panose="02020603050405020304" pitchFamily="18" charset="0"/>
            </a:endParaRPr>
          </a:p>
          <a:p>
            <a:pPr algn="ctr"/>
            <a:r>
              <a:rPr lang="en-US" sz="2400">
                <a:solidFill>
                  <a:srgbClr val="002060"/>
                </a:solidFill>
                <a:latin typeface="Times New Roman" panose="02020603050405020304" pitchFamily="18" charset="0"/>
                <a:cs typeface="Times New Roman" panose="02020603050405020304" pitchFamily="18" charset="0"/>
              </a:rPr>
              <a:t>Quan sát hình 9.8, nghiên cứu mục III, bài 9 - SGK bộ Cánh diều tìm hiểu về sự vận chuyển chủ động qua màng sinh chất về khái niệm, ý nghĩa, ví dụ minh họa?</a:t>
            </a:r>
            <a:endParaRPr lang="en-US" sz="2400">
              <a:solidFill>
                <a:srgbClr val="002060"/>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1">
            <a:extLst>
              <a:ext uri="{28A0092B-C50C-407E-A947-70E740481C1C}">
                <a14:useLocalDpi xmlns:a14="http://schemas.microsoft.com/office/drawing/2010/main" val="0"/>
              </a:ext>
            </a:extLst>
          </a:blip>
          <a:stretch>
            <a:fillRect/>
          </a:stretch>
        </p:blipFill>
        <p:spPr>
          <a:xfrm>
            <a:off x="1295400" y="1758791"/>
            <a:ext cx="7086600" cy="332755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1615"/>
            <a:ext cx="8492601" cy="1384995"/>
          </a:xfrm>
          <a:prstGeom prst="rect">
            <a:avLst/>
          </a:prstGeom>
        </p:spPr>
        <p:txBody>
          <a:bodyPr wrap="square">
            <a:spAutoFit/>
          </a:bodyPr>
          <a:lstStyle/>
          <a:p>
            <a:pPr algn="ctr">
              <a:lnSpc>
                <a:spcPct val="150000"/>
              </a:lnSpc>
            </a:pPr>
            <a:r>
              <a:rPr lang="en-US" sz="2400" b="1">
                <a:solidFill>
                  <a:srgbClr val="FF0000"/>
                </a:solidFill>
                <a:latin typeface="Times New Roman" panose="02020603050405020304" pitchFamily="18" charset="0"/>
                <a:cs typeface="Times New Roman" panose="02020603050405020304" pitchFamily="18" charset="0"/>
              </a:rPr>
              <a:t>PHIẾU HỌC TẬP SỐ </a:t>
            </a:r>
            <a:r>
              <a:rPr lang="en-US" sz="2400" b="1" smtClean="0">
                <a:solidFill>
                  <a:srgbClr val="FF0000"/>
                </a:solidFill>
                <a:latin typeface="Times New Roman" panose="02020603050405020304" pitchFamily="18" charset="0"/>
                <a:cs typeface="Times New Roman" panose="02020603050405020304" pitchFamily="18" charset="0"/>
              </a:rPr>
              <a:t>3</a:t>
            </a:r>
            <a:endParaRPr lang="en-US" sz="2400" b="1" smtClean="0">
              <a:solidFill>
                <a:srgbClr val="FF0000"/>
              </a:solidFill>
              <a:latin typeface="Times New Roman" panose="02020603050405020304" pitchFamily="18" charset="0"/>
              <a:cs typeface="Times New Roman" panose="02020603050405020304" pitchFamily="18" charset="0"/>
            </a:endParaRPr>
          </a:p>
          <a:p>
            <a:pPr algn="ctr"/>
            <a:r>
              <a:rPr lang="en-US" sz="2400">
                <a:solidFill>
                  <a:srgbClr val="002060"/>
                </a:solidFill>
                <a:latin typeface="Times New Roman" panose="02020603050405020304" pitchFamily="18" charset="0"/>
                <a:cs typeface="Times New Roman" panose="02020603050405020304" pitchFamily="18" charset="0"/>
              </a:rPr>
              <a:t>Quan sát hình 9.9, nghiên cứu mục IV, bài 9 - SGK bộ Cánh diều tìm hiểu về nhập bào và xuất bào và hoàn thành bảng sau:</a:t>
            </a:r>
            <a:endParaRPr lang="en-US" sz="240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304800" y="1733550"/>
          <a:ext cx="3962400" cy="3072384"/>
        </p:xfrm>
        <a:graphic>
          <a:graphicData uri="http://schemas.openxmlformats.org/drawingml/2006/table">
            <a:tbl>
              <a:tblPr firstRow="1" firstCol="1" bandRow="1">
                <a:tableStyleId>{5940675A-B579-460E-94D1-54222C63F5DA}</a:tableStyleId>
              </a:tblPr>
              <a:tblGrid>
                <a:gridCol w="1059180"/>
                <a:gridCol w="1455420"/>
                <a:gridCol w="1447800"/>
              </a:tblGrid>
              <a:tr h="0">
                <a:tc>
                  <a:txBody>
                    <a:bodyPr/>
                    <a:lstStyle/>
                    <a:p>
                      <a:pPr algn="ctr">
                        <a:lnSpc>
                          <a:spcPct val="12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Nội dung</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Nhập bào</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Xuất bào</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249555">
                <a:tc>
                  <a:txBody>
                    <a:bodyPr/>
                    <a:lstStyle/>
                    <a:p>
                      <a:pPr algn="just">
                        <a:lnSpc>
                          <a:spcPct val="12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Giống nhau</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gridSpan="2">
                  <a:txBody>
                    <a:bodyPr/>
                    <a:lstStyle/>
                    <a:p>
                      <a:pPr algn="just">
                        <a:lnSpc>
                          <a:spcPct val="12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hMerge="1">
                  <a:tcPr/>
                </a:tc>
              </a:tr>
              <a:tr h="0">
                <a:tc>
                  <a:txBody>
                    <a:bodyPr/>
                    <a:lstStyle/>
                    <a:p>
                      <a:pPr algn="just">
                        <a:lnSpc>
                          <a:spcPct val="12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Khác nhau</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algn="just">
                        <a:lnSpc>
                          <a:spcPct val="12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Ví dụ</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pic>
        <p:nvPicPr>
          <p:cNvPr id="6" name="Picture 5"/>
          <p:cNvPicPr/>
          <p:nvPr/>
        </p:nvPicPr>
        <p:blipFill>
          <a:blip r:embed="rId1">
            <a:extLst>
              <a:ext uri="{28A0092B-C50C-407E-A947-70E740481C1C}">
                <a14:useLocalDpi xmlns:a14="http://schemas.microsoft.com/office/drawing/2010/main" val="0"/>
              </a:ext>
            </a:extLst>
          </a:blip>
          <a:stretch>
            <a:fillRect/>
          </a:stretch>
        </p:blipFill>
        <p:spPr>
          <a:xfrm>
            <a:off x="4572000" y="1657350"/>
            <a:ext cx="4495800" cy="32099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1615"/>
            <a:ext cx="8492601" cy="579967"/>
          </a:xfrm>
          <a:prstGeom prst="rect">
            <a:avLst/>
          </a:prstGeom>
        </p:spPr>
        <p:txBody>
          <a:bodyPr wrap="square">
            <a:spAutoFit/>
          </a:bodyPr>
          <a:lstStyle/>
          <a:p>
            <a:pPr algn="ctr">
              <a:lnSpc>
                <a:spcPct val="150000"/>
              </a:lnSpc>
            </a:pPr>
            <a:r>
              <a:rPr lang="en-US" sz="2400" b="1" smtClean="0">
                <a:solidFill>
                  <a:srgbClr val="FF0000"/>
                </a:solidFill>
                <a:latin typeface="Times New Roman" panose="02020603050405020304" pitchFamily="18" charset="0"/>
                <a:cs typeface="Times New Roman" panose="02020603050405020304" pitchFamily="18" charset="0"/>
              </a:rPr>
              <a:t>ĐÁP ÁN PHIẾU </a:t>
            </a:r>
            <a:r>
              <a:rPr lang="en-US" sz="2400" b="1">
                <a:solidFill>
                  <a:srgbClr val="FF0000"/>
                </a:solidFill>
                <a:latin typeface="Times New Roman" panose="02020603050405020304" pitchFamily="18" charset="0"/>
                <a:cs typeface="Times New Roman" panose="02020603050405020304" pitchFamily="18" charset="0"/>
              </a:rPr>
              <a:t>HỌC TẬP SỐ </a:t>
            </a:r>
            <a:r>
              <a:rPr lang="en-US" sz="2400" b="1" smtClean="0">
                <a:solidFill>
                  <a:srgbClr val="FF0000"/>
                </a:solidFill>
                <a:latin typeface="Times New Roman" panose="02020603050405020304" pitchFamily="18" charset="0"/>
                <a:cs typeface="Times New Roman" panose="02020603050405020304" pitchFamily="18" charset="0"/>
              </a:rPr>
              <a:t>1</a:t>
            </a:r>
            <a:endParaRPr lang="en-US" sz="2400" b="1" smtClean="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8600" y="707231"/>
            <a:ext cx="8686800" cy="3970318"/>
          </a:xfrm>
          <a:prstGeom prst="rect">
            <a:avLst/>
          </a:prstGeom>
        </p:spPr>
        <p:txBody>
          <a:bodyPr wrap="square">
            <a:spAutoFit/>
          </a:bodyPr>
          <a:lstStyle/>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Hiện tượng: Cốc nước dần chuyển màu đỏ.</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Giải thích: Do phân tử mực di chuyển từ nơi có nồng độ cao đến nơi có nồng độ thấp hơn</a:t>
            </a:r>
            <a:r>
              <a:rPr lang="en-US" sz="2400" i="1">
                <a:solidFill>
                  <a:srgbClr val="002060"/>
                </a:solidFill>
                <a:latin typeface="Times New Roman" panose="02020603050405020304" pitchFamily="18" charset="0"/>
                <a:cs typeface="Times New Roman" panose="02020603050405020304" pitchFamily="18" charset="0"/>
              </a:rPr>
              <a:t> </a:t>
            </a:r>
            <a:r>
              <a:rPr lang="en-US" sz="2400">
                <a:solidFill>
                  <a:srgbClr val="002060"/>
                </a:solidFill>
                <a:latin typeface="Times New Roman" panose="02020603050405020304" pitchFamily="18" charset="0"/>
                <a:cs typeface="Times New Roman" panose="02020603050405020304" pitchFamily="18" charset="0"/>
              </a:rPr>
              <a:t>→ gọi là hiện tượng khuếch tán.</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Khái niệm: khuếch tán là sự di chuyển của các phân tử từ nơi có nồng độ cao đến nơi có nồng độ thấp hơn.</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Khái niệm thẩm thấu: là sự di chuyển của các phân tử nước từ nơi có thế nước cao đến nơi có thế nước thấp hơn</a:t>
            </a:r>
            <a:r>
              <a:rPr lang="en-US" sz="2400" smtClean="0">
                <a:solidFill>
                  <a:srgbClr val="002060"/>
                </a:solidFill>
                <a:latin typeface="Times New Roman" panose="02020603050405020304" pitchFamily="18" charset="0"/>
                <a:cs typeface="Times New Roman" panose="02020603050405020304" pitchFamily="18" charset="0"/>
              </a:rPr>
              <a:t>.</a:t>
            </a:r>
            <a:endParaRPr lang="en-US" sz="24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NKNOELEADERBOARD" val="-188413138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8694</Words>
  <Application>WPS Presentation</Application>
  <PresentationFormat>On-screen Show (16:9)</PresentationFormat>
  <Paragraphs>450</Paragraphs>
  <Slides>29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29</vt:i4>
      </vt:variant>
    </vt:vector>
  </HeadingPairs>
  <TitlesOfParts>
    <vt:vector size="41" baseType="lpstr">
      <vt:lpstr>Arial</vt:lpstr>
      <vt:lpstr>SimSun</vt:lpstr>
      <vt:lpstr>Wingdings</vt:lpstr>
      <vt:lpstr>Times New Roman</vt:lpstr>
      <vt:lpstr>Baskerville Old Face</vt:lpstr>
      <vt:lpstr>Tahoma</vt:lpstr>
      <vt:lpstr>Calibri</vt:lpstr>
      <vt:lpstr>Microsoft YaHei</vt:lpstr>
      <vt:lpstr>Arial Unicode MS</vt:lpstr>
      <vt:lpstr>Calibri Light</vt:lpstr>
      <vt:lpstr>Calibri</vt:lpstr>
      <vt:lpstr>Office Theme</vt:lpstr>
      <vt:lpstr>PowerPoint 演示文稿</vt:lpstr>
      <vt:lpstr>KHỞI ĐỘNG</vt:lpstr>
      <vt:lpstr>ĐÁP ÁN</vt:lpstr>
      <vt:lpstr>PowerPoint 演示文稿</vt:lpstr>
      <vt:lpstr>ĐÁP ÁN</vt:lpstr>
      <vt:lpstr>-  Làm thí nghiệm nhỏ giọt mực đỏ vào 1 phía của cốc nước. Quan sát và giải thích hiện tượng? -  Trình bày khái niệm: khuếch tán và thẩm thấu - Thế nào là khuếch tán đơn giản và khuếch tán tăng cường? Ví dụ? - Vận chuyển thụ động qua màng sinh chất là gì?</vt:lpstr>
      <vt:lpstr>PowerPoint 演示文稿</vt:lpstr>
      <vt:lpstr>PowerPoint 演示文稿</vt:lpstr>
      <vt:lpstr>PowerPoint 演示文稿</vt:lpstr>
      <vt:lpstr>PowerPoint 演示文稿</vt:lpstr>
      <vt:lpstr>PowerPoint 演示文稿</vt:lpstr>
      <vt:lpstr>PowerPoint 演示文稿</vt:lpstr>
      <vt:lpstr>THỰC HÀNH</vt:lpstr>
      <vt:lpstr>PowerPoint 演示文稿</vt:lpstr>
      <vt:lpstr>PowerPoint 演示文稿</vt:lpstr>
      <vt:lpstr>Thí nghiệm 2</vt:lpstr>
      <vt:lpstr>Thí nghiệm 2</vt:lpstr>
      <vt:lpstr>LUYỆN TẬP</vt:lpstr>
      <vt:lpstr>LUYỆN TẬP</vt:lpstr>
      <vt:lpstr>PowerPoint 演示文稿</vt:lpstr>
      <vt:lpstr>ĐÁP ÁN</vt:lpstr>
      <vt:lpstr>ĐÁP ÁN</vt:lpstr>
      <vt:lpstr>PowerPoint 演示文稿</vt:lpstr>
      <vt:lpstr>ĐÁP ÁN</vt:lpstr>
      <vt:lpstr>VẬN DỤNG</vt:lpstr>
      <vt:lpstr>VẬN DỤNG</vt:lpstr>
      <vt:lpstr>PowerPoint 演示文稿</vt:lpstr>
      <vt:lpstr>PowerPoint 演示文稿</vt:lpstr>
      <vt:lpstr>ĐÁP 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Nghĩa Nguyễn Trọng</cp:lastModifiedBy>
  <cp:revision>156</cp:revision>
  <dcterms:created xsi:type="dcterms:W3CDTF">2022-02-23T02:09:00Z</dcterms:created>
  <dcterms:modified xsi:type="dcterms:W3CDTF">2024-06-07T17:08:06Z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1033-11.2.0.10152</vt:lpwstr>
  </property>
</Properties>
</file>