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30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96E4D-F107-44F2-9DCE-0B164CBD42FE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56ED87-6B6D-4D2E-8564-78DA3C1D0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391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24DCA5-A7A8-4689-8651-5E03C020EB3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029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5/8/2023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5/8/2023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A2404A1-BF4E-4858-BD1C-1BEFE71B63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4296094"/>
            <a:ext cx="10782299" cy="110062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0053544-3012-4C81-98D6-E2665A3A3F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5533242"/>
            <a:ext cx="9972675" cy="54350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20" name="Picture Placeholder 16">
            <a:extLst>
              <a:ext uri="{FF2B5EF4-FFF2-40B4-BE49-F238E27FC236}">
                <a16:creationId xmlns:a16="http://schemas.microsoft.com/office/drawing/2014/main" id="{C177CBDB-952D-484B-B43B-F988558931C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0100" y="727075"/>
            <a:ext cx="5176838" cy="30718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21" name="Picture Placeholder 18">
            <a:extLst>
              <a:ext uri="{FF2B5EF4-FFF2-40B4-BE49-F238E27FC236}">
                <a16:creationId xmlns:a16="http://schemas.microsoft.com/office/drawing/2014/main" id="{D789E88D-76E7-4745-B062-102E233A672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46800" y="727075"/>
            <a:ext cx="5245100" cy="30702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33A5CE3-0C01-4DBF-926A-2F9BFD043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4144434"/>
            <a:ext cx="1062990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11">
            <a:extLst>
              <a:ext uri="{FF2B5EF4-FFF2-40B4-BE49-F238E27FC236}">
                <a16:creationId xmlns:a16="http://schemas.microsoft.com/office/drawing/2014/main" id="{083D82F8-F43B-4D01-891B-F77BC6F6F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Date Placeholder 6">
            <a:extLst>
              <a:ext uri="{FF2B5EF4-FFF2-40B4-BE49-F238E27FC236}">
                <a16:creationId xmlns:a16="http://schemas.microsoft.com/office/drawing/2014/main" id="{B8CBC856-A31F-40C2-B7EA-91B860D306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2/11/20XX</a:t>
            </a:r>
            <a:endParaRPr lang="en-US" dirty="0"/>
          </a:p>
        </p:txBody>
      </p:sp>
      <p:sp>
        <p:nvSpPr>
          <p:cNvPr id="15" name="Slide Number Placeholder 10">
            <a:extLst>
              <a:ext uri="{FF2B5EF4-FFF2-40B4-BE49-F238E27FC236}">
                <a16:creationId xmlns:a16="http://schemas.microsoft.com/office/drawing/2014/main" id="{966FFB51-C55B-469E-B3C6-1A6369920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3D7EE4-1EDB-42FD-B6B7-A82C9F31F0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78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5/8/2023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5/8/2023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5/8/2023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  <p:sldLayoutId id="2147483671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3B543-5EED-463F-B56E-51B43E67E4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783" y="241852"/>
            <a:ext cx="9437274" cy="1454426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THỰC HÀNH MỘT SỐ TÍNH NĂNG HỮU ÍCH CỦA DỊCH VỤ THƯ ĐIỆN TỬ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397571-B6D6-4125-B0DE-2EE3DB06F4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8783" y="2543508"/>
            <a:ext cx="8500263" cy="2855872"/>
          </a:xfrm>
        </p:spPr>
        <p:txBody>
          <a:bodyPr>
            <a:noAutofit/>
          </a:bodyPr>
          <a:lstStyle/>
          <a:p>
            <a:pPr indent="431800" algn="just">
              <a:lnSpc>
                <a:spcPct val="120000"/>
              </a:lnSpc>
              <a:spcAft>
                <a:spcPts val="1000"/>
              </a:spcAft>
            </a:pPr>
            <a:r>
              <a:rPr lang="en-US" sz="2600" b="1" cap="none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Phân loại thư điện tử</a:t>
            </a:r>
          </a:p>
          <a:p>
            <a:pPr indent="431800" algn="just">
              <a:lnSpc>
                <a:spcPct val="120000"/>
              </a:lnSpc>
              <a:spcAft>
                <a:spcPts val="1000"/>
              </a:spcAft>
            </a:pPr>
            <a:r>
              <a:rPr lang="en-US" sz="2600" cap="none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vi-VN" sz="2600" cap="none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iệc phân loại cho phép người dùng dễ dàng gắn thẻ, g</a:t>
            </a:r>
            <a:r>
              <a:rPr lang="en-US" sz="2600" cap="none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</a:t>
            </a:r>
            <a:r>
              <a:rPr lang="vi-VN" sz="2600" cap="none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nhãn vào nhóm các thư cũng như sự kiện lịch trong các dịch vụ thư điện t</a:t>
            </a:r>
            <a:r>
              <a:rPr lang="en-US" sz="2600" cap="none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ử,</a:t>
            </a:r>
            <a:r>
              <a:rPr lang="vi-VN" sz="2600" cap="none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b="1" cap="none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gmail</a:t>
            </a:r>
            <a:r>
              <a:rPr lang="vi-VN" sz="2600" cap="none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có s</a:t>
            </a:r>
            <a:r>
              <a:rPr lang="en-US" sz="2600" cap="none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ẵ</a:t>
            </a:r>
            <a:r>
              <a:rPr lang="vi-VN" sz="2600" cap="none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các nhóm được g</a:t>
            </a:r>
            <a:r>
              <a:rPr lang="en-US" sz="2600" cap="none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ắ</a:t>
            </a:r>
            <a:r>
              <a:rPr lang="vi-VN" sz="2600" cap="none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nhãn như: </a:t>
            </a:r>
            <a:r>
              <a:rPr lang="vi-VN" sz="2600" b="1" cap="none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inbox</a:t>
            </a:r>
            <a:r>
              <a:rPr lang="vi-VN" sz="2600" cap="none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600" b="1" cap="none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sent</a:t>
            </a:r>
            <a:r>
              <a:rPr lang="en-US" sz="2600" b="1" cap="none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vi-VN" sz="2600" cap="none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b="1" cap="none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drafts </a:t>
            </a:r>
            <a:r>
              <a:rPr lang="vi-VN" sz="2600" cap="none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(các thư nháp),...</a:t>
            </a:r>
            <a:endParaRPr lang="en-US" sz="2600" cap="none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2600" cap="non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A04592-23B0-4A68-89A0-D398C11E5B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196" t="27815" r="21195" b="13606"/>
          <a:stretch/>
        </p:blipFill>
        <p:spPr>
          <a:xfrm>
            <a:off x="9077739" y="1046640"/>
            <a:ext cx="3127513" cy="584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52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FF58D78-37B4-476E-A10F-32310F218BF6}"/>
              </a:ext>
            </a:extLst>
          </p:cNvPr>
          <p:cNvSpPr txBox="1"/>
          <p:nvPr/>
        </p:nvSpPr>
        <p:spPr>
          <a:xfrm>
            <a:off x="318051" y="211965"/>
            <a:ext cx="11516140" cy="5944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54000">
              <a:lnSpc>
                <a:spcPct val="165000"/>
              </a:lnSpc>
              <a:spcAft>
                <a:spcPts val="300"/>
              </a:spcAft>
              <a:tabLst>
                <a:tab pos="5686425" algn="l"/>
              </a:tabLst>
            </a:pPr>
            <a:r>
              <a:rPr lang="vi-VN" sz="2600" b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Nhiệm vụ 1. </a:t>
            </a:r>
            <a:r>
              <a:rPr lang="vi-VN" sz="26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 loại và đánh dấu email trong Gmail	</a:t>
            </a:r>
            <a:endParaRPr lang="en-US" sz="260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30200">
              <a:spcAft>
                <a:spcPts val="700"/>
              </a:spcAft>
            </a:pPr>
            <a:r>
              <a:rPr lang="en-US" sz="2600" b="1" i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vi-VN" sz="2600" b="1" i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êu c</a:t>
            </a:r>
            <a:r>
              <a:rPr lang="en-US" sz="2600" b="1" i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ầ</a:t>
            </a:r>
            <a:r>
              <a:rPr lang="vi-VN" sz="2600" b="1" i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u:</a:t>
            </a:r>
            <a:r>
              <a:rPr lang="en-US" sz="2600" b="1" i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600">
              <a:solidFill>
                <a:schemeClr val="tx1">
                  <a:lumMod val="9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30200" algn="just">
              <a:spcAft>
                <a:spcPts val="300"/>
              </a:spcAft>
            </a:pPr>
            <a:r>
              <a:rPr lang="vi-VN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 hãy tạo nhãn </a:t>
            </a:r>
            <a:r>
              <a:rPr lang="en-US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vi-VN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 tập</a:t>
            </a:r>
            <a:r>
              <a:rPr lang="en-US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r>
              <a:rPr lang="vi-VN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cho các email về học tập, gồm các email </a:t>
            </a:r>
            <a:r>
              <a:rPr lang="en-US" sz="260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ược g</a:t>
            </a:r>
            <a:r>
              <a:rPr lang="en-US" sz="260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ử</a:t>
            </a:r>
            <a:r>
              <a:rPr lang="vi-VN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từ</a:t>
            </a:r>
            <a:endParaRPr lang="en-US" sz="2600">
              <a:solidFill>
                <a:schemeClr val="tx1">
                  <a:lumMod val="9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30200" indent="-330200">
              <a:lnSpc>
                <a:spcPct val="165000"/>
              </a:lnSpc>
              <a:spcAft>
                <a:spcPts val="300"/>
              </a:spcAft>
            </a:pPr>
            <a:r>
              <a:rPr lang="vi-VN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 viên và các bạn trong lớp. Đánh </a:t>
            </a:r>
            <a:r>
              <a:rPr lang="en-US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dấ</a:t>
            </a:r>
            <a:r>
              <a:rPr lang="vi-VN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cho những email được gửi đ</a:t>
            </a:r>
            <a:r>
              <a:rPr lang="en-US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từ giáo viên. </a:t>
            </a:r>
            <a:r>
              <a:rPr lang="vi-VN" sz="2600" b="1" i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</a:t>
            </a:r>
            <a:r>
              <a:rPr lang="en-US" sz="2600" b="1" i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ớ</a:t>
            </a:r>
            <a:r>
              <a:rPr lang="vi-VN" sz="2600" b="1" i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d</a:t>
            </a:r>
            <a:r>
              <a:rPr lang="en-US" sz="2600" b="1" i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ẫ</a:t>
            </a:r>
            <a:r>
              <a:rPr lang="vi-VN" sz="2600" b="1" i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thực hiện:</a:t>
            </a:r>
            <a:endParaRPr lang="en-US" sz="2600">
              <a:solidFill>
                <a:schemeClr val="tx1">
                  <a:lumMod val="9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30200">
              <a:lnSpc>
                <a:spcPct val="165000"/>
              </a:lnSpc>
              <a:spcAft>
                <a:spcPts val="300"/>
              </a:spcAft>
            </a:pPr>
            <a:r>
              <a:rPr lang="vi-VN" sz="2600" i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 1.</a:t>
            </a:r>
            <a:r>
              <a:rPr lang="vi-VN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Đăng nhập tài kho</a:t>
            </a:r>
            <a:r>
              <a:rPr lang="en-US" sz="260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Gmail c</a:t>
            </a:r>
            <a:r>
              <a:rPr lang="en-US" sz="260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ủ</a:t>
            </a:r>
            <a:r>
              <a:rPr lang="vi-VN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em.</a:t>
            </a:r>
            <a:endParaRPr lang="en-US" sz="2600">
              <a:solidFill>
                <a:schemeClr val="tx1">
                  <a:lumMod val="9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30200">
              <a:spcAft>
                <a:spcPts val="300"/>
              </a:spcAft>
            </a:pPr>
            <a:r>
              <a:rPr lang="vi-VN" sz="2600" i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 2.</a:t>
            </a:r>
            <a:r>
              <a:rPr lang="vi-VN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Chọn </a:t>
            </a:r>
            <a:r>
              <a:rPr lang="vi-VN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</a:t>
            </a:r>
            <a:r>
              <a:rPr lang="vi-VN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b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(Settings) </a:t>
            </a:r>
            <a:r>
              <a:rPr lang="en-US" sz="260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ở</a:t>
            </a:r>
            <a:r>
              <a:rPr lang="vi-VN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góc ph</a:t>
            </a:r>
            <a:r>
              <a:rPr lang="en-US" sz="260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trên màn hình, xuất hiện c</a:t>
            </a:r>
            <a:r>
              <a:rPr lang="en-US" sz="260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ử</a:t>
            </a:r>
            <a:r>
              <a:rPr lang="vi-VN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s</a:t>
            </a:r>
            <a:r>
              <a:rPr lang="en-US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ổ</a:t>
            </a:r>
            <a:r>
              <a:rPr lang="vi-VN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Settings </a:t>
            </a:r>
            <a:r>
              <a:rPr lang="en-US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indent="330200">
              <a:spcAft>
                <a:spcPts val="300"/>
              </a:spcAft>
            </a:pPr>
            <a:r>
              <a:rPr lang="vi-VN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 </a:t>
            </a:r>
            <a:r>
              <a:rPr lang="en-US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ở </a:t>
            </a:r>
            <a:r>
              <a:rPr lang="vi-VN" sz="2600" i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2,</a:t>
            </a:r>
            <a:r>
              <a:rPr lang="vi-VN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chọn mục </a:t>
            </a:r>
            <a:r>
              <a:rPr lang="vi-VN" sz="2600" b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Labels. </a:t>
            </a:r>
            <a:r>
              <a:rPr lang="vi-VN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 </a:t>
            </a:r>
            <a:r>
              <a:rPr lang="vi-VN" sz="2600" b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Create new label.</a:t>
            </a:r>
            <a:endParaRPr lang="en-US" sz="2600">
              <a:solidFill>
                <a:schemeClr val="tx1">
                  <a:lumMod val="9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30200" algn="just">
              <a:spcAft>
                <a:spcPts val="700"/>
              </a:spcAft>
            </a:pPr>
            <a:r>
              <a:rPr lang="vi-VN" sz="2600" i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 </a:t>
            </a:r>
            <a:r>
              <a:rPr lang="en-US" sz="2600" i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vi-VN" sz="2600" i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vi-VN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Tại c</a:t>
            </a:r>
            <a:r>
              <a:rPr lang="en-US" sz="260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ử</a:t>
            </a:r>
            <a:r>
              <a:rPr lang="vi-VN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s</a:t>
            </a:r>
            <a:r>
              <a:rPr lang="en-US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ổ</a:t>
            </a:r>
            <a:r>
              <a:rPr lang="vi-VN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New label nhập tên nh</a:t>
            </a:r>
            <a:r>
              <a:rPr lang="en-US" sz="260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ã</a:t>
            </a:r>
            <a:r>
              <a:rPr lang="vi-VN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“Học tập" và chọn </a:t>
            </a:r>
            <a:r>
              <a:rPr lang="vi-VN" sz="2600" b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Create.</a:t>
            </a:r>
            <a:endParaRPr lang="en-US" sz="2600">
              <a:solidFill>
                <a:schemeClr val="tx1">
                  <a:lumMod val="9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30200" algn="just">
              <a:spcAft>
                <a:spcPts val="300"/>
              </a:spcAft>
            </a:pPr>
            <a:r>
              <a:rPr lang="vi-VN" sz="2600" i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Lưu </a:t>
            </a:r>
            <a:r>
              <a:rPr lang="en-US" sz="2600" i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ý</a:t>
            </a:r>
            <a:r>
              <a:rPr lang="vi-VN" sz="2600" i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vi-VN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Có th</a:t>
            </a:r>
            <a:r>
              <a:rPr lang="en-US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tạo nhãn con c</a:t>
            </a:r>
            <a:r>
              <a:rPr lang="en-US" sz="260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ủ</a:t>
            </a:r>
            <a:r>
              <a:rPr lang="vi-VN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một nhãn khác giống như tạo thư mục con, b</a:t>
            </a:r>
            <a:r>
              <a:rPr lang="en-US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ằ</a:t>
            </a:r>
            <a:r>
              <a:rPr lang="vi-VN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</a:t>
            </a:r>
            <a:endParaRPr lang="en-US" sz="2600">
              <a:solidFill>
                <a:schemeClr val="tx1">
                  <a:lumMod val="9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4000">
              <a:spcAft>
                <a:spcPts val="500"/>
              </a:spcAft>
            </a:pPr>
            <a:r>
              <a:rPr lang="vi-VN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 chọn </a:t>
            </a:r>
            <a:r>
              <a:rPr lang="vi-VN" sz="2600" b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Nest label under </a:t>
            </a:r>
            <a:r>
              <a:rPr lang="vi-VN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 chọn tên nhãn cha (C</a:t>
            </a:r>
            <a:r>
              <a:rPr lang="en-US" sz="260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ử</a:t>
            </a:r>
            <a:r>
              <a:rPr lang="vi-VN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s</a:t>
            </a:r>
            <a:r>
              <a:rPr lang="en-US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ổ</a:t>
            </a:r>
            <a:r>
              <a:rPr lang="vi-VN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New label </a:t>
            </a:r>
            <a:r>
              <a:rPr lang="en-US" sz="260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ở</a:t>
            </a:r>
            <a:r>
              <a:rPr lang="vi-VN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i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2).</a:t>
            </a:r>
            <a:endParaRPr lang="en-US" sz="2600">
              <a:solidFill>
                <a:schemeClr val="tx1">
                  <a:lumMod val="9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24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9A95EA-4449-4D60-A201-5A5AC7558D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97" t="17955" r="17607" b="12639"/>
          <a:stretch/>
        </p:blipFill>
        <p:spPr>
          <a:xfrm>
            <a:off x="742122" y="78447"/>
            <a:ext cx="10508974" cy="670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65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8D54F1D-FB14-402B-82F7-2DA89004D764}"/>
              </a:ext>
            </a:extLst>
          </p:cNvPr>
          <p:cNvSpPr txBox="1"/>
          <p:nvPr/>
        </p:nvSpPr>
        <p:spPr>
          <a:xfrm>
            <a:off x="503583" y="211015"/>
            <a:ext cx="10031896" cy="975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41300">
              <a:lnSpc>
                <a:spcPct val="115000"/>
              </a:lnSpc>
            </a:pPr>
            <a:r>
              <a:rPr lang="en-US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muốn gán th</a:t>
            </a:r>
            <a:r>
              <a:rPr lang="en-US" sz="260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ê</a:t>
            </a:r>
            <a:r>
              <a:rPr lang="vi-VN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nhãn khác cho email: chọn email cần gán th</a:t>
            </a:r>
            <a:r>
              <a:rPr lang="en-US" sz="260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ê</a:t>
            </a:r>
            <a:r>
              <a:rPr lang="vi-VN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nhãn, chọn </a:t>
            </a:r>
            <a:r>
              <a:rPr lang="en-US" sz="2600" b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</a:t>
            </a:r>
            <a:r>
              <a:rPr lang="vi-VN" sz="2600" b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bels</a:t>
            </a:r>
            <a:r>
              <a:rPr lang="vi-VN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i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(Hình 3),</a:t>
            </a:r>
            <a:r>
              <a:rPr lang="vi-VN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chọn nhãn mu</a:t>
            </a:r>
            <a:r>
              <a:rPr lang="en-US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</a:t>
            </a:r>
            <a:r>
              <a:rPr lang="vi-VN" sz="260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gán thêm.</a:t>
            </a:r>
            <a:endParaRPr lang="en-US" sz="2600">
              <a:solidFill>
                <a:schemeClr val="tx1">
                  <a:lumMod val="9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F325CC-B8B4-4ADD-B836-0EF27328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03" t="44442" r="17935" b="30232"/>
          <a:stretch/>
        </p:blipFill>
        <p:spPr>
          <a:xfrm>
            <a:off x="469342" y="1276183"/>
            <a:ext cx="11253315" cy="26371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11FA1A2-C7F8-4D5A-A865-86838600F201}"/>
              </a:ext>
            </a:extLst>
          </p:cNvPr>
          <p:cNvSpPr txBox="1"/>
          <p:nvPr/>
        </p:nvSpPr>
        <p:spPr>
          <a:xfrm>
            <a:off x="696849" y="4202898"/>
            <a:ext cx="11025808" cy="2054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04800" algn="just">
              <a:lnSpc>
                <a:spcPct val="122000"/>
              </a:lnSpc>
              <a:spcAft>
                <a:spcPts val="400"/>
              </a:spcAft>
            </a:pP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mu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di chuy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email sang nhãn khác: chọn email mu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di chuy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n, chọn </a:t>
            </a:r>
            <a:r>
              <a:rPr lang="vi-VN" sz="2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Move to </a:t>
            </a:r>
            <a:r>
              <a:rPr lang="vi-VN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{Hình 3),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chọn nhãn mu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email di chuy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đ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n.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04800">
              <a:lnSpc>
                <a:spcPct val="115000"/>
              </a:lnSpc>
              <a:spcAft>
                <a:spcPts val="400"/>
              </a:spcAft>
            </a:pPr>
            <a:r>
              <a:rPr lang="vi-VN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 4.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Chọn dấu 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ở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ạ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 email c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ầ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đánh dấu (email do giáo viên g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ử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i).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04800">
              <a:lnSpc>
                <a:spcPct val="115000"/>
              </a:lnSpc>
              <a:spcAft>
                <a:spcPts val="400"/>
              </a:spcAft>
            </a:pPr>
            <a:r>
              <a:rPr lang="vi-VN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ưu ý</a:t>
            </a:r>
            <a:r>
              <a:rPr lang="vi-VN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ên đánh d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những email quan trọng đ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ễ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ì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ki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m.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72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5E13CFC8-D514-4408-9C90-CA705A1C13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9943" y="3480"/>
            <a:ext cx="11641541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69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800" b="1" i="0" u="none" strike="noStrike" cap="none" normalizeH="0" baseline="0">
                <a:ln>
                  <a:noFill/>
                </a:ln>
                <a:solidFill>
                  <a:srgbClr val="FFFF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rgbClr val="FFFF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r>
              <a:rPr kumimoji="0" lang="vi-VN" altLang="en-US" sz="2800" b="1" i="0" u="none" strike="noStrike" cap="none" normalizeH="0" baseline="0">
                <a:ln>
                  <a:noFill/>
                </a:ln>
                <a:solidFill>
                  <a:srgbClr val="FFFF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Qu</a:t>
            </a:r>
            <a:r>
              <a:rPr lang="en-US" altLang="en-US" sz="2800" b="1">
                <a:solidFill>
                  <a:srgbClr val="FFFF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ả</a:t>
            </a:r>
            <a:r>
              <a:rPr kumimoji="0" lang="vi-VN" altLang="en-US" sz="2800" b="1" i="0" u="none" strike="noStrike" cap="none" normalizeH="0" baseline="0">
                <a:ln>
                  <a:noFill/>
                </a:ln>
                <a:solidFill>
                  <a:srgbClr val="FFFF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 lí email bằng bộ lọc và t</a:t>
            </a:r>
            <a:r>
              <a:rPr lang="en-US" altLang="en-US" sz="2800" b="1">
                <a:solidFill>
                  <a:srgbClr val="FFFF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ì</a:t>
            </a:r>
            <a:r>
              <a:rPr kumimoji="0" lang="vi-VN" altLang="en-US" sz="2800" b="1" i="0" u="none" strike="noStrike" cap="none" normalizeH="0" baseline="0">
                <a:ln>
                  <a:noFill/>
                </a:ln>
                <a:solidFill>
                  <a:srgbClr val="FFFF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m kiếm email</a:t>
            </a:r>
            <a:endParaRPr kumimoji="0" lang="en-US" altLang="en-US" sz="2800" b="1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+mj-lt"/>
              <a:cs typeface="Times New Roman" panose="02020603050405020304" pitchFamily="18" charset="0"/>
            </a:endParaRPr>
          </a:p>
          <a:p>
            <a:pPr marL="0" marR="0" lvl="0" indent="6223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600" b="1" i="0" u="none" strike="noStrike" cap="none" normalizeH="0" baseline="0">
                <a:ln>
                  <a:noFill/>
                </a:ln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Nhiệm vụ 2. </a:t>
            </a:r>
            <a:r>
              <a:rPr kumimoji="0" lang="vi-VN" altLang="en-US" sz="2600" b="0" i="0" u="none" strike="noStrike" cap="none" normalizeH="0" baseline="0">
                <a:ln>
                  <a:noFill/>
                </a:ln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6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kumimoji="0" lang="vi-VN" altLang="en-US" sz="2600" b="0" i="0" u="none" strike="noStrike" cap="none" normalizeH="0" baseline="0">
                <a:ln>
                  <a:noFill/>
                </a:ln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 ki</a:t>
            </a:r>
            <a:r>
              <a:rPr kumimoji="0" lang="en-US" altLang="en-US" sz="2600" b="0" i="0" u="none" strike="noStrike" cap="none" normalizeH="0" baseline="0">
                <a:ln>
                  <a:noFill/>
                </a:ln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kumimoji="0" lang="vi-VN" altLang="en-US" sz="2600" b="0" i="0" u="none" strike="noStrike" cap="none" normalizeH="0" baseline="0">
                <a:ln>
                  <a:noFill/>
                </a:ln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 và tạo bộ lọc email trong Gmail</a:t>
            </a:r>
            <a:endParaRPr kumimoji="0" lang="en-US" altLang="en-US" sz="2600" b="0" i="0" u="none" strike="noStrike" cap="none" normalizeH="0" baseline="0">
              <a:ln>
                <a:noFill/>
              </a:ln>
              <a:effectLst/>
              <a:latin typeface="+mj-lt"/>
              <a:cs typeface="Times New Roman" panose="02020603050405020304" pitchFamily="18" charset="0"/>
            </a:endParaRPr>
          </a:p>
          <a:p>
            <a:pPr marL="0" marR="0" lvl="0" indent="6223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600" b="1" i="1" u="none" strike="noStrike" cap="none" normalizeH="0" baseline="0">
                <a:ln>
                  <a:noFill/>
                </a:ln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Yêu cầu:</a:t>
            </a:r>
            <a:r>
              <a:rPr lang="en-US" altLang="en-US" sz="2600"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vi-VN" altLang="en-US" sz="2600" b="0" i="0" u="none" strike="noStrike" cap="none" normalizeH="0" baseline="0">
                <a:ln>
                  <a:noFill/>
                </a:ln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Em hãy t</a:t>
            </a:r>
            <a:r>
              <a:rPr lang="en-US" altLang="en-US" sz="26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kumimoji="0" lang="vi-VN" altLang="en-US" sz="2600" b="0" i="0" u="none" strike="noStrike" cap="none" normalizeH="0" baseline="0">
                <a:ln>
                  <a:noFill/>
                </a:ln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 ki</a:t>
            </a:r>
            <a:r>
              <a:rPr kumimoji="0" lang="en-US" altLang="en-US" sz="2600" b="0" i="0" u="none" strike="noStrike" cap="none" normalizeH="0" baseline="0">
                <a:ln>
                  <a:noFill/>
                </a:ln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kumimoji="0" lang="vi-VN" altLang="en-US" sz="2600" b="0" i="0" u="none" strike="noStrike" cap="none" normalizeH="0" baseline="0">
                <a:ln>
                  <a:noFill/>
                </a:ln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 các email do giáo viên dạy m</a:t>
            </a:r>
            <a:r>
              <a:rPr lang="en-US" altLang="en-US" sz="26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kumimoji="0" lang="vi-VN" altLang="en-US" sz="2600" b="0" i="0" u="none" strike="noStrike" cap="none" normalizeH="0" baseline="0">
                <a:ln>
                  <a:noFill/>
                </a:ln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 Tin học g</a:t>
            </a:r>
            <a:r>
              <a:rPr lang="en-US" altLang="en-US" sz="26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ử</a:t>
            </a:r>
            <a:r>
              <a:rPr kumimoji="0" lang="vi-VN" altLang="en-US" sz="2600" b="0" i="0" u="none" strike="noStrike" cap="none" normalizeH="0" baseline="0">
                <a:ln>
                  <a:noFill/>
                </a:ln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 đến </a:t>
            </a:r>
            <a:endParaRPr kumimoji="0" lang="en-US" altLang="en-US" sz="2600" b="0" i="0" u="none" strike="noStrike" cap="none" normalizeH="0" baseline="0">
              <a:ln>
                <a:noFill/>
              </a:ln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6223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600" b="0" i="0" u="none" strike="noStrike" cap="none" normalizeH="0" baseline="0">
                <a:ln>
                  <a:noFill/>
                </a:ln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và c</a:t>
            </a:r>
            <a:r>
              <a:rPr lang="en-US" altLang="en-US" sz="26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kumimoji="0" lang="vi-VN" altLang="en-US" sz="2600" b="0" i="0" u="none" strike="noStrike" cap="none" normalizeH="0" baseline="0">
                <a:ln>
                  <a:noFill/>
                </a:ln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tệp </a:t>
            </a:r>
            <a:r>
              <a:rPr lang="en-US" altLang="en-US" sz="26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kumimoji="0" lang="vi-VN" altLang="en-US" sz="2600" b="0" i="0" u="none" strike="noStrike" cap="none" normalizeH="0" baseline="0">
                <a:ln>
                  <a:noFill/>
                </a:ln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ính kèm.</a:t>
            </a:r>
            <a:endParaRPr kumimoji="0" lang="en-US" altLang="en-US" sz="2800" b="0" i="0" u="none" strike="noStrike" cap="none" normalizeH="0" baseline="0">
              <a:ln>
                <a:noFill/>
              </a:ln>
              <a:effectLst/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37640DD-6288-4773-BD49-D428B24F07A7}"/>
              </a:ext>
            </a:extLst>
          </p:cNvPr>
          <p:cNvGrpSpPr/>
          <p:nvPr/>
        </p:nvGrpSpPr>
        <p:grpSpPr>
          <a:xfrm>
            <a:off x="429360" y="1727029"/>
            <a:ext cx="11333280" cy="3021276"/>
            <a:chOff x="553920" y="2103743"/>
            <a:chExt cx="11333280" cy="3021276"/>
          </a:xfrm>
        </p:grpSpPr>
        <p:sp>
          <p:nvSpPr>
            <p:cNvPr id="5" name="Rectangle 6">
              <a:extLst>
                <a:ext uri="{FF2B5EF4-FFF2-40B4-BE49-F238E27FC236}">
                  <a16:creationId xmlns:a16="http://schemas.microsoft.com/office/drawing/2014/main" id="{8843F7F6-E611-4DD6-93AC-0149656F8C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920" y="2103743"/>
              <a:ext cx="11333280" cy="3021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indent="3175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27940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altLang="en-US" sz="2600" b="1" i="1" u="none" strike="noStrike" cap="none" normalizeH="0" baseline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Hướng d</a:t>
              </a:r>
              <a:r>
                <a:rPr kumimoji="0" lang="en-US" altLang="en-US" sz="2600" b="1" i="1" u="none" strike="noStrike" cap="none" normalizeH="0" baseline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ẫ</a:t>
              </a:r>
              <a:r>
                <a:rPr kumimoji="0" lang="vi-VN" altLang="en-US" sz="2600" b="1" i="1" u="none" strike="noStrike" cap="none" normalizeH="0" baseline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 thực hiện:</a:t>
              </a:r>
              <a:endParaRPr kumimoji="0" lang="en-US" altLang="en-US" sz="2600" b="1" i="0" u="none" strike="noStrike" cap="none" normalizeH="0" baseline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31750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altLang="en-US" sz="2600" b="0" i="1" u="none" strike="noStrike" cap="none" normalizeH="0" baseline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Bước </a:t>
              </a:r>
              <a:r>
                <a:rPr kumimoji="0" lang="en-US" altLang="en-US" sz="2600" b="0" i="1" u="none" strike="noStrike" cap="none" normalizeH="0" baseline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kumimoji="0" lang="vi-VN" altLang="en-US" sz="2600" b="0" i="1" u="none" strike="noStrike" cap="none" normalizeH="0" baseline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kumimoji="0" lang="vi-VN" altLang="en-US" sz="2600" b="0" i="0" u="none" strike="noStrike" cap="none" normalizeH="0" baseline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Đăng nhập tài kh</a:t>
              </a:r>
              <a:r>
                <a:rPr kumimoji="0" lang="en-US" altLang="en-US" sz="2600" b="0" i="0" u="none" strike="noStrike" cap="none" normalizeH="0" baseline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oản</a:t>
              </a:r>
              <a:r>
                <a:rPr kumimoji="0" lang="vi-VN" altLang="en-US" sz="2600" b="0" i="0" u="none" strike="noStrike" cap="none" normalizeH="0" baseline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Gmail củ</a:t>
              </a:r>
              <a:r>
                <a:rPr kumimoji="0" lang="en-US" altLang="en-US" sz="2600" b="0" i="0" u="none" strike="noStrike" cap="none" normalizeH="0" baseline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kumimoji="0" lang="vi-VN" altLang="en-US" sz="2600" b="0" i="0" u="none" strike="noStrike" cap="none" normalizeH="0" baseline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em.</a:t>
              </a:r>
              <a:endParaRPr kumimoji="0" lang="en-US" altLang="en-US" sz="2600" b="0" i="0" u="none" strike="noStrike" cap="none" normalizeH="0" baseline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31750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altLang="en-US" sz="2600" b="0" i="1" u="none" strike="noStrike" cap="none" normalizeH="0" baseline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Bước 2.</a:t>
              </a:r>
              <a:r>
                <a:rPr kumimoji="0" lang="vi-VN" altLang="en-US" sz="2600" b="0" i="0" u="none" strike="noStrike" cap="none" normalizeH="0" baseline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6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kumimoji="0" lang="vi-VN" altLang="en-US" sz="2600" b="0" i="0" u="none" strike="noStrike" cap="none" normalizeH="0" baseline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ại ô </a:t>
              </a:r>
              <a:r>
                <a:rPr kumimoji="0" lang="vi-VN" altLang="en-US" sz="2600" b="1" i="0" u="none" strike="noStrike" cap="none" normalizeH="0" baseline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Search in mail </a:t>
              </a:r>
              <a:r>
                <a:rPr kumimoji="0" lang="vi-VN" altLang="en-US" sz="2600" b="0" i="0" u="none" strike="noStrike" cap="none" normalizeH="0" baseline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kumimoji="0" lang="en-US" altLang="en-US" sz="2600" b="0" i="0" u="none" strike="noStrike" cap="none" normalizeH="0" baseline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r>
                <a:rPr kumimoji="0" lang="vi-VN" altLang="en-US" sz="2600" b="0" i="0" u="none" strike="noStrike" cap="none" normalizeH="0" baseline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 xuất hiện c</a:t>
              </a:r>
              <a:r>
                <a:rPr lang="en-US" altLang="en-US" sz="26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ử</a:t>
              </a:r>
              <a:r>
                <a:rPr kumimoji="0" lang="vi-VN" altLang="en-US" sz="2600" b="0" i="0" u="none" strike="noStrike" cap="none" normalizeH="0" baseline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 sổ t</a:t>
              </a:r>
              <a:r>
                <a:rPr lang="en-US" altLang="en-US" sz="26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ì</a:t>
              </a:r>
              <a:r>
                <a:rPr kumimoji="0" lang="vi-VN" altLang="en-US" sz="2600" b="0" i="0" u="none" strike="noStrike" cap="none" normalizeH="0" baseline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 kiếm như ở </a:t>
              </a:r>
              <a:r>
                <a:rPr kumimoji="0" lang="vi-VN" altLang="en-US" sz="2600" b="0" i="1" u="none" strike="noStrike" cap="none" normalizeH="0" baseline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Hình 4.</a:t>
              </a:r>
              <a:endParaRPr kumimoji="0" lang="en-US" altLang="en-US" sz="2600" b="0" i="0" u="none" strike="noStrike" cap="none" normalizeH="0" baseline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31750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altLang="en-US" sz="2600" b="0" i="1" u="none" strike="noStrike" cap="none" normalizeH="0" baseline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Bước 3.</a:t>
              </a:r>
              <a:r>
                <a:rPr kumimoji="0" lang="vi-VN" altLang="en-US" sz="2600" b="0" i="0" u="none" strike="noStrike" cap="none" normalizeH="0" baseline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Chọn tiêu chí t</a:t>
              </a:r>
              <a:r>
                <a:rPr lang="en-US" altLang="en-US" sz="26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ì</a:t>
              </a:r>
              <a:r>
                <a:rPr kumimoji="0" lang="vi-VN" altLang="en-US" sz="2600" b="0" i="0" u="none" strike="noStrike" cap="none" normalizeH="0" baseline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 kiếm</a:t>
              </a:r>
              <a:r>
                <a:rPr kumimoji="0" lang="en-US" altLang="en-US" sz="2600" b="0" i="0" u="none" strike="noStrike" cap="none" normalizeH="0" baseline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r>
                <a:rPr kumimoji="0" lang="vi-VN" altLang="en-US" sz="2600" b="0" i="0" u="none" strike="noStrike" cap="none" normalizeH="0" baseline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chọn mục </a:t>
              </a:r>
              <a:r>
                <a:rPr kumimoji="0" lang="vi-VN" altLang="en-US" sz="2600" b="1" i="0" u="none" strike="noStrike" cap="none" normalizeH="0" baseline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From </a:t>
              </a:r>
              <a:r>
                <a:rPr kumimoji="0" lang="vi-VN" altLang="en-US" sz="2600" b="0" i="0" u="none" strike="noStrike" cap="none" normalizeH="0" baseline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và nhập địa ch</a:t>
              </a:r>
              <a:r>
                <a:rPr lang="en-US" altLang="en-US" sz="26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ỉ</a:t>
              </a:r>
              <a:r>
                <a:rPr kumimoji="0" lang="vi-VN" altLang="en-US" sz="2600" b="0" i="0" u="none" strike="noStrike" cap="none" normalizeH="0" baseline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email c</a:t>
              </a:r>
              <a:r>
                <a:rPr lang="en-US" altLang="en-US" sz="26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ủ</a:t>
              </a:r>
              <a:r>
                <a:rPr kumimoji="0" lang="vi-VN" altLang="en-US" sz="2600" b="0" i="0" u="none" strike="noStrike" cap="none" normalizeH="0" baseline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 giáo viên môn Tin học, tích chọn </a:t>
              </a:r>
              <a:r>
                <a:rPr kumimoji="0" lang="vi-VN" altLang="en-US" sz="2600" b="1" i="0" u="none" strike="noStrike" cap="none" normalizeH="0" baseline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Has attachment </a:t>
              </a:r>
              <a:r>
                <a:rPr kumimoji="0" lang="vi-VN" altLang="en-US" sz="2600" b="0" i="0" u="none" strike="noStrike" cap="none" normalizeH="0" baseline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(chứa tệp dính kèm), chọn </a:t>
              </a:r>
              <a:r>
                <a:rPr kumimoji="0" lang="vi-VN" altLang="en-US" sz="2600" b="1" i="0" u="none" strike="noStrike" cap="none" normalizeH="0" baseline="0">
                  <a:ln>
                    <a:noFill/>
                  </a:ln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Search.</a:t>
              </a:r>
              <a:endParaRPr kumimoji="0" lang="vi-VN" altLang="en-US" sz="2600" b="0" i="0" u="none" strike="noStrike" cap="none" normalizeH="0" baseline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9EF284C-581C-4253-84F5-209065E942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5978" t="62422" r="49239" b="30618"/>
            <a:stretch/>
          </p:blipFill>
          <p:spPr>
            <a:xfrm flipV="1">
              <a:off x="5711687" y="3511857"/>
              <a:ext cx="384313" cy="321665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F57BC06-A39D-4116-8291-FF21B3995511}"/>
              </a:ext>
            </a:extLst>
          </p:cNvPr>
          <p:cNvSpPr txBox="1"/>
          <p:nvPr/>
        </p:nvSpPr>
        <p:spPr>
          <a:xfrm>
            <a:off x="429360" y="4613131"/>
            <a:ext cx="11333280" cy="2106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93700" algn="just">
              <a:lnSpc>
                <a:spcPct val="129000"/>
              </a:lnSpc>
            </a:pP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 mu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t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ì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các email đã được g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ắ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sao, chọn </a:t>
            </a:r>
            <a:r>
              <a:rPr lang="vi-VN" sz="2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Starred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ó cột bên trái c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ử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s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ổ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hình tài kho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email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393700" algn="just">
              <a:lnSpc>
                <a:spcPct val="129000"/>
              </a:lnSpc>
            </a:pPr>
            <a:r>
              <a:rPr lang="en-US" sz="2600" i="1">
                <a:latin typeface="Times New Roman" panose="02020603050405020304" pitchFamily="18" charset="0"/>
                <a:ea typeface="Times New Roman" panose="02020603050405020304" pitchFamily="18" charset="0"/>
              </a:rPr>
              <a:t>Chú ý</a:t>
            </a:r>
            <a:r>
              <a:rPr lang="vi-VN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vi-VN" sz="2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Có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chọn nhi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ề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tiêu ch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í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ì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kiếm trong c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ử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s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ổ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ì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ki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đ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thu hẹp k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 quả 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ìm ki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m.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926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94E9E3D-FECB-4A95-83F8-4B05983B4C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13" t="25883" r="27609" b="14958"/>
          <a:stretch/>
        </p:blipFill>
        <p:spPr>
          <a:xfrm>
            <a:off x="3326295" y="149792"/>
            <a:ext cx="8772939" cy="63463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9887514-7A1E-4236-B6D6-31DD91C93679}"/>
              </a:ext>
            </a:extLst>
          </p:cNvPr>
          <p:cNvSpPr txBox="1"/>
          <p:nvPr/>
        </p:nvSpPr>
        <p:spPr>
          <a:xfrm>
            <a:off x="291547" y="599123"/>
            <a:ext cx="2849217" cy="5046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30200" algn="just">
              <a:lnSpc>
                <a:spcPct val="125000"/>
              </a:lnSpc>
            </a:pP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thuận lợi cho việc t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ì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kiếm và qu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lí email, có th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ạo bộ lọc email. Muốn 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ạo bộ lọc email, chọn </a:t>
            </a:r>
            <a:r>
              <a:rPr lang="vi-VN" sz="2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Create filter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chọn các tiêu ch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í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cho bộ lọc, chọn </a:t>
            </a:r>
            <a:r>
              <a:rPr lang="vi-VN" sz="2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Create filter.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2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0E66B-357D-4937-B92F-BDC71B7BD9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4296094"/>
            <a:ext cx="3253823" cy="1100621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.VnArabiaH" panose="020B7200000000000000" pitchFamily="34" charset="0"/>
              </a:rPr>
              <a:t>Thank you</a:t>
            </a:r>
          </a:p>
        </p:txBody>
      </p:sp>
      <p:pic>
        <p:nvPicPr>
          <p:cNvPr id="11" name="Picture Placeholder 10" descr="Moss and mushrooms">
            <a:extLst>
              <a:ext uri="{FF2B5EF4-FFF2-40B4-BE49-F238E27FC236}">
                <a16:creationId xmlns:a16="http://schemas.microsoft.com/office/drawing/2014/main" id="{C6C7C533-8A44-4C93-904C-F4F963D800E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8468" y="291548"/>
            <a:ext cx="5841043" cy="3744749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CDAE7A-6B1B-4C3F-85DB-89A4594438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/>
          <a:lstStyle/>
          <a:p>
            <a:r>
              <a:rPr lang="en-US"/>
              <a:t>2/11/20XX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ECCF82-DD52-4DF2-A97B-A6A198D3E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/>
          <a:lstStyle/>
          <a:p>
            <a:fld id="{A53D7EE4-1EDB-42FD-B6B7-A82C9F31F0F4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182987-84B6-4106-9C67-7C5810833D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434" t="26463" r="37283" b="10582"/>
          <a:stretch/>
        </p:blipFill>
        <p:spPr>
          <a:xfrm>
            <a:off x="801343" y="291548"/>
            <a:ext cx="5387126" cy="374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21011"/>
      </p:ext>
    </p:extLst>
  </p:cSld>
  <p:clrMapOvr>
    <a:masterClrMapping/>
  </p:clrMapOvr>
  <p:transition spd="slow">
    <p:randomBar dir="vert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111</TotalTime>
  <Words>708</Words>
  <Application>Microsoft Office PowerPoint</Application>
  <PresentationFormat>Widescreen</PresentationFormat>
  <Paragraphs>32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.VnArabiaH</vt:lpstr>
      <vt:lpstr>Arial</vt:lpstr>
      <vt:lpstr>Calibri</vt:lpstr>
      <vt:lpstr>Century Gothic</vt:lpstr>
      <vt:lpstr>Times New Roman</vt:lpstr>
      <vt:lpstr>Wingdings 3</vt:lpstr>
      <vt:lpstr>Ion</vt:lpstr>
      <vt:lpstr>Bài 4: THỰC HÀNH MỘT SỐ TÍNH NĂNG HỮU ÍCH CỦA DỊCH VỤ THƯ ĐIỆN TỬ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4: THỰC HÀNH MỘT SỐ TÍNH NĂNG HỮU ÍCH CỦA DỊCH VỤ THƯ ĐIỆN TỬ</dc:title>
  <dc:creator>MINH-PC</dc:creator>
  <cp:lastModifiedBy>MINH-PC</cp:lastModifiedBy>
  <cp:revision>12</cp:revision>
  <dcterms:created xsi:type="dcterms:W3CDTF">2023-07-28T03:56:55Z</dcterms:created>
  <dcterms:modified xsi:type="dcterms:W3CDTF">2023-08-05T04:02:33Z</dcterms:modified>
</cp:coreProperties>
</file>