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81DC7-DE79-48F0-B774-7C78D665F3D3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E67A5-FF08-42E9-93A2-3AA4517F0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1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4DCA5-A7A8-4689-8651-5E03C020EB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2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3D7EE4-1EDB-42FD-B6B7-A82C9F31F0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4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  <p:sldLayoutId id="214748366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730F-AF97-4A18-A08E-B148DE744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304" y="106017"/>
            <a:ext cx="10005392" cy="1390739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cap="none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THỰC HÀNH MỘT SỐ TÍNH NĂNG HỮU ÍCH CỦA MÁY TÌM KIẾM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CA81E0-6977-4514-901D-EDF77BE629D5}"/>
              </a:ext>
            </a:extLst>
          </p:cNvPr>
          <p:cNvSpPr txBox="1"/>
          <p:nvPr/>
        </p:nvSpPr>
        <p:spPr>
          <a:xfrm>
            <a:off x="506895" y="1874941"/>
            <a:ext cx="11178209" cy="4014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spcAft>
                <a:spcPts val="1000"/>
              </a:spcAft>
              <a:buAutoNum type="arabicPeriod"/>
            </a:pPr>
            <a:r>
              <a:rPr lang="vi-VN" sz="2600" b="1">
                <a:solidFill>
                  <a:srgbClr val="FFC000"/>
                </a:solidFill>
                <a:effectLst/>
                <a:latin typeface="+mj-lt"/>
                <a:ea typeface="Arial" panose="020B0604020202020204" pitchFamily="34" charset="0"/>
              </a:rPr>
              <a:t>Sử dụng biểu thức t</a:t>
            </a:r>
            <a:r>
              <a:rPr lang="en-US" sz="2600" b="1">
                <a:solidFill>
                  <a:srgbClr val="FFC000"/>
                </a:solidFill>
                <a:latin typeface="+mj-lt"/>
                <a:ea typeface="Arial" panose="020B0604020202020204" pitchFamily="34" charset="0"/>
              </a:rPr>
              <a:t>ì</a:t>
            </a:r>
            <a:r>
              <a:rPr lang="vi-VN" sz="2600" b="1">
                <a:solidFill>
                  <a:srgbClr val="FFC000"/>
                </a:solidFill>
                <a:effectLst/>
                <a:latin typeface="+mj-lt"/>
                <a:ea typeface="Arial" panose="020B0604020202020204" pitchFamily="34" charset="0"/>
              </a:rPr>
              <a:t>m kiếm</a:t>
            </a:r>
            <a:endParaRPr lang="en-US" sz="2600" b="1">
              <a:solidFill>
                <a:srgbClr val="FFC000"/>
              </a:solidFill>
              <a:latin typeface="+mj-lt"/>
              <a:ea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vi-VN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 vụ 1.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hợp các từ khoá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thành bi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thức tìm 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06400" algn="just">
              <a:lnSpc>
                <a:spcPct val="119000"/>
              </a:lnSpc>
            </a:pP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 c</a:t>
            </a:r>
            <a:r>
              <a:rPr lang="en-US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u:</a:t>
            </a:r>
            <a:r>
              <a:rPr lang="en-US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hãy sử dụng máy tìm kiếm Google đ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thực hiện tìm kiếm với các bi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thức sau và so sánh 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quả nhận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ược v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gian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m, s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lượng trang web tr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nội dung một s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trang web kết qu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9000"/>
              </a:lnSpc>
              <a:buClr>
                <a:srgbClr val="000000"/>
              </a:buClr>
              <a:buSzPts val="2000"/>
              <a:tabLst>
                <a:tab pos="741680" algn="l"/>
              </a:tabLst>
            </a:pP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 heo xanh.</a:t>
            </a:r>
            <a:endParaRPr lang="en-US" sz="26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5000"/>
              </a:lnSpc>
              <a:buClr>
                <a:srgbClr val="000000"/>
              </a:buClr>
              <a:buSzPts val="2000"/>
              <a:tabLst>
                <a:tab pos="755650" algn="l"/>
              </a:tabLst>
            </a:pP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“Cá heo xanh'’ + “cửa hàng”.</a:t>
            </a:r>
            <a:endParaRPr lang="en-US" sz="26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5000"/>
              </a:lnSpc>
              <a:buClr>
                <a:srgbClr val="000000"/>
              </a:buClr>
              <a:buSzPts val="2000"/>
              <a:tabLst>
                <a:tab pos="755650" algn="l"/>
              </a:tabLst>
            </a:pP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 hàng cá heo xanh.</a:t>
            </a:r>
            <a:endParaRPr lang="en-US" sz="26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69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BC8FE6B-6F87-476A-8343-D270B5286828}"/>
              </a:ext>
            </a:extLst>
          </p:cNvPr>
          <p:cNvSpPr txBox="1"/>
          <p:nvPr/>
        </p:nvSpPr>
        <p:spPr>
          <a:xfrm>
            <a:off x="198783" y="120208"/>
            <a:ext cx="11728174" cy="5203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30200" algn="just">
              <a:lnSpc>
                <a:spcPct val="117000"/>
              </a:lnSpc>
            </a:pP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 d</a:t>
            </a:r>
            <a:r>
              <a:rPr lang="en-US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ẫ</a:t>
            </a:r>
            <a:r>
              <a:rPr lang="vi-VN" sz="26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n:</a:t>
            </a:r>
            <a:endParaRPr lang="en-US" sz="26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5600" algn="just">
              <a:lnSpc>
                <a:spcPct val="117000"/>
              </a:lnSpc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 cập trang web </a:t>
            </a:r>
            <a:r>
              <a:rPr lang="en-US" sz="260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www.google.com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tại ô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nhập lần lượt các bi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thức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trên, quan sát và nhận xét các 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qua nh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5600" algn="just">
              <a:lnSpc>
                <a:spcPct val="117000"/>
              </a:lnSpc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Google hỗ trợ các k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hiệu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ặc biệt và toán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ằ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tăng hiệu qua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kiếm, một số kí hiệu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 như sau (kí hiệu A, B là các từ khoá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kiếm):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7000"/>
              </a:lnSpc>
              <a:buClr>
                <a:srgbClr val="000000"/>
              </a:buClr>
              <a:buSzPts val="1700"/>
              <a:tabLst>
                <a:tab pos="528955" algn="l"/>
              </a:tabLst>
            </a:pPr>
            <a:r>
              <a:rPr lang="en-US" sz="2600" u="none" strike="noStrike" spc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u="none" strike="noStrike" spc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“A</a:t>
            </a:r>
            <a:r>
              <a:rPr lang="en-US" sz="2600" u="none" strike="noStrike" spc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trang chứa chính xác từ khoá A.</a:t>
            </a:r>
            <a:endParaRPr lang="en-US" sz="26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7000"/>
              </a:lnSpc>
              <a:buClr>
                <a:srgbClr val="000000"/>
              </a:buClr>
              <a:buSzPts val="1700"/>
              <a:tabLst>
                <a:tab pos="528955" algn="l"/>
              </a:tabLst>
            </a:pPr>
            <a:r>
              <a:rPr lang="en-US" sz="2600" u="none" strike="noStrike" spc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u="none" strike="noStrike" spc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A-B: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trang chứa từ khoá A nhưng không chứa từ khoá B.</a:t>
            </a:r>
            <a:endParaRPr lang="en-US" sz="26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7000"/>
              </a:lnSpc>
              <a:buClr>
                <a:srgbClr val="000000"/>
              </a:buClr>
              <a:buSzPts val="1700"/>
              <a:tabLst>
                <a:tab pos="528955" algn="l"/>
              </a:tabLst>
            </a:pPr>
            <a:r>
              <a:rPr lang="en-US" sz="2600" u="none" strike="noStrike" spc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u="none" strike="noStrike" spc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A+B: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trang kết qu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chưa cá từ kh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óa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và B nhưng không cần theo thứ tự.</a:t>
            </a:r>
            <a:endParaRPr lang="en-US" sz="26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7000"/>
              </a:lnSpc>
              <a:buClr>
                <a:srgbClr val="000000"/>
              </a:buClr>
              <a:buSzPts val="1700"/>
              <a:tabLst>
                <a:tab pos="560705" algn="l"/>
              </a:tabLst>
            </a:pPr>
            <a:r>
              <a:rPr lang="en-US" sz="260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u="none" strike="noStrike" spc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A*: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trang chứa từ khoá A và một số từ khác mà Googlc xem là có liên quan. </a:t>
            </a:r>
            <a:endParaRPr lang="en-US" sz="26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7000"/>
              </a:lnSpc>
              <a:buClr>
                <a:srgbClr val="000000"/>
              </a:buClr>
              <a:buSzPts val="1700"/>
              <a:tabLst>
                <a:tab pos="560705" algn="l"/>
              </a:tabLst>
            </a:pP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Từ khoá </a:t>
            </a:r>
            <a:r>
              <a:rPr lang="vi-VN" sz="2600" i="1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"tin học*"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các trang có chứa 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ừ </a:t>
            </a:r>
            <a:r>
              <a:rPr lang="vi-VN" sz="2600" i="1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"tin học úng dụng", "tin học văn phòng',...</a:t>
            </a:r>
            <a:endParaRPr lang="en-US" sz="26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16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200538-E384-4742-93CD-6045EFECC10E}"/>
              </a:ext>
            </a:extLst>
          </p:cNvPr>
          <p:cNvSpPr txBox="1"/>
          <p:nvPr/>
        </p:nvSpPr>
        <p:spPr>
          <a:xfrm>
            <a:off x="384313" y="237776"/>
            <a:ext cx="11025809" cy="2394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7000"/>
              </a:lnSpc>
              <a:buClr>
                <a:srgbClr val="000000"/>
              </a:buClr>
              <a:buSzPts val="1700"/>
              <a:tabLst>
                <a:tab pos="554355" algn="l"/>
              </a:tabLst>
            </a:pPr>
            <a:r>
              <a:rPr lang="en-US" sz="2600" u="none" strike="noStrike" spc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u="none" strike="noStrike" spc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AND B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trang ch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cả từ khoá A và B.</a:t>
            </a:r>
            <a:endParaRPr lang="en-US" sz="26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7000"/>
              </a:lnSpc>
              <a:buClr>
                <a:srgbClr val="000000"/>
              </a:buClr>
              <a:buSzPts val="1700"/>
              <a:tabLst>
                <a:tab pos="551180" algn="l"/>
              </a:tabLst>
            </a:pPr>
            <a:r>
              <a:rPr lang="en-US" sz="2600" u="none" strike="noStrike" spc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u="none" strike="noStrike" spc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OR B (hoặc A</a:t>
            </a:r>
            <a:r>
              <a:rPr lang="en-US" sz="2600" u="none" strike="noStrike" spc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| B</a:t>
            </a:r>
            <a:r>
              <a:rPr lang="vi-VN" sz="2600" u="none" strike="noStrike" spc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Tìm trang chứa từ khoá A hoặc B. Toán tử này hữu ích khi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từ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nghĩa hoặc một từ có nhi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cách vi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t.</a:t>
            </a:r>
            <a:endParaRPr lang="en-US" sz="26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7000"/>
              </a:lnSpc>
              <a:buClr>
                <a:srgbClr val="000000"/>
              </a:buClr>
              <a:buSzPts val="1700"/>
              <a:tabLst>
                <a:tab pos="565150" algn="l"/>
              </a:tabLst>
            </a:pPr>
            <a:r>
              <a:rPr lang="en-US" sz="2600" u="none" strike="noStrike" spc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u="none" strike="noStrike" spc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+ filetype (loại tệp)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thông tin chính xác theo loại tệp như 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txt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”; 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“.doc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”; 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“.pdf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 Sử dụng tì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khoá này thuận lợi trong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ki</a:t>
            </a:r>
            <a:r>
              <a:rPr lang="en-US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 u="none" strike="noStrike" spc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tài liệu, sách điện tử.</a:t>
            </a:r>
            <a:endParaRPr lang="en-US" sz="2600" u="none" strike="noStrike" spc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8C7FD5-59A0-4F37-B0F4-9C336EAB96A0}"/>
              </a:ext>
            </a:extLst>
          </p:cNvPr>
          <p:cNvSpPr txBox="1"/>
          <p:nvPr/>
        </p:nvSpPr>
        <p:spPr>
          <a:xfrm>
            <a:off x="238538" y="2948989"/>
            <a:ext cx="11635410" cy="3523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>
              <a:lnSpc>
                <a:spcPct val="120000"/>
              </a:lnSpc>
              <a:spcAft>
                <a:spcPts val="200"/>
              </a:spcAft>
            </a:pP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 vụ 2. </a:t>
            </a:r>
            <a:r>
              <a:rPr lang="vi-VN" sz="260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 chỉnh bi</a:t>
            </a:r>
            <a:r>
              <a:rPr lang="en-US" sz="260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thức t</a:t>
            </a:r>
            <a:r>
              <a:rPr lang="en-US" sz="260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kiếm</a:t>
            </a:r>
            <a:endParaRPr lang="en-US" sz="260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71500">
              <a:lnSpc>
                <a:spcPct val="120000"/>
              </a:lnSpc>
              <a:spcAft>
                <a:spcPts val="200"/>
              </a:spcAft>
            </a:pP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êu c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: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06400">
              <a:lnSpc>
                <a:spcPct val="122000"/>
              </a:lnSpc>
              <a:spcAft>
                <a:spcPts val="200"/>
              </a:spcAft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 trên kết quả Bài 1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em hãy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iều chỉnh bi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thức tìm kiếm để nhận đưực kết qu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phù 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v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ớ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mong đợi 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ơ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n. Ví dụ “Đặc điểm sinh thái của cá heo xanh”.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93700">
              <a:lnSpc>
                <a:spcPct val="120000"/>
              </a:lnSpc>
              <a:spcAft>
                <a:spcPts val="200"/>
              </a:spcAft>
            </a:pP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dẫn: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06400">
              <a:lnSpc>
                <a:spcPct val="119000"/>
              </a:lnSpc>
              <a:spcAft>
                <a:spcPts val="200"/>
              </a:spcAft>
            </a:pP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 toán từ trừ (-)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loại các trang web v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các cửa hàng có tên cá heo xanh: Nhập vào ô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kiếm từ khoá “cá heo xanh” - “cửa hàng”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373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36D3E1-C94B-4B4A-8D70-B78942A05C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48" t="30716" r="19239" b="8771"/>
          <a:stretch/>
        </p:blipFill>
        <p:spPr>
          <a:xfrm>
            <a:off x="901147" y="172278"/>
            <a:ext cx="10614992" cy="61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3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010E60-32C0-484C-9C8D-C422F0AD8C71}"/>
              </a:ext>
            </a:extLst>
          </p:cNvPr>
          <p:cNvSpPr txBox="1"/>
          <p:nvPr/>
        </p:nvSpPr>
        <p:spPr>
          <a:xfrm>
            <a:off x="258417" y="0"/>
            <a:ext cx="11675165" cy="975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93700" algn="just">
              <a:lnSpc>
                <a:spcPct val="115000"/>
              </a:lnSpc>
            </a:pP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 thu hẹp kết quả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kiếm là s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dụng bộ lọc tr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một hoặc nhi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thuộc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dữ liệu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ằ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cách truy cập trang tìm kiếm nâng cao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600">
                <a:solidFill>
                  <a:srgbClr val="FFFF00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vi-VN" sz="2600">
                <a:solidFill>
                  <a:srgbClr val="FFFF00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ww. </a:t>
            </a:r>
            <a:r>
              <a:rPr lang="vi-VN" sz="2600" i="1">
                <a:solidFill>
                  <a:srgbClr val="FFFF00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google. com'advanced search</a:t>
            </a:r>
            <a:endParaRPr lang="en-US" sz="2600">
              <a:solidFill>
                <a:srgbClr val="FFFF00"/>
              </a:solidFill>
              <a:effectLst/>
              <a:highlight>
                <a:srgbClr val="FF00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18870C-8EA6-4326-AF1C-9C968A2C2F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57" t="25859" r="44130" b="10071"/>
          <a:stretch/>
        </p:blipFill>
        <p:spPr>
          <a:xfrm>
            <a:off x="442374" y="1078371"/>
            <a:ext cx="11307251" cy="553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2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782ECE-F861-49C6-9DCB-D0A24B1E802A}"/>
              </a:ext>
            </a:extLst>
          </p:cNvPr>
          <p:cNvSpPr txBox="1"/>
          <p:nvPr/>
        </p:nvSpPr>
        <p:spPr>
          <a:xfrm>
            <a:off x="172277" y="0"/>
            <a:ext cx="10018643" cy="1897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>
              <a:spcAft>
                <a:spcPts val="2000"/>
              </a:spcAft>
            </a:pPr>
            <a:r>
              <a:rPr lang="en-US" sz="28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vi-VN" sz="28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 kiếm th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</a:t>
            </a:r>
            <a:r>
              <a:rPr lang="vi-VN" sz="28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tin bằng giọng nói</a:t>
            </a:r>
            <a:r>
              <a:rPr lang="en-US" sz="28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indent="228600">
              <a:spcAft>
                <a:spcPts val="2000"/>
              </a:spcAft>
            </a:pPr>
            <a:r>
              <a:rPr lang="vi-VN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 vụ 3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kiếm thông tin b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giọng nói trên Google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E617CE-81CD-4478-A6A8-8ABB4C769174}"/>
              </a:ext>
            </a:extLst>
          </p:cNvPr>
          <p:cNvSpPr txBox="1"/>
          <p:nvPr/>
        </p:nvSpPr>
        <p:spPr>
          <a:xfrm>
            <a:off x="172276" y="1641475"/>
            <a:ext cx="5168349" cy="5123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lnSpc>
                <a:spcPct val="125000"/>
              </a:lnSpc>
              <a:spcAft>
                <a:spcPts val="600"/>
              </a:spcAft>
            </a:pPr>
            <a:r>
              <a:rPr lang="vi-VN" sz="2600" b="1" i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1.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Truy cập trang web </a:t>
            </a:r>
            <a:r>
              <a:rPr lang="vi-VN" sz="2600" b="1" i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www.google.co</a:t>
            </a:r>
            <a:r>
              <a:rPr lang="en-US" sz="2600" b="1" i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và chọn ngôn ngữ ti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Việt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>
              <a:lnSpc>
                <a:spcPct val="125000"/>
              </a:lnSpc>
            </a:pPr>
            <a:r>
              <a:rPr lang="vi-VN" sz="2600" i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 2.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Chọn bi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tượng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b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ằ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giọng nói), xu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hiện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s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như ở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ình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bật micro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m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á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và nói ‘"trường học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quận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Giấy”. 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quả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là các trang web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các trường học ở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quận C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ầu Giấy.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323D1A-7000-48DB-935D-87FC87F19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0" t="31569" r="11575" b="11575"/>
          <a:stretch/>
        </p:blipFill>
        <p:spPr>
          <a:xfrm>
            <a:off x="4147932" y="3282950"/>
            <a:ext cx="450574" cy="4057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F0AA91-8596-4229-9327-43FB76DD6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52" t="31674" r="20109" b="8580"/>
          <a:stretch/>
        </p:blipFill>
        <p:spPr>
          <a:xfrm>
            <a:off x="5632174" y="1275273"/>
            <a:ext cx="6289238" cy="538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D1C3CA-23B1-4337-B8EB-A90D81A44AE4}"/>
              </a:ext>
            </a:extLst>
          </p:cNvPr>
          <p:cNvSpPr txBox="1"/>
          <p:nvPr/>
        </p:nvSpPr>
        <p:spPr>
          <a:xfrm>
            <a:off x="530087" y="779382"/>
            <a:ext cx="10827026" cy="2090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30200" algn="just">
              <a:lnSpc>
                <a:spcPct val="125000"/>
              </a:lnSpc>
              <a:spcAft>
                <a:spcPts val="400"/>
              </a:spcAft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b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ằ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giọng nói r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thuận lợi khi s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dụng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kiếm tr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ê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các thiết bị di động, thi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bị đi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khi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trên ô tô.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0200" algn="just">
              <a:lnSpc>
                <a:spcPct val="124000"/>
              </a:lnSpc>
              <a:spcAft>
                <a:spcPts val="200"/>
              </a:spcAft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 ra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Google còn cung cấp tính năng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kiếm b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ằ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hình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nh. K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quả t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là các trang web có hình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ki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m,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67196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0E66B-357D-4937-B92F-BDC71B7BD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4296094"/>
            <a:ext cx="3253823" cy="1100621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.VnArabiaH" panose="020B7200000000000000" pitchFamily="34" charset="0"/>
              </a:rPr>
              <a:t>Thank you</a:t>
            </a:r>
          </a:p>
        </p:txBody>
      </p:sp>
      <p:pic>
        <p:nvPicPr>
          <p:cNvPr id="11" name="Picture Placeholder 10" descr="Moss and mushrooms">
            <a:extLst>
              <a:ext uri="{FF2B5EF4-FFF2-40B4-BE49-F238E27FC236}">
                <a16:creationId xmlns:a16="http://schemas.microsoft.com/office/drawing/2014/main" id="{C6C7C533-8A44-4C93-904C-F4F963D800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8468" y="291548"/>
            <a:ext cx="5841043" cy="374474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DAE7A-6B1B-4C3F-85DB-89A45944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CCF82-DD52-4DF2-A97B-A6A198D3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A53D7EE4-1EDB-42FD-B6B7-A82C9F31F0F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182987-84B6-4106-9C67-7C5810833D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34" t="26463" r="37283" b="10582"/>
          <a:stretch/>
        </p:blipFill>
        <p:spPr>
          <a:xfrm>
            <a:off x="801343" y="291548"/>
            <a:ext cx="5387126" cy="374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21011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183</TotalTime>
  <Words>881</Words>
  <Application>Microsoft Office PowerPoint</Application>
  <PresentationFormat>Widescreen</PresentationFormat>
  <Paragraphs>35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.VnArabiaH</vt:lpstr>
      <vt:lpstr>Arial</vt:lpstr>
      <vt:lpstr>Calibri</vt:lpstr>
      <vt:lpstr>Calibri Light</vt:lpstr>
      <vt:lpstr>Times New Roman</vt:lpstr>
      <vt:lpstr>Celestial</vt:lpstr>
      <vt:lpstr>Bài 2: THỰC HÀNH MỘT SỐ TÍNH NĂNG HỮU ÍCH CỦA MÁY TÌM KIẾM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2: THỰC HÀNH MỘT SỐ TÍNH NĂNG HỮU ÍCH CỦA MÁY TÌM KIẾM</dc:title>
  <dc:creator>MINH-PC</dc:creator>
  <cp:lastModifiedBy>MINH-PC</cp:lastModifiedBy>
  <cp:revision>19</cp:revision>
  <dcterms:created xsi:type="dcterms:W3CDTF">2023-07-25T02:39:51Z</dcterms:created>
  <dcterms:modified xsi:type="dcterms:W3CDTF">2023-08-05T04:02:09Z</dcterms:modified>
</cp:coreProperties>
</file>