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30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91CB8-E21C-42BC-A721-0F8B8AA7F832}" type="datetimeFigureOut">
              <a:rPr lang="en-US" smtClean="0"/>
              <a:t>30/9/2024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646D2-B46C-4CD2-A736-F3F18C057DFA}" type="slidenum">
              <a:rPr lang="en-US" smtClean="0"/>
              <a:t>‹#›</a:t>
            </a:fld>
            <a:endParaRPr lang="en-US"/>
          </a:p>
        </p:txBody>
      </p:sp>
    </p:spTree>
    <p:extLst>
      <p:ext uri="{BB962C8B-B14F-4D97-AF65-F5344CB8AC3E}">
        <p14:creationId xmlns:p14="http://schemas.microsoft.com/office/powerpoint/2010/main" val="2614165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4DCA5-A7A8-4689-8651-5E03C020EB30}" type="slidenum">
              <a:rPr lang="en-US" smtClean="0"/>
              <a:t>9</a:t>
            </a:fld>
            <a:endParaRPr lang="en-US"/>
          </a:p>
        </p:txBody>
      </p:sp>
    </p:spTree>
    <p:extLst>
      <p:ext uri="{BB962C8B-B14F-4D97-AF65-F5344CB8AC3E}">
        <p14:creationId xmlns:p14="http://schemas.microsoft.com/office/powerpoint/2010/main" val="422302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Monday, September 30, 2024</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602591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Monday, September 30,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61596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Monday, September 30,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483526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xmlns=""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319798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Monday, September 30, 2024</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8520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Monday, September 30,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19134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Monday, September 30,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294316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Monday, September 30, 2024</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71486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Monday, September 30, 2024</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92831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Monday, September 30, 2024</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84263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Monday, September 30,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40602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Monday, September 30,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257464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Monday, September 30, 2024</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849035221"/>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F4D251-B7D8-402D-950A-F9D15396E9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B77C6-870A-461D-8BCD-0CC944E7B66E}"/>
              </a:ext>
            </a:extLst>
          </p:cNvPr>
          <p:cNvSpPr>
            <a:spLocks noGrp="1"/>
          </p:cNvSpPr>
          <p:nvPr>
            <p:ph type="ctrTitle"/>
          </p:nvPr>
        </p:nvSpPr>
        <p:spPr>
          <a:xfrm>
            <a:off x="5926413" y="1156352"/>
            <a:ext cx="5662934" cy="1153146"/>
          </a:xfrm>
        </p:spPr>
        <p:txBody>
          <a:bodyPr>
            <a:normAutofit/>
          </a:bodyPr>
          <a:lstStyle/>
          <a:p>
            <a:r>
              <a:rPr lang="en-US" sz="3600" b="1">
                <a:solidFill>
                  <a:srgbClr val="FFFF00"/>
                </a:solidFill>
                <a:latin typeface="Times New Roman" panose="02020603050405020304" pitchFamily="18" charset="0"/>
                <a:cs typeface="Times New Roman" panose="02020603050405020304" pitchFamily="18" charset="0"/>
              </a:rPr>
              <a:t>Bài 3: KHÁI QUÁT VỀ       HỆ ĐIỀU HÀNH</a:t>
            </a:r>
          </a:p>
        </p:txBody>
      </p:sp>
      <p:pic>
        <p:nvPicPr>
          <p:cNvPr id="4" name="Picture 3" descr="Network Technology Background">
            <a:extLst>
              <a:ext uri="{FF2B5EF4-FFF2-40B4-BE49-F238E27FC236}">
                <a16:creationId xmlns:a16="http://schemas.microsoft.com/office/drawing/2014/main" id="{25BC518A-87AB-00A8-42F4-9FA875B9F3BB}"/>
              </a:ext>
            </a:extLst>
          </p:cNvPr>
          <p:cNvPicPr>
            <a:picLocks noChangeAspect="1"/>
          </p:cNvPicPr>
          <p:nvPr/>
        </p:nvPicPr>
        <p:blipFill rotWithShape="1">
          <a:blip r:embed="rId2"/>
          <a:srcRect l="43111" r="8789" b="-1"/>
          <a:stretch/>
        </p:blipFill>
        <p:spPr>
          <a:xfrm>
            <a:off x="1" y="10"/>
            <a:ext cx="5662934" cy="6857990"/>
          </a:xfrm>
          <a:custGeom>
            <a:avLst/>
            <a:gdLst/>
            <a:ahLst/>
            <a:cxnLst/>
            <a:rect l="l" t="t" r="r" b="b"/>
            <a:pathLst>
              <a:path w="5662934" h="6858000">
                <a:moveTo>
                  <a:pt x="0" y="0"/>
                </a:moveTo>
                <a:lnTo>
                  <a:pt x="5064602" y="0"/>
                </a:lnTo>
                <a:lnTo>
                  <a:pt x="4889880" y="279455"/>
                </a:lnTo>
                <a:cubicBezTo>
                  <a:pt x="4472355" y="1021447"/>
                  <a:pt x="4263593" y="1948936"/>
                  <a:pt x="4263593" y="3061922"/>
                </a:cubicBezTo>
                <a:cubicBezTo>
                  <a:pt x="4263593" y="3516203"/>
                  <a:pt x="4324186" y="3970483"/>
                  <a:pt x="4445372" y="4515619"/>
                </a:cubicBezTo>
                <a:cubicBezTo>
                  <a:pt x="4596855" y="5030470"/>
                  <a:pt x="4748338" y="5515036"/>
                  <a:pt x="4990710" y="5969316"/>
                </a:cubicBezTo>
                <a:cubicBezTo>
                  <a:pt x="5172489" y="6275955"/>
                  <a:pt x="5371310" y="6544265"/>
                  <a:pt x="5583977" y="6777438"/>
                </a:cubicBezTo>
                <a:lnTo>
                  <a:pt x="5662934" y="6858000"/>
                </a:lnTo>
                <a:lnTo>
                  <a:pt x="0" y="6858000"/>
                </a:lnTo>
                <a:close/>
              </a:path>
            </a:pathLst>
          </a:custGeom>
        </p:spPr>
      </p:pic>
      <p:sp>
        <p:nvSpPr>
          <p:cNvPr id="11" name="Freeform 10">
            <a:extLst>
              <a:ext uri="{FF2B5EF4-FFF2-40B4-BE49-F238E27FC236}">
                <a16:creationId xmlns:a16="http://schemas.microsoft.com/office/drawing/2014/main" id="{E67870A8-BE17-461C-AD58-035AD7FA02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7291575">
            <a:off x="3479502" y="491434"/>
            <a:ext cx="2397877" cy="2244442"/>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id="{27729D15-5D13-4742-8E46-99A501795E4A}"/>
              </a:ext>
            </a:extLst>
          </p:cNvPr>
          <p:cNvSpPr txBox="1"/>
          <p:nvPr/>
        </p:nvSpPr>
        <p:spPr>
          <a:xfrm>
            <a:off x="4939609" y="3069225"/>
            <a:ext cx="6811616" cy="1970989"/>
          </a:xfrm>
          <a:prstGeom prst="rect">
            <a:avLst/>
          </a:prstGeom>
          <a:noFill/>
        </p:spPr>
        <p:txBody>
          <a:bodyPr wrap="square">
            <a:spAutoFit/>
          </a:bodyPr>
          <a:lstStyle/>
          <a:p>
            <a:pPr algn="just">
              <a:lnSpc>
                <a:spcPct val="120000"/>
              </a:lnSpc>
            </a:pPr>
            <a:r>
              <a:rPr lang="vi-VN" sz="2600">
                <a:effectLst/>
                <a:latin typeface="Times New Roman" panose="02020603050405020304" pitchFamily="18" charset="0"/>
                <a:ea typeface="Arial" panose="020B0604020202020204" pitchFamily="34" charset="0"/>
                <a:cs typeface="Times New Roman" panose="02020603050405020304" pitchFamily="18" charset="0"/>
              </a:rPr>
              <a:t>Khi mua m</a:t>
            </a:r>
            <a:r>
              <a:rPr lang="en-US" sz="2600">
                <a:effectLst/>
                <a:latin typeface="Times New Roman" panose="02020603050405020304" pitchFamily="18" charset="0"/>
                <a:ea typeface="Arial" panose="020B0604020202020204" pitchFamily="34" charset="0"/>
                <a:cs typeface="Times New Roman" panose="02020603050405020304" pitchFamily="18" charset="0"/>
              </a:rPr>
              <a:t>ộ</a:t>
            </a:r>
            <a:r>
              <a:rPr lang="vi-VN" sz="2600">
                <a:effectLst/>
                <a:latin typeface="Times New Roman" panose="02020603050405020304" pitchFamily="18" charset="0"/>
                <a:ea typeface="Arial" panose="020B0604020202020204" pitchFamily="34" charset="0"/>
                <a:cs typeface="Times New Roman" panose="02020603050405020304" pitchFamily="18" charset="0"/>
              </a:rPr>
              <a:t>t máy t</a:t>
            </a:r>
            <a:r>
              <a:rPr lang="en-US" sz="2600">
                <a:latin typeface="Times New Roman" panose="02020603050405020304" pitchFamily="18" charset="0"/>
                <a:ea typeface="Arial" panose="020B0604020202020204" pitchFamily="34" charset="0"/>
                <a:cs typeface="Times New Roman" panose="02020603050405020304" pitchFamily="18" charset="0"/>
              </a:rPr>
              <a:t>í</a:t>
            </a:r>
            <a:r>
              <a:rPr lang="vi-VN" sz="2600">
                <a:effectLst/>
                <a:latin typeface="Times New Roman" panose="02020603050405020304" pitchFamily="18" charset="0"/>
                <a:ea typeface="Arial" panose="020B0604020202020204" pitchFamily="34" charset="0"/>
                <a:cs typeface="Times New Roman" panose="02020603050405020304" pitchFamily="18" charset="0"/>
              </a:rPr>
              <a:t>nh mới, máy tính b</a:t>
            </a:r>
            <a:r>
              <a:rPr lang="en-US" sz="2600">
                <a:latin typeface="Times New Roman" panose="02020603050405020304" pitchFamily="18" charset="0"/>
                <a:ea typeface="Arial" panose="020B0604020202020204" pitchFamily="34" charset="0"/>
                <a:cs typeface="Times New Roman" panose="02020603050405020304" pitchFamily="18" charset="0"/>
              </a:rPr>
              <a:t>ả</a:t>
            </a:r>
            <a:r>
              <a:rPr lang="vi-VN" sz="2600">
                <a:effectLst/>
                <a:latin typeface="Times New Roman" panose="02020603050405020304" pitchFamily="18" charset="0"/>
                <a:ea typeface="Arial" panose="020B0604020202020204" pitchFamily="34" charset="0"/>
                <a:cs typeface="Times New Roman" panose="02020603050405020304" pitchFamily="18" charset="0"/>
              </a:rPr>
              <a:t>ng hay </a:t>
            </a:r>
            <a:r>
              <a:rPr lang="en-US" sz="2600">
                <a:latin typeface="Times New Roman" panose="02020603050405020304" pitchFamily="18" charset="0"/>
                <a:ea typeface="Arial" panose="020B0604020202020204" pitchFamily="34" charset="0"/>
                <a:cs typeface="Times New Roman" panose="02020603050405020304" pitchFamily="18" charset="0"/>
              </a:rPr>
              <a:t>đ</a:t>
            </a:r>
            <a:r>
              <a:rPr lang="vi-VN" sz="2600">
                <a:effectLst/>
                <a:latin typeface="Times New Roman" panose="02020603050405020304" pitchFamily="18" charset="0"/>
                <a:ea typeface="Arial" panose="020B0604020202020204" pitchFamily="34" charset="0"/>
                <a:cs typeface="Times New Roman" panose="02020603050405020304" pitchFamily="18" charset="0"/>
              </a:rPr>
              <a:t>i</a:t>
            </a:r>
            <a:r>
              <a:rPr lang="en-US" sz="2600">
                <a:effectLst/>
                <a:latin typeface="Times New Roman" panose="02020603050405020304" pitchFamily="18" charset="0"/>
                <a:ea typeface="Arial" panose="020B0604020202020204" pitchFamily="34" charset="0"/>
                <a:cs typeface="Times New Roman" panose="02020603050405020304" pitchFamily="18" charset="0"/>
              </a:rPr>
              <a:t>ệ</a:t>
            </a:r>
            <a:r>
              <a:rPr lang="vi-VN" sz="2600">
                <a:effectLst/>
                <a:latin typeface="Times New Roman" panose="02020603050405020304" pitchFamily="18" charset="0"/>
                <a:ea typeface="Arial" panose="020B0604020202020204" pitchFamily="34" charset="0"/>
                <a:cs typeface="Times New Roman" panose="02020603050405020304" pitchFamily="18" charset="0"/>
              </a:rPr>
              <a:t>n tho</a:t>
            </a:r>
            <a:r>
              <a:rPr lang="en-US" sz="2600">
                <a:latin typeface="Times New Roman" panose="02020603050405020304" pitchFamily="18" charset="0"/>
                <a:ea typeface="Arial" panose="020B0604020202020204" pitchFamily="34" charset="0"/>
                <a:cs typeface="Times New Roman" panose="02020603050405020304" pitchFamily="18" charset="0"/>
              </a:rPr>
              <a:t>ạ</a:t>
            </a:r>
            <a:r>
              <a:rPr lang="vi-VN" sz="2600">
                <a:effectLst/>
                <a:latin typeface="Times New Roman" panose="02020603050405020304" pitchFamily="18" charset="0"/>
                <a:ea typeface="Arial" panose="020B0604020202020204" pitchFamily="34" charset="0"/>
                <a:cs typeface="Times New Roman" panose="02020603050405020304" pitchFamily="18" charset="0"/>
              </a:rPr>
              <a:t>i thông minh, trước khi bắt đầu </a:t>
            </a:r>
            <a:r>
              <a:rPr lang="en-US" sz="2600">
                <a:latin typeface="Times New Roman" panose="02020603050405020304" pitchFamily="18" charset="0"/>
                <a:ea typeface="Arial" panose="020B0604020202020204" pitchFamily="34" charset="0"/>
                <a:cs typeface="Times New Roman" panose="02020603050405020304" pitchFamily="18" charset="0"/>
              </a:rPr>
              <a:t>sử</a:t>
            </a:r>
            <a:r>
              <a:rPr lang="vi-VN" sz="2600">
                <a:effectLst/>
                <a:latin typeface="Times New Roman" panose="02020603050405020304" pitchFamily="18" charset="0"/>
                <a:ea typeface="Arial" panose="020B0604020202020204" pitchFamily="34" charset="0"/>
                <a:cs typeface="Times New Roman" panose="02020603050405020304" pitchFamily="18" charset="0"/>
              </a:rPr>
              <a:t> dụng cần kích hoạt chế độ cài đ</a:t>
            </a:r>
            <a:r>
              <a:rPr lang="en-US" sz="2600">
                <a:effectLst/>
                <a:latin typeface="Times New Roman" panose="02020603050405020304" pitchFamily="18" charset="0"/>
                <a:ea typeface="Arial" panose="020B0604020202020204" pitchFamily="34" charset="0"/>
                <a:cs typeface="Times New Roman" panose="02020603050405020304" pitchFamily="18" charset="0"/>
              </a:rPr>
              <a:t>ặ</a:t>
            </a:r>
            <a:r>
              <a:rPr lang="vi-VN" sz="2600">
                <a:effectLst/>
                <a:latin typeface="Times New Roman" panose="02020603050405020304" pitchFamily="18" charset="0"/>
                <a:ea typeface="Arial" panose="020B0604020202020204" pitchFamily="34" charset="0"/>
                <a:cs typeface="Times New Roman" panose="02020603050405020304" pitchFamily="18" charset="0"/>
              </a:rPr>
              <a:t>t. Tại sao cần làm việc này và</a:t>
            </a:r>
            <a:r>
              <a:rPr lang="en-US" sz="2600">
                <a:effectLst/>
                <a:latin typeface="Times New Roman" panose="02020603050405020304" pitchFamily="18" charset="0"/>
                <a:ea typeface="Arial" panose="020B0604020202020204" pitchFamily="34" charset="0"/>
                <a:cs typeface="Times New Roman" panose="02020603050405020304" pitchFamily="18" charset="0"/>
              </a:rPr>
              <a:t> </a:t>
            </a:r>
            <a:r>
              <a:rPr lang="vi-VN" sz="2600">
                <a:effectLst/>
                <a:latin typeface="Times New Roman" panose="02020603050405020304" pitchFamily="18" charset="0"/>
                <a:ea typeface="Arial" panose="020B0604020202020204" pitchFamily="34" charset="0"/>
                <a:cs typeface="Times New Roman" panose="02020603050405020304" pitchFamily="18" charset="0"/>
              </a:rPr>
              <a:t>nh</a:t>
            </a:r>
            <a:r>
              <a:rPr lang="en-US" sz="2600">
                <a:latin typeface="Times New Roman" panose="02020603050405020304" pitchFamily="18" charset="0"/>
                <a:ea typeface="Arial" panose="020B0604020202020204" pitchFamily="34" charset="0"/>
                <a:cs typeface="Times New Roman" panose="02020603050405020304" pitchFamily="18" charset="0"/>
              </a:rPr>
              <a:t>ữ</a:t>
            </a:r>
            <a:r>
              <a:rPr lang="vi-VN" sz="2600">
                <a:effectLst/>
                <a:latin typeface="Times New Roman" panose="02020603050405020304" pitchFamily="18" charset="0"/>
                <a:ea typeface="Arial" panose="020B0604020202020204" pitchFamily="34" charset="0"/>
                <a:cs typeface="Times New Roman" panose="02020603050405020304" pitchFamily="18" charset="0"/>
              </a:rPr>
              <a:t>ng g</a:t>
            </a:r>
            <a:r>
              <a:rPr lang="en-US" sz="2600">
                <a:latin typeface="Times New Roman" panose="02020603050405020304" pitchFamily="18" charset="0"/>
                <a:ea typeface="Arial" panose="020B0604020202020204" pitchFamily="34" charset="0"/>
                <a:cs typeface="Times New Roman" panose="02020603050405020304" pitchFamily="18" charset="0"/>
              </a:rPr>
              <a:t>ì</a:t>
            </a:r>
            <a:r>
              <a:rPr lang="vi-VN" sz="2600">
                <a:effectLst/>
                <a:latin typeface="Times New Roman" panose="02020603050405020304" pitchFamily="18" charset="0"/>
                <a:ea typeface="Arial" panose="020B0604020202020204" pitchFamily="34" charset="0"/>
                <a:cs typeface="Times New Roman" panose="02020603050405020304" pitchFamily="18" charset="0"/>
              </a:rPr>
              <a:t> sẽ được cài đ</a:t>
            </a:r>
            <a:r>
              <a:rPr lang="en-US" sz="2600">
                <a:effectLst/>
                <a:latin typeface="Times New Roman" panose="02020603050405020304" pitchFamily="18" charset="0"/>
                <a:ea typeface="Arial" panose="020B0604020202020204" pitchFamily="34" charset="0"/>
                <a:cs typeface="Times New Roman" panose="02020603050405020304" pitchFamily="18" charset="0"/>
              </a:rPr>
              <a:t>ặ</a:t>
            </a:r>
            <a:r>
              <a:rPr lang="vi-VN" sz="2600">
                <a:effectLst/>
                <a:latin typeface="Times New Roman" panose="02020603050405020304" pitchFamily="18" charset="0"/>
                <a:ea typeface="Arial" panose="020B0604020202020204" pitchFamily="34" charset="0"/>
                <a:cs typeface="Times New Roman" panose="02020603050405020304" pitchFamily="18" charset="0"/>
              </a:rPr>
              <a:t>t vào máy?</a:t>
            </a:r>
            <a:endParaRPr lang="en-US" sz="26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773686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00E0D-7AAE-41D6-A53E-CD3205BA924D}"/>
              </a:ext>
            </a:extLst>
          </p:cNvPr>
          <p:cNvSpPr>
            <a:spLocks noGrp="1"/>
          </p:cNvSpPr>
          <p:nvPr>
            <p:ph type="title"/>
          </p:nvPr>
        </p:nvSpPr>
        <p:spPr>
          <a:xfrm>
            <a:off x="206823" y="115617"/>
            <a:ext cx="11778353" cy="993655"/>
          </a:xfrm>
        </p:spPr>
        <p:txBody>
          <a:bodyPr>
            <a:normAutofit fontScale="90000"/>
          </a:bodyPr>
          <a:lstStyle/>
          <a:p>
            <a:r>
              <a:rPr lang="en-US" b="1">
                <a:solidFill>
                  <a:srgbClr val="FFFF00"/>
                </a:solidFill>
                <a:latin typeface="Times New Roman" panose="02020603050405020304" pitchFamily="18" charset="0"/>
                <a:cs typeface="Times New Roman" panose="02020603050405020304" pitchFamily="18" charset="0"/>
              </a:rPr>
              <a:t>1. Hệ điều hành, vai trò và chức năng của hệ điều hành(HĐH)</a:t>
            </a:r>
            <a:br>
              <a:rPr lang="en-US" b="1">
                <a:solidFill>
                  <a:srgbClr val="FFFF00"/>
                </a:solidFill>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 * KN: SGK </a:t>
            </a:r>
            <a:r>
              <a:rPr lang="en-US" sz="1800">
                <a:effectLst/>
                <a:latin typeface="Times New Roman" panose="02020603050405020304" pitchFamily="18" charset="0"/>
                <a:ea typeface="Times New Roman" panose="02020603050405020304" pitchFamily="18" charset="0"/>
              </a:rPr>
              <a:t/>
            </a:r>
            <a:br>
              <a:rPr lang="en-US" sz="1800">
                <a:effectLst/>
                <a:latin typeface="Times New Roman" panose="02020603050405020304" pitchFamily="18" charset="0"/>
                <a:ea typeface="Times New Roman" panose="02020603050405020304" pitchFamily="18" charset="0"/>
              </a:rPr>
            </a:br>
            <a:endParaRPr lang="en-US" b="1">
              <a:solidFill>
                <a:srgbClr val="FFFF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9509EF5-AF40-4A94-A274-37A8D5859008}"/>
              </a:ext>
            </a:extLst>
          </p:cNvPr>
          <p:cNvSpPr txBox="1">
            <a:spLocks/>
          </p:cNvSpPr>
          <p:nvPr/>
        </p:nvSpPr>
        <p:spPr>
          <a:xfrm>
            <a:off x="153814" y="3150574"/>
            <a:ext cx="11606076" cy="1822434"/>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4000"/>
              </a:lnSpc>
              <a:spcAft>
                <a:spcPts val="400"/>
              </a:spcAft>
              <a:buClr>
                <a:srgbClr val="000000"/>
              </a:buClr>
              <a:buSzPts val="2000"/>
              <a:buNone/>
              <a:tabLst>
                <a:tab pos="688975" algn="l"/>
              </a:tabLst>
            </a:pPr>
            <a:r>
              <a:rPr lang="en-US" sz="2600" b="1" i="1">
                <a:solidFill>
                  <a:srgbClr val="FFFF00"/>
                </a:solidFill>
                <a:latin typeface="Times New Roman" panose="02020603050405020304" pitchFamily="18" charset="0"/>
                <a:ea typeface="Times New Roman" panose="02020603050405020304" pitchFamily="18" charset="0"/>
              </a:rPr>
              <a:t>* </a:t>
            </a:r>
            <a:r>
              <a:rPr lang="vi-VN" sz="2600" b="1" i="1">
                <a:solidFill>
                  <a:srgbClr val="FFFF00"/>
                </a:solidFill>
                <a:latin typeface="Times New Roman" panose="02020603050405020304" pitchFamily="18" charset="0"/>
                <a:ea typeface="Times New Roman" panose="02020603050405020304" pitchFamily="18" charset="0"/>
              </a:rPr>
              <a:t>Các chức năng </a:t>
            </a:r>
            <a:r>
              <a:rPr lang="en-US" sz="2600" b="1" i="1">
                <a:solidFill>
                  <a:srgbClr val="FFFF00"/>
                </a:solidFill>
                <a:latin typeface="Times New Roman" panose="02020603050405020304" pitchFamily="18" charset="0"/>
                <a:ea typeface="Times New Roman" panose="02020603050405020304" pitchFamily="18" charset="0"/>
              </a:rPr>
              <a:t>cơ</a:t>
            </a:r>
            <a:r>
              <a:rPr lang="vi-VN" sz="2600" b="1" i="1">
                <a:solidFill>
                  <a:srgbClr val="FFFF00"/>
                </a:solidFill>
                <a:latin typeface="Times New Roman" panose="02020603050405020304" pitchFamily="18" charset="0"/>
                <a:ea typeface="Times New Roman" panose="02020603050405020304" pitchFamily="18" charset="0"/>
              </a:rPr>
              <a:t> b</a:t>
            </a:r>
            <a:r>
              <a:rPr lang="en-US" sz="2600" b="1" i="1">
                <a:solidFill>
                  <a:srgbClr val="FFFF00"/>
                </a:solidFill>
                <a:latin typeface="Times New Roman" panose="02020603050405020304" pitchFamily="18" charset="0"/>
                <a:ea typeface="Times New Roman" panose="02020603050405020304" pitchFamily="18" charset="0"/>
              </a:rPr>
              <a:t>ả</a:t>
            </a:r>
            <a:r>
              <a:rPr lang="vi-VN" sz="2600" b="1" i="1">
                <a:solidFill>
                  <a:srgbClr val="FFFF00"/>
                </a:solidFill>
                <a:latin typeface="Times New Roman" panose="02020603050405020304" pitchFamily="18" charset="0"/>
                <a:ea typeface="Times New Roman" panose="02020603050405020304" pitchFamily="18" charset="0"/>
              </a:rPr>
              <a:t>n c</a:t>
            </a:r>
            <a:r>
              <a:rPr lang="en-US" sz="2600" b="1" i="1">
                <a:solidFill>
                  <a:srgbClr val="FFFF00"/>
                </a:solidFill>
                <a:latin typeface="Times New Roman" panose="02020603050405020304" pitchFamily="18" charset="0"/>
                <a:ea typeface="Times New Roman" panose="02020603050405020304" pitchFamily="18" charset="0"/>
              </a:rPr>
              <a:t>ủ</a:t>
            </a:r>
            <a:r>
              <a:rPr lang="vi-VN" sz="2600" b="1" i="1">
                <a:solidFill>
                  <a:srgbClr val="FFFF00"/>
                </a:solidFill>
                <a:latin typeface="Times New Roman" panose="02020603050405020304" pitchFamily="18" charset="0"/>
                <a:ea typeface="Times New Roman" panose="02020603050405020304" pitchFamily="18" charset="0"/>
              </a:rPr>
              <a:t>a hệ đi</a:t>
            </a:r>
            <a:r>
              <a:rPr lang="en-US" sz="2600" b="1" i="1">
                <a:solidFill>
                  <a:srgbClr val="FFFF00"/>
                </a:solidFill>
                <a:latin typeface="Times New Roman" panose="02020603050405020304" pitchFamily="18" charset="0"/>
                <a:ea typeface="Times New Roman" panose="02020603050405020304" pitchFamily="18" charset="0"/>
              </a:rPr>
              <a:t>ề</a:t>
            </a:r>
            <a:r>
              <a:rPr lang="vi-VN" sz="2600" b="1" i="1">
                <a:solidFill>
                  <a:srgbClr val="FFFF00"/>
                </a:solidFill>
                <a:latin typeface="Times New Roman" panose="02020603050405020304" pitchFamily="18" charset="0"/>
                <a:ea typeface="Times New Roman" panose="02020603050405020304" pitchFamily="18" charset="0"/>
              </a:rPr>
              <a:t>u hành:</a:t>
            </a:r>
            <a:endParaRPr lang="en-US" sz="2600" b="1" spc="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24000"/>
              </a:lnSpc>
              <a:spcAft>
                <a:spcPts val="400"/>
              </a:spcAft>
              <a:buClr>
                <a:srgbClr val="000000"/>
              </a:buClr>
              <a:buSzPts val="2000"/>
              <a:buNone/>
              <a:tabLst>
                <a:tab pos="688975" algn="l"/>
              </a:tabLst>
            </a:pPr>
            <a:r>
              <a:rPr lang="en-US"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Qu</a:t>
            </a:r>
            <a:r>
              <a:rPr lang="en-US"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n lí tệp: </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Tạo và t</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ổ</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chức lưu trữ các tệp trên bộ nhớ ngo</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 cung c</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ấ</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 các c</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ô</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 cụ đ</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ể</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ì</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 kiếm và truy cập các tệp</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chia s</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ẻ</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và b</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o vệ tệp.</a:t>
            </a:r>
            <a:endPar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2600">
              <a:solidFill>
                <a:schemeClr val="tx1"/>
              </a:solidFill>
            </a:endParaRPr>
          </a:p>
        </p:txBody>
      </p:sp>
      <p:sp>
        <p:nvSpPr>
          <p:cNvPr id="4" name="Title 1">
            <a:extLst>
              <a:ext uri="{FF2B5EF4-FFF2-40B4-BE49-F238E27FC236}">
                <a16:creationId xmlns:a16="http://schemas.microsoft.com/office/drawing/2014/main" id="{1FBC9420-2069-414A-942C-54A5F1FFA1A8}"/>
              </a:ext>
            </a:extLst>
          </p:cNvPr>
          <p:cNvSpPr txBox="1">
            <a:spLocks/>
          </p:cNvSpPr>
          <p:nvPr/>
        </p:nvSpPr>
        <p:spPr>
          <a:xfrm>
            <a:off x="413647" y="1169232"/>
            <a:ext cx="11778353" cy="1822434"/>
          </a:xfrm>
          <a:prstGeom prst="rect">
            <a:avLst/>
          </a:prstGeom>
        </p:spPr>
        <p:txBody>
          <a:bodyPr vert="horz" wrap="square" lIns="0" tIns="0" rIns="0" bIns="0" rtlCol="0" anchor="t" anchorCtr="0">
            <a:normAutofit fontScale="97500" lnSpcReduction="10000"/>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vi-VN" sz="3100">
                <a:latin typeface="Times New Roman" panose="02020603050405020304" pitchFamily="18" charset="0"/>
                <a:ea typeface="Times New Roman" panose="02020603050405020304" pitchFamily="18" charset="0"/>
              </a:rPr>
              <a:t>H</a:t>
            </a:r>
            <a:r>
              <a:rPr lang="en-US" sz="3100">
                <a:latin typeface="Times New Roman" panose="02020603050405020304" pitchFamily="18" charset="0"/>
                <a:ea typeface="Times New Roman" panose="02020603050405020304" pitchFamily="18" charset="0"/>
              </a:rPr>
              <a:t>ĐH</a:t>
            </a:r>
            <a:r>
              <a:rPr lang="vi-VN" sz="3100">
                <a:latin typeface="Times New Roman" panose="02020603050405020304" pitchFamily="18" charset="0"/>
                <a:ea typeface="Times New Roman" panose="02020603050405020304" pitchFamily="18" charset="0"/>
              </a:rPr>
              <a:t> (OS - </a:t>
            </a:r>
            <a:r>
              <a:rPr lang="vi-VN" sz="3100" i="1">
                <a:latin typeface="Times New Roman" panose="02020603050405020304" pitchFamily="18" charset="0"/>
                <a:ea typeface="Times New Roman" panose="02020603050405020304" pitchFamily="18" charset="0"/>
              </a:rPr>
              <a:t>Operating System) </a:t>
            </a:r>
            <a:r>
              <a:rPr lang="vi-VN" sz="3100">
                <a:latin typeface="Times New Roman" panose="02020603050405020304" pitchFamily="18" charset="0"/>
                <a:ea typeface="Times New Roman" panose="02020603050405020304" pitchFamily="18" charset="0"/>
              </a:rPr>
              <a:t>là tập các chương trình </a:t>
            </a:r>
            <a:r>
              <a:rPr lang="en-US" sz="3100">
                <a:latin typeface="Times New Roman" panose="02020603050405020304" pitchFamily="18" charset="0"/>
                <a:ea typeface="Times New Roman" panose="02020603050405020304" pitchFamily="18" charset="0"/>
              </a:rPr>
              <a:t>đ</a:t>
            </a:r>
            <a:r>
              <a:rPr lang="vi-VN" sz="3100">
                <a:latin typeface="Times New Roman" panose="02020603050405020304" pitchFamily="18" charset="0"/>
                <a:ea typeface="Times New Roman" panose="02020603050405020304" pitchFamily="18" charset="0"/>
              </a:rPr>
              <a:t>iều khi</a:t>
            </a:r>
            <a:r>
              <a:rPr lang="en-US" sz="3100">
                <a:latin typeface="Times New Roman" panose="02020603050405020304" pitchFamily="18" charset="0"/>
                <a:ea typeface="Times New Roman" panose="02020603050405020304" pitchFamily="18" charset="0"/>
              </a:rPr>
              <a:t>ể</a:t>
            </a:r>
            <a:r>
              <a:rPr lang="vi-VN" sz="3100">
                <a:latin typeface="Times New Roman" panose="02020603050405020304" pitchFamily="18" charset="0"/>
                <a:ea typeface="Times New Roman" panose="02020603050405020304" pitchFamily="18" charset="0"/>
              </a:rPr>
              <a:t>n và xử l</a:t>
            </a:r>
            <a:r>
              <a:rPr lang="en-US" sz="3100">
                <a:latin typeface="Times New Roman" panose="02020603050405020304" pitchFamily="18" charset="0"/>
                <a:ea typeface="Times New Roman" panose="02020603050405020304" pitchFamily="18" charset="0"/>
              </a:rPr>
              <a:t>í</a:t>
            </a:r>
            <a:r>
              <a:rPr lang="vi-VN" sz="3100">
                <a:latin typeface="Times New Roman" panose="02020603050405020304" pitchFamily="18" charset="0"/>
                <a:ea typeface="Times New Roman" panose="02020603050405020304" pitchFamily="18" charset="0"/>
              </a:rPr>
              <a:t> tạo giao diện trung gian giữa các thiết bị c</a:t>
            </a:r>
            <a:r>
              <a:rPr lang="en-US" sz="3100">
                <a:latin typeface="Times New Roman" panose="02020603050405020304" pitchFamily="18" charset="0"/>
                <a:ea typeface="Times New Roman" panose="02020603050405020304" pitchFamily="18" charset="0"/>
              </a:rPr>
              <a:t>ủ</a:t>
            </a:r>
            <a:r>
              <a:rPr lang="vi-VN" sz="3100">
                <a:latin typeface="Times New Roman" panose="02020603050405020304" pitchFamily="18" charset="0"/>
                <a:ea typeface="Times New Roman" panose="02020603050405020304" pitchFamily="18" charset="0"/>
              </a:rPr>
              <a:t>a hệ th</a:t>
            </a:r>
            <a:r>
              <a:rPr lang="en-US" sz="3100">
                <a:latin typeface="Times New Roman" panose="02020603050405020304" pitchFamily="18" charset="0"/>
                <a:ea typeface="Times New Roman" panose="02020603050405020304" pitchFamily="18" charset="0"/>
              </a:rPr>
              <a:t>ố</a:t>
            </a:r>
            <a:r>
              <a:rPr lang="vi-VN" sz="3100">
                <a:latin typeface="Times New Roman" panose="02020603050405020304" pitchFamily="18" charset="0"/>
                <a:ea typeface="Times New Roman" panose="02020603050405020304" pitchFamily="18" charset="0"/>
              </a:rPr>
              <a:t>ng</a:t>
            </a:r>
            <a:r>
              <a:rPr lang="en-US" sz="3100">
                <a:latin typeface="Times New Roman" panose="02020603050405020304" pitchFamily="18" charset="0"/>
                <a:ea typeface="Times New Roman" panose="02020603050405020304" pitchFamily="18" charset="0"/>
              </a:rPr>
              <a:t> với</a:t>
            </a:r>
            <a:r>
              <a:rPr lang="vi-VN" sz="3100">
                <a:latin typeface="Times New Roman" panose="02020603050405020304" pitchFamily="18" charset="0"/>
                <a:ea typeface="Times New Roman" panose="02020603050405020304" pitchFamily="18" charset="0"/>
              </a:rPr>
              <a:t> ph</a:t>
            </a:r>
            <a:r>
              <a:rPr lang="en-US" sz="3100">
                <a:latin typeface="Times New Roman" panose="02020603050405020304" pitchFamily="18" charset="0"/>
                <a:ea typeface="Times New Roman" panose="02020603050405020304" pitchFamily="18" charset="0"/>
              </a:rPr>
              <a:t>ầ</a:t>
            </a:r>
            <a:r>
              <a:rPr lang="vi-VN" sz="3100">
                <a:latin typeface="Times New Roman" panose="02020603050405020304" pitchFamily="18" charset="0"/>
                <a:ea typeface="Times New Roman" panose="02020603050405020304" pitchFamily="18" charset="0"/>
              </a:rPr>
              <a:t>n m</a:t>
            </a:r>
            <a:r>
              <a:rPr lang="en-US" sz="3100">
                <a:latin typeface="Times New Roman" panose="02020603050405020304" pitchFamily="18" charset="0"/>
                <a:ea typeface="Times New Roman" panose="02020603050405020304" pitchFamily="18" charset="0"/>
              </a:rPr>
              <a:t>ề</a:t>
            </a:r>
            <a:r>
              <a:rPr lang="vi-VN" sz="3100">
                <a:latin typeface="Times New Roman" panose="02020603050405020304" pitchFamily="18" charset="0"/>
                <a:ea typeface="Times New Roman" panose="02020603050405020304" pitchFamily="18" charset="0"/>
              </a:rPr>
              <a:t>m ứng dụng, đồng thời quản lí các thiết bị của hệ thống, phân phối tài nguyên và </a:t>
            </a:r>
            <a:r>
              <a:rPr lang="en-US" sz="3100">
                <a:latin typeface="Times New Roman" panose="02020603050405020304" pitchFamily="18" charset="0"/>
                <a:ea typeface="Times New Roman" panose="02020603050405020304" pitchFamily="18" charset="0"/>
              </a:rPr>
              <a:t>đ</a:t>
            </a:r>
            <a:r>
              <a:rPr lang="vi-VN" sz="3100">
                <a:latin typeface="Times New Roman" panose="02020603050405020304" pitchFamily="18" charset="0"/>
                <a:ea typeface="Times New Roman" panose="02020603050405020304" pitchFamily="18" charset="0"/>
              </a:rPr>
              <a:t>iều khi</a:t>
            </a:r>
            <a:r>
              <a:rPr lang="en-US" sz="3100">
                <a:latin typeface="Times New Roman" panose="02020603050405020304" pitchFamily="18" charset="0"/>
                <a:ea typeface="Times New Roman" panose="02020603050405020304" pitchFamily="18" charset="0"/>
              </a:rPr>
              <a:t>ể</a:t>
            </a:r>
            <a:r>
              <a:rPr lang="vi-VN" sz="3100">
                <a:latin typeface="Times New Roman" panose="02020603050405020304" pitchFamily="18" charset="0"/>
                <a:ea typeface="Times New Roman" panose="02020603050405020304" pitchFamily="18" charset="0"/>
              </a:rPr>
              <a:t>n các quá tr</a:t>
            </a:r>
            <a:r>
              <a:rPr lang="en-US" sz="3100">
                <a:latin typeface="Times New Roman" panose="02020603050405020304" pitchFamily="18" charset="0"/>
                <a:ea typeface="Times New Roman" panose="02020603050405020304" pitchFamily="18" charset="0"/>
              </a:rPr>
              <a:t>ì</a:t>
            </a:r>
            <a:r>
              <a:rPr lang="vi-VN" sz="3100">
                <a:latin typeface="Times New Roman" panose="02020603050405020304" pitchFamily="18" charset="0"/>
                <a:ea typeface="Times New Roman" panose="02020603050405020304" pitchFamily="18" charset="0"/>
              </a:rPr>
              <a:t>nh x</a:t>
            </a:r>
            <a:r>
              <a:rPr lang="en-US" sz="3100">
                <a:latin typeface="Times New Roman" panose="02020603050405020304" pitchFamily="18" charset="0"/>
                <a:ea typeface="Times New Roman" panose="02020603050405020304" pitchFamily="18" charset="0"/>
              </a:rPr>
              <a:t>ử</a:t>
            </a:r>
            <a:r>
              <a:rPr lang="vi-VN" sz="3100">
                <a:latin typeface="Times New Roman" panose="02020603050405020304" pitchFamily="18" charset="0"/>
                <a:ea typeface="Times New Roman" panose="02020603050405020304" pitchFamily="18" charset="0"/>
              </a:rPr>
              <a:t> lí trong hệ thống.</a:t>
            </a:r>
            <a:endParaRPr lang="en-US" b="1">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4764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0D7765D-110E-421E-8A23-03954676DFF2}"/>
              </a:ext>
            </a:extLst>
          </p:cNvPr>
          <p:cNvSpPr txBox="1">
            <a:spLocks/>
          </p:cNvSpPr>
          <p:nvPr/>
        </p:nvSpPr>
        <p:spPr>
          <a:xfrm>
            <a:off x="385727" y="221714"/>
            <a:ext cx="11606076" cy="5039834"/>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4000"/>
              </a:lnSpc>
              <a:spcAft>
                <a:spcPts val="400"/>
              </a:spcAft>
              <a:buClr>
                <a:srgbClr val="000000"/>
              </a:buClr>
              <a:buSzPts val="2000"/>
              <a:buNone/>
              <a:tabLst>
                <a:tab pos="688975" algn="l"/>
              </a:tabLst>
            </a:pPr>
            <a:r>
              <a:rPr lang="en-US"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Qu</a:t>
            </a:r>
            <a:r>
              <a:rPr lang="en-US"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n lí</a:t>
            </a:r>
            <a:r>
              <a:rPr lang="en-US"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khai thác các thiết bị c</a:t>
            </a:r>
            <a:r>
              <a:rPr lang="en-US"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ủ</a:t>
            </a:r>
            <a:r>
              <a:rPr lang="vi-VN"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 hệ th</a:t>
            </a:r>
            <a:r>
              <a:rPr lang="en-US"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ố</a:t>
            </a:r>
            <a:r>
              <a:rPr lang="vi-VN"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ng:</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OS tự nhận bi</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ế</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 có thiết bị ngoại vi mới được kết nối với máy t</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í</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 qua các c</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ổ</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 vào ra như: USB</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HDMI, Datamini Port, Bluetooth... và tự động bổ sung các chương trình điều khi</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ể</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 vào hệ thống. Người dùng có th</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ể</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s</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ử</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dụng các thiết b</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ị</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đó ngay sau khi thiết bị kết nối với hệ thống. OS sẽ tự </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ộng ngắt kết nối khi tháo thiết bị kh</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ỏ</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 hệ thống.</a:t>
            </a:r>
            <a:endPar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24000"/>
              </a:lnSpc>
              <a:spcAft>
                <a:spcPts val="400"/>
              </a:spcAft>
              <a:buClr>
                <a:srgbClr val="000000"/>
              </a:buClr>
              <a:buSzPts val="2000"/>
              <a:buNone/>
              <a:tabLst>
                <a:tab pos="688975" algn="l"/>
              </a:tabLst>
            </a:pPr>
            <a:r>
              <a:rPr lang="en-US" sz="2600">
                <a:solidFill>
                  <a:srgbClr val="FFC000"/>
                </a:solidFill>
                <a:latin typeface="Times New Roman" panose="02020603050405020304" pitchFamily="18" charset="0"/>
                <a:ea typeface="Times New Roman" panose="02020603050405020304" pitchFamily="18" charset="0"/>
              </a:rPr>
              <a:t>- </a:t>
            </a:r>
            <a:r>
              <a:rPr lang="vi-VN" sz="2600">
                <a:solidFill>
                  <a:srgbClr val="FFC000"/>
                </a:solidFill>
                <a:latin typeface="Times New Roman" panose="02020603050405020304" pitchFamily="18" charset="0"/>
                <a:ea typeface="Times New Roman" panose="02020603050405020304" pitchFamily="18" charset="0"/>
              </a:rPr>
              <a:t>Qu</a:t>
            </a:r>
            <a:r>
              <a:rPr lang="en-US" sz="2600">
                <a:solidFill>
                  <a:srgbClr val="FFC000"/>
                </a:solidFill>
                <a:latin typeface="Times New Roman" panose="02020603050405020304" pitchFamily="18" charset="0"/>
                <a:ea typeface="Times New Roman" panose="02020603050405020304" pitchFamily="18" charset="0"/>
              </a:rPr>
              <a:t>ả</a:t>
            </a:r>
            <a:r>
              <a:rPr lang="vi-VN" sz="2600">
                <a:solidFill>
                  <a:srgbClr val="FFC000"/>
                </a:solidFill>
                <a:latin typeface="Times New Roman" panose="02020603050405020304" pitchFamily="18" charset="0"/>
                <a:ea typeface="Times New Roman" panose="02020603050405020304" pitchFamily="18" charset="0"/>
              </a:rPr>
              <a:t>n lí ti</a:t>
            </a:r>
            <a:r>
              <a:rPr lang="en-US" sz="2600">
                <a:solidFill>
                  <a:srgbClr val="FFC000"/>
                </a:solidFill>
                <a:latin typeface="Times New Roman" panose="02020603050405020304" pitchFamily="18" charset="0"/>
                <a:ea typeface="Times New Roman" panose="02020603050405020304" pitchFamily="18" charset="0"/>
              </a:rPr>
              <a:t>ế</a:t>
            </a:r>
            <a:r>
              <a:rPr lang="vi-VN" sz="2600">
                <a:solidFill>
                  <a:srgbClr val="FFC000"/>
                </a:solidFill>
                <a:latin typeface="Times New Roman" panose="02020603050405020304" pitchFamily="18" charset="0"/>
                <a:ea typeface="Times New Roman" panose="02020603050405020304" pitchFamily="18" charset="0"/>
              </a:rPr>
              <a:t>n tr</a:t>
            </a:r>
            <a:r>
              <a:rPr lang="en-US" sz="2600">
                <a:solidFill>
                  <a:srgbClr val="FFC000"/>
                </a:solidFill>
                <a:latin typeface="Times New Roman" panose="02020603050405020304" pitchFamily="18" charset="0"/>
                <a:ea typeface="Times New Roman" panose="02020603050405020304" pitchFamily="18" charset="0"/>
              </a:rPr>
              <a:t>ì</a:t>
            </a:r>
            <a:r>
              <a:rPr lang="vi-VN" sz="2600">
                <a:solidFill>
                  <a:srgbClr val="FFC000"/>
                </a:solidFill>
                <a:latin typeface="Times New Roman" panose="02020603050405020304" pitchFamily="18" charset="0"/>
                <a:ea typeface="Times New Roman" panose="02020603050405020304" pitchFamily="18" charset="0"/>
              </a:rPr>
              <a:t>nh:</a:t>
            </a:r>
            <a:r>
              <a:rPr lang="vi-VN" sz="2600">
                <a:solidFill>
                  <a:schemeClr val="tx1"/>
                </a:solidFill>
                <a:latin typeface="Times New Roman" panose="02020603050405020304" pitchFamily="18" charset="0"/>
                <a:ea typeface="Times New Roman" panose="02020603050405020304" pitchFamily="18" charset="0"/>
              </a:rPr>
              <a:t> Các ph</a:t>
            </a:r>
            <a:r>
              <a:rPr lang="en-US" sz="2600">
                <a:solidFill>
                  <a:schemeClr val="tx1"/>
                </a:solidFill>
                <a:latin typeface="Times New Roman" panose="02020603050405020304" pitchFamily="18" charset="0"/>
                <a:ea typeface="Times New Roman" panose="02020603050405020304" pitchFamily="18" charset="0"/>
              </a:rPr>
              <a:t>ầ</a:t>
            </a:r>
            <a:r>
              <a:rPr lang="vi-VN" sz="2600">
                <a:solidFill>
                  <a:schemeClr val="tx1"/>
                </a:solidFill>
                <a:latin typeface="Times New Roman" panose="02020603050405020304" pitchFamily="18" charset="0"/>
                <a:ea typeface="Times New Roman" panose="02020603050405020304" pitchFamily="18" charset="0"/>
              </a:rPr>
              <a:t>n m</a:t>
            </a:r>
            <a:r>
              <a:rPr lang="en-US" sz="2600">
                <a:solidFill>
                  <a:schemeClr val="tx1"/>
                </a:solidFill>
                <a:latin typeface="Times New Roman" panose="02020603050405020304" pitchFamily="18" charset="0"/>
                <a:ea typeface="Times New Roman" panose="02020603050405020304" pitchFamily="18" charset="0"/>
              </a:rPr>
              <a:t>ề</a:t>
            </a:r>
            <a:r>
              <a:rPr lang="vi-VN" sz="2600">
                <a:solidFill>
                  <a:schemeClr val="tx1"/>
                </a:solidFill>
                <a:latin typeface="Times New Roman" panose="02020603050405020304" pitchFamily="18" charset="0"/>
                <a:ea typeface="Times New Roman" panose="02020603050405020304" pitchFamily="18" charset="0"/>
              </a:rPr>
              <a:t>m ứng dụng x</a:t>
            </a:r>
            <a:r>
              <a:rPr lang="en-US" sz="2600">
                <a:solidFill>
                  <a:schemeClr val="tx1"/>
                </a:solidFill>
                <a:latin typeface="Times New Roman" panose="02020603050405020304" pitchFamily="18" charset="0"/>
                <a:ea typeface="Times New Roman" panose="02020603050405020304" pitchFamily="18" charset="0"/>
              </a:rPr>
              <a:t>ử</a:t>
            </a:r>
            <a:r>
              <a:rPr lang="vi-VN" sz="2600">
                <a:solidFill>
                  <a:schemeClr val="tx1"/>
                </a:solidFill>
                <a:latin typeface="Times New Roman" panose="02020603050405020304" pitchFamily="18" charset="0"/>
                <a:ea typeface="Times New Roman" panose="02020603050405020304" pitchFamily="18" charset="0"/>
              </a:rPr>
              <a:t> l</a:t>
            </a:r>
            <a:r>
              <a:rPr lang="en-US" sz="2600">
                <a:solidFill>
                  <a:schemeClr val="tx1"/>
                </a:solidFill>
                <a:latin typeface="Times New Roman" panose="02020603050405020304" pitchFamily="18" charset="0"/>
                <a:ea typeface="Times New Roman" panose="02020603050405020304" pitchFamily="18" charset="0"/>
              </a:rPr>
              <a:t>í</a:t>
            </a:r>
            <a:r>
              <a:rPr lang="vi-VN" sz="2600">
                <a:solidFill>
                  <a:schemeClr val="tx1"/>
                </a:solidFill>
                <a:latin typeface="Times New Roman" panose="02020603050405020304" pitchFamily="18" charset="0"/>
                <a:ea typeface="Times New Roman" panose="02020603050405020304" pitchFamily="18" charset="0"/>
              </a:rPr>
              <a:t> dữ liệu thông qua nhiều ti</a:t>
            </a:r>
            <a:r>
              <a:rPr lang="en-US" sz="2600">
                <a:solidFill>
                  <a:schemeClr val="tx1"/>
                </a:solidFill>
                <a:latin typeface="Times New Roman" panose="02020603050405020304" pitchFamily="18" charset="0"/>
                <a:ea typeface="Times New Roman" panose="02020603050405020304" pitchFamily="18" charset="0"/>
              </a:rPr>
              <a:t>ế</a:t>
            </a:r>
            <a:r>
              <a:rPr lang="vi-VN" sz="2600">
                <a:solidFill>
                  <a:schemeClr val="tx1"/>
                </a:solidFill>
                <a:latin typeface="Times New Roman" panose="02020603050405020304" pitchFamily="18" charset="0"/>
                <a:ea typeface="Times New Roman" panose="02020603050405020304" pitchFamily="18" charset="0"/>
              </a:rPr>
              <a:t>n trình, mỗi tiến trình làm một việc nhất định. OS tạo ra các tiến tr</a:t>
            </a:r>
            <a:r>
              <a:rPr lang="en-US" sz="2600">
                <a:solidFill>
                  <a:schemeClr val="tx1"/>
                </a:solidFill>
                <a:latin typeface="Times New Roman" panose="02020603050405020304" pitchFamily="18" charset="0"/>
                <a:ea typeface="Times New Roman" panose="02020603050405020304" pitchFamily="18" charset="0"/>
              </a:rPr>
              <a:t>ì</a:t>
            </a:r>
            <a:r>
              <a:rPr lang="vi-VN" sz="2600">
                <a:solidFill>
                  <a:schemeClr val="tx1"/>
                </a:solidFill>
                <a:latin typeface="Times New Roman" panose="02020603050405020304" pitchFamily="18" charset="0"/>
                <a:ea typeface="Times New Roman" panose="02020603050405020304" pitchFamily="18" charset="0"/>
              </a:rPr>
              <a:t>nh, điều khi</a:t>
            </a:r>
            <a:r>
              <a:rPr lang="en-US" sz="2600">
                <a:solidFill>
                  <a:schemeClr val="tx1"/>
                </a:solidFill>
                <a:latin typeface="Times New Roman" panose="02020603050405020304" pitchFamily="18" charset="0"/>
                <a:ea typeface="Times New Roman" panose="02020603050405020304" pitchFamily="18" charset="0"/>
              </a:rPr>
              <a:t>ể</a:t>
            </a:r>
            <a:r>
              <a:rPr lang="vi-VN" sz="2600">
                <a:solidFill>
                  <a:schemeClr val="tx1"/>
                </a:solidFill>
                <a:latin typeface="Times New Roman" panose="02020603050405020304" pitchFamily="18" charset="0"/>
                <a:ea typeface="Times New Roman" panose="02020603050405020304" pitchFamily="18" charset="0"/>
              </a:rPr>
              <a:t>n giao tiếp giữa các tiến tr</a:t>
            </a:r>
            <a:r>
              <a:rPr lang="en-US" sz="2600">
                <a:solidFill>
                  <a:schemeClr val="tx1"/>
                </a:solidFill>
                <a:latin typeface="Times New Roman" panose="02020603050405020304" pitchFamily="18" charset="0"/>
                <a:ea typeface="Times New Roman" panose="02020603050405020304" pitchFamily="18" charset="0"/>
              </a:rPr>
              <a:t>ì</a:t>
            </a:r>
            <a:r>
              <a:rPr lang="vi-VN" sz="2600">
                <a:solidFill>
                  <a:schemeClr val="tx1"/>
                </a:solidFill>
                <a:latin typeface="Times New Roman" panose="02020603050405020304" pitchFamily="18" charset="0"/>
                <a:ea typeface="Times New Roman" panose="02020603050405020304" pitchFamily="18" charset="0"/>
              </a:rPr>
              <a:t>nh đ</a:t>
            </a:r>
            <a:r>
              <a:rPr lang="en-US" sz="2600">
                <a:solidFill>
                  <a:schemeClr val="tx1"/>
                </a:solidFill>
                <a:latin typeface="Times New Roman" panose="02020603050405020304" pitchFamily="18" charset="0"/>
                <a:ea typeface="Times New Roman" panose="02020603050405020304" pitchFamily="18" charset="0"/>
              </a:rPr>
              <a:t>ể</a:t>
            </a:r>
            <a:r>
              <a:rPr lang="vi-VN" sz="2600">
                <a:solidFill>
                  <a:schemeClr val="tx1"/>
                </a:solidFill>
                <a:latin typeface="Times New Roman" panose="02020603050405020304" pitchFamily="18" charset="0"/>
                <a:ea typeface="Times New Roman" panose="02020603050405020304" pitchFamily="18" charset="0"/>
              </a:rPr>
              <a:t> phối hợp nhịp nhàng hoàn th</a:t>
            </a:r>
            <a:r>
              <a:rPr lang="en-US" sz="2600">
                <a:solidFill>
                  <a:schemeClr val="tx1"/>
                </a:solidFill>
                <a:latin typeface="Times New Roman" panose="02020603050405020304" pitchFamily="18" charset="0"/>
                <a:ea typeface="Times New Roman" panose="02020603050405020304" pitchFamily="18" charset="0"/>
              </a:rPr>
              <a:t>à</a:t>
            </a:r>
            <a:r>
              <a:rPr lang="vi-VN" sz="2600">
                <a:solidFill>
                  <a:schemeClr val="tx1"/>
                </a:solidFill>
                <a:latin typeface="Times New Roman" panose="02020603050405020304" pitchFamily="18" charset="0"/>
                <a:ea typeface="Times New Roman" panose="02020603050405020304" pitchFamily="18" charset="0"/>
              </a:rPr>
              <a:t>nh nhiệm vụ. OS h</a:t>
            </a:r>
            <a:r>
              <a:rPr lang="en-US" sz="2600">
                <a:solidFill>
                  <a:schemeClr val="tx1"/>
                </a:solidFill>
                <a:latin typeface="Times New Roman" panose="02020603050405020304" pitchFamily="18" charset="0"/>
                <a:ea typeface="Times New Roman" panose="02020603050405020304" pitchFamily="18" charset="0"/>
              </a:rPr>
              <a:t>ủ</a:t>
            </a:r>
            <a:r>
              <a:rPr lang="vi-VN" sz="2600">
                <a:solidFill>
                  <a:schemeClr val="tx1"/>
                </a:solidFill>
                <a:latin typeface="Times New Roman" panose="02020603050405020304" pitchFamily="18" charset="0"/>
                <a:ea typeface="Times New Roman" panose="02020603050405020304" pitchFamily="18" charset="0"/>
              </a:rPr>
              <a:t>y b</a:t>
            </a:r>
            <a:r>
              <a:rPr lang="en-US" sz="2600">
                <a:solidFill>
                  <a:schemeClr val="tx1"/>
                </a:solidFill>
                <a:latin typeface="Times New Roman" panose="02020603050405020304" pitchFamily="18" charset="0"/>
                <a:ea typeface="Times New Roman" panose="02020603050405020304" pitchFamily="18" charset="0"/>
              </a:rPr>
              <a:t>ỏ</a:t>
            </a:r>
            <a:r>
              <a:rPr lang="vi-VN" sz="2600">
                <a:solidFill>
                  <a:schemeClr val="tx1"/>
                </a:solidFill>
                <a:latin typeface="Times New Roman" panose="02020603050405020304" pitchFamily="18" charset="0"/>
                <a:ea typeface="Times New Roman" panose="02020603050405020304" pitchFamily="18" charset="0"/>
              </a:rPr>
              <a:t> t</a:t>
            </a:r>
            <a:r>
              <a:rPr lang="en-US" sz="2600">
                <a:solidFill>
                  <a:schemeClr val="tx1"/>
                </a:solidFill>
                <a:latin typeface="Times New Roman" panose="02020603050405020304" pitchFamily="18" charset="0"/>
                <a:ea typeface="Times New Roman" panose="02020603050405020304" pitchFamily="18" charset="0"/>
              </a:rPr>
              <a:t>iế</a:t>
            </a:r>
            <a:r>
              <a:rPr lang="vi-VN" sz="2600">
                <a:solidFill>
                  <a:schemeClr val="tx1"/>
                </a:solidFill>
                <a:latin typeface="Times New Roman" panose="02020603050405020304" pitchFamily="18" charset="0"/>
                <a:ea typeface="Times New Roman" panose="02020603050405020304" pitchFamily="18" charset="0"/>
              </a:rPr>
              <a:t>n trình khi nó kết thúc công việc.</a:t>
            </a:r>
            <a:endParaRPr lang="en-US" sz="2600">
              <a:solidFill>
                <a:schemeClr val="tx1"/>
              </a:solidFill>
              <a:latin typeface="Times New Roman" panose="02020603050405020304" pitchFamily="18" charset="0"/>
              <a:ea typeface="Times New Roman" panose="02020603050405020304" pitchFamily="18" charset="0"/>
            </a:endParaRPr>
          </a:p>
          <a:p>
            <a:endParaRPr lang="en-US" sz="2600">
              <a:solidFill>
                <a:schemeClr val="tx1"/>
              </a:solidFill>
            </a:endParaRPr>
          </a:p>
        </p:txBody>
      </p:sp>
    </p:spTree>
    <p:extLst>
      <p:ext uri="{BB962C8B-B14F-4D97-AF65-F5344CB8AC3E}">
        <p14:creationId xmlns:p14="http://schemas.microsoft.com/office/powerpoint/2010/main" val="4229709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B91C-D750-4802-A729-D7935686CDC9}"/>
              </a:ext>
            </a:extLst>
          </p:cNvPr>
          <p:cNvSpPr>
            <a:spLocks noGrp="1"/>
          </p:cNvSpPr>
          <p:nvPr>
            <p:ph type="title"/>
          </p:nvPr>
        </p:nvSpPr>
        <p:spPr>
          <a:xfrm>
            <a:off x="202386" y="249877"/>
            <a:ext cx="11787228" cy="2296278"/>
          </a:xfrm>
        </p:spPr>
        <p:txBody>
          <a:bodyPr>
            <a:normAutofit fontScale="90000"/>
          </a:bodyPr>
          <a:lstStyle/>
          <a:p>
            <a:pPr indent="406400">
              <a:lnSpc>
                <a:spcPct val="125000"/>
              </a:lnSpc>
              <a:spcAft>
                <a:spcPts val="300"/>
              </a:spcAft>
            </a:pPr>
            <a:r>
              <a:rPr lang="vi-VN" sz="3100">
                <a:solidFill>
                  <a:srgbClr val="FFC000"/>
                </a:solidFill>
                <a:effectLst/>
                <a:latin typeface="Times New Roman" panose="02020603050405020304" pitchFamily="18" charset="0"/>
                <a:ea typeface="Times New Roman" panose="02020603050405020304" pitchFamily="18" charset="0"/>
              </a:rPr>
              <a:t>- OS cung cấp phương thức giao tiếp</a:t>
            </a:r>
            <a:r>
              <a:rPr lang="en-US" sz="3100">
                <a:solidFill>
                  <a:srgbClr val="FFC000"/>
                </a:solidFill>
                <a:effectLst/>
                <a:latin typeface="Times New Roman" panose="02020603050405020304" pitchFamily="18" charset="0"/>
                <a:ea typeface="Times New Roman" panose="02020603050405020304" pitchFamily="18" charset="0"/>
              </a:rPr>
              <a:t>:</a:t>
            </a:r>
            <a:r>
              <a:rPr lang="vi-VN" sz="3100">
                <a:effectLst/>
                <a:latin typeface="Times New Roman" panose="02020603050405020304" pitchFamily="18" charset="0"/>
                <a:ea typeface="Times New Roman" panose="02020603050405020304" pitchFamily="18" charset="0"/>
              </a:rPr>
              <a:t> người d</a:t>
            </a:r>
            <a:r>
              <a:rPr lang="en-US" sz="3100">
                <a:latin typeface="Times New Roman" panose="02020603050405020304" pitchFamily="18" charset="0"/>
                <a:ea typeface="Times New Roman" panose="02020603050405020304" pitchFamily="18" charset="0"/>
              </a:rPr>
              <a:t>ù</a:t>
            </a:r>
            <a:r>
              <a:rPr lang="vi-VN" sz="3100">
                <a:effectLst/>
                <a:latin typeface="Times New Roman" panose="02020603050405020304" pitchFamily="18" charset="0"/>
                <a:ea typeface="Times New Roman" panose="02020603050405020304" pitchFamily="18" charset="0"/>
              </a:rPr>
              <a:t>ng điều khiển máy t</a:t>
            </a:r>
            <a:r>
              <a:rPr lang="en-US" sz="3100">
                <a:latin typeface="Times New Roman" panose="02020603050405020304" pitchFamily="18" charset="0"/>
                <a:ea typeface="Times New Roman" panose="02020603050405020304" pitchFamily="18" charset="0"/>
              </a:rPr>
              <a:t>í</a:t>
            </a:r>
            <a:r>
              <a:rPr lang="vi-VN" sz="3100">
                <a:effectLst/>
                <a:latin typeface="Times New Roman" panose="02020603050405020304" pitchFamily="18" charset="0"/>
                <a:ea typeface="Times New Roman" panose="02020603050405020304" pitchFamily="18" charset="0"/>
              </a:rPr>
              <a:t>nh b</a:t>
            </a:r>
            <a:r>
              <a:rPr lang="en-US" sz="3100">
                <a:effectLst/>
                <a:latin typeface="Times New Roman" panose="02020603050405020304" pitchFamily="18" charset="0"/>
                <a:ea typeface="Times New Roman" panose="02020603050405020304" pitchFamily="18" charset="0"/>
              </a:rPr>
              <a:t>ằ</a:t>
            </a:r>
            <a:r>
              <a:rPr lang="vi-VN" sz="3100">
                <a:effectLst/>
                <a:latin typeface="Times New Roman" panose="02020603050405020304" pitchFamily="18" charset="0"/>
                <a:ea typeface="Times New Roman" panose="02020603050405020304" pitchFamily="18" charset="0"/>
              </a:rPr>
              <a:t>ng câu lệnh hoặc qua giao diện đ</a:t>
            </a:r>
            <a:r>
              <a:rPr lang="en-US" sz="3100">
                <a:effectLst/>
                <a:latin typeface="Times New Roman" panose="02020603050405020304" pitchFamily="18" charset="0"/>
                <a:ea typeface="Times New Roman" panose="02020603050405020304" pitchFamily="18" charset="0"/>
              </a:rPr>
              <a:t>ồ</a:t>
            </a:r>
            <a:r>
              <a:rPr lang="vi-VN" sz="3100">
                <a:effectLst/>
                <a:latin typeface="Times New Roman" panose="02020603050405020304" pitchFamily="18" charset="0"/>
                <a:ea typeface="Times New Roman" panose="02020603050405020304" pitchFamily="18" charset="0"/>
              </a:rPr>
              <a:t> hoạ hay dùng ti</a:t>
            </a:r>
            <a:r>
              <a:rPr lang="en-US" sz="3100">
                <a:effectLst/>
                <a:latin typeface="Times New Roman" panose="02020603050405020304" pitchFamily="18" charset="0"/>
                <a:ea typeface="Times New Roman" panose="02020603050405020304" pitchFamily="18" charset="0"/>
              </a:rPr>
              <a:t>ế</a:t>
            </a:r>
            <a:r>
              <a:rPr lang="vi-VN" sz="3100">
                <a:effectLst/>
                <a:latin typeface="Times New Roman" panose="02020603050405020304" pitchFamily="18" charset="0"/>
                <a:ea typeface="Times New Roman" panose="02020603050405020304" pitchFamily="18" charset="0"/>
              </a:rPr>
              <a:t>ng nói.</a:t>
            </a:r>
            <a:r>
              <a:rPr lang="en-US" sz="3100">
                <a:effectLst/>
                <a:latin typeface="Times New Roman" panose="02020603050405020304" pitchFamily="18" charset="0"/>
                <a:ea typeface="Times New Roman" panose="02020603050405020304" pitchFamily="18" charset="0"/>
              </a:rPr>
              <a:t/>
            </a:r>
            <a:br>
              <a:rPr lang="en-US" sz="3100">
                <a:effectLst/>
                <a:latin typeface="Times New Roman" panose="02020603050405020304" pitchFamily="18" charset="0"/>
                <a:ea typeface="Times New Roman" panose="02020603050405020304" pitchFamily="18" charset="0"/>
              </a:rPr>
            </a:br>
            <a:r>
              <a:rPr lang="en-US" sz="3100">
                <a:solidFill>
                  <a:srgbClr val="FFC000"/>
                </a:solidFill>
                <a:effectLst/>
                <a:latin typeface="Times New Roman" panose="02020603050405020304" pitchFamily="18" charset="0"/>
                <a:ea typeface="Times New Roman" panose="02020603050405020304" pitchFamily="18" charset="0"/>
              </a:rPr>
              <a:t>- </a:t>
            </a:r>
            <a:r>
              <a:rPr lang="vi-VN" sz="3100">
                <a:solidFill>
                  <a:srgbClr val="FFC000"/>
                </a:solidFill>
                <a:effectLst/>
                <a:latin typeface="Times New Roman" panose="02020603050405020304" pitchFamily="18" charset="0"/>
                <a:ea typeface="Times New Roman" panose="02020603050405020304" pitchFamily="18" charset="0"/>
              </a:rPr>
              <a:t>B</a:t>
            </a:r>
            <a:r>
              <a:rPr lang="en-US" sz="3100">
                <a:solidFill>
                  <a:srgbClr val="FFC000"/>
                </a:solidFill>
                <a:latin typeface="Times New Roman" panose="02020603050405020304" pitchFamily="18" charset="0"/>
                <a:ea typeface="Times New Roman" panose="02020603050405020304" pitchFamily="18" charset="0"/>
              </a:rPr>
              <a:t>ả</a:t>
            </a:r>
            <a:r>
              <a:rPr lang="vi-VN" sz="3100">
                <a:solidFill>
                  <a:srgbClr val="FFC000"/>
                </a:solidFill>
                <a:effectLst/>
                <a:latin typeface="Times New Roman" panose="02020603050405020304" pitchFamily="18" charset="0"/>
                <a:ea typeface="Times New Roman" panose="02020603050405020304" pitchFamily="18" charset="0"/>
              </a:rPr>
              <a:t>o vệ hệ th</a:t>
            </a:r>
            <a:r>
              <a:rPr lang="en-US" sz="3100">
                <a:solidFill>
                  <a:srgbClr val="FFC000"/>
                </a:solidFill>
                <a:effectLst/>
                <a:latin typeface="Times New Roman" panose="02020603050405020304" pitchFamily="18" charset="0"/>
                <a:ea typeface="Times New Roman" panose="02020603050405020304" pitchFamily="18" charset="0"/>
              </a:rPr>
              <a:t>ố</a:t>
            </a:r>
            <a:r>
              <a:rPr lang="vi-VN" sz="3100">
                <a:solidFill>
                  <a:srgbClr val="FFC000"/>
                </a:solidFill>
                <a:effectLst/>
                <a:latin typeface="Times New Roman" panose="02020603050405020304" pitchFamily="18" charset="0"/>
                <a:ea typeface="Times New Roman" panose="02020603050405020304" pitchFamily="18" charset="0"/>
              </a:rPr>
              <a:t>ng: </a:t>
            </a:r>
            <a:r>
              <a:rPr lang="vi-VN" sz="3100">
                <a:effectLst/>
                <a:latin typeface="Times New Roman" panose="02020603050405020304" pitchFamily="18" charset="0"/>
                <a:ea typeface="Times New Roman" panose="02020603050405020304" pitchFamily="18" charset="0"/>
              </a:rPr>
              <a:t>OS có cơ ch</a:t>
            </a:r>
            <a:r>
              <a:rPr lang="en-US" sz="3100">
                <a:effectLst/>
                <a:latin typeface="Times New Roman" panose="02020603050405020304" pitchFamily="18" charset="0"/>
                <a:ea typeface="Times New Roman" panose="02020603050405020304" pitchFamily="18" charset="0"/>
              </a:rPr>
              <a:t>ế</a:t>
            </a:r>
            <a:r>
              <a:rPr lang="vi-VN" sz="3100">
                <a:effectLst/>
                <a:latin typeface="Times New Roman" panose="02020603050405020304" pitchFamily="18" charset="0"/>
                <a:ea typeface="Times New Roman" panose="02020603050405020304" pitchFamily="18" charset="0"/>
              </a:rPr>
              <a:t> nh</a:t>
            </a:r>
            <a:r>
              <a:rPr lang="en-US" sz="3100">
                <a:effectLst/>
                <a:latin typeface="Times New Roman" panose="02020603050405020304" pitchFamily="18" charset="0"/>
                <a:ea typeface="Times New Roman" panose="02020603050405020304" pitchFamily="18" charset="0"/>
              </a:rPr>
              <a:t>ằ</a:t>
            </a:r>
            <a:r>
              <a:rPr lang="vi-VN" sz="3100">
                <a:effectLst/>
                <a:latin typeface="Times New Roman" panose="02020603050405020304" pitchFamily="18" charset="0"/>
                <a:ea typeface="Times New Roman" panose="02020603050405020304" pitchFamily="18" charset="0"/>
              </a:rPr>
              <a:t>m b</a:t>
            </a:r>
            <a:r>
              <a:rPr lang="en-US" sz="3100">
                <a:latin typeface="Times New Roman" panose="02020603050405020304" pitchFamily="18" charset="0"/>
                <a:ea typeface="Times New Roman" panose="02020603050405020304" pitchFamily="18" charset="0"/>
              </a:rPr>
              <a:t>ả</a:t>
            </a:r>
            <a:r>
              <a:rPr lang="vi-VN" sz="3100">
                <a:effectLst/>
                <a:latin typeface="Times New Roman" panose="02020603050405020304" pitchFamily="18" charset="0"/>
                <a:ea typeface="Times New Roman" panose="02020603050405020304" pitchFamily="18" charset="0"/>
              </a:rPr>
              <a:t>o vệ hệ th</a:t>
            </a:r>
            <a:r>
              <a:rPr lang="en-US" sz="3100">
                <a:effectLst/>
                <a:latin typeface="Times New Roman" panose="02020603050405020304" pitchFamily="18" charset="0"/>
                <a:ea typeface="Times New Roman" panose="02020603050405020304" pitchFamily="18" charset="0"/>
              </a:rPr>
              <a:t>ố</a:t>
            </a:r>
            <a:r>
              <a:rPr lang="vi-VN" sz="3100">
                <a:effectLst/>
                <a:latin typeface="Times New Roman" panose="02020603050405020304" pitchFamily="18" charset="0"/>
                <a:ea typeface="Times New Roman" panose="02020603050405020304" pitchFamily="18" charset="0"/>
              </a:rPr>
              <a:t>ng và thông tin lưu trữ</a:t>
            </a:r>
            <a:r>
              <a:rPr lang="en-US" sz="3100">
                <a:effectLst/>
                <a:latin typeface="Times New Roman" panose="02020603050405020304" pitchFamily="18" charset="0"/>
                <a:ea typeface="Times New Roman" panose="02020603050405020304" pitchFamily="18" charset="0"/>
              </a:rPr>
              <a:t>,</a:t>
            </a:r>
            <a:r>
              <a:rPr lang="vi-VN" sz="3100">
                <a:effectLst/>
                <a:latin typeface="Times New Roman" panose="02020603050405020304" pitchFamily="18" charset="0"/>
                <a:ea typeface="Times New Roman" panose="02020603050405020304" pitchFamily="18" charset="0"/>
              </a:rPr>
              <a:t> hạn chế tối đa </a:t>
            </a:r>
            <a:r>
              <a:rPr lang="en-US" sz="3100">
                <a:latin typeface="Times New Roman" panose="02020603050405020304" pitchFamily="18" charset="0"/>
                <a:ea typeface="Times New Roman" panose="02020603050405020304" pitchFamily="18" charset="0"/>
              </a:rPr>
              <a:t>ả</a:t>
            </a:r>
            <a:r>
              <a:rPr lang="vi-VN" sz="3100">
                <a:effectLst/>
                <a:latin typeface="Times New Roman" panose="02020603050405020304" pitchFamily="18" charset="0"/>
                <a:ea typeface="Times New Roman" panose="02020603050405020304" pitchFamily="18" charset="0"/>
              </a:rPr>
              <a:t>nh hư</a:t>
            </a:r>
            <a:r>
              <a:rPr lang="en-US" sz="3100">
                <a:effectLst/>
                <a:latin typeface="Times New Roman" panose="02020603050405020304" pitchFamily="18" charset="0"/>
                <a:ea typeface="Times New Roman" panose="02020603050405020304" pitchFamily="18" charset="0"/>
              </a:rPr>
              <a:t>ở</a:t>
            </a:r>
            <a:r>
              <a:rPr lang="vi-VN" sz="3100">
                <a:effectLst/>
                <a:latin typeface="Times New Roman" panose="02020603050405020304" pitchFamily="18" charset="0"/>
                <a:ea typeface="Times New Roman" panose="02020603050405020304" pitchFamily="18" charset="0"/>
              </a:rPr>
              <a:t>ng c</a:t>
            </a:r>
            <a:r>
              <a:rPr lang="en-US" sz="3100">
                <a:latin typeface="Times New Roman" panose="02020603050405020304" pitchFamily="18" charset="0"/>
                <a:ea typeface="Times New Roman" panose="02020603050405020304" pitchFamily="18" charset="0"/>
              </a:rPr>
              <a:t>ủ</a:t>
            </a:r>
            <a:r>
              <a:rPr lang="vi-VN" sz="3100">
                <a:effectLst/>
                <a:latin typeface="Times New Roman" panose="02020603050405020304" pitchFamily="18" charset="0"/>
                <a:ea typeface="Times New Roman" panose="02020603050405020304" pitchFamily="18" charset="0"/>
              </a:rPr>
              <a:t>a các sai lầm do v</a:t>
            </a:r>
            <a:r>
              <a:rPr lang="en-US" sz="3100">
                <a:latin typeface="Times New Roman" panose="02020603050405020304" pitchFamily="18" charset="0"/>
                <a:ea typeface="Times New Roman" panose="02020603050405020304" pitchFamily="18" charset="0"/>
              </a:rPr>
              <a:t>ô</a:t>
            </a:r>
            <a:r>
              <a:rPr lang="vi-VN" sz="3100">
                <a:effectLst/>
                <a:latin typeface="Times New Roman" panose="02020603050405020304" pitchFamily="18" charset="0"/>
                <a:ea typeface="Times New Roman" panose="02020603050405020304" pitchFamily="18" charset="0"/>
              </a:rPr>
              <a:t> t</a:t>
            </a:r>
            <a:r>
              <a:rPr lang="en-US" sz="3100">
                <a:latin typeface="Times New Roman" panose="02020603050405020304" pitchFamily="18" charset="0"/>
                <a:ea typeface="Times New Roman" panose="02020603050405020304" pitchFamily="18" charset="0"/>
              </a:rPr>
              <a:t>ì</a:t>
            </a:r>
            <a:r>
              <a:rPr lang="vi-VN" sz="3100">
                <a:effectLst/>
                <a:latin typeface="Times New Roman" panose="02020603050405020304" pitchFamily="18" charset="0"/>
                <a:ea typeface="Times New Roman" panose="02020603050405020304" pitchFamily="18" charset="0"/>
              </a:rPr>
              <a:t>nh hay cố ý.</a:t>
            </a:r>
            <a:r>
              <a:rPr lang="en-US" sz="1800">
                <a:effectLst/>
                <a:latin typeface="Times New Roman" panose="02020603050405020304" pitchFamily="18" charset="0"/>
                <a:ea typeface="Times New Roman" panose="02020603050405020304" pitchFamily="18" charset="0"/>
              </a:rPr>
              <a:t/>
            </a:r>
            <a:br>
              <a:rPr lang="en-US" sz="1800">
                <a:effectLst/>
                <a:latin typeface="Times New Roman" panose="02020603050405020304" pitchFamily="18" charset="0"/>
                <a:ea typeface="Times New Roman" panose="02020603050405020304" pitchFamily="18" charset="0"/>
              </a:rPr>
            </a:br>
            <a:endParaRPr lang="en-US"/>
          </a:p>
        </p:txBody>
      </p:sp>
      <p:sp>
        <p:nvSpPr>
          <p:cNvPr id="3" name="Content Placeholder 2">
            <a:extLst>
              <a:ext uri="{FF2B5EF4-FFF2-40B4-BE49-F238E27FC236}">
                <a16:creationId xmlns:a16="http://schemas.microsoft.com/office/drawing/2014/main" id="{BD84C437-E0F4-43AF-BFCA-5443C014D9E8}"/>
              </a:ext>
            </a:extLst>
          </p:cNvPr>
          <p:cNvSpPr>
            <a:spLocks noGrp="1"/>
          </p:cNvSpPr>
          <p:nvPr>
            <p:ph idx="1"/>
          </p:nvPr>
        </p:nvSpPr>
        <p:spPr>
          <a:xfrm>
            <a:off x="202386" y="2546154"/>
            <a:ext cx="11591273" cy="3659774"/>
          </a:xfrm>
        </p:spPr>
        <p:txBody>
          <a:bodyPr>
            <a:noAutofit/>
          </a:bodyPr>
          <a:lstStyle/>
          <a:p>
            <a:pPr indent="0" algn="just">
              <a:lnSpc>
                <a:spcPct val="127000"/>
              </a:lnSpc>
              <a:spcAft>
                <a:spcPts val="1200"/>
              </a:spcAft>
              <a:buNone/>
            </a:pPr>
            <a:r>
              <a:rPr lang="vi-VN" sz="32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2</a:t>
            </a:r>
            <a:r>
              <a:rPr lang="en-US" sz="32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32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Sơ lược lịch sử phát triển c</a:t>
            </a:r>
            <a:r>
              <a:rPr lang="en-US" sz="3200" b="1" dirty="0">
                <a:solidFill>
                  <a:srgbClr val="FFFF00"/>
                </a:solidFill>
                <a:latin typeface="Times New Roman" panose="02020603050405020304" pitchFamily="18" charset="0"/>
                <a:ea typeface="Arial" panose="020B0604020202020204" pitchFamily="34" charset="0"/>
                <a:cs typeface="Times New Roman" panose="02020603050405020304" pitchFamily="18" charset="0"/>
              </a:rPr>
              <a:t>ủ</a:t>
            </a:r>
            <a:r>
              <a:rPr lang="vi-VN" sz="32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a hệ điều hành qua các thế hệ máy tính</a:t>
            </a:r>
            <a:r>
              <a:rPr lang="en-US" sz="32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SGK</a:t>
            </a:r>
          </a:p>
          <a:p>
            <a:pPr indent="0" algn="just">
              <a:lnSpc>
                <a:spcPct val="120000"/>
              </a:lnSpc>
              <a:spcAft>
                <a:spcPts val="400"/>
              </a:spcAft>
              <a:buNone/>
            </a:pPr>
            <a:r>
              <a:rPr lang="en-US" sz="26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Máy t</a:t>
            </a:r>
            <a:r>
              <a:rPr lang="en-US" sz="26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í</a:t>
            </a:r>
            <a:r>
              <a:rPr lang="vi-VN" sz="26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nh thế hệ thứ nhất không có hệ điều hành</a:t>
            </a:r>
            <a:r>
              <a:rPr lang="en-US" sz="26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algn="just">
              <a:lnSpc>
                <a:spcPct val="120000"/>
              </a:lnSpc>
              <a:spcAft>
                <a:spcPts val="400"/>
              </a:spcAft>
              <a:buNone/>
            </a:pPr>
            <a:r>
              <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lang="vi-VN"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giai đoạn này, các chương tr</a:t>
            </a:r>
            <a:r>
              <a:rPr lang="en-US" sz="2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ì</a:t>
            </a:r>
            <a:r>
              <a:rPr lang="vi-VN"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 viết bằng ngôn ngữ máy. </a:t>
            </a:r>
            <a:endParaRPr lang="en-US" sz="2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18855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3C04B-F3E4-43F2-AF45-2BA4263C8274}"/>
              </a:ext>
            </a:extLst>
          </p:cNvPr>
          <p:cNvSpPr>
            <a:spLocks noGrp="1"/>
          </p:cNvSpPr>
          <p:nvPr>
            <p:ph type="title"/>
          </p:nvPr>
        </p:nvSpPr>
        <p:spPr>
          <a:xfrm>
            <a:off x="239806" y="184485"/>
            <a:ext cx="11542463" cy="2393824"/>
          </a:xfrm>
        </p:spPr>
        <p:txBody>
          <a:bodyPr>
            <a:noAutofit/>
          </a:bodyPr>
          <a:lstStyle/>
          <a:p>
            <a:pPr indent="330200">
              <a:lnSpc>
                <a:spcPct val="119000"/>
              </a:lnSpc>
            </a:pPr>
            <a:r>
              <a:rPr lang="en-US" sz="26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Hệ điều hành c</a:t>
            </a:r>
            <a:r>
              <a:rPr lang="en-US" sz="26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ủ</a:t>
            </a:r>
            <a:r>
              <a:rPr lang="vi-VN" sz="26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 các máy tính thể hệ th</a:t>
            </a:r>
            <a:r>
              <a:rPr lang="en-US" sz="26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ứ</a:t>
            </a:r>
            <a:r>
              <a:rPr lang="vi-VN" sz="26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hai</a:t>
            </a:r>
            <a:r>
              <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Máy tính thế hệ này bắt đầu có hệ điều hành, tại mỗi thời điểm chỉ cho phép thực</a:t>
            </a:r>
            <a:r>
              <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hiện một chương tr</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ì</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nh của người dùng. </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600" dirty="0">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F8C427AE-F9EA-475A-8A44-C3B5D7D3BE84}"/>
              </a:ext>
            </a:extLst>
          </p:cNvPr>
          <p:cNvSpPr txBox="1">
            <a:spLocks/>
          </p:cNvSpPr>
          <p:nvPr/>
        </p:nvSpPr>
        <p:spPr>
          <a:xfrm>
            <a:off x="297286" y="2750696"/>
            <a:ext cx="11427502" cy="152899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indent="330200">
              <a:lnSpc>
                <a:spcPct val="119000"/>
              </a:lnSpc>
            </a:pPr>
            <a:r>
              <a:rPr lang="en-US" sz="26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Hệ </a:t>
            </a:r>
            <a:r>
              <a:rPr lang="en-US" sz="26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26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iều hành c</a:t>
            </a:r>
            <a:r>
              <a:rPr lang="en-US" sz="26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ủ</a:t>
            </a:r>
            <a:r>
              <a:rPr lang="vi-VN" sz="26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 máy tính thế hệ thứ ba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r>
            <a:br>
              <a:rPr lang="en-US" sz="2600" dirty="0">
                <a:latin typeface="Times New Roman" panose="02020603050405020304" pitchFamily="18" charset="0"/>
                <a:ea typeface="Times New Roman" panose="02020603050405020304" pitchFamily="18" charset="0"/>
                <a:cs typeface="Times New Roman" panose="02020603050405020304" pitchFamily="18" charset="0"/>
              </a:rPr>
            </a:br>
            <a:r>
              <a:rPr lang="vi-VN" sz="2600" dirty="0">
                <a:latin typeface="Times New Roman" panose="02020603050405020304" pitchFamily="18" charset="0"/>
                <a:ea typeface="Microsoft Sans Serif" panose="020B0604020202020204" pitchFamily="34" charset="0"/>
                <a:cs typeface="Times New Roman" panose="02020603050405020304" pitchFamily="18" charset="0"/>
              </a:rPr>
              <a:t>Hệ đi</a:t>
            </a:r>
            <a:r>
              <a:rPr lang="en-US" sz="2600" dirty="0">
                <a:latin typeface="Times New Roman" panose="02020603050405020304" pitchFamily="18" charset="0"/>
                <a:ea typeface="Microsoft Sans Serif" panose="020B0604020202020204" pitchFamily="34" charset="0"/>
                <a:cs typeface="Times New Roman" panose="02020603050405020304" pitchFamily="18" charset="0"/>
              </a:rPr>
              <a:t>ề</a:t>
            </a:r>
            <a:r>
              <a:rPr lang="vi-VN" sz="2600" dirty="0">
                <a:latin typeface="Times New Roman" panose="02020603050405020304" pitchFamily="18" charset="0"/>
                <a:ea typeface="Microsoft Sans Serif" panose="020B0604020202020204" pitchFamily="34" charset="0"/>
                <a:cs typeface="Times New Roman" panose="02020603050405020304" pitchFamily="18" charset="0"/>
              </a:rPr>
              <a:t>u hành c</a:t>
            </a:r>
            <a:r>
              <a:rPr lang="en-US" sz="2600" dirty="0">
                <a:latin typeface="Times New Roman" panose="02020603050405020304" pitchFamily="18" charset="0"/>
                <a:ea typeface="Microsoft Sans Serif" panose="020B0604020202020204" pitchFamily="34" charset="0"/>
                <a:cs typeface="Times New Roman" panose="02020603050405020304" pitchFamily="18" charset="0"/>
              </a:rPr>
              <a:t>ủ</a:t>
            </a:r>
            <a:r>
              <a:rPr lang="vi-VN" sz="2600" dirty="0">
                <a:latin typeface="Times New Roman" panose="02020603050405020304" pitchFamily="18" charset="0"/>
                <a:ea typeface="Microsoft Sans Serif" panose="020B0604020202020204" pitchFamily="34" charset="0"/>
                <a:cs typeface="Times New Roman" panose="02020603050405020304" pitchFamily="18" charset="0"/>
              </a:rPr>
              <a:t>a m</a:t>
            </a:r>
            <a:r>
              <a:rPr lang="en-US" sz="2600" dirty="0">
                <a:latin typeface="Times New Roman" panose="02020603050405020304" pitchFamily="18" charset="0"/>
                <a:ea typeface="Microsoft Sans Serif" panose="020B0604020202020204" pitchFamily="34" charset="0"/>
                <a:cs typeface="Times New Roman" panose="02020603050405020304" pitchFamily="18" charset="0"/>
              </a:rPr>
              <a:t>á</a:t>
            </a:r>
            <a:r>
              <a:rPr lang="vi-VN" sz="2600" dirty="0">
                <a:latin typeface="Times New Roman" panose="02020603050405020304" pitchFamily="18" charset="0"/>
                <a:ea typeface="Microsoft Sans Serif" panose="020B0604020202020204" pitchFamily="34" charset="0"/>
                <a:cs typeface="Times New Roman" panose="02020603050405020304" pitchFamily="18" charset="0"/>
              </a:rPr>
              <a:t>y t</a:t>
            </a:r>
            <a:r>
              <a:rPr lang="en-US" sz="2600" dirty="0">
                <a:latin typeface="Times New Roman" panose="02020603050405020304" pitchFamily="18" charset="0"/>
                <a:ea typeface="Microsoft Sans Serif" panose="020B0604020202020204" pitchFamily="34" charset="0"/>
                <a:cs typeface="Times New Roman" panose="02020603050405020304" pitchFamily="18" charset="0"/>
              </a:rPr>
              <a:t>í</a:t>
            </a:r>
            <a:r>
              <a:rPr lang="vi-VN" sz="2600" dirty="0">
                <a:latin typeface="Times New Roman" panose="02020603050405020304" pitchFamily="18" charset="0"/>
                <a:ea typeface="Microsoft Sans Serif" panose="020B0604020202020204" pitchFamily="34" charset="0"/>
                <a:cs typeface="Times New Roman" panose="02020603050405020304" pitchFamily="18" charset="0"/>
              </a:rPr>
              <a:t>nh th</a:t>
            </a:r>
            <a:r>
              <a:rPr lang="en-US" sz="2600" dirty="0">
                <a:latin typeface="Times New Roman" panose="02020603050405020304" pitchFamily="18" charset="0"/>
                <a:ea typeface="Microsoft Sans Serif" panose="020B0604020202020204" pitchFamily="34" charset="0"/>
                <a:cs typeface="Times New Roman" panose="02020603050405020304" pitchFamily="18" charset="0"/>
              </a:rPr>
              <a:t>ứ</a:t>
            </a:r>
            <a:r>
              <a:rPr lang="vi-VN" sz="2600" dirty="0">
                <a:latin typeface="Times New Roman" panose="02020603050405020304" pitchFamily="18" charset="0"/>
                <a:ea typeface="Microsoft Sans Serif" panose="020B0604020202020204" pitchFamily="34" charset="0"/>
                <a:cs typeface="Times New Roman" panose="02020603050405020304" pitchFamily="18" charset="0"/>
              </a:rPr>
              <a:t> </a:t>
            </a:r>
            <a:r>
              <a:rPr lang="en-US" sz="2600" dirty="0">
                <a:latin typeface="Times New Roman" panose="02020603050405020304" pitchFamily="18" charset="0"/>
                <a:ea typeface="Microsoft Sans Serif" panose="020B0604020202020204" pitchFamily="34" charset="0"/>
                <a:cs typeface="Times New Roman" panose="02020603050405020304" pitchFamily="18" charset="0"/>
              </a:rPr>
              <a:t>b</a:t>
            </a:r>
            <a:r>
              <a:rPr lang="vi-VN" sz="2600" dirty="0">
                <a:latin typeface="Times New Roman" panose="02020603050405020304" pitchFamily="18" charset="0"/>
                <a:ea typeface="Microsoft Sans Serif" panose="020B0604020202020204" pitchFamily="34" charset="0"/>
                <a:cs typeface="Times New Roman" panose="02020603050405020304" pitchFamily="18" charset="0"/>
              </a:rPr>
              <a:t>a theo ch</a:t>
            </a:r>
            <a:r>
              <a:rPr lang="en-US" sz="2600" dirty="0">
                <a:latin typeface="Times New Roman" panose="02020603050405020304" pitchFamily="18" charset="0"/>
                <a:ea typeface="Microsoft Sans Serif" panose="020B0604020202020204" pitchFamily="34" charset="0"/>
                <a:cs typeface="Times New Roman" panose="02020603050405020304" pitchFamily="18" charset="0"/>
              </a:rPr>
              <a:t>ế</a:t>
            </a:r>
            <a:r>
              <a:rPr lang="vi-VN" sz="2600" dirty="0">
                <a:latin typeface="Times New Roman" panose="02020603050405020304" pitchFamily="18" charset="0"/>
                <a:ea typeface="Microsoft Sans Serif" panose="020B0604020202020204" pitchFamily="34" charset="0"/>
                <a:cs typeface="Times New Roman" panose="02020603050405020304" pitchFamily="18" charset="0"/>
              </a:rPr>
              <a:t> độ đa nhiệm, cho phép </a:t>
            </a:r>
            <a:r>
              <a:rPr lang="en-US" sz="2600" dirty="0">
                <a:latin typeface="Times New Roman" panose="02020603050405020304" pitchFamily="18" charset="0"/>
                <a:ea typeface="Microsoft Sans Serif" panose="020B0604020202020204" pitchFamily="34" charset="0"/>
                <a:cs typeface="Times New Roman" panose="02020603050405020304" pitchFamily="18" charset="0"/>
              </a:rPr>
              <a:t>t</a:t>
            </a:r>
            <a:r>
              <a:rPr lang="vi-VN" sz="2600" dirty="0">
                <a:latin typeface="Times New Roman" panose="02020603050405020304" pitchFamily="18" charset="0"/>
                <a:ea typeface="Microsoft Sans Serif" panose="020B0604020202020204" pitchFamily="34" charset="0"/>
                <a:cs typeface="Times New Roman" panose="02020603050405020304" pitchFamily="18" charset="0"/>
              </a:rPr>
              <a:t>ại m</a:t>
            </a:r>
            <a:r>
              <a:rPr lang="en-US" sz="2600" dirty="0">
                <a:latin typeface="Times New Roman" panose="02020603050405020304" pitchFamily="18" charset="0"/>
                <a:ea typeface="Microsoft Sans Serif" panose="020B0604020202020204" pitchFamily="34" charset="0"/>
                <a:cs typeface="Times New Roman" panose="02020603050405020304" pitchFamily="18" charset="0"/>
              </a:rPr>
              <a:t>ọ</a:t>
            </a:r>
            <a:r>
              <a:rPr lang="vi-VN" sz="2600" dirty="0">
                <a:latin typeface="Times New Roman" panose="02020603050405020304" pitchFamily="18" charset="0"/>
                <a:ea typeface="Microsoft Sans Serif" panose="020B0604020202020204" pitchFamily="34" charset="0"/>
                <a:cs typeface="Times New Roman" panose="02020603050405020304" pitchFamily="18" charset="0"/>
              </a:rPr>
              <a:t>i thời </a:t>
            </a:r>
            <a:r>
              <a:rPr lang="en-US" sz="2600" dirty="0">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dirty="0">
                <a:latin typeface="Times New Roman" panose="02020603050405020304" pitchFamily="18" charset="0"/>
                <a:ea typeface="Microsoft Sans Serif" panose="020B0604020202020204" pitchFamily="34" charset="0"/>
                <a:cs typeface="Times New Roman" panose="02020603050405020304" pitchFamily="18" charset="0"/>
              </a:rPr>
              <a:t>i</a:t>
            </a:r>
            <a:r>
              <a:rPr lang="en-US" sz="2600" dirty="0">
                <a:latin typeface="Times New Roman" panose="02020603050405020304" pitchFamily="18" charset="0"/>
                <a:ea typeface="Microsoft Sans Serif" panose="020B0604020202020204" pitchFamily="34" charset="0"/>
                <a:cs typeface="Times New Roman" panose="02020603050405020304" pitchFamily="18" charset="0"/>
              </a:rPr>
              <a:t>ể</a:t>
            </a:r>
            <a:r>
              <a:rPr lang="vi-VN" sz="2600" dirty="0">
                <a:latin typeface="Times New Roman" panose="02020603050405020304" pitchFamily="18" charset="0"/>
                <a:ea typeface="Microsoft Sans Serif" panose="020B0604020202020204" pitchFamily="34" charset="0"/>
                <a:cs typeface="Times New Roman" panose="02020603050405020304" pitchFamily="18" charset="0"/>
              </a:rPr>
              <a:t>m có nhi</a:t>
            </a:r>
            <a:r>
              <a:rPr lang="en-US" sz="2600" dirty="0">
                <a:latin typeface="Times New Roman" panose="02020603050405020304" pitchFamily="18" charset="0"/>
                <a:ea typeface="Microsoft Sans Serif" panose="020B0604020202020204" pitchFamily="34" charset="0"/>
                <a:cs typeface="Times New Roman" panose="02020603050405020304" pitchFamily="18" charset="0"/>
              </a:rPr>
              <a:t>ề</a:t>
            </a:r>
            <a:r>
              <a:rPr lang="vi-VN" sz="2600" dirty="0">
                <a:latin typeface="Times New Roman" panose="02020603050405020304" pitchFamily="18" charset="0"/>
                <a:ea typeface="Microsoft Sans Serif" panose="020B0604020202020204" pitchFamily="34" charset="0"/>
                <a:cs typeface="Times New Roman" panose="02020603050405020304" pitchFamily="18" charset="0"/>
              </a:rPr>
              <a:t>u chương tr</a:t>
            </a:r>
            <a:r>
              <a:rPr lang="en-US" sz="2600" dirty="0">
                <a:latin typeface="Times New Roman" panose="02020603050405020304" pitchFamily="18" charset="0"/>
                <a:ea typeface="Microsoft Sans Serif" panose="020B0604020202020204" pitchFamily="34" charset="0"/>
                <a:cs typeface="Times New Roman" panose="02020603050405020304" pitchFamily="18" charset="0"/>
              </a:rPr>
              <a:t>ì</a:t>
            </a:r>
            <a:r>
              <a:rPr lang="vi-VN" sz="2600" dirty="0">
                <a:latin typeface="Times New Roman" panose="02020603050405020304" pitchFamily="18" charset="0"/>
                <a:ea typeface="Microsoft Sans Serif" panose="020B0604020202020204" pitchFamily="34" charset="0"/>
                <a:cs typeface="Times New Roman" panose="02020603050405020304" pitchFamily="18" charset="0"/>
              </a:rPr>
              <a:t>nh </a:t>
            </a:r>
            <a:r>
              <a:rPr lang="en-US" sz="2600" dirty="0">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dirty="0">
                <a:latin typeface="Times New Roman" panose="02020603050405020304" pitchFamily="18" charset="0"/>
                <a:ea typeface="Microsoft Sans Serif" panose="020B0604020202020204" pitchFamily="34" charset="0"/>
                <a:cs typeface="Times New Roman" panose="02020603050405020304" pitchFamily="18" charset="0"/>
              </a:rPr>
              <a:t>ược thực hiện. </a:t>
            </a:r>
            <a:r>
              <a:rPr lang="en-US" sz="2600" dirty="0">
                <a:latin typeface="Times New Roman" panose="02020603050405020304" pitchFamily="18" charset="0"/>
                <a:ea typeface="Microsoft Sans Serif" panose="020B0604020202020204" pitchFamily="34" charset="0"/>
                <a:cs typeface="Times New Roman" panose="02020603050405020304" pitchFamily="18" charset="0"/>
              </a:rPr>
              <a:t/>
            </a:r>
            <a:br>
              <a:rPr lang="en-US" sz="2600" dirty="0">
                <a:latin typeface="Times New Roman" panose="02020603050405020304" pitchFamily="18" charset="0"/>
                <a:ea typeface="Microsoft Sans Serif" panose="020B0604020202020204" pitchFamily="34" charset="0"/>
                <a:cs typeface="Times New Roman" panose="02020603050405020304" pitchFamily="18" charset="0"/>
              </a:rPr>
            </a:br>
            <a:r>
              <a:rPr lang="en-US" sz="2600" dirty="0">
                <a:latin typeface="Times New Roman" panose="02020603050405020304" pitchFamily="18" charset="0"/>
                <a:ea typeface="Microsoft Sans Serif" panose="020B0604020202020204" pitchFamily="34" charset="0"/>
                <a:cs typeface="Times New Roman" panose="02020603050405020304" pitchFamily="18" charset="0"/>
              </a:rPr>
              <a:t/>
            </a:r>
            <a:br>
              <a:rPr lang="en-US" sz="2600" dirty="0">
                <a:latin typeface="Times New Roman" panose="02020603050405020304" pitchFamily="18" charset="0"/>
                <a:ea typeface="Microsoft Sans Serif" panose="020B0604020202020204" pitchFamily="34" charset="0"/>
                <a:cs typeface="Times New Roman" panose="02020603050405020304" pitchFamily="18" charset="0"/>
              </a:rPr>
            </a:br>
            <a:r>
              <a:rPr lang="en-US" sz="1800" dirty="0">
                <a:latin typeface="Times New Roman" panose="02020603050405020304" pitchFamily="18" charset="0"/>
                <a:ea typeface="Times New Roman" panose="02020603050405020304" pitchFamily="18" charset="0"/>
              </a:rPr>
              <a:t/>
            </a:r>
            <a:br>
              <a:rPr lang="en-US" sz="1800" dirty="0">
                <a:latin typeface="Times New Roman" panose="02020603050405020304" pitchFamily="18" charset="0"/>
                <a:ea typeface="Times New Roman" panose="02020603050405020304" pitchFamily="18" charset="0"/>
              </a:rPr>
            </a:br>
            <a:endParaRPr lang="en-US" sz="26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DD915A7E-BD71-4A54-8D06-F6DECE0C2AC2}"/>
              </a:ext>
            </a:extLst>
          </p:cNvPr>
          <p:cNvSpPr txBox="1">
            <a:spLocks/>
          </p:cNvSpPr>
          <p:nvPr/>
        </p:nvSpPr>
        <p:spPr>
          <a:xfrm>
            <a:off x="239806" y="4561607"/>
            <a:ext cx="11347590" cy="161433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indent="330200">
              <a:lnSpc>
                <a:spcPct val="119000"/>
              </a:lnSpc>
            </a:pPr>
            <a:r>
              <a:rPr lang="en-US" sz="2600">
                <a:solidFill>
                  <a:srgbClr val="FFC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vi-VN" sz="2600" i="1">
                <a:solidFill>
                  <a:srgbClr val="FFC000"/>
                </a:solidFill>
                <a:latin typeface="Times New Roman" panose="02020603050405020304" pitchFamily="18" charset="0"/>
                <a:ea typeface="Times New Roman" panose="02020603050405020304" pitchFamily="18" charset="0"/>
              </a:rPr>
              <a:t>Hệ đi</a:t>
            </a:r>
            <a:r>
              <a:rPr lang="en-US" sz="2600" i="1">
                <a:solidFill>
                  <a:srgbClr val="FFC000"/>
                </a:solidFill>
                <a:latin typeface="Times New Roman" panose="02020603050405020304" pitchFamily="18" charset="0"/>
                <a:ea typeface="Times New Roman" panose="02020603050405020304" pitchFamily="18" charset="0"/>
              </a:rPr>
              <a:t>ề</a:t>
            </a:r>
            <a:r>
              <a:rPr lang="vi-VN" sz="2600" i="1">
                <a:solidFill>
                  <a:srgbClr val="FFC000"/>
                </a:solidFill>
                <a:latin typeface="Times New Roman" panose="02020603050405020304" pitchFamily="18" charset="0"/>
                <a:ea typeface="Times New Roman" panose="02020603050405020304" pitchFamily="18" charset="0"/>
              </a:rPr>
              <a:t>u hành c</a:t>
            </a:r>
            <a:r>
              <a:rPr lang="en-US" sz="2600" i="1">
                <a:solidFill>
                  <a:srgbClr val="FFC000"/>
                </a:solidFill>
                <a:latin typeface="Times New Roman" panose="02020603050405020304" pitchFamily="18" charset="0"/>
                <a:ea typeface="Times New Roman" panose="02020603050405020304" pitchFamily="18" charset="0"/>
              </a:rPr>
              <a:t>ủ</a:t>
            </a:r>
            <a:r>
              <a:rPr lang="vi-VN" sz="2600" i="1">
                <a:solidFill>
                  <a:srgbClr val="FFC000"/>
                </a:solidFill>
                <a:latin typeface="Times New Roman" panose="02020603050405020304" pitchFamily="18" charset="0"/>
                <a:ea typeface="Times New Roman" panose="02020603050405020304" pitchFamily="18" charset="0"/>
              </a:rPr>
              <a:t>a máy tính th</a:t>
            </a:r>
            <a:r>
              <a:rPr lang="en-US" sz="2600" i="1">
                <a:solidFill>
                  <a:srgbClr val="FFC000"/>
                </a:solidFill>
                <a:latin typeface="Times New Roman" panose="02020603050405020304" pitchFamily="18" charset="0"/>
                <a:ea typeface="Times New Roman" panose="02020603050405020304" pitchFamily="18" charset="0"/>
              </a:rPr>
              <a:t>ế</a:t>
            </a:r>
            <a:r>
              <a:rPr lang="vi-VN" sz="2600" i="1">
                <a:solidFill>
                  <a:srgbClr val="FFC000"/>
                </a:solidFill>
                <a:latin typeface="Times New Roman" panose="02020603050405020304" pitchFamily="18" charset="0"/>
                <a:ea typeface="Times New Roman" panose="02020603050405020304" pitchFamily="18" charset="0"/>
              </a:rPr>
              <a:t> hệ th</a:t>
            </a:r>
            <a:r>
              <a:rPr lang="en-US" sz="2600" i="1">
                <a:solidFill>
                  <a:srgbClr val="FFC000"/>
                </a:solidFill>
                <a:latin typeface="Times New Roman" panose="02020603050405020304" pitchFamily="18" charset="0"/>
                <a:ea typeface="Times New Roman" panose="02020603050405020304" pitchFamily="18" charset="0"/>
              </a:rPr>
              <a:t>ứ</a:t>
            </a:r>
            <a:r>
              <a:rPr lang="vi-VN" sz="2600" i="1">
                <a:solidFill>
                  <a:srgbClr val="FFC000"/>
                </a:solidFill>
                <a:latin typeface="Times New Roman" panose="02020603050405020304" pitchFamily="18" charset="0"/>
                <a:ea typeface="Times New Roman" panose="02020603050405020304" pitchFamily="18" charset="0"/>
              </a:rPr>
              <a:t> </a:t>
            </a:r>
            <a:r>
              <a:rPr lang="en-US" sz="2600" i="1">
                <a:solidFill>
                  <a:srgbClr val="FFC000"/>
                </a:solidFill>
                <a:latin typeface="Times New Roman" panose="02020603050405020304" pitchFamily="18" charset="0"/>
                <a:ea typeface="Times New Roman" panose="02020603050405020304" pitchFamily="18" charset="0"/>
              </a:rPr>
              <a:t>tư</a:t>
            </a:r>
            <a:r>
              <a:rPr lang="en-US" sz="2600">
                <a:solidFill>
                  <a:srgbClr val="FFC000"/>
                </a:solidFill>
                <a:latin typeface="Times New Roman" panose="02020603050405020304" pitchFamily="18" charset="0"/>
                <a:ea typeface="Times New Roman" panose="02020603050405020304" pitchFamily="18" charset="0"/>
              </a:rPr>
              <a:t/>
            </a:r>
            <a:br>
              <a:rPr lang="en-US" sz="2600">
                <a:solidFill>
                  <a:srgbClr val="FFC000"/>
                </a:solidFill>
                <a:latin typeface="Times New Roman" panose="02020603050405020304" pitchFamily="18" charset="0"/>
                <a:ea typeface="Times New Roman" panose="02020603050405020304" pitchFamily="18" charset="0"/>
              </a:rPr>
            </a:br>
            <a:r>
              <a:rPr lang="en-US" sz="2600">
                <a:latin typeface="Times New Roman" panose="02020603050405020304" pitchFamily="18" charset="0"/>
                <a:ea typeface="Times New Roman" panose="02020603050405020304" pitchFamily="18" charset="0"/>
              </a:rPr>
              <a:t>Ở</a:t>
            </a:r>
            <a:r>
              <a:rPr lang="en-US" sz="2600">
                <a:solidFill>
                  <a:srgbClr val="FFC000"/>
                </a:solidFill>
                <a:latin typeface="Times New Roman" panose="02020603050405020304" pitchFamily="18" charset="0"/>
                <a:ea typeface="Times New Roman" panose="02020603050405020304" pitchFamily="18" charset="0"/>
              </a:rPr>
              <a:t> </a:t>
            </a:r>
            <a:r>
              <a:rPr lang="vi-VN" sz="2600">
                <a:latin typeface="Times New Roman" panose="02020603050405020304" pitchFamily="18" charset="0"/>
                <a:ea typeface="Times New Roman" panose="02020603050405020304" pitchFamily="18" charset="0"/>
              </a:rPr>
              <a:t>giai đoạn này, có hai khuynh hư</a:t>
            </a:r>
            <a:r>
              <a:rPr lang="en-US" sz="2600">
                <a:latin typeface="Times New Roman" panose="02020603050405020304" pitchFamily="18" charset="0"/>
                <a:ea typeface="Times New Roman" panose="02020603050405020304" pitchFamily="18" charset="0"/>
              </a:rPr>
              <a:t>ớ</a:t>
            </a:r>
            <a:r>
              <a:rPr lang="vi-VN" sz="2600">
                <a:latin typeface="Times New Roman" panose="02020603050405020304" pitchFamily="18" charset="0"/>
                <a:ea typeface="Times New Roman" panose="02020603050405020304" pitchFamily="18" charset="0"/>
              </a:rPr>
              <a:t>ng phát tri</a:t>
            </a:r>
            <a:r>
              <a:rPr lang="en-US" sz="2600">
                <a:latin typeface="Times New Roman" panose="02020603050405020304" pitchFamily="18" charset="0"/>
                <a:ea typeface="Times New Roman" panose="02020603050405020304" pitchFamily="18" charset="0"/>
              </a:rPr>
              <a:t>ể</a:t>
            </a:r>
            <a:r>
              <a:rPr lang="vi-VN" sz="2600">
                <a:latin typeface="Times New Roman" panose="02020603050405020304" pitchFamily="18" charset="0"/>
                <a:ea typeface="Times New Roman" panose="02020603050405020304" pitchFamily="18" charset="0"/>
              </a:rPr>
              <a:t>n máy tính: máy tính cá nhân và siêu máy tính, với mỗi loại máy t</a:t>
            </a:r>
            <a:r>
              <a:rPr lang="en-US" sz="2600">
                <a:latin typeface="Times New Roman" panose="02020603050405020304" pitchFamily="18" charset="0"/>
                <a:ea typeface="Times New Roman" panose="02020603050405020304" pitchFamily="18" charset="0"/>
              </a:rPr>
              <a:t>í</a:t>
            </a:r>
            <a:r>
              <a:rPr lang="vi-VN" sz="2600">
                <a:latin typeface="Times New Roman" panose="02020603050405020304" pitchFamily="18" charset="0"/>
                <a:ea typeface="Times New Roman" panose="02020603050405020304" pitchFamily="18" charset="0"/>
              </a:rPr>
              <a:t>nh có loại OS tương ứng.</a:t>
            </a:r>
            <a:r>
              <a:rPr lang="en-US" sz="1800">
                <a:latin typeface="Times New Roman" panose="02020603050405020304" pitchFamily="18" charset="0"/>
                <a:ea typeface="Times New Roman" panose="02020603050405020304" pitchFamily="18" charset="0"/>
              </a:rPr>
              <a:t/>
            </a:r>
            <a:br>
              <a:rPr lang="en-US" sz="1800">
                <a:latin typeface="Times New Roman" panose="02020603050405020304" pitchFamily="18" charset="0"/>
                <a:ea typeface="Times New Roman" panose="02020603050405020304" pitchFamily="18" charset="0"/>
              </a:rPr>
            </a:br>
            <a:endParaRPr lang="en-US"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15239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C8CA4-3848-48EE-A2E3-B8D5C3A76E10}"/>
              </a:ext>
            </a:extLst>
          </p:cNvPr>
          <p:cNvSpPr>
            <a:spLocks noGrp="1"/>
          </p:cNvSpPr>
          <p:nvPr>
            <p:ph type="title"/>
          </p:nvPr>
        </p:nvSpPr>
        <p:spPr>
          <a:xfrm>
            <a:off x="287113" y="0"/>
            <a:ext cx="5499090" cy="764498"/>
          </a:xfrm>
        </p:spPr>
        <p:txBody>
          <a:bodyPr>
            <a:normAutofit fontScale="90000"/>
          </a:bodyPr>
          <a:lstStyle/>
          <a:p>
            <a:pPr>
              <a:lnSpc>
                <a:spcPct val="142000"/>
              </a:lnSpc>
            </a:pPr>
            <a:r>
              <a:rPr lang="en-US"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t>3. </a:t>
            </a:r>
            <a:r>
              <a:rPr lang="vi-VN"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t>Một số hệ điều hành tiêu biểu</a:t>
            </a:r>
            <a:r>
              <a:rPr lang="en-US"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t/>
            </a:r>
            <a:br>
              <a:rPr lang="en-US"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br>
            <a:endParaRPr lang="en-US">
              <a:solidFill>
                <a:srgbClr val="FFFF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4559DB4-91CD-4075-9961-885F9E48DDBD}"/>
              </a:ext>
            </a:extLst>
          </p:cNvPr>
          <p:cNvSpPr txBox="1"/>
          <p:nvPr/>
        </p:nvSpPr>
        <p:spPr>
          <a:xfrm>
            <a:off x="159024" y="2462603"/>
            <a:ext cx="11617773" cy="4289379"/>
          </a:xfrm>
          <a:prstGeom prst="rect">
            <a:avLst/>
          </a:prstGeom>
          <a:noFill/>
        </p:spPr>
        <p:txBody>
          <a:bodyPr wrap="square">
            <a:spAutoFit/>
          </a:bodyPr>
          <a:lstStyle/>
          <a:p>
            <a:pPr indent="165100" algn="just">
              <a:lnSpc>
                <a:spcPct val="132000"/>
              </a:lnSpc>
              <a:spcAft>
                <a:spcPts val="200"/>
              </a:spcAft>
            </a:pPr>
            <a:r>
              <a:rPr lang="vi-VN" sz="2600">
                <a:solidFill>
                  <a:srgbClr val="FFC000"/>
                </a:solidFill>
                <a:effectLst/>
                <a:latin typeface="Times New Roman" panose="02020603050405020304" pitchFamily="18" charset="0"/>
                <a:ea typeface="Times New Roman" panose="02020603050405020304" pitchFamily="18" charset="0"/>
              </a:rPr>
              <a:t>Windows 95 </a:t>
            </a:r>
            <a:r>
              <a:rPr lang="vi-VN" sz="2600">
                <a:effectLst/>
                <a:latin typeface="Times New Roman" panose="02020603050405020304" pitchFamily="18" charset="0"/>
                <a:ea typeface="Times New Roman" panose="02020603050405020304" pitchFamily="18" charset="0"/>
              </a:rPr>
              <a:t>là một c</a:t>
            </a:r>
            <a:r>
              <a:rPr lang="en-US" sz="2600">
                <a:effectLst/>
                <a:latin typeface="Times New Roman" panose="02020603050405020304" pitchFamily="18" charset="0"/>
                <a:ea typeface="Times New Roman" panose="02020603050405020304" pitchFamily="18" charset="0"/>
              </a:rPr>
              <a:t>ộ</a:t>
            </a:r>
            <a:r>
              <a:rPr lang="vi-VN" sz="2600">
                <a:effectLst/>
                <a:latin typeface="Times New Roman" panose="02020603050405020304" pitchFamily="18" charset="0"/>
                <a:ea typeface="Times New Roman" panose="02020603050405020304" pitchFamily="18" charset="0"/>
              </a:rPr>
              <a:t>t mốc phát tri</a:t>
            </a:r>
            <a:r>
              <a:rPr lang="en-US" sz="2600">
                <a:effectLst/>
                <a:latin typeface="Times New Roman" panose="02020603050405020304" pitchFamily="18" charset="0"/>
                <a:ea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rPr>
              <a:t>n OS với giao diện đẹp</a:t>
            </a:r>
            <a:r>
              <a:rPr lang="en-US" sz="2600">
                <a:effectLst/>
                <a:latin typeface="Times New Roman" panose="02020603050405020304" pitchFamily="18" charset="0"/>
                <a:ea typeface="Times New Roman" panose="02020603050405020304" pitchFamily="18" charset="0"/>
              </a:rPr>
              <a:t>,</a:t>
            </a:r>
            <a:r>
              <a:rPr lang="vi-VN" sz="2600">
                <a:effectLst/>
                <a:latin typeface="Times New Roman" panose="02020603050405020304" pitchFamily="18" charset="0"/>
                <a:ea typeface="Times New Roman" panose="02020603050405020304" pitchFamily="18" charset="0"/>
              </a:rPr>
              <a:t> có nhiều công c</a:t>
            </a:r>
            <a:r>
              <a:rPr lang="en-US" sz="2600">
                <a:latin typeface="Times New Roman" panose="02020603050405020304" pitchFamily="18" charset="0"/>
                <a:ea typeface="Times New Roman" panose="02020603050405020304" pitchFamily="18" charset="0"/>
              </a:rPr>
              <a:t>ụ</a:t>
            </a:r>
            <a:r>
              <a:rPr lang="vi-VN" sz="2600">
                <a:effectLst/>
                <a:latin typeface="Times New Roman" panose="02020603050405020304" pitchFamily="18" charset="0"/>
                <a:ea typeface="Times New Roman" panose="02020603050405020304" pitchFamily="18" charset="0"/>
              </a:rPr>
              <a:t> tiện ích như menu </a:t>
            </a:r>
            <a:r>
              <a:rPr lang="vi-VN" sz="2600" b="1">
                <a:effectLst/>
                <a:latin typeface="Times New Roman" panose="02020603050405020304" pitchFamily="18" charset="0"/>
                <a:ea typeface="Times New Roman" panose="02020603050405020304" pitchFamily="18" charset="0"/>
              </a:rPr>
              <a:t>Start, </a:t>
            </a:r>
            <a:r>
              <a:rPr lang="vi-VN" sz="2600">
                <a:effectLst/>
                <a:latin typeface="Times New Roman" panose="02020603050405020304" pitchFamily="18" charset="0"/>
                <a:ea typeface="Times New Roman" panose="02020603050405020304" pitchFamily="18" charset="0"/>
              </a:rPr>
              <a:t>thanh trạng thái </a:t>
            </a:r>
            <a:r>
              <a:rPr lang="vi-VN" sz="2600" b="1">
                <a:effectLst/>
                <a:latin typeface="Times New Roman" panose="02020603050405020304" pitchFamily="18" charset="0"/>
                <a:ea typeface="Times New Roman" panose="02020603050405020304" pitchFamily="18" charset="0"/>
              </a:rPr>
              <a:t>Taskhar, </a:t>
            </a:r>
            <a:r>
              <a:rPr lang="vi-VN" sz="2600">
                <a:effectLst/>
                <a:latin typeface="Times New Roman" panose="02020603050405020304" pitchFamily="18" charset="0"/>
                <a:ea typeface="Times New Roman" panose="02020603050405020304" pitchFamily="18" charset="0"/>
              </a:rPr>
              <a:t>bi</a:t>
            </a:r>
            <a:r>
              <a:rPr lang="en-US" sz="2600">
                <a:effectLst/>
                <a:latin typeface="Times New Roman" panose="02020603050405020304" pitchFamily="18" charset="0"/>
                <a:ea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rPr>
              <a:t>u tượng lối tắt </a:t>
            </a:r>
            <a:r>
              <a:rPr lang="vi-VN" sz="2600" b="1">
                <a:effectLst/>
                <a:latin typeface="Times New Roman" panose="02020603050405020304" pitchFamily="18" charset="0"/>
                <a:ea typeface="Times New Roman" panose="02020603050405020304" pitchFamily="18" charset="0"/>
              </a:rPr>
              <a:t>Shortcut. </a:t>
            </a:r>
            <a:r>
              <a:rPr lang="vi-VN" sz="2600">
                <a:solidFill>
                  <a:srgbClr val="FFC000"/>
                </a:solidFill>
                <a:effectLst/>
                <a:latin typeface="Times New Roman" panose="02020603050405020304" pitchFamily="18" charset="0"/>
                <a:ea typeface="Times New Roman" panose="02020603050405020304" pitchFamily="18" charset="0"/>
              </a:rPr>
              <a:t>Windows</a:t>
            </a:r>
            <a:r>
              <a:rPr lang="vi-VN" sz="2600">
                <a:effectLst/>
                <a:latin typeface="Times New Roman" panose="02020603050405020304" pitchFamily="18" charset="0"/>
                <a:ea typeface="Times New Roman" panose="02020603050405020304" pitchFamily="18" charset="0"/>
              </a:rPr>
              <a:t> </a:t>
            </a:r>
            <a:r>
              <a:rPr lang="vi-VN" sz="2600">
                <a:solidFill>
                  <a:srgbClr val="FFC000"/>
                </a:solidFill>
                <a:effectLst/>
                <a:latin typeface="Times New Roman" panose="02020603050405020304" pitchFamily="18" charset="0"/>
                <a:ea typeface="Times New Roman" panose="02020603050405020304" pitchFamily="18" charset="0"/>
              </a:rPr>
              <a:t>2000 Server </a:t>
            </a:r>
            <a:r>
              <a:rPr lang="vi-VN" sz="2600">
                <a:effectLst/>
                <a:latin typeface="Times New Roman" panose="02020603050405020304" pitchFamily="18" charset="0"/>
                <a:ea typeface="Times New Roman" panose="02020603050405020304" pitchFamily="18" charset="0"/>
              </a:rPr>
              <a:t>có nhi</a:t>
            </a:r>
            <a:r>
              <a:rPr lang="en-US" sz="2600">
                <a:effectLst/>
                <a:latin typeface="Times New Roman" panose="02020603050405020304" pitchFamily="18" charset="0"/>
                <a:ea typeface="Times New Roman" panose="02020603050405020304" pitchFamily="18" charset="0"/>
              </a:rPr>
              <a:t>ề</a:t>
            </a:r>
            <a:r>
              <a:rPr lang="vi-VN" sz="2600">
                <a:effectLst/>
                <a:latin typeface="Times New Roman" panose="02020603050405020304" pitchFamily="18" charset="0"/>
                <a:ea typeface="Times New Roman" panose="02020603050405020304" pitchFamily="18" charset="0"/>
              </a:rPr>
              <a:t>u c</a:t>
            </a:r>
            <a:r>
              <a:rPr lang="en-US" sz="2600">
                <a:latin typeface="Times New Roman" panose="02020603050405020304" pitchFamily="18" charset="0"/>
                <a:ea typeface="Times New Roman" panose="02020603050405020304" pitchFamily="18" charset="0"/>
              </a:rPr>
              <a:t>ô</a:t>
            </a:r>
            <a:r>
              <a:rPr lang="vi-VN" sz="2600">
                <a:effectLst/>
                <a:latin typeface="Times New Roman" panose="02020603050405020304" pitchFamily="18" charset="0"/>
                <a:ea typeface="Times New Roman" panose="02020603050405020304" pitchFamily="18" charset="0"/>
              </a:rPr>
              <a:t>ng cụ đ</a:t>
            </a:r>
            <a:r>
              <a:rPr lang="en-US" sz="2600">
                <a:effectLst/>
                <a:latin typeface="Times New Roman" panose="02020603050405020304" pitchFamily="18" charset="0"/>
                <a:ea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rPr>
              <a:t> qu</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n trị mạng, cung c</a:t>
            </a:r>
            <a:r>
              <a:rPr lang="en-US" sz="2600">
                <a:effectLst/>
                <a:latin typeface="Times New Roman" panose="02020603050405020304" pitchFamily="18" charset="0"/>
                <a:ea typeface="Times New Roman" panose="02020603050405020304" pitchFamily="18" charset="0"/>
              </a:rPr>
              <a:t>ấ</a:t>
            </a:r>
            <a:r>
              <a:rPr lang="vi-VN" sz="2600">
                <a:effectLst/>
                <a:latin typeface="Times New Roman" panose="02020603050405020304" pitchFamily="18" charset="0"/>
                <a:ea typeface="Times New Roman" panose="02020603050405020304" pitchFamily="18" charset="0"/>
              </a:rPr>
              <a:t>p nhi</a:t>
            </a:r>
            <a:r>
              <a:rPr lang="en-US" sz="2600">
                <a:effectLst/>
                <a:latin typeface="Times New Roman" panose="02020603050405020304" pitchFamily="18" charset="0"/>
                <a:ea typeface="Times New Roman" panose="02020603050405020304" pitchFamily="18" charset="0"/>
              </a:rPr>
              <a:t>ề</a:t>
            </a:r>
            <a:r>
              <a:rPr lang="vi-VN" sz="2600">
                <a:effectLst/>
                <a:latin typeface="Times New Roman" panose="02020603050405020304" pitchFamily="18" charset="0"/>
                <a:ea typeface="Times New Roman" panose="02020603050405020304" pitchFamily="18" charset="0"/>
              </a:rPr>
              <a:t>u dịch vụ cho mạng cục bộ k</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t n</a:t>
            </a:r>
            <a:r>
              <a:rPr lang="en-US" sz="2600">
                <a:latin typeface="Times New Roman" panose="02020603050405020304" pitchFamily="18" charset="0"/>
                <a:ea typeface="Times New Roman" panose="02020603050405020304" pitchFamily="18" charset="0"/>
              </a:rPr>
              <a:t>ố</a:t>
            </a:r>
            <a:r>
              <a:rPr lang="vi-VN" sz="2600">
                <a:effectLst/>
                <a:latin typeface="Times New Roman" panose="02020603050405020304" pitchFamily="18" charset="0"/>
                <a:ea typeface="Times New Roman" panose="02020603050405020304" pitchFamily="18" charset="0"/>
              </a:rPr>
              <a:t>i v</a:t>
            </a:r>
            <a:r>
              <a:rPr lang="en-US" sz="2600">
                <a:effectLst/>
                <a:latin typeface="Times New Roman" panose="02020603050405020304" pitchFamily="18" charset="0"/>
                <a:ea typeface="Times New Roman" panose="02020603050405020304" pitchFamily="18" charset="0"/>
              </a:rPr>
              <a:t>ớ</a:t>
            </a:r>
            <a:r>
              <a:rPr lang="vi-VN" sz="2600">
                <a:effectLst/>
                <a:latin typeface="Times New Roman" panose="02020603050405020304" pitchFamily="18" charset="0"/>
                <a:ea typeface="Times New Roman" panose="02020603050405020304" pitchFamily="18" charset="0"/>
              </a:rPr>
              <a:t>i Internet.</a:t>
            </a:r>
            <a:endParaRPr lang="en-US" sz="2600">
              <a:effectLst/>
              <a:latin typeface="Times New Roman" panose="02020603050405020304" pitchFamily="18" charset="0"/>
              <a:ea typeface="Times New Roman" panose="02020603050405020304" pitchFamily="18" charset="0"/>
            </a:endParaRPr>
          </a:p>
          <a:p>
            <a:pPr indent="330200" algn="just">
              <a:lnSpc>
                <a:spcPct val="132000"/>
              </a:lnSpc>
              <a:spcAft>
                <a:spcPts val="100"/>
              </a:spcAft>
            </a:pPr>
            <a:r>
              <a:rPr lang="vi-VN" sz="2600">
                <a:effectLst/>
                <a:latin typeface="Times New Roman" panose="02020603050405020304" pitchFamily="18" charset="0"/>
                <a:ea typeface="Times New Roman" panose="02020603050405020304" pitchFamily="18" charset="0"/>
              </a:rPr>
              <a:t>Năm 2001, </a:t>
            </a:r>
            <a:r>
              <a:rPr lang="vi-VN" sz="2600">
                <a:solidFill>
                  <a:srgbClr val="FFC000"/>
                </a:solidFill>
                <a:effectLst/>
                <a:latin typeface="Times New Roman" panose="02020603050405020304" pitchFamily="18" charset="0"/>
                <a:ea typeface="Times New Roman" panose="02020603050405020304" pitchFamily="18" charset="0"/>
              </a:rPr>
              <a:t>Windows XP </a:t>
            </a:r>
            <a:r>
              <a:rPr lang="en-US" sz="2600">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ược phát hành với nâng c</a:t>
            </a:r>
            <a:r>
              <a:rPr lang="en-US" sz="2600">
                <a:latin typeface="Times New Roman" panose="02020603050405020304" pitchFamily="18" charset="0"/>
                <a:ea typeface="Times New Roman" panose="02020603050405020304" pitchFamily="18" charset="0"/>
              </a:rPr>
              <a:t>ấ</a:t>
            </a:r>
            <a:r>
              <a:rPr lang="vi-VN" sz="2600">
                <a:effectLst/>
                <a:latin typeface="Times New Roman" panose="02020603050405020304" pitchFamily="18" charset="0"/>
                <a:ea typeface="Times New Roman" panose="02020603050405020304" pitchFamily="18" charset="0"/>
              </a:rPr>
              <a:t>p </a:t>
            </a:r>
            <a:r>
              <a:rPr lang="en-US" sz="2600">
                <a:latin typeface="Times New Roman" panose="02020603050405020304" pitchFamily="18" charset="0"/>
                <a:ea typeface="Times New Roman" panose="02020603050405020304" pitchFamily="18" charset="0"/>
              </a:rPr>
              <a:t>để</a:t>
            </a:r>
            <a:r>
              <a:rPr lang="vi-VN" sz="2600">
                <a:effectLst/>
                <a:latin typeface="Times New Roman" panose="02020603050405020304" pitchFamily="18" charset="0"/>
                <a:ea typeface="Times New Roman" panose="02020603050405020304" pitchFamily="18" charset="0"/>
              </a:rPr>
              <a:t> chạy trên các bộ xử lí tiên ti</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n 64 bit th</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 hệ mới. Sau đó là c</a:t>
            </a:r>
            <a:r>
              <a:rPr lang="en-US" sz="2600">
                <a:latin typeface="Times New Roman" panose="02020603050405020304" pitchFamily="18" charset="0"/>
                <a:ea typeface="Times New Roman" panose="02020603050405020304" pitchFamily="18" charset="0"/>
              </a:rPr>
              <a:t>á</a:t>
            </a:r>
            <a:r>
              <a:rPr lang="vi-VN" sz="2600">
                <a:effectLst/>
                <a:latin typeface="Times New Roman" panose="02020603050405020304" pitchFamily="18" charset="0"/>
                <a:ea typeface="Times New Roman" panose="02020603050405020304" pitchFamily="18" charset="0"/>
              </a:rPr>
              <a:t>c phiên b</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n </a:t>
            </a:r>
            <a:r>
              <a:rPr lang="vi-VN" sz="2600">
                <a:solidFill>
                  <a:srgbClr val="FFC000"/>
                </a:solidFill>
                <a:effectLst/>
                <a:latin typeface="Times New Roman" panose="02020603050405020304" pitchFamily="18" charset="0"/>
                <a:ea typeface="Times New Roman" panose="02020603050405020304" pitchFamily="18" charset="0"/>
              </a:rPr>
              <a:t>Windows 7</a:t>
            </a:r>
            <a:r>
              <a:rPr lang="vi-VN" sz="2600">
                <a:effectLst/>
                <a:latin typeface="Times New Roman" panose="02020603050405020304" pitchFamily="18" charset="0"/>
                <a:ea typeface="Times New Roman" panose="02020603050405020304" pitchFamily="18" charset="0"/>
              </a:rPr>
              <a:t> (năm 2009), </a:t>
            </a:r>
            <a:r>
              <a:rPr lang="vi-VN" sz="2600">
                <a:solidFill>
                  <a:srgbClr val="FFC000"/>
                </a:solidFill>
                <a:effectLst/>
                <a:latin typeface="Times New Roman" panose="02020603050405020304" pitchFamily="18" charset="0"/>
                <a:ea typeface="Times New Roman" panose="02020603050405020304" pitchFamily="18" charset="0"/>
              </a:rPr>
              <a:t>Windows 8 </a:t>
            </a:r>
            <a:r>
              <a:rPr lang="vi-VN" sz="2600">
                <a:effectLst/>
                <a:latin typeface="Times New Roman" panose="02020603050405020304" pitchFamily="18" charset="0"/>
                <a:ea typeface="Times New Roman" panose="02020603050405020304" pitchFamily="18" charset="0"/>
              </a:rPr>
              <a:t>(năm 2012). </a:t>
            </a:r>
            <a:r>
              <a:rPr lang="vi-VN" sz="2600">
                <a:solidFill>
                  <a:srgbClr val="FFC000"/>
                </a:solidFill>
                <a:effectLst/>
                <a:latin typeface="Times New Roman" panose="02020603050405020304" pitchFamily="18" charset="0"/>
                <a:ea typeface="Times New Roman" panose="02020603050405020304" pitchFamily="18" charset="0"/>
              </a:rPr>
              <a:t>Windows 10 </a:t>
            </a:r>
            <a:r>
              <a:rPr lang="vi-VN" sz="2600">
                <a:effectLst/>
                <a:latin typeface="Times New Roman" panose="02020603050405020304" pitchFamily="18" charset="0"/>
                <a:ea typeface="Times New Roman" panose="02020603050405020304" pitchFamily="18" charset="0"/>
              </a:rPr>
              <a:t>(năm 2015) </a:t>
            </a:r>
            <a:r>
              <a:rPr lang="en-US" sz="2600">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ang </a:t>
            </a:r>
            <a:r>
              <a:rPr lang="en-US" sz="2600">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ược sử dụng ph</a:t>
            </a:r>
            <a:r>
              <a:rPr lang="en-US" sz="2600">
                <a:effectLst/>
                <a:latin typeface="Times New Roman" panose="02020603050405020304" pitchFamily="18" charset="0"/>
                <a:ea typeface="Times New Roman" panose="02020603050405020304" pitchFamily="18" charset="0"/>
              </a:rPr>
              <a:t>ổ</a:t>
            </a:r>
            <a:r>
              <a:rPr lang="vi-VN" sz="2600">
                <a:effectLst/>
                <a:latin typeface="Times New Roman" panose="02020603050405020304" pitchFamily="18" charset="0"/>
                <a:ea typeface="Times New Roman" panose="02020603050405020304" pitchFamily="18" charset="0"/>
              </a:rPr>
              <a:t> bi</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n vi tính hiệu quả, có sẵn các hỗ tr</a:t>
            </a:r>
            <a:r>
              <a:rPr lang="en-US" sz="2600">
                <a:effectLst/>
                <a:latin typeface="Times New Roman" panose="02020603050405020304" pitchFamily="18" charset="0"/>
                <a:ea typeface="Times New Roman" panose="02020603050405020304" pitchFamily="18" charset="0"/>
              </a:rPr>
              <a:t>ợ</a:t>
            </a:r>
            <a:r>
              <a:rPr lang="vi-VN" sz="2600">
                <a:effectLst/>
                <a:latin typeface="Times New Roman" panose="02020603050405020304" pitchFamily="18" charset="0"/>
                <a:ea typeface="Times New Roman" panose="02020603050405020304" pitchFamily="18" charset="0"/>
              </a:rPr>
              <a:t> ph</a:t>
            </a:r>
            <a:r>
              <a:rPr lang="en-US" sz="2600">
                <a:latin typeface="Times New Roman" panose="02020603050405020304" pitchFamily="18" charset="0"/>
                <a:ea typeface="Times New Roman" panose="02020603050405020304" pitchFamily="18" charset="0"/>
              </a:rPr>
              <a:t>ò</a:t>
            </a:r>
            <a:r>
              <a:rPr lang="vi-VN" sz="2600">
                <a:effectLst/>
                <a:latin typeface="Times New Roman" panose="02020603050405020304" pitchFamily="18" charset="0"/>
                <a:ea typeface="Times New Roman" panose="02020603050405020304" pitchFamily="18" charset="0"/>
              </a:rPr>
              <a:t>ng chống virus, an toàn dữ liệu.... </a:t>
            </a:r>
            <a:endParaRPr lang="en-US" sz="2600">
              <a:effectLst/>
              <a:latin typeface="Times New Roman" panose="02020603050405020304" pitchFamily="18" charset="0"/>
              <a:ea typeface="Times New Roman" panose="02020603050405020304" pitchFamily="18" charset="0"/>
            </a:endParaRPr>
          </a:p>
        </p:txBody>
      </p:sp>
      <p:sp>
        <p:nvSpPr>
          <p:cNvPr id="6" name="Title 1">
            <a:extLst>
              <a:ext uri="{FF2B5EF4-FFF2-40B4-BE49-F238E27FC236}">
                <a16:creationId xmlns:a16="http://schemas.microsoft.com/office/drawing/2014/main" id="{25269192-4C27-4C4F-AE94-80D94D1B2A11}"/>
              </a:ext>
            </a:extLst>
          </p:cNvPr>
          <p:cNvSpPr txBox="1">
            <a:spLocks/>
          </p:cNvSpPr>
          <p:nvPr/>
        </p:nvSpPr>
        <p:spPr>
          <a:xfrm>
            <a:off x="304403" y="528872"/>
            <a:ext cx="11617774" cy="1933731"/>
          </a:xfrm>
          <a:prstGeom prst="rect">
            <a:avLst/>
          </a:prstGeom>
        </p:spPr>
        <p:txBody>
          <a:bodyPr vert="horz" wrap="square" lIns="0" tIns="0" rIns="0" bIns="0" rtlCol="0" anchor="t" anchorCtr="0">
            <a:normAutofit/>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a:lnSpc>
                <a:spcPct val="142000"/>
              </a:lnSpc>
            </a:pPr>
            <a:r>
              <a:rPr lang="vi-VN" sz="2900">
                <a:solidFill>
                  <a:srgbClr val="FFC000"/>
                </a:solidFill>
                <a:latin typeface="Times New Roman" panose="02020603050405020304" pitchFamily="18" charset="0"/>
                <a:ea typeface="Arial" panose="020B0604020202020204" pitchFamily="34" charset="0"/>
                <a:cs typeface="Times New Roman" panose="02020603050405020304" pitchFamily="18" charset="0"/>
              </a:rPr>
              <a:t>a) Hệ điều hành cho máy tính cá nhân</a:t>
            </a:r>
            <a:r>
              <a:rPr lang="en-US" sz="2900">
                <a:latin typeface="Times New Roman" panose="02020603050405020304" pitchFamily="18" charset="0"/>
                <a:ea typeface="Arial" panose="020B0604020202020204" pitchFamily="34" charset="0"/>
                <a:cs typeface="Times New Roman" panose="02020603050405020304" pitchFamily="18" charset="0"/>
              </a:rPr>
              <a:t/>
            </a:r>
            <a:br>
              <a:rPr lang="en-US" sz="2900">
                <a:latin typeface="Times New Roman" panose="02020603050405020304" pitchFamily="18" charset="0"/>
                <a:ea typeface="Arial" panose="020B0604020202020204" pitchFamily="34" charset="0"/>
                <a:cs typeface="Times New Roman" panose="02020603050405020304" pitchFamily="18" charset="0"/>
              </a:rPr>
            </a:br>
            <a:r>
              <a:rPr lang="en-US" sz="2900">
                <a:latin typeface="Times New Roman" panose="02020603050405020304" pitchFamily="18" charset="0"/>
                <a:ea typeface="Arial" panose="020B0604020202020204" pitchFamily="34" charset="0"/>
                <a:cs typeface="Times New Roman" panose="02020603050405020304" pitchFamily="18" charset="0"/>
              </a:rPr>
              <a:t> </a:t>
            </a:r>
            <a:r>
              <a:rPr lang="vi-VN" sz="2900">
                <a:latin typeface="Times New Roman" panose="02020603050405020304" pitchFamily="18" charset="0"/>
                <a:ea typeface="Times New Roman" panose="02020603050405020304" pitchFamily="18" charset="0"/>
                <a:cs typeface="Times New Roman" panose="02020603050405020304" pitchFamily="18" charset="0"/>
              </a:rPr>
              <a:t>Một s</a:t>
            </a:r>
            <a:r>
              <a:rPr lang="en-US" sz="2900">
                <a:latin typeface="Times New Roman" panose="02020603050405020304" pitchFamily="18" charset="0"/>
                <a:ea typeface="Times New Roman" panose="02020603050405020304" pitchFamily="18" charset="0"/>
                <a:cs typeface="Times New Roman" panose="02020603050405020304" pitchFamily="18" charset="0"/>
              </a:rPr>
              <a:t>ố</a:t>
            </a:r>
            <a:r>
              <a:rPr lang="vi-VN" sz="2900">
                <a:latin typeface="Times New Roman" panose="02020603050405020304" pitchFamily="18" charset="0"/>
                <a:ea typeface="Times New Roman" panose="02020603050405020304" pitchFamily="18" charset="0"/>
                <a:cs typeface="Times New Roman" panose="02020603050405020304" pitchFamily="18" charset="0"/>
              </a:rPr>
              <a:t> OS thương mại tiêu bi</a:t>
            </a:r>
            <a:r>
              <a:rPr lang="en-US" sz="2900">
                <a:latin typeface="Times New Roman" panose="02020603050405020304" pitchFamily="18" charset="0"/>
                <a:ea typeface="Times New Roman" panose="02020603050405020304" pitchFamily="18" charset="0"/>
                <a:cs typeface="Times New Roman" panose="02020603050405020304" pitchFamily="18" charset="0"/>
              </a:rPr>
              <a:t>ể</a:t>
            </a:r>
            <a:r>
              <a:rPr lang="vi-VN" sz="2900">
                <a:latin typeface="Times New Roman" panose="02020603050405020304" pitchFamily="18" charset="0"/>
                <a:ea typeface="Times New Roman" panose="02020603050405020304" pitchFamily="18" charset="0"/>
                <a:cs typeface="Times New Roman" panose="02020603050405020304" pitchFamily="18" charset="0"/>
              </a:rPr>
              <a:t>u là: MS DOS, Windows cho dòng máy tính với CPU Intel.</a:t>
            </a:r>
            <a:r>
              <a:rPr lang="en-US" sz="2900">
                <a:latin typeface="Times New Roman" panose="02020603050405020304" pitchFamily="18" charset="0"/>
                <a:ea typeface="Times New Roman" panose="02020603050405020304" pitchFamily="18" charset="0"/>
                <a:cs typeface="Times New Roman" panose="02020603050405020304" pitchFamily="18" charset="0"/>
              </a:rPr>
              <a:t> </a:t>
            </a:r>
            <a:endParaRPr lang="en-US">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7106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FFDF-301C-4716-AA96-DAF90939C873}"/>
              </a:ext>
            </a:extLst>
          </p:cNvPr>
          <p:cNvSpPr>
            <a:spLocks noGrp="1"/>
          </p:cNvSpPr>
          <p:nvPr>
            <p:ph type="title"/>
          </p:nvPr>
        </p:nvSpPr>
        <p:spPr>
          <a:xfrm>
            <a:off x="348939" y="301148"/>
            <a:ext cx="11591269" cy="2022327"/>
          </a:xfrm>
        </p:spPr>
        <p:txBody>
          <a:bodyPr>
            <a:noAutofit/>
          </a:bodyPr>
          <a:lstStyle/>
          <a:p>
            <a:pPr indent="406400">
              <a:lnSpc>
                <a:spcPct val="127000"/>
              </a:lnSpc>
              <a:spcAft>
                <a:spcPts val="40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Hệ </a:t>
            </a:r>
            <a:r>
              <a:rPr lang="en-US" sz="2600">
                <a:latin typeface="Times New Roman" panose="02020603050405020304" pitchFamily="18" charset="0"/>
                <a:ea typeface="Times New Roman" panose="02020603050405020304" pitchFamily="18" charset="0"/>
                <a:cs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ều</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hành cho máy tính b</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 và </a:t>
            </a:r>
            <a:r>
              <a:rPr lang="en-US" sz="2600">
                <a:latin typeface="Times New Roman" panose="02020603050405020304" pitchFamily="18" charset="0"/>
                <a:ea typeface="Times New Roman" panose="02020603050405020304" pitchFamily="18" charset="0"/>
                <a:cs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iện thoại thông minh: có các công cụ qu</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l</a:t>
            </a:r>
            <a:r>
              <a:rPr lang="en-US" sz="2600">
                <a:latin typeface="Times New Roman" panose="02020603050405020304" pitchFamily="18" charset="0"/>
                <a:ea typeface="Times New Roman" panose="02020603050405020304" pitchFamily="18" charset="0"/>
                <a:cs typeface="Times New Roman" panose="02020603050405020304" pitchFamily="18" charset="0"/>
              </a:rPr>
              <a:t>í</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thông tin cá nhân, x</a:t>
            </a:r>
            <a:r>
              <a:rPr lang="en-US" sz="2600">
                <a:latin typeface="Times New Roman" panose="02020603050405020304" pitchFamily="18" charset="0"/>
                <a:ea typeface="Times New Roman" panose="02020603050405020304" pitchFamily="18" charset="0"/>
                <a:cs typeface="Times New Roman" panose="02020603050405020304" pitchFamily="18" charset="0"/>
              </a:rPr>
              <a:t>ử</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l</a:t>
            </a:r>
            <a:r>
              <a:rPr lang="en-US" sz="2600">
                <a:latin typeface="Times New Roman" panose="02020603050405020304" pitchFamily="18" charset="0"/>
                <a:ea typeface="Times New Roman" panose="02020603050405020304" pitchFamily="18" charset="0"/>
                <a:cs typeface="Times New Roman" panose="02020603050405020304" pitchFamily="18" charset="0"/>
              </a:rPr>
              <a:t>í</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âm thanh và đ</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ồ</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hoạ được đặc biệt chú </a:t>
            </a:r>
            <a:r>
              <a:rPr lang="en-US" sz="2600">
                <a:latin typeface="Times New Roman" panose="02020603050405020304" pitchFamily="18" charset="0"/>
                <a:ea typeface="Times New Roman" panose="02020603050405020304" pitchFamily="18" charset="0"/>
                <a:cs typeface="Times New Roman" panose="02020603050405020304" pitchFamily="18" charset="0"/>
              </a:rPr>
              <a:t>ý</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nhi</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ề</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u h</a:t>
            </a:r>
            <a:r>
              <a:rPr lang="en-US" sz="2600">
                <a:latin typeface="Times New Roman" panose="02020603050405020304" pitchFamily="18" charset="0"/>
                <a:ea typeface="Times New Roman" panose="02020603050405020304" pitchFamily="18" charset="0"/>
                <a:cs typeface="Times New Roman" panose="02020603050405020304" pitchFamily="18" charset="0"/>
              </a:rPr>
              <a:t>ơ</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c</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đ</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a:latin typeface="Times New Roman" panose="02020603050405020304" pitchFamily="18" charset="0"/>
                <a:ea typeface="Times New Roman" panose="02020603050405020304" pitchFamily="18" charset="0"/>
                <a:cs typeface="Times New Roman" panose="02020603050405020304" pitchFamily="18" charset="0"/>
              </a:rPr>
              <a:t>đả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m b</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o ch</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ấ</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 lượng cao trong vai trò của công cụ gi</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i trí, thư giãn.</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VD: Android, iOS, Symbian,…</a:t>
            </a:r>
            <a:br>
              <a:rPr lang="en-US" sz="2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
            </a:r>
            <a:b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br>
            <a:endParaRPr lang="en-US" sz="260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A6749931-179C-493D-A050-F741C3E71DB9}"/>
              </a:ext>
            </a:extLst>
          </p:cNvPr>
          <p:cNvSpPr txBox="1">
            <a:spLocks/>
          </p:cNvSpPr>
          <p:nvPr/>
        </p:nvSpPr>
        <p:spPr>
          <a:xfrm>
            <a:off x="360887" y="2578613"/>
            <a:ext cx="11591269" cy="2667944"/>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indent="406400">
              <a:lnSpc>
                <a:spcPct val="127000"/>
              </a:lnSpc>
              <a:spcAft>
                <a:spcPts val="400"/>
              </a:spcAft>
            </a:pPr>
            <a:r>
              <a:rPr lang="vi-VN" sz="2600">
                <a:solidFill>
                  <a:srgbClr val="FFC000"/>
                </a:solidFill>
                <a:latin typeface="Times New Roman" panose="02020603050405020304" pitchFamily="18" charset="0"/>
                <a:ea typeface="Arial" panose="020B0604020202020204" pitchFamily="34" charset="0"/>
                <a:cs typeface="Times New Roman" panose="02020603050405020304" pitchFamily="18" charset="0"/>
              </a:rPr>
              <a:t>b) Hệ điều hành cho máy tính lớn</a:t>
            </a:r>
            <a:r>
              <a:rPr lang="en-US" sz="2600">
                <a:solidFill>
                  <a:srgbClr val="FFC000"/>
                </a:solidFill>
                <a:latin typeface="Times New Roman" panose="02020603050405020304" pitchFamily="18" charset="0"/>
                <a:ea typeface="Arial" panose="020B0604020202020204" pitchFamily="34" charset="0"/>
                <a:cs typeface="Times New Roman" panose="02020603050405020304" pitchFamily="18" charset="0"/>
              </a:rPr>
              <a:t/>
            </a:r>
            <a:br>
              <a:rPr lang="en-US" sz="2600">
                <a:solidFill>
                  <a:srgbClr val="FFC000"/>
                </a:solidFill>
                <a:latin typeface="Times New Roman" panose="02020603050405020304" pitchFamily="18" charset="0"/>
                <a:ea typeface="Arial" panose="020B0604020202020204" pitchFamily="34" charset="0"/>
                <a:cs typeface="Times New Roman" panose="02020603050405020304" pitchFamily="18" charset="0"/>
              </a:rPr>
            </a:br>
            <a:r>
              <a:rPr lang="vi-VN" sz="2600">
                <a:latin typeface="Times New Roman" panose="02020603050405020304" pitchFamily="18" charset="0"/>
                <a:ea typeface="Microsoft Sans Serif" panose="020B0604020202020204" pitchFamily="34" charset="0"/>
                <a:cs typeface="Times New Roman" panose="02020603050405020304" pitchFamily="18" charset="0"/>
              </a:rPr>
              <a:t>OS UNIX xuất hiện từ th</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ế</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hệ máy tính thứ ba</a:t>
            </a:r>
            <a:r>
              <a:rPr lang="en-US" sz="2600">
                <a:latin typeface="Times New Roman" panose="02020603050405020304" pitchFamily="18" charset="0"/>
                <a:ea typeface="Microsoft Sans Serif" panose="020B0604020202020204" pitchFamily="34" charset="0"/>
                <a:cs typeface="Times New Roman" panose="02020603050405020304" pitchFamily="18" charset="0"/>
              </a:rPr>
              <a:t>,</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do Ken Thompson xây dựng, được s</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ử</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dụng ch</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ủ</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a:t>
            </a:r>
            <a:r>
              <a:rPr lang="en-US" sz="2600">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a:latin typeface="Times New Roman" panose="02020603050405020304" pitchFamily="18" charset="0"/>
                <a:ea typeface="Microsoft Sans Serif" panose="020B0604020202020204" pitchFamily="34" charset="0"/>
                <a:cs typeface="Times New Roman" panose="02020603050405020304" pitchFamily="18" charset="0"/>
              </a:rPr>
              <a:t>ạo cho các má</a:t>
            </a:r>
            <a:r>
              <a:rPr lang="en-US" sz="2600">
                <a:latin typeface="Times New Roman" panose="02020603050405020304" pitchFamily="18" charset="0"/>
                <a:ea typeface="Microsoft Sans Serif" panose="020B0604020202020204" pitchFamily="34" charset="0"/>
                <a:cs typeface="Times New Roman" panose="02020603050405020304" pitchFamily="18" charset="0"/>
              </a:rPr>
              <a:t>y</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tính l</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ớ</a:t>
            </a:r>
            <a:r>
              <a:rPr lang="vi-VN" sz="2600">
                <a:latin typeface="Times New Roman" panose="02020603050405020304" pitchFamily="18" charset="0"/>
                <a:ea typeface="Microsoft Sans Serif" panose="020B0604020202020204" pitchFamily="34" charset="0"/>
                <a:cs typeface="Times New Roman" panose="02020603050405020304" pitchFamily="18" charset="0"/>
              </a:rPr>
              <a:t>n</a:t>
            </a:r>
            <a:r>
              <a:rPr lang="en-US" sz="2600">
                <a:latin typeface="Times New Roman" panose="02020603050405020304" pitchFamily="18" charset="0"/>
                <a:ea typeface="Microsoft Sans Serif" panose="020B0604020202020204" pitchFamily="34" charset="0"/>
                <a:cs typeface="Times New Roman" panose="02020603050405020304" pitchFamily="18" charset="0"/>
              </a:rPr>
              <a:t>,</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siêu máy tính. UNIX là OS </a:t>
            </a:r>
            <a:r>
              <a:rPr lang="en-US" sz="2600">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a:latin typeface="Times New Roman" panose="02020603050405020304" pitchFamily="18" charset="0"/>
                <a:ea typeface="Microsoft Sans Serif" panose="020B0604020202020204" pitchFamily="34" charset="0"/>
                <a:cs typeface="Times New Roman" panose="02020603050405020304" pitchFamily="18" charset="0"/>
              </a:rPr>
              <a:t>a nhiệm, nhi</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ề</a:t>
            </a:r>
            <a:r>
              <a:rPr lang="vi-VN" sz="2600">
                <a:latin typeface="Times New Roman" panose="02020603050405020304" pitchFamily="18" charset="0"/>
                <a:ea typeface="Microsoft Sans Serif" panose="020B0604020202020204" pitchFamily="34" charset="0"/>
                <a:cs typeface="Times New Roman" panose="02020603050405020304" pitchFamily="18" charset="0"/>
              </a:rPr>
              <a:t>u người dùng dựa trên cơ ch</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ế</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phân chia thời gian, ki</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ể</a:t>
            </a:r>
            <a:r>
              <a:rPr lang="vi-VN" sz="2600">
                <a:latin typeface="Times New Roman" panose="02020603050405020304" pitchFamily="18" charset="0"/>
                <a:ea typeface="Microsoft Sans Serif" panose="020B0604020202020204" pitchFamily="34" charset="0"/>
                <a:cs typeface="Times New Roman" panose="02020603050405020304" pitchFamily="18" charset="0"/>
              </a:rPr>
              <a:t>m soát người dùng r</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ấ</a:t>
            </a:r>
            <a:r>
              <a:rPr lang="vi-VN" sz="2600">
                <a:latin typeface="Times New Roman" panose="02020603050405020304" pitchFamily="18" charset="0"/>
                <a:ea typeface="Microsoft Sans Serif" panose="020B0604020202020204" pitchFamily="34" charset="0"/>
                <a:cs typeface="Times New Roman" panose="02020603050405020304" pitchFamily="18" charset="0"/>
              </a:rPr>
              <a:t>t nghiêm ngặt, đ</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ả</a:t>
            </a:r>
            <a:r>
              <a:rPr lang="vi-VN" sz="2600">
                <a:latin typeface="Times New Roman" panose="02020603050405020304" pitchFamily="18" charset="0"/>
                <a:ea typeface="Microsoft Sans Serif" panose="020B0604020202020204" pitchFamily="34" charset="0"/>
                <a:cs typeface="Times New Roman" panose="02020603050405020304" pitchFamily="18" charset="0"/>
              </a:rPr>
              <a:t>m b</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ả</a:t>
            </a:r>
            <a:r>
              <a:rPr lang="vi-VN" sz="2600">
                <a:latin typeface="Times New Roman" panose="02020603050405020304" pitchFamily="18" charset="0"/>
                <a:ea typeface="Microsoft Sans Serif" panose="020B0604020202020204" pitchFamily="34" charset="0"/>
                <a:cs typeface="Times New Roman" panose="02020603050405020304" pitchFamily="18" charset="0"/>
              </a:rPr>
              <a:t>o an toàn </a:t>
            </a:r>
            <a:r>
              <a:rPr lang="en-US" sz="2600">
                <a:latin typeface="Times New Roman" panose="02020603050405020304" pitchFamily="18" charset="0"/>
                <a:ea typeface="Microsoft Sans Serif" panose="020B0604020202020204" pitchFamily="34" charset="0"/>
                <a:cs typeface="Times New Roman" panose="02020603050405020304" pitchFamily="18" charset="0"/>
              </a:rPr>
              <a:t>c</a:t>
            </a:r>
            <a:r>
              <a:rPr lang="vi-VN" sz="2600">
                <a:latin typeface="Times New Roman" panose="02020603050405020304" pitchFamily="18" charset="0"/>
                <a:ea typeface="Microsoft Sans Serif" panose="020B0604020202020204" pitchFamily="34" charset="0"/>
                <a:cs typeface="Times New Roman" panose="02020603050405020304" pitchFamily="18" charset="0"/>
              </a:rPr>
              <a:t>ho các chương trình cùng thực hiện đ</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ồ</a:t>
            </a:r>
            <a:r>
              <a:rPr lang="vi-VN" sz="2600">
                <a:latin typeface="Times New Roman" panose="02020603050405020304" pitchFamily="18" charset="0"/>
                <a:ea typeface="Microsoft Sans Serif" panose="020B0604020202020204" pitchFamily="34" charset="0"/>
                <a:cs typeface="Times New Roman" panose="02020603050405020304" pitchFamily="18" charset="0"/>
              </a:rPr>
              <a:t>ng th</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ờ</a:t>
            </a:r>
            <a:r>
              <a:rPr lang="vi-VN" sz="2600">
                <a:latin typeface="Times New Roman" panose="02020603050405020304" pitchFamily="18" charset="0"/>
                <a:ea typeface="Microsoft Sans Serif" panose="020B0604020202020204" pitchFamily="34" charset="0"/>
                <a:cs typeface="Times New Roman" panose="02020603050405020304" pitchFamily="18" charset="0"/>
              </a:rPr>
              <a:t>i trên một máy tính UNIX</a:t>
            </a:r>
            <a:r>
              <a:rPr lang="en-US" sz="2600">
                <a:latin typeface="Times New Roman" panose="02020603050405020304" pitchFamily="18" charset="0"/>
                <a:ea typeface="Microsoft Sans Serif" panose="020B0604020202020204" pitchFamily="34" charset="0"/>
                <a:cs typeface="Times New Roman" panose="02020603050405020304" pitchFamily="18" charset="0"/>
              </a:rPr>
              <a:t>.</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a:t>
            </a:r>
            <a:r>
              <a:rPr lang="en-US" sz="2600">
                <a:latin typeface="Times New Roman" panose="02020603050405020304" pitchFamily="18" charset="0"/>
                <a:ea typeface="Microsoft Sans Serif" panose="020B0604020202020204" pitchFamily="34" charset="0"/>
                <a:cs typeface="Times New Roman" panose="02020603050405020304" pitchFamily="18" charset="0"/>
              </a:rPr>
              <a:t/>
            </a:r>
            <a:br>
              <a:rPr lang="en-US" sz="2600">
                <a:latin typeface="Times New Roman" panose="02020603050405020304" pitchFamily="18" charset="0"/>
                <a:ea typeface="Microsoft Sans Serif" panose="020B0604020202020204" pitchFamily="34" charset="0"/>
                <a:cs typeface="Times New Roman" panose="02020603050405020304" pitchFamily="18" charset="0"/>
              </a:rPr>
            </a:br>
            <a:r>
              <a:rPr lang="en-US" sz="2600">
                <a:latin typeface="Times New Roman" panose="02020603050405020304" pitchFamily="18" charset="0"/>
                <a:ea typeface="Microsoft Sans Serif" panose="020B0604020202020204" pitchFamily="34" charset="0"/>
                <a:cs typeface="Times New Roman" panose="02020603050405020304" pitchFamily="18" charset="0"/>
              </a:rPr>
              <a:t/>
            </a:r>
            <a:br>
              <a:rPr lang="en-US" sz="2600">
                <a:latin typeface="Times New Roman" panose="02020603050405020304" pitchFamily="18" charset="0"/>
                <a:ea typeface="Microsoft Sans Serif" panose="020B0604020202020204" pitchFamily="34" charset="0"/>
                <a:cs typeface="Times New Roman" panose="02020603050405020304" pitchFamily="18" charset="0"/>
              </a:rPr>
            </a:br>
            <a:endParaRPr lang="en-US"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17383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465-4EA4-418A-A228-514C36D9BB64}"/>
              </a:ext>
            </a:extLst>
          </p:cNvPr>
          <p:cNvPicPr>
            <a:picLocks noChangeAspect="1"/>
          </p:cNvPicPr>
          <p:nvPr/>
        </p:nvPicPr>
        <p:blipFill rotWithShape="1">
          <a:blip r:embed="rId2"/>
          <a:srcRect l="14021" t="19502" r="40544" b="18632"/>
          <a:stretch/>
        </p:blipFill>
        <p:spPr>
          <a:xfrm>
            <a:off x="238539" y="1486406"/>
            <a:ext cx="5121129" cy="3920481"/>
          </a:xfrm>
          <a:prstGeom prst="rect">
            <a:avLst/>
          </a:prstGeom>
        </p:spPr>
      </p:pic>
      <p:sp>
        <p:nvSpPr>
          <p:cNvPr id="7" name="TextBox 6">
            <a:extLst>
              <a:ext uri="{FF2B5EF4-FFF2-40B4-BE49-F238E27FC236}">
                <a16:creationId xmlns:a16="http://schemas.microsoft.com/office/drawing/2014/main" id="{EA7BE52A-5EC0-4959-8BDE-5DB7BD121E0F}"/>
              </a:ext>
            </a:extLst>
          </p:cNvPr>
          <p:cNvSpPr txBox="1"/>
          <p:nvPr/>
        </p:nvSpPr>
        <p:spPr>
          <a:xfrm>
            <a:off x="463826" y="320213"/>
            <a:ext cx="4731026" cy="892552"/>
          </a:xfrm>
          <a:prstGeom prst="rect">
            <a:avLst/>
          </a:prstGeom>
          <a:noFill/>
        </p:spPr>
        <p:txBody>
          <a:bodyPr wrap="square">
            <a:spAutoFit/>
          </a:bodyPr>
          <a:lstStyle/>
          <a:p>
            <a:r>
              <a:rPr lang="en-US" sz="2600"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t>4. Hệ điều hành mã nguồn mở</a:t>
            </a:r>
            <a:br>
              <a:rPr lang="en-US" sz="2600"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b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a. Hệ điều hành Linux</a:t>
            </a:r>
            <a:endParaRPr lang="en-US" sz="2600"/>
          </a:p>
        </p:txBody>
      </p:sp>
      <p:sp>
        <p:nvSpPr>
          <p:cNvPr id="8" name="TextBox 7">
            <a:extLst>
              <a:ext uri="{FF2B5EF4-FFF2-40B4-BE49-F238E27FC236}">
                <a16:creationId xmlns:a16="http://schemas.microsoft.com/office/drawing/2014/main" id="{56B87DD8-F5EF-4024-B41E-5C277631E0CE}"/>
              </a:ext>
            </a:extLst>
          </p:cNvPr>
          <p:cNvSpPr txBox="1"/>
          <p:nvPr/>
        </p:nvSpPr>
        <p:spPr>
          <a:xfrm>
            <a:off x="6758609" y="920376"/>
            <a:ext cx="4731026" cy="492443"/>
          </a:xfrm>
          <a:prstGeom prst="rect">
            <a:avLst/>
          </a:prstGeom>
          <a:noFill/>
        </p:spPr>
        <p:txBody>
          <a:bodyPr wrap="square">
            <a:spAutoFit/>
          </a:bodyPr>
          <a:lstStyle/>
          <a:p>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b. Hệ điều hành Android</a:t>
            </a:r>
            <a:endParaRPr lang="en-US" sz="2600"/>
          </a:p>
        </p:txBody>
      </p:sp>
      <p:pic>
        <p:nvPicPr>
          <p:cNvPr id="10" name="Picture 9">
            <a:extLst>
              <a:ext uri="{FF2B5EF4-FFF2-40B4-BE49-F238E27FC236}">
                <a16:creationId xmlns:a16="http://schemas.microsoft.com/office/drawing/2014/main" id="{1539727B-3C3B-41AF-9FD7-AAB3C4560D4D}"/>
              </a:ext>
            </a:extLst>
          </p:cNvPr>
          <p:cNvPicPr>
            <a:picLocks noChangeAspect="1"/>
          </p:cNvPicPr>
          <p:nvPr/>
        </p:nvPicPr>
        <p:blipFill rotWithShape="1">
          <a:blip r:embed="rId3"/>
          <a:srcRect l="47174" t="50000" r="15000" b="12059"/>
          <a:stretch/>
        </p:blipFill>
        <p:spPr>
          <a:xfrm>
            <a:off x="5857920" y="1804458"/>
            <a:ext cx="6223508" cy="3509664"/>
          </a:xfrm>
          <a:prstGeom prst="rect">
            <a:avLst/>
          </a:prstGeom>
        </p:spPr>
      </p:pic>
      <p:sp>
        <p:nvSpPr>
          <p:cNvPr id="6" name="TextBox 5">
            <a:extLst>
              <a:ext uri="{FF2B5EF4-FFF2-40B4-BE49-F238E27FC236}">
                <a16:creationId xmlns:a16="http://schemas.microsoft.com/office/drawing/2014/main" id="{7DB61CF4-0B3D-4C50-B510-328F5414E7A9}"/>
              </a:ext>
            </a:extLst>
          </p:cNvPr>
          <p:cNvSpPr txBox="1"/>
          <p:nvPr/>
        </p:nvSpPr>
        <p:spPr>
          <a:xfrm>
            <a:off x="238539" y="5645235"/>
            <a:ext cx="6970644" cy="492443"/>
          </a:xfrm>
          <a:prstGeom prst="rect">
            <a:avLst/>
          </a:prstGeom>
          <a:noFill/>
        </p:spPr>
        <p:txBody>
          <a:bodyPr wrap="square">
            <a:spAutoFit/>
          </a:bodyPr>
          <a:lstStyle/>
          <a:p>
            <a:r>
              <a:rPr lang="en-US" sz="2600" b="1">
                <a:solidFill>
                  <a:srgbClr val="FFFF00"/>
                </a:solidFill>
                <a:latin typeface="Times New Roman" panose="02020603050405020304" pitchFamily="18" charset="0"/>
                <a:ea typeface="Microsoft Sans Serif" panose="020B0604020202020204" pitchFamily="34" charset="0"/>
                <a:cs typeface="Times New Roman" panose="02020603050405020304" pitchFamily="18" charset="0"/>
              </a:rPr>
              <a:t>5</a:t>
            </a:r>
            <a:r>
              <a:rPr lang="en-US" sz="2600"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t>. Thực hành tìm hiểu về hệ điều hành.</a:t>
            </a:r>
            <a:endParaRPr lang="en-US" sz="2600"/>
          </a:p>
        </p:txBody>
      </p:sp>
    </p:spTree>
    <p:extLst>
      <p:ext uri="{BB962C8B-B14F-4D97-AF65-F5344CB8AC3E}">
        <p14:creationId xmlns:p14="http://schemas.microsoft.com/office/powerpoint/2010/main" val="42598143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E66B-357D-4937-B92F-BDC71B7BD9DB}"/>
              </a:ext>
            </a:extLst>
          </p:cNvPr>
          <p:cNvSpPr>
            <a:spLocks noGrp="1"/>
          </p:cNvSpPr>
          <p:nvPr>
            <p:ph type="ctrTitle"/>
          </p:nvPr>
        </p:nvSpPr>
        <p:spPr>
          <a:xfrm>
            <a:off x="695325" y="4296094"/>
            <a:ext cx="3253823" cy="1100621"/>
          </a:xfrm>
        </p:spPr>
        <p:txBody>
          <a:bodyPr/>
          <a:lstStyle/>
          <a:p>
            <a:r>
              <a:rPr lang="en-US" dirty="0">
                <a:solidFill>
                  <a:srgbClr val="FFC000"/>
                </a:solidFill>
                <a:latin typeface=".VnArabiaH" panose="020B7200000000000000" pitchFamily="34" charset="0"/>
              </a:rPr>
              <a:t>Thank you</a:t>
            </a:r>
          </a:p>
        </p:txBody>
      </p:sp>
      <p:pic>
        <p:nvPicPr>
          <p:cNvPr id="11" name="Picture Placeholder 10" descr="Moss and mushrooms">
            <a:extLst>
              <a:ext uri="{FF2B5EF4-FFF2-40B4-BE49-F238E27FC236}">
                <a16:creationId xmlns:a16="http://schemas.microsoft.com/office/drawing/2014/main" id="{C6C7C533-8A44-4C93-904C-F4F963D800E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6188468" y="291548"/>
            <a:ext cx="5841043" cy="3744749"/>
          </a:xfrm>
        </p:spPr>
      </p:pic>
      <p:sp>
        <p:nvSpPr>
          <p:cNvPr id="4" name="Date Placeholder 3">
            <a:extLst>
              <a:ext uri="{FF2B5EF4-FFF2-40B4-BE49-F238E27FC236}">
                <a16:creationId xmlns:a16="http://schemas.microsoft.com/office/drawing/2014/main" id="{B0CDAE7A-6B1B-4C3F-85DB-89A4594438B9}"/>
              </a:ext>
            </a:extLst>
          </p:cNvPr>
          <p:cNvSpPr>
            <a:spLocks noGrp="1"/>
          </p:cNvSpPr>
          <p:nvPr>
            <p:ph type="dt" sz="half" idx="10"/>
          </p:nvPr>
        </p:nvSpPr>
        <p:spPr>
          <a:xfrm>
            <a:off x="8369448" y="6356350"/>
            <a:ext cx="2592594" cy="365125"/>
          </a:xfrm>
        </p:spPr>
        <p:txBody>
          <a:bodyPr/>
          <a:lstStyle/>
          <a:p>
            <a:r>
              <a:rPr lang="en-US"/>
              <a:t>2/11/20XX</a:t>
            </a:r>
            <a:endParaRPr lang="en-US" dirty="0"/>
          </a:p>
        </p:txBody>
      </p:sp>
      <p:sp>
        <p:nvSpPr>
          <p:cNvPr id="6" name="Slide Number Placeholder 5">
            <a:extLst>
              <a:ext uri="{FF2B5EF4-FFF2-40B4-BE49-F238E27FC236}">
                <a16:creationId xmlns:a16="http://schemas.microsoft.com/office/drawing/2014/main" id="{39ECCF82-DD52-4DF2-A97B-A6A198D3EC8E}"/>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9</a:t>
            </a:fld>
            <a:endParaRPr lang="en-US" dirty="0"/>
          </a:p>
        </p:txBody>
      </p:sp>
      <p:pic>
        <p:nvPicPr>
          <p:cNvPr id="9" name="Picture 8">
            <a:extLst>
              <a:ext uri="{FF2B5EF4-FFF2-40B4-BE49-F238E27FC236}">
                <a16:creationId xmlns:a16="http://schemas.microsoft.com/office/drawing/2014/main" id="{21182987-84B6-4106-9C67-7C5810833D4A}"/>
              </a:ext>
            </a:extLst>
          </p:cNvPr>
          <p:cNvPicPr>
            <a:picLocks noChangeAspect="1"/>
          </p:cNvPicPr>
          <p:nvPr/>
        </p:nvPicPr>
        <p:blipFill rotWithShape="1">
          <a:blip r:embed="rId4"/>
          <a:srcRect l="15434" t="26463" r="37283" b="10582"/>
          <a:stretch/>
        </p:blipFill>
        <p:spPr>
          <a:xfrm>
            <a:off x="801343" y="291548"/>
            <a:ext cx="5387126" cy="3744749"/>
          </a:xfrm>
          <a:prstGeom prst="rect">
            <a:avLst/>
          </a:prstGeom>
        </p:spPr>
      </p:pic>
    </p:spTree>
    <p:extLst>
      <p:ext uri="{BB962C8B-B14F-4D97-AF65-F5344CB8AC3E}">
        <p14:creationId xmlns:p14="http://schemas.microsoft.com/office/powerpoint/2010/main" val="2394221011"/>
      </p:ext>
    </p:extLst>
  </p:cSld>
  <p:clrMapOvr>
    <a:masterClrMapping/>
  </p:clrMapOvr>
  <p:transition spd="slow">
    <p:randomBar dir="vert"/>
  </p:transition>
</p:sld>
</file>

<file path=ppt/theme/theme1.xml><?xml version="1.0" encoding="utf-8"?>
<a:theme xmlns:a="http://schemas.openxmlformats.org/drawingml/2006/main" name="BlobVTI">
  <a:themeElements>
    <a:clrScheme name="AnalogousFromDarkSeedLeftStep">
      <a:dk1>
        <a:srgbClr val="000000"/>
      </a:dk1>
      <a:lt1>
        <a:srgbClr val="FFFFFF"/>
      </a:lt1>
      <a:dk2>
        <a:srgbClr val="1B2130"/>
      </a:dk2>
      <a:lt2>
        <a:srgbClr val="F0F3F1"/>
      </a:lt2>
      <a:accent1>
        <a:srgbClr val="D937B0"/>
      </a:accent1>
      <a:accent2>
        <a:srgbClr val="AC25C7"/>
      </a:accent2>
      <a:accent3>
        <a:srgbClr val="7B37D9"/>
      </a:accent3>
      <a:accent4>
        <a:srgbClr val="3A3ACC"/>
      </a:accent4>
      <a:accent5>
        <a:srgbClr val="377AD9"/>
      </a:accent5>
      <a:accent6>
        <a:srgbClr val="25ACC7"/>
      </a:accent6>
      <a:hlink>
        <a:srgbClr val="3F5FBF"/>
      </a:hlink>
      <a:folHlink>
        <a:srgbClr val="7F7F7F"/>
      </a:folHlink>
    </a:clrScheme>
    <a:fontScheme name="Blob">
      <a:majorFont>
        <a:latin typeface="Rockwell Nova Light"/>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906</Words>
  <Application>Microsoft Office PowerPoint</Application>
  <PresentationFormat>Widescreen</PresentationFormat>
  <Paragraphs>28</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.VnArabiaH</vt:lpstr>
      <vt:lpstr>Arial</vt:lpstr>
      <vt:lpstr>Avenir Next LT Pro</vt:lpstr>
      <vt:lpstr>Calibri</vt:lpstr>
      <vt:lpstr>Microsoft Sans Serif</vt:lpstr>
      <vt:lpstr>Rockwell Nova Light</vt:lpstr>
      <vt:lpstr>The Hand Extrablack</vt:lpstr>
      <vt:lpstr>Times New Roman</vt:lpstr>
      <vt:lpstr>BlobVTI</vt:lpstr>
      <vt:lpstr>Bài 3: KHÁI QUÁT VỀ       HỆ ĐIỀU HÀNH</vt:lpstr>
      <vt:lpstr>1. Hệ điều hành, vai trò và chức năng của hệ điều hành(HĐH)  * KN: SGK  </vt:lpstr>
      <vt:lpstr>PowerPoint Presentation</vt:lpstr>
      <vt:lpstr>- OS cung cấp phương thức giao tiếp: người dùng điều khiển máy tính bằng câu lệnh hoặc qua giao diện đồ hoạ hay dùng tiếng nói. - Bảo vệ hệ thống: OS có cơ chế nhằm bảo vệ hệ thống và thông tin lưu trữ, hạn chế tối đa ảnh hưởng của các sai lầm do vô tình hay cố ý. </vt:lpstr>
      <vt:lpstr>* Hệ điều hành của các máy tính thể hệ thứ hai Máy tính thế hệ này bắt đầu có hệ điều hành, tại mỗi thời điểm chỉ cho phép thực hiện một chương trình của người dùng.   </vt:lpstr>
      <vt:lpstr>3. Một số hệ điều hành tiêu biểu </vt:lpstr>
      <vt:lpstr>- Hệ điều hành cho máy tính bảng và điện thoại thông minh: có các công cụ quản lí thông tin cá nhân, xử lí âm thanh và đồ hoạ được đặc biệt chú ý nhiều hơn cả để đảm bảo chất lượng cao trong vai trò của công cụ giải trí, thư giãn. VD: Android, iOS, Symbian,…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KHÁI QUÁT VỀ       HỆ ĐIỀU HÀNH</dc:title>
  <dc:creator>MINH-PC</dc:creator>
  <cp:lastModifiedBy>Admin</cp:lastModifiedBy>
  <cp:revision>21</cp:revision>
  <dcterms:created xsi:type="dcterms:W3CDTF">2023-07-10T02:10:33Z</dcterms:created>
  <dcterms:modified xsi:type="dcterms:W3CDTF">2024-09-30T07:55:42Z</dcterms:modified>
</cp:coreProperties>
</file>