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30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BA461-9826-4063-9C95-6F6A14E95CAD}"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B6065-0BF0-4199-981F-21BDBA97D296}" type="slidenum">
              <a:rPr lang="en-US" smtClean="0"/>
              <a:t>‹#›</a:t>
            </a:fld>
            <a:endParaRPr lang="en-US"/>
          </a:p>
        </p:txBody>
      </p:sp>
    </p:spTree>
    <p:extLst>
      <p:ext uri="{BB962C8B-B14F-4D97-AF65-F5344CB8AC3E}">
        <p14:creationId xmlns:p14="http://schemas.microsoft.com/office/powerpoint/2010/main" val="2658202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4DCA5-A7A8-4689-8651-5E03C020EB30}" type="slidenum">
              <a:rPr lang="en-US" smtClean="0"/>
              <a:t>11</a:t>
            </a:fld>
            <a:endParaRPr lang="en-US"/>
          </a:p>
        </p:txBody>
      </p:sp>
    </p:spTree>
    <p:extLst>
      <p:ext uri="{BB962C8B-B14F-4D97-AF65-F5344CB8AC3E}">
        <p14:creationId xmlns:p14="http://schemas.microsoft.com/office/powerpoint/2010/main" val="422302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A65F3-5ACC-4C98-9035-ABA474AE17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F677DD-973E-4009-A3C7-C8DFB59422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6FCD3D-7FE7-43E1-930D-A724590E12AA}"/>
              </a:ext>
            </a:extLst>
          </p:cNvPr>
          <p:cNvSpPr>
            <a:spLocks noGrp="1"/>
          </p:cNvSpPr>
          <p:nvPr>
            <p:ph type="dt" sz="half" idx="10"/>
          </p:nvPr>
        </p:nvSpPr>
        <p:spPr/>
        <p:txBody>
          <a:bodyPr/>
          <a:lstStyle/>
          <a:p>
            <a:fld id="{F49B9F7E-C728-43D8-96E7-833C7285BCDC}" type="datetimeFigureOut">
              <a:rPr lang="en-US" smtClean="0"/>
              <a:t>5/8/2023</a:t>
            </a:fld>
            <a:endParaRPr lang="en-US"/>
          </a:p>
        </p:txBody>
      </p:sp>
      <p:sp>
        <p:nvSpPr>
          <p:cNvPr id="5" name="Footer Placeholder 4">
            <a:extLst>
              <a:ext uri="{FF2B5EF4-FFF2-40B4-BE49-F238E27FC236}">
                <a16:creationId xmlns:a16="http://schemas.microsoft.com/office/drawing/2014/main" id="{E9BA5FB9-5667-4F44-BA60-85FF4B4BF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85CA2B-1C70-4531-899B-4F7AD5EC8EA9}"/>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3970863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5D38-F39F-4DEF-A220-78A8EFD21A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4DF4A1-52EC-48B7-8444-C6285FD481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F39CF-9ED1-4074-9C1D-48F06FC73028}"/>
              </a:ext>
            </a:extLst>
          </p:cNvPr>
          <p:cNvSpPr>
            <a:spLocks noGrp="1"/>
          </p:cNvSpPr>
          <p:nvPr>
            <p:ph type="dt" sz="half" idx="10"/>
          </p:nvPr>
        </p:nvSpPr>
        <p:spPr/>
        <p:txBody>
          <a:bodyPr/>
          <a:lstStyle/>
          <a:p>
            <a:fld id="{F49B9F7E-C728-43D8-96E7-833C7285BCDC}" type="datetimeFigureOut">
              <a:rPr lang="en-US" smtClean="0"/>
              <a:t>5/8/2023</a:t>
            </a:fld>
            <a:endParaRPr lang="en-US"/>
          </a:p>
        </p:txBody>
      </p:sp>
      <p:sp>
        <p:nvSpPr>
          <p:cNvPr id="5" name="Footer Placeholder 4">
            <a:extLst>
              <a:ext uri="{FF2B5EF4-FFF2-40B4-BE49-F238E27FC236}">
                <a16:creationId xmlns:a16="http://schemas.microsoft.com/office/drawing/2014/main" id="{68809E44-66DC-4287-8F16-BE8DFB438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B0727-7995-4D70-A6DF-46035AF2C059}"/>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4137389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ABC4C3-A7AA-4FBF-BBCE-A46C0F9A60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9F75C9-BE0F-4202-B6C2-1ED058407A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8F3C1-9E16-4DD4-8374-95483A950EF5}"/>
              </a:ext>
            </a:extLst>
          </p:cNvPr>
          <p:cNvSpPr>
            <a:spLocks noGrp="1"/>
          </p:cNvSpPr>
          <p:nvPr>
            <p:ph type="dt" sz="half" idx="10"/>
          </p:nvPr>
        </p:nvSpPr>
        <p:spPr/>
        <p:txBody>
          <a:bodyPr/>
          <a:lstStyle/>
          <a:p>
            <a:fld id="{F49B9F7E-C728-43D8-96E7-833C7285BCDC}" type="datetimeFigureOut">
              <a:rPr lang="en-US" smtClean="0"/>
              <a:t>5/8/2023</a:t>
            </a:fld>
            <a:endParaRPr lang="en-US"/>
          </a:p>
        </p:txBody>
      </p:sp>
      <p:sp>
        <p:nvSpPr>
          <p:cNvPr id="5" name="Footer Placeholder 4">
            <a:extLst>
              <a:ext uri="{FF2B5EF4-FFF2-40B4-BE49-F238E27FC236}">
                <a16:creationId xmlns:a16="http://schemas.microsoft.com/office/drawing/2014/main" id="{89BD36B9-5556-41F6-AFD4-FE99043EC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D0F934-E0AC-46F9-A69C-16DEFD4A838C}"/>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251124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dirty="0"/>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dirty="0"/>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dirty="0"/>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dirty="0"/>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dirty="0"/>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t>2/11/20XX</a:t>
            </a:r>
            <a:endParaRPr lang="en-US" dirty="0"/>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dirty="0"/>
          </a:p>
        </p:txBody>
      </p:sp>
    </p:spTree>
    <p:extLst>
      <p:ext uri="{BB962C8B-B14F-4D97-AF65-F5344CB8AC3E}">
        <p14:creationId xmlns:p14="http://schemas.microsoft.com/office/powerpoint/2010/main" val="186620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324B-050D-402C-9BBF-B116DE1985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3D2345-F8AA-4D13-AFB2-7C1776096D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DFD84-671D-4641-9577-63BCAAA65F73}"/>
              </a:ext>
            </a:extLst>
          </p:cNvPr>
          <p:cNvSpPr>
            <a:spLocks noGrp="1"/>
          </p:cNvSpPr>
          <p:nvPr>
            <p:ph type="dt" sz="half" idx="10"/>
          </p:nvPr>
        </p:nvSpPr>
        <p:spPr/>
        <p:txBody>
          <a:bodyPr/>
          <a:lstStyle/>
          <a:p>
            <a:fld id="{F49B9F7E-C728-43D8-96E7-833C7285BCDC}" type="datetimeFigureOut">
              <a:rPr lang="en-US" smtClean="0"/>
              <a:t>5/8/2023</a:t>
            </a:fld>
            <a:endParaRPr lang="en-US"/>
          </a:p>
        </p:txBody>
      </p:sp>
      <p:sp>
        <p:nvSpPr>
          <p:cNvPr id="5" name="Footer Placeholder 4">
            <a:extLst>
              <a:ext uri="{FF2B5EF4-FFF2-40B4-BE49-F238E27FC236}">
                <a16:creationId xmlns:a16="http://schemas.microsoft.com/office/drawing/2014/main" id="{CE3D7970-9E1A-4FDD-AB17-E3F40DECF0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9ABEA-C835-4641-91B9-130671A9A6B8}"/>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303774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68E15-0432-40AB-B643-27FF47DF94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3B244F-BAAB-48DE-B922-D93B028DEC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2D3D59-6DBA-4C2F-B3A5-BC81A7055024}"/>
              </a:ext>
            </a:extLst>
          </p:cNvPr>
          <p:cNvSpPr>
            <a:spLocks noGrp="1"/>
          </p:cNvSpPr>
          <p:nvPr>
            <p:ph type="dt" sz="half" idx="10"/>
          </p:nvPr>
        </p:nvSpPr>
        <p:spPr/>
        <p:txBody>
          <a:bodyPr/>
          <a:lstStyle/>
          <a:p>
            <a:fld id="{F49B9F7E-C728-43D8-96E7-833C7285BCDC}" type="datetimeFigureOut">
              <a:rPr lang="en-US" smtClean="0"/>
              <a:t>5/8/2023</a:t>
            </a:fld>
            <a:endParaRPr lang="en-US"/>
          </a:p>
        </p:txBody>
      </p:sp>
      <p:sp>
        <p:nvSpPr>
          <p:cNvPr id="5" name="Footer Placeholder 4">
            <a:extLst>
              <a:ext uri="{FF2B5EF4-FFF2-40B4-BE49-F238E27FC236}">
                <a16:creationId xmlns:a16="http://schemas.microsoft.com/office/drawing/2014/main" id="{AB334B5B-B8FC-48E2-B5F3-186C6F24B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51B656-E8FE-4B2B-8448-2799D9EEECE9}"/>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1926948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E144-F01B-4127-9CA3-70CD698491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5BD87E-48E7-4D46-9FA0-097B18EE34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9D2527-A93B-420D-B447-8DC023588A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BF16E0-C15A-424E-B2CA-F3245721BA46}"/>
              </a:ext>
            </a:extLst>
          </p:cNvPr>
          <p:cNvSpPr>
            <a:spLocks noGrp="1"/>
          </p:cNvSpPr>
          <p:nvPr>
            <p:ph type="dt" sz="half" idx="10"/>
          </p:nvPr>
        </p:nvSpPr>
        <p:spPr/>
        <p:txBody>
          <a:bodyPr/>
          <a:lstStyle/>
          <a:p>
            <a:fld id="{F49B9F7E-C728-43D8-96E7-833C7285BCDC}" type="datetimeFigureOut">
              <a:rPr lang="en-US" smtClean="0"/>
              <a:t>5/8/2023</a:t>
            </a:fld>
            <a:endParaRPr lang="en-US"/>
          </a:p>
        </p:txBody>
      </p:sp>
      <p:sp>
        <p:nvSpPr>
          <p:cNvPr id="6" name="Footer Placeholder 5">
            <a:extLst>
              <a:ext uri="{FF2B5EF4-FFF2-40B4-BE49-F238E27FC236}">
                <a16:creationId xmlns:a16="http://schemas.microsoft.com/office/drawing/2014/main" id="{C9A346FD-6303-4A4D-B0CB-E29EDB25CF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39E7A-22DC-417C-861A-A9CF8D7E0AB1}"/>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158835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F06-9D71-4748-804A-94B32A54DE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1A8B95-3799-4063-82C8-4662E1E9B2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9A6BE1-01DF-4B61-AB37-7335580D7C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D0CACC-B695-4143-8227-B20BAC658C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8ACA49-6231-40F3-8FE2-3B1A8E0721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788833-0FE1-47DB-84BE-E66FD150D847}"/>
              </a:ext>
            </a:extLst>
          </p:cNvPr>
          <p:cNvSpPr>
            <a:spLocks noGrp="1"/>
          </p:cNvSpPr>
          <p:nvPr>
            <p:ph type="dt" sz="half" idx="10"/>
          </p:nvPr>
        </p:nvSpPr>
        <p:spPr/>
        <p:txBody>
          <a:bodyPr/>
          <a:lstStyle/>
          <a:p>
            <a:fld id="{F49B9F7E-C728-43D8-96E7-833C7285BCDC}" type="datetimeFigureOut">
              <a:rPr lang="en-US" smtClean="0"/>
              <a:t>5/8/2023</a:t>
            </a:fld>
            <a:endParaRPr lang="en-US"/>
          </a:p>
        </p:txBody>
      </p:sp>
      <p:sp>
        <p:nvSpPr>
          <p:cNvPr id="8" name="Footer Placeholder 7">
            <a:extLst>
              <a:ext uri="{FF2B5EF4-FFF2-40B4-BE49-F238E27FC236}">
                <a16:creationId xmlns:a16="http://schemas.microsoft.com/office/drawing/2014/main" id="{06F862F1-2336-4C4F-B698-0206AF82CC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0B3094-39B9-4C37-A781-92B034BB1476}"/>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1008504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5AE1E-D022-4D98-B679-E116D33DDE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1DE76F-F224-49F5-AA8A-09636EBF0CC3}"/>
              </a:ext>
            </a:extLst>
          </p:cNvPr>
          <p:cNvSpPr>
            <a:spLocks noGrp="1"/>
          </p:cNvSpPr>
          <p:nvPr>
            <p:ph type="dt" sz="half" idx="10"/>
          </p:nvPr>
        </p:nvSpPr>
        <p:spPr/>
        <p:txBody>
          <a:bodyPr/>
          <a:lstStyle/>
          <a:p>
            <a:fld id="{F49B9F7E-C728-43D8-96E7-833C7285BCDC}" type="datetimeFigureOut">
              <a:rPr lang="en-US" smtClean="0"/>
              <a:t>5/8/2023</a:t>
            </a:fld>
            <a:endParaRPr lang="en-US"/>
          </a:p>
        </p:txBody>
      </p:sp>
      <p:sp>
        <p:nvSpPr>
          <p:cNvPr id="4" name="Footer Placeholder 3">
            <a:extLst>
              <a:ext uri="{FF2B5EF4-FFF2-40B4-BE49-F238E27FC236}">
                <a16:creationId xmlns:a16="http://schemas.microsoft.com/office/drawing/2014/main" id="{31BBFCC2-A2DE-4418-AA91-97CF81E402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559866-D441-4F6F-B78B-729987D97C67}"/>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218546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8AD931-4094-44B3-BAEF-8426B63DFC73}"/>
              </a:ext>
            </a:extLst>
          </p:cNvPr>
          <p:cNvSpPr>
            <a:spLocks noGrp="1"/>
          </p:cNvSpPr>
          <p:nvPr>
            <p:ph type="dt" sz="half" idx="10"/>
          </p:nvPr>
        </p:nvSpPr>
        <p:spPr/>
        <p:txBody>
          <a:bodyPr/>
          <a:lstStyle/>
          <a:p>
            <a:fld id="{F49B9F7E-C728-43D8-96E7-833C7285BCDC}" type="datetimeFigureOut">
              <a:rPr lang="en-US" smtClean="0"/>
              <a:t>5/8/2023</a:t>
            </a:fld>
            <a:endParaRPr lang="en-US"/>
          </a:p>
        </p:txBody>
      </p:sp>
      <p:sp>
        <p:nvSpPr>
          <p:cNvPr id="3" name="Footer Placeholder 2">
            <a:extLst>
              <a:ext uri="{FF2B5EF4-FFF2-40B4-BE49-F238E27FC236}">
                <a16:creationId xmlns:a16="http://schemas.microsoft.com/office/drawing/2014/main" id="{0D80C025-0DBD-47B9-954F-E38536BED9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79F3E9-7B5A-46B4-924A-32C8BD0A0C43}"/>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635355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4D901-FD4F-40C4-B99A-CC2B8AF875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4BF57F-5DF8-422C-B5E8-47F048FDB9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BD4CE0-B86A-472A-8C45-B2593DACF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6B9451-085D-4A30-9CAA-1EED45149906}"/>
              </a:ext>
            </a:extLst>
          </p:cNvPr>
          <p:cNvSpPr>
            <a:spLocks noGrp="1"/>
          </p:cNvSpPr>
          <p:nvPr>
            <p:ph type="dt" sz="half" idx="10"/>
          </p:nvPr>
        </p:nvSpPr>
        <p:spPr/>
        <p:txBody>
          <a:bodyPr/>
          <a:lstStyle/>
          <a:p>
            <a:fld id="{F49B9F7E-C728-43D8-96E7-833C7285BCDC}" type="datetimeFigureOut">
              <a:rPr lang="en-US" smtClean="0"/>
              <a:t>5/8/2023</a:t>
            </a:fld>
            <a:endParaRPr lang="en-US"/>
          </a:p>
        </p:txBody>
      </p:sp>
      <p:sp>
        <p:nvSpPr>
          <p:cNvPr id="6" name="Footer Placeholder 5">
            <a:extLst>
              <a:ext uri="{FF2B5EF4-FFF2-40B4-BE49-F238E27FC236}">
                <a16:creationId xmlns:a16="http://schemas.microsoft.com/office/drawing/2014/main" id="{27F1DABD-48AB-47D6-A507-50201BD9B1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AAE8D5-E12D-460F-87E6-084D3E505C74}"/>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2678383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AE767-2FF0-4773-8D97-80C467B62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C8B60E-C2AE-463D-B8A7-C586AE5A3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752FCF-4EC2-4F09-BBB3-91CD2786C9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904A3F-48C5-4DAA-BAC0-BF671FAED441}"/>
              </a:ext>
            </a:extLst>
          </p:cNvPr>
          <p:cNvSpPr>
            <a:spLocks noGrp="1"/>
          </p:cNvSpPr>
          <p:nvPr>
            <p:ph type="dt" sz="half" idx="10"/>
          </p:nvPr>
        </p:nvSpPr>
        <p:spPr/>
        <p:txBody>
          <a:bodyPr/>
          <a:lstStyle/>
          <a:p>
            <a:fld id="{F49B9F7E-C728-43D8-96E7-833C7285BCDC}" type="datetimeFigureOut">
              <a:rPr lang="en-US" smtClean="0"/>
              <a:t>5/8/2023</a:t>
            </a:fld>
            <a:endParaRPr lang="en-US"/>
          </a:p>
        </p:txBody>
      </p:sp>
      <p:sp>
        <p:nvSpPr>
          <p:cNvPr id="6" name="Footer Placeholder 5">
            <a:extLst>
              <a:ext uri="{FF2B5EF4-FFF2-40B4-BE49-F238E27FC236}">
                <a16:creationId xmlns:a16="http://schemas.microsoft.com/office/drawing/2014/main" id="{5E6E5151-AD6E-473E-A9A5-1BA85DEC4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962FE7-3A3D-4928-9029-93014ED36BD6}"/>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3882737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C77F0B-6619-454B-9DCC-3E474F80E8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6BE7BB-033D-4E1A-BC83-5AFCFB43C8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818B49-6788-48DB-A7BB-82E02D490C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B9F7E-C728-43D8-96E7-833C7285BCDC}" type="datetimeFigureOut">
              <a:rPr lang="en-US" smtClean="0"/>
              <a:t>5/8/2023</a:t>
            </a:fld>
            <a:endParaRPr lang="en-US"/>
          </a:p>
        </p:txBody>
      </p:sp>
      <p:sp>
        <p:nvSpPr>
          <p:cNvPr id="5" name="Footer Placeholder 4">
            <a:extLst>
              <a:ext uri="{FF2B5EF4-FFF2-40B4-BE49-F238E27FC236}">
                <a16:creationId xmlns:a16="http://schemas.microsoft.com/office/drawing/2014/main" id="{1EE87266-6590-4524-B497-D580745112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1D2717-1EF3-4219-A07E-553C131311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A26C3-A8CE-4B3F-A426-B7D79DF6746D}" type="slidenum">
              <a:rPr lang="en-US" smtClean="0"/>
              <a:t>‹#›</a:t>
            </a:fld>
            <a:endParaRPr lang="en-US"/>
          </a:p>
        </p:txBody>
      </p:sp>
    </p:spTree>
    <p:extLst>
      <p:ext uri="{BB962C8B-B14F-4D97-AF65-F5344CB8AC3E}">
        <p14:creationId xmlns:p14="http://schemas.microsoft.com/office/powerpoint/2010/main" val="3459122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055B4B6-8779-55FF-5F8E-F655BCA548C1}"/>
              </a:ext>
            </a:extLst>
          </p:cNvPr>
          <p:cNvPicPr>
            <a:picLocks noChangeAspect="1"/>
          </p:cNvPicPr>
          <p:nvPr/>
        </p:nvPicPr>
        <p:blipFill rotWithShape="1">
          <a:blip r:embed="rId2"/>
          <a:srcRect l="21316"/>
          <a:stretch/>
        </p:blipFill>
        <p:spPr>
          <a:xfrm>
            <a:off x="16795" y="0"/>
            <a:ext cx="12192000"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A17607-5746-4476-9EF5-15FD0E3CE736}"/>
              </a:ext>
            </a:extLst>
          </p:cNvPr>
          <p:cNvSpPr>
            <a:spLocks noGrp="1"/>
          </p:cNvSpPr>
          <p:nvPr>
            <p:ph type="ctrTitle"/>
          </p:nvPr>
        </p:nvSpPr>
        <p:spPr>
          <a:xfrm>
            <a:off x="340193" y="1776135"/>
            <a:ext cx="11545204" cy="3305720"/>
          </a:xfrm>
        </p:spPr>
        <p:txBody>
          <a:bodyPr anchor="b">
            <a:normAutofit/>
          </a:bodyPr>
          <a:lstStyle/>
          <a:p>
            <a:pPr>
              <a:lnSpc>
                <a:spcPct val="150000"/>
              </a:lnSpc>
            </a:pPr>
            <a:r>
              <a:rPr lang="en-US" sz="3600" b="1">
                <a:solidFill>
                  <a:srgbClr val="00B0F0"/>
                </a:solidFill>
                <a:latin typeface="Times New Roman" panose="02020603050405020304" pitchFamily="18" charset="0"/>
                <a:cs typeface="Times New Roman" panose="02020603050405020304" pitchFamily="18" charset="0"/>
              </a:rPr>
              <a:t>CHỦ ĐỀ A: </a:t>
            </a:r>
            <a:r>
              <a:rPr lang="en-US" sz="3600" b="1">
                <a:solidFill>
                  <a:srgbClr val="FFFF00"/>
                </a:solidFill>
                <a:latin typeface="Times New Roman" panose="02020603050405020304" pitchFamily="18" charset="0"/>
                <a:cs typeface="Times New Roman" panose="02020603050405020304" pitchFamily="18" charset="0"/>
              </a:rPr>
              <a:t>MẠNG MÁY TÍNH VÀ XÃ HỘI TRI THỨC</a:t>
            </a:r>
            <a:br>
              <a:rPr lang="en-US" sz="3600" b="1">
                <a:solidFill>
                  <a:srgbClr val="FFFF00"/>
                </a:solidFill>
                <a:latin typeface="Times New Roman" panose="02020603050405020304" pitchFamily="18" charset="0"/>
                <a:cs typeface="Times New Roman" panose="02020603050405020304" pitchFamily="18" charset="0"/>
              </a:rPr>
            </a:br>
            <a:r>
              <a:rPr lang="en-US" sz="3600" b="1">
                <a:solidFill>
                  <a:srgbClr val="FFFF00"/>
                </a:solidFill>
                <a:latin typeface="Times New Roman" panose="02020603050405020304" pitchFamily="18" charset="0"/>
                <a:cs typeface="Times New Roman" panose="02020603050405020304" pitchFamily="18" charset="0"/>
              </a:rPr>
              <a:t>THẾ GIỚI THIẾT BỊ SỐ</a:t>
            </a:r>
            <a:br>
              <a:rPr lang="en-US" sz="3600" b="1">
                <a:solidFill>
                  <a:srgbClr val="FFFF00"/>
                </a:solidFill>
                <a:latin typeface="Times New Roman" panose="02020603050405020304" pitchFamily="18" charset="0"/>
                <a:cs typeface="Times New Roman" panose="02020603050405020304" pitchFamily="18" charset="0"/>
              </a:rPr>
            </a:br>
            <a:r>
              <a:rPr lang="en-US" sz="3600" b="1">
                <a:solidFill>
                  <a:srgbClr val="FFFF00"/>
                </a:solidFill>
                <a:latin typeface="Times New Roman" panose="02020603050405020304" pitchFamily="18" charset="0"/>
                <a:cs typeface="Times New Roman" panose="02020603050405020304" pitchFamily="18" charset="0"/>
              </a:rPr>
              <a:t>HỆ ĐIỀU HÀNH VÀ PHẦN MỀM ỨNG DỤNG</a:t>
            </a:r>
            <a:br>
              <a:rPr lang="en-US" sz="3600" b="1">
                <a:solidFill>
                  <a:srgbClr val="FFFF00"/>
                </a:solidFill>
                <a:latin typeface="Times New Roman" panose="02020603050405020304" pitchFamily="18" charset="0"/>
                <a:cs typeface="Times New Roman" panose="02020603050405020304" pitchFamily="18" charset="0"/>
              </a:rPr>
            </a:br>
            <a:r>
              <a:rPr lang="en-US" sz="3600" b="1">
                <a:solidFill>
                  <a:srgbClr val="FFFF00"/>
                </a:solidFill>
                <a:latin typeface="Times New Roman" panose="02020603050405020304" pitchFamily="18" charset="0"/>
                <a:cs typeface="Times New Roman" panose="02020603050405020304" pitchFamily="18" charset="0"/>
              </a:rPr>
              <a:t>Bài 1: BÊN TRONG MÁY TÍNH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7553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DDE2D0E-5B74-4379-8568-E612DD1676FC}"/>
              </a:ext>
            </a:extLst>
          </p:cNvPr>
          <p:cNvSpPr txBox="1">
            <a:spLocks/>
          </p:cNvSpPr>
          <p:nvPr/>
        </p:nvSpPr>
        <p:spPr>
          <a:xfrm>
            <a:off x="159434" y="439615"/>
            <a:ext cx="11868443" cy="15861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25000"/>
              </a:lnSpc>
              <a:spcAft>
                <a:spcPts val="900"/>
              </a:spcAft>
              <a:buNone/>
            </a:pP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 </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Thông s</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ố</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 kĩ thuật c</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ầ</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n quan tâm của RAM là </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d</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ung lượng. Dung lượng c</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ủ</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a RAM </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đ</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ược </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đ</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o b</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ằ</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ng </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đ</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ơn vị Byte. Hiện nay, máy tính có RAM với dung lượng hàng GB </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     </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(1 GB</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 =</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 2</a:t>
            </a:r>
            <a:r>
              <a:rPr lang="en-US" sz="2600" baseline="30000">
                <a:solidFill>
                  <a:schemeClr val="accent2">
                    <a:lumMod val="40000"/>
                    <a:lumOff val="60000"/>
                  </a:schemeClr>
                </a:solidFill>
                <a:latin typeface="Times New Roman" panose="02020603050405020304" pitchFamily="18" charset="0"/>
                <a:ea typeface="Times New Roman" panose="02020603050405020304" pitchFamily="18" charset="0"/>
              </a:rPr>
              <a:t>3</a:t>
            </a:r>
            <a:r>
              <a:rPr lang="vi-VN" sz="2600" baseline="30000">
                <a:solidFill>
                  <a:schemeClr val="accent2">
                    <a:lumMod val="40000"/>
                    <a:lumOff val="60000"/>
                  </a:schemeClr>
                </a:solidFill>
                <a:latin typeface="Times New Roman" panose="02020603050405020304" pitchFamily="18" charset="0"/>
                <a:ea typeface="Times New Roman" panose="02020603050405020304" pitchFamily="18" charset="0"/>
              </a:rPr>
              <a:t>0</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 Byte). Máy </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t</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ính có RAM với dung lư</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ợ</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ng lớn hơn th</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ì</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 hiệu năng cao hơn.</a:t>
            </a:r>
            <a:endParaRPr lang="en-US" sz="2600">
              <a:solidFill>
                <a:schemeClr val="accent2">
                  <a:lumMod val="40000"/>
                  <a:lumOff val="60000"/>
                </a:schemeClr>
              </a:solidFill>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endParaRPr lang="en-US" sz="2600">
              <a:solidFill>
                <a:schemeClr val="accent2">
                  <a:lumMod val="40000"/>
                  <a:lumOff val="60000"/>
                </a:schemeClr>
              </a:solidFill>
            </a:endParaRPr>
          </a:p>
        </p:txBody>
      </p:sp>
    </p:spTree>
    <p:extLst>
      <p:ext uri="{BB962C8B-B14F-4D97-AF65-F5344CB8AC3E}">
        <p14:creationId xmlns:p14="http://schemas.microsoft.com/office/powerpoint/2010/main" val="144515318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E66B-357D-4937-B92F-BDC71B7BD9DB}"/>
              </a:ext>
            </a:extLst>
          </p:cNvPr>
          <p:cNvSpPr>
            <a:spLocks noGrp="1"/>
          </p:cNvSpPr>
          <p:nvPr>
            <p:ph type="ctrTitle"/>
          </p:nvPr>
        </p:nvSpPr>
        <p:spPr>
          <a:xfrm>
            <a:off x="695325" y="4296094"/>
            <a:ext cx="3253823" cy="1100621"/>
          </a:xfrm>
        </p:spPr>
        <p:txBody>
          <a:bodyPr>
            <a:normAutofit fontScale="90000"/>
          </a:bodyPr>
          <a:lstStyle/>
          <a:p>
            <a:r>
              <a:rPr lang="en-US" dirty="0">
                <a:solidFill>
                  <a:schemeClr val="bg2"/>
                </a:solidFill>
                <a:latin typeface=".VnArabiaH" panose="020B7200000000000000" pitchFamily="34" charset="0"/>
              </a:rPr>
              <a:t>Thank you</a:t>
            </a:r>
          </a:p>
        </p:txBody>
      </p:sp>
      <p:pic>
        <p:nvPicPr>
          <p:cNvPr id="11" name="Picture Placeholder 10" descr="Moss and mushrooms">
            <a:extLst>
              <a:ext uri="{FF2B5EF4-FFF2-40B4-BE49-F238E27FC236}">
                <a16:creationId xmlns:a16="http://schemas.microsoft.com/office/drawing/2014/main" id="{C6C7C533-8A44-4C93-904C-F4F963D800E5}"/>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6188468" y="291548"/>
            <a:ext cx="5841043" cy="3744749"/>
          </a:xfrm>
        </p:spPr>
      </p:pic>
      <p:sp>
        <p:nvSpPr>
          <p:cNvPr id="4" name="Date Placeholder 3">
            <a:extLst>
              <a:ext uri="{FF2B5EF4-FFF2-40B4-BE49-F238E27FC236}">
                <a16:creationId xmlns:a16="http://schemas.microsoft.com/office/drawing/2014/main" id="{B0CDAE7A-6B1B-4C3F-85DB-89A4594438B9}"/>
              </a:ext>
            </a:extLst>
          </p:cNvPr>
          <p:cNvSpPr>
            <a:spLocks noGrp="1"/>
          </p:cNvSpPr>
          <p:nvPr>
            <p:ph type="dt" sz="half" idx="10"/>
          </p:nvPr>
        </p:nvSpPr>
        <p:spPr>
          <a:xfrm>
            <a:off x="8369448" y="6356350"/>
            <a:ext cx="2592594" cy="365125"/>
          </a:xfrm>
        </p:spPr>
        <p:txBody>
          <a:bodyPr/>
          <a:lstStyle/>
          <a:p>
            <a:r>
              <a:rPr lang="en-US"/>
              <a:t>2/11/20XX</a:t>
            </a:r>
            <a:endParaRPr lang="en-US" dirty="0"/>
          </a:p>
        </p:txBody>
      </p:sp>
      <p:sp>
        <p:nvSpPr>
          <p:cNvPr id="6" name="Slide Number Placeholder 5">
            <a:extLst>
              <a:ext uri="{FF2B5EF4-FFF2-40B4-BE49-F238E27FC236}">
                <a16:creationId xmlns:a16="http://schemas.microsoft.com/office/drawing/2014/main" id="{39ECCF82-DD52-4DF2-A97B-A6A198D3EC8E}"/>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11</a:t>
            </a:fld>
            <a:endParaRPr lang="en-US" dirty="0"/>
          </a:p>
        </p:txBody>
      </p:sp>
      <p:pic>
        <p:nvPicPr>
          <p:cNvPr id="9" name="Picture 8">
            <a:extLst>
              <a:ext uri="{FF2B5EF4-FFF2-40B4-BE49-F238E27FC236}">
                <a16:creationId xmlns:a16="http://schemas.microsoft.com/office/drawing/2014/main" id="{21182987-84B6-4106-9C67-7C5810833D4A}"/>
              </a:ext>
            </a:extLst>
          </p:cNvPr>
          <p:cNvPicPr>
            <a:picLocks noChangeAspect="1"/>
          </p:cNvPicPr>
          <p:nvPr/>
        </p:nvPicPr>
        <p:blipFill rotWithShape="1">
          <a:blip r:embed="rId4"/>
          <a:srcRect l="15434" t="26463" r="37283" b="10582"/>
          <a:stretch/>
        </p:blipFill>
        <p:spPr>
          <a:xfrm>
            <a:off x="801343" y="291548"/>
            <a:ext cx="5387126" cy="3744749"/>
          </a:xfrm>
          <a:prstGeom prst="rect">
            <a:avLst/>
          </a:prstGeom>
        </p:spPr>
      </p:pic>
    </p:spTree>
    <p:extLst>
      <p:ext uri="{BB962C8B-B14F-4D97-AF65-F5344CB8AC3E}">
        <p14:creationId xmlns:p14="http://schemas.microsoft.com/office/powerpoint/2010/main" val="2394221011"/>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FA348-AA5E-4DF8-B8A9-78D231B8EB30}"/>
              </a:ext>
            </a:extLst>
          </p:cNvPr>
          <p:cNvSpPr>
            <a:spLocks noGrp="1"/>
          </p:cNvSpPr>
          <p:nvPr>
            <p:ph type="title"/>
          </p:nvPr>
        </p:nvSpPr>
        <p:spPr>
          <a:xfrm>
            <a:off x="838200" y="291587"/>
            <a:ext cx="6378525" cy="1885705"/>
          </a:xfrm>
        </p:spPr>
        <p:txBody>
          <a:bodyPr>
            <a:normAutofit/>
          </a:bodyPr>
          <a:lstStyle/>
          <a:p>
            <a:r>
              <a:rPr lang="en-US" sz="3200">
                <a:solidFill>
                  <a:srgbClr val="FFFF00"/>
                </a:solidFill>
                <a:latin typeface="Times New Roman" panose="02020603050405020304" pitchFamily="18" charset="0"/>
              </a:rPr>
              <a:t>Em hãy cho biết CPU làm nhiệm vụ gì trong máy tính?</a:t>
            </a:r>
          </a:p>
        </p:txBody>
      </p:sp>
      <p:sp>
        <p:nvSpPr>
          <p:cNvPr id="3" name="Content Placeholder 2">
            <a:extLst>
              <a:ext uri="{FF2B5EF4-FFF2-40B4-BE49-F238E27FC236}">
                <a16:creationId xmlns:a16="http://schemas.microsoft.com/office/drawing/2014/main" id="{5FCE7561-B485-4F56-B399-C9C10667F2A8}"/>
              </a:ext>
            </a:extLst>
          </p:cNvPr>
          <p:cNvSpPr>
            <a:spLocks noGrp="1"/>
          </p:cNvSpPr>
          <p:nvPr>
            <p:ph idx="1"/>
          </p:nvPr>
        </p:nvSpPr>
        <p:spPr>
          <a:xfrm>
            <a:off x="305971" y="1831682"/>
            <a:ext cx="7442981" cy="1597318"/>
          </a:xfrm>
        </p:spPr>
        <p:txBody>
          <a:bodyPr>
            <a:normAutofit lnSpcReduction="10000"/>
          </a:bodyPr>
          <a:lstStyle/>
          <a:p>
            <a:pPr marL="0" indent="0" algn="just">
              <a:buNone/>
            </a:pPr>
            <a:r>
              <a:rPr lang="vi-VN" b="0" i="0">
                <a:solidFill>
                  <a:schemeClr val="bg1"/>
                </a:solidFill>
                <a:effectLst/>
                <a:latin typeface="+mj-lt"/>
              </a:rPr>
              <a:t>CPU được coi là não bộ của máy tính, có chức năng xử lý mọi thông tin và dữ liệu nhập vào máy tính. Giúp máy tính có thể vận hành và xử lý chơn chu mọi tác vụ yêu cầu</a:t>
            </a:r>
            <a:r>
              <a:rPr lang="en-US" b="0" i="0">
                <a:solidFill>
                  <a:schemeClr val="bg1"/>
                </a:solidFill>
                <a:effectLst/>
                <a:latin typeface="+mj-lt"/>
              </a:rPr>
              <a:t> của </a:t>
            </a:r>
            <a:r>
              <a:rPr lang="en-US" b="0" i="0">
                <a:solidFill>
                  <a:schemeClr val="bg1"/>
                </a:solidFill>
                <a:effectLst/>
                <a:latin typeface="Times New Roman" panose="02020603050405020304" pitchFamily="18" charset="0"/>
                <a:cs typeface="Times New Roman" panose="02020603050405020304" pitchFamily="18" charset="0"/>
              </a:rPr>
              <a:t>người dùng.</a:t>
            </a:r>
            <a:endParaRPr lang="en-US">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3505D7A-4B0D-4493-827E-87D2E68B55A0}"/>
              </a:ext>
            </a:extLst>
          </p:cNvPr>
          <p:cNvPicPr>
            <a:picLocks noChangeAspect="1"/>
          </p:cNvPicPr>
          <p:nvPr/>
        </p:nvPicPr>
        <p:blipFill rotWithShape="1">
          <a:blip r:embed="rId2"/>
          <a:srcRect l="60692" t="28605" r="9192" b="30247"/>
          <a:stretch/>
        </p:blipFill>
        <p:spPr>
          <a:xfrm>
            <a:off x="7985760" y="291587"/>
            <a:ext cx="3671668" cy="2820572"/>
          </a:xfrm>
          <a:prstGeom prst="rect">
            <a:avLst/>
          </a:prstGeom>
        </p:spPr>
      </p:pic>
      <p:sp>
        <p:nvSpPr>
          <p:cNvPr id="6" name="TextBox 5">
            <a:extLst>
              <a:ext uri="{FF2B5EF4-FFF2-40B4-BE49-F238E27FC236}">
                <a16:creationId xmlns:a16="http://schemas.microsoft.com/office/drawing/2014/main" id="{297098FF-5EA1-4326-BECD-6157CA758F62}"/>
              </a:ext>
            </a:extLst>
          </p:cNvPr>
          <p:cNvSpPr txBox="1"/>
          <p:nvPr/>
        </p:nvSpPr>
        <p:spPr>
          <a:xfrm>
            <a:off x="583808" y="3959756"/>
            <a:ext cx="11024383" cy="1384995"/>
          </a:xfrm>
          <a:prstGeom prst="rect">
            <a:avLst/>
          </a:prstGeom>
          <a:noFill/>
        </p:spPr>
        <p:txBody>
          <a:bodyPr wrap="square" rtlCol="0">
            <a:spAutoFit/>
          </a:bodyPr>
          <a:lstStyle/>
          <a:p>
            <a:pPr marL="514350" indent="-514350">
              <a:buAutoNum type="arabicPeriod"/>
            </a:pPr>
            <a:r>
              <a:rPr lang="en-US" sz="2800">
                <a:solidFill>
                  <a:srgbClr val="FFFF00"/>
                </a:solidFill>
                <a:latin typeface="Times New Roman" panose="02020603050405020304" pitchFamily="18" charset="0"/>
                <a:cs typeface="Times New Roman" panose="02020603050405020304" pitchFamily="18" charset="0"/>
              </a:rPr>
              <a:t>Các cổng logic và tính toán nhị phân</a:t>
            </a:r>
          </a:p>
          <a:p>
            <a:pPr marL="514350" indent="-514350">
              <a:buAutoNum type="alphaLcPeriod"/>
            </a:pPr>
            <a:r>
              <a:rPr lang="en-US" sz="2800">
                <a:solidFill>
                  <a:srgbClr val="FFFF00"/>
                </a:solidFill>
                <a:latin typeface="Times New Roman" panose="02020603050405020304" pitchFamily="18" charset="0"/>
                <a:cs typeface="Times New Roman" panose="02020603050405020304" pitchFamily="18" charset="0"/>
              </a:rPr>
              <a:t>Cổng logic</a:t>
            </a:r>
          </a:p>
          <a:p>
            <a:r>
              <a:rPr lang="en-US" sz="2800">
                <a:solidFill>
                  <a:srgbClr val="FFFF00"/>
                </a:solidFill>
                <a:latin typeface="Times New Roman" panose="02020603050405020304" pitchFamily="18" charset="0"/>
                <a:cs typeface="Times New Roman" panose="02020603050405020304" pitchFamily="18" charset="0"/>
              </a:rPr>
              <a:t> </a:t>
            </a:r>
            <a:r>
              <a:rPr lang="en-US" sz="2800">
                <a:solidFill>
                  <a:schemeClr val="bg1"/>
                </a:solidFill>
                <a:latin typeface="Times New Roman" panose="02020603050405020304" pitchFamily="18" charset="0"/>
                <a:cs typeface="Times New Roman" panose="02020603050405020304" pitchFamily="18" charset="0"/>
              </a:rPr>
              <a:t>Cổng logic là thành phần cơ bản thực hiện mọi tính toán trong máy tính.</a:t>
            </a:r>
            <a:endParaRPr lang="en-US" sz="28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38306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anim calcmode="lin" valueType="num">
                                      <p:cBhvr>
                                        <p:cTn id="2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FABF3-8631-43CF-B2E5-A4CE1BDB036B}"/>
              </a:ext>
            </a:extLst>
          </p:cNvPr>
          <p:cNvPicPr>
            <a:picLocks noChangeAspect="1"/>
          </p:cNvPicPr>
          <p:nvPr/>
        </p:nvPicPr>
        <p:blipFill rotWithShape="1">
          <a:blip r:embed="rId2"/>
          <a:srcRect l="26308" t="30555" r="23616" b="17933"/>
          <a:stretch/>
        </p:blipFill>
        <p:spPr>
          <a:xfrm>
            <a:off x="328498" y="93417"/>
            <a:ext cx="11535003" cy="6671166"/>
          </a:xfrm>
          <a:prstGeom prst="rect">
            <a:avLst/>
          </a:prstGeom>
        </p:spPr>
      </p:pic>
    </p:spTree>
    <p:extLst>
      <p:ext uri="{BB962C8B-B14F-4D97-AF65-F5344CB8AC3E}">
        <p14:creationId xmlns:p14="http://schemas.microsoft.com/office/powerpoint/2010/main" val="1231355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567A-4579-458A-B041-3506271B1EB6}"/>
              </a:ext>
            </a:extLst>
          </p:cNvPr>
          <p:cNvSpPr>
            <a:spLocks noGrp="1"/>
          </p:cNvSpPr>
          <p:nvPr>
            <p:ph type="title"/>
          </p:nvPr>
        </p:nvSpPr>
        <p:spPr>
          <a:xfrm>
            <a:off x="0" y="48586"/>
            <a:ext cx="8981049" cy="718087"/>
          </a:xfrm>
        </p:spPr>
        <p:txBody>
          <a:bodyPr>
            <a:normAutofit/>
          </a:bodyPr>
          <a:lstStyle/>
          <a:p>
            <a:r>
              <a:rPr lang="en-US" sz="3200">
                <a:solidFill>
                  <a:srgbClr val="FFFF00"/>
                </a:solidFill>
                <a:latin typeface="Times New Roman" panose="02020603050405020304" pitchFamily="18" charset="0"/>
                <a:cs typeface="Times New Roman" panose="02020603050405020304" pitchFamily="18" charset="0"/>
              </a:rPr>
              <a:t>b. Thực hiện phép toán nhị phân với phép toán logic</a:t>
            </a:r>
          </a:p>
        </p:txBody>
      </p:sp>
      <p:pic>
        <p:nvPicPr>
          <p:cNvPr id="5" name="Picture 4">
            <a:extLst>
              <a:ext uri="{FF2B5EF4-FFF2-40B4-BE49-F238E27FC236}">
                <a16:creationId xmlns:a16="http://schemas.microsoft.com/office/drawing/2014/main" id="{9CCDC475-460E-48B3-92FF-F6D28FCA636C}"/>
              </a:ext>
            </a:extLst>
          </p:cNvPr>
          <p:cNvPicPr>
            <a:picLocks noChangeAspect="1"/>
          </p:cNvPicPr>
          <p:nvPr/>
        </p:nvPicPr>
        <p:blipFill rotWithShape="1">
          <a:blip r:embed="rId2"/>
          <a:srcRect l="58961" t="31991" r="13808" b="38866"/>
          <a:stretch/>
        </p:blipFill>
        <p:spPr>
          <a:xfrm>
            <a:off x="765636" y="766673"/>
            <a:ext cx="5330364" cy="3207252"/>
          </a:xfrm>
          <a:prstGeom prst="rect">
            <a:avLst/>
          </a:prstGeom>
        </p:spPr>
      </p:pic>
      <p:pic>
        <p:nvPicPr>
          <p:cNvPr id="7" name="Picture 6">
            <a:extLst>
              <a:ext uri="{FF2B5EF4-FFF2-40B4-BE49-F238E27FC236}">
                <a16:creationId xmlns:a16="http://schemas.microsoft.com/office/drawing/2014/main" id="{2F8CD13A-411C-40ED-823E-E2CB5ABCF25B}"/>
              </a:ext>
            </a:extLst>
          </p:cNvPr>
          <p:cNvPicPr>
            <a:picLocks noChangeAspect="1"/>
          </p:cNvPicPr>
          <p:nvPr/>
        </p:nvPicPr>
        <p:blipFill rotWithShape="1">
          <a:blip r:embed="rId3"/>
          <a:srcRect l="59077" t="54567" r="11846" b="11160"/>
          <a:stretch/>
        </p:blipFill>
        <p:spPr>
          <a:xfrm>
            <a:off x="6561207" y="766673"/>
            <a:ext cx="4839683" cy="3207252"/>
          </a:xfrm>
          <a:prstGeom prst="rect">
            <a:avLst/>
          </a:prstGeom>
        </p:spPr>
      </p:pic>
      <p:pic>
        <p:nvPicPr>
          <p:cNvPr id="9" name="Picture 8">
            <a:extLst>
              <a:ext uri="{FF2B5EF4-FFF2-40B4-BE49-F238E27FC236}">
                <a16:creationId xmlns:a16="http://schemas.microsoft.com/office/drawing/2014/main" id="{A8D6D0F1-5CCE-49B6-9E64-C6CD1E365B13}"/>
              </a:ext>
            </a:extLst>
          </p:cNvPr>
          <p:cNvPicPr>
            <a:picLocks noChangeAspect="1"/>
          </p:cNvPicPr>
          <p:nvPr/>
        </p:nvPicPr>
        <p:blipFill rotWithShape="1">
          <a:blip r:embed="rId4"/>
          <a:srcRect l="56280" t="40816" r="14846" b="31273"/>
          <a:stretch/>
        </p:blipFill>
        <p:spPr>
          <a:xfrm>
            <a:off x="791110" y="4167343"/>
            <a:ext cx="4861441" cy="2642071"/>
          </a:xfrm>
          <a:prstGeom prst="rect">
            <a:avLst/>
          </a:prstGeom>
        </p:spPr>
      </p:pic>
    </p:spTree>
    <p:extLst>
      <p:ext uri="{BB962C8B-B14F-4D97-AF65-F5344CB8AC3E}">
        <p14:creationId xmlns:p14="http://schemas.microsoft.com/office/powerpoint/2010/main" val="194106639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D5619-CA07-4B67-8F0B-982A35F2DC04}"/>
              </a:ext>
            </a:extLst>
          </p:cNvPr>
          <p:cNvSpPr>
            <a:spLocks noGrp="1"/>
          </p:cNvSpPr>
          <p:nvPr>
            <p:ph type="title"/>
          </p:nvPr>
        </p:nvSpPr>
        <p:spPr>
          <a:xfrm>
            <a:off x="150511" y="1160175"/>
            <a:ext cx="2869809" cy="5276201"/>
          </a:xfrm>
        </p:spPr>
        <p:txBody>
          <a:bodyPr>
            <a:noAutofit/>
          </a:bodyPr>
          <a:lstStyle/>
          <a:p>
            <a:pPr algn="just"/>
            <a:r>
              <a:rPr lang="vi-VN" sz="2600" b="1">
                <a:solidFill>
                  <a:srgbClr val="FFFF00"/>
                </a:solidFill>
                <a:effectLst/>
                <a:latin typeface="Times New Roman" panose="02020603050405020304" pitchFamily="18" charset="0"/>
                <a:ea typeface="Times New Roman" panose="02020603050405020304" pitchFamily="18" charset="0"/>
              </a:rPr>
              <a:t>B</a:t>
            </a:r>
            <a:r>
              <a:rPr lang="en-US" sz="2600" b="1">
                <a:solidFill>
                  <a:srgbClr val="FFFF00"/>
                </a:solidFill>
                <a:latin typeface="Times New Roman" panose="02020603050405020304" pitchFamily="18" charset="0"/>
                <a:ea typeface="Times New Roman" panose="02020603050405020304" pitchFamily="18" charset="0"/>
              </a:rPr>
              <a:t>ả</a:t>
            </a:r>
            <a:r>
              <a:rPr lang="vi-VN" sz="2600" b="1">
                <a:solidFill>
                  <a:srgbClr val="FFFF00"/>
                </a:solidFill>
                <a:effectLst/>
                <a:latin typeface="Times New Roman" panose="02020603050405020304" pitchFamily="18" charset="0"/>
                <a:ea typeface="Times New Roman" panose="02020603050405020304" pitchFamily="18" charset="0"/>
              </a:rPr>
              <a:t>ng mạch chính </a:t>
            </a:r>
            <a:r>
              <a:rPr lang="en-US" sz="2600" b="1">
                <a:solidFill>
                  <a:srgbClr val="FFFF00"/>
                </a:solidFill>
                <a:effectLst/>
                <a:latin typeface="Times New Roman" panose="02020603050405020304" pitchFamily="18" charset="0"/>
                <a:ea typeface="Times New Roman" panose="02020603050405020304" pitchFamily="18" charset="0"/>
              </a:rPr>
              <a:t>(</a:t>
            </a:r>
            <a:r>
              <a:rPr lang="vi-VN" sz="2600" b="1">
                <a:solidFill>
                  <a:srgbClr val="FFFF00"/>
                </a:solidFill>
                <a:effectLst/>
                <a:latin typeface="Times New Roman" panose="02020603050405020304" pitchFamily="18" charset="0"/>
                <a:ea typeface="Times New Roman" panose="02020603050405020304" pitchFamily="18" charset="0"/>
              </a:rPr>
              <a:t>H4)</a:t>
            </a:r>
            <a:r>
              <a:rPr lang="vi-VN" sz="2600" b="1" i="1">
                <a:solidFill>
                  <a:srgbClr val="FFFF00"/>
                </a:solidFill>
                <a:effectLst/>
                <a:latin typeface="Times New Roman" panose="02020603050405020304" pitchFamily="18" charset="0"/>
                <a:ea typeface="Times New Roman" panose="02020603050405020304" pitchFamily="18" charset="0"/>
              </a:rPr>
              <a:t> </a:t>
            </a:r>
            <a:r>
              <a:rPr lang="vi-VN" sz="2600">
                <a:solidFill>
                  <a:schemeClr val="bg1"/>
                </a:solidFill>
                <a:effectLst/>
                <a:latin typeface="Times New Roman" panose="02020603050405020304" pitchFamily="18" charset="0"/>
                <a:ea typeface="Times New Roman" panose="02020603050405020304" pitchFamily="18" charset="0"/>
              </a:rPr>
              <a:t>có đế c</a:t>
            </a:r>
            <a:r>
              <a:rPr lang="en-US" sz="2600">
                <a:solidFill>
                  <a:schemeClr val="bg1"/>
                </a:solidFill>
                <a:effectLst/>
                <a:latin typeface="Times New Roman" panose="02020603050405020304" pitchFamily="18" charset="0"/>
                <a:ea typeface="Times New Roman" panose="02020603050405020304" pitchFamily="18" charset="0"/>
              </a:rPr>
              <a:t>ắ</a:t>
            </a:r>
            <a:r>
              <a:rPr lang="vi-VN" sz="2600">
                <a:solidFill>
                  <a:schemeClr val="bg1"/>
                </a:solidFill>
                <a:effectLst/>
                <a:latin typeface="Times New Roman" panose="02020603050405020304" pitchFamily="18" charset="0"/>
                <a:ea typeface="Times New Roman" panose="02020603050405020304" pitchFamily="18" charset="0"/>
              </a:rPr>
              <a:t>m CPU, ROM, các khe c</a:t>
            </a:r>
            <a:r>
              <a:rPr lang="en-US" sz="2600">
                <a:solidFill>
                  <a:schemeClr val="bg1"/>
                </a:solidFill>
                <a:effectLst/>
                <a:latin typeface="Times New Roman" panose="02020603050405020304" pitchFamily="18" charset="0"/>
                <a:ea typeface="Times New Roman" panose="02020603050405020304" pitchFamily="18" charset="0"/>
              </a:rPr>
              <a:t>ắ</a:t>
            </a:r>
            <a:r>
              <a:rPr lang="vi-VN" sz="2600">
                <a:solidFill>
                  <a:schemeClr val="bg1"/>
                </a:solidFill>
                <a:effectLst/>
                <a:latin typeface="Times New Roman" panose="02020603050405020304" pitchFamily="18" charset="0"/>
                <a:ea typeface="Times New Roman" panose="02020603050405020304" pitchFamily="18" charset="0"/>
              </a:rPr>
              <a:t>m RAM, các khe c</a:t>
            </a:r>
            <a:r>
              <a:rPr lang="en-US" sz="2600">
                <a:solidFill>
                  <a:schemeClr val="bg1"/>
                </a:solidFill>
                <a:effectLst/>
                <a:latin typeface="Times New Roman" panose="02020603050405020304" pitchFamily="18" charset="0"/>
                <a:ea typeface="Times New Roman" panose="02020603050405020304" pitchFamily="18" charset="0"/>
              </a:rPr>
              <a:t>ắ</a:t>
            </a:r>
            <a:r>
              <a:rPr lang="vi-VN" sz="2600">
                <a:solidFill>
                  <a:schemeClr val="bg1"/>
                </a:solidFill>
                <a:effectLst/>
                <a:latin typeface="Times New Roman" panose="02020603050405020304" pitchFamily="18" charset="0"/>
                <a:ea typeface="Times New Roman" panose="02020603050405020304" pitchFamily="18" charset="0"/>
              </a:rPr>
              <a:t>m ô cứng và một số khe c</a:t>
            </a:r>
            <a:r>
              <a:rPr lang="en-US" sz="2600">
                <a:solidFill>
                  <a:schemeClr val="bg1"/>
                </a:solidFill>
                <a:effectLst/>
                <a:latin typeface="Times New Roman" panose="02020603050405020304" pitchFamily="18" charset="0"/>
                <a:ea typeface="Times New Roman" panose="02020603050405020304" pitchFamily="18" charset="0"/>
              </a:rPr>
              <a:t>ắ</a:t>
            </a:r>
            <a:r>
              <a:rPr lang="vi-VN" sz="2600">
                <a:solidFill>
                  <a:schemeClr val="bg1"/>
                </a:solidFill>
                <a:effectLst/>
                <a:latin typeface="Times New Roman" panose="02020603050405020304" pitchFamily="18" charset="0"/>
                <a:ea typeface="Times New Roman" panose="02020603050405020304" pitchFamily="18" charset="0"/>
              </a:rPr>
              <a:t>m khác. 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ng mạch chính đóng vai trò làm n</a:t>
            </a:r>
            <a:r>
              <a:rPr lang="en-US" sz="2600">
                <a:solidFill>
                  <a:schemeClr val="bg1"/>
                </a:solidFill>
                <a:latin typeface="Times New Roman" panose="02020603050405020304" pitchFamily="18" charset="0"/>
                <a:ea typeface="Times New Roman" panose="02020603050405020304" pitchFamily="18" charset="0"/>
              </a:rPr>
              <a:t>ê</a:t>
            </a:r>
            <a:r>
              <a:rPr lang="vi-VN" sz="2600">
                <a:solidFill>
                  <a:schemeClr val="bg1"/>
                </a:solidFill>
                <a:effectLst/>
                <a:latin typeface="Times New Roman" panose="02020603050405020304" pitchFamily="18" charset="0"/>
                <a:ea typeface="Times New Roman" panose="02020603050405020304" pitchFamily="18" charset="0"/>
              </a:rPr>
              <a:t>n giao tiếp giữa CPU, RAM và các linh kiện điện tử khác phục vụ cho việc k</a:t>
            </a:r>
            <a:r>
              <a:rPr lang="en-US" sz="2600">
                <a:solidFill>
                  <a:schemeClr val="bg1"/>
                </a:solidFill>
                <a:effectLst/>
                <a:latin typeface="Times New Roman" panose="02020603050405020304" pitchFamily="18" charset="0"/>
                <a:ea typeface="Times New Roman" panose="02020603050405020304" pitchFamily="18" charset="0"/>
              </a:rPr>
              <a:t>ế</a:t>
            </a:r>
            <a:r>
              <a:rPr lang="vi-VN" sz="2600">
                <a:solidFill>
                  <a:schemeClr val="bg1"/>
                </a:solidFill>
                <a:effectLst/>
                <a:latin typeface="Times New Roman" panose="02020603050405020304" pitchFamily="18" charset="0"/>
                <a:ea typeface="Times New Roman" panose="02020603050405020304" pitchFamily="18" charset="0"/>
              </a:rPr>
              <a:t>t n</a:t>
            </a:r>
            <a:r>
              <a:rPr lang="en-US" sz="2600">
                <a:solidFill>
                  <a:schemeClr val="bg1"/>
                </a:solidFill>
                <a:effectLst/>
                <a:latin typeface="Times New Roman" panose="02020603050405020304" pitchFamily="18" charset="0"/>
                <a:ea typeface="Times New Roman" panose="02020603050405020304" pitchFamily="18" charset="0"/>
              </a:rPr>
              <a:t>ố</a:t>
            </a:r>
            <a:r>
              <a:rPr lang="vi-VN" sz="2600">
                <a:solidFill>
                  <a:schemeClr val="bg1"/>
                </a:solidFill>
                <a:effectLst/>
                <a:latin typeface="Times New Roman" panose="02020603050405020304" pitchFamily="18" charset="0"/>
                <a:ea typeface="Times New Roman" panose="02020603050405020304" pitchFamily="18" charset="0"/>
              </a:rPr>
              <a:t>i với các thiết</a:t>
            </a:r>
            <a:r>
              <a:rPr lang="en-US" sz="2600">
                <a:solidFill>
                  <a:schemeClr val="bg1"/>
                </a:solidFill>
                <a:effectLst/>
                <a:latin typeface="Times New Roman" panose="02020603050405020304" pitchFamily="18" charset="0"/>
                <a:ea typeface="Times New Roman" panose="02020603050405020304" pitchFamily="18" charset="0"/>
              </a:rPr>
              <a:t> bị ngoại vi.</a:t>
            </a:r>
            <a:br>
              <a:rPr lang="en-US" sz="2600">
                <a:effectLst/>
                <a:latin typeface="Times New Roman" panose="02020603050405020304" pitchFamily="18" charset="0"/>
                <a:ea typeface="Times New Roman" panose="02020603050405020304" pitchFamily="18" charset="0"/>
              </a:rPr>
            </a:br>
            <a:endParaRPr lang="en-US" sz="2600"/>
          </a:p>
        </p:txBody>
      </p:sp>
      <p:pic>
        <p:nvPicPr>
          <p:cNvPr id="5" name="Picture 4">
            <a:extLst>
              <a:ext uri="{FF2B5EF4-FFF2-40B4-BE49-F238E27FC236}">
                <a16:creationId xmlns:a16="http://schemas.microsoft.com/office/drawing/2014/main" id="{76530C37-72BD-452B-81EF-C9EB370C51CC}"/>
              </a:ext>
            </a:extLst>
          </p:cNvPr>
          <p:cNvPicPr>
            <a:picLocks noChangeAspect="1"/>
          </p:cNvPicPr>
          <p:nvPr/>
        </p:nvPicPr>
        <p:blipFill rotWithShape="1">
          <a:blip r:embed="rId2"/>
          <a:srcRect l="17077" t="21114" r="26683" b="13623"/>
          <a:stretch/>
        </p:blipFill>
        <p:spPr>
          <a:xfrm>
            <a:off x="3095709" y="738553"/>
            <a:ext cx="8906023" cy="6119447"/>
          </a:xfrm>
          <a:prstGeom prst="rect">
            <a:avLst/>
          </a:prstGeom>
        </p:spPr>
      </p:pic>
      <p:sp>
        <p:nvSpPr>
          <p:cNvPr id="6" name="TextBox 5">
            <a:extLst>
              <a:ext uri="{FF2B5EF4-FFF2-40B4-BE49-F238E27FC236}">
                <a16:creationId xmlns:a16="http://schemas.microsoft.com/office/drawing/2014/main" id="{977B9D07-9076-4B45-A880-C136D3605CDE}"/>
              </a:ext>
            </a:extLst>
          </p:cNvPr>
          <p:cNvSpPr txBox="1"/>
          <p:nvPr/>
        </p:nvSpPr>
        <p:spPr>
          <a:xfrm>
            <a:off x="171716" y="52292"/>
            <a:ext cx="8031380" cy="584775"/>
          </a:xfrm>
          <a:prstGeom prst="rect">
            <a:avLst/>
          </a:prstGeom>
          <a:noFill/>
        </p:spPr>
        <p:txBody>
          <a:bodyPr wrap="square">
            <a:spAutoFit/>
          </a:bodyPr>
          <a:lstStyle/>
          <a:p>
            <a:r>
              <a:rPr lang="en-US" sz="3200" b="1">
                <a:solidFill>
                  <a:srgbClr val="FFFF00"/>
                </a:solidFill>
                <a:effectLst/>
                <a:latin typeface="Times New Roman" panose="02020603050405020304" pitchFamily="18" charset="0"/>
                <a:ea typeface="Times New Roman" panose="02020603050405020304" pitchFamily="18" charset="0"/>
              </a:rPr>
              <a:t>2. Những bộ phận chính bên trong máy tính</a:t>
            </a:r>
            <a:endParaRPr lang="en-US" sz="3200"/>
          </a:p>
        </p:txBody>
      </p:sp>
    </p:spTree>
    <p:extLst>
      <p:ext uri="{BB962C8B-B14F-4D97-AF65-F5344CB8AC3E}">
        <p14:creationId xmlns:p14="http://schemas.microsoft.com/office/powerpoint/2010/main" val="1038694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D5619-CA07-4B67-8F0B-982A35F2DC04}"/>
              </a:ext>
            </a:extLst>
          </p:cNvPr>
          <p:cNvSpPr>
            <a:spLocks noGrp="1"/>
          </p:cNvSpPr>
          <p:nvPr>
            <p:ph type="title"/>
          </p:nvPr>
        </p:nvSpPr>
        <p:spPr>
          <a:xfrm>
            <a:off x="248415" y="263884"/>
            <a:ext cx="5707966" cy="2054518"/>
          </a:xfrm>
        </p:spPr>
        <p:txBody>
          <a:bodyPr>
            <a:noAutofit/>
          </a:bodyPr>
          <a:lstStyle/>
          <a:p>
            <a:r>
              <a:rPr lang="vi-VN" sz="2800" b="1">
                <a:solidFill>
                  <a:srgbClr val="FFFF00"/>
                </a:solidFill>
                <a:effectLst/>
                <a:latin typeface="Times New Roman" panose="02020603050405020304" pitchFamily="18" charset="0"/>
                <a:ea typeface="Times New Roman" panose="02020603050405020304" pitchFamily="18" charset="0"/>
              </a:rPr>
              <a:t>CPU </a:t>
            </a:r>
            <a:r>
              <a:rPr lang="vi-VN" sz="2800">
                <a:solidFill>
                  <a:srgbClr val="FFFF00"/>
                </a:solidFill>
                <a:effectLst/>
                <a:latin typeface="Times New Roman" panose="02020603050405020304" pitchFamily="18" charset="0"/>
                <a:ea typeface="Times New Roman" panose="02020603050405020304" pitchFamily="18" charset="0"/>
              </a:rPr>
              <a:t>(Central Processing Unit - bộ xử l</a:t>
            </a:r>
            <a:r>
              <a:rPr lang="en-US" sz="2800">
                <a:solidFill>
                  <a:srgbClr val="FFFF00"/>
                </a:solidFill>
                <a:latin typeface="Times New Roman" panose="02020603050405020304" pitchFamily="18" charset="0"/>
                <a:ea typeface="Times New Roman" panose="02020603050405020304" pitchFamily="18" charset="0"/>
              </a:rPr>
              <a:t>í</a:t>
            </a:r>
            <a:r>
              <a:rPr lang="vi-VN" sz="2800">
                <a:solidFill>
                  <a:srgbClr val="FFFF00"/>
                </a:solidFill>
                <a:effectLst/>
                <a:latin typeface="Times New Roman" panose="02020603050405020304" pitchFamily="18" charset="0"/>
                <a:ea typeface="Times New Roman" panose="02020603050405020304" pitchFamily="18" charset="0"/>
              </a:rPr>
              <a:t> trung tâm)</a:t>
            </a:r>
            <a:r>
              <a:rPr lang="en-US" sz="2800">
                <a:solidFill>
                  <a:srgbClr val="FFFF00"/>
                </a:solidFill>
                <a:effectLst/>
                <a:latin typeface="Times New Roman" panose="02020603050405020304" pitchFamily="18" charset="0"/>
                <a:ea typeface="Times New Roman" panose="02020603050405020304" pitchFamily="18" charset="0"/>
              </a:rPr>
              <a:t> SGK </a:t>
            </a:r>
            <a:r>
              <a:rPr lang="vi-VN" sz="2800" i="1">
                <a:solidFill>
                  <a:srgbClr val="FFFF00"/>
                </a:solidFill>
                <a:effectLst/>
                <a:latin typeface="Times New Roman" panose="02020603050405020304" pitchFamily="18" charset="0"/>
                <a:ea typeface="Times New Roman" panose="02020603050405020304" pitchFamily="18" charset="0"/>
              </a:rPr>
              <a:t>(Hình</a:t>
            </a:r>
            <a:r>
              <a:rPr lang="vi-VN" sz="2800">
                <a:solidFill>
                  <a:srgbClr val="FFFF00"/>
                </a:solidFill>
                <a:effectLst/>
                <a:latin typeface="Times New Roman" panose="02020603050405020304" pitchFamily="18" charset="0"/>
                <a:ea typeface="Times New Roman" panose="02020603050405020304" pitchFamily="18" charset="0"/>
              </a:rPr>
              <a:t> 5) </a:t>
            </a:r>
            <a:r>
              <a:rPr lang="en-US" sz="2800">
                <a:solidFill>
                  <a:schemeClr val="bg1"/>
                </a:solidFill>
                <a:effectLst/>
                <a:latin typeface="Times New Roman" panose="02020603050405020304" pitchFamily="18" charset="0"/>
                <a:ea typeface="Times New Roman" panose="02020603050405020304" pitchFamily="18" charset="0"/>
              </a:rPr>
              <a:t>đ</a:t>
            </a:r>
            <a:r>
              <a:rPr lang="vi-VN" sz="2800">
                <a:solidFill>
                  <a:schemeClr val="bg1"/>
                </a:solidFill>
                <a:effectLst/>
                <a:latin typeface="Times New Roman" panose="02020603050405020304" pitchFamily="18" charset="0"/>
                <a:ea typeface="Times New Roman" panose="02020603050405020304" pitchFamily="18" charset="0"/>
              </a:rPr>
              <a:t>óng vai trò bộ não c</a:t>
            </a:r>
            <a:r>
              <a:rPr lang="en-US" sz="2800">
                <a:solidFill>
                  <a:schemeClr val="bg1"/>
                </a:solidFill>
                <a:latin typeface="Times New Roman" panose="02020603050405020304" pitchFamily="18" charset="0"/>
                <a:ea typeface="Times New Roman" panose="02020603050405020304" pitchFamily="18" charset="0"/>
              </a:rPr>
              <a:t>ủa</a:t>
            </a:r>
            <a:r>
              <a:rPr lang="vi-VN" sz="2800">
                <a:solidFill>
                  <a:schemeClr val="bg1"/>
                </a:solidFill>
                <a:effectLst/>
                <a:latin typeface="Times New Roman" panose="02020603050405020304" pitchFamily="18" charset="0"/>
                <a:ea typeface="Times New Roman" panose="02020603050405020304" pitchFamily="18" charset="0"/>
              </a:rPr>
              <a:t> máy </a:t>
            </a:r>
            <a:r>
              <a:rPr lang="en-US" sz="2800">
                <a:solidFill>
                  <a:schemeClr val="bg1"/>
                </a:solidFill>
                <a:effectLst/>
                <a:latin typeface="Times New Roman" panose="02020603050405020304" pitchFamily="18" charset="0"/>
                <a:ea typeface="Times New Roman" panose="02020603050405020304" pitchFamily="18" charset="0"/>
              </a:rPr>
              <a:t>tí</a:t>
            </a:r>
            <a:r>
              <a:rPr lang="vi-VN" sz="2800">
                <a:solidFill>
                  <a:schemeClr val="bg1"/>
                </a:solidFill>
                <a:effectLst/>
                <a:latin typeface="Times New Roman" panose="02020603050405020304" pitchFamily="18" charset="0"/>
                <a:ea typeface="Times New Roman" panose="02020603050405020304" pitchFamily="18" charset="0"/>
              </a:rPr>
              <a:t>nh: đảm nhiệm công việc tìm nạp lệnh, gi</a:t>
            </a:r>
            <a:r>
              <a:rPr lang="en-US" sz="2800">
                <a:solidFill>
                  <a:schemeClr val="bg1"/>
                </a:solidFill>
                <a:latin typeface="Times New Roman" panose="02020603050405020304" pitchFamily="18" charset="0"/>
                <a:ea typeface="Times New Roman" panose="02020603050405020304" pitchFamily="18" charset="0"/>
              </a:rPr>
              <a:t>ả</a:t>
            </a:r>
            <a:r>
              <a:rPr lang="vi-VN" sz="2800">
                <a:solidFill>
                  <a:schemeClr val="bg1"/>
                </a:solidFill>
                <a:effectLst/>
                <a:latin typeface="Times New Roman" panose="02020603050405020304" pitchFamily="18" charset="0"/>
                <a:ea typeface="Times New Roman" panose="02020603050405020304" pitchFamily="18" charset="0"/>
              </a:rPr>
              <a:t>i m</a:t>
            </a:r>
            <a:r>
              <a:rPr lang="en-US" sz="2800">
                <a:solidFill>
                  <a:schemeClr val="bg1"/>
                </a:solidFill>
                <a:latin typeface="Times New Roman" panose="02020603050405020304" pitchFamily="18" charset="0"/>
                <a:ea typeface="Times New Roman" panose="02020603050405020304" pitchFamily="18" charset="0"/>
              </a:rPr>
              <a:t>ã</a:t>
            </a:r>
            <a:r>
              <a:rPr lang="vi-VN" sz="2800">
                <a:solidFill>
                  <a:schemeClr val="bg1"/>
                </a:solidFill>
                <a:effectLst/>
                <a:latin typeface="Times New Roman" panose="02020603050405020304" pitchFamily="18" charset="0"/>
                <a:ea typeface="Times New Roman" panose="02020603050405020304" pitchFamily="18" charset="0"/>
              </a:rPr>
              <a:t> lệnh và thực thi lệnh cho máy tính.</a:t>
            </a:r>
            <a:endParaRPr lang="en-US" sz="2800">
              <a:solidFill>
                <a:schemeClr val="bg1"/>
              </a:solidFill>
            </a:endParaRPr>
          </a:p>
        </p:txBody>
      </p:sp>
      <p:pic>
        <p:nvPicPr>
          <p:cNvPr id="5" name="Picture 4">
            <a:extLst>
              <a:ext uri="{FF2B5EF4-FFF2-40B4-BE49-F238E27FC236}">
                <a16:creationId xmlns:a16="http://schemas.microsoft.com/office/drawing/2014/main" id="{78CC5D54-7BDF-4CA6-B176-ADF36446C1E9}"/>
              </a:ext>
            </a:extLst>
          </p:cNvPr>
          <p:cNvPicPr>
            <a:picLocks noChangeAspect="1"/>
          </p:cNvPicPr>
          <p:nvPr/>
        </p:nvPicPr>
        <p:blipFill rotWithShape="1">
          <a:blip r:embed="rId2"/>
          <a:srcRect l="22500" t="21115" r="20731" b="16085"/>
          <a:stretch/>
        </p:blipFill>
        <p:spPr>
          <a:xfrm>
            <a:off x="261426" y="2763985"/>
            <a:ext cx="5565205" cy="3461287"/>
          </a:xfrm>
          <a:prstGeom prst="rect">
            <a:avLst/>
          </a:prstGeom>
        </p:spPr>
      </p:pic>
      <p:sp>
        <p:nvSpPr>
          <p:cNvPr id="7" name="TextBox 6">
            <a:extLst>
              <a:ext uri="{FF2B5EF4-FFF2-40B4-BE49-F238E27FC236}">
                <a16:creationId xmlns:a16="http://schemas.microsoft.com/office/drawing/2014/main" id="{2ED08A7C-E74C-4978-8391-3D43A330116F}"/>
              </a:ext>
            </a:extLst>
          </p:cNvPr>
          <p:cNvSpPr txBox="1"/>
          <p:nvPr/>
        </p:nvSpPr>
        <p:spPr>
          <a:xfrm>
            <a:off x="6096000" y="126608"/>
            <a:ext cx="6001042" cy="2571025"/>
          </a:xfrm>
          <a:prstGeom prst="rect">
            <a:avLst/>
          </a:prstGeom>
          <a:noFill/>
        </p:spPr>
        <p:txBody>
          <a:bodyPr wrap="square">
            <a:spAutoFit/>
          </a:bodyPr>
          <a:lstStyle/>
          <a:p>
            <a:pPr indent="342900" algn="just">
              <a:lnSpc>
                <a:spcPct val="117000"/>
              </a:lnSpc>
              <a:spcAft>
                <a:spcPts val="200"/>
              </a:spcAft>
            </a:pPr>
            <a:r>
              <a:rPr lang="vi-VN" sz="2800" b="1">
                <a:solidFill>
                  <a:srgbClr val="FFFF00"/>
                </a:solidFill>
                <a:effectLst/>
                <a:latin typeface="Times New Roman" panose="02020603050405020304" pitchFamily="18" charset="0"/>
                <a:ea typeface="Times New Roman" panose="02020603050405020304" pitchFamily="18" charset="0"/>
              </a:rPr>
              <a:t>RAM </a:t>
            </a:r>
            <a:r>
              <a:rPr lang="vi-VN" sz="2800">
                <a:solidFill>
                  <a:srgbClr val="FFFF00"/>
                </a:solidFill>
                <a:effectLst/>
                <a:latin typeface="Times New Roman" panose="02020603050405020304" pitchFamily="18" charset="0"/>
                <a:ea typeface="Times New Roman" panose="02020603050405020304" pitchFamily="18" charset="0"/>
              </a:rPr>
              <a:t>(Random Access Memory' - bộ nhớ truy cập ng</a:t>
            </a:r>
            <a:r>
              <a:rPr lang="en-US" sz="2800">
                <a:solidFill>
                  <a:srgbClr val="FFFF00"/>
                </a:solidFill>
                <a:effectLst/>
                <a:latin typeface="Times New Roman" panose="02020603050405020304" pitchFamily="18" charset="0"/>
                <a:ea typeface="Times New Roman" panose="02020603050405020304" pitchFamily="18" charset="0"/>
              </a:rPr>
              <a:t>ẫu</a:t>
            </a:r>
            <a:r>
              <a:rPr lang="vi-VN" sz="2800">
                <a:solidFill>
                  <a:srgbClr val="FFFF00"/>
                </a:solidFill>
                <a:effectLst/>
                <a:latin typeface="Times New Roman" panose="02020603050405020304" pitchFamily="18" charset="0"/>
                <a:ea typeface="Times New Roman" panose="02020603050405020304" pitchFamily="18" charset="0"/>
              </a:rPr>
              <a:t> nhiên)</a:t>
            </a:r>
            <a:r>
              <a:rPr lang="en-US" sz="2800">
                <a:solidFill>
                  <a:srgbClr val="FFFF00"/>
                </a:solidFill>
                <a:effectLst/>
                <a:latin typeface="Times New Roman" panose="02020603050405020304" pitchFamily="18" charset="0"/>
                <a:ea typeface="Times New Roman" panose="02020603050405020304" pitchFamily="18" charset="0"/>
              </a:rPr>
              <a:t> SGK</a:t>
            </a:r>
            <a:r>
              <a:rPr lang="vi-VN" sz="2800">
                <a:solidFill>
                  <a:srgbClr val="FFFF00"/>
                </a:solidFill>
                <a:effectLst/>
                <a:latin typeface="Times New Roman" panose="02020603050405020304" pitchFamily="18" charset="0"/>
                <a:ea typeface="Times New Roman" panose="02020603050405020304" pitchFamily="18" charset="0"/>
              </a:rPr>
              <a:t> </a:t>
            </a:r>
            <a:r>
              <a:rPr lang="vi-VN" sz="2800" i="1">
                <a:solidFill>
                  <a:srgbClr val="FFFF00"/>
                </a:solidFill>
                <a:effectLst/>
                <a:latin typeface="Times New Roman" panose="02020603050405020304" pitchFamily="18" charset="0"/>
                <a:ea typeface="Times New Roman" panose="02020603050405020304" pitchFamily="18" charset="0"/>
              </a:rPr>
              <a:t>(</a:t>
            </a:r>
            <a:r>
              <a:rPr lang="en-US" sz="2800" i="1">
                <a:solidFill>
                  <a:srgbClr val="FFFF00"/>
                </a:solidFill>
                <a:effectLst/>
                <a:latin typeface="Times New Roman" panose="02020603050405020304" pitchFamily="18" charset="0"/>
                <a:ea typeface="Times New Roman" panose="02020603050405020304" pitchFamily="18" charset="0"/>
              </a:rPr>
              <a:t>H6</a:t>
            </a:r>
            <a:r>
              <a:rPr lang="vi-VN" sz="2800" i="1">
                <a:solidFill>
                  <a:schemeClr val="bg1"/>
                </a:solidFill>
                <a:effectLst/>
                <a:latin typeface="Times New Roman" panose="02020603050405020304" pitchFamily="18" charset="0"/>
                <a:ea typeface="Times New Roman" panose="02020603050405020304" pitchFamily="18" charset="0"/>
              </a:rPr>
              <a:t>)</a:t>
            </a:r>
            <a:r>
              <a:rPr lang="vi-VN" sz="2800">
                <a:solidFill>
                  <a:schemeClr val="bg1"/>
                </a:solidFill>
                <a:effectLst/>
                <a:latin typeface="Times New Roman" panose="02020603050405020304" pitchFamily="18" charset="0"/>
                <a:ea typeface="Times New Roman" panose="02020603050405020304" pitchFamily="18" charset="0"/>
              </a:rPr>
              <a:t> lưu tr</a:t>
            </a:r>
            <a:r>
              <a:rPr lang="en-US" sz="2800">
                <a:solidFill>
                  <a:schemeClr val="bg1"/>
                </a:solidFill>
                <a:latin typeface="Times New Roman" panose="02020603050405020304" pitchFamily="18" charset="0"/>
                <a:ea typeface="Times New Roman" panose="02020603050405020304" pitchFamily="18" charset="0"/>
              </a:rPr>
              <a:t>ữ</a:t>
            </a:r>
            <a:r>
              <a:rPr lang="vi-VN" sz="2800">
                <a:solidFill>
                  <a:schemeClr val="bg1"/>
                </a:solidFill>
                <a:effectLst/>
                <a:latin typeface="Times New Roman" panose="02020603050405020304" pitchFamily="18" charset="0"/>
                <a:ea typeface="Times New Roman" panose="02020603050405020304" pitchFamily="18" charset="0"/>
              </a:rPr>
              <a:t> d</a:t>
            </a:r>
            <a:r>
              <a:rPr lang="en-US" sz="2800">
                <a:solidFill>
                  <a:schemeClr val="bg1"/>
                </a:solidFill>
                <a:latin typeface="Times New Roman" panose="02020603050405020304" pitchFamily="18" charset="0"/>
                <a:ea typeface="Times New Roman" panose="02020603050405020304" pitchFamily="18" charset="0"/>
              </a:rPr>
              <a:t>ữ </a:t>
            </a:r>
            <a:r>
              <a:rPr lang="vi-VN" sz="2800">
                <a:solidFill>
                  <a:schemeClr val="bg1"/>
                </a:solidFill>
                <a:effectLst/>
                <a:latin typeface="Times New Roman" panose="02020603050405020304" pitchFamily="18" charset="0"/>
                <a:ea typeface="Times New Roman" panose="02020603050405020304" pitchFamily="18" charset="0"/>
              </a:rPr>
              <a:t>liệu tạm thời trong quá tr</a:t>
            </a:r>
            <a:r>
              <a:rPr lang="en-US" sz="2800">
                <a:solidFill>
                  <a:schemeClr val="bg1"/>
                </a:solidFill>
                <a:latin typeface="Times New Roman" panose="02020603050405020304" pitchFamily="18" charset="0"/>
                <a:ea typeface="Times New Roman" panose="02020603050405020304" pitchFamily="18" charset="0"/>
              </a:rPr>
              <a:t>ì</a:t>
            </a:r>
            <a:r>
              <a:rPr lang="vi-VN" sz="2800">
                <a:solidFill>
                  <a:schemeClr val="bg1"/>
                </a:solidFill>
                <a:effectLst/>
                <a:latin typeface="Times New Roman" panose="02020603050405020304" pitchFamily="18" charset="0"/>
                <a:ea typeface="Times New Roman" panose="02020603050405020304" pitchFamily="18" charset="0"/>
              </a:rPr>
              <a:t>nh tính toán c</a:t>
            </a:r>
            <a:r>
              <a:rPr lang="en-US" sz="2800">
                <a:solidFill>
                  <a:schemeClr val="bg1"/>
                </a:solidFill>
                <a:latin typeface="Times New Roman" panose="02020603050405020304" pitchFamily="18" charset="0"/>
                <a:ea typeface="Times New Roman" panose="02020603050405020304" pitchFamily="18" charset="0"/>
              </a:rPr>
              <a:t>ủa</a:t>
            </a:r>
            <a:r>
              <a:rPr lang="vi-VN" sz="2800">
                <a:solidFill>
                  <a:schemeClr val="bg1"/>
                </a:solidFill>
                <a:effectLst/>
                <a:latin typeface="Times New Roman" panose="02020603050405020304" pitchFamily="18" charset="0"/>
                <a:ea typeface="Times New Roman" panose="02020603050405020304" pitchFamily="18" charset="0"/>
              </a:rPr>
              <a:t> m</a:t>
            </a:r>
            <a:r>
              <a:rPr lang="en-US" sz="2800">
                <a:solidFill>
                  <a:schemeClr val="bg1"/>
                </a:solidFill>
                <a:latin typeface="Times New Roman" panose="02020603050405020304" pitchFamily="18" charset="0"/>
                <a:ea typeface="Times New Roman" panose="02020603050405020304" pitchFamily="18" charset="0"/>
              </a:rPr>
              <a:t>á</a:t>
            </a:r>
            <a:r>
              <a:rPr lang="vi-VN" sz="2800">
                <a:solidFill>
                  <a:schemeClr val="bg1"/>
                </a:solidFill>
                <a:effectLst/>
                <a:latin typeface="Times New Roman" panose="02020603050405020304" pitchFamily="18" charset="0"/>
                <a:ea typeface="Times New Roman" panose="02020603050405020304" pitchFamily="18" charset="0"/>
              </a:rPr>
              <a:t>y tính. Dữ liệu sẽ bị m</a:t>
            </a:r>
            <a:r>
              <a:rPr lang="en-US" sz="2800">
                <a:solidFill>
                  <a:schemeClr val="bg1"/>
                </a:solidFill>
                <a:effectLst/>
                <a:latin typeface="Times New Roman" panose="02020603050405020304" pitchFamily="18" charset="0"/>
                <a:ea typeface="Times New Roman" panose="02020603050405020304" pitchFamily="18" charset="0"/>
              </a:rPr>
              <a:t>ất</a:t>
            </a:r>
            <a:r>
              <a:rPr lang="vi-VN" sz="2800">
                <a:solidFill>
                  <a:schemeClr val="bg1"/>
                </a:solidFill>
                <a:effectLst/>
                <a:latin typeface="Times New Roman" panose="02020603050405020304" pitchFamily="18" charset="0"/>
                <a:ea typeface="Times New Roman" panose="02020603050405020304" pitchFamily="18" charset="0"/>
              </a:rPr>
              <a:t> khi máy t</a:t>
            </a:r>
            <a:r>
              <a:rPr lang="en-US" sz="2800">
                <a:solidFill>
                  <a:schemeClr val="bg1"/>
                </a:solidFill>
                <a:latin typeface="Times New Roman" panose="02020603050405020304" pitchFamily="18" charset="0"/>
                <a:ea typeface="Times New Roman" panose="02020603050405020304" pitchFamily="18" charset="0"/>
              </a:rPr>
              <a:t>í</a:t>
            </a:r>
            <a:r>
              <a:rPr lang="vi-VN" sz="2800">
                <a:solidFill>
                  <a:schemeClr val="bg1"/>
                </a:solidFill>
                <a:effectLst/>
                <a:latin typeface="Times New Roman" panose="02020603050405020304" pitchFamily="18" charset="0"/>
                <a:ea typeface="Times New Roman" panose="02020603050405020304" pitchFamily="18" charset="0"/>
              </a:rPr>
              <a:t>nh bị m</a:t>
            </a:r>
            <a:r>
              <a:rPr lang="en-US" sz="2800">
                <a:solidFill>
                  <a:schemeClr val="bg1"/>
                </a:solidFill>
                <a:effectLst/>
                <a:latin typeface="Times New Roman" panose="02020603050405020304" pitchFamily="18" charset="0"/>
                <a:ea typeface="Times New Roman" panose="02020603050405020304" pitchFamily="18" charset="0"/>
              </a:rPr>
              <a:t>ấ</a:t>
            </a:r>
            <a:r>
              <a:rPr lang="vi-VN" sz="2800">
                <a:solidFill>
                  <a:schemeClr val="bg1"/>
                </a:solidFill>
                <a:effectLst/>
                <a:latin typeface="Times New Roman" panose="02020603050405020304" pitchFamily="18" charset="0"/>
                <a:ea typeface="Times New Roman" panose="02020603050405020304" pitchFamily="18" charset="0"/>
              </a:rPr>
              <a:t>t điện hoặc kh</a:t>
            </a:r>
            <a:r>
              <a:rPr lang="en-US" sz="2800">
                <a:solidFill>
                  <a:schemeClr val="bg1"/>
                </a:solidFill>
                <a:effectLst/>
                <a:latin typeface="Times New Roman" panose="02020603050405020304" pitchFamily="18" charset="0"/>
                <a:ea typeface="Times New Roman" panose="02020603050405020304" pitchFamily="18" charset="0"/>
              </a:rPr>
              <a:t>ở</a:t>
            </a:r>
            <a:r>
              <a:rPr lang="vi-VN" sz="2800">
                <a:solidFill>
                  <a:schemeClr val="bg1"/>
                </a:solidFill>
                <a:effectLst/>
                <a:latin typeface="Times New Roman" panose="02020603050405020304" pitchFamily="18" charset="0"/>
                <a:ea typeface="Times New Roman" panose="02020603050405020304" pitchFamily="18" charset="0"/>
              </a:rPr>
              <a:t>i động lại.</a:t>
            </a:r>
            <a:endParaRPr lang="en-US" sz="2800">
              <a:solidFill>
                <a:schemeClr val="bg1"/>
              </a:solidFill>
              <a:effectLst/>
              <a:latin typeface="Times New Roman" panose="02020603050405020304" pitchFamily="18" charset="0"/>
              <a:ea typeface="Times New Roman" panose="02020603050405020304" pitchFamily="18" charset="0"/>
            </a:endParaRPr>
          </a:p>
        </p:txBody>
      </p:sp>
      <p:pic>
        <p:nvPicPr>
          <p:cNvPr id="8" name="Content Placeholder 4">
            <a:extLst>
              <a:ext uri="{FF2B5EF4-FFF2-40B4-BE49-F238E27FC236}">
                <a16:creationId xmlns:a16="http://schemas.microsoft.com/office/drawing/2014/main" id="{49B7A402-7087-48E3-A71B-F41AF7955B12}"/>
              </a:ext>
            </a:extLst>
          </p:cNvPr>
          <p:cNvPicPr>
            <a:picLocks noGrp="1" noChangeAspect="1"/>
          </p:cNvPicPr>
          <p:nvPr>
            <p:ph idx="1"/>
          </p:nvPr>
        </p:nvPicPr>
        <p:blipFill rotWithShape="1">
          <a:blip r:embed="rId3"/>
          <a:srcRect l="30854" t="18824" r="32611" b="15870"/>
          <a:stretch/>
        </p:blipFill>
        <p:spPr>
          <a:xfrm>
            <a:off x="6954129" y="2818480"/>
            <a:ext cx="3765452" cy="3784187"/>
          </a:xfrm>
        </p:spPr>
      </p:pic>
      <p:cxnSp>
        <p:nvCxnSpPr>
          <p:cNvPr id="10" name="Straight Connector 9">
            <a:extLst>
              <a:ext uri="{FF2B5EF4-FFF2-40B4-BE49-F238E27FC236}">
                <a16:creationId xmlns:a16="http://schemas.microsoft.com/office/drawing/2014/main" id="{DD4467CC-3B2B-45FB-BD2B-A5EBBB976482}"/>
              </a:ext>
            </a:extLst>
          </p:cNvPr>
          <p:cNvCxnSpPr/>
          <p:nvPr/>
        </p:nvCxnSpPr>
        <p:spPr>
          <a:xfrm>
            <a:off x="6067864" y="126608"/>
            <a:ext cx="0" cy="6476059"/>
          </a:xfrm>
          <a:prstGeom prst="line">
            <a:avLst/>
          </a:prstGeom>
          <a:ln w="635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12205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anim calcmode="lin" valueType="num">
                                      <p:cBhvr>
                                        <p:cTn id="29" dur="2000" fill="hold"/>
                                        <p:tgtEl>
                                          <p:spTgt spid="7"/>
                                        </p:tgtEl>
                                        <p:attrNameLst>
                                          <p:attrName>ppt_w</p:attrName>
                                        </p:attrNameLst>
                                      </p:cBhvr>
                                      <p:tavLst>
                                        <p:tav tm="0" fmla="#ppt_w*sin(2.5*pi*$)">
                                          <p:val>
                                            <p:fltVal val="0"/>
                                          </p:val>
                                        </p:tav>
                                        <p:tav tm="100000">
                                          <p:val>
                                            <p:fltVal val="1"/>
                                          </p:val>
                                        </p:tav>
                                      </p:tavLst>
                                    </p:anim>
                                    <p:anim calcmode="lin" valueType="num">
                                      <p:cBhvr>
                                        <p:cTn id="30"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1AE20-FFFD-4DA0-B199-6422ABC6EA87}"/>
              </a:ext>
            </a:extLst>
          </p:cNvPr>
          <p:cNvSpPr>
            <a:spLocks noGrp="1"/>
          </p:cNvSpPr>
          <p:nvPr>
            <p:ph type="title"/>
          </p:nvPr>
        </p:nvSpPr>
        <p:spPr>
          <a:xfrm>
            <a:off x="393079" y="689114"/>
            <a:ext cx="2403130" cy="3856381"/>
          </a:xfrm>
        </p:spPr>
        <p:txBody>
          <a:bodyPr>
            <a:noAutofit/>
          </a:bodyPr>
          <a:lstStyle/>
          <a:p>
            <a:pPr algn="just"/>
            <a:r>
              <a:rPr lang="vi-VN" sz="2800" b="1">
                <a:solidFill>
                  <a:srgbClr val="FFFF00"/>
                </a:solidFill>
                <a:effectLst/>
                <a:latin typeface="Times New Roman" panose="02020603050405020304" pitchFamily="18" charset="0"/>
                <a:ea typeface="Times New Roman" panose="02020603050405020304" pitchFamily="18" charset="0"/>
              </a:rPr>
              <a:t>ROM </a:t>
            </a:r>
            <a:r>
              <a:rPr lang="vi-VN" sz="2800">
                <a:solidFill>
                  <a:srgbClr val="FFFF00"/>
                </a:solidFill>
                <a:effectLst/>
                <a:latin typeface="Times New Roman" panose="02020603050405020304" pitchFamily="18" charset="0"/>
                <a:ea typeface="Times New Roman" panose="02020603050405020304" pitchFamily="18" charset="0"/>
              </a:rPr>
              <a:t>(Read Only Memory - bỏ nhớ chỉ đọc) </a:t>
            </a:r>
            <a:r>
              <a:rPr lang="vi-VN" sz="2800" i="1">
                <a:solidFill>
                  <a:srgbClr val="FFFF00"/>
                </a:solidFill>
                <a:effectLst/>
                <a:latin typeface="Times New Roman" panose="02020603050405020304" pitchFamily="18" charset="0"/>
                <a:ea typeface="Times New Roman" panose="02020603050405020304" pitchFamily="18" charset="0"/>
              </a:rPr>
              <a:t>(Hình 4) </a:t>
            </a:r>
            <a:r>
              <a:rPr lang="vi-VN" sz="2800">
                <a:solidFill>
                  <a:schemeClr val="bg1"/>
                </a:solidFill>
                <a:effectLst/>
                <a:latin typeface="Times New Roman" panose="02020603050405020304" pitchFamily="18" charset="0"/>
                <a:ea typeface="Times New Roman" panose="02020603050405020304" pitchFamily="18" charset="0"/>
              </a:rPr>
              <a:t>lưu trữ chương tr</a:t>
            </a:r>
            <a:r>
              <a:rPr lang="en-US" sz="2800">
                <a:solidFill>
                  <a:schemeClr val="bg1"/>
                </a:solidFill>
                <a:latin typeface="Times New Roman" panose="02020603050405020304" pitchFamily="18" charset="0"/>
                <a:ea typeface="Times New Roman" panose="02020603050405020304" pitchFamily="18" charset="0"/>
              </a:rPr>
              <a:t>ì</a:t>
            </a:r>
            <a:r>
              <a:rPr lang="vi-VN" sz="2800">
                <a:solidFill>
                  <a:schemeClr val="bg1"/>
                </a:solidFill>
                <a:effectLst/>
                <a:latin typeface="Times New Roman" panose="02020603050405020304" pitchFamily="18" charset="0"/>
                <a:ea typeface="Times New Roman" panose="02020603050405020304" pitchFamily="18" charset="0"/>
              </a:rPr>
              <a:t>nh giúp kh</a:t>
            </a:r>
            <a:r>
              <a:rPr lang="en-US" sz="2800">
                <a:solidFill>
                  <a:schemeClr val="bg1"/>
                </a:solidFill>
                <a:effectLst/>
                <a:latin typeface="Times New Roman" panose="02020603050405020304" pitchFamily="18" charset="0"/>
                <a:ea typeface="Times New Roman" panose="02020603050405020304" pitchFamily="18" charset="0"/>
              </a:rPr>
              <a:t>ở</a:t>
            </a:r>
            <a:r>
              <a:rPr lang="vi-VN" sz="2800">
                <a:solidFill>
                  <a:schemeClr val="bg1"/>
                </a:solidFill>
                <a:effectLst/>
                <a:latin typeface="Times New Roman" panose="02020603050405020304" pitchFamily="18" charset="0"/>
                <a:ea typeface="Times New Roman" panose="02020603050405020304" pitchFamily="18" charset="0"/>
              </a:rPr>
              <a:t>i động các chức năng cơ b</a:t>
            </a:r>
            <a:r>
              <a:rPr lang="en-US" sz="2800">
                <a:solidFill>
                  <a:schemeClr val="bg1"/>
                </a:solidFill>
                <a:latin typeface="Times New Roman" panose="02020603050405020304" pitchFamily="18" charset="0"/>
                <a:ea typeface="Times New Roman" panose="02020603050405020304" pitchFamily="18" charset="0"/>
              </a:rPr>
              <a:t>ả</a:t>
            </a:r>
            <a:r>
              <a:rPr lang="vi-VN" sz="2800">
                <a:solidFill>
                  <a:schemeClr val="bg1"/>
                </a:solidFill>
                <a:effectLst/>
                <a:latin typeface="Times New Roman" panose="02020603050405020304" pitchFamily="18" charset="0"/>
                <a:ea typeface="Times New Roman" panose="02020603050405020304" pitchFamily="18" charset="0"/>
              </a:rPr>
              <a:t>n c</a:t>
            </a:r>
            <a:r>
              <a:rPr lang="en-US" sz="2800">
                <a:solidFill>
                  <a:schemeClr val="bg1"/>
                </a:solidFill>
                <a:latin typeface="Times New Roman" panose="02020603050405020304" pitchFamily="18" charset="0"/>
                <a:ea typeface="Times New Roman" panose="02020603050405020304" pitchFamily="18" charset="0"/>
              </a:rPr>
              <a:t>ủ</a:t>
            </a:r>
            <a:r>
              <a:rPr lang="vi-VN" sz="2800">
                <a:solidFill>
                  <a:schemeClr val="bg1"/>
                </a:solidFill>
                <a:effectLst/>
                <a:latin typeface="Times New Roman" panose="02020603050405020304" pitchFamily="18" charset="0"/>
                <a:ea typeface="Times New Roman" panose="02020603050405020304" pitchFamily="18" charset="0"/>
              </a:rPr>
              <a:t>a m</a:t>
            </a:r>
            <a:r>
              <a:rPr lang="en-US" sz="2800">
                <a:solidFill>
                  <a:schemeClr val="bg1"/>
                </a:solidFill>
                <a:latin typeface="Times New Roman" panose="02020603050405020304" pitchFamily="18" charset="0"/>
                <a:ea typeface="Times New Roman" panose="02020603050405020304" pitchFamily="18" charset="0"/>
              </a:rPr>
              <a:t>á</a:t>
            </a:r>
            <a:r>
              <a:rPr lang="vi-VN" sz="2800">
                <a:solidFill>
                  <a:schemeClr val="bg1"/>
                </a:solidFill>
                <a:effectLst/>
                <a:latin typeface="Times New Roman" panose="02020603050405020304" pitchFamily="18" charset="0"/>
                <a:ea typeface="Times New Roman" panose="02020603050405020304" pitchFamily="18" charset="0"/>
              </a:rPr>
              <a:t>y tính.</a:t>
            </a:r>
            <a:br>
              <a:rPr lang="en-US" sz="2800">
                <a:solidFill>
                  <a:schemeClr val="bg1"/>
                </a:solidFill>
                <a:effectLst/>
                <a:latin typeface="Times New Roman" panose="02020603050405020304" pitchFamily="18" charset="0"/>
                <a:ea typeface="Times New Roman" panose="02020603050405020304" pitchFamily="18" charset="0"/>
              </a:rPr>
            </a:br>
            <a:endParaRPr lang="en-US" sz="2800">
              <a:solidFill>
                <a:schemeClr val="bg1"/>
              </a:solidFill>
            </a:endParaRPr>
          </a:p>
        </p:txBody>
      </p:sp>
      <p:pic>
        <p:nvPicPr>
          <p:cNvPr id="4" name="Picture 3">
            <a:extLst>
              <a:ext uri="{FF2B5EF4-FFF2-40B4-BE49-F238E27FC236}">
                <a16:creationId xmlns:a16="http://schemas.microsoft.com/office/drawing/2014/main" id="{E1EFF815-8707-44A0-AACA-6AA603B779B2}"/>
              </a:ext>
            </a:extLst>
          </p:cNvPr>
          <p:cNvPicPr>
            <a:picLocks noChangeAspect="1"/>
          </p:cNvPicPr>
          <p:nvPr/>
        </p:nvPicPr>
        <p:blipFill rotWithShape="1">
          <a:blip r:embed="rId2"/>
          <a:srcRect l="43038" t="24640" r="20616" b="34967"/>
          <a:stretch/>
        </p:blipFill>
        <p:spPr>
          <a:xfrm>
            <a:off x="3179522" y="107520"/>
            <a:ext cx="8884443" cy="5551158"/>
          </a:xfrm>
          <a:prstGeom prst="rect">
            <a:avLst/>
          </a:prstGeom>
        </p:spPr>
      </p:pic>
    </p:spTree>
    <p:extLst>
      <p:ext uri="{BB962C8B-B14F-4D97-AF65-F5344CB8AC3E}">
        <p14:creationId xmlns:p14="http://schemas.microsoft.com/office/powerpoint/2010/main" val="10237283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31850-3B08-42CA-BB91-8F1A0C087885}"/>
              </a:ext>
            </a:extLst>
          </p:cNvPr>
          <p:cNvSpPr>
            <a:spLocks noGrp="1"/>
          </p:cNvSpPr>
          <p:nvPr>
            <p:ph type="title"/>
          </p:nvPr>
        </p:nvSpPr>
        <p:spPr>
          <a:xfrm>
            <a:off x="154745" y="0"/>
            <a:ext cx="5444197" cy="1983545"/>
          </a:xfrm>
        </p:spPr>
        <p:txBody>
          <a:bodyPr>
            <a:normAutofit fontScale="90000"/>
          </a:bodyPr>
          <a:lstStyle/>
          <a:p>
            <a:pPr algn="just"/>
            <a:r>
              <a:rPr lang="vi-VN" sz="2800" b="1">
                <a:solidFill>
                  <a:srgbClr val="FFFF00"/>
                </a:solidFill>
                <a:effectLst/>
                <a:latin typeface="Times New Roman" panose="02020603050405020304" pitchFamily="18" charset="0"/>
                <a:ea typeface="Times New Roman" panose="02020603050405020304" pitchFamily="18" charset="0"/>
              </a:rPr>
              <a:t>Thiết bị lưu trữ </a:t>
            </a:r>
            <a:r>
              <a:rPr lang="vi-VN" sz="2800" i="1">
                <a:solidFill>
                  <a:srgbClr val="FFFF00"/>
                </a:solidFill>
                <a:effectLst/>
                <a:latin typeface="Times New Roman" panose="02020603050405020304" pitchFamily="18" charset="0"/>
                <a:ea typeface="Times New Roman" panose="02020603050405020304" pitchFamily="18" charset="0"/>
              </a:rPr>
              <a:t>(Hình 7)</a:t>
            </a:r>
            <a:r>
              <a:rPr lang="vi-VN" sz="2800">
                <a:solidFill>
                  <a:srgbClr val="FFFF00"/>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dùng đ</a:t>
            </a:r>
            <a:r>
              <a:rPr lang="en-US" sz="2800">
                <a:solidFill>
                  <a:schemeClr val="bg1"/>
                </a:solidFill>
                <a:effectLst/>
                <a:latin typeface="Times New Roman" panose="02020603050405020304" pitchFamily="18" charset="0"/>
                <a:ea typeface="Times New Roman" panose="02020603050405020304" pitchFamily="18" charset="0"/>
              </a:rPr>
              <a:t>ể</a:t>
            </a:r>
            <a:r>
              <a:rPr lang="vi-VN" sz="2800">
                <a:solidFill>
                  <a:schemeClr val="bg1"/>
                </a:solidFill>
                <a:effectLst/>
                <a:latin typeface="Times New Roman" panose="02020603050405020304" pitchFamily="18" charset="0"/>
                <a:ea typeface="Times New Roman" panose="02020603050405020304" pitchFamily="18" charset="0"/>
              </a:rPr>
              <a:t> lưu trữ dữ liệu lâu dài và không bị m</a:t>
            </a:r>
            <a:r>
              <a:rPr lang="en-US" sz="2800">
                <a:solidFill>
                  <a:schemeClr val="bg1"/>
                </a:solidFill>
                <a:effectLst/>
                <a:latin typeface="Times New Roman" panose="02020603050405020304" pitchFamily="18" charset="0"/>
                <a:ea typeface="Times New Roman" panose="02020603050405020304" pitchFamily="18" charset="0"/>
              </a:rPr>
              <a:t>ất</a:t>
            </a:r>
            <a:r>
              <a:rPr lang="vi-VN" sz="2800">
                <a:solidFill>
                  <a:schemeClr val="bg1"/>
                </a:solidFill>
                <a:effectLst/>
                <a:latin typeface="Times New Roman" panose="02020603050405020304" pitchFamily="18" charset="0"/>
                <a:ea typeface="Times New Roman" panose="02020603050405020304" pitchFamily="18" charset="0"/>
              </a:rPr>
              <a:t> di khi máy tính tắt nguồn. Ngày nay, máy tính thường s</a:t>
            </a:r>
            <a:r>
              <a:rPr lang="en-US" sz="2800">
                <a:solidFill>
                  <a:schemeClr val="bg1"/>
                </a:solidFill>
                <a:latin typeface="Times New Roman" panose="02020603050405020304" pitchFamily="18" charset="0"/>
                <a:ea typeface="Times New Roman" panose="02020603050405020304" pitchFamily="18" charset="0"/>
              </a:rPr>
              <a:t>ử</a:t>
            </a:r>
            <a:r>
              <a:rPr lang="vi-VN" sz="2800">
                <a:solidFill>
                  <a:schemeClr val="bg1"/>
                </a:solidFill>
                <a:effectLst/>
                <a:latin typeface="Times New Roman" panose="02020603050405020304" pitchFamily="18" charset="0"/>
                <a:ea typeface="Times New Roman" panose="02020603050405020304" pitchFamily="18" charset="0"/>
              </a:rPr>
              <a:t> dụng </a:t>
            </a:r>
            <a:r>
              <a:rPr lang="en-US" sz="2800">
                <a:solidFill>
                  <a:schemeClr val="bg1"/>
                </a:solidFill>
                <a:effectLst/>
                <a:latin typeface="Times New Roman" panose="02020603050405020304" pitchFamily="18" charset="0"/>
                <a:ea typeface="Times New Roman" panose="02020603050405020304" pitchFamily="18" charset="0"/>
              </a:rPr>
              <a:t>ổ</a:t>
            </a:r>
            <a:r>
              <a:rPr lang="vi-VN" sz="2800">
                <a:solidFill>
                  <a:schemeClr val="bg1"/>
                </a:solidFill>
                <a:effectLst/>
                <a:latin typeface="Times New Roman" panose="02020603050405020304" pitchFamily="18" charset="0"/>
                <a:ea typeface="Times New Roman" panose="02020603050405020304" pitchFamily="18" charset="0"/>
              </a:rPr>
              <a:t> cứng HDD, </a:t>
            </a:r>
            <a:r>
              <a:rPr lang="en-US" sz="2800">
                <a:solidFill>
                  <a:schemeClr val="bg1"/>
                </a:solidFill>
                <a:effectLst/>
                <a:latin typeface="Times New Roman" panose="02020603050405020304" pitchFamily="18" charset="0"/>
                <a:ea typeface="Times New Roman" panose="02020603050405020304" pitchFamily="18" charset="0"/>
              </a:rPr>
              <a:t>ổ</a:t>
            </a:r>
            <a:r>
              <a:rPr lang="vi-VN" sz="2800">
                <a:solidFill>
                  <a:schemeClr val="bg1"/>
                </a:solidFill>
                <a:effectLst/>
                <a:latin typeface="Times New Roman" panose="02020603050405020304" pitchFamily="18" charset="0"/>
                <a:ea typeface="Times New Roman" panose="02020603050405020304" pitchFamily="18" charset="0"/>
              </a:rPr>
              <a:t> cứng SSD hoặc </a:t>
            </a:r>
            <a:r>
              <a:rPr lang="en-US" sz="2800">
                <a:solidFill>
                  <a:schemeClr val="bg1"/>
                </a:solidFill>
                <a:effectLst/>
                <a:latin typeface="Times New Roman" panose="02020603050405020304" pitchFamily="18" charset="0"/>
                <a:ea typeface="Times New Roman" panose="02020603050405020304" pitchFamily="18" charset="0"/>
              </a:rPr>
              <a:t>ổ</a:t>
            </a:r>
            <a:r>
              <a:rPr lang="vi-VN" sz="2800">
                <a:solidFill>
                  <a:schemeClr val="bg1"/>
                </a:solidFill>
                <a:effectLst/>
                <a:latin typeface="Times New Roman" panose="02020603050405020304" pitchFamily="18" charset="0"/>
                <a:ea typeface="Times New Roman" panose="02020603050405020304" pitchFamily="18" charset="0"/>
              </a:rPr>
              <a:t> USB </a:t>
            </a:r>
            <a:r>
              <a:rPr lang="en-US" sz="2800">
                <a:solidFill>
                  <a:schemeClr val="bg1"/>
                </a:solidFill>
                <a:latin typeface="Times New Roman" panose="02020603050405020304" pitchFamily="18" charset="0"/>
                <a:ea typeface="Times New Roman" panose="02020603050405020304" pitchFamily="18" charset="0"/>
              </a:rPr>
              <a:t>để</a:t>
            </a:r>
            <a:r>
              <a:rPr lang="vi-VN" sz="2800">
                <a:solidFill>
                  <a:schemeClr val="bg1"/>
                </a:solidFill>
                <a:effectLst/>
                <a:latin typeface="Times New Roman" panose="02020603050405020304" pitchFamily="18" charset="0"/>
                <a:ea typeface="Times New Roman" panose="02020603050405020304" pitchFamily="18" charset="0"/>
              </a:rPr>
              <a:t> lưu tr</a:t>
            </a:r>
            <a:r>
              <a:rPr lang="en-US" sz="2800">
                <a:solidFill>
                  <a:schemeClr val="bg1"/>
                </a:solidFill>
                <a:latin typeface="Times New Roman" panose="02020603050405020304" pitchFamily="18" charset="0"/>
                <a:ea typeface="Times New Roman" panose="02020603050405020304" pitchFamily="18" charset="0"/>
              </a:rPr>
              <a:t>ữ</a:t>
            </a:r>
            <a:r>
              <a:rPr lang="vi-VN" sz="2800">
                <a:solidFill>
                  <a:schemeClr val="bg1"/>
                </a:solidFill>
                <a:effectLst/>
                <a:latin typeface="Times New Roman" panose="02020603050405020304" pitchFamily="18" charset="0"/>
                <a:ea typeface="Times New Roman" panose="02020603050405020304" pitchFamily="18" charset="0"/>
              </a:rPr>
              <a:t> d</a:t>
            </a:r>
            <a:r>
              <a:rPr lang="en-US" sz="2800">
                <a:solidFill>
                  <a:schemeClr val="bg1"/>
                </a:solidFill>
                <a:latin typeface="Times New Roman" panose="02020603050405020304" pitchFamily="18" charset="0"/>
                <a:ea typeface="Times New Roman" panose="02020603050405020304" pitchFamily="18" charset="0"/>
              </a:rPr>
              <a:t>ữ</a:t>
            </a:r>
            <a:r>
              <a:rPr lang="vi-VN" sz="2800">
                <a:solidFill>
                  <a:schemeClr val="bg1"/>
                </a:solidFill>
                <a:effectLst/>
                <a:latin typeface="Times New Roman" panose="02020603050405020304" pitchFamily="18" charset="0"/>
                <a:ea typeface="Times New Roman" panose="02020603050405020304" pitchFamily="18" charset="0"/>
              </a:rPr>
              <a:t> liệu.</a:t>
            </a:r>
            <a:endParaRPr lang="en-US" sz="2800">
              <a:solidFill>
                <a:schemeClr val="bg1"/>
              </a:solidFill>
            </a:endParaRPr>
          </a:p>
        </p:txBody>
      </p:sp>
      <p:pic>
        <p:nvPicPr>
          <p:cNvPr id="5" name="Picture 4">
            <a:extLst>
              <a:ext uri="{FF2B5EF4-FFF2-40B4-BE49-F238E27FC236}">
                <a16:creationId xmlns:a16="http://schemas.microsoft.com/office/drawing/2014/main" id="{231CFFDB-A0D3-4515-9861-DB4FF3CD0222}"/>
              </a:ext>
            </a:extLst>
          </p:cNvPr>
          <p:cNvPicPr>
            <a:picLocks noChangeAspect="1"/>
          </p:cNvPicPr>
          <p:nvPr/>
        </p:nvPicPr>
        <p:blipFill rotWithShape="1">
          <a:blip r:embed="rId2"/>
          <a:srcRect l="36461" t="37943" r="32039" b="27570"/>
          <a:stretch/>
        </p:blipFill>
        <p:spPr>
          <a:xfrm>
            <a:off x="4701604" y="3971954"/>
            <a:ext cx="2588456" cy="1805003"/>
          </a:xfrm>
          <a:prstGeom prst="rect">
            <a:avLst/>
          </a:prstGeom>
        </p:spPr>
      </p:pic>
      <p:pic>
        <p:nvPicPr>
          <p:cNvPr id="9" name="Picture 8">
            <a:extLst>
              <a:ext uri="{FF2B5EF4-FFF2-40B4-BE49-F238E27FC236}">
                <a16:creationId xmlns:a16="http://schemas.microsoft.com/office/drawing/2014/main" id="{0A7CCDA0-887F-4CA1-84A3-CFEAD423C016}"/>
              </a:ext>
            </a:extLst>
          </p:cNvPr>
          <p:cNvPicPr>
            <a:picLocks noChangeAspect="1"/>
          </p:cNvPicPr>
          <p:nvPr/>
        </p:nvPicPr>
        <p:blipFill rotWithShape="1">
          <a:blip r:embed="rId3"/>
          <a:srcRect l="38538" t="41022" r="13000" b="10750"/>
          <a:stretch/>
        </p:blipFill>
        <p:spPr>
          <a:xfrm>
            <a:off x="6096000" y="190806"/>
            <a:ext cx="4710332" cy="2635543"/>
          </a:xfrm>
          <a:prstGeom prst="rect">
            <a:avLst/>
          </a:prstGeom>
        </p:spPr>
      </p:pic>
      <p:pic>
        <p:nvPicPr>
          <p:cNvPr id="11" name="Picture 10">
            <a:extLst>
              <a:ext uri="{FF2B5EF4-FFF2-40B4-BE49-F238E27FC236}">
                <a16:creationId xmlns:a16="http://schemas.microsoft.com/office/drawing/2014/main" id="{C97687E0-45A1-4D4A-8DD5-3D15D754EA2B}"/>
              </a:ext>
            </a:extLst>
          </p:cNvPr>
          <p:cNvPicPr>
            <a:picLocks noChangeAspect="1"/>
          </p:cNvPicPr>
          <p:nvPr/>
        </p:nvPicPr>
        <p:blipFill rotWithShape="1">
          <a:blip r:embed="rId4"/>
          <a:srcRect l="15808" t="29939" r="39539" b="5620"/>
          <a:stretch/>
        </p:blipFill>
        <p:spPr>
          <a:xfrm>
            <a:off x="154745" y="2235612"/>
            <a:ext cx="4370518" cy="3546104"/>
          </a:xfrm>
          <a:prstGeom prst="rect">
            <a:avLst/>
          </a:prstGeom>
        </p:spPr>
      </p:pic>
      <p:pic>
        <p:nvPicPr>
          <p:cNvPr id="13" name="Picture 12">
            <a:extLst>
              <a:ext uri="{FF2B5EF4-FFF2-40B4-BE49-F238E27FC236}">
                <a16:creationId xmlns:a16="http://schemas.microsoft.com/office/drawing/2014/main" id="{709197C9-D82B-4BF5-A2C6-C6A0E76911EB}"/>
              </a:ext>
            </a:extLst>
          </p:cNvPr>
          <p:cNvPicPr>
            <a:picLocks noChangeAspect="1"/>
          </p:cNvPicPr>
          <p:nvPr/>
        </p:nvPicPr>
        <p:blipFill rotWithShape="1">
          <a:blip r:embed="rId5"/>
          <a:srcRect l="16154" t="39379" r="65269" b="22038"/>
          <a:stretch/>
        </p:blipFill>
        <p:spPr>
          <a:xfrm>
            <a:off x="9772356" y="3260265"/>
            <a:ext cx="2264899" cy="2644726"/>
          </a:xfrm>
          <a:prstGeom prst="rect">
            <a:avLst/>
          </a:prstGeom>
        </p:spPr>
      </p:pic>
      <p:sp>
        <p:nvSpPr>
          <p:cNvPr id="14" name="TextBox 13">
            <a:extLst>
              <a:ext uri="{FF2B5EF4-FFF2-40B4-BE49-F238E27FC236}">
                <a16:creationId xmlns:a16="http://schemas.microsoft.com/office/drawing/2014/main" id="{583F4714-AC2E-4806-9FAB-DAAF447A9F6D}"/>
              </a:ext>
            </a:extLst>
          </p:cNvPr>
          <p:cNvSpPr txBox="1"/>
          <p:nvPr/>
        </p:nvSpPr>
        <p:spPr>
          <a:xfrm>
            <a:off x="11022294" y="476119"/>
            <a:ext cx="1169706" cy="830997"/>
          </a:xfrm>
          <a:prstGeom prst="rect">
            <a:avLst/>
          </a:prstGeom>
          <a:noFill/>
        </p:spPr>
        <p:txBody>
          <a:bodyPr wrap="square" rtlCol="0">
            <a:spAutoFit/>
          </a:bodyPr>
          <a:lstStyle/>
          <a:p>
            <a:r>
              <a:rPr lang="en-US" sz="2400" b="1">
                <a:solidFill>
                  <a:srgbClr val="FFFF00"/>
                </a:solidFill>
                <a:latin typeface="Times New Roman" panose="02020603050405020304" pitchFamily="18" charset="0"/>
                <a:cs typeface="Times New Roman" panose="02020603050405020304" pitchFamily="18" charset="0"/>
              </a:rPr>
              <a:t>Ổ cứng SSD</a:t>
            </a:r>
          </a:p>
        </p:txBody>
      </p:sp>
      <p:sp>
        <p:nvSpPr>
          <p:cNvPr id="15" name="TextBox 14">
            <a:extLst>
              <a:ext uri="{FF2B5EF4-FFF2-40B4-BE49-F238E27FC236}">
                <a16:creationId xmlns:a16="http://schemas.microsoft.com/office/drawing/2014/main" id="{69FF8524-C6DC-49D8-81D5-EF0EDA4E3CC0}"/>
              </a:ext>
            </a:extLst>
          </p:cNvPr>
          <p:cNvSpPr txBox="1"/>
          <p:nvPr/>
        </p:nvSpPr>
        <p:spPr>
          <a:xfrm>
            <a:off x="1329654" y="5920316"/>
            <a:ext cx="2282976" cy="461665"/>
          </a:xfrm>
          <a:prstGeom prst="rect">
            <a:avLst/>
          </a:prstGeom>
          <a:noFill/>
        </p:spPr>
        <p:txBody>
          <a:bodyPr wrap="square" rtlCol="0">
            <a:spAutoFit/>
          </a:bodyPr>
          <a:lstStyle/>
          <a:p>
            <a:r>
              <a:rPr lang="en-US" sz="2400" b="1">
                <a:solidFill>
                  <a:srgbClr val="FFFF00"/>
                </a:solidFill>
                <a:latin typeface="Times New Roman" panose="02020603050405020304" pitchFamily="18" charset="0"/>
                <a:cs typeface="Times New Roman" panose="02020603050405020304" pitchFamily="18" charset="0"/>
              </a:rPr>
              <a:t>Ổ cứng HDD</a:t>
            </a:r>
          </a:p>
        </p:txBody>
      </p:sp>
      <p:sp>
        <p:nvSpPr>
          <p:cNvPr id="16" name="TextBox 15">
            <a:extLst>
              <a:ext uri="{FF2B5EF4-FFF2-40B4-BE49-F238E27FC236}">
                <a16:creationId xmlns:a16="http://schemas.microsoft.com/office/drawing/2014/main" id="{309FDAF8-6F4D-4DCF-9270-9AD80732C2E4}"/>
              </a:ext>
            </a:extLst>
          </p:cNvPr>
          <p:cNvSpPr txBox="1"/>
          <p:nvPr/>
        </p:nvSpPr>
        <p:spPr>
          <a:xfrm>
            <a:off x="4701604" y="5858824"/>
            <a:ext cx="2788791" cy="461665"/>
          </a:xfrm>
          <a:prstGeom prst="rect">
            <a:avLst/>
          </a:prstGeom>
          <a:noFill/>
        </p:spPr>
        <p:txBody>
          <a:bodyPr wrap="square" rtlCol="0">
            <a:spAutoFit/>
          </a:bodyPr>
          <a:lstStyle/>
          <a:p>
            <a:r>
              <a:rPr lang="en-US" sz="2400" b="1">
                <a:solidFill>
                  <a:srgbClr val="FFFF00"/>
                </a:solidFill>
                <a:latin typeface="Times New Roman" panose="02020603050405020304" pitchFamily="18" charset="0"/>
                <a:cs typeface="Times New Roman" panose="02020603050405020304" pitchFamily="18" charset="0"/>
              </a:rPr>
              <a:t>Thiết bị nhớ flash</a:t>
            </a:r>
          </a:p>
        </p:txBody>
      </p:sp>
      <p:sp>
        <p:nvSpPr>
          <p:cNvPr id="17" name="TextBox 16">
            <a:extLst>
              <a:ext uri="{FF2B5EF4-FFF2-40B4-BE49-F238E27FC236}">
                <a16:creationId xmlns:a16="http://schemas.microsoft.com/office/drawing/2014/main" id="{CCDE2B53-3841-426F-A4BA-3529FCD03B15}"/>
              </a:ext>
            </a:extLst>
          </p:cNvPr>
          <p:cNvSpPr txBox="1"/>
          <p:nvPr/>
        </p:nvSpPr>
        <p:spPr>
          <a:xfrm>
            <a:off x="10257555" y="6089656"/>
            <a:ext cx="1529477" cy="461665"/>
          </a:xfrm>
          <a:prstGeom prst="rect">
            <a:avLst/>
          </a:prstGeom>
          <a:noFill/>
        </p:spPr>
        <p:txBody>
          <a:bodyPr wrap="square" rtlCol="0">
            <a:spAutoFit/>
          </a:bodyPr>
          <a:lstStyle/>
          <a:p>
            <a:r>
              <a:rPr lang="en-US" sz="2400" b="1">
                <a:solidFill>
                  <a:srgbClr val="FFFF00"/>
                </a:solidFill>
                <a:latin typeface="Times New Roman" panose="02020603050405020304" pitchFamily="18" charset="0"/>
                <a:cs typeface="Times New Roman" panose="02020603050405020304" pitchFamily="18" charset="0"/>
              </a:rPr>
              <a:t>Đĩa DVD</a:t>
            </a:r>
          </a:p>
        </p:txBody>
      </p:sp>
      <p:pic>
        <p:nvPicPr>
          <p:cNvPr id="19" name="Picture 18">
            <a:extLst>
              <a:ext uri="{FF2B5EF4-FFF2-40B4-BE49-F238E27FC236}">
                <a16:creationId xmlns:a16="http://schemas.microsoft.com/office/drawing/2014/main" id="{F8A0BA3B-EB67-4CF7-977D-D8219E2646A6}"/>
              </a:ext>
            </a:extLst>
          </p:cNvPr>
          <p:cNvPicPr>
            <a:picLocks noChangeAspect="1"/>
          </p:cNvPicPr>
          <p:nvPr/>
        </p:nvPicPr>
        <p:blipFill rotWithShape="1">
          <a:blip r:embed="rId6"/>
          <a:srcRect l="4615" t="43074" r="63770" b="15746"/>
          <a:stretch/>
        </p:blipFill>
        <p:spPr>
          <a:xfrm>
            <a:off x="7457921" y="4322221"/>
            <a:ext cx="1986490" cy="1454736"/>
          </a:xfrm>
          <a:prstGeom prst="rect">
            <a:avLst/>
          </a:prstGeom>
        </p:spPr>
      </p:pic>
    </p:spTree>
    <p:extLst>
      <p:ext uri="{BB962C8B-B14F-4D97-AF65-F5344CB8AC3E}">
        <p14:creationId xmlns:p14="http://schemas.microsoft.com/office/powerpoint/2010/main" val="46524954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par>
                                <p:cTn id="29" presetID="6" presetClass="entr" presetSubtype="1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ircle(in)">
                                      <p:cBhvr>
                                        <p:cTn id="31" dur="2000"/>
                                        <p:tgtEl>
                                          <p:spTgt spid="19"/>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2D7C8-E0E1-4C27-BF15-F4B77DD21781}"/>
              </a:ext>
            </a:extLst>
          </p:cNvPr>
          <p:cNvSpPr>
            <a:spLocks noGrp="1"/>
          </p:cNvSpPr>
          <p:nvPr>
            <p:ph type="title"/>
          </p:nvPr>
        </p:nvSpPr>
        <p:spPr>
          <a:xfrm>
            <a:off x="298351" y="584775"/>
            <a:ext cx="11595297" cy="1322363"/>
          </a:xfrm>
        </p:spPr>
        <p:txBody>
          <a:bodyPr>
            <a:noAutofit/>
          </a:bodyPr>
          <a:lstStyle/>
          <a:p>
            <a:r>
              <a:rPr lang="en-US" sz="280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Hiệu năng c</a:t>
            </a:r>
            <a:r>
              <a:rPr lang="en-US" sz="2800">
                <a:solidFill>
                  <a:schemeClr val="bg1"/>
                </a:solidFill>
                <a:latin typeface="Times New Roman" panose="02020603050405020304" pitchFamily="18" charset="0"/>
                <a:ea typeface="Times New Roman" panose="02020603050405020304" pitchFamily="18" charset="0"/>
              </a:rPr>
              <a:t>ủa</a:t>
            </a:r>
            <a:r>
              <a:rPr lang="vi-VN" sz="2800">
                <a:solidFill>
                  <a:schemeClr val="bg1"/>
                </a:solidFill>
                <a:effectLst/>
                <a:latin typeface="Times New Roman" panose="02020603050405020304" pitchFamily="18" charset="0"/>
                <a:ea typeface="Times New Roman" panose="02020603050405020304" pitchFamily="18" charset="0"/>
              </a:rPr>
              <a:t> máy t</a:t>
            </a:r>
            <a:r>
              <a:rPr lang="en-US" sz="2800">
                <a:solidFill>
                  <a:schemeClr val="bg1"/>
                </a:solidFill>
                <a:latin typeface="Times New Roman" panose="02020603050405020304" pitchFamily="18" charset="0"/>
                <a:ea typeface="Times New Roman" panose="02020603050405020304" pitchFamily="18" charset="0"/>
              </a:rPr>
              <a:t>í</a:t>
            </a:r>
            <a:r>
              <a:rPr lang="vi-VN" sz="2800">
                <a:solidFill>
                  <a:schemeClr val="bg1"/>
                </a:solidFill>
                <a:effectLst/>
                <a:latin typeface="Times New Roman" panose="02020603050405020304" pitchFamily="18" charset="0"/>
                <a:ea typeface="Times New Roman" panose="02020603050405020304" pitchFamily="18" charset="0"/>
              </a:rPr>
              <a:t>nh phụ thuộc vào thông s</a:t>
            </a:r>
            <a:r>
              <a:rPr lang="en-US" sz="2800">
                <a:solidFill>
                  <a:schemeClr val="bg1"/>
                </a:solidFill>
                <a:effectLst/>
                <a:latin typeface="Times New Roman" panose="02020603050405020304" pitchFamily="18" charset="0"/>
                <a:ea typeface="Times New Roman" panose="02020603050405020304" pitchFamily="18" charset="0"/>
              </a:rPr>
              <a:t>ố</a:t>
            </a:r>
            <a:r>
              <a:rPr lang="vi-VN" sz="2800">
                <a:solidFill>
                  <a:schemeClr val="bg1"/>
                </a:solidFill>
                <a:effectLst/>
                <a:latin typeface="Times New Roman" panose="02020603050405020304" pitchFamily="18" charset="0"/>
                <a:ea typeface="Times New Roman" panose="02020603050405020304" pitchFamily="18" charset="0"/>
              </a:rPr>
              <a:t> kĩ thuật c</a:t>
            </a:r>
            <a:r>
              <a:rPr lang="en-US" sz="2800">
                <a:solidFill>
                  <a:schemeClr val="bg1"/>
                </a:solidFill>
                <a:latin typeface="Times New Roman" panose="02020603050405020304" pitchFamily="18" charset="0"/>
                <a:ea typeface="Times New Roman" panose="02020603050405020304" pitchFamily="18" charset="0"/>
              </a:rPr>
              <a:t>ủ</a:t>
            </a:r>
            <a:r>
              <a:rPr lang="vi-VN" sz="2800">
                <a:solidFill>
                  <a:schemeClr val="bg1"/>
                </a:solidFill>
                <a:effectLst/>
                <a:latin typeface="Times New Roman" panose="02020603050405020304" pitchFamily="18" charset="0"/>
                <a:ea typeface="Times New Roman" panose="02020603050405020304" pitchFamily="18" charset="0"/>
              </a:rPr>
              <a:t>a từng bộ phận và sự đ</a:t>
            </a:r>
            <a:r>
              <a:rPr lang="en-US" sz="2800">
                <a:solidFill>
                  <a:schemeClr val="bg1"/>
                </a:solidFill>
                <a:effectLst/>
                <a:latin typeface="Times New Roman" panose="02020603050405020304" pitchFamily="18" charset="0"/>
                <a:ea typeface="Times New Roman" panose="02020603050405020304" pitchFamily="18" charset="0"/>
              </a:rPr>
              <a:t>ồ</a:t>
            </a:r>
            <a:r>
              <a:rPr lang="vi-VN" sz="2800">
                <a:solidFill>
                  <a:schemeClr val="bg1"/>
                </a:solidFill>
                <a:effectLst/>
                <a:latin typeface="Times New Roman" panose="02020603050405020304" pitchFamily="18" charset="0"/>
                <a:ea typeface="Times New Roman" panose="02020603050405020304" pitchFamily="18" charset="0"/>
              </a:rPr>
              <a:t>ng bộ giữa chúng. Có th</a:t>
            </a:r>
            <a:r>
              <a:rPr lang="en-US" sz="2800">
                <a:solidFill>
                  <a:schemeClr val="bg1"/>
                </a:solidFill>
                <a:effectLst/>
                <a:latin typeface="Times New Roman" panose="02020603050405020304" pitchFamily="18" charset="0"/>
                <a:ea typeface="Times New Roman" panose="02020603050405020304" pitchFamily="18" charset="0"/>
              </a:rPr>
              <a:t>ể</a:t>
            </a:r>
            <a:r>
              <a:rPr lang="vi-VN" sz="2800">
                <a:solidFill>
                  <a:schemeClr val="bg1"/>
                </a:solidFill>
                <a:effectLst/>
                <a:latin typeface="Times New Roman" panose="02020603050405020304" pitchFamily="18" charset="0"/>
                <a:ea typeface="Times New Roman" panose="02020603050405020304" pitchFamily="18" charset="0"/>
              </a:rPr>
              <a:t> đánh giá nhanh hiệu năng c</a:t>
            </a:r>
            <a:r>
              <a:rPr lang="en-US" sz="2800">
                <a:solidFill>
                  <a:schemeClr val="bg1"/>
                </a:solidFill>
                <a:latin typeface="Times New Roman" panose="02020603050405020304" pitchFamily="18" charset="0"/>
                <a:ea typeface="Times New Roman" panose="02020603050405020304" pitchFamily="18" charset="0"/>
              </a:rPr>
              <a:t>ủ</a:t>
            </a:r>
            <a:r>
              <a:rPr lang="vi-VN" sz="2800">
                <a:solidFill>
                  <a:schemeClr val="bg1"/>
                </a:solidFill>
                <a:effectLst/>
                <a:latin typeface="Times New Roman" panose="02020603050405020304" pitchFamily="18" charset="0"/>
                <a:ea typeface="Times New Roman" panose="02020603050405020304" pitchFamily="18" charset="0"/>
              </a:rPr>
              <a:t>a máy thông qua t</a:t>
            </a:r>
            <a:r>
              <a:rPr lang="en-US" sz="2800">
                <a:solidFill>
                  <a:schemeClr val="bg1"/>
                </a:solidFill>
                <a:effectLst/>
                <a:latin typeface="Times New Roman" panose="02020603050405020304" pitchFamily="18" charset="0"/>
                <a:ea typeface="Times New Roman" panose="02020603050405020304" pitchFamily="18" charset="0"/>
              </a:rPr>
              <a:t>ố</a:t>
            </a:r>
            <a:r>
              <a:rPr lang="vi-VN" sz="2800">
                <a:solidFill>
                  <a:schemeClr val="bg1"/>
                </a:solidFill>
                <a:effectLst/>
                <a:latin typeface="Times New Roman" panose="02020603050405020304" pitchFamily="18" charset="0"/>
                <a:ea typeface="Times New Roman" panose="02020603050405020304" pitchFamily="18" charset="0"/>
              </a:rPr>
              <a:t>c độ CPU</a:t>
            </a:r>
            <a:r>
              <a:rPr lang="en-US" sz="2800">
                <a:solidFill>
                  <a:schemeClr val="bg1"/>
                </a:solidFill>
                <a:effectLst/>
                <a:latin typeface="Times New Roman" panose="02020603050405020304" pitchFamily="18" charset="0"/>
                <a:ea typeface="Times New Roman" panose="02020603050405020304" pitchFamily="18" charset="0"/>
              </a:rPr>
              <a:t>,</a:t>
            </a:r>
            <a:r>
              <a:rPr lang="vi-VN" sz="2800">
                <a:solidFill>
                  <a:schemeClr val="bg1"/>
                </a:solidFill>
                <a:effectLst/>
                <a:latin typeface="Times New Roman" panose="02020603050405020304" pitchFamily="18" charset="0"/>
                <a:ea typeface="Times New Roman" panose="02020603050405020304" pitchFamily="18" charset="0"/>
              </a:rPr>
              <a:t> dung lượng bộ nhớ RAM.</a:t>
            </a:r>
            <a:endParaRPr lang="en-US" sz="2800">
              <a:solidFill>
                <a:schemeClr val="bg1"/>
              </a:solidFill>
            </a:endParaRPr>
          </a:p>
        </p:txBody>
      </p:sp>
      <p:sp>
        <p:nvSpPr>
          <p:cNvPr id="3" name="Content Placeholder 2">
            <a:extLst>
              <a:ext uri="{FF2B5EF4-FFF2-40B4-BE49-F238E27FC236}">
                <a16:creationId xmlns:a16="http://schemas.microsoft.com/office/drawing/2014/main" id="{B6A53F8E-9912-474F-8492-847500C11207}"/>
              </a:ext>
            </a:extLst>
          </p:cNvPr>
          <p:cNvSpPr>
            <a:spLocks noGrp="1"/>
          </p:cNvSpPr>
          <p:nvPr>
            <p:ph idx="1"/>
          </p:nvPr>
        </p:nvSpPr>
        <p:spPr>
          <a:xfrm>
            <a:off x="298351" y="1973960"/>
            <a:ext cx="11595296" cy="3906335"/>
          </a:xfrm>
        </p:spPr>
        <p:txBody>
          <a:bodyPr>
            <a:noAutofit/>
          </a:bodyPr>
          <a:lstStyle/>
          <a:p>
            <a:pPr indent="0" algn="just">
              <a:lnSpc>
                <a:spcPct val="125000"/>
              </a:lnSpc>
              <a:spcAft>
                <a:spcPts val="900"/>
              </a:spcAft>
              <a:buNone/>
            </a:pP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 </a:t>
            </a:r>
            <a:r>
              <a:rPr lang="vi-VN"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Thông s</a:t>
            </a:r>
            <a:r>
              <a:rPr lang="en-US"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ố</a:t>
            </a:r>
            <a:r>
              <a:rPr lang="vi-VN"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 kĩ thuật c</a:t>
            </a:r>
            <a:r>
              <a:rPr lang="en-US"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ầ</a:t>
            </a:r>
            <a:r>
              <a:rPr lang="vi-VN"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n quan </a:t>
            </a:r>
            <a:r>
              <a:rPr lang="en-US"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t</a:t>
            </a:r>
            <a:r>
              <a:rPr lang="vi-VN"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âm của CPU g</a:t>
            </a:r>
            <a:r>
              <a:rPr lang="en-US"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ồ</a:t>
            </a:r>
            <a:r>
              <a:rPr lang="vi-VN"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m:</a:t>
            </a:r>
            <a:endParaRPr lang="en-US"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endParaRPr>
          </a:p>
          <a:p>
            <a:pPr indent="0" algn="just">
              <a:lnSpc>
                <a:spcPct val="125000"/>
              </a:lnSpc>
              <a:spcAft>
                <a:spcPts val="300"/>
              </a:spcAft>
              <a:buNone/>
            </a:pP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 T</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ốc độ c</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ủ</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a CPU: đo b</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ằ</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ng </a:t>
            </a:r>
            <a:r>
              <a:rPr lang="vi-VN" sz="2600">
                <a:solidFill>
                  <a:srgbClr val="FFFF00"/>
                </a:solidFill>
                <a:effectLst/>
                <a:latin typeface="Times New Roman" panose="02020603050405020304" pitchFamily="18" charset="0"/>
                <a:ea typeface="Times New Roman" panose="02020603050405020304" pitchFamily="18" charset="0"/>
              </a:rPr>
              <a:t>Hz (Hertz)</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bi</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ể</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u thị số chu k</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ì</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xử </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lí</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mồi giây mà CPU có th</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ể</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thực hiện </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đ</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ược. T</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ố</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c độ này càng cao th</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ì</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máy tính chạy càng nhanh</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Hiện nay</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CPU có tốc độ hàng </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vài </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GHz (1 GHz = 10</a:t>
            </a:r>
            <a:r>
              <a:rPr lang="vi-VN" sz="2600" baseline="30000">
                <a:solidFill>
                  <a:schemeClr val="accent2">
                    <a:lumMod val="40000"/>
                    <a:lumOff val="60000"/>
                  </a:schemeClr>
                </a:solidFill>
                <a:effectLst/>
                <a:latin typeface="Times New Roman" panose="02020603050405020304" pitchFamily="18" charset="0"/>
                <a:ea typeface="Times New Roman" panose="02020603050405020304" pitchFamily="18" charset="0"/>
              </a:rPr>
              <a:t>9</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Hz).</a:t>
            </a:r>
            <a:endPar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endParaRPr>
          </a:p>
          <a:p>
            <a:pPr indent="0" algn="just">
              <a:lnSpc>
                <a:spcPct val="125000"/>
              </a:lnSpc>
              <a:spcAft>
                <a:spcPts val="300"/>
              </a:spcAft>
              <a:buNone/>
            </a:pP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 </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S</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ố</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lượng nhân hay lõi (core): CPU có c</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ấ</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u tạo g</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ồ</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m một hoặc nhi</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ề</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u nhân (còn gọi là lõi) vật lí. Với cùng một công nghệ s</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ả</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n xuất, CPU có nhi</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ề</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u nhân h</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ơ</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n th</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ì</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hiệu năng, kh</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ả</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năng đa nhiệm và t</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ố</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c </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đ</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ộ x</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ử</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lí tốt h</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ơ</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n.</a:t>
            </a:r>
            <a:endPar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1AE7A8BF-DB78-416D-A2BD-E61536BE0460}"/>
              </a:ext>
            </a:extLst>
          </p:cNvPr>
          <p:cNvSpPr txBox="1"/>
          <p:nvPr/>
        </p:nvSpPr>
        <p:spPr>
          <a:xfrm>
            <a:off x="0" y="0"/>
            <a:ext cx="6098344" cy="584775"/>
          </a:xfrm>
          <a:prstGeom prst="rect">
            <a:avLst/>
          </a:prstGeom>
          <a:noFill/>
        </p:spPr>
        <p:txBody>
          <a:bodyPr wrap="square">
            <a:spAutoFit/>
          </a:bodyPr>
          <a:lstStyle/>
          <a:p>
            <a:r>
              <a:rPr lang="en-US" sz="3200"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t>3. </a:t>
            </a:r>
            <a:r>
              <a:rPr lang="vi-VN" sz="3200"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t>Hiệu năng của máy tính</a:t>
            </a:r>
            <a:r>
              <a:rPr lang="en-US" sz="3200"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t>( SGK)</a:t>
            </a:r>
            <a:endParaRPr lang="en-US" sz="3200" b="1">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6729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TotalTime>
  <Words>767</Words>
  <Application>Microsoft Office PowerPoint</Application>
  <PresentationFormat>Widescreen</PresentationFormat>
  <Paragraphs>27</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.VnArabiaH</vt:lpstr>
      <vt:lpstr>Arial</vt:lpstr>
      <vt:lpstr>Calibri</vt:lpstr>
      <vt:lpstr>Calibri Light</vt:lpstr>
      <vt:lpstr>Times New Roman</vt:lpstr>
      <vt:lpstr>Office Theme</vt:lpstr>
      <vt:lpstr>CHỦ ĐỀ A: MẠNG MÁY TÍNH VÀ XÃ HỘI TRI THỨC THẾ GIỚI THIẾT BỊ SỐ HỆ ĐIỀU HÀNH VÀ PHẦN MỀM ỨNG DỤNG Bài 1: BÊN TRONG MÁY TÍNH </vt:lpstr>
      <vt:lpstr>Em hãy cho biết CPU làm nhiệm vụ gì trong máy tính?</vt:lpstr>
      <vt:lpstr>PowerPoint Presentation</vt:lpstr>
      <vt:lpstr>b. Thực hiện phép toán nhị phân với phép toán logic</vt:lpstr>
      <vt:lpstr>Bảng mạch chính (H4) có đế cắm CPU, ROM, các khe cắm RAM, các khe cắm ô cứng và một số khe cắm khác. Bảng mạch chính đóng vai trò làm nên giao tiếp giữa CPU, RAM và các linh kiện điện tử khác phục vụ cho việc kết nối với các thiết bị ngoại vi. </vt:lpstr>
      <vt:lpstr>CPU (Central Processing Unit - bộ xử lí trung tâm) SGK (Hình 5) đóng vai trò bộ não của máy tính: đảm nhiệm công việc tìm nạp lệnh, giải mã lệnh và thực thi lệnh cho máy tính.</vt:lpstr>
      <vt:lpstr>ROM (Read Only Memory - bỏ nhớ chỉ đọc) (Hình 4) lưu trữ chương trình giúp khởi động các chức năng cơ bản của máy tính. </vt:lpstr>
      <vt:lpstr>Thiết bị lưu trữ (Hình 7) dùng để lưu trữ dữ liệu lâu dài và không bị mất di khi máy tính tắt nguồn. Ngày nay, máy tính thường sử dụng ổ cứng HDD, ổ cứng SSD hoặc ổ USB để lưu trữ dữ liệu.</vt:lpstr>
      <vt:lpstr>-  Hiệu năng của máy tính phụ thuộc vào thông số kĩ thuật của từng bộ phận và sự đồng bộ giữa chúng. Có thể đánh giá nhanh hiệu năng của máy thông qua tốc độ CPU, dung lượng bộ nhớ RAM.</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A: MẠNG MÁY TÍNH VÀ XÃ HỘI TRI THỨC THẾ GIỚI THIẾT BỊ SỐ HỆ ĐIỀU HÀNH VÀ PHẦN MỀM ỨNG DỤNG Bài 1: BÊN TRONG MÁY TÍNH </dc:title>
  <dc:creator>MINH-PC</dc:creator>
  <cp:lastModifiedBy>MINH-PC</cp:lastModifiedBy>
  <cp:revision>29</cp:revision>
  <dcterms:created xsi:type="dcterms:W3CDTF">2023-07-01T03:43:12Z</dcterms:created>
  <dcterms:modified xsi:type="dcterms:W3CDTF">2023-08-05T04:00:52Z</dcterms:modified>
</cp:coreProperties>
</file>