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63" r:id="rId6"/>
    <p:sldId id="271" r:id="rId7"/>
    <p:sldId id="259" r:id="rId8"/>
    <p:sldId id="272" r:id="rId9"/>
    <p:sldId id="273" r:id="rId10"/>
    <p:sldId id="260" r:id="rId11"/>
    <p:sldId id="274" r:id="rId12"/>
    <p:sldId id="275" r:id="rId13"/>
    <p:sldId id="262" r:id="rId14"/>
    <p:sldId id="276" r:id="rId15"/>
    <p:sldId id="277" r:id="rId16"/>
    <p:sldId id="278" r:id="rId17"/>
    <p:sldId id="264"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74" autoAdjust="0"/>
  </p:normalViewPr>
  <p:slideViewPr>
    <p:cSldViewPr snapToGrid="0" showGuides="1">
      <p:cViewPr varScale="1">
        <p:scale>
          <a:sx n="73" d="100"/>
          <a:sy n="73" d="100"/>
        </p:scale>
        <p:origin x="612" y="72"/>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6/13/2022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6/13/2022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Building image">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l="20784" r="20784"/>
          <a:stretch>
            <a:fillRect/>
          </a:stretch>
        </p:blipFill>
        <p:spPr/>
      </p:pic>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descr="Company name and logo group of information&#10;">
            <a:extLst>
              <a:ext uri="{FF2B5EF4-FFF2-40B4-BE49-F238E27FC236}">
                <a16:creationId xmlns:a16="http://schemas.microsoft.com/office/drawing/2014/main" id="{5B07AEC6-55AE-4E18-BEEA-A226E87C7897}"/>
              </a:ext>
            </a:extLst>
          </p:cNvPr>
          <p:cNvGrpSpPr/>
          <p:nvPr/>
        </p:nvGrpSpPr>
        <p:grpSpPr>
          <a:xfrm>
            <a:off x="2955850" y="2855631"/>
            <a:ext cx="1881541" cy="1118752"/>
            <a:chOff x="2955850" y="2902286"/>
            <a:chExt cx="1881541" cy="1118752"/>
          </a:xfrm>
        </p:grpSpPr>
        <p:sp>
          <p:nvSpPr>
            <p:cNvPr id="20" name="TextBox 19">
              <a:extLst>
                <a:ext uri="{FF2B5EF4-FFF2-40B4-BE49-F238E27FC236}">
                  <a16:creationId xmlns:a16="http://schemas.microsoft.com/office/drawing/2014/main" id="{94DF2E04-7632-4FED-B0BF-8FB243D982A3}"/>
                </a:ext>
              </a:extLst>
            </p:cNvPr>
            <p:cNvSpPr txBox="1"/>
            <p:nvPr/>
          </p:nvSpPr>
          <p:spPr>
            <a:xfrm>
              <a:off x="3238428" y="2902286"/>
              <a:ext cx="1295547" cy="1015663"/>
            </a:xfrm>
            <a:prstGeom prst="rect">
              <a:avLst/>
            </a:prstGeom>
            <a:noFill/>
          </p:spPr>
          <p:txBody>
            <a:bodyPr wrap="none" rtlCol="0">
              <a:spAutoFit/>
            </a:bodyPr>
            <a:lstStyle/>
            <a:p>
              <a:r>
                <a:rPr lang="en-US" sz="6000" b="1" dirty="0">
                  <a:solidFill>
                    <a:schemeClr val="bg1"/>
                  </a:solidFill>
                  <a:latin typeface="Arial Black" panose="020B0A04020102020204" pitchFamily="34" charset="0"/>
                </a:rPr>
                <a:t>FR</a:t>
              </a:r>
            </a:p>
          </p:txBody>
        </p:sp>
        <p:sp>
          <p:nvSpPr>
            <p:cNvPr id="21" name="TextBox 20">
              <a:extLst>
                <a:ext uri="{FF2B5EF4-FFF2-40B4-BE49-F238E27FC236}">
                  <a16:creationId xmlns:a16="http://schemas.microsoft.com/office/drawing/2014/main" id="{FC9A1C71-347B-44A9-88B4-692D9731582D}"/>
                </a:ext>
              </a:extLst>
            </p:cNvPr>
            <p:cNvSpPr txBox="1"/>
            <p:nvPr/>
          </p:nvSpPr>
          <p:spPr>
            <a:xfrm>
              <a:off x="2955850" y="3713261"/>
              <a:ext cx="1881541" cy="307777"/>
            </a:xfrm>
            <a:prstGeom prst="rect">
              <a:avLst/>
            </a:prstGeom>
            <a:noFill/>
          </p:spPr>
          <p:txBody>
            <a:bodyPr wrap="none" rtlCol="0">
              <a:spAutoFit/>
            </a:bodyPr>
            <a:lstStyle/>
            <a:p>
              <a:r>
                <a:rPr lang="en-US" sz="1400" dirty="0">
                  <a:solidFill>
                    <a:schemeClr val="bg1"/>
                  </a:solidFill>
                  <a:cs typeface="Calibri Light" panose="020F0302020204030204" pitchFamily="34" charset="0"/>
                </a:rPr>
                <a:t>FABRIKAM RESIDENCES</a:t>
              </a:r>
            </a:p>
          </p:txBody>
        </p:sp>
      </p:gr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111921" y="2006083"/>
            <a:ext cx="5872261" cy="2136425"/>
          </a:xfrm>
        </p:spPr>
        <p:txBody>
          <a:bodyPr>
            <a:normAutofit fontScale="90000"/>
          </a:bodyPr>
          <a:lstStyle/>
          <a:p>
            <a:pPr algn="ctr">
              <a:lnSpc>
                <a:spcPct val="100000"/>
              </a:lnSpc>
              <a:spcBef>
                <a:spcPts val="600"/>
              </a:spcBef>
              <a:spcAft>
                <a:spcPts val="600"/>
              </a:spcAft>
            </a:pPr>
            <a:r>
              <a:rPr lang="en-US">
                <a:latin typeface="Times New Roman" panose="02020603050405020304" pitchFamily="18" charset="0"/>
                <a:cs typeface="Times New Roman" panose="02020603050405020304" pitchFamily="18" charset="0"/>
              </a:rPr>
              <a:t>BÀI 15</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THỰC HÀNH VỚI KIỂU DỮ LIỆU DANH SÁCH</a:t>
            </a:r>
            <a:endParaRPr lang="en-US"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10</a:t>
            </a:fld>
            <a:endParaRPr lang="en-US" dirty="0"/>
          </a:p>
        </p:txBody>
      </p:sp>
      <p:sp>
        <p:nvSpPr>
          <p:cNvPr id="8" name="TextBox 7">
            <a:extLst>
              <a:ext uri="{FF2B5EF4-FFF2-40B4-BE49-F238E27FC236}">
                <a16:creationId xmlns:a16="http://schemas.microsoft.com/office/drawing/2014/main" id="{55B07EF0-0C50-414B-A3CE-D9B69F59F9F1}"/>
              </a:ext>
            </a:extLst>
          </p:cNvPr>
          <p:cNvSpPr txBox="1"/>
          <p:nvPr/>
        </p:nvSpPr>
        <p:spPr>
          <a:xfrm>
            <a:off x="2071254" y="4952546"/>
            <a:ext cx="6096000" cy="523220"/>
          </a:xfrm>
          <a:prstGeom prst="rect">
            <a:avLst/>
          </a:prstGeom>
          <a:noFill/>
        </p:spPr>
        <p:txBody>
          <a:bodyPr wrap="square">
            <a:spAutoFit/>
          </a:bodyPr>
          <a:lstStyle/>
          <a:p>
            <a:pPr algn="ctr"/>
            <a:r>
              <a:rPr lang="en-US" sz="2800" i="1">
                <a:latin typeface="Times New Roman" panose="02020603050405020304" pitchFamily="18" charset="0"/>
                <a:cs typeface="Times New Roman" panose="02020603050405020304" pitchFamily="18" charset="0"/>
              </a:rPr>
              <a:t>Hình 4.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Hà My viết</a:t>
            </a:r>
            <a:endParaRPr lang="en-US" sz="2800"/>
          </a:p>
        </p:txBody>
      </p:sp>
      <p:pic>
        <p:nvPicPr>
          <p:cNvPr id="16" name="Picture 15">
            <a:extLst>
              <a:ext uri="{FF2B5EF4-FFF2-40B4-BE49-F238E27FC236}">
                <a16:creationId xmlns:a16="http://schemas.microsoft.com/office/drawing/2014/main" id="{C7E2BFFB-1458-4D2B-9DDA-753437725CFB}"/>
              </a:ext>
            </a:extLst>
          </p:cNvPr>
          <p:cNvPicPr>
            <a:picLocks noChangeAspect="1"/>
          </p:cNvPicPr>
          <p:nvPr/>
        </p:nvPicPr>
        <p:blipFill rotWithShape="1">
          <a:blip r:embed="rId2"/>
          <a:srcRect l="10341" t="5433" r="50000" b="63643"/>
          <a:stretch/>
        </p:blipFill>
        <p:spPr>
          <a:xfrm>
            <a:off x="2071254" y="1414848"/>
            <a:ext cx="7135091" cy="3127991"/>
          </a:xfrm>
          <a:prstGeom prst="rect">
            <a:avLst/>
          </a:prstGeom>
          <a:ln>
            <a:solidFill>
              <a:srgbClr val="C00000"/>
            </a:solidFill>
          </a:ln>
        </p:spPr>
      </p:pic>
      <p:cxnSp>
        <p:nvCxnSpPr>
          <p:cNvPr id="20" name="Straight Arrow Connector 19">
            <a:extLst>
              <a:ext uri="{FF2B5EF4-FFF2-40B4-BE49-F238E27FC236}">
                <a16:creationId xmlns:a16="http://schemas.microsoft.com/office/drawing/2014/main" id="{B0A78BC6-81DC-4427-921B-CAF940192F8E}"/>
              </a:ext>
            </a:extLst>
          </p:cNvPr>
          <p:cNvCxnSpPr/>
          <p:nvPr/>
        </p:nvCxnSpPr>
        <p:spPr>
          <a:xfrm>
            <a:off x="3089564" y="900545"/>
            <a:ext cx="1842654" cy="22028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DB3DE0B-7311-40EB-A8C5-271B69A70060}"/>
              </a:ext>
            </a:extLst>
          </p:cNvPr>
          <p:cNvSpPr txBox="1"/>
          <p:nvPr/>
        </p:nvSpPr>
        <p:spPr>
          <a:xfrm>
            <a:off x="1842655" y="425165"/>
            <a:ext cx="273627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i="1">
                <a:latin typeface="Times New Roman" panose="02020603050405020304" pitchFamily="18" charset="0"/>
                <a:cs typeface="Times New Roman" panose="02020603050405020304" pitchFamily="18" charset="0"/>
              </a:rPr>
              <a:t>Sai dấu </a:t>
            </a:r>
            <a:r>
              <a:rPr lang="en-US" sz="2800">
                <a:latin typeface="Times New Roman" panose="02020603050405020304" pitchFamily="18" charset="0"/>
                <a:cs typeface="Times New Roman" panose="02020603050405020304" pitchFamily="18" charset="0"/>
              </a:rPr>
              <a:t>( )</a:t>
            </a:r>
            <a:endParaRPr lang="en-US" sz="2800"/>
          </a:p>
        </p:txBody>
      </p:sp>
    </p:spTree>
    <p:extLst>
      <p:ext uri="{BB962C8B-B14F-4D97-AF65-F5344CB8AC3E}">
        <p14:creationId xmlns:p14="http://schemas.microsoft.com/office/powerpoint/2010/main" val="31004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11</a:t>
            </a:fld>
            <a:endParaRPr lang="en-US" dirty="0"/>
          </a:p>
        </p:txBody>
      </p:sp>
      <p:sp>
        <p:nvSpPr>
          <p:cNvPr id="8" name="TextBox 7">
            <a:extLst>
              <a:ext uri="{FF2B5EF4-FFF2-40B4-BE49-F238E27FC236}">
                <a16:creationId xmlns:a16="http://schemas.microsoft.com/office/drawing/2014/main" id="{55B07EF0-0C50-414B-A3CE-D9B69F59F9F1}"/>
              </a:ext>
            </a:extLst>
          </p:cNvPr>
          <p:cNvSpPr txBox="1"/>
          <p:nvPr/>
        </p:nvSpPr>
        <p:spPr>
          <a:xfrm>
            <a:off x="2071254" y="4952546"/>
            <a:ext cx="6096000" cy="523220"/>
          </a:xfrm>
          <a:prstGeom prst="rect">
            <a:avLst/>
          </a:prstGeom>
          <a:noFill/>
        </p:spPr>
        <p:txBody>
          <a:bodyPr wrap="square">
            <a:spAutoFit/>
          </a:bodyPr>
          <a:lstStyle/>
          <a:p>
            <a:pPr algn="ctr"/>
            <a:r>
              <a:rPr lang="en-US" sz="2800" i="1">
                <a:latin typeface="Times New Roman" panose="02020603050405020304" pitchFamily="18" charset="0"/>
                <a:cs typeface="Times New Roman" panose="02020603050405020304" pitchFamily="18" charset="0"/>
              </a:rPr>
              <a:t>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đã sửa</a:t>
            </a:r>
            <a:endParaRPr lang="en-US" sz="2800"/>
          </a:p>
        </p:txBody>
      </p:sp>
      <p:pic>
        <p:nvPicPr>
          <p:cNvPr id="12" name="Picture 11">
            <a:extLst>
              <a:ext uri="{FF2B5EF4-FFF2-40B4-BE49-F238E27FC236}">
                <a16:creationId xmlns:a16="http://schemas.microsoft.com/office/drawing/2014/main" id="{036DDE35-F91A-4650-8062-73C3C607BD8B}"/>
              </a:ext>
            </a:extLst>
          </p:cNvPr>
          <p:cNvPicPr>
            <a:picLocks noChangeAspect="1"/>
          </p:cNvPicPr>
          <p:nvPr/>
        </p:nvPicPr>
        <p:blipFill rotWithShape="1">
          <a:blip r:embed="rId2"/>
          <a:srcRect l="10114" t="5432" r="50000" b="64655"/>
          <a:stretch/>
        </p:blipFill>
        <p:spPr>
          <a:xfrm>
            <a:off x="1676400" y="1460138"/>
            <a:ext cx="7135090" cy="3008529"/>
          </a:xfrm>
          <a:prstGeom prst="rect">
            <a:avLst/>
          </a:prstGeom>
          <a:ln>
            <a:solidFill>
              <a:srgbClr val="C00000"/>
            </a:solidFill>
          </a:ln>
        </p:spPr>
      </p:pic>
      <p:sp>
        <p:nvSpPr>
          <p:cNvPr id="2" name="Arrow: Down 1">
            <a:extLst>
              <a:ext uri="{FF2B5EF4-FFF2-40B4-BE49-F238E27FC236}">
                <a16:creationId xmlns:a16="http://schemas.microsoft.com/office/drawing/2014/main" id="{A0602AC1-A8BE-453A-81D3-0FB95BA1EA9A}"/>
              </a:ext>
            </a:extLst>
          </p:cNvPr>
          <p:cNvSpPr/>
          <p:nvPr/>
        </p:nvSpPr>
        <p:spPr>
          <a:xfrm>
            <a:off x="4779818" y="249382"/>
            <a:ext cx="637309" cy="105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436213B-AAC0-44F3-A3FA-B1F0579B03D3}"/>
              </a:ext>
            </a:extLst>
          </p:cNvPr>
          <p:cNvCxnSpPr/>
          <p:nvPr/>
        </p:nvCxnSpPr>
        <p:spPr>
          <a:xfrm>
            <a:off x="2798613" y="900545"/>
            <a:ext cx="1842654" cy="22028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CA3ED-5CD8-4831-A110-52798C6B4587}"/>
              </a:ext>
            </a:extLst>
          </p:cNvPr>
          <p:cNvSpPr txBox="1"/>
          <p:nvPr/>
        </p:nvSpPr>
        <p:spPr>
          <a:xfrm>
            <a:off x="706582" y="425165"/>
            <a:ext cx="358139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i="1">
                <a:latin typeface="Times New Roman" panose="02020603050405020304" pitchFamily="18" charset="0"/>
                <a:cs typeface="Times New Roman" panose="02020603050405020304" pitchFamily="18" charset="0"/>
              </a:rPr>
              <a:t>Sửa dấu </a:t>
            </a:r>
            <a:r>
              <a:rPr lang="en-US" sz="2800">
                <a:latin typeface="Times New Roman" panose="02020603050405020304" pitchFamily="18" charset="0"/>
                <a:cs typeface="Times New Roman" panose="02020603050405020304" pitchFamily="18" charset="0"/>
              </a:rPr>
              <a:t>( ) thành [ ]</a:t>
            </a:r>
            <a:endParaRPr lang="en-US" sz="2800"/>
          </a:p>
        </p:txBody>
      </p:sp>
    </p:spTree>
    <p:extLst>
      <p:ext uri="{BB962C8B-B14F-4D97-AF65-F5344CB8AC3E}">
        <p14:creationId xmlns:p14="http://schemas.microsoft.com/office/powerpoint/2010/main" val="32854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20493" y="374733"/>
            <a:ext cx="8333222" cy="608895"/>
          </a:xfrm>
        </p:spPr>
        <p:txBody>
          <a:bodyPr>
            <a:normAutofit/>
          </a:bodyPr>
          <a:lstStyle/>
          <a:p>
            <a:r>
              <a:rPr lang="en-US" sz="3200"/>
              <a:t>Bài 4. Quản lí tiền điện</a:t>
            </a:r>
            <a:endParaRPr lang="en-US" sz="3200" b="0" dirty="0"/>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520493" y="1298555"/>
            <a:ext cx="11000947" cy="2359045"/>
          </a:xfrm>
        </p:spPr>
        <p:txBody>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12 số nguyên dương tương ứng là tiền điện của 12 tháng trong năm vừa rồi của nhà em, đưa ra màn hình các thông tin sau:</a:t>
            </a:r>
          </a:p>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Tổng số tiền điện của cả năm, trung bình mỗi tháng</a:t>
            </a:r>
          </a:p>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Liệt kê các tháng dùng nhiều hơn trung bình mỗi tháng</a:t>
            </a:r>
            <a:endParaRPr lang="en-US" sz="28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12</a:t>
            </a:fld>
            <a:endParaRPr lang="en-US" dirty="0"/>
          </a:p>
        </p:txBody>
      </p:sp>
    </p:spTree>
    <p:extLst>
      <p:ext uri="{BB962C8B-B14F-4D97-AF65-F5344CB8AC3E}">
        <p14:creationId xmlns:p14="http://schemas.microsoft.com/office/powerpoint/2010/main" val="105576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D2B20E-6A0B-43F1-8A8E-4CFC54654395}"/>
              </a:ext>
            </a:extLst>
          </p:cNvPr>
          <p:cNvPicPr>
            <a:picLocks noChangeAspect="1"/>
          </p:cNvPicPr>
          <p:nvPr/>
        </p:nvPicPr>
        <p:blipFill rotWithShape="1">
          <a:blip r:embed="rId2"/>
          <a:srcRect r="43000" b="43997"/>
          <a:stretch/>
        </p:blipFill>
        <p:spPr>
          <a:xfrm>
            <a:off x="1380308" y="1039333"/>
            <a:ext cx="9431383" cy="5209810"/>
          </a:xfrm>
          <a:prstGeom prst="rect">
            <a:avLst/>
          </a:prstGeom>
          <a:ln>
            <a:solidFill>
              <a:schemeClr val="tx1"/>
            </a:solidFill>
          </a:ln>
        </p:spPr>
      </p:pic>
      <p:sp>
        <p:nvSpPr>
          <p:cNvPr id="9" name="Arrow: Right 8">
            <a:extLst>
              <a:ext uri="{FF2B5EF4-FFF2-40B4-BE49-F238E27FC236}">
                <a16:creationId xmlns:a16="http://schemas.microsoft.com/office/drawing/2014/main" id="{D5BDC85D-E102-4586-829E-A6B6F39E0C49}"/>
              </a:ext>
            </a:extLst>
          </p:cNvPr>
          <p:cNvSpPr/>
          <p:nvPr/>
        </p:nvSpPr>
        <p:spPr>
          <a:xfrm>
            <a:off x="470263" y="3161211"/>
            <a:ext cx="862148" cy="62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4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title="Building image">
            <a:extLst>
              <a:ext uri="{FF2B5EF4-FFF2-40B4-BE49-F238E27FC236}">
                <a16:creationId xmlns:a16="http://schemas.microsoft.com/office/drawing/2014/main" id="{BA026684-ED32-4C82-8EFB-03E9E047EA33}"/>
              </a:ext>
            </a:extLst>
          </p:cNvPr>
          <p:cNvPicPr>
            <a:picLocks noGrp="1" noChangeAspect="1"/>
          </p:cNvPicPr>
          <p:nvPr>
            <p:ph type="pic" sz="quarter" idx="13"/>
          </p:nvPr>
        </p:nvPicPr>
        <p:blipFill>
          <a:blip r:embed="rId2"/>
          <a:srcRect l="20784" r="20784"/>
          <a:stretch>
            <a:fillRect/>
          </a:stretch>
        </p:blipFill>
        <p:spPr>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9" name="Hexagon 18" descr="Solid dark colored hexagon in the middle of image accent">
            <a:extLst>
              <a:ext uri="{FF2B5EF4-FFF2-40B4-BE49-F238E27FC236}">
                <a16:creationId xmlns:a16="http://schemas.microsoft.com/office/drawing/2014/main" id="{7CE8B54A-D8B2-498F-ACFB-31AC2DEB83FA}"/>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Company initials and name in grouped text">
            <a:extLst>
              <a:ext uri="{FF2B5EF4-FFF2-40B4-BE49-F238E27FC236}">
                <a16:creationId xmlns:a16="http://schemas.microsoft.com/office/drawing/2014/main" id="{82C4EAC6-3E04-4614-86BA-A23C851754D9}"/>
              </a:ext>
            </a:extLst>
          </p:cNvPr>
          <p:cNvGrpSpPr/>
          <p:nvPr/>
        </p:nvGrpSpPr>
        <p:grpSpPr>
          <a:xfrm>
            <a:off x="2955850" y="2855631"/>
            <a:ext cx="1881541" cy="1118752"/>
            <a:chOff x="2955850" y="2902286"/>
            <a:chExt cx="1881541" cy="1118752"/>
          </a:xfrm>
        </p:grpSpPr>
        <p:sp>
          <p:nvSpPr>
            <p:cNvPr id="21" name="TextBox 20">
              <a:extLst>
                <a:ext uri="{FF2B5EF4-FFF2-40B4-BE49-F238E27FC236}">
                  <a16:creationId xmlns:a16="http://schemas.microsoft.com/office/drawing/2014/main" id="{A20626FA-81E3-4C45-BF2D-D52CF6D96238}"/>
                </a:ext>
              </a:extLst>
            </p:cNvPr>
            <p:cNvSpPr txBox="1"/>
            <p:nvPr/>
          </p:nvSpPr>
          <p:spPr>
            <a:xfrm>
              <a:off x="3238428" y="2902286"/>
              <a:ext cx="1295547" cy="1015663"/>
            </a:xfrm>
            <a:prstGeom prst="rect">
              <a:avLst/>
            </a:prstGeom>
            <a:noFill/>
          </p:spPr>
          <p:txBody>
            <a:bodyPr wrap="none" rtlCol="0">
              <a:spAutoFit/>
            </a:bodyPr>
            <a:lstStyle/>
            <a:p>
              <a:r>
                <a:rPr lang="en-US" sz="6000" b="1" dirty="0">
                  <a:solidFill>
                    <a:schemeClr val="bg1"/>
                  </a:solidFill>
                  <a:latin typeface="Arial Black" panose="020B0A04020102020204" pitchFamily="34" charset="0"/>
                </a:rPr>
                <a:t>FR</a:t>
              </a:r>
            </a:p>
          </p:txBody>
        </p:sp>
        <p:sp>
          <p:nvSpPr>
            <p:cNvPr id="22" name="TextBox 21">
              <a:extLst>
                <a:ext uri="{FF2B5EF4-FFF2-40B4-BE49-F238E27FC236}">
                  <a16:creationId xmlns:a16="http://schemas.microsoft.com/office/drawing/2014/main" id="{D6E86452-6AEA-4380-9682-AB26317ADB62}"/>
                </a:ext>
              </a:extLst>
            </p:cNvPr>
            <p:cNvSpPr txBox="1"/>
            <p:nvPr/>
          </p:nvSpPr>
          <p:spPr>
            <a:xfrm>
              <a:off x="2955850" y="3713261"/>
              <a:ext cx="1881541" cy="307777"/>
            </a:xfrm>
            <a:prstGeom prst="rect">
              <a:avLst/>
            </a:prstGeom>
            <a:noFill/>
          </p:spPr>
          <p:txBody>
            <a:bodyPr wrap="none" rtlCol="0">
              <a:spAutoFit/>
            </a:bodyPr>
            <a:lstStyle/>
            <a:p>
              <a:r>
                <a:rPr lang="en-US" sz="1400" dirty="0">
                  <a:solidFill>
                    <a:schemeClr val="bg1"/>
                  </a:solidFill>
                  <a:cs typeface="Calibri Light" panose="020F0302020204030204" pitchFamily="34" charset="0"/>
                </a:rPr>
                <a:t>FABRIKAM RESIDENCES</a:t>
              </a:r>
            </a:p>
          </p:txBody>
        </p:sp>
      </p:gr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Angelica Astrom</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US" dirty="0"/>
              <a:t>208 555 0164</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US" dirty="0"/>
              <a:t>angelica@fabrikamresidences.com</a:t>
            </a:r>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US" dirty="0"/>
              <a:t>www.fabrikamresidences.com</a:t>
            </a:r>
          </a:p>
        </p:txBody>
      </p:sp>
    </p:spTree>
    <p:extLst>
      <p:ext uri="{BB962C8B-B14F-4D97-AF65-F5344CB8AC3E}">
        <p14:creationId xmlns:p14="http://schemas.microsoft.com/office/powerpoint/2010/main" val="226095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408" b="9408"/>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tx1"/>
                </a:solidFill>
              </a:rPr>
              <a:t>Title </a:t>
            </a:r>
            <a:r>
              <a:rPr lang="en-US" b="0" dirty="0">
                <a:solidFill>
                  <a:schemeClr val="tx1"/>
                </a:solidFill>
                <a:latin typeface="Calibri Light" panose="020F0302020204030204" pitchFamily="34" charset="0"/>
                <a:cs typeface="Calibri Light" panose="020F0302020204030204" pitchFamily="34" charset="0"/>
              </a:rPr>
              <a:t>Goes Here</a:t>
            </a:r>
          </a:p>
        </p:txBody>
      </p:sp>
    </p:spTree>
    <p:extLst>
      <p:ext uri="{BB962C8B-B14F-4D97-AF65-F5344CB8AC3E}">
        <p14:creationId xmlns:p14="http://schemas.microsoft.com/office/powerpoint/2010/main" val="200922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343411" y="139207"/>
            <a:ext cx="8333222" cy="608895"/>
          </a:xfrm>
        </p:spPr>
        <p:txBody>
          <a:bodyPr>
            <a:normAutofit/>
          </a:bodyPr>
          <a:lstStyle/>
          <a:p>
            <a:r>
              <a:rPr lang="en-US" sz="3200"/>
              <a:t>Bài 1. Cập nhật danh sách</a:t>
            </a:r>
            <a:endParaRPr lang="en-US" sz="3200" b="0" dirty="0"/>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520492" y="1376932"/>
            <a:ext cx="11366705" cy="2890268"/>
          </a:xfrm>
        </p:spPr>
        <p:txBody>
          <a:bodyPr/>
          <a:lstStyle/>
          <a:p>
            <a:pPr algn="just"/>
            <a:r>
              <a:rPr lang="en-US" sz="2800">
                <a:latin typeface="Times New Roman" panose="02020603050405020304" pitchFamily="18" charset="0"/>
                <a:cs typeface="Times New Roman" panose="02020603050405020304" pitchFamily="18" charset="0"/>
              </a:rPr>
              <a:t>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từ bàn phím một danh sách các số nguyên, sau đó thực hiện:</a:t>
            </a:r>
          </a:p>
          <a:p>
            <a:pPr marL="342900" indent="-342900" algn="just">
              <a:buFontTx/>
              <a:buChar char="-"/>
            </a:pPr>
            <a:r>
              <a:rPr lang="en-US" sz="2800">
                <a:latin typeface="Times New Roman" panose="02020603050405020304" pitchFamily="18" charset="0"/>
                <a:cs typeface="Times New Roman" panose="02020603050405020304" pitchFamily="18" charset="0"/>
              </a:rPr>
              <a:t>Thay thế các phần tử âm bằng -1, phần tử dương bằng 1, giữ nguyên các phần tử giá trị 0</a:t>
            </a:r>
          </a:p>
          <a:p>
            <a:pPr marL="342900" indent="-342900" algn="just">
              <a:buFontTx/>
              <a:buChar char="-"/>
            </a:pPr>
            <a:r>
              <a:rPr lang="en-US" sz="2800">
                <a:latin typeface="Times New Roman" panose="02020603050405020304" pitchFamily="18" charset="0"/>
                <a:cs typeface="Times New Roman" panose="02020603050405020304" pitchFamily="18" charset="0"/>
              </a:rPr>
              <a:t>Đưa ra màn hình danh sách nhận được</a:t>
            </a:r>
          </a:p>
          <a:p>
            <a:pPr marL="342900" indent="-342900" algn="just">
              <a:buFontTx/>
              <a:buChar char="-"/>
            </a:pPr>
            <a:r>
              <a:rPr lang="en-US" sz="2800">
                <a:latin typeface="Times New Roman" panose="02020603050405020304" pitchFamily="18" charset="0"/>
                <a:cs typeface="Times New Roman" panose="02020603050405020304" pitchFamily="18" charset="0"/>
              </a:rPr>
              <a:t>Ví dụ:</a:t>
            </a:r>
            <a:endParaRPr lang="en-US" sz="2800" dirty="0">
              <a:latin typeface="Times New Roman" panose="02020603050405020304" pitchFamily="18" charset="0"/>
              <a:cs typeface="Times New Roman" panose="02020603050405020304" pitchFamily="18" charset="0"/>
            </a:endParaRP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2919416756"/>
              </p:ext>
            </p:extLst>
          </p:nvPr>
        </p:nvGraphicFramePr>
        <p:xfrm>
          <a:off x="2417623" y="4641300"/>
          <a:ext cx="7572442" cy="1340950"/>
        </p:xfrm>
        <a:graphic>
          <a:graphicData uri="http://schemas.openxmlformats.org/drawingml/2006/table">
            <a:tbl>
              <a:tblPr firstRow="1" bandRow="1">
                <a:tableStyleId>{5C22544A-7EE6-4342-B048-85BDC9FD1C3A}</a:tableStyleId>
              </a:tblPr>
              <a:tblGrid>
                <a:gridCol w="3786221">
                  <a:extLst>
                    <a:ext uri="{9D8B030D-6E8A-4147-A177-3AD203B41FA5}">
                      <a16:colId xmlns:a16="http://schemas.microsoft.com/office/drawing/2014/main" val="4235906612"/>
                    </a:ext>
                  </a:extLst>
                </a:gridCol>
                <a:gridCol w="3786221">
                  <a:extLst>
                    <a:ext uri="{9D8B030D-6E8A-4147-A177-3AD203B41FA5}">
                      <a16:colId xmlns:a16="http://schemas.microsoft.com/office/drawing/2014/main" val="284311610"/>
                    </a:ext>
                  </a:extLst>
                </a:gridCol>
              </a:tblGrid>
              <a:tr h="520429">
                <a:tc>
                  <a:txBody>
                    <a:bodyPr/>
                    <a:lstStyle/>
                    <a:p>
                      <a:pPr algn="ctr"/>
                      <a:r>
                        <a:rPr lang="en-IN" sz="2800">
                          <a:solidFill>
                            <a:srgbClr val="3F3F3F"/>
                          </a:solidFill>
                          <a:latin typeface="Times New Roman" panose="02020603050405020304" pitchFamily="18" charset="0"/>
                          <a:cs typeface="Times New Roman" panose="02020603050405020304" pitchFamily="18" charset="0"/>
                        </a:rPr>
                        <a:t>Input</a:t>
                      </a:r>
                      <a:endParaRPr lang="en-IN" sz="2800" dirty="0">
                        <a:solidFill>
                          <a:srgbClr val="3F3F3F"/>
                        </a:solidFill>
                        <a:latin typeface="Times New Roman" panose="02020603050405020304" pitchFamily="18" charset="0"/>
                        <a:cs typeface="Times New Roman" panose="02020603050405020304" pitchFamily="18" charset="0"/>
                      </a:endParaRPr>
                    </a:p>
                  </a:txBody>
                  <a:tcPr marL="94257" marR="94257" anchor="ctr">
                    <a:solidFill>
                      <a:schemeClr val="accent2"/>
                    </a:solidFill>
                  </a:tcPr>
                </a:tc>
                <a:tc>
                  <a:txBody>
                    <a:bodyPr/>
                    <a:lstStyle/>
                    <a:p>
                      <a:pPr algn="ctr"/>
                      <a:r>
                        <a:rPr lang="en-IN" sz="2800">
                          <a:solidFill>
                            <a:srgbClr val="3F3F3F"/>
                          </a:solidFill>
                          <a:latin typeface="Times New Roman" panose="02020603050405020304" pitchFamily="18" charset="0"/>
                          <a:cs typeface="Times New Roman" panose="02020603050405020304" pitchFamily="18" charset="0"/>
                        </a:rPr>
                        <a:t>Output</a:t>
                      </a:r>
                      <a:endParaRPr lang="en-IN" sz="2800" dirty="0">
                        <a:solidFill>
                          <a:srgbClr val="3F3F3F"/>
                        </a:solidFill>
                        <a:latin typeface="Times New Roman" panose="02020603050405020304" pitchFamily="18" charset="0"/>
                        <a:cs typeface="Times New Roman" panose="02020603050405020304" pitchFamily="18" charset="0"/>
                      </a:endParaRPr>
                    </a:p>
                  </a:txBody>
                  <a:tcPr marL="94257" marR="94257" anchor="ctr">
                    <a:solidFill>
                      <a:schemeClr val="accent2"/>
                    </a:solidFill>
                  </a:tcPr>
                </a:tc>
                <a:extLst>
                  <a:ext uri="{0D108BD9-81ED-4DB2-BD59-A6C34878D82A}">
                    <a16:rowId xmlns:a16="http://schemas.microsoft.com/office/drawing/2014/main" val="2215579220"/>
                  </a:ext>
                </a:extLst>
              </a:tr>
              <a:tr h="820521">
                <a:tc>
                  <a:txBody>
                    <a:bodyPr/>
                    <a:lstStyle/>
                    <a:p>
                      <a:r>
                        <a:rPr lang="en-IN" sz="2800">
                          <a:solidFill>
                            <a:schemeClr val="tx1"/>
                          </a:solidFill>
                          <a:latin typeface="Times New Roman" panose="02020603050405020304" pitchFamily="18" charset="0"/>
                          <a:cs typeface="Times New Roman" panose="02020603050405020304" pitchFamily="18" charset="0"/>
                        </a:rPr>
                        <a:t>-5 0 6 8 -3 -4 -2 0 4 6</a:t>
                      </a:r>
                      <a:endParaRPr lang="en-IN" sz="2800" dirty="0">
                        <a:solidFill>
                          <a:schemeClr val="tx1"/>
                        </a:solidFill>
                        <a:latin typeface="Times New Roman" panose="02020603050405020304" pitchFamily="18" charset="0"/>
                        <a:cs typeface="Times New Roman" panose="02020603050405020304" pitchFamily="18" charset="0"/>
                      </a:endParaRPr>
                    </a:p>
                  </a:txBody>
                  <a:tcPr marL="182880" marR="94257" anchor="ctr">
                    <a:solidFill>
                      <a:schemeClr val="accent3">
                        <a:lumMod val="90000"/>
                      </a:schemeClr>
                    </a:solidFill>
                  </a:tcPr>
                </a:tc>
                <a:tc>
                  <a:txBody>
                    <a:bodyPr/>
                    <a:lstStyle/>
                    <a:p>
                      <a:pPr algn="ctr"/>
                      <a:r>
                        <a:rPr lang="en-IN" sz="2800">
                          <a:solidFill>
                            <a:schemeClr val="tx1"/>
                          </a:solidFill>
                          <a:latin typeface="Times New Roman" panose="02020603050405020304" pitchFamily="18" charset="0"/>
                          <a:cs typeface="Times New Roman" panose="02020603050405020304" pitchFamily="18" charset="0"/>
                        </a:rPr>
                        <a:t>-1 0 1 1 -1 -1 0 1 1</a:t>
                      </a:r>
                      <a:endParaRPr lang="en-IN" sz="2800" dirty="0">
                        <a:solidFill>
                          <a:schemeClr val="tx1"/>
                        </a:solidFill>
                        <a:latin typeface="Times New Roman" panose="02020603050405020304" pitchFamily="18" charset="0"/>
                        <a:cs typeface="Times New Roman" panose="02020603050405020304" pitchFamily="18" charset="0"/>
                      </a:endParaRPr>
                    </a:p>
                  </a:txBody>
                  <a:tcPr marL="94257" marR="94257" anchor="ctr">
                    <a:solidFill>
                      <a:schemeClr val="accent3"/>
                    </a:solidFill>
                  </a:tcPr>
                </a:tc>
                <a:extLst>
                  <a:ext uri="{0D108BD9-81ED-4DB2-BD59-A6C34878D82A}">
                    <a16:rowId xmlns:a16="http://schemas.microsoft.com/office/drawing/2014/main" val="2516563405"/>
                  </a:ext>
                </a:extLst>
              </a:tr>
            </a:tbl>
          </a:graphicData>
        </a:graphic>
      </p:graphicFrame>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2</a:t>
            </a:fld>
            <a:endParaRPr lang="en-US" dirty="0"/>
          </a:p>
        </p:txBody>
      </p:sp>
    </p:spTree>
    <p:extLst>
      <p:ext uri="{BB962C8B-B14F-4D97-AF65-F5344CB8AC3E}">
        <p14:creationId xmlns:p14="http://schemas.microsoft.com/office/powerpoint/2010/main" val="297370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338530" y="444007"/>
            <a:ext cx="8333222" cy="608895"/>
          </a:xfrm>
        </p:spPr>
        <p:txBody>
          <a:bodyPr>
            <a:normAutofit/>
          </a:bodyPr>
          <a:lstStyle/>
          <a:p>
            <a:r>
              <a:rPr lang="en-US" sz="3200"/>
              <a:t>Hướng dẫn</a:t>
            </a:r>
            <a:endParaRPr lang="en-US" sz="3200" b="0" dirty="0"/>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520493" y="1376931"/>
            <a:ext cx="11158890" cy="3790813"/>
          </a:xfrm>
        </p:spPr>
        <p:txBody>
          <a:bodyPr/>
          <a:lstStyle/>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Tạo danh sách </a:t>
            </a:r>
            <a:r>
              <a:rPr lang="en-US" sz="2800" b="1">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từ dữ liệu nhập vào</a:t>
            </a:r>
          </a:p>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Duyệt các phần tử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(với i = 0, 1, 2, …, len(a) – 1); thay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 1 nếu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&gt; 0 và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 -1 nếu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&lt; 0</a:t>
            </a:r>
          </a:p>
          <a:p>
            <a:pPr algn="just">
              <a:lnSpc>
                <a:spcPct val="100000"/>
              </a:lnSpc>
              <a:spcBef>
                <a:spcPts val="600"/>
              </a:spcBef>
              <a:spcAft>
                <a:spcPts val="600"/>
              </a:spcAft>
            </a:pPr>
            <a:r>
              <a:rPr lang="en-US" sz="2800" b="1" i="1">
                <a:latin typeface="Times New Roman" panose="02020603050405020304" pitchFamily="18" charset="0"/>
                <a:cs typeface="Times New Roman" panose="02020603050405020304" pitchFamily="18" charset="0"/>
              </a:rPr>
              <a:t>Lưu ý:</a:t>
            </a:r>
            <a:r>
              <a:rPr lang="en-US" sz="2800">
                <a:latin typeface="Times New Roman" panose="02020603050405020304" pitchFamily="18" charset="0"/>
                <a:cs typeface="Times New Roman" panose="02020603050405020304" pitchFamily="18" charset="0"/>
              </a:rPr>
              <a:t> Lệnh </a:t>
            </a:r>
            <a:r>
              <a:rPr lang="en-US" sz="2800" b="1">
                <a:latin typeface="Times New Roman" panose="02020603050405020304" pitchFamily="18" charset="0"/>
                <a:cs typeface="Times New Roman" panose="02020603050405020304" pitchFamily="18" charset="0"/>
              </a:rPr>
              <a:t>print</a:t>
            </a:r>
            <a:r>
              <a:rPr lang="en-US" sz="2800">
                <a:latin typeface="Times New Roman" panose="02020603050405020304" pitchFamily="18" charset="0"/>
                <a:cs typeface="Times New Roman" panose="02020603050405020304" pitchFamily="18" charset="0"/>
              </a:rPr>
              <a:t>() chứa tham số </a:t>
            </a:r>
            <a:r>
              <a:rPr lang="en-US" sz="2800" b="1">
                <a:latin typeface="Times New Roman" panose="02020603050405020304" pitchFamily="18" charset="0"/>
                <a:cs typeface="Times New Roman" panose="02020603050405020304" pitchFamily="18" charset="0"/>
              </a:rPr>
              <a:t>end = ‘ ‘ </a:t>
            </a:r>
            <a:r>
              <a:rPr lang="en-US" sz="2800">
                <a:latin typeface="Times New Roman" panose="02020603050405020304" pitchFamily="18" charset="0"/>
                <a:cs typeface="Times New Roman" panose="02020603050405020304" pitchFamily="18" charset="0"/>
              </a:rPr>
              <a:t>để thêm dấu cách giữa các phần tử của danh sách.</a:t>
            </a:r>
          </a:p>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Tham khảo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1</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3</a:t>
            </a:fld>
            <a:endParaRPr lang="en-US" dirty="0"/>
          </a:p>
        </p:txBody>
      </p:sp>
    </p:spTree>
    <p:extLst>
      <p:ext uri="{BB962C8B-B14F-4D97-AF65-F5344CB8AC3E}">
        <p14:creationId xmlns:p14="http://schemas.microsoft.com/office/powerpoint/2010/main" val="42868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4</a:t>
            </a:fld>
            <a:endParaRPr lang="en-US" dirty="0"/>
          </a:p>
        </p:txBody>
      </p:sp>
      <p:pic>
        <p:nvPicPr>
          <p:cNvPr id="17" name="Picture 16">
            <a:extLst>
              <a:ext uri="{FF2B5EF4-FFF2-40B4-BE49-F238E27FC236}">
                <a16:creationId xmlns:a16="http://schemas.microsoft.com/office/drawing/2014/main" id="{11580D54-3B5A-4509-B8DA-9A803B66D8EE}"/>
              </a:ext>
            </a:extLst>
          </p:cNvPr>
          <p:cNvPicPr>
            <a:picLocks noChangeAspect="1"/>
          </p:cNvPicPr>
          <p:nvPr/>
        </p:nvPicPr>
        <p:blipFill rotWithShape="1">
          <a:blip r:embed="rId3"/>
          <a:srcRect l="8295" t="3411" r="61705" b="69504"/>
          <a:stretch/>
        </p:blipFill>
        <p:spPr>
          <a:xfrm>
            <a:off x="1120836" y="1885074"/>
            <a:ext cx="6083528" cy="3087851"/>
          </a:xfrm>
          <a:prstGeom prst="rect">
            <a:avLst/>
          </a:prstGeom>
          <a:ln>
            <a:solidFill>
              <a:srgbClr val="FF0000"/>
            </a:solidFill>
          </a:ln>
        </p:spPr>
      </p:pic>
      <p:sp>
        <p:nvSpPr>
          <p:cNvPr id="19" name="TextBox 18">
            <a:extLst>
              <a:ext uri="{FF2B5EF4-FFF2-40B4-BE49-F238E27FC236}">
                <a16:creationId xmlns:a16="http://schemas.microsoft.com/office/drawing/2014/main" id="{9EC9031F-71D0-4D74-BFF5-0F4FBBE26FB5}"/>
              </a:ext>
            </a:extLst>
          </p:cNvPr>
          <p:cNvSpPr txBox="1"/>
          <p:nvPr/>
        </p:nvSpPr>
        <p:spPr>
          <a:xfrm>
            <a:off x="1108364" y="5553255"/>
            <a:ext cx="6096000" cy="954107"/>
          </a:xfrm>
          <a:prstGeom prst="rect">
            <a:avLst/>
          </a:prstGeom>
          <a:noFill/>
        </p:spPr>
        <p:txBody>
          <a:bodyPr wrap="square">
            <a:spAutoFit/>
          </a:bodyPr>
          <a:lstStyle/>
          <a:p>
            <a:pPr algn="ctr"/>
            <a:r>
              <a:rPr lang="en-US" sz="2800" i="1">
                <a:latin typeface="Times New Roman" panose="02020603050405020304" pitchFamily="18" charset="0"/>
                <a:cs typeface="Times New Roman" panose="02020603050405020304" pitchFamily="18" charset="0"/>
              </a:rPr>
              <a:t>Hình 1. Một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cho bài toán cập nhật danh sách</a:t>
            </a:r>
            <a:endParaRPr lang="en-US" sz="2800"/>
          </a:p>
        </p:txBody>
      </p:sp>
      <p:sp>
        <p:nvSpPr>
          <p:cNvPr id="6" name="Arrow: Down 5">
            <a:extLst>
              <a:ext uri="{FF2B5EF4-FFF2-40B4-BE49-F238E27FC236}">
                <a16:creationId xmlns:a16="http://schemas.microsoft.com/office/drawing/2014/main" id="{9B7C04DC-5E87-46A3-8AEE-5B0C7752E9AD}"/>
              </a:ext>
            </a:extLst>
          </p:cNvPr>
          <p:cNvSpPr/>
          <p:nvPr/>
        </p:nvSpPr>
        <p:spPr>
          <a:xfrm>
            <a:off x="3422469" y="809897"/>
            <a:ext cx="548640" cy="927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343411" y="139207"/>
            <a:ext cx="8333222" cy="608895"/>
          </a:xfrm>
        </p:spPr>
        <p:txBody>
          <a:bodyPr>
            <a:normAutofit/>
          </a:bodyPr>
          <a:lstStyle/>
          <a:p>
            <a:r>
              <a:rPr lang="en-US" sz="3200"/>
              <a:t>Bài 2. Các số đặc biệt của dãy số</a:t>
            </a:r>
            <a:endParaRPr lang="en-US" sz="3200" b="0" dirty="0"/>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520493" y="1298555"/>
            <a:ext cx="11000947" cy="2359045"/>
          </a:xfrm>
        </p:spPr>
        <p:txBody>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từ bàn phím danh sách số nguyên a, đếm và đưa ra màn hình số lượng các phần tử lớn hơn phần tử đứng trước và phần tử đứng sau nó</a:t>
            </a:r>
          </a:p>
          <a:p>
            <a:pPr marL="342900" indent="-342900">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Ví dụ:</a:t>
            </a:r>
            <a:endParaRPr lang="en-US" sz="2800" dirty="0">
              <a:latin typeface="Times New Roman" panose="02020603050405020304" pitchFamily="18" charset="0"/>
              <a:cs typeface="Times New Roman" panose="02020603050405020304" pitchFamily="18" charset="0"/>
            </a:endParaRP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2849449799"/>
              </p:ext>
            </p:extLst>
          </p:nvPr>
        </p:nvGraphicFramePr>
        <p:xfrm>
          <a:off x="1589307" y="4208053"/>
          <a:ext cx="8863318" cy="1340950"/>
        </p:xfrm>
        <a:graphic>
          <a:graphicData uri="http://schemas.openxmlformats.org/drawingml/2006/table">
            <a:tbl>
              <a:tblPr firstRow="1" bandRow="1">
                <a:tableStyleId>{5C22544A-7EE6-4342-B048-85BDC9FD1C3A}</a:tableStyleId>
              </a:tblPr>
              <a:tblGrid>
                <a:gridCol w="5617028">
                  <a:extLst>
                    <a:ext uri="{9D8B030D-6E8A-4147-A177-3AD203B41FA5}">
                      <a16:colId xmlns:a16="http://schemas.microsoft.com/office/drawing/2014/main" val="4235906612"/>
                    </a:ext>
                  </a:extLst>
                </a:gridCol>
                <a:gridCol w="3246290">
                  <a:extLst>
                    <a:ext uri="{9D8B030D-6E8A-4147-A177-3AD203B41FA5}">
                      <a16:colId xmlns:a16="http://schemas.microsoft.com/office/drawing/2014/main" val="284311610"/>
                    </a:ext>
                  </a:extLst>
                </a:gridCol>
              </a:tblGrid>
              <a:tr h="520429">
                <a:tc>
                  <a:txBody>
                    <a:bodyPr/>
                    <a:lstStyle/>
                    <a:p>
                      <a:pPr algn="ctr"/>
                      <a:r>
                        <a:rPr lang="en-IN" sz="2800">
                          <a:solidFill>
                            <a:srgbClr val="3F3F3F"/>
                          </a:solidFill>
                          <a:latin typeface="Times New Roman" panose="02020603050405020304" pitchFamily="18" charset="0"/>
                          <a:cs typeface="Times New Roman" panose="02020603050405020304" pitchFamily="18" charset="0"/>
                        </a:rPr>
                        <a:t>Input</a:t>
                      </a:r>
                      <a:endParaRPr lang="en-IN" sz="2800" dirty="0">
                        <a:solidFill>
                          <a:srgbClr val="3F3F3F"/>
                        </a:solidFill>
                        <a:latin typeface="Times New Roman" panose="02020603050405020304" pitchFamily="18" charset="0"/>
                        <a:cs typeface="Times New Roman" panose="02020603050405020304" pitchFamily="18" charset="0"/>
                      </a:endParaRPr>
                    </a:p>
                  </a:txBody>
                  <a:tcPr marL="94257" marR="94257" anchor="ctr">
                    <a:solidFill>
                      <a:schemeClr val="accent2"/>
                    </a:solidFill>
                  </a:tcPr>
                </a:tc>
                <a:tc>
                  <a:txBody>
                    <a:bodyPr/>
                    <a:lstStyle/>
                    <a:p>
                      <a:pPr algn="ctr"/>
                      <a:r>
                        <a:rPr lang="en-IN" sz="2800">
                          <a:solidFill>
                            <a:srgbClr val="3F3F3F"/>
                          </a:solidFill>
                          <a:latin typeface="Times New Roman" panose="02020603050405020304" pitchFamily="18" charset="0"/>
                          <a:cs typeface="Times New Roman" panose="02020603050405020304" pitchFamily="18" charset="0"/>
                        </a:rPr>
                        <a:t>Output</a:t>
                      </a:r>
                      <a:endParaRPr lang="en-IN" sz="2800" dirty="0">
                        <a:solidFill>
                          <a:srgbClr val="3F3F3F"/>
                        </a:solidFill>
                        <a:latin typeface="Times New Roman" panose="02020603050405020304" pitchFamily="18" charset="0"/>
                        <a:cs typeface="Times New Roman" panose="02020603050405020304" pitchFamily="18" charset="0"/>
                      </a:endParaRPr>
                    </a:p>
                  </a:txBody>
                  <a:tcPr marL="94257" marR="94257" anchor="ctr">
                    <a:solidFill>
                      <a:schemeClr val="accent2"/>
                    </a:solidFill>
                  </a:tcPr>
                </a:tc>
                <a:extLst>
                  <a:ext uri="{0D108BD9-81ED-4DB2-BD59-A6C34878D82A}">
                    <a16:rowId xmlns:a16="http://schemas.microsoft.com/office/drawing/2014/main" val="2215579220"/>
                  </a:ext>
                </a:extLst>
              </a:tr>
              <a:tr h="820521">
                <a:tc>
                  <a:txBody>
                    <a:bodyPr/>
                    <a:lstStyle/>
                    <a:p>
                      <a:r>
                        <a:rPr lang="en-IN" sz="2800">
                          <a:solidFill>
                            <a:schemeClr val="tx1"/>
                          </a:solidFill>
                          <a:latin typeface="Times New Roman" panose="02020603050405020304" pitchFamily="18" charset="0"/>
                          <a:cs typeface="Times New Roman" panose="02020603050405020304" pitchFamily="18" charset="0"/>
                        </a:rPr>
                        <a:t>5 -3 0 4 -1 2 -6 -4 -5 9 -12 15</a:t>
                      </a:r>
                      <a:endParaRPr lang="en-IN" sz="2800" dirty="0">
                        <a:solidFill>
                          <a:schemeClr val="tx1"/>
                        </a:solidFill>
                        <a:latin typeface="Times New Roman" panose="02020603050405020304" pitchFamily="18" charset="0"/>
                        <a:cs typeface="Times New Roman" panose="02020603050405020304" pitchFamily="18" charset="0"/>
                      </a:endParaRPr>
                    </a:p>
                  </a:txBody>
                  <a:tcPr marL="182880" marR="94257" anchor="ctr">
                    <a:solidFill>
                      <a:schemeClr val="accent3">
                        <a:lumMod val="90000"/>
                      </a:schemeClr>
                    </a:solidFill>
                  </a:tcPr>
                </a:tc>
                <a:tc>
                  <a:txBody>
                    <a:bodyPr/>
                    <a:lstStyle/>
                    <a:p>
                      <a:pPr algn="ctr"/>
                      <a:r>
                        <a:rPr lang="en-IN" sz="2800">
                          <a:solidFill>
                            <a:schemeClr val="tx1"/>
                          </a:solidFill>
                          <a:latin typeface="Times New Roman" panose="02020603050405020304" pitchFamily="18" charset="0"/>
                          <a:cs typeface="Times New Roman" panose="02020603050405020304" pitchFamily="18" charset="0"/>
                        </a:rPr>
                        <a:t>4</a:t>
                      </a:r>
                      <a:endParaRPr lang="en-IN" sz="2800" dirty="0">
                        <a:solidFill>
                          <a:schemeClr val="tx1"/>
                        </a:solidFill>
                        <a:latin typeface="Times New Roman" panose="02020603050405020304" pitchFamily="18" charset="0"/>
                        <a:cs typeface="Times New Roman" panose="02020603050405020304" pitchFamily="18" charset="0"/>
                      </a:endParaRPr>
                    </a:p>
                  </a:txBody>
                  <a:tcPr marL="94257" marR="94257" anchor="ctr">
                    <a:solidFill>
                      <a:schemeClr val="accent3"/>
                    </a:solidFill>
                  </a:tcPr>
                </a:tc>
                <a:extLst>
                  <a:ext uri="{0D108BD9-81ED-4DB2-BD59-A6C34878D82A}">
                    <a16:rowId xmlns:a16="http://schemas.microsoft.com/office/drawing/2014/main" val="2516563405"/>
                  </a:ext>
                </a:extLst>
              </a:tr>
            </a:tbl>
          </a:graphicData>
        </a:graphic>
      </p:graphicFrame>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17622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482794" y="885922"/>
            <a:ext cx="8333222" cy="608895"/>
          </a:xfrm>
        </p:spPr>
        <p:txBody>
          <a:bodyPr>
            <a:normAutofit/>
          </a:bodyPr>
          <a:lstStyle/>
          <a:p>
            <a:r>
              <a:rPr lang="en-US" sz="3200"/>
              <a:t>Hướng dẫn</a:t>
            </a:r>
            <a:endParaRPr lang="en-US" sz="3200" b="0" dirty="0"/>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516555" y="2152140"/>
            <a:ext cx="11158890" cy="2280669"/>
          </a:xfrm>
        </p:spPr>
        <p:txBody>
          <a:bodyPr/>
          <a:lstStyle/>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Tạo danh sách </a:t>
            </a:r>
            <a:r>
              <a:rPr lang="en-US" sz="2800" b="1">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từ dữ liệu nhập vào</a:t>
            </a:r>
          </a:p>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Duyệt các phần tử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(với i = 1, 2, …, len(a) – 2); đếm các phần tử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thỏa mãn điều kiện a</a:t>
            </a:r>
            <a:r>
              <a:rPr lang="en-US" sz="2800" baseline="-25000">
                <a:latin typeface="Times New Roman" panose="02020603050405020304" pitchFamily="18" charset="0"/>
                <a:cs typeface="Times New Roman" panose="02020603050405020304" pitchFamily="18" charset="0"/>
              </a:rPr>
              <a:t>i-1</a:t>
            </a:r>
            <a:r>
              <a:rPr lang="en-US" sz="2800">
                <a:latin typeface="Times New Roman" panose="02020603050405020304" pitchFamily="18" charset="0"/>
                <a:cs typeface="Times New Roman" panose="02020603050405020304" pitchFamily="18" charset="0"/>
              </a:rPr>
              <a:t> &lt; a</a:t>
            </a:r>
            <a:r>
              <a:rPr lang="en-US" sz="2800" baseline="-2500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&gt; a</a:t>
            </a:r>
            <a:r>
              <a:rPr lang="en-US" sz="2800" baseline="-25000">
                <a:latin typeface="Times New Roman" panose="02020603050405020304" pitchFamily="18" charset="0"/>
                <a:cs typeface="Times New Roman" panose="02020603050405020304" pitchFamily="18" charset="0"/>
              </a:rPr>
              <a:t>i+1</a:t>
            </a:r>
            <a:r>
              <a:rPr lang="en-US" sz="2800">
                <a:latin typeface="Times New Roman" panose="02020603050405020304" pitchFamily="18" charset="0"/>
                <a:cs typeface="Times New Roman" panose="02020603050405020304" pitchFamily="18" charset="0"/>
              </a:rPr>
              <a:t> </a:t>
            </a:r>
          </a:p>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Tham khảo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2</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6</a:t>
            </a:fld>
            <a:endParaRPr lang="en-US" dirty="0"/>
          </a:p>
        </p:txBody>
      </p:sp>
    </p:spTree>
    <p:extLst>
      <p:ext uri="{BB962C8B-B14F-4D97-AF65-F5344CB8AC3E}">
        <p14:creationId xmlns:p14="http://schemas.microsoft.com/office/powerpoint/2010/main" val="283546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7</a:t>
            </a:fld>
            <a:endParaRPr lang="en-US" dirty="0"/>
          </a:p>
        </p:txBody>
      </p:sp>
      <p:sp>
        <p:nvSpPr>
          <p:cNvPr id="8" name="TextBox 7">
            <a:extLst>
              <a:ext uri="{FF2B5EF4-FFF2-40B4-BE49-F238E27FC236}">
                <a16:creationId xmlns:a16="http://schemas.microsoft.com/office/drawing/2014/main" id="{544B307D-9483-42A0-A984-0D7AB9C53BD3}"/>
              </a:ext>
            </a:extLst>
          </p:cNvPr>
          <p:cNvSpPr txBox="1"/>
          <p:nvPr/>
        </p:nvSpPr>
        <p:spPr>
          <a:xfrm>
            <a:off x="794855" y="4945846"/>
            <a:ext cx="6096000" cy="954107"/>
          </a:xfrm>
          <a:prstGeom prst="rect">
            <a:avLst/>
          </a:prstGeom>
          <a:noFill/>
        </p:spPr>
        <p:txBody>
          <a:bodyPr wrap="square">
            <a:spAutoFit/>
          </a:bodyPr>
          <a:lstStyle/>
          <a:p>
            <a:pPr algn="ctr"/>
            <a:r>
              <a:rPr lang="en-US" sz="2800" i="1">
                <a:latin typeface="Times New Roman" panose="02020603050405020304" pitchFamily="18" charset="0"/>
                <a:cs typeface="Times New Roman" panose="02020603050405020304" pitchFamily="18" charset="0"/>
              </a:rPr>
              <a:t>Hình 2. Một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cho bài toán các số đặc biệt của dãy số</a:t>
            </a:r>
            <a:endParaRPr lang="en-US" sz="2800"/>
          </a:p>
        </p:txBody>
      </p:sp>
      <p:pic>
        <p:nvPicPr>
          <p:cNvPr id="11" name="Picture 10">
            <a:extLst>
              <a:ext uri="{FF2B5EF4-FFF2-40B4-BE49-F238E27FC236}">
                <a16:creationId xmlns:a16="http://schemas.microsoft.com/office/drawing/2014/main" id="{CE18B4BF-1BE7-4E58-9DCE-F20D9B3A8F65}"/>
              </a:ext>
            </a:extLst>
          </p:cNvPr>
          <p:cNvPicPr>
            <a:picLocks noChangeAspect="1"/>
          </p:cNvPicPr>
          <p:nvPr/>
        </p:nvPicPr>
        <p:blipFill rotWithShape="1">
          <a:blip r:embed="rId3"/>
          <a:srcRect l="12272" t="-25" r="59205" b="75366"/>
          <a:stretch/>
        </p:blipFill>
        <p:spPr>
          <a:xfrm>
            <a:off x="869034" y="1737737"/>
            <a:ext cx="6021821" cy="2926943"/>
          </a:xfrm>
          <a:prstGeom prst="rect">
            <a:avLst/>
          </a:prstGeom>
          <a:ln>
            <a:solidFill>
              <a:srgbClr val="00B0F0"/>
            </a:solidFill>
          </a:ln>
        </p:spPr>
      </p:pic>
      <p:sp>
        <p:nvSpPr>
          <p:cNvPr id="2" name="Arrow: Down 1">
            <a:extLst>
              <a:ext uri="{FF2B5EF4-FFF2-40B4-BE49-F238E27FC236}">
                <a16:creationId xmlns:a16="http://schemas.microsoft.com/office/drawing/2014/main" id="{F4E03112-808B-437C-9BE6-E4E329652C1C}"/>
              </a:ext>
            </a:extLst>
          </p:cNvPr>
          <p:cNvSpPr/>
          <p:nvPr/>
        </p:nvSpPr>
        <p:spPr>
          <a:xfrm>
            <a:off x="3422469" y="809897"/>
            <a:ext cx="548640" cy="927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46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343411" y="139207"/>
            <a:ext cx="8333222" cy="608895"/>
          </a:xfrm>
        </p:spPr>
        <p:txBody>
          <a:bodyPr>
            <a:normAutofit/>
          </a:bodyPr>
          <a:lstStyle/>
          <a:p>
            <a:r>
              <a:rPr lang="en-US" sz="3200"/>
              <a:t>Bài 3. Trò chơi với các chiếc giày</a:t>
            </a:r>
            <a:endParaRPr lang="en-US" sz="3200" b="0" dirty="0"/>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338531" y="1023328"/>
            <a:ext cx="7489287" cy="5057795"/>
          </a:xfrm>
        </p:spPr>
        <p:txBody>
          <a:bodyPr/>
          <a:lstStyle/>
          <a:p>
            <a:pPr algn="just">
              <a:lnSpc>
                <a:spcPct val="100000"/>
              </a:lnSpc>
              <a:spcBef>
                <a:spcPts val="600"/>
              </a:spcBef>
              <a:spcAft>
                <a:spcPts val="600"/>
              </a:spcAft>
            </a:pPr>
            <a:r>
              <a:rPr lang="en-US" sz="2400">
                <a:latin typeface="Times New Roman" panose="02020603050405020304" pitchFamily="18" charset="0"/>
                <a:cs typeface="Times New Roman" panose="02020603050405020304" pitchFamily="18" charset="0"/>
              </a:rPr>
              <a:t>	Có n đôi giày cùng loại chỉ khác nhau về kích cỡ được xếp thành một hàng theo thứ tự ngẫu nhiên. Chủ trò bí mật rút một chiếc giày được giấu đi, sau đó yêu cầu người chơi cho biết chiếc giày được giấu là chiếc giày trái hay phải và có số là bao nhiêu.</a:t>
            </a:r>
          </a:p>
          <a:p>
            <a:pPr algn="just">
              <a:lnSpc>
                <a:spcPct val="100000"/>
              </a:lnSpc>
              <a:spcBef>
                <a:spcPts val="600"/>
              </a:spcBef>
              <a:spcAft>
                <a:spcPts val="600"/>
              </a:spcAft>
            </a:pPr>
            <a:r>
              <a:rPr lang="en-US" sz="2400">
                <a:latin typeface="Times New Roman" panose="02020603050405020304" pitchFamily="18" charset="0"/>
                <a:cs typeface="Times New Roman" panose="02020603050405020304" pitchFamily="18" charset="0"/>
              </a:rPr>
              <a:t>	Hà My muốn viết một đoạn c</a:t>
            </a:r>
            <a:r>
              <a:rPr lang="vi-VN" sz="2400">
                <a:latin typeface="Times New Roman" panose="02020603050405020304" pitchFamily="18" charset="0"/>
                <a:cs typeface="Times New Roman" panose="02020603050405020304" pitchFamily="18" charset="0"/>
              </a:rPr>
              <a:t>hương trình</a:t>
            </a:r>
            <a:r>
              <a:rPr lang="en-US" sz="2400">
                <a:latin typeface="Times New Roman" panose="02020603050405020304" pitchFamily="18" charset="0"/>
                <a:cs typeface="Times New Roman" panose="02020603050405020304" pitchFamily="18" charset="0"/>
              </a:rPr>
              <a:t> nhập vào một dãy, mỗi số trong dãy mô tả một chiếc giày, số có giá trị âm cho biết đó là giày trái, số có giá trị dương cho biết đó là giày phải, giá trị tuyệt đối của số là kích cỡ của giày. </a:t>
            </a:r>
            <a:r>
              <a:rPr lang="vi-VN" sz="2400">
                <a:latin typeface="Times New Roman" panose="02020603050405020304" pitchFamily="18" charset="0"/>
                <a:cs typeface="Times New Roman" panose="02020603050405020304" pitchFamily="18" charset="0"/>
              </a:rPr>
              <a:t>Chương trình</a:t>
            </a:r>
            <a:r>
              <a:rPr lang="en-US" sz="2400">
                <a:latin typeface="Times New Roman" panose="02020603050405020304" pitchFamily="18" charset="0"/>
                <a:cs typeface="Times New Roman" panose="02020603050405020304" pitchFamily="18" charset="0"/>
              </a:rPr>
              <a:t> sẽ cho biết chiếc giày nào còn thiếu trong dãy.</a:t>
            </a:r>
            <a:endParaRPr lang="en-US" sz="24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8</a:t>
            </a:fld>
            <a:endParaRPr lang="en-US" dirty="0"/>
          </a:p>
        </p:txBody>
      </p:sp>
      <p:pic>
        <p:nvPicPr>
          <p:cNvPr id="9" name="Picture 8">
            <a:extLst>
              <a:ext uri="{FF2B5EF4-FFF2-40B4-BE49-F238E27FC236}">
                <a16:creationId xmlns:a16="http://schemas.microsoft.com/office/drawing/2014/main" id="{19BB5F7A-F40E-4AFD-A98C-17BD0E5314ED}"/>
              </a:ext>
            </a:extLst>
          </p:cNvPr>
          <p:cNvPicPr>
            <a:picLocks noChangeAspect="1"/>
          </p:cNvPicPr>
          <p:nvPr/>
        </p:nvPicPr>
        <p:blipFill rotWithShape="1">
          <a:blip r:embed="rId2"/>
          <a:srcRect l="79091" t="44704" r="4091" b="29185"/>
          <a:stretch/>
        </p:blipFill>
        <p:spPr>
          <a:xfrm>
            <a:off x="8007926" y="1290435"/>
            <a:ext cx="4184073" cy="4043565"/>
          </a:xfrm>
          <a:prstGeom prst="rect">
            <a:avLst/>
          </a:prstGeom>
        </p:spPr>
      </p:pic>
    </p:spTree>
    <p:extLst>
      <p:ext uri="{BB962C8B-B14F-4D97-AF65-F5344CB8AC3E}">
        <p14:creationId xmlns:p14="http://schemas.microsoft.com/office/powerpoint/2010/main" val="399119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482794" y="885922"/>
            <a:ext cx="8333222" cy="608895"/>
          </a:xfrm>
        </p:spPr>
        <p:txBody>
          <a:bodyPr>
            <a:normAutofit/>
          </a:bodyPr>
          <a:lstStyle/>
          <a:p>
            <a:r>
              <a:rPr lang="en-US" sz="3200"/>
              <a:t>Hướng dẫn</a:t>
            </a:r>
            <a:endParaRPr lang="en-US" sz="3200" b="0" dirty="0"/>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a:xfrm>
            <a:off x="516555" y="1767868"/>
            <a:ext cx="11158890" cy="4204210"/>
          </a:xfrm>
        </p:spPr>
        <p:txBody>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Cách làm thông thường để tìm chiếc giày còn thiếu là đi ghép các đôi giày, tuy nhiên cách làm này sẽ mất nhiều thời gian. Một cách làm đơn giản là dựa trên nhận xét: Nếu dãy không thiếu chiếc giày nào thì tổng sẽ bằng 0, nên có thể xác định chiếc giày còn thiếu khi biết tổng các số trong dãy. Hình 4 là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mà Hà My viết theo cách làm trên, tuy nhiên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vẫn còn có lỗi. Em hãy giúp Hà My sửa các lỗi để nhận được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chạy được và cho kết quả đúng.</a:t>
            </a:r>
            <a:endParaRPr lang="en-US" sz="2800" i="1">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9</a:t>
            </a:fld>
            <a:endParaRPr lang="en-US" dirty="0"/>
          </a:p>
        </p:txBody>
      </p:sp>
    </p:spTree>
    <p:extLst>
      <p:ext uri="{BB962C8B-B14F-4D97-AF65-F5344CB8AC3E}">
        <p14:creationId xmlns:p14="http://schemas.microsoft.com/office/powerpoint/2010/main" val="6164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7F4215-C6BB-44A3-9A5E-9446E683590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80A5AF1-8C57-4290-936E-5FD27C957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Hexagon presentation light</Template>
  <TotalTime>120</TotalTime>
  <Words>392</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Calibri Light</vt:lpstr>
      <vt:lpstr>CiscoSans ExtraLight</vt:lpstr>
      <vt:lpstr>Gill Sans SemiBold</vt:lpstr>
      <vt:lpstr>Times New Roman</vt:lpstr>
      <vt:lpstr>Office Theme</vt:lpstr>
      <vt:lpstr>BÀI 15 THỰC HÀNH VỚI KIỂU DỮ LIỆU DANH SÁCH</vt:lpstr>
      <vt:lpstr>Bài 1. Cập nhật danh sách</vt:lpstr>
      <vt:lpstr>Hướng dẫn</vt:lpstr>
      <vt:lpstr>PowerPoint Presentation</vt:lpstr>
      <vt:lpstr>Bài 2. Các số đặc biệt của dãy số</vt:lpstr>
      <vt:lpstr>Hướng dẫn</vt:lpstr>
      <vt:lpstr>PowerPoint Presentation</vt:lpstr>
      <vt:lpstr>Bài 3. Trò chơi với các chiếc giày</vt:lpstr>
      <vt:lpstr>Hướng dẫn</vt:lpstr>
      <vt:lpstr>PowerPoint Presentation</vt:lpstr>
      <vt:lpstr>PowerPoint Presentation</vt:lpstr>
      <vt:lpstr>Bài 4. Quản lí tiền điện</vt:lpstr>
      <vt:lpstr>PowerPoint Presentation</vt:lpstr>
      <vt:lpstr>Thank You.</vt:lpstr>
      <vt:lpstr>Title Goes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THỰC HÀNH VỚI KIỂU DỮ LIỆU DANH SÁCH</dc:title>
  <dc:creator>HoangThanh Tam</dc:creator>
  <cp:lastModifiedBy>Administrator</cp:lastModifiedBy>
  <cp:revision>8</cp:revision>
  <dcterms:created xsi:type="dcterms:W3CDTF">2022-01-18T14:53:34Z</dcterms:created>
  <dcterms:modified xsi:type="dcterms:W3CDTF">2022-06-13T09:31:22Z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