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58" r:id="rId8"/>
    <p:sldId id="264" r:id="rId9"/>
    <p:sldId id="265" r:id="rId10"/>
    <p:sldId id="263" r:id="rId11"/>
    <p:sldId id="266" r:id="rId12"/>
    <p:sldId id="267" r:id="rId13"/>
    <p:sldId id="268" r:id="rId14"/>
    <p:sldId id="269" r:id="rId15"/>
    <p:sldId id="270" r:id="rId16"/>
    <p:sldId id="271" r:id="rId17"/>
    <p:sldId id="272" r:id="rId18"/>
    <p:sldId id="274" r:id="rId19"/>
    <p:sldId id="275" r:id="rId20"/>
    <p:sldId id="273" r:id="rId21"/>
    <p:sldId id="276" r:id="rId22"/>
    <p:sldId id="277" r:id="rId23"/>
    <p:sldId id="278" r:id="rId24"/>
    <p:sldId id="279" r:id="rId25"/>
    <p:sldId id="281" r:id="rId26"/>
    <p:sldId id="280"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3368283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521D5E-6AEB-486C-A671-20458CBE20C1}"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3026078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1138535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BBEC8-3F6C-40BD-8DF3-416AD1E70230}"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61102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4155558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521D5E-6AEB-486C-A671-20458CBE20C1}" type="datetimeFigureOut">
              <a:rPr lang="en-US" smtClean="0"/>
              <a:t>2/18/2021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2567804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521D5E-6AEB-486C-A671-20458CBE20C1}" type="datetimeFigureOut">
              <a:rPr lang="en-US" smtClean="0"/>
              <a:t>2/18/2021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4065728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502043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1547282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229837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3450700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521D5E-6AEB-486C-A671-20458CBE20C1}"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3798274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521D5E-6AEB-486C-A671-20458CBE20C1}" type="datetimeFigureOut">
              <a:rPr lang="en-US" smtClean="0"/>
              <a:t>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231287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183918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602319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1D521D5E-6AEB-486C-A671-20458CBE20C1}" type="datetimeFigureOut">
              <a:rPr lang="en-US" smtClean="0"/>
              <a:t>2/18/2021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238244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521D5E-6AEB-486C-A671-20458CBE20C1}"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BBEC8-3F6C-40BD-8DF3-416AD1E70230}" type="slidenum">
              <a:rPr lang="en-US" smtClean="0"/>
              <a:t>‹#›</a:t>
            </a:fld>
            <a:endParaRPr lang="en-US"/>
          </a:p>
        </p:txBody>
      </p:sp>
    </p:spTree>
    <p:extLst>
      <p:ext uri="{BB962C8B-B14F-4D97-AF65-F5344CB8AC3E}">
        <p14:creationId xmlns:p14="http://schemas.microsoft.com/office/powerpoint/2010/main" val="4249985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521D5E-6AEB-486C-A671-20458CBE20C1}" type="datetimeFigureOut">
              <a:rPr lang="en-US" smtClean="0"/>
              <a:t>2/18/2021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3BBBEC8-3F6C-40BD-8DF3-416AD1E70230}" type="slidenum">
              <a:rPr lang="en-US" smtClean="0"/>
              <a:t>‹#›</a:t>
            </a:fld>
            <a:endParaRPr lang="en-US"/>
          </a:p>
        </p:txBody>
      </p:sp>
    </p:spTree>
    <p:extLst>
      <p:ext uri="{BB962C8B-B14F-4D97-AF65-F5344CB8AC3E}">
        <p14:creationId xmlns:p14="http://schemas.microsoft.com/office/powerpoint/2010/main" val="13911057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gif"/><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547" y="321973"/>
            <a:ext cx="10625070" cy="584775"/>
          </a:xfrm>
          <a:prstGeom prst="rect">
            <a:avLst/>
          </a:prstGeom>
          <a:noFill/>
        </p:spPr>
        <p:txBody>
          <a:bodyPr wrap="square" rtlCol="0">
            <a:spAutoFit/>
          </a:bodyPr>
          <a:lstStyle/>
          <a:p>
            <a:r>
              <a:rPr lang="vi-VN" sz="3200" b="1" dirty="0" smtClean="0">
                <a:solidFill>
                  <a:srgbClr val="FFFF00"/>
                </a:solidFill>
                <a:latin typeface="+mj-lt"/>
              </a:rPr>
              <a:t>BÀI 37: ĐỊA LÍ CÁC NGÀNH GIAO THÔNG VẬN TẢI</a:t>
            </a:r>
            <a:endParaRPr lang="en-US" sz="3200" b="1" dirty="0">
              <a:solidFill>
                <a:srgbClr val="FFFF00"/>
              </a:solidFill>
              <a:latin typeface="+mj-lt"/>
            </a:endParaRPr>
          </a:p>
        </p:txBody>
      </p:sp>
      <p:pic>
        <p:nvPicPr>
          <p:cNvPr id="1026" name="Picture 2" descr="VAI TRÒ VÀ TẦM QUAN TRỌNG CỦA ĐƯỜNG Ô TÔ | Giao Thông Vận T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876" y="1202961"/>
            <a:ext cx="4301545" cy="2699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ãng phí đường sắt 100.000 tỉ Lào Cai - Hà Nội - Hải Phòng? | Tà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2961"/>
            <a:ext cx="4159876" cy="26993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ường ống dẫn dầu Myanmar – Trung Quốc khiến bản đồ dầu khí thế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421" y="1202961"/>
            <a:ext cx="3693778" cy="26993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găn ngừa tai nạn đường thủ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02298"/>
            <a:ext cx="4159876" cy="29557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ặc điểm của ngành vận tải đường bi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876" y="3902297"/>
            <a:ext cx="4301545" cy="29557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ục trưởng Hàng không: 'Mỹ kiểm tra từng biên bản bay trước khi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1421" y="3902297"/>
            <a:ext cx="3730579" cy="295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009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23088438"/>
              </p:ext>
            </p:extLst>
          </p:nvPr>
        </p:nvGraphicFramePr>
        <p:xfrm>
          <a:off x="90153" y="1130766"/>
          <a:ext cx="11938715" cy="5303520"/>
        </p:xfrm>
        <a:graphic>
          <a:graphicData uri="http://schemas.openxmlformats.org/drawingml/2006/table">
            <a:tbl>
              <a:tblPr firstRow="1" bandRow="1">
                <a:tableStyleId>{5C22544A-7EE6-4342-B048-85BDC9FD1C3A}</a:tableStyleId>
              </a:tblPr>
              <a:tblGrid>
                <a:gridCol w="1235908"/>
                <a:gridCol w="2244815"/>
                <a:gridCol w="2774490"/>
                <a:gridCol w="3295759"/>
                <a:gridCol w="2387743"/>
              </a:tblGrid>
              <a:tr h="497227">
                <a:tc>
                  <a:txBody>
                    <a:bodyPr/>
                    <a:lstStyle/>
                    <a:p>
                      <a:r>
                        <a:rPr lang="vi-VN" sz="2400" dirty="0" smtClean="0">
                          <a:latin typeface="+mj-lt"/>
                        </a:rPr>
                        <a:t>Loại</a:t>
                      </a:r>
                      <a:r>
                        <a:rPr lang="vi-VN" sz="2400" baseline="0" dirty="0" smtClean="0">
                          <a:latin typeface="+mj-lt"/>
                        </a:rPr>
                        <a:t> hình</a:t>
                      </a:r>
                      <a:endParaRPr lang="en-US" sz="2400" dirty="0">
                        <a:latin typeface="+mj-lt"/>
                      </a:endParaRPr>
                    </a:p>
                  </a:txBody>
                  <a:tcPr/>
                </a:tc>
                <a:tc>
                  <a:txBody>
                    <a:bodyPr/>
                    <a:lstStyle/>
                    <a:p>
                      <a:r>
                        <a:rPr lang="vi-VN" sz="2400" dirty="0" smtClean="0">
                          <a:latin typeface="+mj-lt"/>
                        </a:rPr>
                        <a:t>Ưu</a:t>
                      </a:r>
                      <a:r>
                        <a:rPr lang="vi-VN" sz="2400" baseline="0" dirty="0" smtClean="0">
                          <a:latin typeface="+mj-lt"/>
                        </a:rPr>
                        <a:t> điểm</a:t>
                      </a:r>
                      <a:endParaRPr lang="en-US" sz="2400" dirty="0">
                        <a:latin typeface="+mj-lt"/>
                      </a:endParaRPr>
                    </a:p>
                  </a:txBody>
                  <a:tcPr/>
                </a:tc>
                <a:tc>
                  <a:txBody>
                    <a:bodyPr/>
                    <a:lstStyle/>
                    <a:p>
                      <a:r>
                        <a:rPr lang="vi-VN" sz="2400" dirty="0" smtClean="0">
                          <a:latin typeface="+mj-lt"/>
                        </a:rPr>
                        <a:t>Nhược điểm</a:t>
                      </a:r>
                      <a:endParaRPr lang="en-US" sz="2400" dirty="0">
                        <a:latin typeface="+mj-lt"/>
                      </a:endParaRPr>
                    </a:p>
                  </a:txBody>
                  <a:tcPr/>
                </a:tc>
                <a:tc>
                  <a:txBody>
                    <a:bodyPr/>
                    <a:lstStyle/>
                    <a:p>
                      <a:r>
                        <a:rPr lang="vi-VN" sz="2400" dirty="0" smtClean="0">
                          <a:latin typeface="+mj-lt"/>
                        </a:rPr>
                        <a:t>Tình</a:t>
                      </a:r>
                      <a:r>
                        <a:rPr lang="vi-VN" sz="2400" baseline="0" dirty="0" smtClean="0">
                          <a:latin typeface="+mj-lt"/>
                        </a:rPr>
                        <a:t> hình phát triển</a:t>
                      </a:r>
                      <a:endParaRPr lang="en-US" sz="2400" dirty="0">
                        <a:latin typeface="+mj-lt"/>
                      </a:endParaRPr>
                    </a:p>
                  </a:txBody>
                  <a:tcPr/>
                </a:tc>
                <a:tc>
                  <a:txBody>
                    <a:bodyPr/>
                    <a:lstStyle/>
                    <a:p>
                      <a:r>
                        <a:rPr lang="vi-VN" sz="2400" dirty="0" smtClean="0">
                          <a:latin typeface="+mj-lt"/>
                        </a:rPr>
                        <a:t>Phân</a:t>
                      </a:r>
                      <a:r>
                        <a:rPr lang="vi-VN" sz="2400" baseline="0" dirty="0" smtClean="0">
                          <a:latin typeface="+mj-lt"/>
                        </a:rPr>
                        <a:t> bố</a:t>
                      </a:r>
                      <a:endParaRPr lang="en-US" sz="2400" dirty="0">
                        <a:latin typeface="+mj-lt"/>
                      </a:endParaRPr>
                    </a:p>
                  </a:txBody>
                  <a:tcPr/>
                </a:tc>
              </a:tr>
              <a:tr h="4322046">
                <a:tc>
                  <a:txBody>
                    <a:bodyPr/>
                    <a:lstStyle/>
                    <a:p>
                      <a:pPr algn="just"/>
                      <a:r>
                        <a:rPr lang="vi-VN" sz="2400" dirty="0" smtClean="0">
                          <a:latin typeface="+mj-lt"/>
                        </a:rPr>
                        <a:t>Đường</a:t>
                      </a:r>
                      <a:r>
                        <a:rPr lang="vi-VN" sz="2400" baseline="0" dirty="0" smtClean="0">
                          <a:latin typeface="+mj-lt"/>
                        </a:rPr>
                        <a:t> Ô tô</a:t>
                      </a:r>
                      <a:endParaRPr lang="en-US" sz="2400" dirty="0">
                        <a:latin typeface="+mj-lt"/>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2400" b="0" i="0" kern="1200" dirty="0" smtClean="0">
                          <a:solidFill>
                            <a:schemeClr val="dk1"/>
                          </a:solidFill>
                          <a:effectLst/>
                          <a:latin typeface="+mj-lt"/>
                          <a:ea typeface="+mn-ea"/>
                          <a:cs typeface="+mn-cs"/>
                        </a:rPr>
                        <a:t>+ Tiện lợi, cơ động, thích nghi cao với các điều kiện địa hình.</a:t>
                      </a:r>
                    </a:p>
                    <a:p>
                      <a:pPr marL="0" marR="0" indent="0" algn="just" defTabSz="457200" rtl="0" eaLnBrk="1" fontAlgn="auto" latinLnBrk="0" hangingPunct="1">
                        <a:lnSpc>
                          <a:spcPct val="100000"/>
                        </a:lnSpc>
                        <a:spcBef>
                          <a:spcPts val="0"/>
                        </a:spcBef>
                        <a:spcAft>
                          <a:spcPts val="0"/>
                        </a:spcAft>
                        <a:buClrTx/>
                        <a:buSzTx/>
                        <a:buFontTx/>
                        <a:buNone/>
                        <a:tabLst/>
                        <a:defRPr/>
                      </a:pPr>
                      <a:r>
                        <a:rPr lang="vi-VN" sz="2400" b="0" i="0" kern="1200" dirty="0" smtClean="0">
                          <a:solidFill>
                            <a:schemeClr val="dk1"/>
                          </a:solidFill>
                          <a:effectLst/>
                          <a:latin typeface="+mj-lt"/>
                          <a:ea typeface="+mn-ea"/>
                          <a:cs typeface="+mn-cs"/>
                        </a:rPr>
                        <a:t>+ Hiệu quả kinh tế cao trên các cự li vận chuyển ngắn và trung bình.</a:t>
                      </a:r>
                    </a:p>
                    <a:p>
                      <a:pPr marL="0" marR="0" indent="0" algn="just" defTabSz="457200" rtl="0" eaLnBrk="1" fontAlgn="auto" latinLnBrk="0" hangingPunct="1">
                        <a:lnSpc>
                          <a:spcPct val="100000"/>
                        </a:lnSpc>
                        <a:spcBef>
                          <a:spcPts val="0"/>
                        </a:spcBef>
                        <a:spcAft>
                          <a:spcPts val="0"/>
                        </a:spcAft>
                        <a:buClrTx/>
                        <a:buSzTx/>
                        <a:buFontTx/>
                        <a:buNone/>
                        <a:tabLst/>
                        <a:defRPr/>
                      </a:pPr>
                      <a:r>
                        <a:rPr lang="vi-VN" sz="2400" b="0" i="0" kern="1200" dirty="0" smtClean="0">
                          <a:solidFill>
                            <a:schemeClr val="dk1"/>
                          </a:solidFill>
                          <a:effectLst/>
                          <a:latin typeface="+mj-lt"/>
                          <a:ea typeface="+mn-ea"/>
                          <a:cs typeface="+mn-cs"/>
                        </a:rPr>
                        <a:t>+ Phối hợp được với các phương tiện vận tải khác</a:t>
                      </a:r>
                      <a:endParaRPr lang="en-US" sz="2400" dirty="0">
                        <a:latin typeface="+mj-lt"/>
                      </a:endParaRPr>
                    </a:p>
                  </a:txBody>
                  <a:tcPr/>
                </a:tc>
                <a:tc>
                  <a:txBody>
                    <a:bodyPr/>
                    <a:lstStyle/>
                    <a:p>
                      <a:pPr algn="just"/>
                      <a:r>
                        <a:rPr lang="vi-VN" sz="2400" b="0" i="0" kern="1200" dirty="0" smtClean="0">
                          <a:solidFill>
                            <a:schemeClr val="dk1"/>
                          </a:solidFill>
                          <a:effectLst/>
                          <a:latin typeface="+mj-lt"/>
                          <a:ea typeface="+mn-ea"/>
                          <a:cs typeface="+mn-cs"/>
                        </a:rPr>
                        <a:t>Gây ô nhiễm môi trường, ách tắc giao thông, tai nạn giao thông, chi dùng nhiều nguyên, nhiên liệu...</a:t>
                      </a:r>
                      <a:endParaRPr lang="en-US" sz="2400" dirty="0">
                        <a:latin typeface="+mj-lt"/>
                      </a:endParaRPr>
                    </a:p>
                  </a:txBody>
                  <a:tcPr/>
                </a:tc>
                <a:tc>
                  <a:txBody>
                    <a:bodyPr/>
                    <a:lstStyle/>
                    <a:p>
                      <a:pPr marL="0" indent="0" algn="just">
                        <a:buFontTx/>
                        <a:buNone/>
                      </a:pPr>
                      <a:r>
                        <a:rPr lang="vi-VN" sz="2400" b="0" i="0" kern="1200" dirty="0" smtClean="0">
                          <a:solidFill>
                            <a:schemeClr val="dk1"/>
                          </a:solidFill>
                          <a:effectLst/>
                          <a:latin typeface="+mj-lt"/>
                          <a:ea typeface="+mn-ea"/>
                          <a:cs typeface="+mn-cs"/>
                        </a:rPr>
                        <a:t>+ Thế giới có khoảng 700 triệu đầu xe</a:t>
                      </a:r>
                    </a:p>
                    <a:p>
                      <a:pPr marL="0" indent="0" algn="just">
                        <a:buFontTx/>
                        <a:buNone/>
                      </a:pPr>
                      <a:r>
                        <a:rPr lang="vi-VN" sz="2400" b="0" i="0" kern="1200" dirty="0" smtClean="0">
                          <a:solidFill>
                            <a:schemeClr val="dk1"/>
                          </a:solidFill>
                          <a:effectLst/>
                          <a:latin typeface="+mj-lt"/>
                          <a:ea typeface="+mn-ea"/>
                          <a:cs typeface="+mn-cs"/>
                        </a:rPr>
                        <a:t>+ Phương tiện, hệ thống đường ngày càng hiện đại.</a:t>
                      </a:r>
                    </a:p>
                    <a:p>
                      <a:pPr marL="0" indent="0" algn="just">
                        <a:buFontTx/>
                        <a:buNone/>
                      </a:pPr>
                      <a:r>
                        <a:rPr lang="vi-VN" sz="2400" b="0" i="0" kern="1200" dirty="0" smtClean="0">
                          <a:solidFill>
                            <a:schemeClr val="dk1"/>
                          </a:solidFill>
                          <a:effectLst/>
                          <a:latin typeface="+mj-lt"/>
                          <a:ea typeface="+mn-ea"/>
                          <a:cs typeface="+mn-cs"/>
                        </a:rPr>
                        <a:t>+ Xu hướng chế tạo và sử dụng các loại tốn ít nhiên liệu, ít gây ô nhiễm MT,xuất hiện phương tiện VT siêu trọng.</a:t>
                      </a:r>
                      <a:endParaRPr lang="en-US" sz="2400" dirty="0">
                        <a:latin typeface="+mj-lt"/>
                      </a:endParaRPr>
                    </a:p>
                  </a:txBody>
                  <a:tcPr/>
                </a:tc>
                <a:tc>
                  <a:txBody>
                    <a:bodyPr/>
                    <a:lstStyle/>
                    <a:p>
                      <a:pPr algn="just"/>
                      <a:r>
                        <a:rPr lang="vi-VN" sz="2400" b="0" i="0" kern="1200" dirty="0" smtClean="0">
                          <a:solidFill>
                            <a:schemeClr val="dk1"/>
                          </a:solidFill>
                          <a:effectLst/>
                          <a:latin typeface="+mj-lt"/>
                          <a:ea typeface="+mn-ea"/>
                          <a:cs typeface="+mn-cs"/>
                        </a:rPr>
                        <a:t>Bắc Mĩ, Tây Âu, Ôxtrâylia, Nhật Bản...</a:t>
                      </a:r>
                      <a:endParaRPr lang="en-US" sz="2400" dirty="0">
                        <a:latin typeface="+mj-lt"/>
                      </a:endParaRPr>
                    </a:p>
                  </a:txBody>
                  <a:tcPr/>
                </a:tc>
              </a:tr>
            </a:tbl>
          </a:graphicData>
        </a:graphic>
      </p:graphicFrame>
      <p:sp>
        <p:nvSpPr>
          <p:cNvPr id="5" name="TextBox 4"/>
          <p:cNvSpPr txBox="1"/>
          <p:nvPr/>
        </p:nvSpPr>
        <p:spPr>
          <a:xfrm>
            <a:off x="257577" y="154546"/>
            <a:ext cx="6065950" cy="461665"/>
          </a:xfrm>
          <a:prstGeom prst="rect">
            <a:avLst/>
          </a:prstGeom>
          <a:noFill/>
        </p:spPr>
        <p:txBody>
          <a:bodyPr wrap="square" rtlCol="0">
            <a:spAutoFit/>
          </a:bodyPr>
          <a:lstStyle/>
          <a:p>
            <a:r>
              <a:rPr lang="vi-VN" sz="2400" b="1" dirty="0" smtClean="0">
                <a:solidFill>
                  <a:srgbClr val="FFFF00"/>
                </a:solidFill>
                <a:latin typeface="+mj-lt"/>
              </a:rPr>
              <a:t>2. ĐƯỜNG Ô TÔ</a:t>
            </a:r>
            <a:endParaRPr lang="en-US" sz="2400" b="1" dirty="0">
              <a:solidFill>
                <a:srgbClr val="FFFF00"/>
              </a:solidFill>
              <a:latin typeface="+mj-lt"/>
            </a:endParaRPr>
          </a:p>
        </p:txBody>
      </p:sp>
    </p:spTree>
    <p:extLst>
      <p:ext uri="{BB962C8B-B14F-4D97-AF65-F5344CB8AC3E}">
        <p14:creationId xmlns:p14="http://schemas.microsoft.com/office/powerpoint/2010/main" val="1394998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12317707" cy="6885645"/>
            <a:chOff x="0" y="-1"/>
            <a:chExt cx="12317707" cy="6885645"/>
          </a:xfrm>
        </p:grpSpPr>
        <p:pic>
          <p:nvPicPr>
            <p:cNvPr id="9218" name="Picture 2" descr="http://staticgthn.kinhtedothi.vn/zoom/590/uploaded/congthogthn/2019_10_25/18_sl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5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110957"/>
              <a:ext cx="12317706" cy="461665"/>
            </a:xfrm>
            <a:prstGeom prst="rect">
              <a:avLst/>
            </a:prstGeom>
            <a:noFill/>
          </p:spPr>
          <p:txBody>
            <a:bodyPr wrap="square" rtlCol="0">
              <a:spAutoFit/>
            </a:bodyPr>
            <a:lstStyle/>
            <a:p>
              <a:r>
                <a:rPr lang="en-US" sz="2400" b="1" i="1" dirty="0">
                  <a:solidFill>
                    <a:srgbClr val="FFFF00"/>
                  </a:solidFill>
                  <a:latin typeface="Times New Roman (Headings)"/>
                </a:rPr>
                <a:t>Rolls </a:t>
              </a:r>
              <a:r>
                <a:rPr lang="en-US" sz="2400" b="1" i="1" dirty="0" smtClean="0">
                  <a:solidFill>
                    <a:srgbClr val="FFFF00"/>
                  </a:solidFill>
                  <a:latin typeface="Times New Roman (Headings)"/>
                </a:rPr>
                <a:t>Royce</a:t>
              </a:r>
              <a:r>
                <a:rPr lang="vi-VN" sz="2400" b="1" i="1" dirty="0" smtClean="0">
                  <a:solidFill>
                    <a:srgbClr val="FFFF00"/>
                  </a:solidFill>
                  <a:latin typeface="Times New Roman (Headings)"/>
                </a:rPr>
                <a:t> 2013 - 12,8 triệu USD (Đắt nhất mọi thời đại. TG chỉ có 1 chiếc duy nhất</a:t>
              </a:r>
              <a:endParaRPr lang="en-US" sz="2400" b="1" dirty="0">
                <a:solidFill>
                  <a:srgbClr val="FFFF00"/>
                </a:solidFill>
                <a:latin typeface="Times New Roman (Headings)"/>
              </a:endParaRPr>
            </a:p>
          </p:txBody>
        </p:sp>
      </p:grpSp>
      <p:grpSp>
        <p:nvGrpSpPr>
          <p:cNvPr id="31" name="Group 30"/>
          <p:cNvGrpSpPr/>
          <p:nvPr/>
        </p:nvGrpSpPr>
        <p:grpSpPr>
          <a:xfrm>
            <a:off x="0" y="0"/>
            <a:ext cx="12192000" cy="6829492"/>
            <a:chOff x="0" y="28508"/>
            <a:chExt cx="12192000" cy="6829492"/>
          </a:xfrm>
        </p:grpSpPr>
        <p:pic>
          <p:nvPicPr>
            <p:cNvPr id="32" name="Picture 2" descr="http://staticgthn.kinhtedothi.vn/uploaded/congthogthn/2019_10_25/16_eq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08"/>
              <a:ext cx="12192000" cy="682949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90330" y="6268278"/>
              <a:ext cx="11542644" cy="461665"/>
            </a:xfrm>
            <a:prstGeom prst="rect">
              <a:avLst/>
            </a:prstGeom>
            <a:noFill/>
          </p:spPr>
          <p:txBody>
            <a:bodyPr wrap="square" rtlCol="0">
              <a:spAutoFit/>
            </a:bodyPr>
            <a:lstStyle/>
            <a:p>
              <a:r>
                <a:rPr lang="en-US" sz="2400" b="1" i="1" dirty="0" smtClean="0">
                  <a:latin typeface="Times New Roman (Headings)"/>
                </a:rPr>
                <a:t>Mercedes-Benz</a:t>
              </a:r>
              <a:r>
                <a:rPr lang="vi-VN" sz="2400" b="1" i="1" dirty="0" smtClean="0">
                  <a:latin typeface="Times New Roman (Headings)"/>
                </a:rPr>
                <a:t> </a:t>
              </a:r>
              <a:r>
                <a:rPr lang="en-US" sz="2400" b="1" i="1" dirty="0" err="1">
                  <a:latin typeface="Times New Roman (Headings)"/>
                </a:rPr>
                <a:t>Maybach</a:t>
              </a:r>
              <a:r>
                <a:rPr lang="en-US" sz="2400" b="1" i="1" dirty="0">
                  <a:latin typeface="Times New Roman (Headings)"/>
                </a:rPr>
                <a:t> </a:t>
              </a:r>
              <a:r>
                <a:rPr lang="en-US" sz="2400" b="1" i="1" dirty="0" err="1">
                  <a:latin typeface="Times New Roman (Headings)"/>
                </a:rPr>
                <a:t>Exelero</a:t>
              </a:r>
              <a:r>
                <a:rPr lang="vi-VN" sz="2400" b="1" i="1" dirty="0" smtClean="0">
                  <a:latin typeface="Times New Roman (Headings)"/>
                </a:rPr>
                <a:t> - </a:t>
              </a:r>
              <a:r>
                <a:rPr lang="en-US" sz="2400" b="1" i="1" dirty="0">
                  <a:latin typeface="Times New Roman (Headings)"/>
                </a:rPr>
                <a:t>8 </a:t>
              </a:r>
              <a:r>
                <a:rPr lang="en-US" sz="2400" b="1" i="1" dirty="0" err="1">
                  <a:latin typeface="Times New Roman (Headings)"/>
                </a:rPr>
                <a:t>triệu</a:t>
              </a:r>
              <a:r>
                <a:rPr lang="en-US" sz="2400" b="1" i="1" dirty="0">
                  <a:latin typeface="Times New Roman (Headings)"/>
                </a:rPr>
                <a:t> </a:t>
              </a:r>
              <a:r>
                <a:rPr lang="en-US" sz="2400" b="1" i="1" dirty="0" smtClean="0">
                  <a:latin typeface="Times New Roman (Headings)"/>
                </a:rPr>
                <a:t>USD</a:t>
              </a:r>
              <a:r>
                <a:rPr lang="vi-VN" sz="2400" b="1" i="1" dirty="0" smtClean="0">
                  <a:latin typeface="Times New Roman (Headings)"/>
                </a:rPr>
                <a:t> – 1 chiếc duy nhất sx năm 2004 </a:t>
              </a:r>
              <a:endParaRPr lang="en-US" sz="2400" b="1" dirty="0">
                <a:latin typeface="Times New Roman (Headings)"/>
              </a:endParaRPr>
            </a:p>
          </p:txBody>
        </p:sp>
      </p:grpSp>
      <p:grpSp>
        <p:nvGrpSpPr>
          <p:cNvPr id="43" name="Group 42"/>
          <p:cNvGrpSpPr/>
          <p:nvPr/>
        </p:nvGrpSpPr>
        <p:grpSpPr>
          <a:xfrm>
            <a:off x="-92767" y="185530"/>
            <a:ext cx="12248489" cy="6808151"/>
            <a:chOff x="-92767" y="185530"/>
            <a:chExt cx="12248489" cy="6808151"/>
          </a:xfrm>
        </p:grpSpPr>
        <p:grpSp>
          <p:nvGrpSpPr>
            <p:cNvPr id="44" name="Group 43"/>
            <p:cNvGrpSpPr/>
            <p:nvPr/>
          </p:nvGrpSpPr>
          <p:grpSpPr>
            <a:xfrm>
              <a:off x="-92767" y="185530"/>
              <a:ext cx="12248489" cy="6493566"/>
              <a:chOff x="-92767" y="185530"/>
              <a:chExt cx="12248489" cy="6493566"/>
            </a:xfrm>
          </p:grpSpPr>
          <p:grpSp>
            <p:nvGrpSpPr>
              <p:cNvPr id="46" name="Group 45"/>
              <p:cNvGrpSpPr/>
              <p:nvPr/>
            </p:nvGrpSpPr>
            <p:grpSpPr>
              <a:xfrm>
                <a:off x="-92767" y="185530"/>
                <a:ext cx="6679095" cy="6493566"/>
                <a:chOff x="959919" y="19329"/>
                <a:chExt cx="9889834" cy="6838671"/>
              </a:xfrm>
            </p:grpSpPr>
            <p:pic>
              <p:nvPicPr>
                <p:cNvPr id="48" name="Picture 6" descr="http://staticgthn.kinhtedothi.vn/zoom/590/uploaded/congthogthn/2019_10_25/12_ryb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19329"/>
                  <a:ext cx="9026434" cy="6838671"/>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959919" y="3422728"/>
                  <a:ext cx="9889834" cy="486201"/>
                </a:xfrm>
                <a:prstGeom prst="rect">
                  <a:avLst/>
                </a:prstGeom>
                <a:noFill/>
              </p:spPr>
              <p:txBody>
                <a:bodyPr wrap="square" rtlCol="0">
                  <a:spAutoFit/>
                </a:bodyPr>
                <a:lstStyle/>
                <a:p>
                  <a:pPr algn="ctr"/>
                  <a:r>
                    <a:rPr lang="en-US" sz="2400" b="1" i="1" dirty="0">
                      <a:solidFill>
                        <a:srgbClr val="FF0000"/>
                      </a:solidFill>
                      <a:latin typeface="Times New Roman (Headings)"/>
                    </a:rPr>
                    <a:t> </a:t>
                  </a:r>
                  <a:endParaRPr lang="en-US" sz="2400" b="1" dirty="0">
                    <a:solidFill>
                      <a:srgbClr val="FF0000"/>
                    </a:solidFill>
                    <a:latin typeface="Times New Roman (Headings)"/>
                  </a:endParaRPr>
                </a:p>
              </p:txBody>
            </p:sp>
          </p:grpSp>
          <p:pic>
            <p:nvPicPr>
              <p:cNvPr id="47" name="Picture 12" descr="http://staticgthn.kinhtedothi.vn/zoom/590/uploaded/congthogthn/2019_10_25/11_ptb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185530"/>
                <a:ext cx="6059723" cy="6493566"/>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p:cNvSpPr txBox="1"/>
            <p:nvPr/>
          </p:nvSpPr>
          <p:spPr>
            <a:xfrm>
              <a:off x="887896" y="6255017"/>
              <a:ext cx="10601738" cy="738664"/>
            </a:xfrm>
            <a:prstGeom prst="rect">
              <a:avLst/>
            </a:prstGeom>
            <a:noFill/>
          </p:spPr>
          <p:txBody>
            <a:bodyPr wrap="square" rtlCol="0">
              <a:spAutoFit/>
            </a:bodyPr>
            <a:lstStyle/>
            <a:p>
              <a:r>
                <a:rPr lang="en-US" sz="2400" b="1" i="1" dirty="0" smtClean="0">
                  <a:solidFill>
                    <a:srgbClr val="FFFF00"/>
                  </a:solidFill>
                  <a:latin typeface="Times New Roman (Headings)"/>
                </a:rPr>
                <a:t>Lamborghini </a:t>
              </a:r>
              <a:r>
                <a:rPr lang="en-US" sz="2400" b="1" i="1" dirty="0" err="1" smtClean="0">
                  <a:solidFill>
                    <a:srgbClr val="FFFF00"/>
                  </a:solidFill>
                  <a:latin typeface="Times New Roman (Headings)"/>
                </a:rPr>
                <a:t>Veneno</a:t>
              </a:r>
              <a:r>
                <a:rPr lang="en-US" sz="2400" b="1" i="1" dirty="0" smtClean="0">
                  <a:solidFill>
                    <a:srgbClr val="FFFF00"/>
                  </a:solidFill>
                  <a:latin typeface="Times New Roman (Headings)"/>
                </a:rPr>
                <a:t> Roadster</a:t>
              </a:r>
              <a:r>
                <a:rPr lang="vi-VN" sz="2400" b="1" i="1" dirty="0" smtClean="0">
                  <a:solidFill>
                    <a:srgbClr val="FFFF00"/>
                  </a:solidFill>
                  <a:latin typeface="Times New Roman (Headings)"/>
                </a:rPr>
                <a:t> - </a:t>
              </a:r>
              <a:r>
                <a:rPr lang="en-US" sz="2400" b="1" i="1" dirty="0" smtClean="0">
                  <a:solidFill>
                    <a:srgbClr val="FFFF00"/>
                  </a:solidFill>
                  <a:latin typeface="Times New Roman (Headings)"/>
                </a:rPr>
                <a:t>5,6 </a:t>
              </a:r>
              <a:r>
                <a:rPr lang="en-US" sz="2400" b="1" i="1" dirty="0" err="1" smtClean="0">
                  <a:solidFill>
                    <a:srgbClr val="FFFF00"/>
                  </a:solidFill>
                  <a:latin typeface="Times New Roman (Headings)"/>
                </a:rPr>
                <a:t>triệu</a:t>
              </a:r>
              <a:r>
                <a:rPr lang="en-US" sz="2400" b="1" i="1" dirty="0" smtClean="0">
                  <a:solidFill>
                    <a:srgbClr val="FFFF00"/>
                  </a:solidFill>
                  <a:latin typeface="Times New Roman (Headings)"/>
                </a:rPr>
                <a:t> US</a:t>
              </a:r>
              <a:r>
                <a:rPr lang="vi-VN" sz="2400" b="1" i="1" dirty="0" smtClean="0">
                  <a:solidFill>
                    <a:srgbClr val="FFFF00"/>
                  </a:solidFill>
                  <a:latin typeface="Times New Roman (Headings)"/>
                </a:rPr>
                <a:t>D – SX 2013 – TG có 9 chiếc</a:t>
              </a:r>
              <a:endParaRPr lang="en-US" sz="2400" b="1" dirty="0" smtClean="0">
                <a:solidFill>
                  <a:srgbClr val="FFFF00"/>
                </a:solidFill>
                <a:latin typeface="Times New Roman (Headings)"/>
              </a:endParaRPr>
            </a:p>
            <a:p>
              <a:r>
                <a:rPr lang="vi-VN" b="1" i="1" dirty="0" smtClean="0">
                  <a:solidFill>
                    <a:srgbClr val="FF0000"/>
                  </a:solidFill>
                  <a:latin typeface="Times New Roman (Headings)"/>
                </a:rPr>
                <a:t> </a:t>
              </a:r>
              <a:endParaRPr lang="en-US" dirty="0"/>
            </a:p>
          </p:txBody>
        </p:sp>
      </p:grpSp>
      <p:grpSp>
        <p:nvGrpSpPr>
          <p:cNvPr id="50" name="Group 49"/>
          <p:cNvGrpSpPr/>
          <p:nvPr/>
        </p:nvGrpSpPr>
        <p:grpSpPr>
          <a:xfrm>
            <a:off x="66259" y="-28508"/>
            <a:ext cx="12059478" cy="6858000"/>
            <a:chOff x="79514" y="936806"/>
            <a:chExt cx="12059478" cy="4841142"/>
          </a:xfrm>
        </p:grpSpPr>
        <p:grpSp>
          <p:nvGrpSpPr>
            <p:cNvPr id="51" name="Group 50"/>
            <p:cNvGrpSpPr/>
            <p:nvPr/>
          </p:nvGrpSpPr>
          <p:grpSpPr>
            <a:xfrm>
              <a:off x="79514" y="936806"/>
              <a:ext cx="12059478" cy="4841142"/>
              <a:chOff x="0" y="936806"/>
              <a:chExt cx="12566466" cy="4760348"/>
            </a:xfrm>
          </p:grpSpPr>
          <p:pic>
            <p:nvPicPr>
              <p:cNvPr id="54" name="Picture 8" descr="http://staticgthn.kinhtedothi.vn/zoom/590/uploaded/congthogthn/2019_10_25/13_gsb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36806"/>
                <a:ext cx="6283234" cy="47603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http://staticgthn.kinhtedothi.vn/zoom/590/uploaded/congthogthn/2019_10_25/14_amc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3233" y="936806"/>
                <a:ext cx="6283233" cy="4760348"/>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p:cNvSpPr txBox="1"/>
            <p:nvPr/>
          </p:nvSpPr>
          <p:spPr>
            <a:xfrm>
              <a:off x="79514" y="5022573"/>
              <a:ext cx="12059477" cy="446276"/>
            </a:xfrm>
            <a:prstGeom prst="rect">
              <a:avLst/>
            </a:prstGeom>
            <a:noFill/>
          </p:spPr>
          <p:txBody>
            <a:bodyPr wrap="square" rtlCol="0">
              <a:spAutoFit/>
            </a:bodyPr>
            <a:lstStyle/>
            <a:p>
              <a:r>
                <a:rPr lang="en-US" sz="2300" b="1" i="1" dirty="0" err="1">
                  <a:solidFill>
                    <a:srgbClr val="FF0000"/>
                  </a:solidFill>
                  <a:latin typeface="Times New Roman (Headings)"/>
                </a:rPr>
                <a:t>Koenigsegg</a:t>
              </a:r>
              <a:r>
                <a:rPr lang="en-US" sz="2300" b="1" i="1" dirty="0">
                  <a:solidFill>
                    <a:srgbClr val="FF0000"/>
                  </a:solidFill>
                  <a:latin typeface="Times New Roman (Headings)"/>
                </a:rPr>
                <a:t> CCXR </a:t>
              </a:r>
              <a:r>
                <a:rPr lang="en-US" sz="2300" b="1" i="1" dirty="0" err="1" smtClean="0">
                  <a:solidFill>
                    <a:srgbClr val="FF0000"/>
                  </a:solidFill>
                  <a:latin typeface="Times New Roman (Headings)"/>
                </a:rPr>
                <a:t>Trevita</a:t>
              </a:r>
              <a:r>
                <a:rPr lang="vi-VN" sz="2300" b="1" i="1" dirty="0" smtClean="0">
                  <a:solidFill>
                    <a:srgbClr val="FF0000"/>
                  </a:solidFill>
                  <a:latin typeface="Times New Roman (Headings)"/>
                </a:rPr>
                <a:t> - </a:t>
              </a:r>
              <a:r>
                <a:rPr lang="en-US" sz="2300" b="1" i="1" dirty="0">
                  <a:solidFill>
                    <a:srgbClr val="FF0000"/>
                  </a:solidFill>
                  <a:latin typeface="Times New Roman (Headings)"/>
                </a:rPr>
                <a:t>4,8 </a:t>
              </a:r>
              <a:r>
                <a:rPr lang="en-US" sz="2300" b="1" i="1" dirty="0" err="1">
                  <a:solidFill>
                    <a:srgbClr val="FF0000"/>
                  </a:solidFill>
                  <a:latin typeface="Times New Roman (Headings)"/>
                </a:rPr>
                <a:t>triệu</a:t>
              </a:r>
              <a:r>
                <a:rPr lang="en-US" sz="2300" b="1" i="1" dirty="0">
                  <a:solidFill>
                    <a:srgbClr val="FF0000"/>
                  </a:solidFill>
                  <a:latin typeface="Times New Roman (Headings)"/>
                </a:rPr>
                <a:t> USD </a:t>
              </a:r>
              <a:r>
                <a:rPr lang="en-US" sz="2300" b="1" i="1" dirty="0" err="1">
                  <a:solidFill>
                    <a:srgbClr val="FF0000"/>
                  </a:solidFill>
                  <a:latin typeface="Times New Roman (Headings)"/>
                </a:rPr>
                <a:t>vào</a:t>
              </a:r>
              <a:r>
                <a:rPr lang="en-US" sz="2300" b="1" i="1" dirty="0">
                  <a:solidFill>
                    <a:srgbClr val="FF0000"/>
                  </a:solidFill>
                  <a:latin typeface="Times New Roman (Headings)"/>
                </a:rPr>
                <a:t> </a:t>
              </a:r>
              <a:r>
                <a:rPr lang="en-US" sz="2300" b="1" i="1" dirty="0" err="1">
                  <a:solidFill>
                    <a:srgbClr val="FF0000"/>
                  </a:solidFill>
                  <a:latin typeface="Times New Roman (Headings)"/>
                </a:rPr>
                <a:t>năm</a:t>
              </a:r>
              <a:r>
                <a:rPr lang="en-US" sz="2300" b="1" i="1" dirty="0">
                  <a:solidFill>
                    <a:srgbClr val="FF0000"/>
                  </a:solidFill>
                  <a:latin typeface="Times New Roman (Headings)"/>
                </a:rPr>
                <a:t> </a:t>
              </a:r>
              <a:r>
                <a:rPr lang="en-US" sz="2300" b="1" i="1" dirty="0" smtClean="0">
                  <a:solidFill>
                    <a:srgbClr val="FF0000"/>
                  </a:solidFill>
                  <a:latin typeface="Times New Roman (Headings)"/>
                </a:rPr>
                <a:t>2015</a:t>
              </a:r>
              <a:r>
                <a:rPr lang="vi-VN" sz="2300" b="1" i="1" dirty="0" smtClean="0">
                  <a:solidFill>
                    <a:srgbClr val="FF0000"/>
                  </a:solidFill>
                  <a:latin typeface="Times New Roman (Headings)"/>
                </a:rPr>
                <a:t> - </a:t>
              </a:r>
              <a:r>
                <a:rPr lang="vi-VN" sz="2300" b="1" i="1" dirty="0">
                  <a:solidFill>
                    <a:srgbClr val="FF0000"/>
                  </a:solidFill>
                  <a:latin typeface="Times New Roman (Headings)"/>
                </a:rPr>
                <a:t>chỉ được sản xuất 2 chiếc</a:t>
              </a:r>
              <a:endParaRPr lang="en-US" sz="2300" b="1" dirty="0">
                <a:solidFill>
                  <a:srgbClr val="FF0000"/>
                </a:solidFill>
                <a:latin typeface="Times New Roman (Headings)"/>
              </a:endParaRPr>
            </a:p>
          </p:txBody>
        </p:sp>
        <p:sp>
          <p:nvSpPr>
            <p:cNvPr id="53" name="TextBox 52"/>
            <p:cNvSpPr txBox="1"/>
            <p:nvPr/>
          </p:nvSpPr>
          <p:spPr>
            <a:xfrm>
              <a:off x="195943" y="1084217"/>
              <a:ext cx="1267097" cy="523220"/>
            </a:xfrm>
            <a:prstGeom prst="rect">
              <a:avLst/>
            </a:prstGeom>
            <a:noFill/>
          </p:spPr>
          <p:txBody>
            <a:bodyPr wrap="square" rtlCol="0">
              <a:spAutoFit/>
            </a:bodyPr>
            <a:lstStyle/>
            <a:p>
              <a:r>
                <a:rPr lang="vi-VN" sz="2800" b="1" dirty="0" smtClean="0">
                  <a:solidFill>
                    <a:srgbClr val="FF0000"/>
                  </a:solidFill>
                </a:rPr>
                <a:t>4</a:t>
              </a:r>
              <a:endParaRPr lang="en-US" sz="2800" b="1" dirty="0">
                <a:solidFill>
                  <a:srgbClr val="FF0000"/>
                </a:solidFill>
              </a:endParaRPr>
            </a:p>
          </p:txBody>
        </p:sp>
      </p:grpSp>
    </p:spTree>
    <p:extLst>
      <p:ext uri="{BB962C8B-B14F-4D97-AF65-F5344CB8AC3E}">
        <p14:creationId xmlns:p14="http://schemas.microsoft.com/office/powerpoint/2010/main" val="324561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circle(in)">
                                      <p:cBhvr>
                                        <p:cTn id="17" dur="20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circle(in)">
                                      <p:cBhvr>
                                        <p:cTn id="22"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 y="0"/>
            <a:ext cx="12192001" cy="6857999"/>
            <a:chOff x="-1" y="0"/>
            <a:chExt cx="12192001" cy="6857999"/>
          </a:xfrm>
        </p:grpSpPr>
        <p:pic>
          <p:nvPicPr>
            <p:cNvPr id="10254" name="Picture 14" descr="http://staticgthn.kinhtedothi.vn/zoom/590/uploaded/congthogthn/2019_10_25/19_khv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45475"/>
              <a:ext cx="5982789" cy="4676502"/>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ttp://staticgthn.kinhtedothi.vn/zoom/590/uploaded/congthogthn/2019_10_25/20_ns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789" y="1345474"/>
              <a:ext cx="6209211" cy="467650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0" y="0"/>
              <a:ext cx="12192000" cy="134547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0" y="6021976"/>
              <a:ext cx="12192000" cy="83602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p:cNvSpPr txBox="1"/>
          <p:nvPr/>
        </p:nvSpPr>
        <p:spPr>
          <a:xfrm>
            <a:off x="13253" y="6027003"/>
            <a:ext cx="12430541" cy="830997"/>
          </a:xfrm>
          <a:prstGeom prst="rect">
            <a:avLst/>
          </a:prstGeom>
          <a:noFill/>
        </p:spPr>
        <p:txBody>
          <a:bodyPr wrap="square" rtlCol="0">
            <a:spAutoFit/>
          </a:bodyPr>
          <a:lstStyle/>
          <a:p>
            <a:r>
              <a:rPr lang="en-US" i="1" dirty="0"/>
              <a:t> </a:t>
            </a:r>
            <a:r>
              <a:rPr lang="en-US" sz="2400" b="1" i="1" dirty="0">
                <a:latin typeface="Times New Roman (Headings)"/>
              </a:rPr>
              <a:t>McLaren P1 </a:t>
            </a:r>
            <a:r>
              <a:rPr lang="en-US" sz="2400" b="1" i="1" dirty="0" smtClean="0">
                <a:latin typeface="Times New Roman (Headings)"/>
              </a:rPr>
              <a:t>LM</a:t>
            </a:r>
            <a:r>
              <a:rPr lang="vi-VN" sz="2400" b="1" i="1" dirty="0" smtClean="0">
                <a:latin typeface="Times New Roman (Headings)"/>
              </a:rPr>
              <a:t> - </a:t>
            </a:r>
            <a:r>
              <a:rPr lang="en-US" sz="2400" b="1" i="1" dirty="0">
                <a:latin typeface="Times New Roman (Headings)"/>
              </a:rPr>
              <a:t>3,6 </a:t>
            </a:r>
            <a:r>
              <a:rPr lang="en-US" sz="2400" b="1" i="1" dirty="0" err="1">
                <a:latin typeface="Times New Roman (Headings)"/>
              </a:rPr>
              <a:t>triệu</a:t>
            </a:r>
            <a:r>
              <a:rPr lang="en-US" sz="2400" b="1" i="1" dirty="0">
                <a:latin typeface="Times New Roman (Headings)"/>
              </a:rPr>
              <a:t> </a:t>
            </a:r>
            <a:r>
              <a:rPr lang="en-US" sz="2400" b="1" i="1" dirty="0" smtClean="0">
                <a:latin typeface="Times New Roman (Headings)"/>
              </a:rPr>
              <a:t>USD</a:t>
            </a:r>
            <a:r>
              <a:rPr lang="vi-VN" sz="2400" b="1" i="1" dirty="0" smtClean="0">
                <a:latin typeface="Times New Roman (Headings)"/>
              </a:rPr>
              <a:t> – TG có 5 chiếc – SX - L</a:t>
            </a:r>
            <a:r>
              <a:rPr lang="en-US" sz="2400" b="1" i="1" dirty="0" smtClean="0">
                <a:latin typeface="Times New Roman (Headings)"/>
              </a:rPr>
              <a:t>à </a:t>
            </a:r>
            <a:r>
              <a:rPr lang="en-US" sz="2400" b="1" i="1" dirty="0" err="1">
                <a:latin typeface="Times New Roman (Headings)"/>
              </a:rPr>
              <a:t>phiên</a:t>
            </a:r>
            <a:r>
              <a:rPr lang="en-US" sz="2400" b="1" i="1" dirty="0">
                <a:latin typeface="Times New Roman (Headings)"/>
              </a:rPr>
              <a:t> </a:t>
            </a:r>
            <a:r>
              <a:rPr lang="en-US" sz="2400" b="1" i="1" dirty="0" err="1">
                <a:latin typeface="Times New Roman (Headings)"/>
              </a:rPr>
              <a:t>bản</a:t>
            </a:r>
            <a:r>
              <a:rPr lang="en-US" sz="2400" b="1" i="1" dirty="0">
                <a:latin typeface="Times New Roman (Headings)"/>
              </a:rPr>
              <a:t> "</a:t>
            </a:r>
            <a:r>
              <a:rPr lang="en-US" sz="2400" b="1" i="1" dirty="0" err="1">
                <a:latin typeface="Times New Roman (Headings)"/>
              </a:rPr>
              <a:t>nhanh</a:t>
            </a:r>
            <a:r>
              <a:rPr lang="en-US" sz="2400" b="1" i="1" dirty="0">
                <a:latin typeface="Times New Roman (Headings)"/>
              </a:rPr>
              <a:t> </a:t>
            </a:r>
            <a:r>
              <a:rPr lang="en-US" sz="2400" b="1" i="1" dirty="0" err="1">
                <a:latin typeface="Times New Roman (Headings)"/>
              </a:rPr>
              <a:t>nhất</a:t>
            </a:r>
            <a:r>
              <a:rPr lang="en-US" sz="2400" b="1" i="1" dirty="0">
                <a:latin typeface="Times New Roman (Headings)"/>
              </a:rPr>
              <a:t>, </a:t>
            </a:r>
            <a:r>
              <a:rPr lang="en-US" sz="2400" b="1" i="1" dirty="0" err="1">
                <a:latin typeface="Times New Roman (Headings)"/>
              </a:rPr>
              <a:t>hiếm</a:t>
            </a:r>
            <a:r>
              <a:rPr lang="en-US" sz="2400" b="1" i="1" dirty="0">
                <a:latin typeface="Times New Roman (Headings)"/>
              </a:rPr>
              <a:t> </a:t>
            </a:r>
            <a:r>
              <a:rPr lang="en-US" sz="2400" b="1" i="1" dirty="0" err="1">
                <a:latin typeface="Times New Roman (Headings)"/>
              </a:rPr>
              <a:t>nhất</a:t>
            </a:r>
            <a:r>
              <a:rPr lang="en-US" sz="2400" b="1" i="1" dirty="0">
                <a:latin typeface="Times New Roman (Headings)"/>
              </a:rPr>
              <a:t> </a:t>
            </a:r>
            <a:r>
              <a:rPr lang="en-US" sz="2400" b="1" i="1" dirty="0" err="1">
                <a:latin typeface="Times New Roman (Headings)"/>
              </a:rPr>
              <a:t>và</a:t>
            </a:r>
            <a:r>
              <a:rPr lang="en-US" sz="2400" b="1" i="1" dirty="0">
                <a:latin typeface="Times New Roman (Headings)"/>
              </a:rPr>
              <a:t> </a:t>
            </a:r>
            <a:r>
              <a:rPr lang="en-US" sz="2400" b="1" i="1" dirty="0" err="1">
                <a:latin typeface="Times New Roman (Headings)"/>
              </a:rPr>
              <a:t>cuối</a:t>
            </a:r>
            <a:r>
              <a:rPr lang="en-US" sz="2400" b="1" i="1" dirty="0">
                <a:latin typeface="Times New Roman (Headings)"/>
              </a:rPr>
              <a:t> </a:t>
            </a:r>
            <a:r>
              <a:rPr lang="en-US" sz="2400" b="1" i="1" dirty="0" err="1">
                <a:latin typeface="Times New Roman (Headings)"/>
              </a:rPr>
              <a:t>cùng</a:t>
            </a:r>
            <a:r>
              <a:rPr lang="en-US" sz="2400" b="1" i="1" dirty="0">
                <a:latin typeface="Times New Roman (Headings)"/>
              </a:rPr>
              <a:t>" </a:t>
            </a:r>
            <a:r>
              <a:rPr lang="en-US" sz="2400" b="1" i="1" dirty="0" err="1">
                <a:latin typeface="Times New Roman (Headings)"/>
              </a:rPr>
              <a:t>của</a:t>
            </a:r>
            <a:r>
              <a:rPr lang="en-US" sz="2400" b="1" i="1" dirty="0">
                <a:latin typeface="Times New Roman (Headings)"/>
              </a:rPr>
              <a:t> </a:t>
            </a:r>
            <a:r>
              <a:rPr lang="en-US" sz="2400" b="1" i="1" dirty="0" err="1">
                <a:latin typeface="Times New Roman (Headings)"/>
              </a:rPr>
              <a:t>dòng</a:t>
            </a:r>
            <a:r>
              <a:rPr lang="en-US" sz="2400" b="1" i="1" dirty="0">
                <a:latin typeface="Times New Roman (Headings)"/>
              </a:rPr>
              <a:t> </a:t>
            </a:r>
            <a:r>
              <a:rPr lang="en-US" sz="2400" b="1" i="1" dirty="0" err="1">
                <a:latin typeface="Times New Roman (Headings)"/>
              </a:rPr>
              <a:t>siêu</a:t>
            </a:r>
            <a:r>
              <a:rPr lang="en-US" sz="2400" b="1" i="1" dirty="0">
                <a:latin typeface="Times New Roman (Headings)"/>
              </a:rPr>
              <a:t> </a:t>
            </a:r>
            <a:r>
              <a:rPr lang="en-US" sz="2400" b="1" i="1" dirty="0" err="1">
                <a:latin typeface="Times New Roman (Headings)"/>
              </a:rPr>
              <a:t>xe</a:t>
            </a:r>
            <a:r>
              <a:rPr lang="en-US" sz="2400" b="1" i="1" dirty="0">
                <a:latin typeface="Times New Roman (Headings)"/>
              </a:rPr>
              <a:t> hybrid </a:t>
            </a:r>
            <a:r>
              <a:rPr lang="en-US" sz="2400" b="1" i="1" dirty="0" smtClean="0">
                <a:latin typeface="Times New Roman (Headings)"/>
              </a:rPr>
              <a:t>P1</a:t>
            </a:r>
            <a:r>
              <a:rPr lang="vi-VN" sz="2400" b="1" i="1" dirty="0" smtClean="0">
                <a:latin typeface="Times New Roman (Headings)"/>
              </a:rPr>
              <a:t> do </a:t>
            </a:r>
            <a:r>
              <a:rPr lang="en-US" sz="2400" b="1" i="1" dirty="0" err="1">
                <a:latin typeface="Times New Roman (Headings)"/>
              </a:rPr>
              <a:t>Lanzante</a:t>
            </a:r>
            <a:r>
              <a:rPr lang="en-US" sz="2400" b="1" i="1" dirty="0">
                <a:latin typeface="Times New Roman (Headings)"/>
              </a:rPr>
              <a:t> Motorsport </a:t>
            </a:r>
            <a:r>
              <a:rPr lang="vi-VN" sz="2400" b="1" i="1" dirty="0" smtClean="0">
                <a:latin typeface="Times New Roman (Headings)"/>
              </a:rPr>
              <a:t> 2019 </a:t>
            </a:r>
            <a:endParaRPr lang="en-US" sz="2400" b="1" dirty="0">
              <a:latin typeface="Times New Roman (Headings)"/>
            </a:endParaRPr>
          </a:p>
        </p:txBody>
      </p:sp>
      <p:sp>
        <p:nvSpPr>
          <p:cNvPr id="53" name="TextBox 52"/>
          <p:cNvSpPr txBox="1"/>
          <p:nvPr/>
        </p:nvSpPr>
        <p:spPr>
          <a:xfrm>
            <a:off x="0" y="1550504"/>
            <a:ext cx="1709530" cy="584775"/>
          </a:xfrm>
          <a:prstGeom prst="rect">
            <a:avLst/>
          </a:prstGeom>
          <a:noFill/>
        </p:spPr>
        <p:txBody>
          <a:bodyPr wrap="square" rtlCol="0">
            <a:spAutoFit/>
          </a:bodyPr>
          <a:lstStyle/>
          <a:p>
            <a:r>
              <a:rPr lang="vi-VN" sz="3200" b="1" dirty="0" smtClean="0">
                <a:solidFill>
                  <a:srgbClr val="FFFF00"/>
                </a:solidFill>
                <a:latin typeface="+mj-lt"/>
              </a:rPr>
              <a:t>5</a:t>
            </a:r>
            <a:endParaRPr lang="en-US" sz="3200" b="1" dirty="0">
              <a:solidFill>
                <a:srgbClr val="FFFF00"/>
              </a:solidFill>
              <a:latin typeface="+mj-lt"/>
            </a:endParaRPr>
          </a:p>
        </p:txBody>
      </p:sp>
    </p:spTree>
    <p:extLst>
      <p:ext uri="{BB962C8B-B14F-4D97-AF65-F5344CB8AC3E}">
        <p14:creationId xmlns:p14="http://schemas.microsoft.com/office/powerpoint/2010/main" val="3758706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3751" y="183084"/>
            <a:ext cx="2438488" cy="461665"/>
          </a:xfrm>
          <a:prstGeom prst="rect">
            <a:avLst/>
          </a:prstGeom>
        </p:spPr>
        <p:txBody>
          <a:bodyPr wrap="none">
            <a:spAutoFit/>
          </a:bodyPr>
          <a:lstStyle/>
          <a:p>
            <a:r>
              <a:rPr lang="vi-VN" sz="2400" b="1" dirty="0" smtClean="0">
                <a:solidFill>
                  <a:srgbClr val="FFFF00"/>
                </a:solidFill>
                <a:latin typeface="+mj-lt"/>
              </a:rPr>
              <a:t>3. </a:t>
            </a:r>
            <a:r>
              <a:rPr lang="vi-VN" sz="2400" b="1" dirty="0">
                <a:solidFill>
                  <a:srgbClr val="FFFF00"/>
                </a:solidFill>
                <a:latin typeface="+mj-lt"/>
              </a:rPr>
              <a:t>ĐƯỜNG </a:t>
            </a:r>
            <a:r>
              <a:rPr lang="vi-VN" sz="2400" b="1" dirty="0" smtClean="0">
                <a:solidFill>
                  <a:srgbClr val="FFFF00"/>
                </a:solidFill>
                <a:latin typeface="+mj-lt"/>
              </a:rPr>
              <a:t>ỐNG</a:t>
            </a:r>
            <a:endParaRPr lang="en-US" sz="2400" b="1" dirty="0">
              <a:solidFill>
                <a:srgbClr val="FFFF00"/>
              </a:solidFill>
              <a:latin typeface="+mj-lt"/>
            </a:endParaRPr>
          </a:p>
        </p:txBody>
      </p:sp>
      <p:grpSp>
        <p:nvGrpSpPr>
          <p:cNvPr id="8" name="Group 7"/>
          <p:cNvGrpSpPr/>
          <p:nvPr/>
        </p:nvGrpSpPr>
        <p:grpSpPr>
          <a:xfrm>
            <a:off x="102567" y="1002984"/>
            <a:ext cx="12091761" cy="3635276"/>
            <a:chOff x="102567" y="684933"/>
            <a:chExt cx="12091761" cy="3635276"/>
          </a:xfrm>
        </p:grpSpPr>
        <p:pic>
          <p:nvPicPr>
            <p:cNvPr id="11266" name="Picture 2" descr="Quy hoạch phát triển hệ thống đường ống xăng dầ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67" y="684936"/>
              <a:ext cx="4010025" cy="363527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ại sao thế giới &quot;sốt vó&quot; về siêu đường ống năng lượng Nga – châu Â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592" y="684935"/>
              <a:ext cx="4037495" cy="363527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Quy trình kiểm định đường ống dẫn khí đốt bằng kim lo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087" y="684933"/>
              <a:ext cx="4044241" cy="36352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02567" y="4956315"/>
            <a:ext cx="11092070" cy="1200329"/>
          </a:xfrm>
          <a:prstGeom prst="rect">
            <a:avLst/>
          </a:prstGeom>
          <a:noFill/>
        </p:spPr>
        <p:txBody>
          <a:bodyPr wrap="square" rtlCol="0">
            <a:spAutoFit/>
          </a:bodyPr>
          <a:lstStyle/>
          <a:p>
            <a:r>
              <a:rPr lang="vi-VN" sz="2400" b="1" dirty="0" smtClean="0">
                <a:solidFill>
                  <a:srgbClr val="FFFF00"/>
                </a:solidFill>
                <a:latin typeface="+mj-lt"/>
              </a:rPr>
              <a:t>- Chỉ vận chuyển các chất lỏng và khí</a:t>
            </a:r>
          </a:p>
          <a:p>
            <a:pPr marL="342900" indent="-342900">
              <a:buFontTx/>
              <a:buChar char="-"/>
            </a:pPr>
            <a:r>
              <a:rPr lang="vi-VN" sz="2400" b="1" dirty="0" smtClean="0">
                <a:solidFill>
                  <a:srgbClr val="FFFF00"/>
                </a:solidFill>
                <a:latin typeface="+mj-lt"/>
              </a:rPr>
              <a:t>Gắn với ngành công nghiệp dầu khí</a:t>
            </a:r>
          </a:p>
          <a:p>
            <a:pPr marL="342900" indent="-342900">
              <a:buFontTx/>
              <a:buChar char="-"/>
            </a:pPr>
            <a:r>
              <a:rPr lang="vi-VN" sz="2400" b="1" dirty="0" smtClean="0">
                <a:solidFill>
                  <a:srgbClr val="FFFF00"/>
                </a:solidFill>
                <a:latin typeface="+mj-lt"/>
              </a:rPr>
              <a:t>Phân bố chủ yếu ở khu vực Trung Đông, Hoa Kì, Liên Bang Nga, Trung Quốc...</a:t>
            </a:r>
          </a:p>
        </p:txBody>
      </p:sp>
    </p:spTree>
    <p:extLst>
      <p:ext uri="{BB962C8B-B14F-4D97-AF65-F5344CB8AC3E}">
        <p14:creationId xmlns:p14="http://schemas.microsoft.com/office/powerpoint/2010/main" val="9937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ircle(in)">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circle(in)">
                                      <p:cBhvr>
                                        <p:cTn id="22"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Long đong đường ống dẫn dầu Myanmar Trung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08023" cy="359228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Đường ống dẫn dầu Myanmar – Trung Quốc khiến bản đồ dầu khí thế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022" y="1"/>
            <a:ext cx="6783977" cy="359228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4 'nút thắt cổ chai' trên bản đồ vận tải dầu khí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34363"/>
            <a:ext cx="5791200" cy="362363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Sẽ chi hơn 152 tỉ để chỉnh trang cầu Cỏ May ở Vũng Tàu - ảnh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234362"/>
            <a:ext cx="6400800" cy="377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312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764" y="225287"/>
            <a:ext cx="6427304" cy="461665"/>
          </a:xfrm>
          <a:prstGeom prst="rect">
            <a:avLst/>
          </a:prstGeom>
          <a:noFill/>
        </p:spPr>
        <p:txBody>
          <a:bodyPr wrap="square" rtlCol="0">
            <a:spAutoFit/>
          </a:bodyPr>
          <a:lstStyle/>
          <a:p>
            <a:r>
              <a:rPr lang="vi-VN" sz="2400" b="1" dirty="0" smtClean="0">
                <a:solidFill>
                  <a:srgbClr val="FFFF00"/>
                </a:solidFill>
                <a:latin typeface="+mj-lt"/>
              </a:rPr>
              <a:t>4. ĐƯỜNG SÔNG HỒ</a:t>
            </a:r>
            <a:endParaRPr lang="en-US" sz="2400" b="1" dirty="0">
              <a:solidFill>
                <a:srgbClr val="FFFF00"/>
              </a:solidFill>
              <a:latin typeface="+mj-lt"/>
            </a:endParaRPr>
          </a:p>
        </p:txBody>
      </p:sp>
      <p:grpSp>
        <p:nvGrpSpPr>
          <p:cNvPr id="6" name="Group 5"/>
          <p:cNvGrpSpPr/>
          <p:nvPr/>
        </p:nvGrpSpPr>
        <p:grpSpPr>
          <a:xfrm>
            <a:off x="0" y="686952"/>
            <a:ext cx="4187687" cy="2779577"/>
            <a:chOff x="0" y="686952"/>
            <a:chExt cx="4187687" cy="2779577"/>
          </a:xfrm>
        </p:grpSpPr>
        <p:pic>
          <p:nvPicPr>
            <p:cNvPr id="13314" name="Picture 2" descr="HUYỀN THOẠI SÔNG NILE – CHIẾC NÔI NUÔI DƯỠNG NỀN VĂN MINH AI CẬ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6952"/>
              <a:ext cx="4187687" cy="2779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74574" y="2968487"/>
              <a:ext cx="1656522" cy="400110"/>
            </a:xfrm>
            <a:prstGeom prst="rect">
              <a:avLst/>
            </a:prstGeom>
            <a:noFill/>
          </p:spPr>
          <p:txBody>
            <a:bodyPr wrap="square" rtlCol="0">
              <a:spAutoFit/>
            </a:bodyPr>
            <a:lstStyle/>
            <a:p>
              <a:r>
                <a:rPr lang="vi-VN" sz="2000" b="1" dirty="0" smtClean="0">
                  <a:solidFill>
                    <a:srgbClr val="FFFF00"/>
                  </a:solidFill>
                  <a:latin typeface="+mj-lt"/>
                </a:rPr>
                <a:t>SÔNG NIN</a:t>
              </a:r>
              <a:endParaRPr lang="en-US" sz="2000" b="1" dirty="0">
                <a:solidFill>
                  <a:srgbClr val="FFFF00"/>
                </a:solidFill>
                <a:latin typeface="+mj-lt"/>
              </a:endParaRPr>
            </a:p>
          </p:txBody>
        </p:sp>
      </p:grpSp>
      <p:grpSp>
        <p:nvGrpSpPr>
          <p:cNvPr id="8" name="Group 7"/>
          <p:cNvGrpSpPr/>
          <p:nvPr/>
        </p:nvGrpSpPr>
        <p:grpSpPr>
          <a:xfrm>
            <a:off x="4187687" y="686952"/>
            <a:ext cx="4174435" cy="2779577"/>
            <a:chOff x="4187687" y="686952"/>
            <a:chExt cx="4174435" cy="2779577"/>
          </a:xfrm>
        </p:grpSpPr>
        <p:pic>
          <p:nvPicPr>
            <p:cNvPr id="13316" name="Picture 4" descr="Đây là lý do khiến sông Amazon soán ngôi dài nhất thế giới củ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687" y="686952"/>
              <a:ext cx="4174435" cy="27795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82819" y="2906932"/>
              <a:ext cx="2743200" cy="461665"/>
            </a:xfrm>
            <a:prstGeom prst="rect">
              <a:avLst/>
            </a:prstGeom>
            <a:noFill/>
          </p:spPr>
          <p:txBody>
            <a:bodyPr wrap="square" rtlCol="0">
              <a:spAutoFit/>
            </a:bodyPr>
            <a:lstStyle/>
            <a:p>
              <a:r>
                <a:rPr lang="vi-VN" sz="2400" b="1" dirty="0" smtClean="0">
                  <a:solidFill>
                    <a:srgbClr val="FFFF00"/>
                  </a:solidFill>
                  <a:latin typeface="+mj-lt"/>
                </a:rPr>
                <a:t>SÔNG AMAZON</a:t>
              </a:r>
              <a:endParaRPr lang="en-US" sz="2400" b="1" dirty="0">
                <a:solidFill>
                  <a:srgbClr val="FFFF00"/>
                </a:solidFill>
                <a:latin typeface="+mj-lt"/>
              </a:endParaRPr>
            </a:p>
          </p:txBody>
        </p:sp>
      </p:grpSp>
      <p:grpSp>
        <p:nvGrpSpPr>
          <p:cNvPr id="10" name="Group 9"/>
          <p:cNvGrpSpPr/>
          <p:nvPr/>
        </p:nvGrpSpPr>
        <p:grpSpPr>
          <a:xfrm>
            <a:off x="8375374" y="686952"/>
            <a:ext cx="3816627" cy="2871910"/>
            <a:chOff x="8375374" y="686952"/>
            <a:chExt cx="3816627" cy="2871910"/>
          </a:xfrm>
        </p:grpSpPr>
        <p:pic>
          <p:nvPicPr>
            <p:cNvPr id="13318" name="Picture 6" descr="Mẹo nhỏ để khám phá sông Trường Gi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5375" y="686952"/>
              <a:ext cx="3816626" cy="27795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375374" y="3097197"/>
              <a:ext cx="3697356" cy="461665"/>
            </a:xfrm>
            <a:prstGeom prst="rect">
              <a:avLst/>
            </a:prstGeom>
            <a:noFill/>
          </p:spPr>
          <p:txBody>
            <a:bodyPr wrap="square" rtlCol="0">
              <a:spAutoFit/>
            </a:bodyPr>
            <a:lstStyle/>
            <a:p>
              <a:r>
                <a:rPr lang="vi-VN" sz="2400" b="1" dirty="0" smtClean="0">
                  <a:solidFill>
                    <a:srgbClr val="FFFF00"/>
                  </a:solidFill>
                  <a:latin typeface="+mj-lt"/>
                </a:rPr>
                <a:t>SÔNG TRƯỜNG GIANG</a:t>
              </a:r>
              <a:endParaRPr lang="en-US" sz="2400" b="1" dirty="0">
                <a:solidFill>
                  <a:srgbClr val="FFFF00"/>
                </a:solidFill>
                <a:latin typeface="+mj-lt"/>
              </a:endParaRPr>
            </a:p>
          </p:txBody>
        </p:sp>
      </p:grpSp>
      <p:sp>
        <p:nvSpPr>
          <p:cNvPr id="11" name="AutoShape 8" descr="10 hồ nước ngọt lớn nhất thế gi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Hồ Michigan - Mồ chôn của hàng nghìn chiếc tàu đắ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24" name="Picture 12" descr="http://media.kenh9.tv/http/1200x1200/tinhhoa.net-z59i1s-20150518-ho-michigan---mo-chon-cua-hang-nghin-chiec-tau-d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73" y="3466529"/>
            <a:ext cx="4210459" cy="3388159"/>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Topography of the Lake Victoria Basin: (a) Western and (b) Eastern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0938" y="3477188"/>
            <a:ext cx="4191000" cy="3377500"/>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Area of research-central part of Lake Baikal' western coast (Pr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2122" y="3503691"/>
            <a:ext cx="3829878" cy="336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58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324"/>
                                        </p:tgtEl>
                                        <p:attrNameLst>
                                          <p:attrName>style.visibility</p:attrName>
                                        </p:attrNameLst>
                                      </p:cBhvr>
                                      <p:to>
                                        <p:strVal val="visible"/>
                                      </p:to>
                                    </p:set>
                                    <p:animEffect transition="in" filter="wipe(down)">
                                      <p:cBhvr>
                                        <p:cTn id="22" dur="500"/>
                                        <p:tgtEl>
                                          <p:spTgt spid="133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326"/>
                                        </p:tgtEl>
                                        <p:attrNameLst>
                                          <p:attrName>style.visibility</p:attrName>
                                        </p:attrNameLst>
                                      </p:cBhvr>
                                      <p:to>
                                        <p:strVal val="visible"/>
                                      </p:to>
                                    </p:set>
                                    <p:animEffect transition="in" filter="wipe(down)">
                                      <p:cBhvr>
                                        <p:cTn id="27" dur="500"/>
                                        <p:tgtEl>
                                          <p:spTgt spid="133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328"/>
                                        </p:tgtEl>
                                        <p:attrNameLst>
                                          <p:attrName>style.visibility</p:attrName>
                                        </p:attrNameLst>
                                      </p:cBhvr>
                                      <p:to>
                                        <p:strVal val="visible"/>
                                      </p:to>
                                    </p:set>
                                    <p:animEffect transition="in" filter="wipe(down)">
                                      <p:cBhvr>
                                        <p:cTn id="32" dur="500"/>
                                        <p:tgtEl>
                                          <p:spTgt spid="13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ồ Gươm – Địa danh nổi tiếng của Hà Nội không thể bỏ q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4591"/>
            <a:ext cx="4087729" cy="325340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à Nội sẽ có đường rộng 40 - 60 mét ven bờ sông H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041913" cy="36045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816" y="2952205"/>
            <a:ext cx="2233749" cy="461665"/>
          </a:xfrm>
          <a:prstGeom prst="rect">
            <a:avLst/>
          </a:prstGeom>
          <a:noFill/>
        </p:spPr>
        <p:txBody>
          <a:bodyPr wrap="square" rtlCol="0">
            <a:spAutoFit/>
          </a:bodyPr>
          <a:lstStyle/>
          <a:p>
            <a:r>
              <a:rPr lang="vi-VN" sz="2400" b="1" dirty="0" smtClean="0">
                <a:solidFill>
                  <a:srgbClr val="FFFF00"/>
                </a:solidFill>
                <a:latin typeface="+mj-lt"/>
              </a:rPr>
              <a:t>SÔNG HỒNG</a:t>
            </a:r>
            <a:endParaRPr lang="en-US" sz="2400" b="1" dirty="0">
              <a:solidFill>
                <a:srgbClr val="FFFF00"/>
              </a:solidFill>
              <a:latin typeface="+mj-lt"/>
            </a:endParaRPr>
          </a:p>
        </p:txBody>
      </p:sp>
      <p:pic>
        <p:nvPicPr>
          <p:cNvPr id="14342" name="Picture 6" descr="Tour Du Lịch Miền Tây 7 ngày 6 đêm Từ Hà N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729" y="13252"/>
            <a:ext cx="3904848" cy="359133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ông ty cổ phần cảng Sài Gòn (Sai Gon Port) - Vinal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2576" y="13253"/>
            <a:ext cx="4220251" cy="3591338"/>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Top 4 cảnh đẹp Gia Lai khiến du khách bị “hớp hồn” - Vntrip.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5364" y="3604591"/>
            <a:ext cx="4189729" cy="3253409"/>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ồ Ba Bể, một trong những hồ nước ngọt lớn... | HỆ THỜI SỰ CHÍNH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2876" y="3604590"/>
            <a:ext cx="4119951" cy="325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7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circle(in)">
                                      <p:cBhvr>
                                        <p:cTn id="12" dur="20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wipe(down)">
                                      <p:cBhvr>
                                        <p:cTn id="17" dur="500"/>
                                        <p:tgtEl>
                                          <p:spTgt spid="143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344"/>
                                        </p:tgtEl>
                                        <p:attrNameLst>
                                          <p:attrName>style.visibility</p:attrName>
                                        </p:attrNameLst>
                                      </p:cBhvr>
                                      <p:to>
                                        <p:strVal val="visible"/>
                                      </p:to>
                                    </p:set>
                                    <p:animEffect transition="in" filter="wipe(down)">
                                      <p:cBhvr>
                                        <p:cTn id="22" dur="500"/>
                                        <p:tgtEl>
                                          <p:spTgt spid="143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338"/>
                                        </p:tgtEl>
                                        <p:attrNameLst>
                                          <p:attrName>style.visibility</p:attrName>
                                        </p:attrNameLst>
                                      </p:cBhvr>
                                      <p:to>
                                        <p:strVal val="visible"/>
                                      </p:to>
                                    </p:set>
                                    <p:animEffect transition="in" filter="wipe(down)">
                                      <p:cBhvr>
                                        <p:cTn id="27" dur="500"/>
                                        <p:tgtEl>
                                          <p:spTgt spid="143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346"/>
                                        </p:tgtEl>
                                        <p:attrNameLst>
                                          <p:attrName>style.visibility</p:attrName>
                                        </p:attrNameLst>
                                      </p:cBhvr>
                                      <p:to>
                                        <p:strVal val="visible"/>
                                      </p:to>
                                    </p:set>
                                    <p:animEffect transition="in" filter="wipe(down)">
                                      <p:cBhvr>
                                        <p:cTn id="32" dur="500"/>
                                        <p:tgtEl>
                                          <p:spTgt spid="143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348"/>
                                        </p:tgtEl>
                                        <p:attrNameLst>
                                          <p:attrName>style.visibility</p:attrName>
                                        </p:attrNameLst>
                                      </p:cBhvr>
                                      <p:to>
                                        <p:strVal val="visible"/>
                                      </p:to>
                                    </p:set>
                                    <p:animEffect transition="in" filter="wipe(down)">
                                      <p:cBhvr>
                                        <p:cTn id="37" dur="5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7625"/>
            <a:ext cx="3164649" cy="461665"/>
          </a:xfrm>
          <a:prstGeom prst="rect">
            <a:avLst/>
          </a:prstGeom>
        </p:spPr>
        <p:txBody>
          <a:bodyPr wrap="none">
            <a:spAutoFit/>
          </a:bodyPr>
          <a:lstStyle/>
          <a:p>
            <a:r>
              <a:rPr lang="vi-VN" sz="2400" b="1" dirty="0">
                <a:solidFill>
                  <a:srgbClr val="FFFF00"/>
                </a:solidFill>
                <a:latin typeface="+mj-lt"/>
              </a:rPr>
              <a:t>4. ĐƯỜNG SÔNG HỒ</a:t>
            </a:r>
            <a:endParaRPr lang="en-US" sz="2400" b="1" dirty="0">
              <a:solidFill>
                <a:srgbClr val="FFFF00"/>
              </a:solidFill>
              <a:latin typeface="+mj-lt"/>
            </a:endParaRPr>
          </a:p>
        </p:txBody>
      </p:sp>
      <p:sp>
        <p:nvSpPr>
          <p:cNvPr id="6" name="Rectangle 5"/>
          <p:cNvSpPr/>
          <p:nvPr/>
        </p:nvSpPr>
        <p:spPr>
          <a:xfrm>
            <a:off x="200296" y="955655"/>
            <a:ext cx="10119361" cy="461665"/>
          </a:xfrm>
          <a:prstGeom prst="rect">
            <a:avLst/>
          </a:prstGeom>
        </p:spPr>
        <p:txBody>
          <a:bodyPr wrap="square">
            <a:spAutoFit/>
          </a:bodyPr>
          <a:lstStyle/>
          <a:p>
            <a:r>
              <a:rPr lang="vi-VN" sz="2400" b="1" i="0" dirty="0" smtClean="0">
                <a:effectLst/>
                <a:latin typeface="+mj-lt"/>
              </a:rPr>
              <a:t>- Ưu điểm: Giá rẻ, chở các hàng nặng, cồng kềnh, dể vỡ,  không cần nhanh.</a:t>
            </a:r>
            <a:endParaRPr lang="en-US" sz="2400" b="1" dirty="0">
              <a:latin typeface="+mj-lt"/>
            </a:endParaRPr>
          </a:p>
        </p:txBody>
      </p:sp>
      <p:sp>
        <p:nvSpPr>
          <p:cNvPr id="7" name="Rectangle 6"/>
          <p:cNvSpPr/>
          <p:nvPr/>
        </p:nvSpPr>
        <p:spPr>
          <a:xfrm>
            <a:off x="200295" y="2815607"/>
            <a:ext cx="11334207" cy="830997"/>
          </a:xfrm>
          <a:prstGeom prst="rect">
            <a:avLst/>
          </a:prstGeom>
        </p:spPr>
        <p:txBody>
          <a:bodyPr wrap="square">
            <a:spAutoFit/>
          </a:bodyPr>
          <a:lstStyle/>
          <a:p>
            <a:r>
              <a:rPr lang="vi-VN" sz="2400" b="1" dirty="0" smtClean="0">
                <a:latin typeface="+mj-lt"/>
              </a:rPr>
              <a:t>- Tình </a:t>
            </a:r>
            <a:r>
              <a:rPr lang="vi-VN" sz="2400" b="1" dirty="0">
                <a:latin typeface="+mj-lt"/>
              </a:rPr>
              <a:t>hình phát </a:t>
            </a:r>
            <a:r>
              <a:rPr lang="vi-VN" sz="2400" b="1" dirty="0" smtClean="0">
                <a:latin typeface="+mj-lt"/>
              </a:rPr>
              <a:t>triển: Nhiều </a:t>
            </a:r>
            <a:r>
              <a:rPr lang="vi-VN" sz="2400" b="1" dirty="0">
                <a:latin typeface="+mj-lt"/>
              </a:rPr>
              <a:t>SN được cải tạo,đào nhiều kênh nối các hệ thống sông với nhau,pt được cải tiến,tốc độ </a:t>
            </a:r>
            <a:r>
              <a:rPr lang="vi-VN" sz="2400" b="1" dirty="0" smtClean="0">
                <a:latin typeface="+mj-lt"/>
              </a:rPr>
              <a:t>tăng</a:t>
            </a:r>
            <a:r>
              <a:rPr lang="vi-VN" sz="2400" b="1" dirty="0">
                <a:latin typeface="+mj-lt"/>
              </a:rPr>
              <a:t>.</a:t>
            </a:r>
            <a:endParaRPr lang="en-US" sz="2400" b="1" dirty="0">
              <a:latin typeface="+mj-lt"/>
            </a:endParaRPr>
          </a:p>
        </p:txBody>
      </p:sp>
      <p:sp>
        <p:nvSpPr>
          <p:cNvPr id="8" name="Rectangle 7"/>
          <p:cNvSpPr/>
          <p:nvPr/>
        </p:nvSpPr>
        <p:spPr>
          <a:xfrm>
            <a:off x="200296" y="1829807"/>
            <a:ext cx="9906879" cy="461665"/>
          </a:xfrm>
          <a:prstGeom prst="rect">
            <a:avLst/>
          </a:prstGeom>
        </p:spPr>
        <p:txBody>
          <a:bodyPr wrap="none">
            <a:spAutoFit/>
          </a:bodyPr>
          <a:lstStyle/>
          <a:p>
            <a:r>
              <a:rPr lang="vi-VN" sz="2400" b="1" dirty="0" smtClean="0">
                <a:latin typeface="+mj-lt"/>
              </a:rPr>
              <a:t>- Nhược điểm: Phụ thuộc vào điều kiện tự nhiên ( thủy triều), tốc độ chậm</a:t>
            </a:r>
            <a:endParaRPr lang="en-US" sz="2400" b="1" dirty="0">
              <a:latin typeface="+mj-lt"/>
            </a:endParaRPr>
          </a:p>
        </p:txBody>
      </p:sp>
      <p:sp>
        <p:nvSpPr>
          <p:cNvPr id="9" name="Rectangle 8"/>
          <p:cNvSpPr/>
          <p:nvPr/>
        </p:nvSpPr>
        <p:spPr>
          <a:xfrm>
            <a:off x="200294" y="4170739"/>
            <a:ext cx="11686905" cy="461665"/>
          </a:xfrm>
          <a:prstGeom prst="rect">
            <a:avLst/>
          </a:prstGeom>
        </p:spPr>
        <p:txBody>
          <a:bodyPr wrap="square">
            <a:spAutoFit/>
          </a:bodyPr>
          <a:lstStyle/>
          <a:p>
            <a:r>
              <a:rPr lang="vi-VN" sz="2400" b="1" dirty="0" smtClean="0">
                <a:latin typeface="+mj-lt"/>
              </a:rPr>
              <a:t>- Phân bố:Phát triển mạnh ở Hoa Kì, Nga, Canada, châu Âu(sông Rainơ, sông Đanuýp</a:t>
            </a:r>
            <a:endParaRPr lang="en-US" sz="2400" b="1" dirty="0">
              <a:latin typeface="+mj-lt"/>
            </a:endParaRPr>
          </a:p>
        </p:txBody>
      </p:sp>
    </p:spTree>
    <p:extLst>
      <p:ext uri="{BB962C8B-B14F-4D97-AF65-F5344CB8AC3E}">
        <p14:creationId xmlns:p14="http://schemas.microsoft.com/office/powerpoint/2010/main" val="3514027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509" y="266003"/>
            <a:ext cx="2491388" cy="461665"/>
          </a:xfrm>
          <a:prstGeom prst="rect">
            <a:avLst/>
          </a:prstGeom>
        </p:spPr>
        <p:txBody>
          <a:bodyPr wrap="none">
            <a:spAutoFit/>
          </a:bodyPr>
          <a:lstStyle/>
          <a:p>
            <a:r>
              <a:rPr lang="vi-VN" sz="2400" b="1" dirty="0">
                <a:solidFill>
                  <a:srgbClr val="FFFF00"/>
                </a:solidFill>
                <a:latin typeface="+mj-lt"/>
              </a:rPr>
              <a:t>5. ĐƯỜNG BIỂN</a:t>
            </a:r>
            <a:endParaRPr lang="en-US" sz="2400" b="1" dirty="0">
              <a:solidFill>
                <a:srgbClr val="FFFF00"/>
              </a:solidFill>
              <a:latin typeface="+mj-lt"/>
            </a:endParaRPr>
          </a:p>
        </p:txBody>
      </p:sp>
      <p:pic>
        <p:nvPicPr>
          <p:cNvPr id="15364" name="Picture 4" descr="Đường biển | Địa lí lớ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7668"/>
            <a:ext cx="12192000" cy="613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624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vdm-fwd.com/getattachment/Service/International-Ocean/International-Ocean/Untitled.jpg.aspx?width=730&amp;height=3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8719" y="6035040"/>
            <a:ext cx="5055326" cy="461665"/>
          </a:xfrm>
          <a:prstGeom prst="rect">
            <a:avLst/>
          </a:prstGeom>
          <a:noFill/>
        </p:spPr>
        <p:txBody>
          <a:bodyPr wrap="square" rtlCol="0">
            <a:spAutoFit/>
          </a:bodyPr>
          <a:lstStyle/>
          <a:p>
            <a:r>
              <a:rPr lang="vi-VN" sz="2400" b="1" dirty="0" smtClean="0">
                <a:solidFill>
                  <a:srgbClr val="0000FF"/>
                </a:solidFill>
                <a:latin typeface="+mj-lt"/>
              </a:rPr>
              <a:t>VẬN TẢI BIỂN VIỆT NAM</a:t>
            </a:r>
            <a:endParaRPr lang="en-US" sz="2400" b="1" dirty="0">
              <a:solidFill>
                <a:srgbClr val="0000FF"/>
              </a:solidFill>
              <a:latin typeface="+mj-lt"/>
            </a:endParaRPr>
          </a:p>
        </p:txBody>
      </p:sp>
    </p:spTree>
    <p:extLst>
      <p:ext uri="{BB962C8B-B14F-4D97-AF65-F5344CB8AC3E}">
        <p14:creationId xmlns:p14="http://schemas.microsoft.com/office/powerpoint/2010/main" val="980240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03063" y="875765"/>
            <a:ext cx="1403798" cy="4524315"/>
          </a:xfrm>
          <a:prstGeom prst="rect">
            <a:avLst/>
          </a:prstGeom>
          <a:solidFill>
            <a:srgbClr val="00B050"/>
          </a:solidFill>
        </p:spPr>
        <p:txBody>
          <a:bodyPr wrap="square" rtlCol="0">
            <a:spAutoFit/>
          </a:bodyPr>
          <a:lstStyle/>
          <a:p>
            <a:pPr algn="ctr">
              <a:lnSpc>
                <a:spcPct val="150000"/>
              </a:lnSpc>
            </a:pPr>
            <a:r>
              <a:rPr lang="vi-VN" sz="2400" b="1" dirty="0" smtClean="0">
                <a:latin typeface="+mj-lt"/>
              </a:rPr>
              <a:t>ĐỊA </a:t>
            </a:r>
          </a:p>
          <a:p>
            <a:pPr algn="ctr">
              <a:lnSpc>
                <a:spcPct val="150000"/>
              </a:lnSpc>
            </a:pPr>
            <a:r>
              <a:rPr lang="vi-VN" sz="2400" b="1" dirty="0" smtClean="0">
                <a:latin typeface="+mj-lt"/>
              </a:rPr>
              <a:t>LÍ</a:t>
            </a:r>
          </a:p>
          <a:p>
            <a:pPr algn="ctr">
              <a:lnSpc>
                <a:spcPct val="150000"/>
              </a:lnSpc>
            </a:pPr>
            <a:r>
              <a:rPr lang="vi-VN" sz="2400" b="1" dirty="0" smtClean="0">
                <a:latin typeface="+mj-lt"/>
              </a:rPr>
              <a:t>CÁC </a:t>
            </a:r>
          </a:p>
          <a:p>
            <a:pPr algn="ctr">
              <a:lnSpc>
                <a:spcPct val="150000"/>
              </a:lnSpc>
            </a:pPr>
            <a:r>
              <a:rPr lang="vi-VN" sz="2400" b="1" dirty="0" smtClean="0">
                <a:latin typeface="+mj-lt"/>
              </a:rPr>
              <a:t>NGÀNH</a:t>
            </a:r>
          </a:p>
          <a:p>
            <a:pPr algn="ctr">
              <a:lnSpc>
                <a:spcPct val="150000"/>
              </a:lnSpc>
            </a:pPr>
            <a:r>
              <a:rPr lang="vi-VN" sz="2400" b="1" dirty="0" smtClean="0">
                <a:latin typeface="+mj-lt"/>
              </a:rPr>
              <a:t>GIAO </a:t>
            </a:r>
          </a:p>
          <a:p>
            <a:pPr algn="ctr">
              <a:lnSpc>
                <a:spcPct val="150000"/>
              </a:lnSpc>
            </a:pPr>
            <a:r>
              <a:rPr lang="vi-VN" sz="2400" b="1" dirty="0" smtClean="0">
                <a:latin typeface="+mj-lt"/>
              </a:rPr>
              <a:t>THÔNG</a:t>
            </a:r>
          </a:p>
          <a:p>
            <a:pPr algn="ctr">
              <a:lnSpc>
                <a:spcPct val="150000"/>
              </a:lnSpc>
            </a:pPr>
            <a:r>
              <a:rPr lang="vi-VN" sz="2400" b="1" dirty="0" smtClean="0">
                <a:latin typeface="+mj-lt"/>
              </a:rPr>
              <a:t>VẬN </a:t>
            </a:r>
          </a:p>
          <a:p>
            <a:pPr algn="ctr">
              <a:lnSpc>
                <a:spcPct val="150000"/>
              </a:lnSpc>
            </a:pPr>
            <a:r>
              <a:rPr lang="vi-VN" sz="2400" b="1" dirty="0" smtClean="0">
                <a:latin typeface="+mj-lt"/>
              </a:rPr>
              <a:t>TẢI</a:t>
            </a:r>
            <a:endParaRPr lang="en-US" sz="2400" b="1" dirty="0">
              <a:latin typeface="+mj-lt"/>
            </a:endParaRPr>
          </a:p>
        </p:txBody>
      </p:sp>
      <p:sp>
        <p:nvSpPr>
          <p:cNvPr id="5" name="TextBox 4"/>
          <p:cNvSpPr txBox="1"/>
          <p:nvPr/>
        </p:nvSpPr>
        <p:spPr>
          <a:xfrm>
            <a:off x="154547" y="141667"/>
            <a:ext cx="3129566" cy="461665"/>
          </a:xfrm>
          <a:prstGeom prst="rect">
            <a:avLst/>
          </a:prstGeom>
          <a:solidFill>
            <a:srgbClr val="00B050"/>
          </a:solidFill>
        </p:spPr>
        <p:txBody>
          <a:bodyPr wrap="square" rtlCol="0">
            <a:spAutoFit/>
          </a:bodyPr>
          <a:lstStyle/>
          <a:p>
            <a:pPr algn="ctr"/>
            <a:r>
              <a:rPr lang="vi-VN" sz="2400" b="1" dirty="0" smtClean="0">
                <a:latin typeface="+mj-lt"/>
              </a:rPr>
              <a:t>ĐƯỜNG SẮT</a:t>
            </a:r>
            <a:endParaRPr lang="en-US" sz="2400" b="1" dirty="0">
              <a:latin typeface="+mj-lt"/>
            </a:endParaRPr>
          </a:p>
        </p:txBody>
      </p:sp>
      <p:sp>
        <p:nvSpPr>
          <p:cNvPr id="8" name="TextBox 7"/>
          <p:cNvSpPr txBox="1"/>
          <p:nvPr/>
        </p:nvSpPr>
        <p:spPr>
          <a:xfrm>
            <a:off x="154547" y="2294355"/>
            <a:ext cx="3129566" cy="461665"/>
          </a:xfrm>
          <a:prstGeom prst="rect">
            <a:avLst/>
          </a:prstGeom>
          <a:solidFill>
            <a:srgbClr val="00B050"/>
          </a:solidFill>
        </p:spPr>
        <p:txBody>
          <a:bodyPr wrap="square" rtlCol="0">
            <a:spAutoFit/>
          </a:bodyPr>
          <a:lstStyle/>
          <a:p>
            <a:pPr algn="ctr"/>
            <a:r>
              <a:rPr lang="vi-VN" sz="2400" b="1" dirty="0" smtClean="0">
                <a:latin typeface="+mj-lt"/>
              </a:rPr>
              <a:t>ĐƯỜNG Ô TÔ</a:t>
            </a:r>
            <a:endParaRPr lang="en-US" sz="2400" b="1" dirty="0">
              <a:latin typeface="+mj-lt"/>
            </a:endParaRPr>
          </a:p>
        </p:txBody>
      </p:sp>
      <p:sp>
        <p:nvSpPr>
          <p:cNvPr id="9" name="TextBox 8"/>
          <p:cNvSpPr txBox="1"/>
          <p:nvPr/>
        </p:nvSpPr>
        <p:spPr>
          <a:xfrm>
            <a:off x="154547" y="4468969"/>
            <a:ext cx="3129566" cy="461665"/>
          </a:xfrm>
          <a:prstGeom prst="rect">
            <a:avLst/>
          </a:prstGeom>
          <a:solidFill>
            <a:srgbClr val="00B050"/>
          </a:solidFill>
        </p:spPr>
        <p:txBody>
          <a:bodyPr wrap="square" rtlCol="0">
            <a:spAutoFit/>
          </a:bodyPr>
          <a:lstStyle/>
          <a:p>
            <a:pPr algn="ctr"/>
            <a:r>
              <a:rPr lang="vi-VN" sz="2400" b="1" dirty="0" smtClean="0">
                <a:latin typeface="+mj-lt"/>
              </a:rPr>
              <a:t>ĐƯỜNG ỐNG</a:t>
            </a:r>
            <a:endParaRPr lang="en-US" sz="2400" b="1" dirty="0">
              <a:latin typeface="+mj-lt"/>
            </a:endParaRPr>
          </a:p>
        </p:txBody>
      </p:sp>
      <p:sp>
        <p:nvSpPr>
          <p:cNvPr id="10" name="TextBox 9"/>
          <p:cNvSpPr txBox="1"/>
          <p:nvPr/>
        </p:nvSpPr>
        <p:spPr>
          <a:xfrm>
            <a:off x="8255355" y="141666"/>
            <a:ext cx="3709115" cy="461665"/>
          </a:xfrm>
          <a:prstGeom prst="rect">
            <a:avLst/>
          </a:prstGeom>
          <a:solidFill>
            <a:srgbClr val="00B050"/>
          </a:solidFill>
        </p:spPr>
        <p:txBody>
          <a:bodyPr wrap="square" rtlCol="0">
            <a:spAutoFit/>
          </a:bodyPr>
          <a:lstStyle/>
          <a:p>
            <a:pPr algn="ctr"/>
            <a:r>
              <a:rPr lang="vi-VN" sz="2400" b="1" dirty="0" smtClean="0">
                <a:latin typeface="+mj-lt"/>
              </a:rPr>
              <a:t>ĐƯỜNG SÔNG HỒ</a:t>
            </a:r>
            <a:endParaRPr lang="en-US" sz="2400" b="1" dirty="0">
              <a:latin typeface="+mj-lt"/>
            </a:endParaRPr>
          </a:p>
        </p:txBody>
      </p:sp>
      <p:sp>
        <p:nvSpPr>
          <p:cNvPr id="11" name="TextBox 10"/>
          <p:cNvSpPr txBox="1"/>
          <p:nvPr/>
        </p:nvSpPr>
        <p:spPr>
          <a:xfrm>
            <a:off x="8255356" y="2294354"/>
            <a:ext cx="3709115" cy="461665"/>
          </a:xfrm>
          <a:prstGeom prst="rect">
            <a:avLst/>
          </a:prstGeom>
          <a:solidFill>
            <a:srgbClr val="00B050"/>
          </a:solidFill>
        </p:spPr>
        <p:txBody>
          <a:bodyPr wrap="square" rtlCol="0">
            <a:spAutoFit/>
          </a:bodyPr>
          <a:lstStyle/>
          <a:p>
            <a:pPr algn="ctr"/>
            <a:r>
              <a:rPr lang="vi-VN" sz="2400" b="1" dirty="0" smtClean="0">
                <a:latin typeface="+mj-lt"/>
              </a:rPr>
              <a:t>ĐƯỜNG BIỂN</a:t>
            </a:r>
            <a:endParaRPr lang="en-US" sz="2400" b="1" dirty="0">
              <a:latin typeface="+mj-lt"/>
            </a:endParaRPr>
          </a:p>
        </p:txBody>
      </p:sp>
      <p:sp>
        <p:nvSpPr>
          <p:cNvPr id="12" name="TextBox 11"/>
          <p:cNvSpPr txBox="1"/>
          <p:nvPr/>
        </p:nvSpPr>
        <p:spPr>
          <a:xfrm>
            <a:off x="8255358" y="4468969"/>
            <a:ext cx="3709115" cy="461665"/>
          </a:xfrm>
          <a:prstGeom prst="rect">
            <a:avLst/>
          </a:prstGeom>
          <a:solidFill>
            <a:srgbClr val="00B050"/>
          </a:solidFill>
        </p:spPr>
        <p:txBody>
          <a:bodyPr wrap="square" rtlCol="0">
            <a:spAutoFit/>
          </a:bodyPr>
          <a:lstStyle/>
          <a:p>
            <a:pPr algn="ctr"/>
            <a:r>
              <a:rPr lang="vi-VN" sz="2400" b="1" dirty="0" smtClean="0">
                <a:latin typeface="+mj-lt"/>
              </a:rPr>
              <a:t>ĐƯỜNG HÀNG KHÔNG</a:t>
            </a:r>
            <a:endParaRPr lang="en-US" sz="2400" b="1" dirty="0">
              <a:latin typeface="+mj-lt"/>
            </a:endParaRPr>
          </a:p>
        </p:txBody>
      </p:sp>
      <p:pic>
        <p:nvPicPr>
          <p:cNvPr id="2054" name="Picture 6" descr="Vận chuyển hàng hóa bằng đường hàng không - nhanh nhưng đ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357" y="4930634"/>
            <a:ext cx="3709115" cy="19273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ẬN TẢI ĐƯỜNG BIỂN LÀ GÌ? - Mekong Logis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354" y="2756019"/>
            <a:ext cx="3709115" cy="16287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hai thác tiềm năng ven sông để phát triển du lịch Tp. Hồ Chí Minh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353" y="581404"/>
            <a:ext cx="3709115" cy="162877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2" descr="Công ty Cổ phần Vận tải Đường sắt Sài Gòn - Saigonrailways - Pos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4" name="Picture 16" descr="Các địa phương có mặn mà với dự án đường sắt 100.000 tỷ Lào Cai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45" y="581404"/>
            <a:ext cx="3129568" cy="162877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iểu mức thu phí sử dụng đường bộ ô tô năm 2018 | Việt Nam M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545" y="2734989"/>
            <a:ext cx="3129568" cy="163792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Nga quyết &quot;dứt tình&quot; với đường ống dẫn dầu qua Ukraine vào năm 20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545" y="4930634"/>
            <a:ext cx="3129568" cy="193863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urved Connector 18"/>
          <p:cNvCxnSpPr>
            <a:stCxn id="4" idx="3"/>
            <a:endCxn id="2058" idx="1"/>
          </p:cNvCxnSpPr>
          <p:nvPr/>
        </p:nvCxnSpPr>
        <p:spPr>
          <a:xfrm flipV="1">
            <a:off x="6606861" y="1395792"/>
            <a:ext cx="1648492" cy="1742131"/>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Curved Connector 20"/>
          <p:cNvCxnSpPr>
            <a:stCxn id="4" idx="3"/>
            <a:endCxn id="2056" idx="1"/>
          </p:cNvCxnSpPr>
          <p:nvPr/>
        </p:nvCxnSpPr>
        <p:spPr>
          <a:xfrm>
            <a:off x="6606861" y="3137923"/>
            <a:ext cx="1648493" cy="432484"/>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Curved Connector 23"/>
          <p:cNvCxnSpPr>
            <a:stCxn id="4" idx="3"/>
            <a:endCxn id="2054" idx="1"/>
          </p:cNvCxnSpPr>
          <p:nvPr/>
        </p:nvCxnSpPr>
        <p:spPr>
          <a:xfrm>
            <a:off x="6606861" y="3137923"/>
            <a:ext cx="1648496" cy="2756394"/>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 name="Curved Connector 25"/>
          <p:cNvCxnSpPr>
            <a:stCxn id="4" idx="1"/>
            <a:endCxn id="2064" idx="3"/>
          </p:cNvCxnSpPr>
          <p:nvPr/>
        </p:nvCxnSpPr>
        <p:spPr>
          <a:xfrm rot="10800000">
            <a:off x="3284113" y="1395793"/>
            <a:ext cx="1918950" cy="1742131"/>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 name="Curved Connector 27"/>
          <p:cNvCxnSpPr>
            <a:stCxn id="4" idx="1"/>
            <a:endCxn id="2066" idx="3"/>
          </p:cNvCxnSpPr>
          <p:nvPr/>
        </p:nvCxnSpPr>
        <p:spPr>
          <a:xfrm rot="10800000" flipV="1">
            <a:off x="3284113" y="3137922"/>
            <a:ext cx="1918950" cy="416027"/>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Curved Connector 29"/>
          <p:cNvCxnSpPr>
            <a:stCxn id="4" idx="1"/>
            <a:endCxn id="2068" idx="3"/>
          </p:cNvCxnSpPr>
          <p:nvPr/>
        </p:nvCxnSpPr>
        <p:spPr>
          <a:xfrm rot="10800000" flipV="1">
            <a:off x="3284113" y="3137922"/>
            <a:ext cx="1918950" cy="2762029"/>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74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2064"/>
                                        </p:tgtEl>
                                        <p:attrNameLst>
                                          <p:attrName>style.visibility</p:attrName>
                                        </p:attrNameLst>
                                      </p:cBhvr>
                                      <p:to>
                                        <p:strVal val="visible"/>
                                      </p:to>
                                    </p:set>
                                    <p:animEffect transition="in" filter="wipe(down)">
                                      <p:cBhvr>
                                        <p:cTn id="15" dur="500"/>
                                        <p:tgtEl>
                                          <p:spTgt spid="206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nodeType="withEffect">
                                  <p:stCondLst>
                                    <p:cond delay="0"/>
                                  </p:stCondLst>
                                  <p:childTnLst>
                                    <p:set>
                                      <p:cBhvr>
                                        <p:cTn id="25" dur="1" fill="hold">
                                          <p:stCondLst>
                                            <p:cond delay="0"/>
                                          </p:stCondLst>
                                        </p:cTn>
                                        <p:tgtEl>
                                          <p:spTgt spid="2066"/>
                                        </p:tgtEl>
                                        <p:attrNameLst>
                                          <p:attrName>style.visibility</p:attrName>
                                        </p:attrNameLst>
                                      </p:cBhvr>
                                      <p:to>
                                        <p:strVal val="visible"/>
                                      </p:to>
                                    </p:set>
                                    <p:animEffect transition="in" filter="wipe(down)">
                                      <p:cBhvr>
                                        <p:cTn id="26" dur="500"/>
                                        <p:tgtEl>
                                          <p:spTgt spid="206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nodeType="withEffect">
                                  <p:stCondLst>
                                    <p:cond delay="0"/>
                                  </p:stCondLst>
                                  <p:childTnLst>
                                    <p:set>
                                      <p:cBhvr>
                                        <p:cTn id="39" dur="1" fill="hold">
                                          <p:stCondLst>
                                            <p:cond delay="0"/>
                                          </p:stCondLst>
                                        </p:cTn>
                                        <p:tgtEl>
                                          <p:spTgt spid="2068"/>
                                        </p:tgtEl>
                                        <p:attrNameLst>
                                          <p:attrName>style.visibility</p:attrName>
                                        </p:attrNameLst>
                                      </p:cBhvr>
                                      <p:to>
                                        <p:strVal val="visible"/>
                                      </p:to>
                                    </p:set>
                                    <p:animEffect transition="in" filter="wipe(down)">
                                      <p:cBhvr>
                                        <p:cTn id="40" dur="500"/>
                                        <p:tgtEl>
                                          <p:spTgt spid="206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58"/>
                                        </p:tgtEl>
                                        <p:attrNameLst>
                                          <p:attrName>style.visibility</p:attrName>
                                        </p:attrNameLst>
                                      </p:cBhvr>
                                      <p:to>
                                        <p:strVal val="visible"/>
                                      </p:to>
                                    </p:set>
                                    <p:animEffect transition="in" filter="wipe(down)">
                                      <p:cBhvr>
                                        <p:cTn id="48" dur="500"/>
                                        <p:tgtEl>
                                          <p:spTgt spid="205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00"/>
                                        <p:tgtEl>
                                          <p:spTgt spid="11"/>
                                        </p:tgtEl>
                                      </p:cBhvr>
                                    </p:animEffect>
                                  </p:childTnLst>
                                </p:cTn>
                              </p:par>
                              <p:par>
                                <p:cTn id="60" presetID="22" presetClass="entr" presetSubtype="4" fill="hold" nodeType="withEffect">
                                  <p:stCondLst>
                                    <p:cond delay="0"/>
                                  </p:stCondLst>
                                  <p:childTnLst>
                                    <p:set>
                                      <p:cBhvr>
                                        <p:cTn id="61" dur="1" fill="hold">
                                          <p:stCondLst>
                                            <p:cond delay="0"/>
                                          </p:stCondLst>
                                        </p:cTn>
                                        <p:tgtEl>
                                          <p:spTgt spid="2056"/>
                                        </p:tgtEl>
                                        <p:attrNameLst>
                                          <p:attrName>style.visibility</p:attrName>
                                        </p:attrNameLst>
                                      </p:cBhvr>
                                      <p:to>
                                        <p:strVal val="visible"/>
                                      </p:to>
                                    </p:set>
                                    <p:animEffect transition="in" filter="wipe(down)">
                                      <p:cBhvr>
                                        <p:cTn id="62" dur="500"/>
                                        <p:tgtEl>
                                          <p:spTgt spid="205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500"/>
                                        <p:tgtEl>
                                          <p:spTgt spid="2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down)">
                                      <p:cBhvr>
                                        <p:cTn id="70" dur="500"/>
                                        <p:tgtEl>
                                          <p:spTgt spid="12"/>
                                        </p:tgtEl>
                                      </p:cBhvr>
                                    </p:animEffect>
                                  </p:childTnLst>
                                </p:cTn>
                              </p:par>
                              <p:par>
                                <p:cTn id="71" presetID="22" presetClass="entr" presetSubtype="4" fill="hold" nodeType="with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wipe(down)">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 y="1114757"/>
            <a:ext cx="11756572" cy="4339650"/>
          </a:xfrm>
          <a:prstGeom prst="rect">
            <a:avLst/>
          </a:prstGeom>
        </p:spPr>
        <p:txBody>
          <a:bodyPr wrap="square">
            <a:spAutoFit/>
          </a:bodyPr>
          <a:lstStyle/>
          <a:p>
            <a:pPr>
              <a:lnSpc>
                <a:spcPct val="150000"/>
              </a:lnSpc>
            </a:pPr>
            <a:r>
              <a:rPr lang="vi-VN" sz="2400" b="1" dirty="0" smtClean="0">
                <a:latin typeface="+mj-lt"/>
              </a:rPr>
              <a:t>- Ưu </a:t>
            </a:r>
            <a:r>
              <a:rPr lang="vi-VN" sz="2400" b="1" dirty="0">
                <a:latin typeface="+mj-lt"/>
              </a:rPr>
              <a:t>điểm</a:t>
            </a:r>
            <a:r>
              <a:rPr lang="vi-VN" sz="2400" b="1" dirty="0" smtClean="0">
                <a:latin typeface="+mj-lt"/>
              </a:rPr>
              <a:t>: Đảm </a:t>
            </a:r>
            <a:r>
              <a:rPr lang="vi-VN" sz="2400" b="1" dirty="0">
                <a:latin typeface="+mj-lt"/>
              </a:rPr>
              <a:t>nhận phần lớn khối lượng hàng hóa quốc tế,khối lượng luân chuyển rất lớn,giá </a:t>
            </a:r>
            <a:r>
              <a:rPr lang="vi-VN" sz="2400" b="1" dirty="0" smtClean="0">
                <a:latin typeface="+mj-lt"/>
              </a:rPr>
              <a:t>rẻ</a:t>
            </a:r>
          </a:p>
          <a:p>
            <a:pPr>
              <a:lnSpc>
                <a:spcPct val="150000"/>
              </a:lnSpc>
            </a:pPr>
            <a:r>
              <a:rPr lang="vi-VN" sz="2400" b="1" dirty="0" smtClean="0">
                <a:latin typeface="+mj-lt"/>
              </a:rPr>
              <a:t>-</a:t>
            </a:r>
            <a:r>
              <a:rPr lang="vi-VN" sz="2400" b="1" dirty="0">
                <a:latin typeface="+mj-lt"/>
              </a:rPr>
              <a:t>Nhược điểm</a:t>
            </a:r>
            <a:r>
              <a:rPr lang="vi-VN" sz="2400" b="1" dirty="0" smtClean="0">
                <a:latin typeface="+mj-lt"/>
              </a:rPr>
              <a:t>: Ô </a:t>
            </a:r>
            <a:r>
              <a:rPr lang="vi-VN" sz="2400" b="1" dirty="0">
                <a:latin typeface="+mj-lt"/>
              </a:rPr>
              <a:t>nhiễm MT biển,chi phí XD cảng nhiều</a:t>
            </a:r>
            <a:r>
              <a:rPr lang="vi-VN" sz="2400" b="1" dirty="0" smtClean="0">
                <a:latin typeface="+mj-lt"/>
              </a:rPr>
              <a:t>.</a:t>
            </a:r>
          </a:p>
          <a:p>
            <a:pPr marL="342900" indent="-342900">
              <a:lnSpc>
                <a:spcPct val="150000"/>
              </a:lnSpc>
              <a:buFontTx/>
              <a:buChar char="-"/>
            </a:pPr>
            <a:r>
              <a:rPr lang="vi-VN" sz="2400" b="1" dirty="0" smtClean="0">
                <a:latin typeface="+mj-lt"/>
              </a:rPr>
              <a:t>Tình </a:t>
            </a:r>
            <a:r>
              <a:rPr lang="vi-VN" sz="2400" b="1" dirty="0">
                <a:latin typeface="+mj-lt"/>
              </a:rPr>
              <a:t>hình phát </a:t>
            </a:r>
            <a:r>
              <a:rPr lang="vi-VN" sz="2400" b="1" dirty="0" smtClean="0">
                <a:latin typeface="+mj-lt"/>
              </a:rPr>
              <a:t>triển</a:t>
            </a:r>
          </a:p>
          <a:p>
            <a:r>
              <a:rPr lang="vi-VN" sz="2400" b="1" dirty="0" smtClean="0">
                <a:latin typeface="+mj-lt"/>
              </a:rPr>
              <a:t>+ Chiếm </a:t>
            </a:r>
            <a:r>
              <a:rPr lang="vi-VN" sz="2400" b="1" dirty="0">
                <a:latin typeface="+mj-lt"/>
              </a:rPr>
              <a:t>3/5 khối lượng luân chuyển hàng hóa của các phương tiện vận tải trên thế giới.</a:t>
            </a:r>
          </a:p>
          <a:p>
            <a:r>
              <a:rPr lang="vi-VN" sz="2400" b="1" dirty="0" smtClean="0">
                <a:latin typeface="+mj-lt"/>
              </a:rPr>
              <a:t>+ 2/3 </a:t>
            </a:r>
            <a:r>
              <a:rPr lang="vi-VN" sz="2400" b="1" dirty="0">
                <a:latin typeface="+mj-lt"/>
              </a:rPr>
              <a:t>số hải cảng nằm ở 2 bờ đại tây dương.</a:t>
            </a:r>
          </a:p>
          <a:p>
            <a:r>
              <a:rPr lang="vi-VN" sz="2400" b="1" dirty="0" smtClean="0">
                <a:latin typeface="+mj-lt"/>
              </a:rPr>
              <a:t>+ Các </a:t>
            </a:r>
            <a:r>
              <a:rPr lang="vi-VN" sz="2400" b="1" dirty="0">
                <a:latin typeface="+mj-lt"/>
              </a:rPr>
              <a:t>kênh nối biển đang được xây dựng, đội tàu buôn rất phát triển.</a:t>
            </a:r>
          </a:p>
          <a:p>
            <a:r>
              <a:rPr lang="vi-VN" sz="2400" b="1" dirty="0" smtClean="0">
                <a:latin typeface="+mj-lt"/>
              </a:rPr>
              <a:t>+ Phương </a:t>
            </a:r>
            <a:r>
              <a:rPr lang="vi-VN" sz="2400" b="1" dirty="0">
                <a:latin typeface="+mj-lt"/>
              </a:rPr>
              <a:t>tiện ngày càng cải tiến, có nhiều tàu chuyên dụng</a:t>
            </a:r>
            <a:r>
              <a:rPr lang="vi-VN" sz="2400" b="1" dirty="0" smtClean="0">
                <a:latin typeface="+mj-lt"/>
              </a:rPr>
              <a:t>…</a:t>
            </a:r>
          </a:p>
          <a:p>
            <a:pPr>
              <a:lnSpc>
                <a:spcPct val="150000"/>
              </a:lnSpc>
            </a:pPr>
            <a:r>
              <a:rPr lang="vi-VN" sz="2400" b="1" dirty="0" smtClean="0">
                <a:latin typeface="+mj-lt"/>
              </a:rPr>
              <a:t>- Phân </a:t>
            </a:r>
            <a:r>
              <a:rPr lang="vi-VN" sz="2400" b="1" dirty="0">
                <a:latin typeface="+mj-lt"/>
              </a:rPr>
              <a:t>bố: Hai bờ Đại Tây Dương(Bắc </a:t>
            </a:r>
            <a:r>
              <a:rPr lang="vi-VN" sz="2400" b="1" dirty="0" smtClean="0">
                <a:latin typeface="+mj-lt"/>
              </a:rPr>
              <a:t>Mĩ-Eu</a:t>
            </a:r>
            <a:endParaRPr lang="en-US" sz="2400" b="1" dirty="0">
              <a:latin typeface="+mj-lt"/>
            </a:endParaRPr>
          </a:p>
        </p:txBody>
      </p:sp>
      <p:sp>
        <p:nvSpPr>
          <p:cNvPr id="5" name="Rectangle 4"/>
          <p:cNvSpPr/>
          <p:nvPr/>
        </p:nvSpPr>
        <p:spPr>
          <a:xfrm>
            <a:off x="353533" y="383568"/>
            <a:ext cx="2491388" cy="461665"/>
          </a:xfrm>
          <a:prstGeom prst="rect">
            <a:avLst/>
          </a:prstGeom>
        </p:spPr>
        <p:txBody>
          <a:bodyPr wrap="none">
            <a:spAutoFit/>
          </a:bodyPr>
          <a:lstStyle/>
          <a:p>
            <a:r>
              <a:rPr lang="vi-VN" sz="2400" b="1" dirty="0" smtClean="0">
                <a:solidFill>
                  <a:srgbClr val="FFFF00"/>
                </a:solidFill>
                <a:latin typeface="+mj-lt"/>
              </a:rPr>
              <a:t>5. ĐƯỜNG BIỂN</a:t>
            </a:r>
            <a:endParaRPr lang="en-US" sz="2400" b="1" dirty="0">
              <a:solidFill>
                <a:srgbClr val="FFFF00"/>
              </a:solidFill>
              <a:latin typeface="+mj-lt"/>
            </a:endParaRPr>
          </a:p>
        </p:txBody>
      </p:sp>
    </p:spTree>
    <p:extLst>
      <p:ext uri="{BB962C8B-B14F-4D97-AF65-F5344CB8AC3E}">
        <p14:creationId xmlns:p14="http://schemas.microsoft.com/office/powerpoint/2010/main" val="4156399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ộc đua giành quyền bá chủ eo biển Malacca | Nóng - Sâu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3234" cy="322652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oàng Phan Hạnh Hiền. Eo biển Malacca trên tuyến thương mại Biể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234" y="0"/>
            <a:ext cx="5908766" cy="3211372"/>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Giới thiệu một số tuyến vận tải đường biển từ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26526"/>
            <a:ext cx="6283234" cy="3631473"/>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Mũi Hảo Vọng. Ảnh: Where to st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234" y="3226525"/>
            <a:ext cx="5908766" cy="363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0069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ài 38. Thực hành: Viết báo cáo ngắn về kênh đào Xuy-ê và kênh đà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174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ợi ích khổng lồ của kênh đào nhân tạo Suez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741" y="20189"/>
            <a:ext cx="6162259" cy="3421279"/>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Cận cảnh quá trình đưa tàu qua kênh đào Panama - Tạp Chí Gia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83454"/>
            <a:ext cx="6029741" cy="343672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Kenh dao Suez - giac mong vi dai cua cac de vuong hinh anh 1 Ngày 17/12/1869, kênh đào Suez nối Địa Trung Hải với Biển Đó chính thức mở cửa sau 15 năm xây dựng, trải qua nhiều trì hoãn do bất đồng chính trị, thiếu sức lao động và dịch tả chết người. Khi đi vào hoạt động, tuyến đường nước dài 164 km này đã thay đổi vĩnh viễn lịch sử vận tải đường biển quốc tế, giúp tàu thuyền không phải đi qua mũi phía nam châu Phi nữa. Đây là lối tắt nối thế giới phương Đông và phương Tây. Ảnh: Hofst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743" y="3441468"/>
            <a:ext cx="7119257" cy="3421279"/>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Kênh đào Suez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13251"/>
            <a:ext cx="6029745" cy="338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0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68"/>
                                        </p:tgtEl>
                                        <p:attrNameLst>
                                          <p:attrName>style.visibility</p:attrName>
                                        </p:attrNameLst>
                                      </p:cBhvr>
                                      <p:to>
                                        <p:strVal val="visible"/>
                                      </p:to>
                                    </p:set>
                                    <p:animEffect transition="in" filter="circle(in)">
                                      <p:cBhvr>
                                        <p:cTn id="7" dur="2000"/>
                                        <p:tgtEl>
                                          <p:spTgt spid="19468"/>
                                        </p:tgtEl>
                                      </p:cBhvr>
                                    </p:animEffect>
                                  </p:childTnLst>
                                </p:cTn>
                              </p:par>
                              <p:par>
                                <p:cTn id="8" presetID="6" presetClass="entr" presetSubtype="16"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circle(in)">
                                      <p:cBhvr>
                                        <p:cTn id="10" dur="2000"/>
                                        <p:tgtEl>
                                          <p:spTgt spid="1945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9464"/>
                                        </p:tgtEl>
                                        <p:attrNameLst>
                                          <p:attrName>style.visibility</p:attrName>
                                        </p:attrNameLst>
                                      </p:cBhvr>
                                      <p:to>
                                        <p:strVal val="visible"/>
                                      </p:to>
                                    </p:set>
                                    <p:animEffect transition="in" filter="circle(in)">
                                      <p:cBhvr>
                                        <p:cTn id="15" dur="2000"/>
                                        <p:tgtEl>
                                          <p:spTgt spid="1946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9460"/>
                                        </p:tgtEl>
                                        <p:attrNameLst>
                                          <p:attrName>style.visibility</p:attrName>
                                        </p:attrNameLst>
                                      </p:cBhvr>
                                      <p:to>
                                        <p:strVal val="visible"/>
                                      </p:to>
                                    </p:set>
                                    <p:animEffect transition="in" filter="circle(in)">
                                      <p:cBhvr>
                                        <p:cTn id="20"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278" y="238540"/>
            <a:ext cx="5062330" cy="461665"/>
          </a:xfrm>
          <a:prstGeom prst="rect">
            <a:avLst/>
          </a:prstGeom>
          <a:noFill/>
        </p:spPr>
        <p:txBody>
          <a:bodyPr wrap="square" rtlCol="0">
            <a:spAutoFit/>
          </a:bodyPr>
          <a:lstStyle/>
          <a:p>
            <a:r>
              <a:rPr lang="vi-VN" sz="2400" b="1" dirty="0" smtClean="0">
                <a:solidFill>
                  <a:srgbClr val="FFFF00"/>
                </a:solidFill>
                <a:latin typeface="+mj-lt"/>
              </a:rPr>
              <a:t>6. ĐƯỜNG HÀNG KHÔNG</a:t>
            </a:r>
            <a:endParaRPr lang="en-US" sz="2400" b="1" dirty="0">
              <a:solidFill>
                <a:srgbClr val="FFFF00"/>
              </a:solidFill>
              <a:latin typeface="+mj-lt"/>
            </a:endParaRPr>
          </a:p>
        </p:txBody>
      </p:sp>
      <p:sp>
        <p:nvSpPr>
          <p:cNvPr id="5" name="Rectangle 4"/>
          <p:cNvSpPr/>
          <p:nvPr/>
        </p:nvSpPr>
        <p:spPr>
          <a:xfrm>
            <a:off x="265043" y="601680"/>
            <a:ext cx="11728173" cy="6119945"/>
          </a:xfrm>
          <a:prstGeom prst="rect">
            <a:avLst/>
          </a:prstGeom>
        </p:spPr>
        <p:txBody>
          <a:bodyPr wrap="square">
            <a:spAutoFit/>
          </a:bodyPr>
          <a:lstStyle/>
          <a:p>
            <a:pPr>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Ưu điểm:</a:t>
            </a:r>
          </a:p>
          <a:p>
            <a:pPr marL="742950" lvl="1" indent="-285750">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Tốc độ nhanh (800 – 900 km/h)</a:t>
            </a:r>
          </a:p>
          <a:p>
            <a:pPr marL="742950" lvl="1" indent="-285750">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Không bị ảnh hưởng bởi địa hình</a:t>
            </a:r>
          </a:p>
          <a:p>
            <a:pPr marL="742950" lvl="1" indent="-285750">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Giao lưu quốc tế đặc biệt chuyên chở hành khác giữa các châu lục.</a:t>
            </a:r>
          </a:p>
          <a:p>
            <a:pPr>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Nhược điểm:</a:t>
            </a:r>
          </a:p>
          <a:p>
            <a:pPr marL="742950" lvl="1" indent="-285750">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Cước phí đắt, trọng tải thấp</a:t>
            </a:r>
          </a:p>
          <a:p>
            <a:pPr marL="742950" lvl="1" indent="-285750">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Dễ gây ô nhiễm khí quyển (thủng tầng ôzôn)</a:t>
            </a:r>
          </a:p>
          <a:p>
            <a:pPr>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Tình hình phát triển và phân bố:</a:t>
            </a:r>
          </a:p>
          <a:p>
            <a:pPr marL="742950" lvl="1" indent="-285750">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Có 5000 sân bay dân dụng</a:t>
            </a:r>
          </a:p>
          <a:p>
            <a:pPr marL="742950" lvl="1" indent="-285750">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½ sân bay quốc tế tập trung Hoa Kỳ và Tây Âu.</a:t>
            </a:r>
          </a:p>
          <a:p>
            <a:pPr marL="742950" lvl="1" indent="-285750">
              <a:lnSpc>
                <a:spcPct val="150000"/>
              </a:lnSpc>
              <a:buFont typeface="Arial" panose="020B0604020202020204" pitchFamily="34" charset="0"/>
              <a:buChar char="•"/>
            </a:pPr>
            <a:r>
              <a:rPr lang="vi-VN" sz="2400" b="1" i="0" dirty="0" smtClean="0">
                <a:effectLst/>
                <a:latin typeface="Times New Roman" panose="02020603050405020304" pitchFamily="18" charset="0"/>
                <a:cs typeface="Times New Roman" panose="02020603050405020304" pitchFamily="18" charset="0"/>
              </a:rPr>
              <a:t>Các nước là cường quốc về hàng không là: Hoa Kỳ, Anh, Pháp, Liên Bang Nga…</a:t>
            </a:r>
            <a:endParaRPr lang="vi-VN"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1892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48866"/>
            <a:ext cx="12192001" cy="6809134"/>
            <a:chOff x="-1" y="48866"/>
            <a:chExt cx="12192001" cy="6809134"/>
          </a:xfrm>
        </p:grpSpPr>
        <p:pic>
          <p:nvPicPr>
            <p:cNvPr id="21506" name="Picture 2" descr="Đâu là sân bay lớn nhất thế giới 2019? | Các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279" y="48866"/>
              <a:ext cx="5592721" cy="680913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King Fahd airport to open aeronautics college | Arab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866"/>
              <a:ext cx="6599279" cy="68091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4556" y="244662"/>
              <a:ext cx="7606748" cy="461665"/>
            </a:xfrm>
            <a:prstGeom prst="rect">
              <a:avLst/>
            </a:prstGeom>
          </p:spPr>
          <p:txBody>
            <a:bodyPr wrap="square">
              <a:spAutoFit/>
            </a:bodyPr>
            <a:lstStyle/>
            <a:p>
              <a:r>
                <a:rPr lang="en-US" sz="2400" b="1" i="0" dirty="0" err="1" smtClean="0">
                  <a:solidFill>
                    <a:srgbClr val="FFFF00"/>
                  </a:solidFill>
                  <a:effectLst/>
                  <a:latin typeface="Times New Roman" panose="02020603050405020304" pitchFamily="18" charset="0"/>
                  <a:cs typeface="Times New Roman" panose="02020603050405020304" pitchFamily="18" charset="0"/>
                </a:rPr>
                <a:t>Sân</a:t>
              </a:r>
              <a:r>
                <a:rPr lang="en-US" sz="2400" b="1" i="0" dirty="0" smtClean="0">
                  <a:solidFill>
                    <a:srgbClr val="FFFF00"/>
                  </a:solidFill>
                  <a:effectLst/>
                  <a:latin typeface="Times New Roman" panose="02020603050405020304" pitchFamily="18" charset="0"/>
                  <a:cs typeface="Times New Roman" panose="02020603050405020304" pitchFamily="18" charset="0"/>
                </a:rPr>
                <a:t> bay </a:t>
              </a:r>
              <a:r>
                <a:rPr lang="en-US" sz="2400" b="1" i="0" dirty="0" err="1" smtClean="0">
                  <a:solidFill>
                    <a:srgbClr val="FFFF00"/>
                  </a:solidFill>
                  <a:effectLst/>
                  <a:latin typeface="Times New Roman" panose="02020603050405020304" pitchFamily="18" charset="0"/>
                  <a:cs typeface="Times New Roman" panose="02020603050405020304" pitchFamily="18" charset="0"/>
                </a:rPr>
                <a:t>quốc</a:t>
              </a:r>
              <a:r>
                <a:rPr lang="en-US" sz="2400" b="1" i="0" dirty="0" smtClean="0">
                  <a:solidFill>
                    <a:srgbClr val="FFFF00"/>
                  </a:solidFill>
                  <a:effectLst/>
                  <a:latin typeface="Times New Roman" panose="02020603050405020304" pitchFamily="18" charset="0"/>
                  <a:cs typeface="Times New Roman" panose="02020603050405020304" pitchFamily="18" charset="0"/>
                </a:rPr>
                <a:t> </a:t>
              </a:r>
              <a:r>
                <a:rPr lang="en-US" sz="2400" b="1" i="0" dirty="0" err="1" smtClean="0">
                  <a:solidFill>
                    <a:srgbClr val="FFFF00"/>
                  </a:solidFill>
                  <a:effectLst/>
                  <a:latin typeface="Times New Roman" panose="02020603050405020304" pitchFamily="18" charset="0"/>
                  <a:cs typeface="Times New Roman" panose="02020603050405020304" pitchFamily="18" charset="0"/>
                </a:rPr>
                <a:t>tế</a:t>
              </a:r>
              <a:r>
                <a:rPr lang="en-US" sz="2400" b="1" i="0" dirty="0" smtClean="0">
                  <a:solidFill>
                    <a:srgbClr val="FFFF00"/>
                  </a:solidFill>
                  <a:effectLst/>
                  <a:latin typeface="Times New Roman" panose="02020603050405020304" pitchFamily="18" charset="0"/>
                  <a:cs typeface="Times New Roman" panose="02020603050405020304" pitchFamily="18" charset="0"/>
                </a:rPr>
                <a:t> King Fahd – Dammam, Ả </a:t>
              </a:r>
              <a:r>
                <a:rPr lang="en-US" sz="2400" b="1" i="0" dirty="0" err="1" smtClean="0">
                  <a:solidFill>
                    <a:srgbClr val="FFFF00"/>
                  </a:solidFill>
                  <a:effectLst/>
                  <a:latin typeface="Times New Roman" panose="02020603050405020304" pitchFamily="18" charset="0"/>
                  <a:cs typeface="Times New Roman" panose="02020603050405020304" pitchFamily="18" charset="0"/>
                </a:rPr>
                <a:t>Rập</a:t>
              </a:r>
              <a:r>
                <a:rPr lang="en-US" sz="2400" b="1" i="0" dirty="0" smtClean="0">
                  <a:solidFill>
                    <a:srgbClr val="FFFF00"/>
                  </a:solidFill>
                  <a:effectLst/>
                  <a:latin typeface="Times New Roman" panose="02020603050405020304" pitchFamily="18" charset="0"/>
                  <a:cs typeface="Times New Roman" panose="02020603050405020304" pitchFamily="18" charset="0"/>
                </a:rPr>
                <a:t> Saudi</a:t>
              </a:r>
              <a:endParaRPr lang="en-US" sz="2400" b="1" dirty="0">
                <a:solidFill>
                  <a:srgbClr val="FFFF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22312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44" y="-1"/>
            <a:ext cx="12192001" cy="6858001"/>
            <a:chOff x="10444" y="-1"/>
            <a:chExt cx="12192001" cy="6858001"/>
          </a:xfrm>
        </p:grpSpPr>
        <p:pic>
          <p:nvPicPr>
            <p:cNvPr id="20482" name="Picture 2" descr="Sân bay quốc tế Denver - Đại lý vé máy 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4" y="-1"/>
              <a:ext cx="5982789" cy="312202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op 10 những sân bay quốc tế lớn nhất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33" y="0"/>
              <a:ext cx="6209212" cy="3122022"/>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Vé máy bay đi sân bay quốc tế Denver, Colorado, Mỹ - Phòng bán v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5" y="3122022"/>
              <a:ext cx="5977565" cy="3735978"/>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Vé máy bay đi sân bay quốc tế Denver, Colorado, Mỹ - Phòng bán v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8010" y="3122022"/>
              <a:ext cx="6203989" cy="373597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329603" y="6259566"/>
            <a:ext cx="6284926" cy="461665"/>
          </a:xfrm>
          <a:prstGeom prst="rect">
            <a:avLst/>
          </a:prstGeom>
        </p:spPr>
        <p:txBody>
          <a:bodyPr wrap="none">
            <a:spAutoFit/>
          </a:bodyPr>
          <a:lstStyle/>
          <a:p>
            <a:pPr algn="just" fontAlgn="base"/>
            <a:r>
              <a:rPr lang="en-US" sz="2400" b="1" i="0" dirty="0" err="1" smtClean="0">
                <a:solidFill>
                  <a:srgbClr val="FFFF00"/>
                </a:solidFill>
                <a:effectLst/>
                <a:latin typeface="Times New Roman" panose="02020603050405020304" pitchFamily="18" charset="0"/>
                <a:cs typeface="Times New Roman" panose="02020603050405020304" pitchFamily="18" charset="0"/>
              </a:rPr>
              <a:t>Sân</a:t>
            </a:r>
            <a:r>
              <a:rPr lang="en-US" sz="2400" b="1" i="0" dirty="0" smtClean="0">
                <a:solidFill>
                  <a:srgbClr val="FFFF00"/>
                </a:solidFill>
                <a:effectLst/>
                <a:latin typeface="Times New Roman" panose="02020603050405020304" pitchFamily="18" charset="0"/>
                <a:cs typeface="Times New Roman" panose="02020603050405020304" pitchFamily="18" charset="0"/>
              </a:rPr>
              <a:t> bay </a:t>
            </a:r>
            <a:r>
              <a:rPr lang="en-US" sz="2400" b="1" i="0" dirty="0" err="1" smtClean="0">
                <a:solidFill>
                  <a:srgbClr val="FFFF00"/>
                </a:solidFill>
                <a:effectLst/>
                <a:latin typeface="Times New Roman" panose="02020603050405020304" pitchFamily="18" charset="0"/>
                <a:cs typeface="Times New Roman" panose="02020603050405020304" pitchFamily="18" charset="0"/>
              </a:rPr>
              <a:t>quốc</a:t>
            </a:r>
            <a:r>
              <a:rPr lang="en-US" sz="2400" b="1" i="0" dirty="0" smtClean="0">
                <a:solidFill>
                  <a:srgbClr val="FFFF00"/>
                </a:solidFill>
                <a:effectLst/>
                <a:latin typeface="Times New Roman" panose="02020603050405020304" pitchFamily="18" charset="0"/>
                <a:cs typeface="Times New Roman" panose="02020603050405020304" pitchFamily="18" charset="0"/>
              </a:rPr>
              <a:t> </a:t>
            </a:r>
            <a:r>
              <a:rPr lang="en-US" sz="2400" b="1" i="0" dirty="0" err="1" smtClean="0">
                <a:solidFill>
                  <a:srgbClr val="FFFF00"/>
                </a:solidFill>
                <a:effectLst/>
                <a:latin typeface="Times New Roman" panose="02020603050405020304" pitchFamily="18" charset="0"/>
                <a:cs typeface="Times New Roman" panose="02020603050405020304" pitchFamily="18" charset="0"/>
              </a:rPr>
              <a:t>tế</a:t>
            </a:r>
            <a:r>
              <a:rPr lang="en-US" sz="2400" b="1" i="0" dirty="0" smtClean="0">
                <a:solidFill>
                  <a:srgbClr val="FFFF00"/>
                </a:solidFill>
                <a:effectLst/>
                <a:latin typeface="Times New Roman" panose="02020603050405020304" pitchFamily="18" charset="0"/>
                <a:cs typeface="Times New Roman" panose="02020603050405020304" pitchFamily="18" charset="0"/>
              </a:rPr>
              <a:t> Denver </a:t>
            </a:r>
            <a:r>
              <a:rPr lang="vi-VN" sz="2400" b="1" i="0" dirty="0" smtClean="0">
                <a:solidFill>
                  <a:srgbClr val="FFFF00"/>
                </a:solidFill>
                <a:effectLst/>
                <a:latin typeface="Times New Roman" panose="02020603050405020304" pitchFamily="18" charset="0"/>
                <a:cs typeface="Times New Roman" panose="02020603050405020304" pitchFamily="18" charset="0"/>
              </a:rPr>
              <a:t>(bang </a:t>
            </a:r>
            <a:r>
              <a:rPr lang="en-US" sz="2400" b="1" dirty="0" smtClean="0">
                <a:solidFill>
                  <a:srgbClr val="FFFF00"/>
                </a:solidFill>
                <a:latin typeface="Times New Roman" panose="02020603050405020304" pitchFamily="18" charset="0"/>
                <a:cs typeface="Times New Roman" panose="02020603050405020304" pitchFamily="18" charset="0"/>
              </a:rPr>
              <a:t>Colorado</a:t>
            </a:r>
            <a:r>
              <a:rPr lang="vi-VN" sz="2400" b="1" dirty="0" smtClean="0">
                <a:solidFill>
                  <a:srgbClr val="FFFF00"/>
                </a:solidFill>
                <a:latin typeface="Times New Roman" panose="02020603050405020304" pitchFamily="18" charset="0"/>
                <a:cs typeface="Times New Roman" panose="02020603050405020304" pitchFamily="18" charset="0"/>
              </a:rPr>
              <a:t>) </a:t>
            </a:r>
            <a:r>
              <a:rPr lang="en-US" sz="2400" b="1" i="0" dirty="0" smtClean="0">
                <a:solidFill>
                  <a:srgbClr val="FFFF00"/>
                </a:solidFill>
                <a:effectLst/>
                <a:latin typeface="Times New Roman" panose="02020603050405020304" pitchFamily="18" charset="0"/>
                <a:cs typeface="Times New Roman" panose="02020603050405020304" pitchFamily="18" charset="0"/>
              </a:rPr>
              <a:t>– </a:t>
            </a:r>
            <a:r>
              <a:rPr lang="en-US" sz="2400" b="1" i="0" dirty="0" err="1" smtClean="0">
                <a:solidFill>
                  <a:srgbClr val="FFFF00"/>
                </a:solidFill>
                <a:effectLst/>
                <a:latin typeface="Times New Roman" panose="02020603050405020304" pitchFamily="18" charset="0"/>
                <a:cs typeface="Times New Roman" panose="02020603050405020304" pitchFamily="18" charset="0"/>
              </a:rPr>
              <a:t>Mỹ</a:t>
            </a:r>
            <a:endParaRPr lang="en-US" sz="2400" b="1" i="0" dirty="0">
              <a:solidFill>
                <a:srgbClr val="FFFF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02534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photo-1-baomoi.zadn.vn/w700_r1/18/03/09/139/25206303/1_597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57110" cy="29913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8960" y="2298897"/>
            <a:ext cx="3229410" cy="461665"/>
          </a:xfrm>
          <a:prstGeom prst="rect">
            <a:avLst/>
          </a:prstGeom>
        </p:spPr>
        <p:txBody>
          <a:bodyPr wrap="none">
            <a:spAutoFit/>
          </a:bodyPr>
          <a:lstStyle/>
          <a:p>
            <a:r>
              <a:rPr lang="en-US" sz="2400" b="1" i="0" dirty="0" err="1" smtClean="0">
                <a:solidFill>
                  <a:srgbClr val="FFFF00"/>
                </a:solidFill>
                <a:effectLst/>
                <a:latin typeface="Times New Roman" panose="02020603050405020304" pitchFamily="18" charset="0"/>
                <a:cs typeface="Times New Roman" panose="02020603050405020304" pitchFamily="18" charset="0"/>
              </a:rPr>
              <a:t>Antonov</a:t>
            </a:r>
            <a:r>
              <a:rPr lang="en-US" sz="2400" b="1" i="0" dirty="0" smtClean="0">
                <a:solidFill>
                  <a:srgbClr val="FFFF00"/>
                </a:solidFill>
                <a:effectLst/>
                <a:latin typeface="Times New Roman" panose="02020603050405020304" pitchFamily="18" charset="0"/>
                <a:cs typeface="Times New Roman" panose="02020603050405020304" pitchFamily="18" charset="0"/>
              </a:rPr>
              <a:t> An-225 </a:t>
            </a:r>
            <a:r>
              <a:rPr lang="en-US" sz="2400" b="1" i="0" dirty="0" err="1" smtClean="0">
                <a:solidFill>
                  <a:srgbClr val="FFFF00"/>
                </a:solidFill>
                <a:effectLst/>
                <a:latin typeface="Times New Roman" panose="02020603050405020304" pitchFamily="18" charset="0"/>
                <a:cs typeface="Times New Roman" panose="02020603050405020304" pitchFamily="18" charset="0"/>
              </a:rPr>
              <a:t>Mriya</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22534" name="Picture 6" descr="https://photo-1-baomoi.zadn.vn/w1000_r1/18/03/09/139/25206303/3_65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1392"/>
            <a:ext cx="6257110" cy="386660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257110" y="27059"/>
            <a:ext cx="5934890" cy="3021919"/>
            <a:chOff x="6257110" y="27059"/>
            <a:chExt cx="5934890" cy="3021919"/>
          </a:xfrm>
        </p:grpSpPr>
        <p:pic>
          <p:nvPicPr>
            <p:cNvPr id="22540" name="Picture 12" descr="https://photo-1-baomoi.zadn.vn/w1000_r1/18/03/09/139/25206303/6_830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110" y="27059"/>
              <a:ext cx="5934890" cy="30219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67061" y="2298897"/>
              <a:ext cx="2030044" cy="461665"/>
            </a:xfrm>
            <a:prstGeom prst="rect">
              <a:avLst/>
            </a:prstGeom>
            <a:noFill/>
          </p:spPr>
          <p:txBody>
            <a:bodyPr wrap="square" rtlCol="0">
              <a:spAutoFit/>
            </a:bodyPr>
            <a:lstStyle/>
            <a:p>
              <a:r>
                <a:rPr lang="vi-VN" sz="2400" b="1" dirty="0" smtClean="0">
                  <a:solidFill>
                    <a:srgbClr val="FFFF00"/>
                  </a:solidFill>
                  <a:latin typeface="+mj-lt"/>
                </a:rPr>
                <a:t>Antonnov 125</a:t>
              </a:r>
              <a:endParaRPr lang="en-US" sz="2400" b="1" dirty="0">
                <a:solidFill>
                  <a:srgbClr val="FFFF00"/>
                </a:solidFill>
                <a:latin typeface="+mj-lt"/>
              </a:endParaRPr>
            </a:p>
          </p:txBody>
        </p:sp>
      </p:grpSp>
      <p:grpSp>
        <p:nvGrpSpPr>
          <p:cNvPr id="10" name="Group 9"/>
          <p:cNvGrpSpPr/>
          <p:nvPr/>
        </p:nvGrpSpPr>
        <p:grpSpPr>
          <a:xfrm>
            <a:off x="6257110" y="3076037"/>
            <a:ext cx="5910470" cy="3793023"/>
            <a:chOff x="6257110" y="3076037"/>
            <a:chExt cx="5910470" cy="3793023"/>
          </a:xfrm>
        </p:grpSpPr>
        <p:pic>
          <p:nvPicPr>
            <p:cNvPr id="22544" name="Picture 16" descr="https://photo-1-baomoi.zadn.vn/w1000_r1/18/03/09/139/25206303/9_643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110" y="3076037"/>
              <a:ext cx="5910470" cy="379302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415958" y="6203052"/>
              <a:ext cx="3657600" cy="461665"/>
            </a:xfrm>
            <a:prstGeom prst="rect">
              <a:avLst/>
            </a:prstGeom>
            <a:noFill/>
          </p:spPr>
          <p:txBody>
            <a:bodyPr wrap="square" rtlCol="0">
              <a:spAutoFit/>
            </a:bodyPr>
            <a:lstStyle/>
            <a:p>
              <a:r>
                <a:rPr lang="vi-VN" sz="2400" b="1" dirty="0" smtClean="0">
                  <a:solidFill>
                    <a:srgbClr val="FFFF00"/>
                  </a:solidFill>
                  <a:latin typeface="+mj-lt"/>
                </a:rPr>
                <a:t>Boing 747</a:t>
              </a:r>
              <a:endParaRPr lang="en-US" sz="2400" b="1" dirty="0">
                <a:solidFill>
                  <a:srgbClr val="FFFF00"/>
                </a:solidFill>
                <a:latin typeface="+mj-lt"/>
              </a:endParaRPr>
            </a:p>
          </p:txBody>
        </p:sp>
      </p:grpSp>
      <p:pic>
        <p:nvPicPr>
          <p:cNvPr id="22538" name="Picture 10" descr="https://photo-1-baomoi.zadn.vn/w1000_r1/18/03/09/139/25206303/5_8296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0662" y="1495697"/>
            <a:ext cx="6971042" cy="372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93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2534"/>
                                        </p:tgtEl>
                                        <p:attrNameLst>
                                          <p:attrName>style.visibility</p:attrName>
                                        </p:attrNameLst>
                                      </p:cBhvr>
                                      <p:to>
                                        <p:strVal val="visible"/>
                                      </p:to>
                                    </p:set>
                                    <p:animEffect transition="in" filter="circle(in)">
                                      <p:cBhvr>
                                        <p:cTn id="20" dur="2000"/>
                                        <p:tgtEl>
                                          <p:spTgt spid="2253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2538"/>
                                        </p:tgtEl>
                                        <p:attrNameLst>
                                          <p:attrName>style.visibility</p:attrName>
                                        </p:attrNameLst>
                                      </p:cBhvr>
                                      <p:to>
                                        <p:strVal val="visible"/>
                                      </p:to>
                                    </p:set>
                                    <p:animEffect transition="in" filter="circle(in)">
                                      <p:cBhvr>
                                        <p:cTn id="30" dur="2000"/>
                                        <p:tgtEl>
                                          <p:spTgt spid="22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910" y="206063"/>
            <a:ext cx="2936383" cy="461665"/>
          </a:xfrm>
          <a:prstGeom prst="rect">
            <a:avLst/>
          </a:prstGeom>
          <a:noFill/>
        </p:spPr>
        <p:txBody>
          <a:bodyPr wrap="square" rtlCol="0">
            <a:spAutoFit/>
          </a:bodyPr>
          <a:lstStyle/>
          <a:p>
            <a:r>
              <a:rPr lang="vi-VN" sz="2400" b="1" dirty="0" smtClean="0">
                <a:solidFill>
                  <a:srgbClr val="FFFF00"/>
                </a:solidFill>
                <a:latin typeface="+mj-lt"/>
              </a:rPr>
              <a:t>1. ĐƯỜNG SẮT</a:t>
            </a:r>
            <a:endParaRPr lang="en-US" sz="2400" b="1" dirty="0">
              <a:solidFill>
                <a:srgbClr val="FFFF00"/>
              </a:solidFill>
              <a:latin typeface="+mj-lt"/>
            </a:endParaRPr>
          </a:p>
        </p:txBody>
      </p:sp>
      <p:sp>
        <p:nvSpPr>
          <p:cNvPr id="5" name="TextBox 4"/>
          <p:cNvSpPr txBox="1"/>
          <p:nvPr/>
        </p:nvSpPr>
        <p:spPr>
          <a:xfrm>
            <a:off x="553792" y="965915"/>
            <a:ext cx="3322749" cy="461665"/>
          </a:xfrm>
          <a:prstGeom prst="rect">
            <a:avLst/>
          </a:prstGeom>
          <a:noFill/>
        </p:spPr>
        <p:txBody>
          <a:bodyPr wrap="square" rtlCol="0">
            <a:spAutoFit/>
          </a:bodyPr>
          <a:lstStyle/>
          <a:p>
            <a:r>
              <a:rPr lang="vi-VN" sz="2400" u="sng" dirty="0" smtClean="0">
                <a:latin typeface="+mj-lt"/>
              </a:rPr>
              <a:t>ƯU ĐIỂM</a:t>
            </a:r>
            <a:endParaRPr lang="en-US" sz="2400" u="sng" dirty="0">
              <a:latin typeface="+mj-lt"/>
            </a:endParaRPr>
          </a:p>
        </p:txBody>
      </p:sp>
      <p:pic>
        <p:nvPicPr>
          <p:cNvPr id="3074" name="Picture 2" descr="Có nên vận chuyển hàng hóa bằng đường sắt, ưu nhược điểm của nó 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09" y="1427580"/>
            <a:ext cx="5778321" cy="2743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11758" y="3593206"/>
            <a:ext cx="1481070" cy="373487"/>
          </a:xfrm>
          <a:prstGeom prst="rect">
            <a:avLst/>
          </a:prstGeom>
          <a:noFill/>
        </p:spPr>
        <p:txBody>
          <a:bodyPr wrap="square" rtlCol="0">
            <a:spAutoFit/>
          </a:bodyPr>
          <a:lstStyle/>
          <a:p>
            <a:r>
              <a:rPr lang="vi-VN" b="1" dirty="0" smtClean="0">
                <a:solidFill>
                  <a:srgbClr val="FF0000"/>
                </a:solidFill>
              </a:rPr>
              <a:t>Hàng nặng</a:t>
            </a:r>
            <a:endParaRPr lang="en-US" b="1" dirty="0">
              <a:solidFill>
                <a:srgbClr val="FF0000"/>
              </a:solidFill>
            </a:endParaRPr>
          </a:p>
        </p:txBody>
      </p:sp>
      <p:pic>
        <p:nvPicPr>
          <p:cNvPr id="3076" name="Picture 4" descr="7 điều Elon Musk muốn bạn biết về tàu siêu tốc Hyperl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0781"/>
            <a:ext cx="5894231" cy="27537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cdnmedia.baotintuc.vn/2013/07/27/10/03/2607-Siberi-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230" y="1446631"/>
            <a:ext cx="6297770" cy="2705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10139" y="1790163"/>
            <a:ext cx="2910626" cy="369332"/>
          </a:xfrm>
          <a:prstGeom prst="rect">
            <a:avLst/>
          </a:prstGeom>
          <a:noFill/>
        </p:spPr>
        <p:txBody>
          <a:bodyPr wrap="square" rtlCol="0">
            <a:spAutoFit/>
          </a:bodyPr>
          <a:lstStyle/>
          <a:p>
            <a:r>
              <a:rPr lang="vi-VN" b="1" dirty="0" smtClean="0">
                <a:solidFill>
                  <a:schemeClr val="bg1"/>
                </a:solidFill>
              </a:rPr>
              <a:t>7000km - 48h</a:t>
            </a:r>
            <a:endParaRPr lang="en-US" b="1" dirty="0">
              <a:solidFill>
                <a:schemeClr val="bg1"/>
              </a:solidFill>
            </a:endParaRPr>
          </a:p>
        </p:txBody>
      </p:sp>
      <p:grpSp>
        <p:nvGrpSpPr>
          <p:cNvPr id="9" name="Group 8"/>
          <p:cNvGrpSpPr/>
          <p:nvPr/>
        </p:nvGrpSpPr>
        <p:grpSpPr>
          <a:xfrm>
            <a:off x="5894230" y="4151731"/>
            <a:ext cx="6297770" cy="2706269"/>
            <a:chOff x="5894230" y="4151731"/>
            <a:chExt cx="6297770" cy="2706269"/>
          </a:xfrm>
        </p:grpSpPr>
        <p:pic>
          <p:nvPicPr>
            <p:cNvPr id="3080" name="Picture 8" descr="https://upload.wikimedia.org/wikipedia/commons/thumb/2/21/Asian_Highways.png/800px-Asian_Highway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4230" y="4151731"/>
              <a:ext cx="6297770" cy="27062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10139" y="6337243"/>
              <a:ext cx="2090672" cy="369332"/>
            </a:xfrm>
            <a:prstGeom prst="rect">
              <a:avLst/>
            </a:prstGeom>
            <a:noFill/>
          </p:spPr>
          <p:txBody>
            <a:bodyPr wrap="square" rtlCol="0">
              <a:spAutoFit/>
            </a:bodyPr>
            <a:lstStyle/>
            <a:p>
              <a:r>
                <a:rPr lang="vi-VN" dirty="0" smtClean="0">
                  <a:solidFill>
                    <a:srgbClr val="0000FF"/>
                  </a:solidFill>
                </a:rPr>
                <a:t>Đường xuyên Á</a:t>
              </a:r>
              <a:endParaRPr lang="en-US" dirty="0">
                <a:solidFill>
                  <a:srgbClr val="0000FF"/>
                </a:solidFill>
              </a:endParaRPr>
            </a:p>
          </p:txBody>
        </p:sp>
      </p:grpSp>
    </p:spTree>
    <p:extLst>
      <p:ext uri="{BB962C8B-B14F-4D97-AF65-F5344CB8AC3E}">
        <p14:creationId xmlns:p14="http://schemas.microsoft.com/office/powerpoint/2010/main" val="49387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wipe(down)">
                                      <p:cBhvr>
                                        <p:cTn id="15" dur="500"/>
                                        <p:tgtEl>
                                          <p:spTgt spid="307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circle(in)">
                                      <p:cBhvr>
                                        <p:cTn id="23" dur="20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910" y="206063"/>
            <a:ext cx="2936383" cy="461665"/>
          </a:xfrm>
          <a:prstGeom prst="rect">
            <a:avLst/>
          </a:prstGeom>
          <a:noFill/>
        </p:spPr>
        <p:txBody>
          <a:bodyPr wrap="square" rtlCol="0">
            <a:spAutoFit/>
          </a:bodyPr>
          <a:lstStyle/>
          <a:p>
            <a:r>
              <a:rPr lang="vi-VN" sz="2400" b="1" dirty="0" smtClean="0">
                <a:solidFill>
                  <a:srgbClr val="FFFF00"/>
                </a:solidFill>
                <a:latin typeface="+mj-lt"/>
              </a:rPr>
              <a:t>1. ĐƯỜNG SẮT</a:t>
            </a:r>
            <a:endParaRPr lang="en-US" sz="2400" b="1" dirty="0">
              <a:solidFill>
                <a:srgbClr val="FFFF00"/>
              </a:solidFill>
              <a:latin typeface="+mj-lt"/>
            </a:endParaRPr>
          </a:p>
        </p:txBody>
      </p:sp>
      <p:sp>
        <p:nvSpPr>
          <p:cNvPr id="5" name="TextBox 4"/>
          <p:cNvSpPr txBox="1"/>
          <p:nvPr/>
        </p:nvSpPr>
        <p:spPr>
          <a:xfrm>
            <a:off x="553792" y="965915"/>
            <a:ext cx="3322749" cy="461665"/>
          </a:xfrm>
          <a:prstGeom prst="rect">
            <a:avLst/>
          </a:prstGeom>
          <a:noFill/>
        </p:spPr>
        <p:txBody>
          <a:bodyPr wrap="square" rtlCol="0">
            <a:spAutoFit/>
          </a:bodyPr>
          <a:lstStyle/>
          <a:p>
            <a:r>
              <a:rPr lang="vi-VN" sz="2400" u="sng" dirty="0" smtClean="0">
                <a:latin typeface="+mj-lt"/>
              </a:rPr>
              <a:t>NHƯỢC  ĐIỂM</a:t>
            </a:r>
            <a:endParaRPr lang="en-US" sz="2400" u="sng" dirty="0">
              <a:latin typeface="+mj-lt"/>
            </a:endParaRPr>
          </a:p>
        </p:txBody>
      </p:sp>
      <p:pic>
        <p:nvPicPr>
          <p:cNvPr id="4098" name="Picture 2" descr="tuyen duong sat lao cai hai phong lo ngai khi dau tu 100000 ty do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10" y="1427580"/>
            <a:ext cx="3760631" cy="25916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oáng ngợp 10 nhà ga 'đẹp như cung điện' ở Châu Âu - Báo Kiến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540" y="1425427"/>
            <a:ext cx="4031087" cy="259164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ạm dừng các tuyến đường sắt từ Đà Nẵng vào TP.HCM từ ngày 1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285" y="1425427"/>
            <a:ext cx="4143825" cy="25916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uyến đường sắt phải sửa chữa vì 'mất an toàn' sau khi chi 3.400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66" y="4017074"/>
            <a:ext cx="3923718" cy="28409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iện trường vụ tai nạn tàu hỏa ki.nh ho.àng làm 10 người th.ương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8084" y="4017074"/>
            <a:ext cx="8233916"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28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circle(in)">
                                      <p:cBhvr>
                                        <p:cTn id="12" dur="2000"/>
                                        <p:tgtEl>
                                          <p:spTgt spid="4100"/>
                                        </p:tgtEl>
                                      </p:cBhvr>
                                    </p:animEffect>
                                  </p:childTnLst>
                                </p:cTn>
                              </p:par>
                              <p:par>
                                <p:cTn id="13" presetID="6" presetClass="entr" presetSubtype="16" fill="hold" nodeType="with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circle(in)">
                                      <p:cBhvr>
                                        <p:cTn id="15" dur="2000"/>
                                        <p:tgtEl>
                                          <p:spTgt spid="410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104"/>
                                        </p:tgtEl>
                                        <p:attrNameLst>
                                          <p:attrName>style.visibility</p:attrName>
                                        </p:attrNameLst>
                                      </p:cBhvr>
                                      <p:to>
                                        <p:strVal val="visible"/>
                                      </p:to>
                                    </p:set>
                                    <p:animEffect transition="in" filter="circle(in)">
                                      <p:cBhvr>
                                        <p:cTn id="20" dur="2000"/>
                                        <p:tgtEl>
                                          <p:spTgt spid="410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106"/>
                                        </p:tgtEl>
                                        <p:attrNameLst>
                                          <p:attrName>style.visibility</p:attrName>
                                        </p:attrNameLst>
                                      </p:cBhvr>
                                      <p:to>
                                        <p:strVal val="visible"/>
                                      </p:to>
                                    </p:set>
                                    <p:animEffect transition="in" filter="circle(in)">
                                      <p:cBhvr>
                                        <p:cTn id="25" dur="20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910" y="206063"/>
            <a:ext cx="2936383" cy="461665"/>
          </a:xfrm>
          <a:prstGeom prst="rect">
            <a:avLst/>
          </a:prstGeom>
          <a:noFill/>
        </p:spPr>
        <p:txBody>
          <a:bodyPr wrap="square" rtlCol="0">
            <a:spAutoFit/>
          </a:bodyPr>
          <a:lstStyle/>
          <a:p>
            <a:r>
              <a:rPr lang="vi-VN" sz="2400" b="1" dirty="0" smtClean="0">
                <a:solidFill>
                  <a:srgbClr val="FFFF00"/>
                </a:solidFill>
                <a:latin typeface="+mj-lt"/>
              </a:rPr>
              <a:t>1. ĐƯỜNG SẮT</a:t>
            </a:r>
            <a:endParaRPr lang="en-US" sz="2400" b="1" dirty="0">
              <a:solidFill>
                <a:srgbClr val="FFFF00"/>
              </a:solidFill>
              <a:latin typeface="+mj-lt"/>
            </a:endParaRPr>
          </a:p>
        </p:txBody>
      </p:sp>
      <p:sp>
        <p:nvSpPr>
          <p:cNvPr id="5" name="TextBox 4"/>
          <p:cNvSpPr txBox="1"/>
          <p:nvPr/>
        </p:nvSpPr>
        <p:spPr>
          <a:xfrm>
            <a:off x="553792" y="965915"/>
            <a:ext cx="4353059" cy="461665"/>
          </a:xfrm>
          <a:prstGeom prst="rect">
            <a:avLst/>
          </a:prstGeom>
          <a:noFill/>
        </p:spPr>
        <p:txBody>
          <a:bodyPr wrap="square" rtlCol="0">
            <a:spAutoFit/>
          </a:bodyPr>
          <a:lstStyle/>
          <a:p>
            <a:r>
              <a:rPr lang="vi-VN" sz="2400" b="1" u="sng" dirty="0" smtClean="0">
                <a:latin typeface="+mj-lt"/>
              </a:rPr>
              <a:t>TÌNH HÌNH PHÁT TRIỂN</a:t>
            </a:r>
            <a:endParaRPr lang="en-US" sz="2400" b="1" u="sng" dirty="0">
              <a:latin typeface="+mj-lt"/>
            </a:endParaRPr>
          </a:p>
        </p:txBody>
      </p:sp>
      <p:sp>
        <p:nvSpPr>
          <p:cNvPr id="6" name="AutoShape 2" descr="hình ảnh : Theo dõi, đường sắt, hơi nước, xe lửa, vận chuyển, Đầu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Theo dõi đường sắt hơi nước xe lửa vận chuyển Xe Yorkshire Đầu máy Ổn định đặc biệt Bị sa thải Dales Vận tải đường sắt tàu chạy bằng hơi nước Xe đất Yorkshire dales toa xe Xe lử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725767"/>
            <a:ext cx="4107332" cy="27947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i.khoahoc.tv/photos/Image/2010/10/19/tauho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483" y="1725767"/>
            <a:ext cx="3840631" cy="2794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5575" y="4726546"/>
            <a:ext cx="3669450" cy="369332"/>
          </a:xfrm>
          <a:prstGeom prst="rect">
            <a:avLst/>
          </a:prstGeom>
          <a:noFill/>
        </p:spPr>
        <p:txBody>
          <a:bodyPr wrap="square" rtlCol="0">
            <a:spAutoFit/>
          </a:bodyPr>
          <a:lstStyle/>
          <a:p>
            <a:r>
              <a:rPr lang="vi-VN" b="1" dirty="0" smtClean="0"/>
              <a:t>Tàu chạy bằng hơi nước</a:t>
            </a:r>
            <a:endParaRPr lang="en-US" b="1" dirty="0"/>
          </a:p>
        </p:txBody>
      </p:sp>
      <p:cxnSp>
        <p:nvCxnSpPr>
          <p:cNvPr id="9" name="Straight Arrow Connector 8"/>
          <p:cNvCxnSpPr/>
          <p:nvPr/>
        </p:nvCxnSpPr>
        <p:spPr>
          <a:xfrm flipV="1">
            <a:off x="3052293" y="4958366"/>
            <a:ext cx="1854558" cy="1287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5087155" y="4726546"/>
            <a:ext cx="3193959" cy="369332"/>
          </a:xfrm>
          <a:prstGeom prst="rect">
            <a:avLst/>
          </a:prstGeom>
          <a:noFill/>
        </p:spPr>
        <p:txBody>
          <a:bodyPr wrap="square" rtlCol="0">
            <a:spAutoFit/>
          </a:bodyPr>
          <a:lstStyle/>
          <a:p>
            <a:r>
              <a:rPr lang="vi-VN" b="1" dirty="0" smtClean="0"/>
              <a:t>Tàu chạy bằng dầu diezen</a:t>
            </a:r>
            <a:endParaRPr lang="en-US" b="1" dirty="0"/>
          </a:p>
        </p:txBody>
      </p:sp>
      <p:sp>
        <p:nvSpPr>
          <p:cNvPr id="11" name="TextBox 10"/>
          <p:cNvSpPr txBox="1"/>
          <p:nvPr/>
        </p:nvSpPr>
        <p:spPr>
          <a:xfrm>
            <a:off x="9401577" y="4726546"/>
            <a:ext cx="2665927" cy="369332"/>
          </a:xfrm>
          <a:prstGeom prst="rect">
            <a:avLst/>
          </a:prstGeom>
          <a:noFill/>
        </p:spPr>
        <p:txBody>
          <a:bodyPr wrap="square" rtlCol="0">
            <a:spAutoFit/>
          </a:bodyPr>
          <a:lstStyle/>
          <a:p>
            <a:r>
              <a:rPr lang="vi-VN" b="1" dirty="0" smtClean="0"/>
              <a:t>Tàu điện ngầm</a:t>
            </a:r>
            <a:endParaRPr lang="en-US" b="1" dirty="0"/>
          </a:p>
        </p:txBody>
      </p:sp>
      <p:pic>
        <p:nvPicPr>
          <p:cNvPr id="5130" name="Picture 10" descr="Đà Nẵng sẽ có một loạt dự án tàu điện ngầm trị giá hàng tỷ US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689" y="1725767"/>
            <a:ext cx="3608815" cy="275608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8113691" y="4958366"/>
            <a:ext cx="126212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264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circle(in)">
                                      <p:cBhvr>
                                        <p:cTn id="7" dur="2000"/>
                                        <p:tgtEl>
                                          <p:spTgt spid="512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Effect transition="in" filter="circle(in)">
                                      <p:cBhvr>
                                        <p:cTn id="15" dur="2000"/>
                                        <p:tgtEl>
                                          <p:spTgt spid="5126"/>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130"/>
                                        </p:tgtEl>
                                        <p:attrNameLst>
                                          <p:attrName>style.visibility</p:attrName>
                                        </p:attrNameLst>
                                      </p:cBhvr>
                                      <p:to>
                                        <p:strVal val="visible"/>
                                      </p:to>
                                    </p:set>
                                    <p:animEffect transition="in" filter="circle(in)">
                                      <p:cBhvr>
                                        <p:cTn id="26" dur="2000"/>
                                        <p:tgtEl>
                                          <p:spTgt spid="5130"/>
                                        </p:tgtEl>
                                      </p:cBhvr>
                                    </p:animEffect>
                                  </p:childTnLst>
                                </p:cTn>
                              </p:par>
                              <p:par>
                                <p:cTn id="27" presetID="6"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910" y="206063"/>
            <a:ext cx="2936383" cy="461665"/>
          </a:xfrm>
          <a:prstGeom prst="rect">
            <a:avLst/>
          </a:prstGeom>
          <a:noFill/>
        </p:spPr>
        <p:txBody>
          <a:bodyPr wrap="square" rtlCol="0">
            <a:spAutoFit/>
          </a:bodyPr>
          <a:lstStyle/>
          <a:p>
            <a:r>
              <a:rPr lang="vi-VN" sz="2400" b="1" dirty="0" smtClean="0">
                <a:solidFill>
                  <a:srgbClr val="FFFF00"/>
                </a:solidFill>
                <a:latin typeface="+mj-lt"/>
              </a:rPr>
              <a:t>1. ĐƯỜNG SẮT</a:t>
            </a:r>
            <a:endParaRPr lang="en-US" sz="2400" b="1" dirty="0">
              <a:solidFill>
                <a:srgbClr val="FFFF00"/>
              </a:solidFill>
              <a:latin typeface="+mj-lt"/>
            </a:endParaRPr>
          </a:p>
        </p:txBody>
      </p:sp>
      <p:sp>
        <p:nvSpPr>
          <p:cNvPr id="5" name="TextBox 4"/>
          <p:cNvSpPr txBox="1"/>
          <p:nvPr/>
        </p:nvSpPr>
        <p:spPr>
          <a:xfrm>
            <a:off x="553792" y="965915"/>
            <a:ext cx="1764405" cy="461665"/>
          </a:xfrm>
          <a:prstGeom prst="rect">
            <a:avLst/>
          </a:prstGeom>
          <a:noFill/>
        </p:spPr>
        <p:txBody>
          <a:bodyPr wrap="square" rtlCol="0">
            <a:spAutoFit/>
          </a:bodyPr>
          <a:lstStyle/>
          <a:p>
            <a:r>
              <a:rPr lang="vi-VN" sz="2400" b="1" u="sng" dirty="0" smtClean="0">
                <a:latin typeface="+mj-lt"/>
              </a:rPr>
              <a:t>PHÂN BỐ</a:t>
            </a:r>
            <a:endParaRPr lang="en-US" sz="2400" b="1" u="sng" dirty="0">
              <a:latin typeface="+mj-lt"/>
            </a:endParaRPr>
          </a:p>
        </p:txBody>
      </p:sp>
      <p:pic>
        <p:nvPicPr>
          <p:cNvPr id="6146" name="Picture 2" descr="US Railroad Map, US Railway Map, USA Rail Map for Rou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09" y="1819529"/>
            <a:ext cx="5705341" cy="48336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821250" y="1819529"/>
            <a:ext cx="6332650" cy="4833699"/>
            <a:chOff x="5821250" y="1819529"/>
            <a:chExt cx="6332650" cy="4833699"/>
          </a:xfrm>
        </p:grpSpPr>
        <p:pic>
          <p:nvPicPr>
            <p:cNvPr id="6152" name="Picture 8" descr="Railway travel time between a few European cities. : MapPorn"/>
            <p:cNvPicPr>
              <a:picLocks noChangeAspect="1" noChangeArrowheads="1"/>
            </p:cNvPicPr>
            <p:nvPr/>
          </p:nvPicPr>
          <p:blipFill rotWithShape="1">
            <a:blip r:embed="rId3">
              <a:extLst>
                <a:ext uri="{28A0092B-C50C-407E-A947-70E740481C1C}">
                  <a14:useLocalDpi xmlns:a14="http://schemas.microsoft.com/office/drawing/2010/main" val="0"/>
                </a:ext>
              </a:extLst>
            </a:blip>
            <a:srcRect t="6033"/>
            <a:stretch/>
          </p:blipFill>
          <p:spPr bwMode="auto">
            <a:xfrm>
              <a:off x="5821250" y="1819529"/>
              <a:ext cx="6332650" cy="48336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68980" y="1819529"/>
              <a:ext cx="1043189" cy="369332"/>
            </a:xfrm>
            <a:prstGeom prst="rect">
              <a:avLst/>
            </a:prstGeom>
            <a:noFill/>
          </p:spPr>
          <p:txBody>
            <a:bodyPr wrap="square" rtlCol="0">
              <a:spAutoFit/>
            </a:bodyPr>
            <a:lstStyle/>
            <a:p>
              <a:r>
                <a:rPr lang="vi-VN" u="sng" dirty="0" smtClean="0">
                  <a:solidFill>
                    <a:srgbClr val="FF0000"/>
                  </a:solidFill>
                </a:rPr>
                <a:t>EU</a:t>
              </a:r>
              <a:endParaRPr lang="en-US" u="sng" dirty="0">
                <a:solidFill>
                  <a:srgbClr val="FF0000"/>
                </a:solidFill>
              </a:endParaRPr>
            </a:p>
          </p:txBody>
        </p:sp>
      </p:grpSp>
    </p:spTree>
    <p:extLst>
      <p:ext uri="{BB962C8B-B14F-4D97-AF65-F5344CB8AC3E}">
        <p14:creationId xmlns:p14="http://schemas.microsoft.com/office/powerpoint/2010/main" val="211550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37160161"/>
              </p:ext>
            </p:extLst>
          </p:nvPr>
        </p:nvGraphicFramePr>
        <p:xfrm>
          <a:off x="90153" y="1130766"/>
          <a:ext cx="11938715" cy="5343547"/>
        </p:xfrm>
        <a:graphic>
          <a:graphicData uri="http://schemas.openxmlformats.org/drawingml/2006/table">
            <a:tbl>
              <a:tblPr firstRow="1" bandRow="1">
                <a:tableStyleId>{5C22544A-7EE6-4342-B048-85BDC9FD1C3A}</a:tableStyleId>
              </a:tblPr>
              <a:tblGrid>
                <a:gridCol w="1235908"/>
                <a:gridCol w="2244815"/>
                <a:gridCol w="2774490"/>
                <a:gridCol w="3295759"/>
                <a:gridCol w="2387743"/>
              </a:tblGrid>
              <a:tr h="497227">
                <a:tc>
                  <a:txBody>
                    <a:bodyPr/>
                    <a:lstStyle/>
                    <a:p>
                      <a:r>
                        <a:rPr lang="vi-VN" sz="2000" dirty="0" smtClean="0">
                          <a:latin typeface="+mj-lt"/>
                        </a:rPr>
                        <a:t>Loại</a:t>
                      </a:r>
                      <a:r>
                        <a:rPr lang="vi-VN" sz="2000" baseline="0" dirty="0" smtClean="0">
                          <a:latin typeface="+mj-lt"/>
                        </a:rPr>
                        <a:t> hình</a:t>
                      </a:r>
                      <a:endParaRPr lang="en-US" sz="2000" dirty="0">
                        <a:latin typeface="+mj-lt"/>
                      </a:endParaRPr>
                    </a:p>
                  </a:txBody>
                  <a:tcPr/>
                </a:tc>
                <a:tc>
                  <a:txBody>
                    <a:bodyPr/>
                    <a:lstStyle/>
                    <a:p>
                      <a:r>
                        <a:rPr lang="vi-VN" sz="2000" dirty="0" smtClean="0">
                          <a:latin typeface="+mj-lt"/>
                        </a:rPr>
                        <a:t>Ưu</a:t>
                      </a:r>
                      <a:r>
                        <a:rPr lang="vi-VN" sz="2000" baseline="0" dirty="0" smtClean="0">
                          <a:latin typeface="+mj-lt"/>
                        </a:rPr>
                        <a:t> điểm</a:t>
                      </a:r>
                      <a:endParaRPr lang="en-US" sz="2000" dirty="0">
                        <a:latin typeface="+mj-lt"/>
                      </a:endParaRPr>
                    </a:p>
                  </a:txBody>
                  <a:tcPr/>
                </a:tc>
                <a:tc>
                  <a:txBody>
                    <a:bodyPr/>
                    <a:lstStyle/>
                    <a:p>
                      <a:r>
                        <a:rPr lang="vi-VN" sz="2000" dirty="0" smtClean="0">
                          <a:latin typeface="+mj-lt"/>
                        </a:rPr>
                        <a:t>Nhược điểm</a:t>
                      </a:r>
                      <a:endParaRPr lang="en-US" sz="2000" dirty="0">
                        <a:latin typeface="+mj-lt"/>
                      </a:endParaRPr>
                    </a:p>
                  </a:txBody>
                  <a:tcPr/>
                </a:tc>
                <a:tc>
                  <a:txBody>
                    <a:bodyPr/>
                    <a:lstStyle/>
                    <a:p>
                      <a:r>
                        <a:rPr lang="vi-VN" sz="2000" dirty="0" smtClean="0">
                          <a:latin typeface="+mj-lt"/>
                        </a:rPr>
                        <a:t>Tình</a:t>
                      </a:r>
                      <a:r>
                        <a:rPr lang="vi-VN" sz="2000" baseline="0" dirty="0" smtClean="0">
                          <a:latin typeface="+mj-lt"/>
                        </a:rPr>
                        <a:t> hình phát triển</a:t>
                      </a:r>
                      <a:endParaRPr lang="en-US" sz="2000" dirty="0">
                        <a:latin typeface="+mj-lt"/>
                      </a:endParaRPr>
                    </a:p>
                  </a:txBody>
                  <a:tcPr/>
                </a:tc>
                <a:tc>
                  <a:txBody>
                    <a:bodyPr/>
                    <a:lstStyle/>
                    <a:p>
                      <a:r>
                        <a:rPr lang="vi-VN" sz="2000" dirty="0" smtClean="0">
                          <a:latin typeface="+mj-lt"/>
                        </a:rPr>
                        <a:t>Phân</a:t>
                      </a:r>
                      <a:r>
                        <a:rPr lang="vi-VN" sz="2000" baseline="0" dirty="0" smtClean="0">
                          <a:latin typeface="+mj-lt"/>
                        </a:rPr>
                        <a:t> bố</a:t>
                      </a:r>
                      <a:endParaRPr lang="en-US" sz="2000" dirty="0">
                        <a:latin typeface="+mj-lt"/>
                      </a:endParaRPr>
                    </a:p>
                  </a:txBody>
                  <a:tcPr/>
                </a:tc>
              </a:tr>
              <a:tr h="4322046">
                <a:tc>
                  <a:txBody>
                    <a:bodyPr/>
                    <a:lstStyle/>
                    <a:p>
                      <a:pPr algn="just"/>
                      <a:r>
                        <a:rPr lang="vi-VN" sz="2400" dirty="0" smtClean="0">
                          <a:latin typeface="Times New Roman (Headings)"/>
                        </a:rPr>
                        <a:t>Đường Sắt</a:t>
                      </a:r>
                      <a:endParaRPr lang="en-US" sz="2400" dirty="0">
                        <a:latin typeface="Times New Roman (Headings)"/>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400" b="0" i="0" kern="1200" dirty="0" err="1" smtClean="0">
                          <a:solidFill>
                            <a:schemeClr val="dk1"/>
                          </a:solidFill>
                          <a:effectLst/>
                          <a:latin typeface="Times New Roman (Headings)"/>
                          <a:ea typeface="+mn-ea"/>
                          <a:cs typeface="+mn-cs"/>
                        </a:rPr>
                        <a:t>vận</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chuyển</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hàng</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nặng</a:t>
                      </a:r>
                      <a:r>
                        <a:rPr lang="en-US" sz="2400" b="0" i="0" kern="1200" dirty="0" smtClean="0">
                          <a:solidFill>
                            <a:schemeClr val="dk1"/>
                          </a:solidFill>
                          <a:effectLst/>
                          <a:latin typeface="Times New Roman (Headings)"/>
                          <a:ea typeface="+mn-ea"/>
                          <a:cs typeface="+mn-cs"/>
                        </a:rPr>
                        <a:t>,</a:t>
                      </a:r>
                      <a:r>
                        <a:rPr lang="vi-VN" sz="2400" b="0" i="0" kern="1200" dirty="0" smtClean="0">
                          <a:solidFill>
                            <a:schemeClr val="dk1"/>
                          </a:solidFill>
                          <a:effectLst/>
                          <a:latin typeface="Times New Roman (Headings)"/>
                          <a:ea typeface="+mn-ea"/>
                          <a:cs typeface="+mn-cs"/>
                        </a:rPr>
                        <a:t> đường</a:t>
                      </a:r>
                      <a:r>
                        <a:rPr lang="vi-VN" sz="2400" b="0" i="0" kern="1200" baseline="0" dirty="0" smtClean="0">
                          <a:solidFill>
                            <a:schemeClr val="dk1"/>
                          </a:solidFill>
                          <a:effectLst/>
                          <a:latin typeface="Times New Roman (Headings)"/>
                          <a:ea typeface="+mn-ea"/>
                          <a:cs typeface="+mn-cs"/>
                        </a:rPr>
                        <a:t> xa, </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nhanh</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ổn</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định</a:t>
                      </a:r>
                      <a:r>
                        <a:rPr lang="vi-VN" sz="2400" b="0" i="0" kern="1200" dirty="0" smtClean="0">
                          <a:solidFill>
                            <a:schemeClr val="dk1"/>
                          </a:solidFill>
                          <a:effectLst/>
                          <a:latin typeface="Times New Roman (Headings)"/>
                          <a:ea typeface="+mn-ea"/>
                          <a:cs typeface="+mn-cs"/>
                        </a:rPr>
                        <a:t>,</a:t>
                      </a:r>
                      <a:r>
                        <a:rPr lang="vi-VN" sz="2400" b="0" i="0" kern="1200" baseline="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giá</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rẻ</a:t>
                      </a:r>
                      <a:r>
                        <a:rPr lang="vi-VN" sz="2400" b="0" i="0" kern="1200" dirty="0" smtClean="0">
                          <a:solidFill>
                            <a:schemeClr val="dk1"/>
                          </a:solidFill>
                          <a:effectLst/>
                          <a:latin typeface="Times New Roman (Headings)"/>
                          <a:ea typeface="+mn-ea"/>
                          <a:cs typeface="+mn-cs"/>
                        </a:rPr>
                        <a:t>.</a:t>
                      </a:r>
                      <a:endParaRPr lang="en-US" sz="2400" dirty="0">
                        <a:latin typeface="Times New Roman (Headings)"/>
                      </a:endParaRPr>
                    </a:p>
                  </a:txBody>
                  <a:tcPr/>
                </a:tc>
                <a:tc>
                  <a:txBody>
                    <a:bodyPr/>
                    <a:lstStyle/>
                    <a:p>
                      <a:pPr algn="just"/>
                      <a:r>
                        <a:rPr lang="en-US" sz="2400" b="0" i="0" kern="1200" dirty="0" err="1" smtClean="0">
                          <a:solidFill>
                            <a:schemeClr val="dk1"/>
                          </a:solidFill>
                          <a:effectLst/>
                          <a:latin typeface="Times New Roman (Headings)"/>
                          <a:ea typeface="+mn-ea"/>
                          <a:cs typeface="+mn-cs"/>
                        </a:rPr>
                        <a:t>chỉ</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hoạt</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đông</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trên</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tuyến</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cố</a:t>
                      </a:r>
                      <a:r>
                        <a:rPr lang="en-US" sz="2400" b="0" i="0" kern="1200" dirty="0" smtClean="0">
                          <a:solidFill>
                            <a:schemeClr val="dk1"/>
                          </a:solidFill>
                          <a:effectLst/>
                          <a:latin typeface="Times New Roman (Headings)"/>
                          <a:ea typeface="+mn-ea"/>
                          <a:cs typeface="+mn-cs"/>
                        </a:rPr>
                        <a:t> </a:t>
                      </a:r>
                      <a:r>
                        <a:rPr lang="en-US" sz="2400" b="0" i="0" kern="1200" dirty="0" err="1" smtClean="0">
                          <a:solidFill>
                            <a:schemeClr val="dk1"/>
                          </a:solidFill>
                          <a:effectLst/>
                          <a:latin typeface="Times New Roman (Headings)"/>
                          <a:ea typeface="+mn-ea"/>
                          <a:cs typeface="+mn-cs"/>
                        </a:rPr>
                        <a:t>định</a:t>
                      </a:r>
                      <a:r>
                        <a:rPr lang="vi-VN" sz="2400" b="0" i="0" kern="1200" dirty="0" smtClean="0">
                          <a:solidFill>
                            <a:schemeClr val="dk1"/>
                          </a:solidFill>
                          <a:effectLst/>
                          <a:latin typeface="Times New Roman (Headings)"/>
                          <a:ea typeface="+mn-ea"/>
                          <a:cs typeface="+mn-cs"/>
                        </a:rPr>
                        <a:t>, cần</a:t>
                      </a:r>
                      <a:r>
                        <a:rPr lang="vi-VN" sz="2400" b="0" i="0" kern="1200" baseline="0" dirty="0" smtClean="0">
                          <a:solidFill>
                            <a:schemeClr val="dk1"/>
                          </a:solidFill>
                          <a:effectLst/>
                          <a:latin typeface="Times New Roman (Headings)"/>
                          <a:ea typeface="+mn-ea"/>
                          <a:cs typeface="+mn-cs"/>
                        </a:rPr>
                        <a:t> nhiều nhân lực, chi phí sửa chữa, bão dưỡng tốn kém. </a:t>
                      </a:r>
                      <a:endParaRPr lang="en-US" sz="2400" dirty="0">
                        <a:latin typeface="Times New Roman (Headings)"/>
                      </a:endParaRPr>
                    </a:p>
                  </a:txBody>
                  <a:tcPr/>
                </a:tc>
                <a:tc>
                  <a:txBody>
                    <a:bodyPr/>
                    <a:lstStyle/>
                    <a:p>
                      <a:pPr algn="just"/>
                      <a:r>
                        <a:rPr lang="vi-VN" sz="2400" b="0" i="0" kern="1200" dirty="0" smtClean="0">
                          <a:solidFill>
                            <a:schemeClr val="dk1"/>
                          </a:solidFill>
                          <a:effectLst/>
                          <a:latin typeface="Times New Roman (Headings)"/>
                          <a:ea typeface="+mn-ea"/>
                          <a:cs typeface="+mn-cs"/>
                        </a:rPr>
                        <a:t>- Máy hơi nước - dầu - điện.</a:t>
                      </a:r>
                    </a:p>
                    <a:p>
                      <a:pPr algn="just"/>
                      <a:r>
                        <a:rPr lang="vi-VN" sz="2400" b="0" i="0" kern="1200" dirty="0" smtClean="0">
                          <a:solidFill>
                            <a:schemeClr val="dk1"/>
                          </a:solidFill>
                          <a:effectLst/>
                          <a:latin typeface="Times New Roman (Headings)"/>
                          <a:ea typeface="+mn-ea"/>
                          <a:cs typeface="+mn-cs"/>
                        </a:rPr>
                        <a:t>Khổ đường ray ngày càng rộng.</a:t>
                      </a:r>
                    </a:p>
                    <a:p>
                      <a:pPr algn="just"/>
                      <a:r>
                        <a:rPr lang="vi-VN" sz="2400" b="0" i="0" kern="1200" dirty="0" smtClean="0">
                          <a:solidFill>
                            <a:schemeClr val="dk1"/>
                          </a:solidFill>
                          <a:effectLst/>
                          <a:latin typeface="Times New Roman (Headings)"/>
                          <a:ea typeface="+mn-ea"/>
                          <a:cs typeface="+mn-cs"/>
                        </a:rPr>
                        <a:t>- Tốc độ và sức tải ngày càng tăng.</a:t>
                      </a:r>
                    </a:p>
                    <a:p>
                      <a:pPr algn="just"/>
                      <a:r>
                        <a:rPr lang="vi-VN" sz="2400" b="0" i="0" kern="1200" dirty="0" smtClean="0">
                          <a:solidFill>
                            <a:schemeClr val="dk1"/>
                          </a:solidFill>
                          <a:effectLst/>
                          <a:latin typeface="Times New Roman (Headings)"/>
                          <a:ea typeface="+mn-ea"/>
                          <a:cs typeface="+mn-cs"/>
                        </a:rPr>
                        <a:t>- Toa chuyên dụng đa dạng và càng tiện nghi.</a:t>
                      </a:r>
                    </a:p>
                    <a:p>
                      <a:pPr algn="just"/>
                      <a:r>
                        <a:rPr lang="vi-VN" sz="2400" b="0" i="0" kern="1200" dirty="0" smtClean="0">
                          <a:solidFill>
                            <a:schemeClr val="dk1"/>
                          </a:solidFill>
                          <a:effectLst/>
                          <a:latin typeface="Times New Roman (Headings)"/>
                          <a:ea typeface="+mn-ea"/>
                          <a:cs typeface="+mn-cs"/>
                        </a:rPr>
                        <a:t>- Bị cạnh tranh bởi ngành GTVT đường ôtô</a:t>
                      </a:r>
                    </a:p>
                    <a:p>
                      <a:pPr algn="just"/>
                      <a:endParaRPr lang="en-US" sz="2400" dirty="0">
                        <a:latin typeface="Times New Roman (Headings)"/>
                      </a:endParaRPr>
                    </a:p>
                  </a:txBody>
                  <a:tcPr/>
                </a:tc>
                <a:tc>
                  <a:txBody>
                    <a:bodyPr/>
                    <a:lstStyle/>
                    <a:p>
                      <a:pPr algn="just"/>
                      <a:r>
                        <a:rPr lang="vi-VN" sz="2400" dirty="0" smtClean="0">
                          <a:latin typeface="Times New Roman (Headings)"/>
                        </a:rPr>
                        <a:t>N</a:t>
                      </a:r>
                      <a:r>
                        <a:rPr lang="vi-VN" sz="2400" b="0" i="0" kern="1200" dirty="0" smtClean="0">
                          <a:solidFill>
                            <a:schemeClr val="dk1"/>
                          </a:solidFill>
                          <a:effectLst/>
                          <a:latin typeface="Times New Roman (Headings)"/>
                          <a:ea typeface="+mn-ea"/>
                          <a:cs typeface="+mn-cs"/>
                        </a:rPr>
                        <a:t>hững</a:t>
                      </a:r>
                      <a:r>
                        <a:rPr lang="vi-VN" sz="2400" b="0" i="0" kern="1200" baseline="0" dirty="0" smtClean="0">
                          <a:solidFill>
                            <a:schemeClr val="dk1"/>
                          </a:solidFill>
                          <a:effectLst/>
                          <a:latin typeface="Times New Roman (Headings)"/>
                          <a:ea typeface="+mn-ea"/>
                          <a:cs typeface="+mn-cs"/>
                        </a:rPr>
                        <a:t> n</a:t>
                      </a:r>
                      <a:r>
                        <a:rPr lang="vi-VN" sz="2400" b="0" i="0" kern="1200" dirty="0" smtClean="0">
                          <a:solidFill>
                            <a:schemeClr val="dk1"/>
                          </a:solidFill>
                          <a:effectLst/>
                          <a:latin typeface="Times New Roman (Headings)"/>
                          <a:ea typeface="+mn-ea"/>
                          <a:cs typeface="+mn-cs"/>
                        </a:rPr>
                        <a:t>ơi phát triển mạnh: Châu Âu, Hoa Kỳ...</a:t>
                      </a:r>
                      <a:endParaRPr lang="en-US" sz="2400" dirty="0">
                        <a:latin typeface="Times New Roman (Headings)"/>
                      </a:endParaRPr>
                    </a:p>
                  </a:txBody>
                  <a:tcPr/>
                </a:tc>
              </a:tr>
            </a:tbl>
          </a:graphicData>
        </a:graphic>
      </p:graphicFrame>
      <p:sp>
        <p:nvSpPr>
          <p:cNvPr id="5" name="TextBox 4"/>
          <p:cNvSpPr txBox="1"/>
          <p:nvPr/>
        </p:nvSpPr>
        <p:spPr>
          <a:xfrm>
            <a:off x="115910" y="206063"/>
            <a:ext cx="2936383" cy="461665"/>
          </a:xfrm>
          <a:prstGeom prst="rect">
            <a:avLst/>
          </a:prstGeom>
          <a:noFill/>
        </p:spPr>
        <p:txBody>
          <a:bodyPr wrap="square" rtlCol="0">
            <a:spAutoFit/>
          </a:bodyPr>
          <a:lstStyle/>
          <a:p>
            <a:r>
              <a:rPr lang="vi-VN" sz="2400" b="1" dirty="0" smtClean="0">
                <a:solidFill>
                  <a:srgbClr val="FFFF00"/>
                </a:solidFill>
                <a:latin typeface="+mj-lt"/>
              </a:rPr>
              <a:t>1. ĐƯỜNG SẮT</a:t>
            </a:r>
            <a:endParaRPr lang="en-US" sz="2400" b="1" dirty="0">
              <a:solidFill>
                <a:srgbClr val="FFFF00"/>
              </a:solidFill>
              <a:latin typeface="+mj-lt"/>
            </a:endParaRPr>
          </a:p>
        </p:txBody>
      </p:sp>
    </p:spTree>
    <p:extLst>
      <p:ext uri="{BB962C8B-B14F-4D97-AF65-F5344CB8AC3E}">
        <p14:creationId xmlns:p14="http://schemas.microsoft.com/office/powerpoint/2010/main" val="288351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286" y="344380"/>
            <a:ext cx="2492221" cy="461665"/>
          </a:xfrm>
          <a:prstGeom prst="rect">
            <a:avLst/>
          </a:prstGeom>
        </p:spPr>
        <p:txBody>
          <a:bodyPr wrap="none">
            <a:spAutoFit/>
          </a:bodyPr>
          <a:lstStyle/>
          <a:p>
            <a:r>
              <a:rPr lang="vi-VN" sz="2400" b="1" dirty="0">
                <a:solidFill>
                  <a:srgbClr val="FFFF00"/>
                </a:solidFill>
                <a:latin typeface="+mj-lt"/>
              </a:rPr>
              <a:t>2. ĐƯỜNG Ô TÔ</a:t>
            </a:r>
            <a:endParaRPr lang="en-US" sz="2400" b="1" dirty="0">
              <a:solidFill>
                <a:srgbClr val="FFFF00"/>
              </a:solidFill>
              <a:latin typeface="+mj-lt"/>
            </a:endParaRPr>
          </a:p>
        </p:txBody>
      </p:sp>
      <p:pic>
        <p:nvPicPr>
          <p:cNvPr id="7170" name="Picture 2" descr="Kỹ thuật lái xe số tự động (AT) xuống dốc bạn đã lái xe chuẩn chư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636" y="1119369"/>
            <a:ext cx="4042569" cy="24990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duhoctaicho.edu.vn/wp-content/uploads/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86" y="1113336"/>
            <a:ext cx="428625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ew Technology Comes to the 2019 Ford F-150 Rap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626" y="1113336"/>
            <a:ext cx="3761374" cy="250507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ận cảnh ô tô đua địa hình bị mất một bánh vẫn băng băng lao qu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86" y="3618412"/>
            <a:ext cx="4286250" cy="323958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gân hàng hướng mạnh về nông thôn | Nông nghiệp nông thô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4010" y="3686174"/>
            <a:ext cx="402799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ập nhật tình hình thiệt hại do mưa lũ trên hệ thống quốc lộ"/>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7214" y="3618412"/>
            <a:ext cx="3746795" cy="323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92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arn(inVertical)">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barn(inVertical)">
                                      <p:cBhvr>
                                        <p:cTn id="17" dur="5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barn(inVertical)">
                                      <p:cBhvr>
                                        <p:cTn id="22" dur="500"/>
                                        <p:tgtEl>
                                          <p:spTgt spid="717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180"/>
                                        </p:tgtEl>
                                        <p:attrNameLst>
                                          <p:attrName>style.visibility</p:attrName>
                                        </p:attrNameLst>
                                      </p:cBhvr>
                                      <p:to>
                                        <p:strVal val="visible"/>
                                      </p:to>
                                    </p:set>
                                    <p:animEffect transition="in" filter="barn(inVertical)">
                                      <p:cBhvr>
                                        <p:cTn id="27" dur="500"/>
                                        <p:tgtEl>
                                          <p:spTgt spid="718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178"/>
                                        </p:tgtEl>
                                        <p:attrNameLst>
                                          <p:attrName>style.visibility</p:attrName>
                                        </p:attrNameLst>
                                      </p:cBhvr>
                                      <p:to>
                                        <p:strVal val="visible"/>
                                      </p:to>
                                    </p:set>
                                    <p:animEffect transition="in" filter="wipe(down)">
                                      <p:cBhvr>
                                        <p:cTn id="32" dur="5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Ô nhiễm môi trường trong ôtô - Điều ít ai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492240" cy="33881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Ô tô gây tắc đường: Nếu không tăng phí thì... - xe.g24.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240" y="130630"/>
            <a:ext cx="5577840" cy="325754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Vụ tai nạn ở Hải Dương, Camera hành trình tiết lộ sự th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39271"/>
            <a:ext cx="6492240" cy="361872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etrolimex tiên phong phân phối nhiên liệu Điêzen 0,001S-V (EURO 5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240" y="3388178"/>
            <a:ext cx="5699760" cy="3469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7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20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circle(in)">
                                      <p:cBhvr>
                                        <p:cTn id="17" dur="2000"/>
                                        <p:tgtEl>
                                          <p:spTgt spid="819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200"/>
                                        </p:tgtEl>
                                        <p:attrNameLst>
                                          <p:attrName>style.visibility</p:attrName>
                                        </p:attrNameLst>
                                      </p:cBhvr>
                                      <p:to>
                                        <p:strVal val="visible"/>
                                      </p:to>
                                    </p:set>
                                    <p:animEffect transition="in" filter="circle(in)">
                                      <p:cBhvr>
                                        <p:cTn id="22" dur="2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569</TotalTime>
  <Words>827</Words>
  <Application>Microsoft Office PowerPoint</Application>
  <PresentationFormat>Widescreen</PresentationFormat>
  <Paragraphs>112</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Century Gothic</vt:lpstr>
      <vt:lpstr>Times New Roman</vt:lpstr>
      <vt:lpstr>Times New Roman (Headings)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47</cp:revision>
  <dcterms:created xsi:type="dcterms:W3CDTF">2020-04-21T04:29:29Z</dcterms:created>
  <dcterms:modified xsi:type="dcterms:W3CDTF">2021-02-18T10:57:31Z</dcterms:modified>
</cp:coreProperties>
</file>