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74A7E7-F74F-4054-8960-FBD6AB1253F2}"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689B7-F9AD-4EF5-B09F-D86FC2FD4D65}" type="slidenum">
              <a:rPr lang="en-US" smtClean="0"/>
              <a:t>‹#›</a:t>
            </a:fld>
            <a:endParaRPr lang="en-US"/>
          </a:p>
        </p:txBody>
      </p:sp>
    </p:spTree>
    <p:extLst>
      <p:ext uri="{BB962C8B-B14F-4D97-AF65-F5344CB8AC3E}">
        <p14:creationId xmlns:p14="http://schemas.microsoft.com/office/powerpoint/2010/main" val="3169762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4A7E7-F74F-4054-8960-FBD6AB1253F2}"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689B7-F9AD-4EF5-B09F-D86FC2FD4D65}" type="slidenum">
              <a:rPr lang="en-US" smtClean="0"/>
              <a:t>‹#›</a:t>
            </a:fld>
            <a:endParaRPr lang="en-US"/>
          </a:p>
        </p:txBody>
      </p:sp>
    </p:spTree>
    <p:extLst>
      <p:ext uri="{BB962C8B-B14F-4D97-AF65-F5344CB8AC3E}">
        <p14:creationId xmlns:p14="http://schemas.microsoft.com/office/powerpoint/2010/main" val="1279526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4A7E7-F74F-4054-8960-FBD6AB1253F2}"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689B7-F9AD-4EF5-B09F-D86FC2FD4D65}" type="slidenum">
              <a:rPr lang="en-US" smtClean="0"/>
              <a:t>‹#›</a:t>
            </a:fld>
            <a:endParaRPr lang="en-US"/>
          </a:p>
        </p:txBody>
      </p:sp>
    </p:spTree>
    <p:extLst>
      <p:ext uri="{BB962C8B-B14F-4D97-AF65-F5344CB8AC3E}">
        <p14:creationId xmlns:p14="http://schemas.microsoft.com/office/powerpoint/2010/main" val="1524677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4A7E7-F74F-4054-8960-FBD6AB1253F2}"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689B7-F9AD-4EF5-B09F-D86FC2FD4D65}" type="slidenum">
              <a:rPr lang="en-US" smtClean="0"/>
              <a:t>‹#›</a:t>
            </a:fld>
            <a:endParaRPr lang="en-US"/>
          </a:p>
        </p:txBody>
      </p:sp>
    </p:spTree>
    <p:extLst>
      <p:ext uri="{BB962C8B-B14F-4D97-AF65-F5344CB8AC3E}">
        <p14:creationId xmlns:p14="http://schemas.microsoft.com/office/powerpoint/2010/main" val="2367495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74A7E7-F74F-4054-8960-FBD6AB1253F2}"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689B7-F9AD-4EF5-B09F-D86FC2FD4D65}" type="slidenum">
              <a:rPr lang="en-US" smtClean="0"/>
              <a:t>‹#›</a:t>
            </a:fld>
            <a:endParaRPr lang="en-US"/>
          </a:p>
        </p:txBody>
      </p:sp>
    </p:spTree>
    <p:extLst>
      <p:ext uri="{BB962C8B-B14F-4D97-AF65-F5344CB8AC3E}">
        <p14:creationId xmlns:p14="http://schemas.microsoft.com/office/powerpoint/2010/main" val="2752648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74A7E7-F74F-4054-8960-FBD6AB1253F2}" type="datetimeFigureOut">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689B7-F9AD-4EF5-B09F-D86FC2FD4D65}" type="slidenum">
              <a:rPr lang="en-US" smtClean="0"/>
              <a:t>‹#›</a:t>
            </a:fld>
            <a:endParaRPr lang="en-US"/>
          </a:p>
        </p:txBody>
      </p:sp>
    </p:spTree>
    <p:extLst>
      <p:ext uri="{BB962C8B-B14F-4D97-AF65-F5344CB8AC3E}">
        <p14:creationId xmlns:p14="http://schemas.microsoft.com/office/powerpoint/2010/main" val="2427176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74A7E7-F74F-4054-8960-FBD6AB1253F2}" type="datetimeFigureOut">
              <a:rPr lang="en-US" smtClean="0"/>
              <a:t>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7689B7-F9AD-4EF5-B09F-D86FC2FD4D65}" type="slidenum">
              <a:rPr lang="en-US" smtClean="0"/>
              <a:t>‹#›</a:t>
            </a:fld>
            <a:endParaRPr lang="en-US"/>
          </a:p>
        </p:txBody>
      </p:sp>
    </p:spTree>
    <p:extLst>
      <p:ext uri="{BB962C8B-B14F-4D97-AF65-F5344CB8AC3E}">
        <p14:creationId xmlns:p14="http://schemas.microsoft.com/office/powerpoint/2010/main" val="851954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74A7E7-F74F-4054-8960-FBD6AB1253F2}" type="datetimeFigureOut">
              <a:rPr lang="en-US" smtClean="0"/>
              <a:t>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7689B7-F9AD-4EF5-B09F-D86FC2FD4D65}" type="slidenum">
              <a:rPr lang="en-US" smtClean="0"/>
              <a:t>‹#›</a:t>
            </a:fld>
            <a:endParaRPr lang="en-US"/>
          </a:p>
        </p:txBody>
      </p:sp>
    </p:spTree>
    <p:extLst>
      <p:ext uri="{BB962C8B-B14F-4D97-AF65-F5344CB8AC3E}">
        <p14:creationId xmlns:p14="http://schemas.microsoft.com/office/powerpoint/2010/main" val="1267708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4A7E7-F74F-4054-8960-FBD6AB1253F2}" type="datetimeFigureOut">
              <a:rPr lang="en-US" smtClean="0"/>
              <a:t>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7689B7-F9AD-4EF5-B09F-D86FC2FD4D65}" type="slidenum">
              <a:rPr lang="en-US" smtClean="0"/>
              <a:t>‹#›</a:t>
            </a:fld>
            <a:endParaRPr lang="en-US"/>
          </a:p>
        </p:txBody>
      </p:sp>
    </p:spTree>
    <p:extLst>
      <p:ext uri="{BB962C8B-B14F-4D97-AF65-F5344CB8AC3E}">
        <p14:creationId xmlns:p14="http://schemas.microsoft.com/office/powerpoint/2010/main" val="1896239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74A7E7-F74F-4054-8960-FBD6AB1253F2}" type="datetimeFigureOut">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689B7-F9AD-4EF5-B09F-D86FC2FD4D65}" type="slidenum">
              <a:rPr lang="en-US" smtClean="0"/>
              <a:t>‹#›</a:t>
            </a:fld>
            <a:endParaRPr lang="en-US"/>
          </a:p>
        </p:txBody>
      </p:sp>
    </p:spTree>
    <p:extLst>
      <p:ext uri="{BB962C8B-B14F-4D97-AF65-F5344CB8AC3E}">
        <p14:creationId xmlns:p14="http://schemas.microsoft.com/office/powerpoint/2010/main" val="3407058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74A7E7-F74F-4054-8960-FBD6AB1253F2}" type="datetimeFigureOut">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689B7-F9AD-4EF5-B09F-D86FC2FD4D65}" type="slidenum">
              <a:rPr lang="en-US" smtClean="0"/>
              <a:t>‹#›</a:t>
            </a:fld>
            <a:endParaRPr lang="en-US"/>
          </a:p>
        </p:txBody>
      </p:sp>
    </p:spTree>
    <p:extLst>
      <p:ext uri="{BB962C8B-B14F-4D97-AF65-F5344CB8AC3E}">
        <p14:creationId xmlns:p14="http://schemas.microsoft.com/office/powerpoint/2010/main" val="303488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74A7E7-F74F-4054-8960-FBD6AB1253F2}" type="datetimeFigureOut">
              <a:rPr lang="en-US" smtClean="0"/>
              <a:t>2/18/2021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7689B7-F9AD-4EF5-B09F-D86FC2FD4D65}" type="slidenum">
              <a:rPr lang="en-US" smtClean="0"/>
              <a:t>‹#›</a:t>
            </a:fld>
            <a:endParaRPr lang="en-US"/>
          </a:p>
        </p:txBody>
      </p:sp>
    </p:spTree>
    <p:extLst>
      <p:ext uri="{BB962C8B-B14F-4D97-AF65-F5344CB8AC3E}">
        <p14:creationId xmlns:p14="http://schemas.microsoft.com/office/powerpoint/2010/main" val="2309915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10600" cy="954107"/>
          </a:xfrm>
          <a:prstGeom prst="rect">
            <a:avLst/>
          </a:prstGeom>
        </p:spPr>
        <p:txBody>
          <a:bodyPr wrap="square">
            <a:spAutoFit/>
          </a:bodyPr>
          <a:lstStyle/>
          <a:p>
            <a:pPr algn="ctr"/>
            <a:r>
              <a:rPr lang="vi-VN" sz="2800" b="1" dirty="0">
                <a:solidFill>
                  <a:srgbClr val="FF0000"/>
                </a:solidFill>
                <a:latin typeface="+mj-lt"/>
              </a:rPr>
              <a:t>BÀI 35: VAI TRÒ, ĐẶC ĐIỂM CÁC NHÂN TỐ ẢNH HƯỞNG TỚI SỰ PHÂN BỐ NGÀNH DỊCH </a:t>
            </a:r>
            <a:r>
              <a:rPr lang="vi-VN" sz="2800" b="1" dirty="0" smtClean="0">
                <a:solidFill>
                  <a:srgbClr val="FF0000"/>
                </a:solidFill>
                <a:latin typeface="+mj-lt"/>
              </a:rPr>
              <a:t>VỤ</a:t>
            </a:r>
            <a:endParaRPr lang="en-US" sz="2800" b="1" dirty="0">
              <a:solidFill>
                <a:srgbClr val="FF0000"/>
              </a:solidFill>
              <a:latin typeface="+mj-lt"/>
            </a:endParaRPr>
          </a:p>
        </p:txBody>
      </p:sp>
      <p:pic>
        <p:nvPicPr>
          <p:cNvPr id="1027" name="Picture 3" descr="http://media.baokiemtoannhanuoc.vn/files/library/images/site-3/20200221/web/co-cau-lai-nganh-dich-vu-de-phat-trien-nhanh-ben-vung-307-10323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23" y="1219200"/>
            <a:ext cx="9005577" cy="5570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0651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838200" y="457200"/>
            <a:ext cx="8004464"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smtClean="0">
                <a:solidFill>
                  <a:srgbClr val="FFFF00"/>
                </a:solidFill>
                <a:latin typeface="+mj-lt"/>
              </a:rPr>
              <a:t>ĐỊA LÍ NGÀNH DỊCH VỤ</a:t>
            </a:r>
            <a:endParaRPr lang="en-US" sz="2800" b="1" dirty="0">
              <a:solidFill>
                <a:srgbClr val="FFFF00"/>
              </a:solidFill>
              <a:latin typeface="+mj-lt"/>
            </a:endParaRPr>
          </a:p>
        </p:txBody>
      </p:sp>
      <p:sp>
        <p:nvSpPr>
          <p:cNvPr id="10" name="Rounded Rectangle 9"/>
          <p:cNvSpPr/>
          <p:nvPr/>
        </p:nvSpPr>
        <p:spPr>
          <a:xfrm>
            <a:off x="838200" y="2514600"/>
            <a:ext cx="8004464"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smtClean="0">
                <a:solidFill>
                  <a:srgbClr val="FFFF00"/>
                </a:solidFill>
                <a:latin typeface="+mj-lt"/>
              </a:rPr>
              <a:t>CÁC NHÂN TỐ ẢNH HƯỞNG ĐẾN SỰ PHÁT TRIỂN VÀ PHÂN BỐ CÁC NGÀNH DỊCH VỤ</a:t>
            </a:r>
            <a:endParaRPr lang="en-US" sz="2800" b="1" dirty="0">
              <a:solidFill>
                <a:srgbClr val="FFFF00"/>
              </a:solidFill>
              <a:latin typeface="+mj-lt"/>
            </a:endParaRPr>
          </a:p>
        </p:txBody>
      </p:sp>
      <p:sp>
        <p:nvSpPr>
          <p:cNvPr id="11" name="Rounded Rectangle 10"/>
          <p:cNvSpPr/>
          <p:nvPr/>
        </p:nvSpPr>
        <p:spPr>
          <a:xfrm>
            <a:off x="838200" y="4800600"/>
            <a:ext cx="8004464"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smtClean="0">
                <a:solidFill>
                  <a:srgbClr val="FFFF00"/>
                </a:solidFill>
                <a:latin typeface="+mj-lt"/>
              </a:rPr>
              <a:t>ĐẶC ĐIỂM PHÂN BỐ CÁC NGÀNH DỊCH VỤ TRÊN THẾ GIỚI</a:t>
            </a:r>
            <a:endParaRPr lang="vi-VN" sz="2800" b="1" dirty="0">
              <a:solidFill>
                <a:srgbClr val="FFFF00"/>
              </a:solidFill>
              <a:latin typeface="+mj-lt"/>
            </a:endParaRPr>
          </a:p>
        </p:txBody>
      </p:sp>
    </p:spTree>
    <p:extLst>
      <p:ext uri="{BB962C8B-B14F-4D97-AF65-F5344CB8AC3E}">
        <p14:creationId xmlns:p14="http://schemas.microsoft.com/office/powerpoint/2010/main" val="321846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5324" y="1610380"/>
            <a:ext cx="6260047" cy="523220"/>
          </a:xfrm>
          <a:prstGeom prst="rect">
            <a:avLst/>
          </a:prstGeom>
        </p:spPr>
        <p:txBody>
          <a:bodyPr wrap="none">
            <a:spAutoFit/>
          </a:bodyPr>
          <a:lstStyle/>
          <a:p>
            <a:r>
              <a:rPr lang="vi-VN" sz="2800" b="1" dirty="0">
                <a:solidFill>
                  <a:srgbClr val="FF0000"/>
                </a:solidFill>
                <a:latin typeface="+mj-lt"/>
              </a:rPr>
              <a:t>I. Cơ cấu, vai trò của các ngành dịch vụ</a:t>
            </a:r>
          </a:p>
        </p:txBody>
      </p:sp>
      <p:sp>
        <p:nvSpPr>
          <p:cNvPr id="5" name="Rectangle 4"/>
          <p:cNvSpPr/>
          <p:nvPr/>
        </p:nvSpPr>
        <p:spPr>
          <a:xfrm>
            <a:off x="332250" y="2087470"/>
            <a:ext cx="8583149" cy="3323987"/>
          </a:xfrm>
          <a:prstGeom prst="rect">
            <a:avLst/>
          </a:prstGeom>
        </p:spPr>
        <p:txBody>
          <a:bodyPr wrap="square">
            <a:spAutoFit/>
          </a:bodyPr>
          <a:lstStyle/>
          <a:p>
            <a:pPr>
              <a:lnSpc>
                <a:spcPct val="150000"/>
              </a:lnSpc>
            </a:pPr>
            <a:r>
              <a:rPr lang="vi-VN" sz="2800" b="1" dirty="0">
                <a:solidFill>
                  <a:srgbClr val="FF0000"/>
                </a:solidFill>
                <a:latin typeface="+mj-lt"/>
              </a:rPr>
              <a:t>1. Khái niệm</a:t>
            </a:r>
          </a:p>
          <a:p>
            <a:pPr>
              <a:lnSpc>
                <a:spcPct val="150000"/>
              </a:lnSpc>
            </a:pPr>
            <a:r>
              <a:rPr lang="vi-VN" sz="2800" b="1" dirty="0">
                <a:latin typeface="+mj-lt"/>
              </a:rPr>
              <a:t>- Là hoạt động kinh tế - xã hội.</a:t>
            </a:r>
          </a:p>
          <a:p>
            <a:pPr>
              <a:lnSpc>
                <a:spcPct val="150000"/>
              </a:lnSpc>
            </a:pPr>
            <a:r>
              <a:rPr lang="vi-VN" sz="2800" b="1" dirty="0">
                <a:latin typeface="+mj-lt"/>
              </a:rPr>
              <a:t>- Có tạo ra giá trị mà không nằm trong lĩnh vực nông – lâm - ngư nghiệp; công nghiệp - xây dựng cơ bản.</a:t>
            </a:r>
          </a:p>
          <a:p>
            <a:pPr>
              <a:lnSpc>
                <a:spcPct val="150000"/>
              </a:lnSpc>
            </a:pPr>
            <a:r>
              <a:rPr lang="vi-VN" sz="2800" b="1" dirty="0">
                <a:latin typeface="+mj-lt"/>
              </a:rPr>
              <a:t>- Phục vụ nhu cầu sản xuất và sinh hoạt.</a:t>
            </a:r>
          </a:p>
        </p:txBody>
      </p:sp>
    </p:spTree>
    <p:extLst>
      <p:ext uri="{BB962C8B-B14F-4D97-AF65-F5344CB8AC3E}">
        <p14:creationId xmlns:p14="http://schemas.microsoft.com/office/powerpoint/2010/main" val="238378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ircle(in)">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circle(in)">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circle(in)">
                                      <p:cBhvr>
                                        <p:cTn id="2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0"/>
            <a:ext cx="5105400" cy="6740307"/>
          </a:xfrm>
          <a:prstGeom prst="rect">
            <a:avLst/>
          </a:prstGeom>
        </p:spPr>
        <p:txBody>
          <a:bodyPr wrap="square">
            <a:spAutoFit/>
          </a:bodyPr>
          <a:lstStyle/>
          <a:p>
            <a:pPr>
              <a:lnSpc>
                <a:spcPct val="150000"/>
              </a:lnSpc>
            </a:pPr>
            <a:r>
              <a:rPr lang="vi-VN" sz="2400" b="1" dirty="0">
                <a:solidFill>
                  <a:srgbClr val="FF0000"/>
                </a:solidFill>
                <a:latin typeface="+mj-lt"/>
              </a:rPr>
              <a:t>2. Cơ cấu</a:t>
            </a:r>
          </a:p>
          <a:p>
            <a:pPr>
              <a:lnSpc>
                <a:spcPct val="150000"/>
              </a:lnSpc>
            </a:pPr>
            <a:r>
              <a:rPr lang="vi-VN" sz="2400" b="1" dirty="0">
                <a:latin typeface="+mj-lt"/>
              </a:rPr>
              <a:t>- Dịch vụ kinh doanh: giao thông vận tải, thông tin liên lạc, tài chính, tín dụng, kinh doanh bất động sản, tư vấn, các dịch vụ nghề nghiệp</a:t>
            </a:r>
            <a:r>
              <a:rPr lang="vi-VN" sz="2400" b="1" dirty="0" smtClean="0">
                <a:latin typeface="+mj-lt"/>
              </a:rPr>
              <a:t>,...</a:t>
            </a:r>
            <a:endParaRPr lang="vi-VN" sz="2400" b="1" dirty="0">
              <a:latin typeface="+mj-lt"/>
            </a:endParaRPr>
          </a:p>
          <a:p>
            <a:pPr>
              <a:lnSpc>
                <a:spcPct val="150000"/>
              </a:lnSpc>
            </a:pPr>
            <a:r>
              <a:rPr lang="vi-VN" sz="2400" b="1" dirty="0" smtClean="0">
                <a:latin typeface="+mj-lt"/>
              </a:rPr>
              <a:t>- </a:t>
            </a:r>
            <a:r>
              <a:rPr lang="vi-VN" sz="2400" b="1" dirty="0">
                <a:latin typeface="+mj-lt"/>
              </a:rPr>
              <a:t>Dịch vụ tiêu dùng: Thương mại, sửa chữa, khách sạn, du lịch, dịch vụ cá nhân (y tế, giáo dục, thể thao), cộng đồng</a:t>
            </a:r>
            <a:r>
              <a:rPr lang="vi-VN" sz="2400" b="1" dirty="0" smtClean="0">
                <a:latin typeface="+mj-lt"/>
              </a:rPr>
              <a:t>.</a:t>
            </a:r>
          </a:p>
          <a:p>
            <a:pPr>
              <a:lnSpc>
                <a:spcPct val="150000"/>
              </a:lnSpc>
            </a:pPr>
            <a:r>
              <a:rPr lang="vi-VN" sz="2400" b="1" dirty="0" smtClean="0">
                <a:latin typeface="+mj-lt"/>
              </a:rPr>
              <a:t>- </a:t>
            </a:r>
            <a:r>
              <a:rPr lang="vi-VN" sz="2400" b="1" dirty="0">
                <a:latin typeface="+mj-lt"/>
              </a:rPr>
              <a:t>Dịch vụ công: Khoa học công nghệ, quản lí nhà nước, hoạt động đoàn thể (bảo hiểm bắt buộc).</a:t>
            </a:r>
          </a:p>
        </p:txBody>
      </p:sp>
      <p:pic>
        <p:nvPicPr>
          <p:cNvPr id="2050" name="Picture 2" descr="https://namvietluat.vn/wp-content/uploads/2018/09/Th%C3%A0nh-l%E1%BA%ADp-c%C3%B4ng-ty-kinh-doanh-d%E1%BB%8Bch-v%E1%BB%A5-vi%E1%BB%87c-l%C3%A0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76201"/>
            <a:ext cx="3643744" cy="216130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án lẻ hàng hóa và dịch vụ tiêu dùng năm 20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2362200"/>
            <a:ext cx="37719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Xã hội hóa dịch vụ cô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4615486"/>
            <a:ext cx="3771900" cy="2166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164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circle(in)">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circle(in)">
                                      <p:cBhvr>
                                        <p:cTn id="12" dur="20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ircle(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052"/>
                                        </p:tgtEl>
                                        <p:attrNameLst>
                                          <p:attrName>style.visibility</p:attrName>
                                        </p:attrNameLst>
                                      </p:cBhvr>
                                      <p:to>
                                        <p:strVal val="visible"/>
                                      </p:to>
                                    </p:set>
                                    <p:animEffect transition="in" filter="circle(in)">
                                      <p:cBhvr>
                                        <p:cTn id="22" dur="2000"/>
                                        <p:tgtEl>
                                          <p:spTgt spid="205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circle(in)">
                                      <p:cBhvr>
                                        <p:cTn id="27" dur="20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054"/>
                                        </p:tgtEl>
                                        <p:attrNameLst>
                                          <p:attrName>style.visibility</p:attrName>
                                        </p:attrNameLst>
                                      </p:cBhvr>
                                      <p:to>
                                        <p:strVal val="visible"/>
                                      </p:to>
                                    </p:set>
                                    <p:animEffect transition="in" filter="circle(in)">
                                      <p:cBhvr>
                                        <p:cTn id="32" dur="20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686800" cy="4616648"/>
          </a:xfrm>
          <a:prstGeom prst="rect">
            <a:avLst/>
          </a:prstGeom>
        </p:spPr>
        <p:txBody>
          <a:bodyPr wrap="square">
            <a:spAutoFit/>
          </a:bodyPr>
          <a:lstStyle/>
          <a:p>
            <a:pPr>
              <a:lnSpc>
                <a:spcPct val="150000"/>
              </a:lnSpc>
            </a:pPr>
            <a:r>
              <a:rPr lang="vi-VN" sz="2800" b="1" dirty="0">
                <a:solidFill>
                  <a:srgbClr val="FF0000"/>
                </a:solidFill>
                <a:latin typeface="+mj-lt"/>
              </a:rPr>
              <a:t>3. Vai trò</a:t>
            </a:r>
          </a:p>
          <a:p>
            <a:pPr>
              <a:lnSpc>
                <a:spcPct val="150000"/>
              </a:lnSpc>
            </a:pPr>
            <a:r>
              <a:rPr lang="vi-VN" sz="2800" b="1" dirty="0">
                <a:latin typeface="+mj-lt"/>
              </a:rPr>
              <a:t>- Thúc đẩy mối quan hệ hợp tác, giao lưu quốc tế.</a:t>
            </a:r>
          </a:p>
          <a:p>
            <a:pPr>
              <a:lnSpc>
                <a:spcPct val="150000"/>
              </a:lnSpc>
            </a:pPr>
            <a:r>
              <a:rPr lang="vi-VN" sz="2800" b="1" dirty="0">
                <a:latin typeface="+mj-lt"/>
              </a:rPr>
              <a:t>- Thúc đẩy sự chuyển dịch cơ cấu nền kinh tế, các ngành sản xuất vật chất.</a:t>
            </a:r>
          </a:p>
          <a:p>
            <a:pPr>
              <a:lnSpc>
                <a:spcPct val="150000"/>
              </a:lnSpc>
            </a:pPr>
            <a:r>
              <a:rPr lang="vi-VN" sz="2800" b="1" dirty="0">
                <a:latin typeface="+mj-lt"/>
              </a:rPr>
              <a:t>- Tạo việc làm, phân bố lại nguồn lao động.</a:t>
            </a:r>
          </a:p>
          <a:p>
            <a:pPr>
              <a:lnSpc>
                <a:spcPct val="150000"/>
              </a:lnSpc>
            </a:pPr>
            <a:r>
              <a:rPr lang="vi-VN" sz="2800" b="1" dirty="0">
                <a:latin typeface="+mj-lt"/>
              </a:rPr>
              <a:t>- Khai thác tốt các tài nguyên thiên nhiên, di sản văn hóa, lịch sử,…</a:t>
            </a:r>
          </a:p>
        </p:txBody>
      </p:sp>
    </p:spTree>
    <p:extLst>
      <p:ext uri="{BB962C8B-B14F-4D97-AF65-F5344CB8AC3E}">
        <p14:creationId xmlns:p14="http://schemas.microsoft.com/office/powerpoint/2010/main" val="3579481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ircle(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ircle(in)">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ircle(in)">
                                      <p:cBhvr>
                                        <p:cTn id="2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76200"/>
            <a:ext cx="8763000" cy="954107"/>
          </a:xfrm>
          <a:prstGeom prst="rect">
            <a:avLst/>
          </a:prstGeom>
        </p:spPr>
        <p:txBody>
          <a:bodyPr wrap="square">
            <a:spAutoFit/>
          </a:bodyPr>
          <a:lstStyle/>
          <a:p>
            <a:r>
              <a:rPr lang="vi-VN" sz="2800" b="1" dirty="0">
                <a:solidFill>
                  <a:srgbClr val="FF0000"/>
                </a:solidFill>
                <a:latin typeface="+mj-lt"/>
              </a:rPr>
              <a:t>II. Các nhân tố ảnh hưởng đến sự phát triển và phân bố các ngành dịch vụ</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030307"/>
            <a:ext cx="8763000" cy="5751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560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circle(in)">
                                      <p:cBhvr>
                                        <p:cTn id="12"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8610600" cy="4616648"/>
          </a:xfrm>
          <a:prstGeom prst="rect">
            <a:avLst/>
          </a:prstGeom>
        </p:spPr>
        <p:txBody>
          <a:bodyPr wrap="square">
            <a:spAutoFit/>
          </a:bodyPr>
          <a:lstStyle/>
          <a:p>
            <a:pPr>
              <a:lnSpc>
                <a:spcPct val="150000"/>
              </a:lnSpc>
            </a:pPr>
            <a:r>
              <a:rPr lang="vi-VN" sz="2800" b="1" dirty="0">
                <a:solidFill>
                  <a:srgbClr val="FF0000"/>
                </a:solidFill>
                <a:latin typeface="+mj-lt"/>
              </a:rPr>
              <a:t>- </a:t>
            </a:r>
            <a:r>
              <a:rPr lang="vi-VN" sz="2800" b="1" u="sng" dirty="0">
                <a:solidFill>
                  <a:srgbClr val="FF0000"/>
                </a:solidFill>
                <a:latin typeface="+mj-lt"/>
              </a:rPr>
              <a:t>Ví </a:t>
            </a:r>
            <a:r>
              <a:rPr lang="vi-VN" sz="2800" b="1" u="sng" dirty="0" smtClean="0">
                <a:solidFill>
                  <a:srgbClr val="FF0000"/>
                </a:solidFill>
                <a:latin typeface="+mj-lt"/>
              </a:rPr>
              <a:t>dụ</a:t>
            </a:r>
            <a:endParaRPr lang="vi-VN" sz="2800" b="1" u="sng" dirty="0">
              <a:solidFill>
                <a:srgbClr val="FF0000"/>
              </a:solidFill>
              <a:latin typeface="+mj-lt"/>
            </a:endParaRPr>
          </a:p>
          <a:p>
            <a:pPr>
              <a:lnSpc>
                <a:spcPct val="150000"/>
              </a:lnSpc>
            </a:pPr>
            <a:r>
              <a:rPr lang="vi-VN" sz="2800" b="1" dirty="0">
                <a:solidFill>
                  <a:srgbClr val="FF0000"/>
                </a:solidFill>
                <a:latin typeface="+mj-lt"/>
              </a:rPr>
              <a:t>   </a:t>
            </a:r>
            <a:r>
              <a:rPr lang="vi-VN" sz="2800" b="1" dirty="0">
                <a:latin typeface="+mj-lt"/>
              </a:rPr>
              <a:t>+ Quy mô, cơ cấu dân số: Nhịp độ phát triển và cơ cấu ngành dịch vụ (Việt Nam dân số đông, cơ cấu trẻ, tuổi đi học cao thì dịch vụ giáo dục ưu tiên phát triển).</a:t>
            </a:r>
          </a:p>
          <a:p>
            <a:pPr>
              <a:lnSpc>
                <a:spcPct val="150000"/>
              </a:lnSpc>
            </a:pPr>
            <a:r>
              <a:rPr lang="vi-VN" sz="2800" b="1" dirty="0">
                <a:latin typeface="+mj-lt"/>
              </a:rPr>
              <a:t>   + Phân bố dân cư và mạng lưới quần cư: Mạng lưới dịch vụ (Dân cư đông, mạng lưới dịch vụ dày, dân cư phân tán, khó khăn cho ngành dịch vụ).</a:t>
            </a:r>
          </a:p>
        </p:txBody>
      </p:sp>
    </p:spTree>
    <p:extLst>
      <p:ext uri="{BB962C8B-B14F-4D97-AF65-F5344CB8AC3E}">
        <p14:creationId xmlns:p14="http://schemas.microsoft.com/office/powerpoint/2010/main" val="128489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ircle(in)">
                                      <p:cBhvr>
                                        <p:cTn id="1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040" y="928842"/>
            <a:ext cx="8837246" cy="5624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28600" y="228600"/>
            <a:ext cx="8458200" cy="523220"/>
          </a:xfrm>
          <a:prstGeom prst="rect">
            <a:avLst/>
          </a:prstGeom>
        </p:spPr>
        <p:txBody>
          <a:bodyPr wrap="square">
            <a:spAutoFit/>
          </a:bodyPr>
          <a:lstStyle/>
          <a:p>
            <a:r>
              <a:rPr lang="vi-VN" sz="2800" b="1" dirty="0">
                <a:solidFill>
                  <a:srgbClr val="FF0000"/>
                </a:solidFill>
                <a:latin typeface="+mj-lt"/>
              </a:rPr>
              <a:t>III. Đặc điểm phân bố các ngành dịch vụ trên thế giới</a:t>
            </a:r>
          </a:p>
        </p:txBody>
      </p:sp>
    </p:spTree>
    <p:extLst>
      <p:ext uri="{BB962C8B-B14F-4D97-AF65-F5344CB8AC3E}">
        <p14:creationId xmlns:p14="http://schemas.microsoft.com/office/powerpoint/2010/main" val="319564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circle(in)">
                                      <p:cBhvr>
                                        <p:cTn id="12"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458200" cy="523220"/>
          </a:xfrm>
          <a:prstGeom prst="rect">
            <a:avLst/>
          </a:prstGeom>
        </p:spPr>
        <p:txBody>
          <a:bodyPr wrap="square">
            <a:spAutoFit/>
          </a:bodyPr>
          <a:lstStyle/>
          <a:p>
            <a:r>
              <a:rPr lang="vi-VN" sz="2800" b="1" dirty="0">
                <a:solidFill>
                  <a:srgbClr val="FF0000"/>
                </a:solidFill>
                <a:latin typeface="+mj-lt"/>
              </a:rPr>
              <a:t>III. Đặc điểm phân bố các ngành dịch vụ trên thế giới</a:t>
            </a:r>
          </a:p>
        </p:txBody>
      </p:sp>
      <p:sp>
        <p:nvSpPr>
          <p:cNvPr id="5" name="Rectangle 4"/>
          <p:cNvSpPr/>
          <p:nvPr/>
        </p:nvSpPr>
        <p:spPr>
          <a:xfrm>
            <a:off x="381000" y="782176"/>
            <a:ext cx="8229600" cy="3246530"/>
          </a:xfrm>
          <a:prstGeom prst="rect">
            <a:avLst/>
          </a:prstGeom>
        </p:spPr>
        <p:txBody>
          <a:bodyPr wrap="square">
            <a:spAutoFit/>
          </a:bodyPr>
          <a:lstStyle/>
          <a:p>
            <a:pPr>
              <a:lnSpc>
                <a:spcPct val="150000"/>
              </a:lnSpc>
            </a:pPr>
            <a:r>
              <a:rPr lang="vi-VN" sz="2800" b="1" dirty="0">
                <a:latin typeface="+mj-lt"/>
              </a:rPr>
              <a:t>- Trong cơ cấu GDP: Các nước phát triển trên 60%, các nước đang phát triển thường dưới 50%.</a:t>
            </a:r>
          </a:p>
          <a:p>
            <a:pPr>
              <a:lnSpc>
                <a:spcPct val="150000"/>
              </a:lnSpc>
            </a:pPr>
            <a:r>
              <a:rPr lang="vi-VN" sz="2800" b="1" dirty="0">
                <a:latin typeface="+mj-lt"/>
              </a:rPr>
              <a:t>- Trên thế giới các thành phố cực lớn, đồng thời là trung tâm dịch vụ lớn: NiuIooc (Bắc Mĩ), Luân Đôn (Tây Âu), Tôkyô (Đông Á),...</a:t>
            </a:r>
          </a:p>
        </p:txBody>
      </p:sp>
    </p:spTree>
    <p:extLst>
      <p:ext uri="{BB962C8B-B14F-4D97-AF65-F5344CB8AC3E}">
        <p14:creationId xmlns:p14="http://schemas.microsoft.com/office/powerpoint/2010/main" val="51178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388</Words>
  <Application>Microsoft Office PowerPoint</Application>
  <PresentationFormat>On-screen Show (4:3)</PresentationFormat>
  <Paragraphs>26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5</cp:revision>
  <dcterms:created xsi:type="dcterms:W3CDTF">2020-04-01T07:08:04Z</dcterms:created>
  <dcterms:modified xsi:type="dcterms:W3CDTF">2021-02-18T10:55:17Z</dcterms:modified>
</cp:coreProperties>
</file>