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57" r:id="rId2"/>
  </p:sldMasterIdLst>
  <p:sldIdLst>
    <p:sldId id="256" r:id="rId3"/>
    <p:sldId id="257" r:id="rId4"/>
    <p:sldId id="258" r:id="rId5"/>
    <p:sldId id="259" r:id="rId6"/>
    <p:sldId id="286" r:id="rId7"/>
    <p:sldId id="287" r:id="rId8"/>
    <p:sldId id="260" r:id="rId9"/>
    <p:sldId id="261" r:id="rId10"/>
    <p:sldId id="288" r:id="rId11"/>
    <p:sldId id="279" r:id="rId12"/>
    <p:sldId id="262" r:id="rId13"/>
    <p:sldId id="263" r:id="rId14"/>
    <p:sldId id="264" r:id="rId15"/>
    <p:sldId id="268" r:id="rId16"/>
    <p:sldId id="265" r:id="rId17"/>
    <p:sldId id="278" r:id="rId18"/>
    <p:sldId id="269" r:id="rId19"/>
    <p:sldId id="267" r:id="rId20"/>
    <p:sldId id="270" r:id="rId21"/>
    <p:sldId id="271" r:id="rId22"/>
    <p:sldId id="289" r:id="rId23"/>
    <p:sldId id="280" r:id="rId24"/>
    <p:sldId id="281" r:id="rId25"/>
    <p:sldId id="282" r:id="rId26"/>
    <p:sldId id="275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2FC"/>
    <a:srgbClr val="96A07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CF9B8D-4978-4563-A337-1E2976A2B7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52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A0F455F-84D8-4AE9-A8DA-CE4C30DCEC4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497F01A-9305-488A-BDA3-5F12B5AD49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1564" y="3726873"/>
            <a:ext cx="9144000" cy="1828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MỘT SỐ HÌNH THỨC CHỦ YẾU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CỦA TỔ CHỨC LÃNH THỔ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CÔNG NGHIỆP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3255" y="1905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BÀI 33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19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147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620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81200" y="5715000"/>
            <a:ext cx="5410200" cy="83820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60418" y="58417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0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599"/>
            <a:ext cx="8686800" cy="546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90600" y="5867400"/>
            <a:ext cx="7543800" cy="76200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598679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44504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4" y="228600"/>
            <a:ext cx="865721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75855" y="5562600"/>
            <a:ext cx="7543800" cy="1143000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5791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Nam-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Singapo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934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1218" y="104185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799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3.Trung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Gắn với đô thị vừa và lớn, có vị trí thuận lợi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 công nghiệp, điểm công nghiệp và nhiều xí nghiệp công nghiệp có mối liên hệ chặt chẽ về sản xuất, kĩ thuật, công nghệ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các xí nghiệp hạt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nhân(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các xí nghiệp bổ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 vụ.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Nội,thành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599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6144905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5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762500" cy="31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457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765964" cy="356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3581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4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83397"/>
            <a:ext cx="449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KI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83397"/>
            <a:ext cx="457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6185871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618587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52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304800"/>
            <a:ext cx="0" cy="472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304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3048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990600"/>
            <a:ext cx="434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50 ha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1874460"/>
            <a:ext cx="403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0" y="5029200"/>
            <a:ext cx="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8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636" y="-228600"/>
            <a:ext cx="9144000" cy="1054250"/>
          </a:xfrm>
        </p:spPr>
        <p:txBody>
          <a:bodyPr/>
          <a:lstStyle/>
          <a:p>
            <a:pPr algn="l"/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I.Vai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3877815"/>
          </a:xfrm>
        </p:spPr>
        <p:txBody>
          <a:bodyPr/>
          <a:lstStyle/>
          <a:p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 dụng hợp lí nguồn tài nguyên thiên nhiên, vật chất, lao động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 đang phát triển: Góp phần thực hiện thành công sự nghiệp công nghiệp hóa, hiện đại hóa đất nước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9800"/>
            <a:ext cx="435148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4114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72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4.Vùng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 lãnh thổ rộng lớn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 điểm, khu công nghiệp, trung tâm công nghiệp có mối liên hệ sản xuất và nét tương đồng trong quá trình hình thành công nghiệp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một vài ngành công nghiệp chủ yếu tạo nên hướng chuyên môn hóa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các ngành phục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 trợ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Loren(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Nam),…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1"/>
            <a:ext cx="8077200" cy="533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04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60" y="1219200"/>
            <a:ext cx="9144000" cy="5135563"/>
          </a:xfrm>
        </p:spPr>
        <p:txBody>
          <a:bodyPr>
            <a:noAutofit/>
          </a:bodyPr>
          <a:lstStyle/>
          <a:p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quy hoạch của Bộ Công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 phân thành 6 vùng công nghiệp:</a:t>
            </a:r>
          </a:p>
          <a:p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-Vùng 1: Các tỉnh thuộc Trung du và miền núi Bắc Bộ (trừ Quảng Ninh).</a:t>
            </a:r>
          </a:p>
          <a:p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-Vùng 2: Các tỉnh thuộc Đồng bằng sông Hồng và Quảng Ninh, Thanh Hóa, Nghệ An, Hà Tĩnh.</a:t>
            </a:r>
          </a:p>
          <a:p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-Vùng 3: Các tỉnh từ Quảng Bình đến Ninh Thuận.</a:t>
            </a:r>
          </a:p>
          <a:p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-Vùng 4: Các tỉnh thuộc Tây Nguyên (trừ Lâm Đồng).</a:t>
            </a:r>
          </a:p>
          <a:p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-Vùng 5: Các tỉnh Đông Nam Bộ, Bình Thuận, Lâm Đồng.</a:t>
            </a:r>
          </a:p>
          <a:p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-Vùng 6: Các tỉnh thuộc Đồng bằng sông Cửu Long.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quy hoạch của Bộ Công nghiệp,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 được phân thành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 công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/>
          <a:stretch/>
        </p:blipFill>
        <p:spPr>
          <a:xfrm>
            <a:off x="338919" y="1143000"/>
            <a:ext cx="8592284" cy="55660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994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6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"/>
          <a:stretch/>
        </p:blipFill>
        <p:spPr>
          <a:xfrm>
            <a:off x="556098" y="954107"/>
            <a:ext cx="8031804" cy="5786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5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AutoShape 4"/>
          <p:cNvSpPr>
            <a:spLocks noChangeArrowheads="1"/>
          </p:cNvSpPr>
          <p:nvPr/>
        </p:nvSpPr>
        <p:spPr bwMode="auto">
          <a:xfrm>
            <a:off x="2743200" y="457200"/>
            <a:ext cx="3200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08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VNI-Times" pitchFamily="2" charset="0"/>
              </a:rPr>
              <a:t>T</a:t>
            </a:r>
            <a:r>
              <a:rPr lang="en-US" sz="1800">
                <a:latin typeface="Times New Roman" pitchFamily="18" charset="0"/>
              </a:rPr>
              <a:t>Ổ CHỨC LÃNH THỔ </a:t>
            </a:r>
          </a:p>
          <a:p>
            <a:pPr algn="ctr" eaLnBrk="1" hangingPunct="1"/>
            <a:r>
              <a:rPr lang="en-US" sz="1800">
                <a:latin typeface="Times New Roman" pitchFamily="18" charset="0"/>
              </a:rPr>
              <a:t>CÔNG NGHIỆP</a:t>
            </a:r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4343400" y="1295400"/>
            <a:ext cx="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H="1">
            <a:off x="2209800" y="1676400"/>
            <a:ext cx="21336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H="1">
            <a:off x="3810000" y="1676400"/>
            <a:ext cx="5334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3124200" y="2209800"/>
            <a:ext cx="1066800" cy="2590800"/>
          </a:xfrm>
          <a:prstGeom prst="rect">
            <a:avLst/>
          </a:prstGeom>
          <a:solidFill>
            <a:schemeClr val="accent1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KHU </a:t>
            </a:r>
          </a:p>
          <a:p>
            <a:pPr algn="ctr"/>
            <a:r>
              <a:rPr lang="en-US" sz="2000"/>
              <a:t>CÔNG </a:t>
            </a:r>
          </a:p>
          <a:p>
            <a:pPr algn="ctr"/>
            <a:r>
              <a:rPr lang="en-US" sz="2000"/>
              <a:t>NGHIỆP</a:t>
            </a: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4648200" y="2209800"/>
            <a:ext cx="1066800" cy="2590800"/>
          </a:xfrm>
          <a:prstGeom prst="rect">
            <a:avLst/>
          </a:prstGeom>
          <a:solidFill>
            <a:schemeClr val="accent1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TRUNG</a:t>
            </a:r>
          </a:p>
          <a:p>
            <a:pPr algn="ctr"/>
            <a:r>
              <a:rPr lang="en-US" sz="2000"/>
              <a:t>TÂM</a:t>
            </a:r>
          </a:p>
          <a:p>
            <a:pPr algn="ctr"/>
            <a:r>
              <a:rPr lang="en-US" sz="2000"/>
              <a:t>CÔNG</a:t>
            </a:r>
          </a:p>
          <a:p>
            <a:pPr algn="ctr"/>
            <a:r>
              <a:rPr lang="en-US" sz="2000"/>
              <a:t>NGHIỆP</a:t>
            </a: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47800" y="2209800"/>
            <a:ext cx="1066800" cy="2590800"/>
          </a:xfrm>
          <a:prstGeom prst="rect">
            <a:avLst/>
          </a:prstGeom>
          <a:solidFill>
            <a:schemeClr val="accent1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imes New Roman" pitchFamily="18" charset="0"/>
              </a:rPr>
              <a:t>ĐI</a:t>
            </a:r>
            <a:r>
              <a:rPr lang="en-US" sz="2000"/>
              <a:t>ỂM</a:t>
            </a:r>
            <a:endParaRPr lang="en-US" sz="2000">
              <a:latin typeface="Times New Roman" pitchFamily="18" charset="0"/>
            </a:endParaRPr>
          </a:p>
          <a:p>
            <a:pPr algn="ctr" eaLnBrk="1" hangingPunct="1"/>
            <a:r>
              <a:rPr lang="en-US" sz="2000">
                <a:latin typeface="Times New Roman" pitchFamily="18" charset="0"/>
              </a:rPr>
              <a:t>CÔNG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</a:rPr>
              <a:t>NGIỆP</a:t>
            </a: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6248400" y="2209800"/>
            <a:ext cx="1066800" cy="2514600"/>
          </a:xfrm>
          <a:prstGeom prst="rect">
            <a:avLst/>
          </a:prstGeom>
          <a:solidFill>
            <a:schemeClr val="accent1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VÙNG </a:t>
            </a:r>
          </a:p>
          <a:p>
            <a:pPr algn="ctr"/>
            <a:r>
              <a:rPr lang="en-US" sz="2000"/>
              <a:t>CÔNG</a:t>
            </a:r>
          </a:p>
          <a:p>
            <a:pPr algn="ctr"/>
            <a:r>
              <a:rPr lang="en-US" sz="2000"/>
              <a:t>NGHIỆP</a:t>
            </a: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4343400" y="1676400"/>
            <a:ext cx="8382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4343400" y="1676400"/>
            <a:ext cx="22860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>
            <a:off x="1981200" y="4800600"/>
            <a:ext cx="251460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2819400" y="5867400"/>
            <a:ext cx="3352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KHAI THÁC ĐẠT HIỆU </a:t>
            </a:r>
          </a:p>
          <a:p>
            <a:pPr algn="ctr"/>
            <a:r>
              <a:rPr lang="en-US" sz="1800"/>
              <a:t>QUẢ KINH TẾ CAO</a:t>
            </a:r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3657600" y="4876800"/>
            <a:ext cx="8382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 flipH="1">
            <a:off x="4495800" y="4800600"/>
            <a:ext cx="68580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4" name="Line 20"/>
          <p:cNvSpPr>
            <a:spLocks noChangeShapeType="1"/>
          </p:cNvSpPr>
          <p:nvPr/>
        </p:nvSpPr>
        <p:spPr bwMode="auto">
          <a:xfrm flipH="1">
            <a:off x="4495800" y="4724400"/>
            <a:ext cx="22860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9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  <p:bldP spid="98309" grpId="0" animBg="1"/>
      <p:bldP spid="98310" grpId="0" animBg="1"/>
      <p:bldP spid="98312" grpId="0" animBg="1"/>
      <p:bldP spid="98313" grpId="0" animBg="1"/>
      <p:bldP spid="98314" grpId="0" animBg="1"/>
      <p:bldP spid="98315" grpId="0" animBg="1"/>
      <p:bldP spid="98317" grpId="0" animBg="1"/>
      <p:bldP spid="98318" grpId="0" animBg="1"/>
      <p:bldP spid="98319" grpId="0" animBg="1"/>
      <p:bldP spid="98320" grpId="0" animBg="1"/>
      <p:bldP spid="98321" grpId="0" animBg="1"/>
      <p:bldP spid="98322" grpId="0" animBg="1"/>
      <p:bldP spid="98323" grpId="0" animBg="1"/>
      <p:bldP spid="983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4" name="Picture 24" descr="KI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26670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6" name="Picture 26" descr="KI0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2895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7" name="Picture 27" descr="KI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28956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8" name="Picture 28" descr="cb mucaosu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3440113"/>
            <a:ext cx="2971800" cy="2549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4" name="Picture 34" descr="Pic247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429000"/>
            <a:ext cx="2743200" cy="2576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7" name="Picture 37" descr="saig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3429000"/>
            <a:ext cx="2743200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0" name="Rectangle 50"/>
          <p:cNvSpPr>
            <a:spLocks noChangeArrowheads="1"/>
          </p:cNvSpPr>
          <p:nvPr/>
        </p:nvSpPr>
        <p:spPr bwMode="auto">
          <a:xfrm>
            <a:off x="838200" y="2895600"/>
            <a:ext cx="7162800" cy="685800"/>
          </a:xfrm>
          <a:prstGeom prst="rect">
            <a:avLst/>
          </a:prstGeom>
          <a:solidFill>
            <a:srgbClr val="CCFFCC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3333FF"/>
                </a:solidFill>
                <a:latin typeface="VNI-Times" pitchFamily="2" charset="0"/>
              </a:rPr>
              <a:t>Saép</a:t>
            </a:r>
            <a:r>
              <a:rPr lang="en-US" sz="36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VNI-Times" pitchFamily="2" charset="0"/>
              </a:rPr>
              <a:t>xeáp</a:t>
            </a:r>
            <a:r>
              <a:rPr lang="en-US" sz="36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VNI-Times" pitchFamily="2" charset="0"/>
              </a:rPr>
              <a:t>caùc</a:t>
            </a:r>
            <a:r>
              <a:rPr lang="en-US" sz="36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VNI-Times" pitchFamily="2" charset="0"/>
              </a:rPr>
              <a:t>hình</a:t>
            </a:r>
            <a:r>
              <a:rPr lang="en-US" sz="36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VNI-Times" pitchFamily="2" charset="0"/>
              </a:rPr>
              <a:t>sao</a:t>
            </a:r>
            <a:r>
              <a:rPr lang="en-US" sz="36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VNI-Times" pitchFamily="2" charset="0"/>
              </a:rPr>
              <a:t>cho</a:t>
            </a:r>
            <a:r>
              <a:rPr lang="en-US" sz="36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VNI-Times" pitchFamily="2" charset="0"/>
              </a:rPr>
              <a:t>phuø</a:t>
            </a:r>
            <a:r>
              <a:rPr lang="en-US" sz="36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VNI-Times" pitchFamily="2" charset="0"/>
              </a:rPr>
              <a:t>hôïp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24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65764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</a:t>
            </a:r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52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65764" y="15240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15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09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65764" y="5911334"/>
            <a:ext cx="56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60960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9100" y="1524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9782" y="152400"/>
            <a:ext cx="279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67500" y="1524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6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0" grpId="0" animBg="1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l"/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II.Một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3600" b="1" dirty="0">
                <a:solidFill>
                  <a:srgbClr val="FF0000"/>
                </a:solidFill>
                <a:latin typeface="+mn-lt"/>
              </a:rPr>
              <a:t>1. Điểm công </a:t>
            </a:r>
            <a:r>
              <a:rPr lang="vi-VN" sz="3600" b="1" dirty="0" smtClean="0">
                <a:solidFill>
                  <a:srgbClr val="FF0000"/>
                </a:solidFill>
                <a:latin typeface="+mn-lt"/>
              </a:rPr>
              <a:t>nghiệp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  <a:p>
            <a:r>
              <a:rPr lang="vi-VN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vi-VN" dirty="0">
                <a:solidFill>
                  <a:schemeClr val="tx1"/>
                </a:solidFill>
                <a:latin typeface="+mn-lt"/>
              </a:rPr>
              <a:t>Đồng nhất với một điểm dân cư</a:t>
            </a:r>
            <a:r>
              <a:rPr lang="vi-VN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vi-VN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vi-VN" dirty="0">
                <a:solidFill>
                  <a:schemeClr val="tx1"/>
                </a:solidFill>
                <a:latin typeface="+mn-lt"/>
              </a:rPr>
              <a:t>Gồm 1 – 2 xí nghiệp gần nguồn nguyên, nhiên liệu công nghiệp hoặc vùng nguyên liệu nông sản</a:t>
            </a:r>
            <a:r>
              <a:rPr lang="vi-VN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vi-VN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K</a:t>
            </a:r>
            <a:r>
              <a:rPr lang="vi-VN" dirty="0" smtClean="0">
                <a:solidFill>
                  <a:schemeClr val="tx1"/>
                </a:solidFill>
                <a:latin typeface="+mn-lt"/>
              </a:rPr>
              <a:t>hông </a:t>
            </a:r>
            <a:r>
              <a:rPr lang="vi-VN" dirty="0">
                <a:solidFill>
                  <a:schemeClr val="tx1"/>
                </a:solidFill>
                <a:latin typeface="+mn-lt"/>
              </a:rPr>
              <a:t>có mối liên hệ giữa các xí nghiệp</a:t>
            </a:r>
            <a:r>
              <a:rPr lang="vi-VN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+mn-lt"/>
              </a:rPr>
              <a:t>Ví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dụ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điểm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công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nghiệp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chế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biến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chè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ở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Mộc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Châu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(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Sơn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La),	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chế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biến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cà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phê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ây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Nguyên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chế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biến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điều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ở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Bình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Phước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,…</a:t>
            </a:r>
            <a:endParaRPr lang="vi-VN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68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3" y="76201"/>
            <a:ext cx="42869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381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73" y="1345405"/>
            <a:ext cx="4190268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0" y="4114800"/>
            <a:ext cx="400778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4356" y="3131127"/>
            <a:ext cx="393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phê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953000"/>
            <a:ext cx="4030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14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19058" r="42919" b="35117"/>
          <a:stretch/>
        </p:blipFill>
        <p:spPr bwMode="auto">
          <a:xfrm>
            <a:off x="564107" y="1066800"/>
            <a:ext cx="81534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81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13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21184" r="36815" b="35308"/>
          <a:stretch/>
        </p:blipFill>
        <p:spPr bwMode="auto">
          <a:xfrm>
            <a:off x="228600" y="3429000"/>
            <a:ext cx="8695055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69505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2.Khu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KI0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32512"/>
            <a:ext cx="8534400" cy="545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19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5237" y="6193807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Autofit/>
          </a:bodyPr>
          <a:lstStyle/>
          <a:p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vực đất đai có ranh giới rõ ràng, vị trí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bay,…)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 tương đối nhiều các xí nghiệp với khả năng hợp tác sản xuất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 vừa phục vụ trong nước, vừa xuất khẩu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Singapo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846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0" t="18451" r="42973" b="33485"/>
          <a:stretch/>
        </p:blipFill>
        <p:spPr bwMode="auto">
          <a:xfrm>
            <a:off x="228601" y="1295400"/>
            <a:ext cx="8610600" cy="5257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853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0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412</TotalTime>
  <Words>835</Words>
  <Application>Microsoft Office PowerPoint</Application>
  <PresentationFormat>On-screen Show (4:3)</PresentationFormat>
  <Paragraphs>102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Book Antiqua</vt:lpstr>
      <vt:lpstr>Century Gothic</vt:lpstr>
      <vt:lpstr>Courier New</vt:lpstr>
      <vt:lpstr>Palatino Linotype</vt:lpstr>
      <vt:lpstr>Times New Roman</vt:lpstr>
      <vt:lpstr>VNI-Times</vt:lpstr>
      <vt:lpstr>Wingdings</vt:lpstr>
      <vt:lpstr>Executive</vt:lpstr>
      <vt:lpstr>Hardcover</vt:lpstr>
      <vt:lpstr>MỘT SỐ HÌNH THỨC CHỦ YẾU  CỦA TỔ CHỨC LÃNH THỔ  CÔNG NGHIỆP</vt:lpstr>
      <vt:lpstr>I.Vai trò của tổ chức lãnh thổ công nghiệp</vt:lpstr>
      <vt:lpstr>II.Một số hình thức của tổ chức lãnh thổ công nghiệp</vt:lpstr>
      <vt:lpstr>PowerPoint Presentation</vt:lpstr>
      <vt:lpstr>PowerPoint Presentation</vt:lpstr>
      <vt:lpstr>PowerPoint Presentation</vt:lpstr>
      <vt:lpstr>2.Khu công nghiệp tập trung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3.Trung tâm công nghiệp</vt:lpstr>
      <vt:lpstr>PowerPoint Presentation</vt:lpstr>
      <vt:lpstr>PowerPoint Presentation</vt:lpstr>
      <vt:lpstr>PowerPoint Presentation</vt:lpstr>
      <vt:lpstr>PowerPoint Presentation</vt:lpstr>
      <vt:lpstr>4.Vùng công nghiệp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33: MỘT SỐ HÌNH THỨC CHỦ YẾU CỦA TỔ CHỨC LÃNH THỔ CÔNG NGHIỆP</dc:title>
  <dc:creator>Thsi</dc:creator>
  <cp:lastModifiedBy>Windows User</cp:lastModifiedBy>
  <cp:revision>46</cp:revision>
  <dcterms:created xsi:type="dcterms:W3CDTF">2018-02-04T14:17:07Z</dcterms:created>
  <dcterms:modified xsi:type="dcterms:W3CDTF">2021-02-25T05:05:24Z</dcterms:modified>
</cp:coreProperties>
</file>