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30"/>
  </p:notesMasterIdLst>
  <p:sldIdLst>
    <p:sldId id="257" r:id="rId2"/>
    <p:sldId id="281" r:id="rId3"/>
    <p:sldId id="259" r:id="rId4"/>
    <p:sldId id="261" r:id="rId5"/>
    <p:sldId id="260" r:id="rId6"/>
    <p:sldId id="266" r:id="rId7"/>
    <p:sldId id="267" r:id="rId8"/>
    <p:sldId id="269" r:id="rId9"/>
    <p:sldId id="268" r:id="rId10"/>
    <p:sldId id="282" r:id="rId11"/>
    <p:sldId id="283" r:id="rId12"/>
    <p:sldId id="276" r:id="rId13"/>
    <p:sldId id="277" r:id="rId14"/>
    <p:sldId id="278" r:id="rId15"/>
    <p:sldId id="279" r:id="rId16"/>
    <p:sldId id="270" r:id="rId17"/>
    <p:sldId id="271" r:id="rId18"/>
    <p:sldId id="272" r:id="rId19"/>
    <p:sldId id="280" r:id="rId20"/>
    <p:sldId id="273" r:id="rId21"/>
    <p:sldId id="274" r:id="rId22"/>
    <p:sldId id="275" r:id="rId23"/>
    <p:sldId id="285" r:id="rId24"/>
    <p:sldId id="286" r:id="rId25"/>
    <p:sldId id="290" r:id="rId26"/>
    <p:sldId id="289" r:id="rId27"/>
    <p:sldId id="291" r:id="rId28"/>
    <p:sldId id="287"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7CEF82C-7096-4D27-A8FA-39CE377D48A4}">
          <p14:sldIdLst>
            <p14:sldId id="257"/>
            <p14:sldId id="281"/>
            <p14:sldId id="259"/>
          </p14:sldIdLst>
        </p14:section>
        <p14:section name="Untitled Section" id="{D7BA6DCF-AC6B-42FB-A8DD-754EE9FF0118}">
          <p14:sldIdLst>
            <p14:sldId id="261"/>
            <p14:sldId id="260"/>
            <p14:sldId id="266"/>
            <p14:sldId id="267"/>
            <p14:sldId id="269"/>
            <p14:sldId id="268"/>
            <p14:sldId id="282"/>
            <p14:sldId id="283"/>
            <p14:sldId id="276"/>
            <p14:sldId id="277"/>
            <p14:sldId id="278"/>
            <p14:sldId id="279"/>
            <p14:sldId id="270"/>
            <p14:sldId id="271"/>
            <p14:sldId id="272"/>
            <p14:sldId id="280"/>
            <p14:sldId id="273"/>
            <p14:sldId id="274"/>
            <p14:sldId id="275"/>
            <p14:sldId id="285"/>
            <p14:sldId id="286"/>
            <p14:sldId id="290"/>
            <p14:sldId id="289"/>
            <p14:sldId id="291"/>
            <p14:sldId id="28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varScale="1">
        <p:scale>
          <a:sx n="70" d="100"/>
          <a:sy n="70" d="100"/>
        </p:scale>
        <p:origin x="1386" y="72"/>
      </p:cViewPr>
      <p:guideLst>
        <p:guide orient="horz" pos="2160"/>
        <p:guide pos="2880"/>
      </p:guideLst>
    </p:cSldViewPr>
  </p:slideViewPr>
  <p:outlineViewPr>
    <p:cViewPr>
      <p:scale>
        <a:sx n="33" d="100"/>
        <a:sy n="33" d="100"/>
      </p:scale>
      <p:origin x="48" y="115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2C292E-ABF0-4FD3-8028-9EA94A958B21}" type="datetimeFigureOut">
              <a:rPr lang="en-US" smtClean="0"/>
              <a:t>11/20/2020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12B627-84B5-4FF6-99C8-D4848D292212}" type="slidenum">
              <a:rPr lang="en-US" smtClean="0"/>
              <a:t>‹#›</a:t>
            </a:fld>
            <a:endParaRPr lang="en-US"/>
          </a:p>
        </p:txBody>
      </p:sp>
    </p:spTree>
    <p:extLst>
      <p:ext uri="{BB962C8B-B14F-4D97-AF65-F5344CB8AC3E}">
        <p14:creationId xmlns:p14="http://schemas.microsoft.com/office/powerpoint/2010/main" val="4253754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D1E2841-80F1-4E09-AA6F-84A2342F959D}" type="datetimeFigureOut">
              <a:rPr lang="en-US" smtClean="0"/>
              <a:pPr/>
              <a:t>11/20/2020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C6EED7-C150-4CCD-8EDF-C77386B0415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1E2841-80F1-4E09-AA6F-84A2342F959D}" type="datetimeFigureOut">
              <a:rPr lang="en-US" smtClean="0"/>
              <a:pPr/>
              <a:t>11/20/2020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C6EED7-C150-4CCD-8EDF-C77386B0415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9D1E2841-80F1-4E09-AA6F-84A2342F959D}" type="datetimeFigureOut">
              <a:rPr lang="en-US" smtClean="0"/>
              <a:pPr/>
              <a:t>11/20/2020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C6EED7-C150-4CCD-8EDF-C77386B04151}"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1E2841-80F1-4E09-AA6F-84A2342F959D}" type="datetimeFigureOut">
              <a:rPr lang="en-US" smtClean="0"/>
              <a:pPr/>
              <a:t>11/20/2020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C6EED7-C150-4CCD-8EDF-C77386B04151}"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1E2841-80F1-4E09-AA6F-84A2342F959D}" type="datetimeFigureOut">
              <a:rPr lang="en-US" smtClean="0"/>
              <a:pPr/>
              <a:t>11/20/2020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C6EED7-C150-4CCD-8EDF-C77386B0415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9D1E2841-80F1-4E09-AA6F-84A2342F959D}" type="datetimeFigureOut">
              <a:rPr lang="en-US" smtClean="0"/>
              <a:pPr/>
              <a:t>11/20/2020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C6EED7-C150-4CCD-8EDF-C77386B04151}"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D1E2841-80F1-4E09-AA6F-84A2342F959D}" type="datetimeFigureOut">
              <a:rPr lang="en-US" smtClean="0"/>
              <a:pPr/>
              <a:t>11/20/2020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C6EED7-C150-4CCD-8EDF-C77386B0415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D1E2841-80F1-4E09-AA6F-84A2342F959D}" type="datetimeFigureOut">
              <a:rPr lang="en-US" smtClean="0"/>
              <a:pPr/>
              <a:t>11/20/2020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C6EED7-C150-4CCD-8EDF-C77386B0415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9D1E2841-80F1-4E09-AA6F-84A2342F959D}" type="datetimeFigureOut">
              <a:rPr lang="en-US" smtClean="0"/>
              <a:pPr/>
              <a:t>11/20/2020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C6EED7-C150-4CCD-8EDF-C77386B0415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D1E2841-80F1-4E09-AA6F-84A2342F959D}" type="datetimeFigureOut">
              <a:rPr lang="en-US" smtClean="0"/>
              <a:pPr/>
              <a:t>11/20/2020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C6EED7-C150-4CCD-8EDF-C77386B04151}"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1E2841-80F1-4E09-AA6F-84A2342F959D}" type="datetimeFigureOut">
              <a:rPr lang="en-US" smtClean="0"/>
              <a:pPr/>
              <a:t>11/20/2020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C6EED7-C150-4CCD-8EDF-C77386B04151}"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9D1E2841-80F1-4E09-AA6F-84A2342F959D}" type="datetimeFigureOut">
              <a:rPr lang="en-US" smtClean="0"/>
              <a:pPr/>
              <a:t>11/20/2020</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D3C6EED7-C150-4CCD-8EDF-C77386B04151}"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1554162"/>
          </a:xfrm>
        </p:spPr>
        <p:txBody>
          <a:bodyPr>
            <a:normAutofit/>
          </a:bodyPr>
          <a:lstStyle/>
          <a:p>
            <a:r>
              <a:rPr lang="en-US" sz="4000" b="1" i="1" dirty="0" smtClean="0">
                <a:latin typeface="Times New Roman" pitchFamily="18" charset="0"/>
                <a:cs typeface="Times New Roman" pitchFamily="18" charset="0"/>
              </a:rPr>
              <a:t>BÀI 29: QUY LUẬT ĐỊA ĐỚI VÀ QUY LUẬT PHI ĐỊA ĐỚI</a:t>
            </a:r>
            <a:endParaRPr lang="en-US" sz="4000" b="1" i="1" dirty="0">
              <a:latin typeface="Times New Roman" pitchFamily="18" charset="0"/>
              <a:cs typeface="Times New Roman" pitchFamily="18"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1981200"/>
            <a:ext cx="7696200" cy="4326198"/>
          </a:xfrm>
        </p:spPr>
      </p:pic>
    </p:spTree>
    <p:extLst>
      <p:ext uri="{BB962C8B-B14F-4D97-AF65-F5344CB8AC3E}">
        <p14:creationId xmlns:p14="http://schemas.microsoft.com/office/powerpoint/2010/main" val="2176782203"/>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7" name="Rectangle 5"/>
          <p:cNvSpPr>
            <a:spLocks noGrp="1" noChangeArrowheads="1"/>
          </p:cNvSpPr>
          <p:nvPr>
            <p:ph sz="quarter" idx="13"/>
          </p:nvPr>
        </p:nvSpPr>
        <p:spPr/>
        <p:txBody>
          <a:bodyPr/>
          <a:lstStyle/>
          <a:p>
            <a:r>
              <a:rPr lang="en-US">
                <a:latin typeface="VNI-Times" pitchFamily="2" charset="0"/>
              </a:rPr>
              <a:t>	</a:t>
            </a:r>
          </a:p>
        </p:txBody>
      </p:sp>
      <p:sp>
        <p:nvSpPr>
          <p:cNvPr id="69638" name="Rectangle 6"/>
          <p:cNvSpPr>
            <a:spLocks noGrp="1" noChangeArrowheads="1"/>
          </p:cNvSpPr>
          <p:nvPr>
            <p:ph sz="quarter" idx="14"/>
          </p:nvPr>
        </p:nvSpPr>
        <p:spPr>
          <a:xfrm>
            <a:off x="4648200" y="1676400"/>
            <a:ext cx="4038600" cy="4525963"/>
          </a:xfrm>
        </p:spPr>
        <p:txBody>
          <a:bodyPr/>
          <a:lstStyle/>
          <a:p>
            <a:endParaRPr lang="en-GB">
              <a:latin typeface="VNI-Times" pitchFamily="2" charset="0"/>
            </a:endParaRPr>
          </a:p>
        </p:txBody>
      </p:sp>
      <p:grpSp>
        <p:nvGrpSpPr>
          <p:cNvPr id="69644" name="Group 12"/>
          <p:cNvGrpSpPr>
            <a:grpSpLocks/>
          </p:cNvGrpSpPr>
          <p:nvPr/>
        </p:nvGrpSpPr>
        <p:grpSpPr bwMode="auto">
          <a:xfrm>
            <a:off x="228600" y="1066800"/>
            <a:ext cx="8743950" cy="5486400"/>
            <a:chOff x="144" y="672"/>
            <a:chExt cx="5508" cy="3456"/>
          </a:xfrm>
        </p:grpSpPr>
        <p:pic>
          <p:nvPicPr>
            <p:cNvPr id="69639" name="Picture 7" descr="Dat"/>
            <p:cNvPicPr>
              <a:picLocks noChangeAspect="1" noChangeArrowheads="1"/>
            </p:cNvPicPr>
            <p:nvPr/>
          </p:nvPicPr>
          <p:blipFill>
            <a:blip r:embed="rId2">
              <a:lum bright="-12000"/>
              <a:extLst>
                <a:ext uri="{28A0092B-C50C-407E-A947-70E740481C1C}">
                  <a14:useLocalDpi xmlns:a14="http://schemas.microsoft.com/office/drawing/2010/main" val="0"/>
                </a:ext>
              </a:extLst>
            </a:blip>
            <a:srcRect/>
            <a:stretch>
              <a:fillRect/>
            </a:stretch>
          </p:blipFill>
          <p:spPr bwMode="auto">
            <a:xfrm>
              <a:off x="144" y="672"/>
              <a:ext cx="5508" cy="3456"/>
            </a:xfrm>
            <a:prstGeom prst="rect">
              <a:avLst/>
            </a:prstGeom>
            <a:noFill/>
            <a:extLst>
              <a:ext uri="{909E8E84-426E-40DD-AFC4-6F175D3DCCD1}">
                <a14:hiddenFill xmlns:a14="http://schemas.microsoft.com/office/drawing/2010/main">
                  <a:solidFill>
                    <a:srgbClr val="FFFFFF"/>
                  </a:solidFill>
                </a14:hiddenFill>
              </a:ext>
            </a:extLst>
          </p:spPr>
        </p:pic>
        <p:sp>
          <p:nvSpPr>
            <p:cNvPr id="69641" name="Line 9"/>
            <p:cNvSpPr>
              <a:spLocks noChangeShapeType="1"/>
            </p:cNvSpPr>
            <p:nvPr/>
          </p:nvSpPr>
          <p:spPr bwMode="auto">
            <a:xfrm>
              <a:off x="192" y="1898"/>
              <a:ext cx="5328" cy="9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extLst>
      <p:ext uri="{BB962C8B-B14F-4D97-AF65-F5344CB8AC3E}">
        <p14:creationId xmlns:p14="http://schemas.microsoft.com/office/powerpoint/2010/main" val="7363657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4454" name="Group 6"/>
          <p:cNvGrpSpPr>
            <a:grpSpLocks/>
          </p:cNvGrpSpPr>
          <p:nvPr/>
        </p:nvGrpSpPr>
        <p:grpSpPr bwMode="auto">
          <a:xfrm>
            <a:off x="304800" y="1249363"/>
            <a:ext cx="8534400" cy="5522912"/>
            <a:chOff x="192" y="787"/>
            <a:chExt cx="5376" cy="3479"/>
          </a:xfrm>
        </p:grpSpPr>
        <p:pic>
          <p:nvPicPr>
            <p:cNvPr id="104452" name="Picture 4"/>
            <p:cNvPicPr>
              <a:picLocks noChangeAspect="1" noChangeArrowheads="1"/>
            </p:cNvPicPr>
            <p:nvPr/>
          </p:nvPicPr>
          <p:blipFill>
            <a:blip r:embed="rId2">
              <a:lum bright="-12000" contrast="6000"/>
              <a:extLst>
                <a:ext uri="{28A0092B-C50C-407E-A947-70E740481C1C}">
                  <a14:useLocalDpi xmlns:a14="http://schemas.microsoft.com/office/drawing/2010/main" val="0"/>
                </a:ext>
              </a:extLst>
            </a:blip>
            <a:srcRect/>
            <a:stretch>
              <a:fillRect/>
            </a:stretch>
          </p:blipFill>
          <p:spPr bwMode="auto">
            <a:xfrm>
              <a:off x="192" y="787"/>
              <a:ext cx="5376" cy="3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4453" name="Line 5"/>
            <p:cNvSpPr>
              <a:spLocks noChangeShapeType="1"/>
            </p:cNvSpPr>
            <p:nvPr/>
          </p:nvSpPr>
          <p:spPr bwMode="auto">
            <a:xfrm>
              <a:off x="384" y="2016"/>
              <a:ext cx="5040" cy="9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10859551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nodeType="withEffect">
                                  <p:stCondLst>
                                    <p:cond delay="0"/>
                                  </p:stCondLst>
                                  <p:childTnLst>
                                    <p:set>
                                      <p:cBhvr>
                                        <p:cTn id="6" dur="1" fill="hold">
                                          <p:stCondLst>
                                            <p:cond delay="0"/>
                                          </p:stCondLst>
                                        </p:cTn>
                                        <p:tgtEl>
                                          <p:spTgt spid="104454"/>
                                        </p:tgtEl>
                                        <p:attrNameLst>
                                          <p:attrName>style.visibility</p:attrName>
                                        </p:attrNameLst>
                                      </p:cBhvr>
                                      <p:to>
                                        <p:strVal val="visible"/>
                                      </p:to>
                                    </p:set>
                                    <p:anim calcmode="lin" valueType="num">
                                      <p:cBhvr>
                                        <p:cTn id="7" dur="1000" fill="hold"/>
                                        <p:tgtEl>
                                          <p:spTgt spid="104454"/>
                                        </p:tgtEl>
                                        <p:attrNameLst>
                                          <p:attrName>ppt_x</p:attrName>
                                        </p:attrNameLst>
                                      </p:cBhvr>
                                      <p:tavLst>
                                        <p:tav tm="0">
                                          <p:val>
                                            <p:strVal val="#ppt_x-.2"/>
                                          </p:val>
                                        </p:tav>
                                        <p:tav tm="100000">
                                          <p:val>
                                            <p:strVal val="#ppt_x"/>
                                          </p:val>
                                        </p:tav>
                                      </p:tavLst>
                                    </p:anim>
                                    <p:anim calcmode="lin" valueType="num">
                                      <p:cBhvr>
                                        <p:cTn id="8" dur="1000" fill="hold"/>
                                        <p:tgtEl>
                                          <p:spTgt spid="104454"/>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4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800" dirty="0" err="1" smtClean="0"/>
              <a:t>Đây</a:t>
            </a:r>
            <a:r>
              <a:rPr lang="en-US" sz="2800" dirty="0" smtClean="0"/>
              <a:t> </a:t>
            </a:r>
            <a:r>
              <a:rPr lang="en-US" sz="2800" dirty="0" err="1" smtClean="0"/>
              <a:t>là</a:t>
            </a:r>
            <a:r>
              <a:rPr lang="en-US" sz="2800" dirty="0" smtClean="0"/>
              <a:t> </a:t>
            </a:r>
            <a:r>
              <a:rPr lang="en-US" sz="2800" dirty="0" err="1" smtClean="0"/>
              <a:t>một</a:t>
            </a:r>
            <a:r>
              <a:rPr lang="en-US" sz="2800" dirty="0" smtClean="0"/>
              <a:t> </a:t>
            </a:r>
            <a:r>
              <a:rPr lang="en-US" sz="2800" dirty="0" err="1" smtClean="0"/>
              <a:t>số</a:t>
            </a:r>
            <a:r>
              <a:rPr lang="en-US" sz="2800" dirty="0" smtClean="0"/>
              <a:t> </a:t>
            </a:r>
            <a:r>
              <a:rPr lang="en-US" sz="2800" dirty="0" err="1" smtClean="0"/>
              <a:t>hình</a:t>
            </a:r>
            <a:r>
              <a:rPr lang="en-US" sz="2800" dirty="0" smtClean="0"/>
              <a:t> </a:t>
            </a:r>
            <a:r>
              <a:rPr lang="en-US" sz="2800" dirty="0" err="1" smtClean="0"/>
              <a:t>ảnh</a:t>
            </a:r>
            <a:r>
              <a:rPr lang="en-US" sz="2800" dirty="0" smtClean="0"/>
              <a:t> </a:t>
            </a:r>
            <a:r>
              <a:rPr lang="en-US" sz="2800" dirty="0" err="1" smtClean="0"/>
              <a:t>về</a:t>
            </a:r>
            <a:r>
              <a:rPr lang="en-US" sz="2800" dirty="0" smtClean="0"/>
              <a:t> </a:t>
            </a:r>
            <a:r>
              <a:rPr lang="en-US" sz="2800" dirty="0" err="1" smtClean="0"/>
              <a:t>sự</a:t>
            </a:r>
            <a:r>
              <a:rPr lang="en-US" sz="2800" dirty="0" smtClean="0"/>
              <a:t> </a:t>
            </a:r>
            <a:r>
              <a:rPr lang="en-US" sz="2800" dirty="0" err="1" smtClean="0"/>
              <a:t>khác</a:t>
            </a:r>
            <a:r>
              <a:rPr lang="en-US" sz="2800" dirty="0" smtClean="0"/>
              <a:t> </a:t>
            </a:r>
            <a:r>
              <a:rPr lang="en-US" sz="2800" dirty="0" err="1" smtClean="0"/>
              <a:t>biệt</a:t>
            </a:r>
            <a:r>
              <a:rPr lang="en-US" sz="2800" dirty="0" smtClean="0"/>
              <a:t> </a:t>
            </a:r>
            <a:r>
              <a:rPr lang="en-US" sz="2800" dirty="0" err="1" smtClean="0"/>
              <a:t>của</a:t>
            </a:r>
            <a:r>
              <a:rPr lang="en-US" sz="2800" dirty="0" smtClean="0"/>
              <a:t> </a:t>
            </a:r>
            <a:r>
              <a:rPr lang="en-US" sz="2800" dirty="0" err="1" smtClean="0"/>
              <a:t>các</a:t>
            </a:r>
            <a:r>
              <a:rPr lang="en-US" sz="2800" dirty="0" smtClean="0"/>
              <a:t> </a:t>
            </a:r>
            <a:r>
              <a:rPr lang="en-US" sz="2800" dirty="0" err="1" smtClean="0"/>
              <a:t>kiểu</a:t>
            </a:r>
            <a:r>
              <a:rPr lang="en-US" sz="2800" dirty="0" smtClean="0"/>
              <a:t> </a:t>
            </a:r>
            <a:r>
              <a:rPr lang="en-US" sz="2800" dirty="0" err="1" smtClean="0"/>
              <a:t>thảm</a:t>
            </a:r>
            <a:r>
              <a:rPr lang="en-US" sz="2800" dirty="0" smtClean="0"/>
              <a:t> </a:t>
            </a:r>
            <a:r>
              <a:rPr lang="en-US" sz="2800" dirty="0" err="1" smtClean="0"/>
              <a:t>thực</a:t>
            </a:r>
            <a:r>
              <a:rPr lang="en-US" sz="2800" dirty="0" smtClean="0"/>
              <a:t> </a:t>
            </a:r>
            <a:r>
              <a:rPr lang="en-US" sz="2800" dirty="0" err="1" smtClean="0"/>
              <a:t>vật</a:t>
            </a:r>
            <a:r>
              <a:rPr lang="en-US" sz="2800" dirty="0" smtClean="0"/>
              <a:t> </a:t>
            </a:r>
            <a:r>
              <a:rPr lang="en-US" sz="2800" dirty="0" err="1" smtClean="0"/>
              <a:t>tạo</a:t>
            </a:r>
            <a:r>
              <a:rPr lang="en-US" sz="2800" dirty="0" smtClean="0"/>
              <a:t> </a:t>
            </a:r>
            <a:r>
              <a:rPr lang="en-US" sz="2800" dirty="0" err="1" smtClean="0"/>
              <a:t>nên</a:t>
            </a:r>
            <a:r>
              <a:rPr lang="en-US" sz="2800" dirty="0" smtClean="0"/>
              <a:t> </a:t>
            </a:r>
            <a:r>
              <a:rPr lang="en-US" sz="2800" dirty="0" err="1" smtClean="0"/>
              <a:t>bởi</a:t>
            </a:r>
            <a:r>
              <a:rPr lang="en-US" sz="2800" dirty="0" smtClean="0"/>
              <a:t> </a:t>
            </a:r>
            <a:r>
              <a:rPr lang="en-US" sz="2800" dirty="0" err="1" smtClean="0"/>
              <a:t>quy</a:t>
            </a:r>
            <a:r>
              <a:rPr lang="en-US" sz="2800" dirty="0" smtClean="0"/>
              <a:t> </a:t>
            </a:r>
            <a:r>
              <a:rPr lang="en-US" sz="2800" dirty="0" err="1" smtClean="0"/>
              <a:t>luật</a:t>
            </a:r>
            <a:r>
              <a:rPr lang="en-US" sz="2800" dirty="0" smtClean="0"/>
              <a:t> </a:t>
            </a:r>
            <a:r>
              <a:rPr lang="en-US" sz="2800" dirty="0" err="1" smtClean="0"/>
              <a:t>địa</a:t>
            </a:r>
            <a:r>
              <a:rPr lang="en-US" sz="2800" dirty="0" smtClean="0"/>
              <a:t> </a:t>
            </a:r>
            <a:r>
              <a:rPr lang="en-US" sz="2800" dirty="0" err="1" smtClean="0"/>
              <a:t>đới</a:t>
            </a:r>
            <a:endParaRPr lang="en-US" sz="2800" dirty="0"/>
          </a:p>
        </p:txBody>
      </p:sp>
      <p:sp>
        <p:nvSpPr>
          <p:cNvPr id="5" name="Text Placeholder 4"/>
          <p:cNvSpPr>
            <a:spLocks noGrp="1"/>
          </p:cNvSpPr>
          <p:nvPr>
            <p:ph type="body" idx="1"/>
          </p:nvPr>
        </p:nvSpPr>
        <p:spPr>
          <a:xfrm>
            <a:off x="457200" y="5486400"/>
            <a:ext cx="3657600" cy="639762"/>
          </a:xfrm>
        </p:spPr>
        <p:txBody>
          <a:bodyPr/>
          <a:lstStyle/>
          <a:p>
            <a:r>
              <a:rPr lang="en-US" sz="2800" b="0" spc="-100" dirty="0" err="1" smtClean="0">
                <a:latin typeface="+mj-lt"/>
                <a:ea typeface="+mj-ea"/>
                <a:cs typeface="+mj-cs"/>
              </a:rPr>
              <a:t>Đài</a:t>
            </a:r>
            <a:r>
              <a:rPr lang="en-US" sz="2800" b="0" spc="-100" dirty="0" smtClean="0">
                <a:latin typeface="+mj-lt"/>
                <a:ea typeface="+mj-ea"/>
                <a:cs typeface="+mj-cs"/>
              </a:rPr>
              <a:t> </a:t>
            </a:r>
            <a:r>
              <a:rPr lang="en-US" sz="2800" b="0" spc="-100" dirty="0" err="1" smtClean="0">
                <a:latin typeface="+mj-lt"/>
                <a:ea typeface="+mj-ea"/>
                <a:cs typeface="+mj-cs"/>
              </a:rPr>
              <a:t>nguyên</a:t>
            </a:r>
            <a:endParaRPr lang="en-US" sz="2800" b="0" spc="-100" dirty="0">
              <a:latin typeface="+mj-lt"/>
              <a:ea typeface="+mj-ea"/>
              <a:cs typeface="+mj-cs"/>
            </a:endParaRPr>
          </a:p>
        </p:txBody>
      </p:sp>
      <p:pic>
        <p:nvPicPr>
          <p:cNvPr id="9" name="Content Placeholder 8" descr="đài nguyên.jpg"/>
          <p:cNvPicPr>
            <a:picLocks noGrp="1" noChangeAspect="1"/>
          </p:cNvPicPr>
          <p:nvPr>
            <p:ph sz="half" idx="2"/>
          </p:nvPr>
        </p:nvPicPr>
        <p:blipFill>
          <a:blip r:embed="rId2"/>
          <a:stretch>
            <a:fillRect/>
          </a:stretch>
        </p:blipFill>
        <p:spPr>
          <a:xfrm>
            <a:off x="228600" y="1905000"/>
            <a:ext cx="3997526" cy="3602736"/>
          </a:xfrm>
        </p:spPr>
      </p:pic>
      <p:sp>
        <p:nvSpPr>
          <p:cNvPr id="7" name="Text Placeholder 6"/>
          <p:cNvSpPr>
            <a:spLocks noGrp="1"/>
          </p:cNvSpPr>
          <p:nvPr>
            <p:ph type="body" sz="quarter" idx="3"/>
          </p:nvPr>
        </p:nvSpPr>
        <p:spPr>
          <a:xfrm>
            <a:off x="4724400" y="5608638"/>
            <a:ext cx="3657600" cy="868362"/>
          </a:xfrm>
        </p:spPr>
        <p:txBody>
          <a:bodyPr>
            <a:normAutofit lnSpcReduction="10000"/>
          </a:bodyPr>
          <a:lstStyle/>
          <a:p>
            <a:r>
              <a:rPr lang="en-US" sz="2600" b="0" spc="-100" dirty="0" err="1" smtClean="0">
                <a:latin typeface="+mj-lt"/>
                <a:ea typeface="+mj-ea"/>
                <a:cs typeface="+mj-cs"/>
              </a:rPr>
              <a:t>Bản</a:t>
            </a:r>
            <a:r>
              <a:rPr lang="en-US" sz="2600" b="0" spc="-100" dirty="0" smtClean="0">
                <a:latin typeface="+mj-lt"/>
                <a:ea typeface="+mj-ea"/>
                <a:cs typeface="+mj-cs"/>
              </a:rPr>
              <a:t> </a:t>
            </a:r>
            <a:r>
              <a:rPr lang="en-US" sz="2600" b="0" spc="-100" dirty="0" err="1" smtClean="0">
                <a:latin typeface="+mj-lt"/>
                <a:ea typeface="+mj-ea"/>
                <a:cs typeface="+mj-cs"/>
              </a:rPr>
              <a:t>đồ</a:t>
            </a:r>
            <a:r>
              <a:rPr lang="en-US" sz="2600" b="0" spc="-100" dirty="0" smtClean="0">
                <a:latin typeface="+mj-lt"/>
                <a:ea typeface="+mj-ea"/>
                <a:cs typeface="+mj-cs"/>
              </a:rPr>
              <a:t> </a:t>
            </a:r>
            <a:r>
              <a:rPr lang="en-US" sz="2600" b="0" spc="-100" dirty="0" err="1" smtClean="0">
                <a:latin typeface="+mj-lt"/>
                <a:ea typeface="+mj-ea"/>
                <a:cs typeface="+mj-cs"/>
              </a:rPr>
              <a:t>đài</a:t>
            </a:r>
            <a:r>
              <a:rPr lang="en-US" sz="2600" b="0" spc="-100" dirty="0" smtClean="0">
                <a:latin typeface="+mj-lt"/>
                <a:ea typeface="+mj-ea"/>
                <a:cs typeface="+mj-cs"/>
              </a:rPr>
              <a:t> </a:t>
            </a:r>
            <a:r>
              <a:rPr lang="en-US" sz="2600" b="0" spc="-100" dirty="0" err="1" smtClean="0">
                <a:latin typeface="+mj-lt"/>
                <a:ea typeface="+mj-ea"/>
                <a:cs typeface="+mj-cs"/>
              </a:rPr>
              <a:t>nguyên</a:t>
            </a:r>
            <a:r>
              <a:rPr lang="en-US" sz="2600" b="0" spc="-100" dirty="0" smtClean="0">
                <a:latin typeface="+mj-lt"/>
                <a:ea typeface="+mj-ea"/>
                <a:cs typeface="+mj-cs"/>
              </a:rPr>
              <a:t> </a:t>
            </a:r>
            <a:r>
              <a:rPr lang="en-US" sz="2600" b="0" spc="-100" dirty="0" err="1" smtClean="0">
                <a:latin typeface="+mj-lt"/>
                <a:ea typeface="+mj-ea"/>
                <a:cs typeface="+mj-cs"/>
              </a:rPr>
              <a:t>trên</a:t>
            </a:r>
            <a:r>
              <a:rPr lang="en-US" sz="2600" b="0" spc="-100" dirty="0" smtClean="0">
                <a:latin typeface="+mj-lt"/>
                <a:ea typeface="+mj-ea"/>
                <a:cs typeface="+mj-cs"/>
              </a:rPr>
              <a:t> </a:t>
            </a:r>
            <a:r>
              <a:rPr lang="en-US" sz="2600" b="0" spc="-100" dirty="0" err="1" smtClean="0">
                <a:latin typeface="+mj-lt"/>
                <a:ea typeface="+mj-ea"/>
                <a:cs typeface="+mj-cs"/>
              </a:rPr>
              <a:t>thế</a:t>
            </a:r>
            <a:r>
              <a:rPr lang="en-US" sz="2600" b="0" spc="-100" dirty="0" smtClean="0">
                <a:latin typeface="+mj-lt"/>
                <a:ea typeface="+mj-ea"/>
                <a:cs typeface="+mj-cs"/>
              </a:rPr>
              <a:t> </a:t>
            </a:r>
            <a:r>
              <a:rPr lang="en-US" sz="2600" b="0" spc="-100" dirty="0" err="1" smtClean="0">
                <a:latin typeface="+mj-lt"/>
                <a:ea typeface="+mj-ea"/>
                <a:cs typeface="+mj-cs"/>
              </a:rPr>
              <a:t>giới</a:t>
            </a:r>
            <a:endParaRPr lang="en-US" sz="2600" b="0" spc="-100" dirty="0">
              <a:latin typeface="+mj-lt"/>
              <a:ea typeface="+mj-ea"/>
              <a:cs typeface="+mj-cs"/>
            </a:endParaRPr>
          </a:p>
        </p:txBody>
      </p:sp>
      <p:pic>
        <p:nvPicPr>
          <p:cNvPr id="10" name="Content Placeholder 9" descr="bản đồ đài nguyên.png"/>
          <p:cNvPicPr>
            <a:picLocks noGrp="1" noChangeAspect="1"/>
          </p:cNvPicPr>
          <p:nvPr>
            <p:ph sz="quarter" idx="4"/>
          </p:nvPr>
        </p:nvPicPr>
        <p:blipFill>
          <a:blip r:embed="rId3"/>
          <a:stretch>
            <a:fillRect/>
          </a:stretch>
        </p:blipFill>
        <p:spPr>
          <a:xfrm>
            <a:off x="4645025" y="3893582"/>
            <a:ext cx="3822700" cy="1767998"/>
          </a:xfr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ox(in)">
                                      <p:cBhvr>
                                        <p:cTn id="14" dur="500"/>
                                        <p:tgtEl>
                                          <p:spTgt spid="9"/>
                                        </p:tgtEl>
                                      </p:cBhvr>
                                    </p:animEffect>
                                  </p:childTnLst>
                                </p:cTn>
                              </p:par>
                              <p:par>
                                <p:cTn id="15" presetID="4" presetClass="entr" presetSubtype="16" fill="hold" grpId="0" nodeType="with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ox(in)">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amond(in)">
                                      <p:cBhvr>
                                        <p:cTn id="22" dur="2000"/>
                                        <p:tgtEl>
                                          <p:spTgt spid="10"/>
                                        </p:tgtEl>
                                      </p:cBhvr>
                                    </p:animEffect>
                                  </p:childTnLst>
                                </p:cTn>
                              </p:par>
                              <p:par>
                                <p:cTn id="23" presetID="8" presetClass="entr" presetSubtype="16" fill="hold" grpId="0" nodeType="with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diamond(in)">
                                      <p:cBhvr>
                                        <p:cTn id="25"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95400"/>
            <a:ext cx="3657600" cy="639762"/>
          </a:xfrm>
        </p:spPr>
        <p:txBody>
          <a:bodyPr/>
          <a:lstStyle/>
          <a:p>
            <a:r>
              <a:rPr lang="en-US" sz="2800" b="0" spc="-100" dirty="0" err="1" smtClean="0">
                <a:latin typeface="+mj-lt"/>
                <a:ea typeface="+mj-ea"/>
                <a:cs typeface="+mj-cs"/>
              </a:rPr>
              <a:t>Rừng</a:t>
            </a:r>
            <a:r>
              <a:rPr lang="en-US" sz="2800" b="0" spc="-100" dirty="0" smtClean="0">
                <a:latin typeface="+mj-lt"/>
                <a:ea typeface="+mj-ea"/>
                <a:cs typeface="+mj-cs"/>
              </a:rPr>
              <a:t> </a:t>
            </a:r>
            <a:r>
              <a:rPr lang="en-US" sz="2800" b="0" spc="-100" dirty="0" err="1" smtClean="0">
                <a:latin typeface="+mj-lt"/>
                <a:ea typeface="+mj-ea"/>
                <a:cs typeface="+mj-cs"/>
              </a:rPr>
              <a:t>lá</a:t>
            </a:r>
            <a:r>
              <a:rPr lang="en-US" sz="2800" b="0" spc="-100" dirty="0" smtClean="0">
                <a:latin typeface="+mj-lt"/>
                <a:ea typeface="+mj-ea"/>
                <a:cs typeface="+mj-cs"/>
              </a:rPr>
              <a:t> </a:t>
            </a:r>
            <a:r>
              <a:rPr lang="en-US" sz="2800" b="0" spc="-100" dirty="0" err="1" smtClean="0">
                <a:latin typeface="+mj-lt"/>
                <a:ea typeface="+mj-ea"/>
                <a:cs typeface="+mj-cs"/>
              </a:rPr>
              <a:t>kim</a:t>
            </a:r>
            <a:endParaRPr lang="en-US" sz="2800" b="0" spc="-100" dirty="0" smtClean="0">
              <a:latin typeface="+mj-lt"/>
              <a:ea typeface="+mj-ea"/>
              <a:cs typeface="+mj-cs"/>
            </a:endParaRPr>
          </a:p>
        </p:txBody>
      </p:sp>
      <p:pic>
        <p:nvPicPr>
          <p:cNvPr id="7" name="Content Placeholder 6" descr="rừng lá kim.jpg"/>
          <p:cNvPicPr>
            <a:picLocks noGrp="1" noChangeAspect="1"/>
          </p:cNvPicPr>
          <p:nvPr>
            <p:ph sz="half" idx="2"/>
          </p:nvPr>
        </p:nvPicPr>
        <p:blipFill>
          <a:blip r:embed="rId2"/>
          <a:stretch>
            <a:fillRect/>
          </a:stretch>
        </p:blipFill>
        <p:spPr>
          <a:xfrm>
            <a:off x="112486" y="2057400"/>
            <a:ext cx="4383314" cy="3581400"/>
          </a:xfrm>
        </p:spPr>
      </p:pic>
      <p:sp>
        <p:nvSpPr>
          <p:cNvPr id="5" name="Text Placeholder 4"/>
          <p:cNvSpPr>
            <a:spLocks noGrp="1"/>
          </p:cNvSpPr>
          <p:nvPr>
            <p:ph type="body" sz="quarter" idx="3"/>
          </p:nvPr>
        </p:nvSpPr>
        <p:spPr>
          <a:xfrm>
            <a:off x="5029200" y="1265238"/>
            <a:ext cx="3657600" cy="639762"/>
          </a:xfrm>
        </p:spPr>
        <p:txBody>
          <a:bodyPr/>
          <a:lstStyle/>
          <a:p>
            <a:r>
              <a:rPr lang="en-US" sz="2800" b="0" spc="-100" dirty="0" err="1" smtClean="0">
                <a:latin typeface="+mj-lt"/>
                <a:ea typeface="+mj-ea"/>
                <a:cs typeface="+mj-cs"/>
              </a:rPr>
              <a:t>Rừng</a:t>
            </a:r>
            <a:r>
              <a:rPr lang="en-US" sz="2800" b="0" spc="-100" dirty="0" smtClean="0">
                <a:latin typeface="+mj-lt"/>
                <a:ea typeface="+mj-ea"/>
                <a:cs typeface="+mj-cs"/>
              </a:rPr>
              <a:t> </a:t>
            </a:r>
            <a:r>
              <a:rPr lang="en-US" sz="2800" b="0" spc="-100" dirty="0" err="1" smtClean="0">
                <a:latin typeface="+mj-lt"/>
                <a:ea typeface="+mj-ea"/>
                <a:cs typeface="+mj-cs"/>
              </a:rPr>
              <a:t>lá</a:t>
            </a:r>
            <a:r>
              <a:rPr lang="en-US" sz="2800" b="0" spc="-100" dirty="0" smtClean="0">
                <a:latin typeface="+mj-lt"/>
                <a:ea typeface="+mj-ea"/>
                <a:cs typeface="+mj-cs"/>
              </a:rPr>
              <a:t> </a:t>
            </a:r>
            <a:r>
              <a:rPr lang="en-US" sz="2800" b="0" spc="-100" dirty="0" err="1" smtClean="0">
                <a:latin typeface="+mj-lt"/>
                <a:ea typeface="+mj-ea"/>
                <a:cs typeface="+mj-cs"/>
              </a:rPr>
              <a:t>rộng</a:t>
            </a:r>
            <a:endParaRPr lang="en-US" sz="2800" b="0" spc="-100" dirty="0" smtClean="0">
              <a:latin typeface="+mj-lt"/>
              <a:ea typeface="+mj-ea"/>
              <a:cs typeface="+mj-cs"/>
            </a:endParaRPr>
          </a:p>
        </p:txBody>
      </p:sp>
      <p:pic>
        <p:nvPicPr>
          <p:cNvPr id="8" name="Content Placeholder 7" descr="rừng lá rộng.jpg"/>
          <p:cNvPicPr>
            <a:picLocks noGrp="1" noChangeAspect="1"/>
          </p:cNvPicPr>
          <p:nvPr>
            <p:ph sz="quarter" idx="4"/>
          </p:nvPr>
        </p:nvPicPr>
        <p:blipFill>
          <a:blip r:embed="rId3"/>
          <a:stretch>
            <a:fillRect/>
          </a:stretch>
        </p:blipFill>
        <p:spPr>
          <a:xfrm>
            <a:off x="4696263" y="3429000"/>
            <a:ext cx="3720224" cy="2697163"/>
          </a:xfr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i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diamond(in)">
                                      <p:cBhvr>
                                        <p:cTn id="15" dur="2000"/>
                                        <p:tgtEl>
                                          <p:spTgt spid="5">
                                            <p:txEl>
                                              <p:pRg st="0" end="0"/>
                                            </p:txEl>
                                          </p:spTgt>
                                        </p:tgtEl>
                                      </p:cBhvr>
                                    </p:animEffect>
                                  </p:childTnLst>
                                </p:cTn>
                              </p:par>
                              <p:par>
                                <p:cTn id="16" presetID="8" presetClass="entr" presetSubtype="16"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diamond(in)">
                                      <p:cBhvr>
                                        <p:cTn id="1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19200"/>
            <a:ext cx="3657600" cy="639762"/>
          </a:xfrm>
        </p:spPr>
        <p:txBody>
          <a:bodyPr/>
          <a:lstStyle/>
          <a:p>
            <a:r>
              <a:rPr lang="en-US" sz="2800" b="0" spc="-100" dirty="0" err="1" smtClean="0">
                <a:latin typeface="+mj-lt"/>
                <a:ea typeface="+mj-ea"/>
                <a:cs typeface="+mj-cs"/>
              </a:rPr>
              <a:t>Rừng</a:t>
            </a:r>
            <a:r>
              <a:rPr lang="en-US" sz="2800" b="0" spc="-100" dirty="0" smtClean="0">
                <a:latin typeface="+mj-lt"/>
                <a:ea typeface="+mj-ea"/>
                <a:cs typeface="+mj-cs"/>
              </a:rPr>
              <a:t> </a:t>
            </a:r>
            <a:r>
              <a:rPr lang="en-US" sz="2800" b="0" spc="-100" dirty="0" err="1" smtClean="0">
                <a:latin typeface="+mj-lt"/>
                <a:ea typeface="+mj-ea"/>
                <a:cs typeface="+mj-cs"/>
              </a:rPr>
              <a:t>nhiệt</a:t>
            </a:r>
            <a:r>
              <a:rPr lang="en-US" sz="2800" b="0" spc="-100" dirty="0" smtClean="0">
                <a:latin typeface="+mj-lt"/>
                <a:ea typeface="+mj-ea"/>
                <a:cs typeface="+mj-cs"/>
              </a:rPr>
              <a:t> </a:t>
            </a:r>
            <a:r>
              <a:rPr lang="en-US" sz="2800" b="0" spc="-100" dirty="0" err="1" smtClean="0">
                <a:latin typeface="+mj-lt"/>
                <a:ea typeface="+mj-ea"/>
                <a:cs typeface="+mj-cs"/>
              </a:rPr>
              <a:t>đới</a:t>
            </a:r>
            <a:endParaRPr lang="en-US" sz="2800" b="0" spc="-100" dirty="0" smtClean="0">
              <a:latin typeface="+mj-lt"/>
              <a:ea typeface="+mj-ea"/>
              <a:cs typeface="+mj-cs"/>
            </a:endParaRPr>
          </a:p>
        </p:txBody>
      </p:sp>
      <p:pic>
        <p:nvPicPr>
          <p:cNvPr id="7" name="Content Placeholder 6" descr="rừng nhiệt đới.jpg"/>
          <p:cNvPicPr>
            <a:picLocks noGrp="1" noChangeAspect="1"/>
          </p:cNvPicPr>
          <p:nvPr>
            <p:ph sz="half" idx="2"/>
          </p:nvPr>
        </p:nvPicPr>
        <p:blipFill>
          <a:blip r:embed="rId2"/>
          <a:stretch>
            <a:fillRect/>
          </a:stretch>
        </p:blipFill>
        <p:spPr>
          <a:xfrm>
            <a:off x="177800" y="2057400"/>
            <a:ext cx="4394200" cy="3657600"/>
          </a:xfrm>
        </p:spPr>
      </p:pic>
      <p:sp>
        <p:nvSpPr>
          <p:cNvPr id="5" name="Text Placeholder 4"/>
          <p:cNvSpPr>
            <a:spLocks noGrp="1"/>
          </p:cNvSpPr>
          <p:nvPr>
            <p:ph type="body" sz="quarter" idx="3"/>
          </p:nvPr>
        </p:nvSpPr>
        <p:spPr>
          <a:xfrm>
            <a:off x="5029200" y="1189038"/>
            <a:ext cx="3657600" cy="639762"/>
          </a:xfrm>
        </p:spPr>
        <p:txBody>
          <a:bodyPr/>
          <a:lstStyle/>
          <a:p>
            <a:r>
              <a:rPr lang="en-US" sz="2800" b="0" spc="-100" dirty="0" err="1" smtClean="0">
                <a:latin typeface="+mj-lt"/>
                <a:ea typeface="+mj-ea"/>
                <a:cs typeface="+mj-cs"/>
              </a:rPr>
              <a:t>Thảo</a:t>
            </a:r>
            <a:r>
              <a:rPr lang="en-US" sz="2800" b="0" spc="-100" dirty="0" smtClean="0">
                <a:latin typeface="+mj-lt"/>
                <a:ea typeface="+mj-ea"/>
                <a:cs typeface="+mj-cs"/>
              </a:rPr>
              <a:t> </a:t>
            </a:r>
            <a:r>
              <a:rPr lang="en-US" sz="2800" b="0" spc="-100" dirty="0" err="1" smtClean="0">
                <a:latin typeface="+mj-lt"/>
                <a:ea typeface="+mj-ea"/>
                <a:cs typeface="+mj-cs"/>
              </a:rPr>
              <a:t>nguyên</a:t>
            </a:r>
            <a:endParaRPr lang="en-US" sz="2800" b="0" spc="-100" dirty="0" smtClean="0">
              <a:latin typeface="+mj-lt"/>
              <a:ea typeface="+mj-ea"/>
              <a:cs typeface="+mj-cs"/>
            </a:endParaRPr>
          </a:p>
        </p:txBody>
      </p:sp>
      <p:pic>
        <p:nvPicPr>
          <p:cNvPr id="8" name="Content Placeholder 7" descr="thảo nguyên.jpg"/>
          <p:cNvPicPr>
            <a:picLocks noGrp="1" noChangeAspect="1"/>
          </p:cNvPicPr>
          <p:nvPr>
            <p:ph sz="quarter" idx="4"/>
          </p:nvPr>
        </p:nvPicPr>
        <p:blipFill>
          <a:blip r:embed="rId3"/>
          <a:stretch>
            <a:fillRect/>
          </a:stretch>
        </p:blipFill>
        <p:spPr>
          <a:xfrm>
            <a:off x="4645025" y="3503348"/>
            <a:ext cx="3822700" cy="2548466"/>
          </a:xfr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i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7" presetClass="entr" presetSubtype="0" fill="hold" grpId="0" nodeType="clickEffect">
                                  <p:stCondLst>
                                    <p:cond delay="0"/>
                                  </p:stCondLst>
                                  <p:iterate type="lt">
                                    <p:tmPct val="50000"/>
                                  </p:iterate>
                                  <p:childTnLst>
                                    <p:set>
                                      <p:cBhvr>
                                        <p:cTn id="14" dur="1" fill="hold">
                                          <p:stCondLst>
                                            <p:cond delay="0"/>
                                          </p:stCondLst>
                                        </p:cTn>
                                        <p:tgtEl>
                                          <p:spTgt spid="5">
                                            <p:txEl>
                                              <p:pRg st="0" end="0"/>
                                            </p:txEl>
                                          </p:spTgt>
                                        </p:tgtEl>
                                        <p:attrNameLst>
                                          <p:attrName>style.visibility</p:attrName>
                                        </p:attrNameLst>
                                      </p:cBhvr>
                                      <p:to>
                                        <p:strVal val="visible"/>
                                      </p:to>
                                    </p:set>
                                    <p:anim calcmode="discrete" valueType="clr">
                                      <p:cBhvr override="childStyle">
                                        <p:cTn id="15" dur="80"/>
                                        <p:tgtEl>
                                          <p:spTgt spid="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5">
                                            <p:txEl>
                                              <p:pRg st="0" end="0"/>
                                            </p:txEl>
                                          </p:spTgt>
                                        </p:tgtEl>
                                        <p:attrNameLst>
                                          <p:attrName>fillcolor</p:attrName>
                                        </p:attrNameLst>
                                      </p:cBhvr>
                                      <p:tavLst>
                                        <p:tav tm="0">
                                          <p:val>
                                            <p:clrVal>
                                              <a:schemeClr val="accent2"/>
                                            </p:clrVal>
                                          </p:val>
                                        </p:tav>
                                        <p:tav tm="50000">
                                          <p:val>
                                            <p:clrVal>
                                              <a:schemeClr val="hlink"/>
                                            </p:clrVal>
                                          </p:val>
                                        </p:tav>
                                      </p:tavLst>
                                    </p:anim>
                                    <p:set>
                                      <p:cBhvr>
                                        <p:cTn id="17" dur="80"/>
                                        <p:tgtEl>
                                          <p:spTgt spid="5">
                                            <p:txEl>
                                              <p:pRg st="0" end="0"/>
                                            </p:txEl>
                                          </p:spTgt>
                                        </p:tgtEl>
                                        <p:attrNameLst>
                                          <p:attrName>fill.type</p:attrName>
                                        </p:attrNameLst>
                                      </p:cBhvr>
                                      <p:to>
                                        <p:strVal val="solid"/>
                                      </p:to>
                                    </p:set>
                                  </p:childTnLst>
                                </p:cTn>
                              </p:par>
                              <p:par>
                                <p:cTn id="18" presetID="27" presetClass="entr" presetSubtype="0" fill="hold" nodeType="withEffect">
                                  <p:stCondLst>
                                    <p:cond delay="0"/>
                                  </p:stCondLst>
                                  <p:iterate type="lt">
                                    <p:tmPct val="50000"/>
                                  </p:iterate>
                                  <p:childTnLst>
                                    <p:set>
                                      <p:cBhvr>
                                        <p:cTn id="19" dur="1" fill="hold">
                                          <p:stCondLst>
                                            <p:cond delay="0"/>
                                          </p:stCondLst>
                                        </p:cTn>
                                        <p:tgtEl>
                                          <p:spTgt spid="8"/>
                                        </p:tgtEl>
                                        <p:attrNameLst>
                                          <p:attrName>style.visibility</p:attrName>
                                        </p:attrNameLst>
                                      </p:cBhvr>
                                      <p:to>
                                        <p:strVal val="visible"/>
                                      </p:to>
                                    </p:set>
                                    <p:anim calcmode="discrete" valueType="clr">
                                      <p:cBhvr override="childStyle">
                                        <p:cTn id="20"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8"/>
                                        </p:tgtEl>
                                        <p:attrNameLst>
                                          <p:attrName>fillcolor</p:attrName>
                                        </p:attrNameLst>
                                      </p:cBhvr>
                                      <p:tavLst>
                                        <p:tav tm="0">
                                          <p:val>
                                            <p:clrVal>
                                              <a:schemeClr val="accent2"/>
                                            </p:clrVal>
                                          </p:val>
                                        </p:tav>
                                        <p:tav tm="50000">
                                          <p:val>
                                            <p:clrVal>
                                              <a:schemeClr val="hlink"/>
                                            </p:clrVal>
                                          </p:val>
                                        </p:tav>
                                      </p:tavLst>
                                    </p:anim>
                                    <p:set>
                                      <p:cBhvr>
                                        <p:cTn id="22" dur="80"/>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066800"/>
            <a:ext cx="3657600" cy="639762"/>
          </a:xfrm>
        </p:spPr>
        <p:txBody>
          <a:bodyPr/>
          <a:lstStyle/>
          <a:p>
            <a:r>
              <a:rPr lang="en-US" sz="2800" b="0" spc="-100" dirty="0" smtClean="0">
                <a:latin typeface="+mj-lt"/>
                <a:ea typeface="+mj-ea"/>
                <a:cs typeface="+mj-cs"/>
              </a:rPr>
              <a:t>Hoang </a:t>
            </a:r>
            <a:r>
              <a:rPr lang="en-US" sz="2800" b="0" spc="-100" dirty="0" err="1" smtClean="0">
                <a:latin typeface="+mj-lt"/>
                <a:ea typeface="+mj-ea"/>
                <a:cs typeface="+mj-cs"/>
              </a:rPr>
              <a:t>mạc</a:t>
            </a:r>
            <a:endParaRPr lang="en-US" sz="2800" b="0" spc="-100" dirty="0" smtClean="0">
              <a:latin typeface="+mj-lt"/>
              <a:ea typeface="+mj-ea"/>
              <a:cs typeface="+mj-cs"/>
            </a:endParaRPr>
          </a:p>
        </p:txBody>
      </p:sp>
      <p:pic>
        <p:nvPicPr>
          <p:cNvPr id="7" name="Content Placeholder 6" descr="sa mạc.jpg"/>
          <p:cNvPicPr>
            <a:picLocks noGrp="1" noChangeAspect="1"/>
          </p:cNvPicPr>
          <p:nvPr>
            <p:ph sz="half" idx="2"/>
          </p:nvPr>
        </p:nvPicPr>
        <p:blipFill>
          <a:blip r:embed="rId2"/>
          <a:stretch>
            <a:fillRect/>
          </a:stretch>
        </p:blipFill>
        <p:spPr>
          <a:xfrm>
            <a:off x="304800" y="1981200"/>
            <a:ext cx="3962400" cy="3951288"/>
          </a:xfrm>
        </p:spPr>
      </p:pic>
      <p:sp>
        <p:nvSpPr>
          <p:cNvPr id="5" name="Text Placeholder 4"/>
          <p:cNvSpPr>
            <a:spLocks noGrp="1"/>
          </p:cNvSpPr>
          <p:nvPr>
            <p:ph type="body" sz="quarter" idx="3"/>
          </p:nvPr>
        </p:nvSpPr>
        <p:spPr>
          <a:xfrm>
            <a:off x="4953000" y="1143000"/>
            <a:ext cx="3657600" cy="639762"/>
          </a:xfrm>
        </p:spPr>
        <p:txBody>
          <a:bodyPr/>
          <a:lstStyle/>
          <a:p>
            <a:r>
              <a:rPr lang="en-US" sz="2800" b="0" spc="-100" dirty="0" err="1" smtClean="0">
                <a:latin typeface="+mj-lt"/>
                <a:ea typeface="+mj-ea"/>
                <a:cs typeface="+mj-cs"/>
              </a:rPr>
              <a:t>Bán</a:t>
            </a:r>
            <a:r>
              <a:rPr lang="en-US" sz="2800" b="0" spc="-100" dirty="0" smtClean="0">
                <a:latin typeface="+mj-lt"/>
                <a:ea typeface="+mj-ea"/>
                <a:cs typeface="+mj-cs"/>
              </a:rPr>
              <a:t> </a:t>
            </a:r>
            <a:r>
              <a:rPr lang="en-US" sz="2800" b="0" spc="-100" dirty="0" err="1" smtClean="0">
                <a:latin typeface="+mj-lt"/>
                <a:ea typeface="+mj-ea"/>
                <a:cs typeface="+mj-cs"/>
              </a:rPr>
              <a:t>hoang</a:t>
            </a:r>
            <a:r>
              <a:rPr lang="en-US" sz="2800" b="0" spc="-100" dirty="0" smtClean="0">
                <a:latin typeface="+mj-lt"/>
                <a:ea typeface="+mj-ea"/>
                <a:cs typeface="+mj-cs"/>
              </a:rPr>
              <a:t> </a:t>
            </a:r>
            <a:r>
              <a:rPr lang="en-US" sz="2800" b="0" spc="-100" dirty="0" err="1" smtClean="0">
                <a:latin typeface="+mj-lt"/>
                <a:ea typeface="+mj-ea"/>
                <a:cs typeface="+mj-cs"/>
              </a:rPr>
              <a:t>mạc</a:t>
            </a:r>
            <a:endParaRPr lang="en-US" sz="2800" b="0" spc="-100" dirty="0" smtClean="0">
              <a:latin typeface="+mj-lt"/>
              <a:ea typeface="+mj-ea"/>
              <a:cs typeface="+mj-cs"/>
            </a:endParaRPr>
          </a:p>
        </p:txBody>
      </p:sp>
      <p:pic>
        <p:nvPicPr>
          <p:cNvPr id="1028" name="Picture 4" descr="Kết quả hình ảnh cho bán hoang mạc"/>
          <p:cNvPicPr>
            <a:picLocks noChangeAspect="1" noChangeArrowheads="1"/>
          </p:cNvPicPr>
          <p:nvPr/>
        </p:nvPicPr>
        <p:blipFill>
          <a:blip r:embed="rId3"/>
          <a:srcRect/>
          <a:stretch>
            <a:fillRect/>
          </a:stretch>
        </p:blipFill>
        <p:spPr bwMode="auto">
          <a:xfrm>
            <a:off x="4572000" y="1981200"/>
            <a:ext cx="4267200" cy="3952875"/>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i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box(in)">
                                      <p:cBhvr>
                                        <p:cTn id="15" dur="500"/>
                                        <p:tgtEl>
                                          <p:spTgt spid="5">
                                            <p:txEl>
                                              <p:pRg st="0" end="0"/>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1028"/>
                                        </p:tgtEl>
                                        <p:attrNameLst>
                                          <p:attrName>style.visibility</p:attrName>
                                        </p:attrNameLst>
                                      </p:cBhvr>
                                      <p:to>
                                        <p:strVal val="visible"/>
                                      </p:to>
                                    </p:set>
                                    <p:animEffect transition="in" filter="box(in)">
                                      <p:cBhvr>
                                        <p:cTn id="18"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14400"/>
            <a:ext cx="8153400" cy="838200"/>
          </a:xfrm>
        </p:spPr>
        <p:txBody>
          <a:bodyPr>
            <a:normAutofit fontScale="90000"/>
          </a:bodyPr>
          <a:lstStyle/>
          <a:p>
            <a:r>
              <a:rPr lang="en-US" sz="2600" dirty="0" smtClean="0">
                <a:solidFill>
                  <a:srgbClr val="000000"/>
                </a:solidFill>
                <a:latin typeface="Times New Roman" pitchFamily="18" charset="0"/>
                <a:cs typeface="Times New Roman" pitchFamily="18" charset="0"/>
              </a:rPr>
              <a:t>- </a:t>
            </a:r>
            <a:r>
              <a:rPr lang="en-US" sz="2600" dirty="0" err="1" smtClean="0">
                <a:solidFill>
                  <a:srgbClr val="000000"/>
                </a:solidFill>
                <a:latin typeface="Times New Roman" pitchFamily="18" charset="0"/>
                <a:cs typeface="Times New Roman" pitchFamily="18" charset="0"/>
              </a:rPr>
              <a:t>Là</a:t>
            </a:r>
            <a:r>
              <a:rPr lang="en-US" sz="2600" dirty="0" smtClean="0">
                <a:solidFill>
                  <a:srgbClr val="000000"/>
                </a:solidFill>
                <a:latin typeface="Times New Roman" pitchFamily="18" charset="0"/>
                <a:cs typeface="Times New Roman" pitchFamily="18" charset="0"/>
              </a:rPr>
              <a:t> </a:t>
            </a:r>
            <a:r>
              <a:rPr lang="en-US" sz="2600" dirty="0" err="1" smtClean="0">
                <a:solidFill>
                  <a:srgbClr val="000000"/>
                </a:solidFill>
                <a:latin typeface="Times New Roman" pitchFamily="18" charset="0"/>
                <a:cs typeface="Times New Roman" pitchFamily="18" charset="0"/>
              </a:rPr>
              <a:t>quy</a:t>
            </a:r>
            <a:r>
              <a:rPr lang="en-US" sz="2600" dirty="0" smtClean="0">
                <a:solidFill>
                  <a:srgbClr val="000000"/>
                </a:solidFill>
                <a:latin typeface="Times New Roman" pitchFamily="18" charset="0"/>
                <a:cs typeface="Times New Roman" pitchFamily="18" charset="0"/>
              </a:rPr>
              <a:t> </a:t>
            </a:r>
            <a:r>
              <a:rPr lang="en-US" sz="2600" dirty="0" err="1" smtClean="0">
                <a:solidFill>
                  <a:srgbClr val="000000"/>
                </a:solidFill>
                <a:latin typeface="Times New Roman" pitchFamily="18" charset="0"/>
                <a:cs typeface="Times New Roman" pitchFamily="18" charset="0"/>
              </a:rPr>
              <a:t>luật</a:t>
            </a:r>
            <a:r>
              <a:rPr lang="en-US" sz="2600" dirty="0" smtClean="0">
                <a:solidFill>
                  <a:srgbClr val="000000"/>
                </a:solidFill>
                <a:latin typeface="Times New Roman" pitchFamily="18" charset="0"/>
                <a:cs typeface="Times New Roman" pitchFamily="18" charset="0"/>
              </a:rPr>
              <a:t> </a:t>
            </a:r>
            <a:r>
              <a:rPr lang="en-US" sz="2600" dirty="0" err="1" smtClean="0">
                <a:solidFill>
                  <a:srgbClr val="000000"/>
                </a:solidFill>
                <a:latin typeface="Times New Roman" pitchFamily="18" charset="0"/>
                <a:cs typeface="Times New Roman" pitchFamily="18" charset="0"/>
              </a:rPr>
              <a:t>phân</a:t>
            </a:r>
            <a:r>
              <a:rPr lang="en-US" sz="2600" dirty="0" smtClean="0">
                <a:solidFill>
                  <a:srgbClr val="000000"/>
                </a:solidFill>
                <a:latin typeface="Times New Roman" pitchFamily="18" charset="0"/>
                <a:cs typeface="Times New Roman" pitchFamily="18" charset="0"/>
              </a:rPr>
              <a:t> </a:t>
            </a:r>
            <a:r>
              <a:rPr lang="en-US" sz="2600" dirty="0" err="1" smtClean="0">
                <a:solidFill>
                  <a:srgbClr val="000000"/>
                </a:solidFill>
                <a:latin typeface="Times New Roman" pitchFamily="18" charset="0"/>
                <a:cs typeface="Times New Roman" pitchFamily="18" charset="0"/>
              </a:rPr>
              <a:t>bố</a:t>
            </a:r>
            <a:r>
              <a:rPr lang="en-US" sz="2600" dirty="0" smtClean="0">
                <a:solidFill>
                  <a:srgbClr val="000000"/>
                </a:solidFill>
                <a:latin typeface="Times New Roman" pitchFamily="18" charset="0"/>
                <a:cs typeface="Times New Roman" pitchFamily="18" charset="0"/>
              </a:rPr>
              <a:t> </a:t>
            </a:r>
            <a:r>
              <a:rPr lang="en-US" sz="2600" dirty="0" err="1" smtClean="0">
                <a:solidFill>
                  <a:srgbClr val="000000"/>
                </a:solidFill>
                <a:latin typeface="Times New Roman" pitchFamily="18" charset="0"/>
                <a:cs typeface="Times New Roman" pitchFamily="18" charset="0"/>
              </a:rPr>
              <a:t>không</a:t>
            </a:r>
            <a:r>
              <a:rPr lang="en-US" sz="2600" dirty="0" smtClean="0">
                <a:solidFill>
                  <a:srgbClr val="000000"/>
                </a:solidFill>
                <a:latin typeface="Times New Roman" pitchFamily="18" charset="0"/>
                <a:cs typeface="Times New Roman" pitchFamily="18" charset="0"/>
              </a:rPr>
              <a:t> </a:t>
            </a:r>
            <a:r>
              <a:rPr lang="en-US" sz="2600" dirty="0" err="1" smtClean="0">
                <a:solidFill>
                  <a:srgbClr val="000000"/>
                </a:solidFill>
                <a:latin typeface="Times New Roman" pitchFamily="18" charset="0"/>
                <a:cs typeface="Times New Roman" pitchFamily="18" charset="0"/>
              </a:rPr>
              <a:t>phụ</a:t>
            </a:r>
            <a:r>
              <a:rPr lang="en-US" sz="2600" dirty="0" smtClean="0">
                <a:solidFill>
                  <a:srgbClr val="000000"/>
                </a:solidFill>
                <a:latin typeface="Times New Roman" pitchFamily="18" charset="0"/>
                <a:cs typeface="Times New Roman" pitchFamily="18" charset="0"/>
              </a:rPr>
              <a:t> </a:t>
            </a:r>
            <a:r>
              <a:rPr lang="en-US" sz="2600" dirty="0" err="1" smtClean="0">
                <a:solidFill>
                  <a:srgbClr val="000000"/>
                </a:solidFill>
                <a:latin typeface="Times New Roman" pitchFamily="18" charset="0"/>
                <a:cs typeface="Times New Roman" pitchFamily="18" charset="0"/>
              </a:rPr>
              <a:t>thuộc</a:t>
            </a:r>
            <a:r>
              <a:rPr lang="en-US" sz="2600" dirty="0" smtClean="0">
                <a:solidFill>
                  <a:srgbClr val="000000"/>
                </a:solidFill>
                <a:latin typeface="Times New Roman" pitchFamily="18" charset="0"/>
                <a:cs typeface="Times New Roman" pitchFamily="18" charset="0"/>
              </a:rPr>
              <a:t> </a:t>
            </a:r>
            <a:r>
              <a:rPr lang="en-US" sz="2600" dirty="0" err="1" smtClean="0">
                <a:solidFill>
                  <a:srgbClr val="000000"/>
                </a:solidFill>
                <a:latin typeface="Times New Roman" pitchFamily="18" charset="0"/>
                <a:cs typeface="Times New Roman" pitchFamily="18" charset="0"/>
              </a:rPr>
              <a:t>vào</a:t>
            </a:r>
            <a:r>
              <a:rPr lang="en-US" sz="2600" dirty="0" smtClean="0">
                <a:solidFill>
                  <a:srgbClr val="000000"/>
                </a:solidFill>
                <a:latin typeface="Times New Roman" pitchFamily="18" charset="0"/>
                <a:cs typeface="Times New Roman" pitchFamily="18" charset="0"/>
              </a:rPr>
              <a:t> </a:t>
            </a:r>
            <a:r>
              <a:rPr lang="en-US" sz="2600" dirty="0" err="1" smtClean="0">
                <a:solidFill>
                  <a:srgbClr val="000000"/>
                </a:solidFill>
                <a:latin typeface="Times New Roman" pitchFamily="18" charset="0"/>
                <a:cs typeface="Times New Roman" pitchFamily="18" charset="0"/>
              </a:rPr>
              <a:t>tính</a:t>
            </a:r>
            <a:r>
              <a:rPr lang="en-US" sz="2600" dirty="0" smtClean="0">
                <a:solidFill>
                  <a:srgbClr val="000000"/>
                </a:solidFill>
                <a:latin typeface="Times New Roman" pitchFamily="18" charset="0"/>
                <a:cs typeface="Times New Roman" pitchFamily="18" charset="0"/>
              </a:rPr>
              <a:t> </a:t>
            </a:r>
            <a:r>
              <a:rPr lang="en-US" sz="2600" dirty="0" err="1" smtClean="0">
                <a:solidFill>
                  <a:srgbClr val="000000"/>
                </a:solidFill>
                <a:latin typeface="Times New Roman" pitchFamily="18" charset="0"/>
                <a:cs typeface="Times New Roman" pitchFamily="18" charset="0"/>
              </a:rPr>
              <a:t>chất</a:t>
            </a:r>
            <a:r>
              <a:rPr lang="en-US" sz="2600" dirty="0" smtClean="0">
                <a:solidFill>
                  <a:srgbClr val="000000"/>
                </a:solidFill>
                <a:latin typeface="Times New Roman" pitchFamily="18" charset="0"/>
                <a:cs typeface="Times New Roman" pitchFamily="18" charset="0"/>
              </a:rPr>
              <a:t> </a:t>
            </a:r>
            <a:r>
              <a:rPr lang="en-US" sz="2600" dirty="0" err="1" smtClean="0">
                <a:solidFill>
                  <a:srgbClr val="000000"/>
                </a:solidFill>
                <a:latin typeface="Times New Roman" pitchFamily="18" charset="0"/>
                <a:cs typeface="Times New Roman" pitchFamily="18" charset="0"/>
              </a:rPr>
              <a:t>phân</a:t>
            </a:r>
            <a:r>
              <a:rPr lang="en-US" sz="2600" dirty="0" smtClean="0">
                <a:solidFill>
                  <a:srgbClr val="000000"/>
                </a:solidFill>
                <a:latin typeface="Times New Roman" pitchFamily="18" charset="0"/>
                <a:cs typeface="Times New Roman" pitchFamily="18" charset="0"/>
              </a:rPr>
              <a:t> </a:t>
            </a:r>
            <a:r>
              <a:rPr lang="en-US" sz="2600" dirty="0" err="1" smtClean="0">
                <a:solidFill>
                  <a:srgbClr val="000000"/>
                </a:solidFill>
                <a:latin typeface="Times New Roman" pitchFamily="18" charset="0"/>
                <a:cs typeface="Times New Roman" pitchFamily="18" charset="0"/>
              </a:rPr>
              <a:t>bố</a:t>
            </a:r>
            <a:r>
              <a:rPr lang="en-US" sz="2600" dirty="0" smtClean="0">
                <a:solidFill>
                  <a:srgbClr val="000000"/>
                </a:solidFill>
                <a:latin typeface="Times New Roman" pitchFamily="18" charset="0"/>
                <a:cs typeface="Times New Roman" pitchFamily="18" charset="0"/>
              </a:rPr>
              <a:t> </a:t>
            </a:r>
            <a:r>
              <a:rPr lang="en-US" sz="2600" dirty="0" err="1" smtClean="0">
                <a:solidFill>
                  <a:srgbClr val="000000"/>
                </a:solidFill>
                <a:latin typeface="Times New Roman" pitchFamily="18" charset="0"/>
                <a:cs typeface="Times New Roman" pitchFamily="18" charset="0"/>
              </a:rPr>
              <a:t>theo</a:t>
            </a:r>
            <a:r>
              <a:rPr lang="en-US" sz="2600" dirty="0" smtClean="0">
                <a:solidFill>
                  <a:srgbClr val="000000"/>
                </a:solidFill>
                <a:latin typeface="Times New Roman" pitchFamily="18" charset="0"/>
                <a:cs typeface="Times New Roman" pitchFamily="18" charset="0"/>
              </a:rPr>
              <a:t> </a:t>
            </a:r>
            <a:r>
              <a:rPr lang="en-US" sz="2600" dirty="0" err="1" smtClean="0">
                <a:solidFill>
                  <a:srgbClr val="000000"/>
                </a:solidFill>
                <a:latin typeface="Times New Roman" pitchFamily="18" charset="0"/>
                <a:cs typeface="Times New Roman" pitchFamily="18" charset="0"/>
              </a:rPr>
              <a:t>địa</a:t>
            </a:r>
            <a:r>
              <a:rPr lang="en-US" sz="2600" dirty="0" smtClean="0">
                <a:solidFill>
                  <a:srgbClr val="000000"/>
                </a:solidFill>
                <a:latin typeface="Times New Roman" pitchFamily="18" charset="0"/>
                <a:cs typeface="Times New Roman" pitchFamily="18" charset="0"/>
              </a:rPr>
              <a:t> </a:t>
            </a:r>
            <a:r>
              <a:rPr lang="en-US" sz="2600" dirty="0" err="1" smtClean="0">
                <a:solidFill>
                  <a:srgbClr val="000000"/>
                </a:solidFill>
                <a:latin typeface="Times New Roman" pitchFamily="18" charset="0"/>
                <a:cs typeface="Times New Roman" pitchFamily="18" charset="0"/>
              </a:rPr>
              <a:t>đới</a:t>
            </a:r>
            <a:r>
              <a:rPr lang="en-US" sz="2600" dirty="0" smtClean="0">
                <a:solidFill>
                  <a:srgbClr val="000000"/>
                </a:solidFill>
                <a:latin typeface="Times New Roman" pitchFamily="18" charset="0"/>
                <a:cs typeface="Times New Roman" pitchFamily="18" charset="0"/>
              </a:rPr>
              <a:t> </a:t>
            </a:r>
            <a:r>
              <a:rPr lang="en-US" sz="2600" dirty="0" err="1" smtClean="0">
                <a:solidFill>
                  <a:srgbClr val="000000"/>
                </a:solidFill>
                <a:latin typeface="Times New Roman" pitchFamily="18" charset="0"/>
                <a:cs typeface="Times New Roman" pitchFamily="18" charset="0"/>
              </a:rPr>
              <a:t>của</a:t>
            </a:r>
            <a:r>
              <a:rPr lang="en-US" sz="2600" dirty="0" smtClean="0">
                <a:solidFill>
                  <a:srgbClr val="000000"/>
                </a:solidFill>
                <a:latin typeface="Times New Roman" pitchFamily="18" charset="0"/>
                <a:cs typeface="Times New Roman" pitchFamily="18" charset="0"/>
              </a:rPr>
              <a:t> </a:t>
            </a:r>
            <a:r>
              <a:rPr lang="en-US" sz="2600" dirty="0" err="1" smtClean="0">
                <a:solidFill>
                  <a:srgbClr val="000000"/>
                </a:solidFill>
                <a:latin typeface="Times New Roman" pitchFamily="18" charset="0"/>
                <a:cs typeface="Times New Roman" pitchFamily="18" charset="0"/>
              </a:rPr>
              <a:t>các</a:t>
            </a:r>
            <a:r>
              <a:rPr lang="en-US" sz="2600" dirty="0" smtClean="0">
                <a:solidFill>
                  <a:srgbClr val="000000"/>
                </a:solidFill>
                <a:latin typeface="Times New Roman" pitchFamily="18" charset="0"/>
                <a:cs typeface="Times New Roman" pitchFamily="18" charset="0"/>
              </a:rPr>
              <a:t> </a:t>
            </a:r>
            <a:r>
              <a:rPr lang="en-US" sz="2600" dirty="0" err="1" smtClean="0">
                <a:solidFill>
                  <a:srgbClr val="000000"/>
                </a:solidFill>
                <a:latin typeface="Times New Roman" pitchFamily="18" charset="0"/>
                <a:cs typeface="Times New Roman" pitchFamily="18" charset="0"/>
              </a:rPr>
              <a:t>thành</a:t>
            </a:r>
            <a:r>
              <a:rPr lang="en-US" sz="2600" dirty="0" smtClean="0">
                <a:solidFill>
                  <a:srgbClr val="000000"/>
                </a:solidFill>
                <a:latin typeface="Times New Roman" pitchFamily="18" charset="0"/>
                <a:cs typeface="Times New Roman" pitchFamily="18" charset="0"/>
              </a:rPr>
              <a:t> </a:t>
            </a:r>
            <a:r>
              <a:rPr lang="en-US" sz="2600" dirty="0" err="1" smtClean="0">
                <a:solidFill>
                  <a:srgbClr val="000000"/>
                </a:solidFill>
                <a:latin typeface="Times New Roman" pitchFamily="18" charset="0"/>
                <a:cs typeface="Times New Roman" pitchFamily="18" charset="0"/>
              </a:rPr>
              <a:t>phần</a:t>
            </a:r>
            <a:r>
              <a:rPr lang="en-US" sz="2600" dirty="0" smtClean="0">
                <a:solidFill>
                  <a:srgbClr val="000000"/>
                </a:solidFill>
                <a:latin typeface="Times New Roman" pitchFamily="18" charset="0"/>
                <a:cs typeface="Times New Roman" pitchFamily="18" charset="0"/>
              </a:rPr>
              <a:t> </a:t>
            </a:r>
            <a:r>
              <a:rPr lang="en-US" sz="2600" dirty="0" err="1" smtClean="0">
                <a:solidFill>
                  <a:srgbClr val="000000"/>
                </a:solidFill>
                <a:latin typeface="Times New Roman" pitchFamily="18" charset="0"/>
                <a:cs typeface="Times New Roman" pitchFamily="18" charset="0"/>
              </a:rPr>
              <a:t>địa</a:t>
            </a:r>
            <a:r>
              <a:rPr lang="en-US" sz="2600" dirty="0" smtClean="0">
                <a:solidFill>
                  <a:srgbClr val="000000"/>
                </a:solidFill>
                <a:latin typeface="Times New Roman" pitchFamily="18" charset="0"/>
                <a:cs typeface="Times New Roman" pitchFamily="18" charset="0"/>
              </a:rPr>
              <a:t> </a:t>
            </a:r>
            <a:r>
              <a:rPr lang="en-US" sz="2600" dirty="0" err="1" smtClean="0">
                <a:solidFill>
                  <a:srgbClr val="000000"/>
                </a:solidFill>
                <a:latin typeface="Times New Roman" pitchFamily="18" charset="0"/>
                <a:cs typeface="Times New Roman" pitchFamily="18" charset="0"/>
              </a:rPr>
              <a:t>lí</a:t>
            </a:r>
            <a:r>
              <a:rPr lang="en-US" sz="2600" dirty="0" smtClean="0">
                <a:solidFill>
                  <a:srgbClr val="000000"/>
                </a:solidFill>
                <a:latin typeface="Times New Roman" pitchFamily="18" charset="0"/>
                <a:cs typeface="Times New Roman" pitchFamily="18" charset="0"/>
              </a:rPr>
              <a:t> </a:t>
            </a:r>
            <a:r>
              <a:rPr lang="en-US" sz="2600" dirty="0" err="1" smtClean="0">
                <a:solidFill>
                  <a:srgbClr val="000000"/>
                </a:solidFill>
                <a:latin typeface="Times New Roman" pitchFamily="18" charset="0"/>
                <a:cs typeface="Times New Roman" pitchFamily="18" charset="0"/>
              </a:rPr>
              <a:t>và</a:t>
            </a:r>
            <a:r>
              <a:rPr lang="en-US" sz="2600" dirty="0" smtClean="0">
                <a:solidFill>
                  <a:srgbClr val="000000"/>
                </a:solidFill>
                <a:latin typeface="Times New Roman" pitchFamily="18" charset="0"/>
                <a:cs typeface="Times New Roman" pitchFamily="18" charset="0"/>
              </a:rPr>
              <a:t> </a:t>
            </a:r>
            <a:r>
              <a:rPr lang="en-US" sz="2600" dirty="0" err="1" smtClean="0">
                <a:solidFill>
                  <a:srgbClr val="000000"/>
                </a:solidFill>
                <a:latin typeface="Times New Roman" pitchFamily="18" charset="0"/>
                <a:cs typeface="Times New Roman" pitchFamily="18" charset="0"/>
              </a:rPr>
              <a:t>cảnh</a:t>
            </a:r>
            <a:r>
              <a:rPr lang="en-US" sz="2600" dirty="0" smtClean="0">
                <a:solidFill>
                  <a:srgbClr val="000000"/>
                </a:solidFill>
                <a:latin typeface="Times New Roman" pitchFamily="18" charset="0"/>
                <a:cs typeface="Times New Roman" pitchFamily="18" charset="0"/>
              </a:rPr>
              <a:t> </a:t>
            </a:r>
            <a:r>
              <a:rPr lang="en-US" sz="2600" dirty="0" err="1" smtClean="0">
                <a:solidFill>
                  <a:srgbClr val="000000"/>
                </a:solidFill>
                <a:latin typeface="Times New Roman" pitchFamily="18" charset="0"/>
                <a:cs typeface="Times New Roman" pitchFamily="18" charset="0"/>
              </a:rPr>
              <a:t>quan</a:t>
            </a:r>
            <a:r>
              <a:rPr lang="en-US" sz="2600" dirty="0" smtClean="0">
                <a:solidFill>
                  <a:srgbClr val="000000"/>
                </a:solidFill>
                <a:latin typeface="Times New Roman" pitchFamily="18" charset="0"/>
                <a:cs typeface="Times New Roman" pitchFamily="18" charset="0"/>
              </a:rPr>
              <a:t>.</a:t>
            </a:r>
          </a:p>
        </p:txBody>
      </p:sp>
      <p:pic>
        <p:nvPicPr>
          <p:cNvPr id="27650" name="Picture 2" descr="Hình ảnh có liên quan"/>
          <p:cNvPicPr>
            <a:picLocks noChangeAspect="1" noChangeArrowheads="1"/>
          </p:cNvPicPr>
          <p:nvPr/>
        </p:nvPicPr>
        <p:blipFill>
          <a:blip r:embed="rId2"/>
          <a:srcRect/>
          <a:stretch>
            <a:fillRect/>
          </a:stretch>
        </p:blipFill>
        <p:spPr bwMode="auto">
          <a:xfrm>
            <a:off x="533400" y="1752600"/>
            <a:ext cx="7696200" cy="4894784"/>
          </a:xfrm>
          <a:prstGeom prst="rect">
            <a:avLst/>
          </a:prstGeom>
          <a:noFill/>
        </p:spPr>
      </p:pic>
      <p:sp>
        <p:nvSpPr>
          <p:cNvPr id="4" name="Rectangle 3"/>
          <p:cNvSpPr/>
          <p:nvPr/>
        </p:nvSpPr>
        <p:spPr>
          <a:xfrm>
            <a:off x="304800" y="152400"/>
            <a:ext cx="3228769" cy="461665"/>
          </a:xfrm>
          <a:prstGeom prst="rect">
            <a:avLst/>
          </a:prstGeom>
        </p:spPr>
        <p:txBody>
          <a:bodyPr wrap="none">
            <a:spAutoFit/>
          </a:bodyPr>
          <a:lstStyle/>
          <a:p>
            <a:r>
              <a:rPr lang="en-US" sz="2400" b="1" dirty="0" smtClean="0">
                <a:solidFill>
                  <a:srgbClr val="000000"/>
                </a:solidFill>
                <a:latin typeface="Times New Roman" pitchFamily="18" charset="0"/>
                <a:cs typeface="Times New Roman" pitchFamily="18" charset="0"/>
              </a:rPr>
              <a:t>II. </a:t>
            </a:r>
            <a:r>
              <a:rPr lang="en-US" sz="2400" b="1" dirty="0" err="1" smtClean="0">
                <a:solidFill>
                  <a:srgbClr val="000000"/>
                </a:solidFill>
                <a:latin typeface="Times New Roman" pitchFamily="18" charset="0"/>
                <a:cs typeface="Times New Roman" pitchFamily="18" charset="0"/>
              </a:rPr>
              <a:t>Quy</a:t>
            </a:r>
            <a:r>
              <a:rPr lang="en-US" sz="2400" b="1" dirty="0" smtClean="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luật</a:t>
            </a:r>
            <a:r>
              <a:rPr lang="en-US" sz="2400" b="1" dirty="0" smtClean="0">
                <a:solidFill>
                  <a:srgbClr val="000000"/>
                </a:solidFill>
                <a:latin typeface="Times New Roman" pitchFamily="18" charset="0"/>
                <a:cs typeface="Times New Roman" pitchFamily="18" charset="0"/>
              </a:rPr>
              <a:t> phi </a:t>
            </a:r>
            <a:r>
              <a:rPr lang="en-US" sz="2400" b="1" dirty="0" err="1" smtClean="0">
                <a:solidFill>
                  <a:srgbClr val="000000"/>
                </a:solidFill>
                <a:latin typeface="Times New Roman" pitchFamily="18" charset="0"/>
                <a:cs typeface="Times New Roman" pitchFamily="18" charset="0"/>
              </a:rPr>
              <a:t>địa</a:t>
            </a:r>
            <a:r>
              <a:rPr lang="en-US" sz="2400" b="1" dirty="0" smtClean="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đới</a:t>
            </a:r>
            <a:endParaRPr lang="en-US" sz="2400" dirty="0"/>
          </a:p>
        </p:txBody>
      </p:sp>
      <p:sp>
        <p:nvSpPr>
          <p:cNvPr id="5" name="Rectangle 4"/>
          <p:cNvSpPr/>
          <p:nvPr/>
        </p:nvSpPr>
        <p:spPr>
          <a:xfrm>
            <a:off x="381000" y="533400"/>
            <a:ext cx="1765227" cy="461665"/>
          </a:xfrm>
          <a:prstGeom prst="rect">
            <a:avLst/>
          </a:prstGeom>
        </p:spPr>
        <p:txBody>
          <a:bodyPr wrap="none">
            <a:spAutoFit/>
          </a:bodyPr>
          <a:lstStyle/>
          <a:p>
            <a:r>
              <a:rPr lang="en-US" sz="2400" dirty="0" smtClean="0">
                <a:solidFill>
                  <a:srgbClr val="000000"/>
                </a:solidFill>
                <a:latin typeface="Times New Roman" pitchFamily="18" charset="0"/>
                <a:cs typeface="Times New Roman" pitchFamily="18" charset="0"/>
              </a:rPr>
              <a:t>1. </a:t>
            </a:r>
            <a:r>
              <a:rPr lang="en-US" sz="2400" i="1" dirty="0" err="1" smtClean="0">
                <a:solidFill>
                  <a:srgbClr val="000000"/>
                </a:solidFill>
                <a:latin typeface="Times New Roman" pitchFamily="18" charset="0"/>
                <a:cs typeface="Times New Roman" pitchFamily="18" charset="0"/>
              </a:rPr>
              <a:t>Khái</a:t>
            </a:r>
            <a:r>
              <a:rPr lang="en-US" sz="2400" i="1" dirty="0" smtClean="0">
                <a:solidFill>
                  <a:srgbClr val="000000"/>
                </a:solidFill>
                <a:latin typeface="Times New Roman" pitchFamily="18" charset="0"/>
                <a:cs typeface="Times New Roman" pitchFamily="18" charset="0"/>
              </a:rPr>
              <a:t> </a:t>
            </a:r>
            <a:r>
              <a:rPr lang="en-US" sz="2400" i="1" dirty="0" err="1" smtClean="0">
                <a:solidFill>
                  <a:srgbClr val="000000"/>
                </a:solidFill>
                <a:latin typeface="Times New Roman" pitchFamily="18" charset="0"/>
                <a:cs typeface="Times New Roman" pitchFamily="18" charset="0"/>
              </a:rPr>
              <a:t>niệm</a:t>
            </a:r>
            <a:endParaRPr lang="en-US" sz="2400"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5"/>
                                        </p:tgtEl>
                                        <p:attrNameLst>
                                          <p:attrName>style.visibility</p:attrName>
                                        </p:attrNameLst>
                                      </p:cBhvr>
                                      <p:to>
                                        <p:strVal val="visible"/>
                                      </p:to>
                                    </p:set>
                                    <p:anim calcmode="discrete" valueType="clr">
                                      <p:cBhvr override="childStyle">
                                        <p:cTn id="14"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5"/>
                                        </p:tgtEl>
                                        <p:attrNameLst>
                                          <p:attrName>fillcolor</p:attrName>
                                        </p:attrNameLst>
                                      </p:cBhvr>
                                      <p:tavLst>
                                        <p:tav tm="0">
                                          <p:val>
                                            <p:clrVal>
                                              <a:schemeClr val="accent2"/>
                                            </p:clrVal>
                                          </p:val>
                                        </p:tav>
                                        <p:tav tm="50000">
                                          <p:val>
                                            <p:clrVal>
                                              <a:schemeClr val="hlink"/>
                                            </p:clrVal>
                                          </p:val>
                                        </p:tav>
                                      </p:tavLst>
                                    </p:anim>
                                    <p:set>
                                      <p:cBhvr>
                                        <p:cTn id="16" dur="80"/>
                                        <p:tgtEl>
                                          <p:spTgt spid="5"/>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diamond(in)">
                                      <p:cBhvr>
                                        <p:cTn id="21" dur="20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7650"/>
                                        </p:tgtEl>
                                        <p:attrNameLst>
                                          <p:attrName>style.visibility</p:attrName>
                                        </p:attrNameLst>
                                      </p:cBhvr>
                                      <p:to>
                                        <p:strVal val="visible"/>
                                      </p:to>
                                    </p:set>
                                    <p:anim calcmode="lin" valueType="num">
                                      <p:cBhvr additive="base">
                                        <p:cTn id="26" dur="500" fill="hold"/>
                                        <p:tgtEl>
                                          <p:spTgt spid="27650"/>
                                        </p:tgtEl>
                                        <p:attrNameLst>
                                          <p:attrName>ppt_x</p:attrName>
                                        </p:attrNameLst>
                                      </p:cBhvr>
                                      <p:tavLst>
                                        <p:tav tm="0">
                                          <p:val>
                                            <p:strVal val="#ppt_x"/>
                                          </p:val>
                                        </p:tav>
                                        <p:tav tm="100000">
                                          <p:val>
                                            <p:strVal val="#ppt_x"/>
                                          </p:val>
                                        </p:tav>
                                      </p:tavLst>
                                    </p:anim>
                                    <p:anim calcmode="lin" valueType="num">
                                      <p:cBhvr additive="base">
                                        <p:cTn id="27" dur="500" fill="hold"/>
                                        <p:tgtEl>
                                          <p:spTgt spid="276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Nguyên</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nhân</a:t>
            </a:r>
            <a:r>
              <a:rPr lang="en-US" sz="2800" dirty="0" smtClean="0">
                <a:solidFill>
                  <a:srgbClr val="000000"/>
                </a:solidFill>
                <a:latin typeface="Times New Roman" pitchFamily="18" charset="0"/>
                <a:cs typeface="Times New Roman" pitchFamily="18" charset="0"/>
              </a:rPr>
              <a:t>:</a:t>
            </a:r>
            <a:br>
              <a:rPr lang="en-US" sz="2800" dirty="0" smtClean="0">
                <a:solidFill>
                  <a:srgbClr val="000000"/>
                </a:solidFill>
                <a:latin typeface="Times New Roman" pitchFamily="18" charset="0"/>
                <a:cs typeface="Times New Roman" pitchFamily="18" charset="0"/>
              </a:rPr>
            </a:b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Nguồn</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năng</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lượng</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bên</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trong</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Trái</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Đất</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phân</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chia</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bề</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mặt</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Trái</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Đất</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thành</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lục</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địa</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đại</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dương</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núi</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cao</a:t>
            </a:r>
            <a:r>
              <a:rPr lang="en-US" sz="2800" dirty="0" smtClean="0">
                <a:solidFill>
                  <a:srgbClr val="000000"/>
                </a:solidFill>
                <a:latin typeface="Times New Roman" pitchFamily="18" charset="0"/>
                <a:cs typeface="Times New Roman" pitchFamily="18" charset="0"/>
              </a:rPr>
              <a:t>.</a:t>
            </a:r>
            <a:endParaRPr lang="en-US" sz="2800" dirty="0"/>
          </a:p>
        </p:txBody>
      </p:sp>
      <p:pic>
        <p:nvPicPr>
          <p:cNvPr id="28674" name="Picture 2" descr="Kết quả hình ảnh cho cấu tạo trái đất 3d"/>
          <p:cNvPicPr>
            <a:picLocks noChangeAspect="1" noChangeArrowheads="1"/>
          </p:cNvPicPr>
          <p:nvPr/>
        </p:nvPicPr>
        <p:blipFill>
          <a:blip r:embed="rId2"/>
          <a:srcRect/>
          <a:stretch>
            <a:fillRect/>
          </a:stretch>
        </p:blipFill>
        <p:spPr bwMode="auto">
          <a:xfrm>
            <a:off x="1371600" y="1688465"/>
            <a:ext cx="6096000" cy="4836161"/>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nodeType="clickEffect">
                                  <p:stCondLst>
                                    <p:cond delay="0"/>
                                  </p:stCondLst>
                                  <p:childTnLst>
                                    <p:set>
                                      <p:cBhvr>
                                        <p:cTn id="13" dur="1" fill="hold">
                                          <p:stCondLst>
                                            <p:cond delay="0"/>
                                          </p:stCondLst>
                                        </p:cTn>
                                        <p:tgtEl>
                                          <p:spTgt spid="28674"/>
                                        </p:tgtEl>
                                        <p:attrNameLst>
                                          <p:attrName>style.visibility</p:attrName>
                                        </p:attrNameLst>
                                      </p:cBhvr>
                                      <p:to>
                                        <p:strVal val="visible"/>
                                      </p:to>
                                    </p:set>
                                    <p:animEffect transition="in" filter="box(in)">
                                      <p:cBhvr>
                                        <p:cTn id="14" dur="500"/>
                                        <p:tgtEl>
                                          <p:spTgt spid="28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ình ảnh có liên quan"/>
          <p:cNvPicPr>
            <a:picLocks noChangeAspect="1" noChangeArrowheads="1"/>
          </p:cNvPicPr>
          <p:nvPr/>
        </p:nvPicPr>
        <p:blipFill>
          <a:blip r:embed="rId2"/>
          <a:srcRect/>
          <a:stretch>
            <a:fillRect/>
          </a:stretch>
        </p:blipFill>
        <p:spPr bwMode="auto">
          <a:xfrm>
            <a:off x="203200" y="1752600"/>
            <a:ext cx="8102600" cy="4191001"/>
          </a:xfrm>
          <a:prstGeom prst="rect">
            <a:avLst/>
          </a:prstGeom>
          <a:noFill/>
        </p:spPr>
      </p:pic>
      <p:sp>
        <p:nvSpPr>
          <p:cNvPr id="5" name="Title 4"/>
          <p:cNvSpPr>
            <a:spLocks noGrp="1"/>
          </p:cNvSpPr>
          <p:nvPr>
            <p:ph type="ctrTitle"/>
          </p:nvPr>
        </p:nvSpPr>
        <p:spPr>
          <a:xfrm>
            <a:off x="762000" y="990600"/>
            <a:ext cx="7543800" cy="609600"/>
          </a:xfrm>
        </p:spPr>
        <p:txBody>
          <a:bodyPr anchor="ctr"/>
          <a:lstStyle/>
          <a:p>
            <a:pPr algn="ctr"/>
            <a:r>
              <a:rPr lang="en-US" sz="2800" dirty="0" err="1" smtClean="0">
                <a:latin typeface="Times New Roman" pitchFamily="18" charset="0"/>
                <a:cs typeface="Times New Roman" pitchFamily="18" charset="0"/>
              </a:rPr>
              <a:t>Đây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bản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đồ</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về</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mảng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kiến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tạo</a:t>
            </a:r>
            <a:endParaRPr lang="en-US" sz="2800" dirty="0">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par>
                                <p:cTn id="8" presetID="4" presetClass="entr" presetSubtype="16" fill="hold" nodeType="withEffect">
                                  <p:stCondLst>
                                    <p:cond delay="0"/>
                                  </p:stCondLst>
                                  <p:childTnLst>
                                    <p:set>
                                      <p:cBhvr>
                                        <p:cTn id="9" dur="1" fill="hold">
                                          <p:stCondLst>
                                            <p:cond delay="0"/>
                                          </p:stCondLst>
                                        </p:cTn>
                                        <p:tgtEl>
                                          <p:spTgt spid="29698"/>
                                        </p:tgtEl>
                                        <p:attrNameLst>
                                          <p:attrName>style.visibility</p:attrName>
                                        </p:attrNameLst>
                                      </p:cBhvr>
                                      <p:to>
                                        <p:strVal val="visible"/>
                                      </p:to>
                                    </p:set>
                                    <p:animEffect transition="in" filter="box(in)">
                                      <p:cBhvr>
                                        <p:cTn id="10" dur="500"/>
                                        <p:tgtEl>
                                          <p:spTgt spid="29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620000" cy="960438"/>
          </a:xfrm>
        </p:spPr>
        <p:txBody>
          <a:bodyPr>
            <a:normAutofit fontScale="90000"/>
          </a:bodyPr>
          <a:lstStyle/>
          <a:p>
            <a:r>
              <a:rPr lang="en-US" sz="2600" dirty="0" err="1" smtClean="0"/>
              <a:t>Dãy</a:t>
            </a:r>
            <a:r>
              <a:rPr lang="en-US" sz="2600" dirty="0" smtClean="0"/>
              <a:t> Himalaya </a:t>
            </a:r>
            <a:r>
              <a:rPr lang="en-US" sz="2600" dirty="0" err="1" smtClean="0"/>
              <a:t>được</a:t>
            </a:r>
            <a:r>
              <a:rPr lang="en-US" sz="2600" dirty="0" smtClean="0"/>
              <a:t> </a:t>
            </a:r>
            <a:r>
              <a:rPr lang="en-US" sz="2600" dirty="0" err="1" smtClean="0"/>
              <a:t>tạo</a:t>
            </a:r>
            <a:r>
              <a:rPr lang="en-US" sz="2600" dirty="0" smtClean="0"/>
              <a:t> </a:t>
            </a:r>
            <a:r>
              <a:rPr lang="en-US" sz="2600" dirty="0" err="1" smtClean="0"/>
              <a:t>bởi</a:t>
            </a:r>
            <a:r>
              <a:rPr lang="en-US" sz="2600" dirty="0" smtClean="0"/>
              <a:t> </a:t>
            </a:r>
            <a:r>
              <a:rPr lang="en-US" sz="2600" dirty="0" err="1" smtClean="0"/>
              <a:t>sự</a:t>
            </a:r>
            <a:r>
              <a:rPr lang="en-US" sz="2600" dirty="0" smtClean="0"/>
              <a:t> </a:t>
            </a:r>
            <a:r>
              <a:rPr lang="en-US" sz="2600" dirty="0" err="1" smtClean="0"/>
              <a:t>sự</a:t>
            </a:r>
            <a:r>
              <a:rPr lang="en-US" sz="2600" dirty="0" smtClean="0"/>
              <a:t> </a:t>
            </a:r>
            <a:r>
              <a:rPr lang="en-US" sz="2600" dirty="0" err="1" smtClean="0"/>
              <a:t>tiếp</a:t>
            </a:r>
            <a:r>
              <a:rPr lang="en-US" sz="2600" dirty="0" smtClean="0"/>
              <a:t> </a:t>
            </a:r>
            <a:r>
              <a:rPr lang="en-US" sz="2600" dirty="0" err="1" smtClean="0"/>
              <a:t>xúc</a:t>
            </a:r>
            <a:r>
              <a:rPr lang="en-US" sz="2600" dirty="0" smtClean="0"/>
              <a:t> </a:t>
            </a:r>
            <a:r>
              <a:rPr lang="en-US" sz="2600" dirty="0" err="1" smtClean="0"/>
              <a:t>giữa</a:t>
            </a:r>
            <a:r>
              <a:rPr lang="en-US" sz="2600" dirty="0" smtClean="0"/>
              <a:t> </a:t>
            </a:r>
            <a:r>
              <a:rPr lang="en-US" sz="2600" dirty="0" err="1" smtClean="0"/>
              <a:t>các</a:t>
            </a:r>
            <a:r>
              <a:rPr lang="en-US" sz="2600" dirty="0" smtClean="0"/>
              <a:t> </a:t>
            </a:r>
            <a:r>
              <a:rPr lang="en-US" sz="2600" dirty="0" err="1" smtClean="0"/>
              <a:t>mảng</a:t>
            </a:r>
            <a:r>
              <a:rPr lang="en-US" sz="2600" dirty="0" smtClean="0"/>
              <a:t> </a:t>
            </a:r>
            <a:r>
              <a:rPr lang="en-US" sz="2600" dirty="0" err="1" smtClean="0"/>
              <a:t>kiến</a:t>
            </a:r>
            <a:r>
              <a:rPr lang="en-US" sz="2600" dirty="0" smtClean="0"/>
              <a:t> </a:t>
            </a:r>
            <a:r>
              <a:rPr lang="en-US" sz="2600" dirty="0" err="1" smtClean="0"/>
              <a:t>tạo</a:t>
            </a:r>
            <a:r>
              <a:rPr lang="en-US" sz="2600" dirty="0" smtClean="0"/>
              <a:t>: </a:t>
            </a:r>
            <a:r>
              <a:rPr lang="en-US" sz="2600" dirty="0" err="1" smtClean="0"/>
              <a:t>mảng</a:t>
            </a:r>
            <a:r>
              <a:rPr lang="en-US" sz="2600" dirty="0" smtClean="0"/>
              <a:t>  Á-</a:t>
            </a:r>
            <a:r>
              <a:rPr lang="en-US" sz="2600" dirty="0" err="1" smtClean="0"/>
              <a:t>Âu</a:t>
            </a:r>
            <a:r>
              <a:rPr lang="en-US" sz="2600" dirty="0" smtClean="0"/>
              <a:t> </a:t>
            </a:r>
            <a:r>
              <a:rPr lang="en-US" sz="2600" dirty="0" err="1" smtClean="0"/>
              <a:t>với</a:t>
            </a:r>
            <a:r>
              <a:rPr lang="en-US" sz="2600" dirty="0" smtClean="0"/>
              <a:t> </a:t>
            </a:r>
            <a:r>
              <a:rPr lang="en-US" sz="2600" dirty="0" err="1" smtClean="0"/>
              <a:t>mảng</a:t>
            </a:r>
            <a:r>
              <a:rPr lang="en-US" sz="2600" dirty="0" smtClean="0"/>
              <a:t> </a:t>
            </a:r>
            <a:r>
              <a:rPr lang="en-US" sz="2600" dirty="0" err="1" smtClean="0"/>
              <a:t>Ấn</a:t>
            </a:r>
            <a:r>
              <a:rPr lang="en-US" sz="2600" dirty="0" smtClean="0"/>
              <a:t> </a:t>
            </a:r>
            <a:r>
              <a:rPr lang="en-US" sz="2600" dirty="0" err="1" smtClean="0"/>
              <a:t>Độ</a:t>
            </a:r>
            <a:r>
              <a:rPr lang="en-US" sz="2600" dirty="0" smtClean="0"/>
              <a:t>- Ô-</a:t>
            </a:r>
            <a:r>
              <a:rPr lang="en-US" sz="2600" dirty="0" err="1" smtClean="0"/>
              <a:t>xtrây</a:t>
            </a:r>
            <a:r>
              <a:rPr lang="en-US" sz="2600" dirty="0" smtClean="0"/>
              <a:t>-</a:t>
            </a:r>
            <a:r>
              <a:rPr lang="en-US" sz="2600" dirty="0" err="1" smtClean="0"/>
              <a:t>li</a:t>
            </a:r>
            <a:r>
              <a:rPr lang="en-US" sz="2600" dirty="0" smtClean="0"/>
              <a:t>-a</a:t>
            </a:r>
            <a:endParaRPr lang="en-US" sz="2600" dirty="0"/>
          </a:p>
        </p:txBody>
      </p:sp>
      <p:pic>
        <p:nvPicPr>
          <p:cNvPr id="33794" name="Picture 2" descr="Kết quả hình ảnh cho dẫy himalaya"/>
          <p:cNvPicPr>
            <a:picLocks noChangeAspect="1" noChangeArrowheads="1"/>
          </p:cNvPicPr>
          <p:nvPr/>
        </p:nvPicPr>
        <p:blipFill>
          <a:blip r:embed="rId2"/>
          <a:srcRect/>
          <a:stretch>
            <a:fillRect/>
          </a:stretch>
        </p:blipFill>
        <p:spPr bwMode="auto">
          <a:xfrm>
            <a:off x="533400" y="1366472"/>
            <a:ext cx="7696200" cy="5217136"/>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 presetClass="entr" presetSubtype="10" fill="hold" nodeType="withEffect">
                                  <p:stCondLst>
                                    <p:cond delay="0"/>
                                  </p:stCondLst>
                                  <p:childTnLst>
                                    <p:set>
                                      <p:cBhvr>
                                        <p:cTn id="9" dur="1" fill="hold">
                                          <p:stCondLst>
                                            <p:cond delay="0"/>
                                          </p:stCondLst>
                                        </p:cTn>
                                        <p:tgtEl>
                                          <p:spTgt spid="33794"/>
                                        </p:tgtEl>
                                        <p:attrNameLst>
                                          <p:attrName>style.visibility</p:attrName>
                                        </p:attrNameLst>
                                      </p:cBhvr>
                                      <p:to>
                                        <p:strVal val="visible"/>
                                      </p:to>
                                    </p:set>
                                    <p:animEffect transition="in" filter="checkerboard(across)">
                                      <p:cBhvr>
                                        <p:cTn id="10" dur="500"/>
                                        <p:tgtEl>
                                          <p:spTgt spid="33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042" y="-152400"/>
            <a:ext cx="8229600" cy="1143000"/>
          </a:xfrm>
        </p:spPr>
        <p:txBody>
          <a:bodyPr>
            <a:normAutofit/>
          </a:bodyPr>
          <a:lstStyle/>
          <a:p>
            <a:r>
              <a:rPr lang="en-US" sz="4000" b="1" smtClean="0">
                <a:solidFill>
                  <a:srgbClr val="FF0000"/>
                </a:solidFill>
                <a:latin typeface="Times New Roman" pitchFamily="18" charset="0"/>
                <a:cs typeface="Times New Roman" pitchFamily="18" charset="0"/>
              </a:rPr>
              <a:t>NỘI DUNG CHÍNH</a:t>
            </a:r>
            <a:endParaRPr lang="en-US" sz="4000" b="1">
              <a:solidFill>
                <a:srgbClr val="FF0000"/>
              </a:solidFill>
              <a:latin typeface="Times New Roman" pitchFamily="18" charset="0"/>
              <a:cs typeface="Times New Roman" pitchFamily="18" charset="0"/>
            </a:endParaRPr>
          </a:p>
        </p:txBody>
      </p:sp>
      <p:grpSp>
        <p:nvGrpSpPr>
          <p:cNvPr id="13" name="Group 12"/>
          <p:cNvGrpSpPr/>
          <p:nvPr/>
        </p:nvGrpSpPr>
        <p:grpSpPr>
          <a:xfrm>
            <a:off x="2394728" y="685800"/>
            <a:ext cx="4038600" cy="685800"/>
            <a:chOff x="2514600" y="1371600"/>
            <a:chExt cx="4038600" cy="685800"/>
          </a:xfrm>
        </p:grpSpPr>
        <p:cxnSp>
          <p:nvCxnSpPr>
            <p:cNvPr id="5" name="Straight Connector 4"/>
            <p:cNvCxnSpPr/>
            <p:nvPr/>
          </p:nvCxnSpPr>
          <p:spPr>
            <a:xfrm>
              <a:off x="2514600" y="1371600"/>
              <a:ext cx="4038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514600" y="1371600"/>
              <a:ext cx="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553200" y="1371600"/>
              <a:ext cx="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766317" y="1371600"/>
            <a:ext cx="3566426" cy="523220"/>
          </a:xfrm>
          <a:prstGeom prst="rect">
            <a:avLst/>
          </a:prstGeom>
          <a:solidFill>
            <a:srgbClr val="FF0000"/>
          </a:solidFill>
        </p:spPr>
        <p:txBody>
          <a:bodyPr wrap="none" rtlCol="0">
            <a:spAutoFit/>
          </a:bodyPr>
          <a:lstStyle/>
          <a:p>
            <a:r>
              <a:rPr lang="en-US" sz="2800" b="1" smtClean="0">
                <a:solidFill>
                  <a:srgbClr val="002060"/>
                </a:solidFill>
                <a:latin typeface="Times New Roman" pitchFamily="18" charset="0"/>
                <a:cs typeface="Times New Roman" pitchFamily="18" charset="0"/>
              </a:rPr>
              <a:t>QUY LUẬT ĐIẠ ĐỚI</a:t>
            </a:r>
            <a:endParaRPr lang="en-US" sz="2800" b="1">
              <a:solidFill>
                <a:srgbClr val="002060"/>
              </a:solidFill>
              <a:latin typeface="Times New Roman" pitchFamily="18" charset="0"/>
              <a:cs typeface="Times New Roman" pitchFamily="18" charset="0"/>
            </a:endParaRPr>
          </a:p>
        </p:txBody>
      </p:sp>
      <p:sp>
        <p:nvSpPr>
          <p:cNvPr id="15" name="TextBox 14"/>
          <p:cNvSpPr txBox="1"/>
          <p:nvPr/>
        </p:nvSpPr>
        <p:spPr>
          <a:xfrm>
            <a:off x="4732877" y="1371600"/>
            <a:ext cx="4294189" cy="523220"/>
          </a:xfrm>
          <a:prstGeom prst="rect">
            <a:avLst/>
          </a:prstGeom>
          <a:solidFill>
            <a:srgbClr val="FF0000"/>
          </a:solidFill>
        </p:spPr>
        <p:txBody>
          <a:bodyPr wrap="none" rtlCol="0">
            <a:spAutoFit/>
          </a:bodyPr>
          <a:lstStyle/>
          <a:p>
            <a:r>
              <a:rPr lang="en-US" sz="2800" b="1" smtClean="0">
                <a:solidFill>
                  <a:srgbClr val="002060"/>
                </a:solidFill>
                <a:latin typeface="Times New Roman" pitchFamily="18" charset="0"/>
                <a:cs typeface="Times New Roman" pitchFamily="18" charset="0"/>
              </a:rPr>
              <a:t>QUY LUẬT PHI ĐIẠ ĐỚI</a:t>
            </a:r>
            <a:endParaRPr lang="en-US" sz="2800" b="1">
              <a:solidFill>
                <a:srgbClr val="002060"/>
              </a:solidFill>
              <a:latin typeface="Times New Roman" pitchFamily="18" charset="0"/>
              <a:cs typeface="Times New Roman" pitchFamily="18" charset="0"/>
            </a:endParaRPr>
          </a:p>
        </p:txBody>
      </p:sp>
      <p:cxnSp>
        <p:nvCxnSpPr>
          <p:cNvPr id="17" name="Elbow Connector 16"/>
          <p:cNvCxnSpPr>
            <a:stCxn id="14" idx="1"/>
          </p:cNvCxnSpPr>
          <p:nvPr/>
        </p:nvCxnSpPr>
        <p:spPr>
          <a:xfrm rot="10800000" flipV="1">
            <a:off x="369257" y="1633210"/>
            <a:ext cx="397061" cy="3546502"/>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18" name="Elbow Connector 17"/>
          <p:cNvCxnSpPr>
            <a:stCxn id="15" idx="1"/>
          </p:cNvCxnSpPr>
          <p:nvPr/>
        </p:nvCxnSpPr>
        <p:spPr>
          <a:xfrm rot="10800000" flipV="1">
            <a:off x="4570795" y="1633210"/>
            <a:ext cx="162082" cy="3273912"/>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69260" y="5179712"/>
            <a:ext cx="41983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369256" y="2918588"/>
            <a:ext cx="41983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856350" y="1942605"/>
            <a:ext cx="1790875" cy="523220"/>
          </a:xfrm>
          <a:prstGeom prst="rect">
            <a:avLst/>
          </a:prstGeom>
          <a:solidFill>
            <a:srgbClr val="00B0F0"/>
          </a:solidFill>
        </p:spPr>
        <p:txBody>
          <a:bodyPr wrap="none" rtlCol="0">
            <a:spAutoFit/>
          </a:bodyPr>
          <a:lstStyle/>
          <a:p>
            <a:r>
              <a:rPr lang="en-US" sz="2800" b="1" smtClean="0">
                <a:solidFill>
                  <a:srgbClr val="002060"/>
                </a:solidFill>
                <a:latin typeface="Times New Roman" pitchFamily="18" charset="0"/>
                <a:cs typeface="Times New Roman" pitchFamily="18" charset="0"/>
              </a:rPr>
              <a:t>Khái niệm</a:t>
            </a:r>
            <a:endParaRPr lang="en-US" sz="2800" b="1">
              <a:solidFill>
                <a:srgbClr val="002060"/>
              </a:solidFill>
              <a:latin typeface="Times New Roman" pitchFamily="18" charset="0"/>
              <a:cs typeface="Times New Roman" pitchFamily="18" charset="0"/>
            </a:endParaRPr>
          </a:p>
        </p:txBody>
      </p:sp>
      <p:sp>
        <p:nvSpPr>
          <p:cNvPr id="25" name="TextBox 24"/>
          <p:cNvSpPr txBox="1"/>
          <p:nvPr/>
        </p:nvSpPr>
        <p:spPr>
          <a:xfrm>
            <a:off x="5046055" y="1950976"/>
            <a:ext cx="1790875" cy="523220"/>
          </a:xfrm>
          <a:prstGeom prst="rect">
            <a:avLst/>
          </a:prstGeom>
          <a:solidFill>
            <a:srgbClr val="00B0F0"/>
          </a:solidFill>
        </p:spPr>
        <p:txBody>
          <a:bodyPr wrap="none" rtlCol="0">
            <a:spAutoFit/>
          </a:bodyPr>
          <a:lstStyle/>
          <a:p>
            <a:r>
              <a:rPr lang="en-US" sz="2800" b="1" smtClean="0">
                <a:solidFill>
                  <a:srgbClr val="002060"/>
                </a:solidFill>
                <a:latin typeface="Times New Roman" pitchFamily="18" charset="0"/>
                <a:cs typeface="Times New Roman" pitchFamily="18" charset="0"/>
              </a:rPr>
              <a:t>Khái niệm</a:t>
            </a:r>
            <a:endParaRPr lang="en-US" sz="2800" b="1">
              <a:solidFill>
                <a:srgbClr val="002060"/>
              </a:solidFill>
              <a:latin typeface="Times New Roman" pitchFamily="18" charset="0"/>
              <a:cs typeface="Times New Roman" pitchFamily="18" charset="0"/>
            </a:endParaRPr>
          </a:p>
        </p:txBody>
      </p:sp>
      <p:cxnSp>
        <p:nvCxnSpPr>
          <p:cNvPr id="26" name="Straight Arrow Connector 25"/>
          <p:cNvCxnSpPr/>
          <p:nvPr/>
        </p:nvCxnSpPr>
        <p:spPr>
          <a:xfrm>
            <a:off x="4579176" y="2140150"/>
            <a:ext cx="48429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854398" y="4918102"/>
            <a:ext cx="1630575" cy="523220"/>
          </a:xfrm>
          <a:prstGeom prst="rect">
            <a:avLst/>
          </a:prstGeom>
          <a:solidFill>
            <a:srgbClr val="00B0F0"/>
          </a:solidFill>
        </p:spPr>
        <p:txBody>
          <a:bodyPr wrap="none" rtlCol="0">
            <a:spAutoFit/>
          </a:bodyPr>
          <a:lstStyle/>
          <a:p>
            <a:r>
              <a:rPr lang="en-US" sz="2800" b="1" smtClean="0">
                <a:solidFill>
                  <a:srgbClr val="002060"/>
                </a:solidFill>
                <a:latin typeface="Times New Roman" pitchFamily="18" charset="0"/>
                <a:cs typeface="Times New Roman" pitchFamily="18" charset="0"/>
              </a:rPr>
              <a:t>Biểu hiện</a:t>
            </a:r>
            <a:endParaRPr lang="en-US" sz="2800" b="1">
              <a:solidFill>
                <a:srgbClr val="002060"/>
              </a:solidFill>
              <a:latin typeface="Times New Roman" pitchFamily="18" charset="0"/>
              <a:cs typeface="Times New Roman" pitchFamily="18" charset="0"/>
            </a:endParaRPr>
          </a:p>
        </p:txBody>
      </p:sp>
      <p:sp>
        <p:nvSpPr>
          <p:cNvPr id="28" name="TextBox 27"/>
          <p:cNvSpPr txBox="1"/>
          <p:nvPr/>
        </p:nvSpPr>
        <p:spPr>
          <a:xfrm>
            <a:off x="5126206" y="4645512"/>
            <a:ext cx="1630575" cy="523220"/>
          </a:xfrm>
          <a:prstGeom prst="rect">
            <a:avLst/>
          </a:prstGeom>
          <a:solidFill>
            <a:srgbClr val="00B0F0"/>
          </a:solidFill>
        </p:spPr>
        <p:txBody>
          <a:bodyPr wrap="none" rtlCol="0">
            <a:spAutoFit/>
          </a:bodyPr>
          <a:lstStyle/>
          <a:p>
            <a:r>
              <a:rPr lang="en-US" sz="2800" b="1" smtClean="0">
                <a:solidFill>
                  <a:srgbClr val="002060"/>
                </a:solidFill>
                <a:latin typeface="Times New Roman" pitchFamily="18" charset="0"/>
                <a:cs typeface="Times New Roman" pitchFamily="18" charset="0"/>
              </a:rPr>
              <a:t>Biểu hiện</a:t>
            </a:r>
            <a:endParaRPr lang="en-US" sz="2800" b="1">
              <a:solidFill>
                <a:srgbClr val="002060"/>
              </a:solidFill>
              <a:latin typeface="Times New Roman" pitchFamily="18" charset="0"/>
              <a:cs typeface="Times New Roman" pitchFamily="18" charset="0"/>
            </a:endParaRPr>
          </a:p>
        </p:txBody>
      </p:sp>
      <p:sp>
        <p:nvSpPr>
          <p:cNvPr id="35" name="TextBox 34"/>
          <p:cNvSpPr txBox="1"/>
          <p:nvPr/>
        </p:nvSpPr>
        <p:spPr>
          <a:xfrm>
            <a:off x="963583" y="3144306"/>
            <a:ext cx="3171894" cy="830997"/>
          </a:xfrm>
          <a:prstGeom prst="rect">
            <a:avLst/>
          </a:prstGeom>
          <a:solidFill>
            <a:srgbClr val="FFFF00"/>
          </a:solidFill>
        </p:spPr>
        <p:txBody>
          <a:bodyPr wrap="none" rtlCol="0">
            <a:spAutoFit/>
          </a:bodyPr>
          <a:lstStyle/>
          <a:p>
            <a:pPr algn="ctr"/>
            <a:r>
              <a:rPr lang="en-US" sz="2400" b="1" smtClean="0">
                <a:solidFill>
                  <a:srgbClr val="002060"/>
                </a:solidFill>
                <a:latin typeface="Times New Roman" pitchFamily="18" charset="0"/>
                <a:cs typeface="Times New Roman" pitchFamily="18" charset="0"/>
              </a:rPr>
              <a:t>Sự phân bố các </a:t>
            </a:r>
          </a:p>
          <a:p>
            <a:pPr algn="ctr"/>
            <a:r>
              <a:rPr lang="en-US" sz="2400" b="1" smtClean="0">
                <a:solidFill>
                  <a:srgbClr val="002060"/>
                </a:solidFill>
                <a:latin typeface="Times New Roman" pitchFamily="18" charset="0"/>
                <a:cs typeface="Times New Roman" pitchFamily="18" charset="0"/>
              </a:rPr>
              <a:t>vòng đai nhiệt trên TĐ</a:t>
            </a:r>
            <a:endParaRPr lang="en-US" sz="2400" b="1">
              <a:solidFill>
                <a:srgbClr val="002060"/>
              </a:solidFill>
              <a:latin typeface="Times New Roman" pitchFamily="18" charset="0"/>
              <a:cs typeface="Times New Roman" pitchFamily="18" charset="0"/>
            </a:endParaRPr>
          </a:p>
        </p:txBody>
      </p:sp>
      <p:sp>
        <p:nvSpPr>
          <p:cNvPr id="41" name="TextBox 40"/>
          <p:cNvSpPr txBox="1"/>
          <p:nvPr/>
        </p:nvSpPr>
        <p:spPr>
          <a:xfrm>
            <a:off x="997760" y="4076125"/>
            <a:ext cx="2793585" cy="830997"/>
          </a:xfrm>
          <a:prstGeom prst="rect">
            <a:avLst/>
          </a:prstGeom>
          <a:solidFill>
            <a:srgbClr val="FFFF00"/>
          </a:solidFill>
        </p:spPr>
        <p:txBody>
          <a:bodyPr wrap="none" rtlCol="0">
            <a:spAutoFit/>
          </a:bodyPr>
          <a:lstStyle/>
          <a:p>
            <a:pPr algn="ctr"/>
            <a:r>
              <a:rPr lang="en-US" sz="2400" b="1" smtClean="0">
                <a:solidFill>
                  <a:srgbClr val="002060"/>
                </a:solidFill>
                <a:latin typeface="Times New Roman" pitchFamily="18" charset="0"/>
                <a:cs typeface="Times New Roman" pitchFamily="18" charset="0"/>
              </a:rPr>
              <a:t>Các đai khí áp &amp;</a:t>
            </a:r>
          </a:p>
          <a:p>
            <a:pPr algn="ctr"/>
            <a:r>
              <a:rPr lang="en-US" sz="2400" b="1" smtClean="0">
                <a:solidFill>
                  <a:srgbClr val="002060"/>
                </a:solidFill>
                <a:latin typeface="Times New Roman" pitchFamily="18" charset="0"/>
                <a:cs typeface="Times New Roman" pitchFamily="18" charset="0"/>
              </a:rPr>
              <a:t>Các đới gió trên TĐ</a:t>
            </a:r>
            <a:endParaRPr lang="en-US" sz="2400" b="1">
              <a:solidFill>
                <a:srgbClr val="002060"/>
              </a:solidFill>
              <a:latin typeface="Times New Roman" pitchFamily="18" charset="0"/>
              <a:cs typeface="Times New Roman" pitchFamily="18" charset="0"/>
            </a:endParaRPr>
          </a:p>
        </p:txBody>
      </p:sp>
      <p:sp>
        <p:nvSpPr>
          <p:cNvPr id="52" name="TextBox 51"/>
          <p:cNvSpPr txBox="1"/>
          <p:nvPr/>
        </p:nvSpPr>
        <p:spPr>
          <a:xfrm>
            <a:off x="997760" y="6027003"/>
            <a:ext cx="3259226" cy="830997"/>
          </a:xfrm>
          <a:prstGeom prst="rect">
            <a:avLst/>
          </a:prstGeom>
          <a:solidFill>
            <a:srgbClr val="FFFF00"/>
          </a:solidFill>
        </p:spPr>
        <p:txBody>
          <a:bodyPr wrap="none" rtlCol="0">
            <a:spAutoFit/>
          </a:bodyPr>
          <a:lstStyle/>
          <a:p>
            <a:pPr algn="ctr"/>
            <a:r>
              <a:rPr lang="en-US" sz="2400" b="1" dirty="0" err="1" smtClean="0">
                <a:solidFill>
                  <a:srgbClr val="002060"/>
                </a:solidFill>
                <a:latin typeface="Times New Roman" pitchFamily="18" charset="0"/>
                <a:cs typeface="Times New Roman" pitchFamily="18" charset="0"/>
              </a:rPr>
              <a:t>Các</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kiểu</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thảm</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thực</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vật</a:t>
            </a:r>
            <a:endParaRPr lang="en-US" sz="2400" b="1" dirty="0" smtClean="0">
              <a:solidFill>
                <a:srgbClr val="002060"/>
              </a:solidFill>
              <a:latin typeface="Times New Roman" pitchFamily="18" charset="0"/>
              <a:cs typeface="Times New Roman" pitchFamily="18" charset="0"/>
            </a:endParaRPr>
          </a:p>
          <a:p>
            <a:pPr algn="ctr"/>
            <a:r>
              <a:rPr lang="en-US" sz="2400" b="1" dirty="0" err="1" smtClean="0">
                <a:solidFill>
                  <a:srgbClr val="002060"/>
                </a:solidFill>
                <a:latin typeface="Times New Roman" pitchFamily="18" charset="0"/>
                <a:cs typeface="Times New Roman" pitchFamily="18" charset="0"/>
              </a:rPr>
              <a:t>Và</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đất</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trên</a:t>
            </a:r>
            <a:r>
              <a:rPr lang="en-US" sz="2400" b="1" dirty="0" smtClean="0">
                <a:solidFill>
                  <a:srgbClr val="002060"/>
                </a:solidFill>
                <a:latin typeface="Times New Roman" pitchFamily="18" charset="0"/>
                <a:cs typeface="Times New Roman" pitchFamily="18" charset="0"/>
              </a:rPr>
              <a:t> TĐ</a:t>
            </a:r>
            <a:endParaRPr lang="en-US" sz="2400" b="1" dirty="0">
              <a:solidFill>
                <a:srgbClr val="002060"/>
              </a:solidFill>
              <a:latin typeface="Times New Roman" pitchFamily="18" charset="0"/>
              <a:cs typeface="Times New Roman" pitchFamily="18" charset="0"/>
            </a:endParaRPr>
          </a:p>
        </p:txBody>
      </p:sp>
      <p:sp>
        <p:nvSpPr>
          <p:cNvPr id="53" name="TextBox 52"/>
          <p:cNvSpPr txBox="1"/>
          <p:nvPr/>
        </p:nvSpPr>
        <p:spPr>
          <a:xfrm>
            <a:off x="939935" y="5404999"/>
            <a:ext cx="3474093" cy="461665"/>
          </a:xfrm>
          <a:prstGeom prst="rect">
            <a:avLst/>
          </a:prstGeom>
          <a:solidFill>
            <a:srgbClr val="FFFF00"/>
          </a:solidFill>
        </p:spPr>
        <p:txBody>
          <a:bodyPr wrap="none" rtlCol="0">
            <a:spAutoFit/>
          </a:bodyPr>
          <a:lstStyle/>
          <a:p>
            <a:r>
              <a:rPr lang="en-US" sz="2400" b="1" smtClean="0">
                <a:solidFill>
                  <a:srgbClr val="002060"/>
                </a:solidFill>
                <a:latin typeface="Times New Roman" pitchFamily="18" charset="0"/>
                <a:cs typeface="Times New Roman" pitchFamily="18" charset="0"/>
              </a:rPr>
              <a:t>Các đới khí hậu trên TĐ</a:t>
            </a:r>
            <a:endParaRPr lang="en-US" sz="2400" b="1">
              <a:solidFill>
                <a:srgbClr val="002060"/>
              </a:solidFill>
              <a:latin typeface="Times New Roman" pitchFamily="18" charset="0"/>
              <a:cs typeface="Times New Roman" pitchFamily="18" charset="0"/>
            </a:endParaRPr>
          </a:p>
        </p:txBody>
      </p:sp>
      <p:cxnSp>
        <p:nvCxnSpPr>
          <p:cNvPr id="56" name="Straight Connector 55"/>
          <p:cNvCxnSpPr/>
          <p:nvPr/>
        </p:nvCxnSpPr>
        <p:spPr>
          <a:xfrm>
            <a:off x="789095" y="3690610"/>
            <a:ext cx="0" cy="2751891"/>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789095" y="3690610"/>
            <a:ext cx="1744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818431" y="4491623"/>
            <a:ext cx="1744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816112" y="5638800"/>
            <a:ext cx="1744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838200" y="6400800"/>
            <a:ext cx="1744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V="1">
            <a:off x="4592314" y="4907122"/>
            <a:ext cx="471159" cy="109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5341009" y="3660626"/>
            <a:ext cx="1415772" cy="830997"/>
          </a:xfrm>
          <a:prstGeom prst="rect">
            <a:avLst/>
          </a:prstGeom>
          <a:solidFill>
            <a:srgbClr val="FFFF00"/>
          </a:solidFill>
        </p:spPr>
        <p:txBody>
          <a:bodyPr wrap="none" rtlCol="0">
            <a:spAutoFit/>
          </a:bodyPr>
          <a:lstStyle/>
          <a:p>
            <a:pPr algn="ctr"/>
            <a:r>
              <a:rPr lang="en-US" sz="2400" b="1" smtClean="0">
                <a:solidFill>
                  <a:srgbClr val="002060"/>
                </a:solidFill>
                <a:latin typeface="Times New Roman" pitchFamily="18" charset="0"/>
                <a:cs typeface="Times New Roman" pitchFamily="18" charset="0"/>
              </a:rPr>
              <a:t>Quy luật </a:t>
            </a:r>
          </a:p>
          <a:p>
            <a:pPr algn="ctr"/>
            <a:r>
              <a:rPr lang="en-US" sz="2400" b="1" smtClean="0">
                <a:solidFill>
                  <a:srgbClr val="002060"/>
                </a:solidFill>
                <a:latin typeface="Times New Roman" pitchFamily="18" charset="0"/>
                <a:cs typeface="Times New Roman" pitchFamily="18" charset="0"/>
              </a:rPr>
              <a:t>đai cao</a:t>
            </a:r>
            <a:endParaRPr lang="en-US" sz="2400" b="1">
              <a:solidFill>
                <a:srgbClr val="002060"/>
              </a:solidFill>
              <a:latin typeface="Times New Roman" pitchFamily="18" charset="0"/>
              <a:cs typeface="Times New Roman" pitchFamily="18" charset="0"/>
            </a:endParaRPr>
          </a:p>
        </p:txBody>
      </p:sp>
      <p:sp>
        <p:nvSpPr>
          <p:cNvPr id="67" name="TextBox 66"/>
          <p:cNvSpPr txBox="1"/>
          <p:nvPr/>
        </p:nvSpPr>
        <p:spPr>
          <a:xfrm>
            <a:off x="5385478" y="5823128"/>
            <a:ext cx="1415772" cy="830997"/>
          </a:xfrm>
          <a:prstGeom prst="rect">
            <a:avLst/>
          </a:prstGeom>
          <a:solidFill>
            <a:srgbClr val="FFFF00"/>
          </a:solidFill>
        </p:spPr>
        <p:txBody>
          <a:bodyPr wrap="none" rtlCol="0">
            <a:spAutoFit/>
          </a:bodyPr>
          <a:lstStyle/>
          <a:p>
            <a:pPr algn="ctr"/>
            <a:r>
              <a:rPr lang="en-US" sz="2400" b="1" smtClean="0">
                <a:solidFill>
                  <a:srgbClr val="002060"/>
                </a:solidFill>
                <a:latin typeface="Times New Roman" pitchFamily="18" charset="0"/>
                <a:cs typeface="Times New Roman" pitchFamily="18" charset="0"/>
              </a:rPr>
              <a:t>Quy luật </a:t>
            </a:r>
          </a:p>
          <a:p>
            <a:pPr algn="ctr"/>
            <a:r>
              <a:rPr lang="en-US" sz="2400" b="1" smtClean="0">
                <a:solidFill>
                  <a:srgbClr val="002060"/>
                </a:solidFill>
                <a:latin typeface="Times New Roman" pitchFamily="18" charset="0"/>
                <a:cs typeface="Times New Roman" pitchFamily="18" charset="0"/>
              </a:rPr>
              <a:t>địa ô</a:t>
            </a:r>
            <a:endParaRPr lang="en-US" sz="2400" b="1">
              <a:solidFill>
                <a:srgbClr val="002060"/>
              </a:solidFill>
              <a:latin typeface="Times New Roman" pitchFamily="18" charset="0"/>
              <a:cs typeface="Times New Roman" pitchFamily="18" charset="0"/>
            </a:endParaRPr>
          </a:p>
        </p:txBody>
      </p:sp>
      <p:cxnSp>
        <p:nvCxnSpPr>
          <p:cNvPr id="69" name="Straight Connector 68"/>
          <p:cNvCxnSpPr/>
          <p:nvPr/>
        </p:nvCxnSpPr>
        <p:spPr>
          <a:xfrm>
            <a:off x="4998889" y="4076125"/>
            <a:ext cx="35795" cy="2047461"/>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endCxn id="66" idx="1"/>
          </p:cNvCxnSpPr>
          <p:nvPr/>
        </p:nvCxnSpPr>
        <p:spPr>
          <a:xfrm>
            <a:off x="5034684" y="4076125"/>
            <a:ext cx="3063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5034684" y="6095421"/>
            <a:ext cx="3063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838200" y="2574988"/>
            <a:ext cx="2233304" cy="523220"/>
          </a:xfrm>
          <a:prstGeom prst="rect">
            <a:avLst/>
          </a:prstGeom>
          <a:solidFill>
            <a:srgbClr val="00B0F0"/>
          </a:solidFill>
        </p:spPr>
        <p:txBody>
          <a:bodyPr wrap="none" rtlCol="0">
            <a:spAutoFit/>
          </a:bodyPr>
          <a:lstStyle/>
          <a:p>
            <a:r>
              <a:rPr lang="en-US" sz="2800" b="1" smtClean="0">
                <a:solidFill>
                  <a:srgbClr val="002060"/>
                </a:solidFill>
                <a:latin typeface="Times New Roman" pitchFamily="18" charset="0"/>
                <a:cs typeface="Times New Roman" pitchFamily="18" charset="0"/>
              </a:rPr>
              <a:t>Nguyên nhân</a:t>
            </a:r>
            <a:endParaRPr lang="en-US" sz="2800" b="1">
              <a:solidFill>
                <a:srgbClr val="002060"/>
              </a:solidFill>
              <a:latin typeface="Times New Roman" pitchFamily="18" charset="0"/>
              <a:cs typeface="Times New Roman" pitchFamily="18" charset="0"/>
            </a:endParaRPr>
          </a:p>
        </p:txBody>
      </p:sp>
      <p:cxnSp>
        <p:nvCxnSpPr>
          <p:cNvPr id="80" name="Straight Arrow Connector 79"/>
          <p:cNvCxnSpPr/>
          <p:nvPr/>
        </p:nvCxnSpPr>
        <p:spPr>
          <a:xfrm>
            <a:off x="375620" y="2204215"/>
            <a:ext cx="41983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5057565" y="2724935"/>
            <a:ext cx="2233304" cy="523220"/>
          </a:xfrm>
          <a:prstGeom prst="rect">
            <a:avLst/>
          </a:prstGeom>
          <a:solidFill>
            <a:srgbClr val="00B0F0"/>
          </a:solidFill>
        </p:spPr>
        <p:txBody>
          <a:bodyPr wrap="none" rtlCol="0">
            <a:spAutoFit/>
          </a:bodyPr>
          <a:lstStyle/>
          <a:p>
            <a:r>
              <a:rPr lang="en-US" sz="2800" b="1" smtClean="0">
                <a:solidFill>
                  <a:srgbClr val="002060"/>
                </a:solidFill>
                <a:latin typeface="Times New Roman" pitchFamily="18" charset="0"/>
                <a:cs typeface="Times New Roman" pitchFamily="18" charset="0"/>
              </a:rPr>
              <a:t>Nguyên nhân</a:t>
            </a:r>
            <a:endParaRPr lang="en-US" sz="2800" b="1">
              <a:solidFill>
                <a:srgbClr val="002060"/>
              </a:solidFill>
              <a:latin typeface="Times New Roman" pitchFamily="18" charset="0"/>
              <a:cs typeface="Times New Roman" pitchFamily="18" charset="0"/>
            </a:endParaRPr>
          </a:p>
        </p:txBody>
      </p:sp>
      <p:cxnSp>
        <p:nvCxnSpPr>
          <p:cNvPr id="88" name="Straight Arrow Connector 87"/>
          <p:cNvCxnSpPr/>
          <p:nvPr/>
        </p:nvCxnSpPr>
        <p:spPr>
          <a:xfrm>
            <a:off x="4593331" y="2993095"/>
            <a:ext cx="48429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840056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533400" y="1478280"/>
          <a:ext cx="7620000" cy="5151120"/>
        </p:xfrm>
        <a:graphic>
          <a:graphicData uri="http://schemas.openxmlformats.org/drawingml/2006/table">
            <a:tbl>
              <a:tblPr firstRow="1" bandRow="1">
                <a:tableStyleId>{5C22544A-7EE6-4342-B048-85BDC9FD1C3A}</a:tableStyleId>
              </a:tblPr>
              <a:tblGrid>
                <a:gridCol w="1905000"/>
                <a:gridCol w="1905000"/>
                <a:gridCol w="1905000"/>
                <a:gridCol w="1905000"/>
              </a:tblGrid>
              <a:tr h="685800">
                <a:tc>
                  <a:txBody>
                    <a:bodyPr/>
                    <a:lstStyle/>
                    <a:p>
                      <a:endParaRPr lang="en-US" sz="20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err="1" smtClean="0">
                          <a:effectLst/>
                          <a:latin typeface="Times New Roman" pitchFamily="18" charset="0"/>
                          <a:cs typeface="Times New Roman" pitchFamily="18" charset="0"/>
                        </a:rPr>
                        <a:t>Khái</a:t>
                      </a:r>
                      <a:r>
                        <a:rPr lang="en-US" sz="2000" b="1" dirty="0" smtClean="0">
                          <a:effectLst/>
                          <a:latin typeface="Times New Roman" pitchFamily="18" charset="0"/>
                          <a:cs typeface="Times New Roman" pitchFamily="18" charset="0"/>
                        </a:rPr>
                        <a:t> </a:t>
                      </a:r>
                      <a:r>
                        <a:rPr lang="en-US" sz="2000" b="1" dirty="0" err="1" smtClean="0">
                          <a:effectLst/>
                          <a:latin typeface="Times New Roman" pitchFamily="18" charset="0"/>
                          <a:cs typeface="Times New Roman" pitchFamily="18" charset="0"/>
                        </a:rPr>
                        <a:t>niệm</a:t>
                      </a:r>
                      <a:endParaRPr lang="en-US" sz="2000" dirty="0" smtClean="0">
                        <a:effectLst/>
                        <a:latin typeface="Times New Roman" pitchFamily="18" charset="0"/>
                        <a:cs typeface="Times New Roman" pitchFamily="18" charset="0"/>
                      </a:endParaRPr>
                    </a:p>
                    <a:p>
                      <a:endParaRPr lang="en-US" sz="20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err="1" smtClean="0">
                          <a:effectLst/>
                          <a:latin typeface="Times New Roman" pitchFamily="18" charset="0"/>
                          <a:cs typeface="Times New Roman" pitchFamily="18" charset="0"/>
                        </a:rPr>
                        <a:t>Nguyên</a:t>
                      </a:r>
                      <a:r>
                        <a:rPr lang="en-US" sz="2000" b="1" dirty="0" smtClean="0">
                          <a:effectLst/>
                          <a:latin typeface="Times New Roman" pitchFamily="18" charset="0"/>
                          <a:cs typeface="Times New Roman" pitchFamily="18" charset="0"/>
                        </a:rPr>
                        <a:t> </a:t>
                      </a:r>
                      <a:r>
                        <a:rPr lang="en-US" sz="2000" b="1" dirty="0" err="1" smtClean="0">
                          <a:effectLst/>
                          <a:latin typeface="Times New Roman" pitchFamily="18" charset="0"/>
                          <a:cs typeface="Times New Roman" pitchFamily="18" charset="0"/>
                        </a:rPr>
                        <a:t>nhân</a:t>
                      </a:r>
                      <a:endParaRPr lang="en-US" sz="2000" dirty="0" smtClean="0">
                        <a:effectLst/>
                        <a:latin typeface="Times New Roman" pitchFamily="18" charset="0"/>
                        <a:cs typeface="Times New Roman" pitchFamily="18" charset="0"/>
                      </a:endParaRPr>
                    </a:p>
                    <a:p>
                      <a:endParaRPr lang="en-US" sz="20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err="1" smtClean="0">
                          <a:effectLst/>
                          <a:latin typeface="Times New Roman" pitchFamily="18" charset="0"/>
                          <a:cs typeface="Times New Roman" pitchFamily="18" charset="0"/>
                        </a:rPr>
                        <a:t>Biểu</a:t>
                      </a:r>
                      <a:r>
                        <a:rPr lang="en-US" sz="2000" b="1" dirty="0" smtClean="0">
                          <a:effectLst/>
                          <a:latin typeface="Times New Roman" pitchFamily="18" charset="0"/>
                          <a:cs typeface="Times New Roman" pitchFamily="18" charset="0"/>
                        </a:rPr>
                        <a:t> </a:t>
                      </a:r>
                      <a:r>
                        <a:rPr lang="en-US" sz="2000" b="1" dirty="0" err="1" smtClean="0">
                          <a:effectLst/>
                          <a:latin typeface="Times New Roman" pitchFamily="18" charset="0"/>
                          <a:cs typeface="Times New Roman" pitchFamily="18" charset="0"/>
                        </a:rPr>
                        <a:t>hiện</a:t>
                      </a:r>
                      <a:endParaRPr lang="en-US" sz="2000" dirty="0" smtClean="0">
                        <a:effectLst/>
                        <a:latin typeface="Times New Roman" pitchFamily="18" charset="0"/>
                        <a:cs typeface="Times New Roman" pitchFamily="18" charset="0"/>
                      </a:endParaRPr>
                    </a:p>
                    <a:p>
                      <a:endParaRPr lang="en-US" sz="2000" dirty="0">
                        <a:latin typeface="Times New Roman" pitchFamily="18" charset="0"/>
                        <a:cs typeface="Times New Roman" pitchFamily="18" charset="0"/>
                      </a:endParaRPr>
                    </a:p>
                  </a:txBody>
                  <a:tcPr/>
                </a:tc>
              </a:tr>
              <a:tr h="1549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2000" dirty="0" smtClean="0">
                          <a:effectLst/>
                          <a:latin typeface="Times New Roman" pitchFamily="18" charset="0"/>
                          <a:cs typeface="Times New Roman" pitchFamily="18" charset="0"/>
                        </a:rPr>
                        <a:t>Quy luật đai cao</a:t>
                      </a:r>
                    </a:p>
                    <a:p>
                      <a:endParaRPr lang="en-US" sz="20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2000" dirty="0" smtClean="0">
                          <a:effectLst/>
                          <a:latin typeface="Times New Roman" pitchFamily="18" charset="0"/>
                          <a:cs typeface="Times New Roman" pitchFamily="18" charset="0"/>
                        </a:rPr>
                        <a:t>Sự thay đổi có quy luật của các thành phần tự nhiên theo độ cao địa hình</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2000" dirty="0" smtClean="0">
                          <a:effectLst/>
                          <a:latin typeface="Times New Roman" pitchFamily="18" charset="0"/>
                          <a:cs typeface="Times New Roman" pitchFamily="18" charset="0"/>
                        </a:rPr>
                        <a:t>Giảm nhanh nhiệt độ theo độ cao, sự thay đổi độ ẩm, lượng mưa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2000" dirty="0" smtClean="0">
                          <a:effectLst/>
                          <a:latin typeface="Times New Roman" pitchFamily="18" charset="0"/>
                          <a:cs typeface="Times New Roman" pitchFamily="18" charset="0"/>
                        </a:rPr>
                        <a:t>Phân bố vành đai đất, thực vật theo độ cao</a:t>
                      </a:r>
                    </a:p>
                    <a:p>
                      <a:endParaRPr lang="en-US" sz="2000" dirty="0">
                        <a:latin typeface="Times New Roman" pitchFamily="18" charset="0"/>
                        <a:cs typeface="Times New Roman" pitchFamily="18" charset="0"/>
                      </a:endParaRPr>
                    </a:p>
                  </a:txBody>
                  <a:tcPr/>
                </a:tc>
              </a:tr>
              <a:tr h="1549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2000" dirty="0" smtClean="0">
                          <a:effectLst/>
                          <a:latin typeface="Times New Roman" pitchFamily="18" charset="0"/>
                          <a:cs typeface="Times New Roman" pitchFamily="18" charset="0"/>
                        </a:rPr>
                        <a:t>Quy luật địa ô</a:t>
                      </a:r>
                    </a:p>
                    <a:p>
                      <a:endParaRPr lang="en-US" sz="20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2000" dirty="0" smtClean="0">
                          <a:effectLst/>
                          <a:latin typeface="Times New Roman" pitchFamily="18" charset="0"/>
                          <a:cs typeface="Times New Roman" pitchFamily="18" charset="0"/>
                        </a:rPr>
                        <a:t>Sự thay đổi các thành phần tự nhiên và cảnh quan theo kinh độ</a:t>
                      </a:r>
                    </a:p>
                    <a:p>
                      <a:endParaRPr lang="en-US" sz="2000" dirty="0">
                        <a:latin typeface="Times New Roman" pitchFamily="18" charset="0"/>
                        <a:cs typeface="Times New Roman" pitchFamily="18" charset="0"/>
                      </a:endParaRPr>
                    </a:p>
                  </a:txBody>
                  <a:tcPr/>
                </a:tc>
                <a:tc>
                  <a:txBody>
                    <a:bodyPr/>
                    <a:lstStyle/>
                    <a:p>
                      <a:pPr algn="just"/>
                      <a:r>
                        <a:rPr lang="vi-VN" sz="2000" dirty="0" smtClean="0">
                          <a:effectLst/>
                          <a:latin typeface="Times New Roman" pitchFamily="18" charset="0"/>
                          <a:cs typeface="Times New Roman" pitchFamily="18" charset="0"/>
                        </a:rPr>
                        <a:t>- Sự phân bố đất liền và biển, đại dương -&gt; Khí hậu lục địa bị phân hóa từ đông sang tây</a:t>
                      </a:r>
                    </a:p>
                    <a:p>
                      <a:pPr algn="just"/>
                      <a:r>
                        <a:rPr lang="vi-VN" sz="2000" dirty="0" smtClean="0">
                          <a:effectLst/>
                          <a:latin typeface="Times New Roman" pitchFamily="18" charset="0"/>
                          <a:cs typeface="Times New Roman" pitchFamily="18" charset="0"/>
                        </a:rPr>
                        <a:t>- Núi chạy theo hướng kinh tuyến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2000" dirty="0" smtClean="0">
                          <a:effectLst/>
                          <a:latin typeface="Times New Roman" pitchFamily="18" charset="0"/>
                          <a:cs typeface="Times New Roman" pitchFamily="18" charset="0"/>
                        </a:rPr>
                        <a:t>Thay đổi thảm thực vật theo kinh độ</a:t>
                      </a:r>
                    </a:p>
                    <a:p>
                      <a:endParaRPr lang="en-US" sz="2000" dirty="0">
                        <a:latin typeface="Times New Roman" pitchFamily="18" charset="0"/>
                        <a:cs typeface="Times New Roman" pitchFamily="18" charset="0"/>
                      </a:endParaRPr>
                    </a:p>
                  </a:txBody>
                  <a:tcPr/>
                </a:tc>
              </a:tr>
            </a:tbl>
          </a:graphicData>
        </a:graphic>
      </p:graphicFrame>
      <p:sp>
        <p:nvSpPr>
          <p:cNvPr id="2" name="Title 1"/>
          <p:cNvSpPr>
            <a:spLocks noGrp="1"/>
          </p:cNvSpPr>
          <p:nvPr>
            <p:ph type="title"/>
          </p:nvPr>
        </p:nvSpPr>
        <p:spPr>
          <a:xfrm>
            <a:off x="457200" y="152400"/>
            <a:ext cx="7620000" cy="1371600"/>
          </a:xfrm>
        </p:spPr>
        <p:txBody>
          <a:bodyPr/>
          <a:lstStyle/>
          <a:p>
            <a:r>
              <a:rPr lang="en-US" sz="2400" dirty="0" smtClean="0">
                <a:solidFill>
                  <a:schemeClr val="tx1"/>
                </a:solidFill>
                <a:latin typeface="Times New Roman" pitchFamily="18" charset="0"/>
                <a:cs typeface="Times New Roman" pitchFamily="18" charset="0"/>
              </a:rPr>
              <a:t>2. </a:t>
            </a:r>
            <a:r>
              <a:rPr lang="en-US" sz="2400" dirty="0" err="1" smtClean="0">
                <a:solidFill>
                  <a:schemeClr val="tx1"/>
                </a:solidFill>
                <a:latin typeface="Times New Roman" pitchFamily="18" charset="0"/>
                <a:cs typeface="Times New Roman" pitchFamily="18" charset="0"/>
              </a:rPr>
              <a:t>Biểu</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hiện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của</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quy</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luật</a:t>
            </a:r>
            <a:r>
              <a:rPr lang="en-US" sz="2400" dirty="0" smtClean="0">
                <a:solidFill>
                  <a:schemeClr val="tx1"/>
                </a:solidFill>
                <a:latin typeface="Times New Roman" pitchFamily="18" charset="0"/>
                <a:cs typeface="Times New Roman" pitchFamily="18" charset="0"/>
              </a:rPr>
              <a:t>:</a:t>
            </a:r>
            <a:br>
              <a:rPr lang="en-US" sz="2400" dirty="0" smtClean="0">
                <a:solidFill>
                  <a:schemeClr val="tx1"/>
                </a:solidFill>
                <a:latin typeface="Times New Roman" pitchFamily="18" charset="0"/>
                <a:cs typeface="Times New Roman" pitchFamily="18" charset="0"/>
              </a:rPr>
            </a:br>
            <a:r>
              <a:rPr lang="en-US" sz="2400" dirty="0" smtClean="0">
                <a:solidFill>
                  <a:schemeClr val="tx1"/>
                </a:solidFill>
                <a:latin typeface="Times New Roman" pitchFamily="18" charset="0"/>
                <a:cs typeface="Times New Roman" pitchFamily="18" charset="0"/>
              </a:rPr>
              <a:t>		a) </a:t>
            </a:r>
            <a:r>
              <a:rPr lang="en-US" sz="2400" dirty="0" err="1" smtClean="0">
                <a:solidFill>
                  <a:schemeClr val="tx1"/>
                </a:solidFill>
                <a:latin typeface="Times New Roman" pitchFamily="18" charset="0"/>
                <a:cs typeface="Times New Roman" pitchFamily="18" charset="0"/>
              </a:rPr>
              <a:t>Quy</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luật</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đai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cao</a:t>
            </a:r>
            <a:r>
              <a:rPr lang="en-US" sz="2400" dirty="0" smtClean="0">
                <a:solidFill>
                  <a:schemeClr val="tx1"/>
                </a:solidFill>
                <a:latin typeface="Times New Roman" pitchFamily="18" charset="0"/>
                <a:cs typeface="Times New Roman" pitchFamily="18" charset="0"/>
              </a:rPr>
              <a:t>:</a:t>
            </a:r>
            <a:br>
              <a:rPr lang="en-US" sz="2400" dirty="0" smtClean="0">
                <a:solidFill>
                  <a:schemeClr val="tx1"/>
                </a:solidFill>
                <a:latin typeface="Times New Roman" pitchFamily="18" charset="0"/>
                <a:cs typeface="Times New Roman" pitchFamily="18" charset="0"/>
              </a:rPr>
            </a:br>
            <a:r>
              <a:rPr lang="en-US" sz="2400" dirty="0" smtClean="0">
                <a:solidFill>
                  <a:schemeClr val="tx1"/>
                </a:solidFill>
                <a:latin typeface="Times New Roman" pitchFamily="18" charset="0"/>
                <a:cs typeface="Times New Roman" pitchFamily="18" charset="0"/>
              </a:rPr>
              <a:t>		b) </a:t>
            </a:r>
            <a:r>
              <a:rPr lang="en-US" sz="2400" dirty="0" err="1" smtClean="0">
                <a:solidFill>
                  <a:schemeClr val="tx1"/>
                </a:solidFill>
                <a:latin typeface="Times New Roman" pitchFamily="18" charset="0"/>
                <a:cs typeface="Times New Roman" pitchFamily="18" charset="0"/>
              </a:rPr>
              <a:t>Quy</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luật</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địa</a:t>
            </a:r>
            <a:r>
              <a:rPr lang="en-US" sz="2400" dirty="0" smtClean="0">
                <a:solidFill>
                  <a:schemeClr val="tx1"/>
                </a:solidFill>
                <a:latin typeface="Times New Roman" pitchFamily="18" charset="0"/>
                <a:cs typeface="Times New Roman" pitchFamily="18" charset="0"/>
              </a:rPr>
              <a:t> ô:</a:t>
            </a:r>
            <a:endParaRPr lang="en-US" sz="2400" dirty="0">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err="1" smtClean="0">
                <a:latin typeface="Times New Roman" pitchFamily="18" charset="0"/>
                <a:cs typeface="Times New Roman" pitchFamily="18" charset="0"/>
              </a:rPr>
              <a:t>Ví</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dụ</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về</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luật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đai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cao</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pic>
        <p:nvPicPr>
          <p:cNvPr id="30724" name="Picture 4" descr="Image result for hình 23.3 địa lý 7"/>
          <p:cNvPicPr>
            <a:picLocks noChangeAspect="1" noChangeArrowheads="1"/>
          </p:cNvPicPr>
          <p:nvPr/>
        </p:nvPicPr>
        <p:blipFill>
          <a:blip r:embed="rId2"/>
          <a:srcRect/>
          <a:stretch>
            <a:fillRect/>
          </a:stretch>
        </p:blipFill>
        <p:spPr bwMode="auto">
          <a:xfrm>
            <a:off x="304800" y="1524000"/>
            <a:ext cx="8534400" cy="4398752"/>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0724"/>
                                        </p:tgtEl>
                                        <p:attrNameLst>
                                          <p:attrName>style.visibility</p:attrName>
                                        </p:attrNameLst>
                                      </p:cBhvr>
                                      <p:to>
                                        <p:strVal val="visible"/>
                                      </p:to>
                                    </p:set>
                                    <p:animEffect transition="in" filter="box(in)">
                                      <p:cBhvr>
                                        <p:cTn id="7" dur="500"/>
                                        <p:tgtEl>
                                          <p:spTgt spid="30724"/>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ox(i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38200" y="2273300"/>
            <a:ext cx="7162800" cy="4031873"/>
          </a:xfrm>
          <a:prstGeom prst="rect">
            <a:avLst/>
          </a:prstGeom>
          <a:noFill/>
        </p:spPr>
        <p:txBody>
          <a:bodyPr wrap="square" rtlCol="0">
            <a:spAutoFit/>
          </a:bodyPr>
          <a:lstStyle/>
          <a:p>
            <a:r>
              <a:rPr lang="vi-VN" sz="3200">
                <a:solidFill>
                  <a:schemeClr val="tx2">
                    <a:lumMod val="50000"/>
                  </a:schemeClr>
                </a:solidFill>
                <a:latin typeface="Times New Roman" pitchFamily="18" charset="0"/>
                <a:cs typeface="Times New Roman" pitchFamily="18" charset="0"/>
              </a:rPr>
              <a:t>KẾT LUẬN:</a:t>
            </a:r>
          </a:p>
          <a:p>
            <a:r>
              <a:rPr lang="vi-VN" sz="3200">
                <a:solidFill>
                  <a:schemeClr val="tx2">
                    <a:lumMod val="50000"/>
                  </a:schemeClr>
                </a:solidFill>
                <a:latin typeface="Times New Roman" pitchFamily="18" charset="0"/>
                <a:cs typeface="Times New Roman" pitchFamily="18" charset="0"/>
              </a:rPr>
              <a:t>+ Các quy luật địa giới và phi địa giới không tác động riêng lẻ mà diễn ra đồng thời và tương hỗ lẫn nhau.</a:t>
            </a:r>
          </a:p>
          <a:p>
            <a:r>
              <a:rPr lang="vi-VN" sz="3200">
                <a:solidFill>
                  <a:schemeClr val="tx2">
                    <a:lumMod val="50000"/>
                  </a:schemeClr>
                </a:solidFill>
                <a:latin typeface="Times New Roman" pitchFamily="18" charset="0"/>
                <a:cs typeface="Times New Roman" pitchFamily="18" charset="0"/>
              </a:rPr>
              <a:t>+ Tuy nhiên mỗi quy luật lại đóng vai trò chủ chốt trong từ ng trường hợp cụ thể, chi phối mạnh mẽ đến chiều hướng phát triển của tự nhiên</a:t>
            </a:r>
            <a:endParaRPr lang="en-US" sz="3200">
              <a:solidFill>
                <a:schemeClr val="tx2">
                  <a:lumMod val="50000"/>
                </a:schemeClr>
              </a:solidFill>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838044913"/>
              </p:ext>
            </p:extLst>
          </p:nvPr>
        </p:nvGraphicFramePr>
        <p:xfrm>
          <a:off x="1981200" y="2209800"/>
          <a:ext cx="5562600" cy="4267197"/>
        </p:xfrm>
        <a:graphic>
          <a:graphicData uri="http://schemas.openxmlformats.org/drawingml/2006/table">
            <a:tbl>
              <a:tblPr/>
              <a:tblGrid>
                <a:gridCol w="427222"/>
                <a:gridCol w="2667956"/>
                <a:gridCol w="2467422"/>
              </a:tblGrid>
              <a:tr h="290062">
                <a:tc>
                  <a:txBody>
                    <a:bodyPr/>
                    <a:lstStyle/>
                    <a:p>
                      <a:pPr algn="ctr" fontAlgn="t"/>
                      <a:r>
                        <a:rPr lang="en-US" sz="1100" b="1">
                          <a:effectLst/>
                        </a:rPr>
                        <a:t>TT</a:t>
                      </a:r>
                      <a:endParaRPr lang="en-US" sz="1100" b="0">
                        <a:effectLst/>
                      </a:endParaRPr>
                    </a:p>
                  </a:txBody>
                  <a:tcPr marL="30231" marR="30231" marT="30231" marB="30231">
                    <a:lnL>
                      <a:noFill/>
                    </a:lnL>
                    <a:lnR>
                      <a:noFill/>
                    </a:lnR>
                    <a:lnT>
                      <a:noFill/>
                    </a:lnT>
                    <a:lnB>
                      <a:noFill/>
                    </a:lnB>
                  </a:tcPr>
                </a:tc>
                <a:tc>
                  <a:txBody>
                    <a:bodyPr/>
                    <a:lstStyle/>
                    <a:p>
                      <a:pPr algn="ctr" fontAlgn="t"/>
                      <a:r>
                        <a:rPr lang="en-US" sz="1100" b="1">
                          <a:effectLst/>
                        </a:rPr>
                        <a:t>Kiểu thảm thực vật</a:t>
                      </a:r>
                      <a:endParaRPr lang="en-US" sz="1100" b="0">
                        <a:effectLst/>
                      </a:endParaRPr>
                    </a:p>
                  </a:txBody>
                  <a:tcPr marL="30231" marR="30231" marT="30231" marB="30231">
                    <a:lnL>
                      <a:noFill/>
                    </a:lnL>
                    <a:lnR>
                      <a:noFill/>
                    </a:lnR>
                    <a:lnT>
                      <a:noFill/>
                    </a:lnT>
                    <a:lnB>
                      <a:noFill/>
                    </a:lnB>
                  </a:tcPr>
                </a:tc>
                <a:tc>
                  <a:txBody>
                    <a:bodyPr/>
                    <a:lstStyle/>
                    <a:p>
                      <a:pPr algn="ctr" fontAlgn="t"/>
                      <a:r>
                        <a:rPr lang="vi-VN" sz="1100" b="1">
                          <a:effectLst/>
                        </a:rPr>
                        <a:t>Nhóm đất</a:t>
                      </a:r>
                      <a:endParaRPr lang="vi-VN" sz="1100" b="0">
                        <a:effectLst/>
                      </a:endParaRPr>
                    </a:p>
                  </a:txBody>
                  <a:tcPr marL="30231" marR="30231" marT="30231" marB="30231">
                    <a:lnL>
                      <a:noFill/>
                    </a:lnL>
                    <a:lnR>
                      <a:noFill/>
                    </a:lnR>
                    <a:lnT>
                      <a:noFill/>
                    </a:lnT>
                    <a:lnB>
                      <a:noFill/>
                    </a:lnB>
                  </a:tcPr>
                </a:tc>
              </a:tr>
              <a:tr h="290062">
                <a:tc>
                  <a:txBody>
                    <a:bodyPr/>
                    <a:lstStyle/>
                    <a:p>
                      <a:pPr algn="ctr" fontAlgn="t"/>
                      <a:r>
                        <a:rPr lang="en-US" sz="1100" b="1">
                          <a:effectLst/>
                        </a:rPr>
                        <a:t>1</a:t>
                      </a:r>
                      <a:endParaRPr lang="en-US" sz="1100" b="0">
                        <a:effectLst/>
                      </a:endParaRPr>
                    </a:p>
                  </a:txBody>
                  <a:tcPr marL="30231" marR="30231" marT="30231" marB="30231">
                    <a:lnL>
                      <a:noFill/>
                    </a:lnL>
                    <a:lnR>
                      <a:noFill/>
                    </a:lnR>
                    <a:lnT>
                      <a:noFill/>
                    </a:lnT>
                    <a:lnB>
                      <a:noFill/>
                    </a:lnB>
                  </a:tcPr>
                </a:tc>
                <a:tc>
                  <a:txBody>
                    <a:bodyPr/>
                    <a:lstStyle/>
                    <a:p>
                      <a:pPr fontAlgn="t"/>
                      <a:r>
                        <a:rPr lang="en-US" sz="1100" b="0">
                          <a:effectLst/>
                        </a:rPr>
                        <a:t>Hoang mạc lạnh</a:t>
                      </a:r>
                    </a:p>
                  </a:txBody>
                  <a:tcPr marL="30231" marR="30231" marT="30231" marB="30231">
                    <a:lnL>
                      <a:noFill/>
                    </a:lnL>
                    <a:lnR>
                      <a:noFill/>
                    </a:lnR>
                    <a:lnT>
                      <a:noFill/>
                    </a:lnT>
                    <a:lnB>
                      <a:noFill/>
                    </a:lnB>
                  </a:tcPr>
                </a:tc>
                <a:tc>
                  <a:txBody>
                    <a:bodyPr/>
                    <a:lstStyle/>
                    <a:p>
                      <a:pPr fontAlgn="t"/>
                      <a:r>
                        <a:rPr lang="vi-VN" sz="1100" b="0">
                          <a:effectLst/>
                        </a:rPr>
                        <a:t>Băng tuyết</a:t>
                      </a:r>
                    </a:p>
                  </a:txBody>
                  <a:tcPr marL="30231" marR="30231" marT="30231" marB="30231">
                    <a:lnL>
                      <a:noFill/>
                    </a:lnL>
                    <a:lnR>
                      <a:noFill/>
                    </a:lnR>
                    <a:lnT>
                      <a:noFill/>
                    </a:lnT>
                    <a:lnB>
                      <a:noFill/>
                    </a:lnB>
                  </a:tcPr>
                </a:tc>
              </a:tr>
              <a:tr h="290062">
                <a:tc>
                  <a:txBody>
                    <a:bodyPr/>
                    <a:lstStyle/>
                    <a:p>
                      <a:pPr algn="ctr" fontAlgn="t"/>
                      <a:r>
                        <a:rPr lang="en-US" sz="1100" b="1">
                          <a:effectLst/>
                        </a:rPr>
                        <a:t>2</a:t>
                      </a:r>
                      <a:endParaRPr lang="en-US" sz="1100" b="0">
                        <a:effectLst/>
                      </a:endParaRPr>
                    </a:p>
                  </a:txBody>
                  <a:tcPr marL="30231" marR="30231" marT="30231" marB="30231">
                    <a:lnL>
                      <a:noFill/>
                    </a:lnL>
                    <a:lnR>
                      <a:noFill/>
                    </a:lnR>
                    <a:lnT>
                      <a:noFill/>
                    </a:lnT>
                    <a:lnB>
                      <a:noFill/>
                    </a:lnB>
                  </a:tcPr>
                </a:tc>
                <a:tc>
                  <a:txBody>
                    <a:bodyPr/>
                    <a:lstStyle/>
                    <a:p>
                      <a:pPr fontAlgn="t"/>
                      <a:r>
                        <a:rPr lang="en-US" sz="1100" b="0">
                          <a:effectLst/>
                        </a:rPr>
                        <a:t>Đài nguyên</a:t>
                      </a:r>
                    </a:p>
                  </a:txBody>
                  <a:tcPr marL="30231" marR="30231" marT="30231" marB="30231">
                    <a:lnL>
                      <a:noFill/>
                    </a:lnL>
                    <a:lnR>
                      <a:noFill/>
                    </a:lnR>
                    <a:lnT>
                      <a:noFill/>
                    </a:lnT>
                    <a:lnB>
                      <a:noFill/>
                    </a:lnB>
                  </a:tcPr>
                </a:tc>
                <a:tc>
                  <a:txBody>
                    <a:bodyPr/>
                    <a:lstStyle/>
                    <a:p>
                      <a:pPr fontAlgn="t"/>
                      <a:r>
                        <a:rPr lang="vi-VN" sz="1100" b="0">
                          <a:effectLst/>
                        </a:rPr>
                        <a:t>Đất đài nguyên</a:t>
                      </a:r>
                    </a:p>
                  </a:txBody>
                  <a:tcPr marL="30231" marR="30231" marT="30231" marB="30231">
                    <a:lnL>
                      <a:noFill/>
                    </a:lnL>
                    <a:lnR>
                      <a:noFill/>
                    </a:lnR>
                    <a:lnT>
                      <a:noFill/>
                    </a:lnT>
                    <a:lnB>
                      <a:noFill/>
                    </a:lnB>
                  </a:tcPr>
                </a:tc>
              </a:tr>
              <a:tr h="290062">
                <a:tc>
                  <a:txBody>
                    <a:bodyPr/>
                    <a:lstStyle/>
                    <a:p>
                      <a:pPr algn="ctr" fontAlgn="t"/>
                      <a:r>
                        <a:rPr lang="en-US" sz="1100" b="1">
                          <a:effectLst/>
                        </a:rPr>
                        <a:t>3</a:t>
                      </a:r>
                      <a:endParaRPr lang="en-US" sz="1100" b="0">
                        <a:effectLst/>
                      </a:endParaRPr>
                    </a:p>
                  </a:txBody>
                  <a:tcPr marL="30231" marR="30231" marT="30231" marB="30231">
                    <a:lnL>
                      <a:noFill/>
                    </a:lnL>
                    <a:lnR>
                      <a:noFill/>
                    </a:lnR>
                    <a:lnT>
                      <a:noFill/>
                    </a:lnT>
                    <a:lnB>
                      <a:noFill/>
                    </a:lnB>
                  </a:tcPr>
                </a:tc>
                <a:tc>
                  <a:txBody>
                    <a:bodyPr/>
                    <a:lstStyle/>
                    <a:p>
                      <a:pPr fontAlgn="t"/>
                      <a:r>
                        <a:rPr lang="en-US" sz="1100" b="0">
                          <a:effectLst/>
                        </a:rPr>
                        <a:t>Rừng lá kim</a:t>
                      </a:r>
                    </a:p>
                  </a:txBody>
                  <a:tcPr marL="30231" marR="30231" marT="30231" marB="30231">
                    <a:lnL>
                      <a:noFill/>
                    </a:lnL>
                    <a:lnR>
                      <a:noFill/>
                    </a:lnR>
                    <a:lnT>
                      <a:noFill/>
                    </a:lnT>
                    <a:lnB>
                      <a:noFill/>
                    </a:lnB>
                  </a:tcPr>
                </a:tc>
                <a:tc>
                  <a:txBody>
                    <a:bodyPr/>
                    <a:lstStyle/>
                    <a:p>
                      <a:pPr fontAlgn="t"/>
                      <a:r>
                        <a:rPr lang="en-US" sz="1100" b="0">
                          <a:effectLst/>
                        </a:rPr>
                        <a:t>Đất pốt dôn</a:t>
                      </a:r>
                    </a:p>
                  </a:txBody>
                  <a:tcPr marL="30231" marR="30231" marT="30231" marB="30231">
                    <a:lnL>
                      <a:noFill/>
                    </a:lnL>
                    <a:lnR>
                      <a:noFill/>
                    </a:lnR>
                    <a:lnT>
                      <a:noFill/>
                    </a:lnT>
                    <a:lnB>
                      <a:noFill/>
                    </a:lnB>
                  </a:tcPr>
                </a:tc>
              </a:tr>
              <a:tr h="505365">
                <a:tc>
                  <a:txBody>
                    <a:bodyPr/>
                    <a:lstStyle/>
                    <a:p>
                      <a:pPr algn="ctr" fontAlgn="t"/>
                      <a:r>
                        <a:rPr lang="en-US" sz="1100" b="1">
                          <a:effectLst/>
                        </a:rPr>
                        <a:t>4</a:t>
                      </a:r>
                      <a:endParaRPr lang="en-US" sz="1100" b="0">
                        <a:effectLst/>
                      </a:endParaRPr>
                    </a:p>
                  </a:txBody>
                  <a:tcPr marL="30231" marR="30231" marT="30231" marB="30231">
                    <a:lnL>
                      <a:noFill/>
                    </a:lnL>
                    <a:lnR>
                      <a:noFill/>
                    </a:lnR>
                    <a:lnT>
                      <a:noFill/>
                    </a:lnT>
                    <a:lnB>
                      <a:noFill/>
                    </a:lnB>
                  </a:tcPr>
                </a:tc>
                <a:tc>
                  <a:txBody>
                    <a:bodyPr/>
                    <a:lstStyle/>
                    <a:p>
                      <a:pPr fontAlgn="t"/>
                      <a:r>
                        <a:rPr lang="vi-VN" sz="1100" b="0">
                          <a:effectLst/>
                        </a:rPr>
                        <a:t>Rừng lá rộng và rừng hỗn hợp ôn đới</a:t>
                      </a:r>
                    </a:p>
                  </a:txBody>
                  <a:tcPr marL="30231" marR="30231" marT="30231" marB="30231">
                    <a:lnL>
                      <a:noFill/>
                    </a:lnL>
                    <a:lnR>
                      <a:noFill/>
                    </a:lnR>
                    <a:lnT>
                      <a:noFill/>
                    </a:lnT>
                    <a:lnB>
                      <a:noFill/>
                    </a:lnB>
                  </a:tcPr>
                </a:tc>
                <a:tc>
                  <a:txBody>
                    <a:bodyPr/>
                    <a:lstStyle/>
                    <a:p>
                      <a:pPr fontAlgn="t"/>
                      <a:r>
                        <a:rPr lang="vi-VN" sz="1100" b="0">
                          <a:effectLst/>
                        </a:rPr>
                        <a:t>Đất nâu, xám rừng lá rộng ôn đới</a:t>
                      </a:r>
                    </a:p>
                  </a:txBody>
                  <a:tcPr marL="30231" marR="30231" marT="30231" marB="30231">
                    <a:lnL>
                      <a:noFill/>
                    </a:lnL>
                    <a:lnR>
                      <a:noFill/>
                    </a:lnR>
                    <a:lnT>
                      <a:noFill/>
                    </a:lnT>
                    <a:lnB>
                      <a:noFill/>
                    </a:lnB>
                  </a:tcPr>
                </a:tc>
              </a:tr>
              <a:tr h="505365">
                <a:tc>
                  <a:txBody>
                    <a:bodyPr/>
                    <a:lstStyle/>
                    <a:p>
                      <a:pPr algn="ctr" fontAlgn="t"/>
                      <a:r>
                        <a:rPr lang="en-US" sz="1100" b="1">
                          <a:effectLst/>
                        </a:rPr>
                        <a:t>5</a:t>
                      </a:r>
                      <a:endParaRPr lang="en-US" sz="1100" b="0">
                        <a:effectLst/>
                      </a:endParaRPr>
                    </a:p>
                  </a:txBody>
                  <a:tcPr marL="30231" marR="30231" marT="30231" marB="30231">
                    <a:lnL>
                      <a:noFill/>
                    </a:lnL>
                    <a:lnR>
                      <a:noFill/>
                    </a:lnR>
                    <a:lnT>
                      <a:noFill/>
                    </a:lnT>
                    <a:lnB>
                      <a:noFill/>
                    </a:lnB>
                  </a:tcPr>
                </a:tc>
                <a:tc>
                  <a:txBody>
                    <a:bodyPr/>
                    <a:lstStyle/>
                    <a:p>
                      <a:pPr fontAlgn="t"/>
                      <a:r>
                        <a:rPr lang="vi-VN" sz="1100" b="0">
                          <a:effectLst/>
                        </a:rPr>
                        <a:t>Thảo nguyên, cây bụi chịu hạn và đồng cỏ núi cao</a:t>
                      </a:r>
                    </a:p>
                  </a:txBody>
                  <a:tcPr marL="30231" marR="30231" marT="30231" marB="30231">
                    <a:lnL>
                      <a:noFill/>
                    </a:lnL>
                    <a:lnR>
                      <a:noFill/>
                    </a:lnR>
                    <a:lnT>
                      <a:noFill/>
                    </a:lnT>
                    <a:lnB>
                      <a:noFill/>
                    </a:lnB>
                  </a:tcPr>
                </a:tc>
                <a:tc>
                  <a:txBody>
                    <a:bodyPr/>
                    <a:lstStyle/>
                    <a:p>
                      <a:pPr fontAlgn="t"/>
                      <a:r>
                        <a:rPr lang="vi-VN" sz="1100" b="0">
                          <a:effectLst/>
                        </a:rPr>
                        <a:t>Đất đen, hạt dẻ thảo nguyên, đồng cỏ núi cao</a:t>
                      </a:r>
                    </a:p>
                  </a:txBody>
                  <a:tcPr marL="30231" marR="30231" marT="30231" marB="30231">
                    <a:lnL>
                      <a:noFill/>
                    </a:lnL>
                    <a:lnR>
                      <a:noFill/>
                    </a:lnR>
                    <a:lnT>
                      <a:noFill/>
                    </a:lnT>
                    <a:lnB>
                      <a:noFill/>
                    </a:lnB>
                  </a:tcPr>
                </a:tc>
              </a:tr>
              <a:tr h="290062">
                <a:tc>
                  <a:txBody>
                    <a:bodyPr/>
                    <a:lstStyle/>
                    <a:p>
                      <a:pPr algn="ctr" fontAlgn="t"/>
                      <a:r>
                        <a:rPr lang="en-US" sz="1100" b="1">
                          <a:effectLst/>
                        </a:rPr>
                        <a:t>6</a:t>
                      </a:r>
                      <a:endParaRPr lang="en-US" sz="1100" b="0">
                        <a:effectLst/>
                      </a:endParaRPr>
                    </a:p>
                  </a:txBody>
                  <a:tcPr marL="30231" marR="30231" marT="30231" marB="30231">
                    <a:lnL>
                      <a:noFill/>
                    </a:lnL>
                    <a:lnR>
                      <a:noFill/>
                    </a:lnR>
                    <a:lnT>
                      <a:noFill/>
                    </a:lnT>
                    <a:lnB>
                      <a:noFill/>
                    </a:lnB>
                  </a:tcPr>
                </a:tc>
                <a:tc>
                  <a:txBody>
                    <a:bodyPr/>
                    <a:lstStyle/>
                    <a:p>
                      <a:pPr fontAlgn="t"/>
                      <a:r>
                        <a:rPr lang="en-US" sz="1100" b="0">
                          <a:effectLst/>
                        </a:rPr>
                        <a:t>Rừng cận nhiệt ẩm</a:t>
                      </a:r>
                    </a:p>
                  </a:txBody>
                  <a:tcPr marL="30231" marR="30231" marT="30231" marB="30231">
                    <a:lnL>
                      <a:noFill/>
                    </a:lnL>
                    <a:lnR>
                      <a:noFill/>
                    </a:lnR>
                    <a:lnT>
                      <a:noFill/>
                    </a:lnT>
                    <a:lnB>
                      <a:noFill/>
                    </a:lnB>
                  </a:tcPr>
                </a:tc>
                <a:tc>
                  <a:txBody>
                    <a:bodyPr/>
                    <a:lstStyle/>
                    <a:p>
                      <a:pPr fontAlgn="t"/>
                      <a:r>
                        <a:rPr lang="vi-VN" sz="1100" b="0">
                          <a:effectLst/>
                        </a:rPr>
                        <a:t>Đất đỏ vàng cận nhiệt ẩm</a:t>
                      </a:r>
                    </a:p>
                  </a:txBody>
                  <a:tcPr marL="30231" marR="30231" marT="30231" marB="30231">
                    <a:lnL>
                      <a:noFill/>
                    </a:lnL>
                    <a:lnR>
                      <a:noFill/>
                    </a:lnR>
                    <a:lnT>
                      <a:noFill/>
                    </a:lnT>
                    <a:lnB>
                      <a:noFill/>
                    </a:lnB>
                  </a:tcPr>
                </a:tc>
              </a:tr>
              <a:tr h="505365">
                <a:tc>
                  <a:txBody>
                    <a:bodyPr/>
                    <a:lstStyle/>
                    <a:p>
                      <a:pPr algn="ctr" fontAlgn="t"/>
                      <a:r>
                        <a:rPr lang="en-US" sz="1100" b="1">
                          <a:effectLst/>
                        </a:rPr>
                        <a:t>7</a:t>
                      </a:r>
                      <a:endParaRPr lang="en-US" sz="1100" b="0">
                        <a:effectLst/>
                      </a:endParaRPr>
                    </a:p>
                  </a:txBody>
                  <a:tcPr marL="30231" marR="30231" marT="30231" marB="30231">
                    <a:lnL>
                      <a:noFill/>
                    </a:lnL>
                    <a:lnR>
                      <a:noFill/>
                    </a:lnR>
                    <a:lnT>
                      <a:noFill/>
                    </a:lnT>
                    <a:lnB>
                      <a:noFill/>
                    </a:lnB>
                  </a:tcPr>
                </a:tc>
                <a:tc>
                  <a:txBody>
                    <a:bodyPr/>
                    <a:lstStyle/>
                    <a:p>
                      <a:pPr fontAlgn="t"/>
                      <a:r>
                        <a:rPr lang="en-US" sz="1100" b="0">
                          <a:effectLst/>
                        </a:rPr>
                        <a:t>Rừng và cây bụi lá cứng cận nhiệt</a:t>
                      </a:r>
                    </a:p>
                  </a:txBody>
                  <a:tcPr marL="30231" marR="30231" marT="30231" marB="30231">
                    <a:lnL>
                      <a:noFill/>
                    </a:lnL>
                    <a:lnR>
                      <a:noFill/>
                    </a:lnR>
                    <a:lnT>
                      <a:noFill/>
                    </a:lnT>
                    <a:lnB>
                      <a:noFill/>
                    </a:lnB>
                  </a:tcPr>
                </a:tc>
                <a:tc>
                  <a:txBody>
                    <a:bodyPr/>
                    <a:lstStyle/>
                    <a:p>
                      <a:pPr fontAlgn="t"/>
                      <a:r>
                        <a:rPr lang="en-US" sz="1100" b="0">
                          <a:effectLst/>
                        </a:rPr>
                        <a:t>Đất nâu rừng và cây bụi lá cứng</a:t>
                      </a:r>
                    </a:p>
                  </a:txBody>
                  <a:tcPr marL="30231" marR="30231" marT="30231" marB="30231">
                    <a:lnL>
                      <a:noFill/>
                    </a:lnL>
                    <a:lnR>
                      <a:noFill/>
                    </a:lnR>
                    <a:lnT>
                      <a:noFill/>
                    </a:lnT>
                    <a:lnB>
                      <a:noFill/>
                    </a:lnB>
                  </a:tcPr>
                </a:tc>
              </a:tr>
              <a:tr h="505365">
                <a:tc>
                  <a:txBody>
                    <a:bodyPr/>
                    <a:lstStyle/>
                    <a:p>
                      <a:pPr algn="ctr" fontAlgn="t"/>
                      <a:r>
                        <a:rPr lang="en-US" sz="1100" b="1">
                          <a:effectLst/>
                        </a:rPr>
                        <a:t>8</a:t>
                      </a:r>
                      <a:endParaRPr lang="en-US" sz="1100" b="0">
                        <a:effectLst/>
                      </a:endParaRPr>
                    </a:p>
                  </a:txBody>
                  <a:tcPr marL="30231" marR="30231" marT="30231" marB="30231">
                    <a:lnL>
                      <a:noFill/>
                    </a:lnL>
                    <a:lnR>
                      <a:noFill/>
                    </a:lnR>
                    <a:lnT>
                      <a:noFill/>
                    </a:lnT>
                    <a:lnB>
                      <a:noFill/>
                    </a:lnB>
                  </a:tcPr>
                </a:tc>
                <a:tc>
                  <a:txBody>
                    <a:bodyPr/>
                    <a:lstStyle/>
                    <a:p>
                      <a:pPr fontAlgn="t"/>
                      <a:r>
                        <a:rPr lang="en-US" sz="1100" b="0">
                          <a:effectLst/>
                        </a:rPr>
                        <a:t>Hoang mạc và bán hoang mạc</a:t>
                      </a:r>
                    </a:p>
                  </a:txBody>
                  <a:tcPr marL="30231" marR="30231" marT="30231" marB="30231">
                    <a:lnL>
                      <a:noFill/>
                    </a:lnL>
                    <a:lnR>
                      <a:noFill/>
                    </a:lnR>
                    <a:lnT>
                      <a:noFill/>
                    </a:lnT>
                    <a:lnB>
                      <a:noFill/>
                    </a:lnB>
                  </a:tcPr>
                </a:tc>
                <a:tc>
                  <a:txBody>
                    <a:bodyPr/>
                    <a:lstStyle/>
                    <a:p>
                      <a:pPr fontAlgn="t"/>
                      <a:r>
                        <a:rPr lang="en-US" sz="1100" b="0">
                          <a:effectLst/>
                        </a:rPr>
                        <a:t>Đất xám hoang mạc, bán hoang mạc</a:t>
                      </a:r>
                    </a:p>
                  </a:txBody>
                  <a:tcPr marL="30231" marR="30231" marT="30231" marB="30231">
                    <a:lnL>
                      <a:noFill/>
                    </a:lnL>
                    <a:lnR>
                      <a:noFill/>
                    </a:lnR>
                    <a:lnT>
                      <a:noFill/>
                    </a:lnT>
                    <a:lnB>
                      <a:noFill/>
                    </a:lnB>
                  </a:tcPr>
                </a:tc>
              </a:tr>
              <a:tr h="290062">
                <a:tc>
                  <a:txBody>
                    <a:bodyPr/>
                    <a:lstStyle/>
                    <a:p>
                      <a:pPr algn="ctr" fontAlgn="t"/>
                      <a:r>
                        <a:rPr lang="en-US" sz="1100" b="1">
                          <a:effectLst/>
                        </a:rPr>
                        <a:t>9</a:t>
                      </a:r>
                      <a:endParaRPr lang="en-US" sz="1100" b="0">
                        <a:effectLst/>
                      </a:endParaRPr>
                    </a:p>
                  </a:txBody>
                  <a:tcPr marL="30231" marR="30231" marT="30231" marB="30231">
                    <a:lnL>
                      <a:noFill/>
                    </a:lnL>
                    <a:lnR>
                      <a:noFill/>
                    </a:lnR>
                    <a:lnT>
                      <a:noFill/>
                    </a:lnT>
                    <a:lnB>
                      <a:noFill/>
                    </a:lnB>
                  </a:tcPr>
                </a:tc>
                <a:tc>
                  <a:txBody>
                    <a:bodyPr/>
                    <a:lstStyle/>
                    <a:p>
                      <a:pPr fontAlgn="t"/>
                      <a:r>
                        <a:rPr lang="en-US" sz="1100" b="0">
                          <a:effectLst/>
                        </a:rPr>
                        <a:t>Xa van, cây bụi</a:t>
                      </a:r>
                    </a:p>
                  </a:txBody>
                  <a:tcPr marL="30231" marR="30231" marT="30231" marB="30231">
                    <a:lnL>
                      <a:noFill/>
                    </a:lnL>
                    <a:lnR>
                      <a:noFill/>
                    </a:lnR>
                    <a:lnT>
                      <a:noFill/>
                    </a:lnT>
                    <a:lnB>
                      <a:noFill/>
                    </a:lnB>
                  </a:tcPr>
                </a:tc>
                <a:tc>
                  <a:txBody>
                    <a:bodyPr/>
                    <a:lstStyle/>
                    <a:p>
                      <a:pPr fontAlgn="t"/>
                      <a:r>
                        <a:rPr lang="vi-VN" sz="1100" b="0">
                          <a:effectLst/>
                        </a:rPr>
                        <a:t>Đất đỏ, nâu đỏ xavan</a:t>
                      </a:r>
                    </a:p>
                  </a:txBody>
                  <a:tcPr marL="30231" marR="30231" marT="30231" marB="30231">
                    <a:lnL>
                      <a:noFill/>
                    </a:lnL>
                    <a:lnR>
                      <a:noFill/>
                    </a:lnR>
                    <a:lnT>
                      <a:noFill/>
                    </a:lnT>
                    <a:lnB>
                      <a:noFill/>
                    </a:lnB>
                  </a:tcPr>
                </a:tc>
              </a:tr>
              <a:tr h="505365">
                <a:tc>
                  <a:txBody>
                    <a:bodyPr/>
                    <a:lstStyle/>
                    <a:p>
                      <a:pPr algn="ctr" fontAlgn="t"/>
                      <a:r>
                        <a:rPr lang="en-US" sz="1100" b="1">
                          <a:effectLst/>
                        </a:rPr>
                        <a:t>10</a:t>
                      </a:r>
                      <a:endParaRPr lang="en-US" sz="1100" b="0">
                        <a:effectLst/>
                      </a:endParaRPr>
                    </a:p>
                  </a:txBody>
                  <a:tcPr marL="30231" marR="30231" marT="30231" marB="30231">
                    <a:lnL>
                      <a:noFill/>
                    </a:lnL>
                    <a:lnR>
                      <a:noFill/>
                    </a:lnR>
                    <a:lnT>
                      <a:noFill/>
                    </a:lnT>
                    <a:lnB>
                      <a:noFill/>
                    </a:lnB>
                  </a:tcPr>
                </a:tc>
                <a:tc>
                  <a:txBody>
                    <a:bodyPr/>
                    <a:lstStyle/>
                    <a:p>
                      <a:pPr fontAlgn="t"/>
                      <a:r>
                        <a:rPr lang="vi-VN" sz="1100" b="0">
                          <a:effectLst/>
                        </a:rPr>
                        <a:t>Rừng nhiệt đới, xích đạo</a:t>
                      </a:r>
                    </a:p>
                  </a:txBody>
                  <a:tcPr marL="30231" marR="30231" marT="30231" marB="30231">
                    <a:lnL>
                      <a:noFill/>
                    </a:lnL>
                    <a:lnR>
                      <a:noFill/>
                    </a:lnR>
                    <a:lnT>
                      <a:noFill/>
                    </a:lnT>
                    <a:lnB>
                      <a:noFill/>
                    </a:lnB>
                  </a:tcPr>
                </a:tc>
                <a:tc>
                  <a:txBody>
                    <a:bodyPr/>
                    <a:lstStyle/>
                    <a:p>
                      <a:pPr fontAlgn="t"/>
                      <a:r>
                        <a:rPr lang="vi-VN" sz="1100" b="0">
                          <a:effectLst/>
                        </a:rPr>
                        <a:t>Đất đỏ vàng (feralit), đen nhiệt đới.</a:t>
                      </a:r>
                    </a:p>
                  </a:txBody>
                  <a:tcPr marL="30231" marR="30231" marT="30231" marB="30231">
                    <a:lnL>
                      <a:noFill/>
                    </a:lnL>
                    <a:lnR>
                      <a:noFill/>
                    </a:lnR>
                    <a:lnT>
                      <a:noFill/>
                    </a:lnT>
                    <a:lnB>
                      <a:noFill/>
                    </a:lnB>
                  </a:tcPr>
                </a:tc>
              </a:tr>
            </a:tbl>
          </a:graphicData>
        </a:graphic>
      </p:graphicFrame>
      <p:sp>
        <p:nvSpPr>
          <p:cNvPr id="3" name="Title 2"/>
          <p:cNvSpPr>
            <a:spLocks noGrp="1"/>
          </p:cNvSpPr>
          <p:nvPr>
            <p:ph type="title"/>
          </p:nvPr>
        </p:nvSpPr>
        <p:spPr/>
        <p:txBody>
          <a:bodyPr>
            <a:normAutofit/>
          </a:bodyPr>
          <a:lstStyle/>
          <a:p>
            <a:r>
              <a:rPr lang="vi-VN" sz="2000"/>
              <a:t>Sự phân bố các kiểu thảm thực vật và các nhóm đất có tuân theo quy luật địa đới </a:t>
            </a:r>
            <a:r>
              <a:rPr lang="vi-VN" sz="2000" smtClean="0"/>
              <a:t>không</a:t>
            </a:r>
            <a:r>
              <a:rPr lang="en-US" sz="2000" smtClean="0"/>
              <a:t>?</a:t>
            </a:r>
            <a:br>
              <a:rPr lang="en-US" sz="2000" smtClean="0"/>
            </a:br>
            <a:endParaRPr lang="en-US" sz="2000"/>
          </a:p>
        </p:txBody>
      </p:sp>
      <p:sp>
        <p:nvSpPr>
          <p:cNvPr id="5" name="Rectangle 1"/>
          <p:cNvSpPr>
            <a:spLocks noChangeArrowheads="1"/>
          </p:cNvSpPr>
          <p:nvPr/>
        </p:nvSpPr>
        <p:spPr bwMode="auto">
          <a:xfrm>
            <a:off x="533401" y="881009"/>
            <a:ext cx="7391399"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pitchFamily="34" charset="0"/>
                <a:cs typeface="Arial" pitchFamily="34" charset="0"/>
              </a:rPr>
              <a:t>Sự phân bố các kiểu thảm thực vật và các nhóm đất có tuân theo quy luật địa đới.</a:t>
            </a:r>
            <a:endParaRPr kumimoji="0" lang="en-US" sz="20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Arial" pitchFamily="34" charset="0"/>
                <a:cs typeface="Arial" pitchFamily="34" charset="0"/>
              </a:rPr>
              <a:t>Các kiểu thảm thực vật  và nhóm đất từ cực về Xích đạo (90</a:t>
            </a:r>
            <a:r>
              <a:rPr kumimoji="0" lang="en-US" sz="2000" b="1" i="0" u="none" strike="noStrike" cap="none" normalizeH="0" baseline="30000" smtClean="0">
                <a:ln>
                  <a:noFill/>
                </a:ln>
                <a:solidFill>
                  <a:srgbClr val="000000"/>
                </a:solidFill>
                <a:effectLst/>
                <a:latin typeface="Arial" pitchFamily="34" charset="0"/>
                <a:cs typeface="Arial" pitchFamily="34" charset="0"/>
              </a:rPr>
              <a:t>0</a:t>
            </a:r>
            <a:r>
              <a:rPr kumimoji="0" lang="en-US" sz="2000" b="1" i="0" u="none" strike="noStrike" cap="none" normalizeH="0" baseline="0" smtClean="0">
                <a:ln>
                  <a:noFill/>
                </a:ln>
                <a:solidFill>
                  <a:srgbClr val="000000"/>
                </a:solidFill>
                <a:effectLst/>
                <a:latin typeface="Arial" pitchFamily="34" charset="0"/>
                <a:cs typeface="Arial" pitchFamily="34" charset="0"/>
              </a:rPr>
              <a:t> – 0</a:t>
            </a:r>
            <a:r>
              <a:rPr kumimoji="0" lang="en-US" sz="2000" b="1" i="0" u="none" strike="noStrike" cap="none" normalizeH="0" baseline="30000" smtClean="0">
                <a:ln>
                  <a:noFill/>
                </a:ln>
                <a:solidFill>
                  <a:srgbClr val="000000"/>
                </a:solidFill>
                <a:effectLst/>
                <a:latin typeface="Arial" pitchFamily="34" charset="0"/>
                <a:cs typeface="Arial" pitchFamily="34" charset="0"/>
              </a:rPr>
              <a:t>0</a:t>
            </a:r>
            <a:r>
              <a:rPr kumimoji="0" lang="en-US" sz="2000" b="1" i="0" u="none" strike="noStrike" cap="none" normalizeH="0" baseline="0" smtClean="0">
                <a:ln>
                  <a:noFill/>
                </a:ln>
                <a:solidFill>
                  <a:srgbClr val="000000"/>
                </a:solidFill>
                <a:effectLst/>
                <a:latin typeface="Arial" pitchFamily="34" charset="0"/>
                <a:cs typeface="Arial" pitchFamily="34" charset="0"/>
              </a:rPr>
              <a:t>)</a:t>
            </a:r>
            <a:endParaRPr kumimoji="0" lang="en-US" sz="2000" b="0" i="0" u="none" strike="noStrike" cap="none" normalizeH="0" baseline="0" smtClean="0">
              <a:ln>
                <a:noFill/>
              </a:ln>
              <a:solidFill>
                <a:srgbClr val="0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pitchFamily="34" charset="0"/>
                <a:cs typeface="Arial" pitchFamily="34" charset="0"/>
              </a:rPr>
              <a:t/>
            </a:r>
            <a:br>
              <a:rPr kumimoji="0" lang="en-US" sz="2000" b="0" i="0" u="none" strike="noStrike" cap="none" normalizeH="0" baseline="0" smtClean="0">
                <a:ln>
                  <a:noFill/>
                </a:ln>
                <a:solidFill>
                  <a:srgbClr val="000000"/>
                </a:solidFill>
                <a:effectLst/>
                <a:latin typeface="Arial" pitchFamily="34" charset="0"/>
                <a:cs typeface="Arial" pitchFamily="34" charset="0"/>
              </a:rPr>
            </a:br>
            <a:r>
              <a:rPr kumimoji="0" lang="en-US" sz="2000" b="0" i="0" u="none" strike="noStrike" cap="none" normalizeH="0" baseline="0" smtClean="0">
                <a:ln>
                  <a:noFill/>
                </a:ln>
                <a:solidFill>
                  <a:srgbClr val="000000"/>
                </a:solidFill>
                <a:effectLst/>
                <a:latin typeface="Arial" pitchFamily="34" charset="0"/>
                <a:cs typeface="Arial" pitchFamily="34" charset="0"/>
              </a:rPr>
              <a:t/>
            </a:r>
            <a:br>
              <a:rPr kumimoji="0" lang="en-US" sz="2000" b="0" i="0" u="none" strike="noStrike" cap="none" normalizeH="0" baseline="0" smtClean="0">
                <a:ln>
                  <a:noFill/>
                </a:ln>
                <a:solidFill>
                  <a:srgbClr val="000000"/>
                </a:solidFill>
                <a:effectLst/>
                <a:latin typeface="Arial" pitchFamily="34" charset="0"/>
                <a:cs typeface="Arial" pitchFamily="34" charset="0"/>
              </a:rPr>
            </a:br>
            <a:endParaRPr kumimoji="0" lang="en-US" sz="20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4683827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524000"/>
            <a:ext cx="7315200" cy="4297363"/>
          </a:xfrm>
        </p:spPr>
        <p:txBody>
          <a:bodyPr>
            <a:noAutofit/>
          </a:bodyPr>
          <a:lstStyle/>
          <a:p>
            <a:r>
              <a:rPr lang="vi-VN" sz="1200">
                <a:solidFill>
                  <a:schemeClr val="tx1"/>
                </a:solidFill>
              </a:rPr>
              <a:t>Ở lục địa Bắc Mĩ, theo vĩ tuyến 400 B từ đông sang tây có sự phân bố các kiểu thảm thực vật như sau:</a:t>
            </a:r>
          </a:p>
          <a:p>
            <a:endParaRPr lang="vi-VN" sz="1200">
              <a:solidFill>
                <a:schemeClr val="tx1"/>
              </a:solidFill>
            </a:endParaRPr>
          </a:p>
          <a:p>
            <a:r>
              <a:rPr lang="vi-VN" sz="1200">
                <a:solidFill>
                  <a:schemeClr val="tx1"/>
                </a:solidFill>
              </a:rPr>
              <a:t>+ Rừng lá rộng và rừng hỗn hợp.</a:t>
            </a:r>
          </a:p>
          <a:p>
            <a:endParaRPr lang="vi-VN" sz="1200">
              <a:solidFill>
                <a:schemeClr val="tx1"/>
              </a:solidFill>
            </a:endParaRPr>
          </a:p>
          <a:p>
            <a:r>
              <a:rPr lang="vi-VN" sz="1200">
                <a:solidFill>
                  <a:schemeClr val="tx1"/>
                </a:solidFill>
              </a:rPr>
              <a:t>+ Thảo nguyên và cây bụi chịu hạn.</a:t>
            </a:r>
          </a:p>
          <a:p>
            <a:endParaRPr lang="vi-VN" sz="1200">
              <a:solidFill>
                <a:schemeClr val="tx1"/>
              </a:solidFill>
            </a:endParaRPr>
          </a:p>
          <a:p>
            <a:r>
              <a:rPr lang="vi-VN" sz="1200">
                <a:solidFill>
                  <a:schemeClr val="tx1"/>
                </a:solidFill>
              </a:rPr>
              <a:t>+ Rừng lá kim.</a:t>
            </a:r>
          </a:p>
          <a:p>
            <a:endParaRPr lang="vi-VN" sz="1200">
              <a:solidFill>
                <a:schemeClr val="tx1"/>
              </a:solidFill>
            </a:endParaRPr>
          </a:p>
          <a:p>
            <a:r>
              <a:rPr lang="vi-VN" sz="1200">
                <a:solidFill>
                  <a:schemeClr val="tx1"/>
                </a:solidFill>
              </a:rPr>
              <a:t>+ Thảo nguyên và cây bụi chịu hạn.</a:t>
            </a:r>
          </a:p>
          <a:p>
            <a:endParaRPr lang="vi-VN" sz="1200">
              <a:solidFill>
                <a:schemeClr val="tx1"/>
              </a:solidFill>
            </a:endParaRPr>
          </a:p>
          <a:p>
            <a:r>
              <a:rPr lang="vi-VN" sz="1200">
                <a:solidFill>
                  <a:schemeClr val="tx1"/>
                </a:solidFill>
              </a:rPr>
              <a:t>+ Rừng lá kim.</a:t>
            </a:r>
          </a:p>
          <a:p>
            <a:endParaRPr lang="vi-VN" sz="1200">
              <a:solidFill>
                <a:schemeClr val="tx1"/>
              </a:solidFill>
            </a:endParaRPr>
          </a:p>
          <a:p>
            <a:r>
              <a:rPr lang="vi-VN" sz="1200">
                <a:solidFill>
                  <a:schemeClr val="tx1"/>
                </a:solidFill>
              </a:rPr>
              <a:t>- Có sự phân bố của các kiểu thảm thực vật này là do ảnh hưởng của sự phân bố lục địa, đại dương kết hợp với dãy núi Coóc-đi-e chạy theo hướng Bắc - Nam, làm cho khí hậu có sự phân hóa từ đông sang tây.</a:t>
            </a:r>
          </a:p>
          <a:p>
            <a:endParaRPr lang="vi-VN" sz="1200">
              <a:solidFill>
                <a:schemeClr val="tx1"/>
              </a:solidFill>
            </a:endParaRPr>
          </a:p>
          <a:p>
            <a:r>
              <a:rPr lang="vi-VN" sz="1200">
                <a:solidFill>
                  <a:schemeClr val="tx1"/>
                </a:solidFill>
              </a:rPr>
              <a:t>+ Khu vực ven bờ Đại Tây Dương và Thái Bình Dương khí hậu được điều hòa bởi các khối khí biển ấm và ẩm, có dòng biển nóng chảy qua.</a:t>
            </a:r>
          </a:p>
          <a:p>
            <a:endParaRPr lang="vi-VN" sz="1200">
              <a:solidFill>
                <a:schemeClr val="tx1"/>
              </a:solidFill>
            </a:endParaRPr>
          </a:p>
          <a:p>
            <a:r>
              <a:rPr lang="vi-VN" sz="1200">
                <a:solidFill>
                  <a:schemeClr val="tx1"/>
                </a:solidFill>
              </a:rPr>
              <a:t>+ Càng vào sâu bên trong lãnh thổ tính lục địa càng tăng nên khí hậu khô hạn hơn.</a:t>
            </a:r>
          </a:p>
          <a:p>
            <a:endParaRPr lang="vi-VN" sz="1200">
              <a:solidFill>
                <a:schemeClr val="tx1"/>
              </a:solidFill>
            </a:endParaRPr>
          </a:p>
          <a:p>
            <a:r>
              <a:rPr lang="vi-VN" sz="1200">
                <a:solidFill>
                  <a:schemeClr val="tx1"/>
                </a:solidFill>
              </a:rPr>
              <a:t>+ Khu vực Bồn địa Lớn tuy gần Thái Bình Dương nhưng bị các dãy núi ven biển phía Tây chắn gió từ biển vào nên khí hậu cũng khô hạn.</a:t>
            </a:r>
          </a:p>
          <a:p>
            <a:endParaRPr lang="vi-VN" sz="1200">
              <a:solidFill>
                <a:schemeClr val="tx1"/>
              </a:solidFill>
            </a:endParaRPr>
          </a:p>
          <a:p>
            <a:endParaRPr lang="vi-VN" sz="1200">
              <a:solidFill>
                <a:schemeClr val="tx1"/>
              </a:solidFill>
            </a:endParaRPr>
          </a:p>
          <a:p>
            <a:endParaRPr lang="vi-VN" sz="1200">
              <a:solidFill>
                <a:schemeClr val="tx1"/>
              </a:solidFill>
            </a:endParaRPr>
          </a:p>
        </p:txBody>
      </p:sp>
      <p:sp>
        <p:nvSpPr>
          <p:cNvPr id="3" name="Title 2"/>
          <p:cNvSpPr>
            <a:spLocks noGrp="1"/>
          </p:cNvSpPr>
          <p:nvPr>
            <p:ph type="title"/>
          </p:nvPr>
        </p:nvSpPr>
        <p:spPr>
          <a:xfrm>
            <a:off x="927100" y="533400"/>
            <a:ext cx="6845300" cy="990600"/>
          </a:xfrm>
        </p:spPr>
        <p:txBody>
          <a:bodyPr>
            <a:noAutofit/>
          </a:bodyPr>
          <a:lstStyle/>
          <a:p>
            <a:r>
              <a:rPr lang="vi-VN" sz="1400"/>
              <a:t>Quan sát hình 19.1 (trang 70), hãy cho biết : Ở lục địa Bắc Mĩ, theo vĩ tuyến 400B từ đông sang tây có những kiểu thảm thực vật nào ? Vì sao các kiểu thảm thực vật lại phân bố như vậy?</a:t>
            </a:r>
            <a:br>
              <a:rPr lang="vi-VN" sz="1400"/>
            </a:br>
            <a:r>
              <a:rPr lang="vi-VN" sz="1400"/>
              <a:t/>
            </a:r>
            <a:br>
              <a:rPr lang="vi-VN" sz="1400"/>
            </a:br>
            <a:endParaRPr lang="en-US" sz="1400"/>
          </a:p>
        </p:txBody>
      </p:sp>
    </p:spTree>
    <p:extLst>
      <p:ext uri="{BB962C8B-B14F-4D97-AF65-F5344CB8AC3E}">
        <p14:creationId xmlns:p14="http://schemas.microsoft.com/office/powerpoint/2010/main" val="32586480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8100"/>
            <a:ext cx="4374430" cy="3276600"/>
          </a:xfrm>
        </p:spPr>
      </p:pic>
      <p:sp>
        <p:nvSpPr>
          <p:cNvPr id="5" name="TextBox 4"/>
          <p:cNvSpPr txBox="1"/>
          <p:nvPr/>
        </p:nvSpPr>
        <p:spPr>
          <a:xfrm>
            <a:off x="584200" y="3251200"/>
            <a:ext cx="3200400" cy="381000"/>
          </a:xfrm>
          <a:prstGeom prst="rect">
            <a:avLst/>
          </a:prstGeom>
          <a:noFill/>
        </p:spPr>
        <p:txBody>
          <a:bodyPr wrap="square" rtlCol="0">
            <a:spAutoFit/>
          </a:bodyPr>
          <a:lstStyle/>
          <a:p>
            <a:r>
              <a:rPr lang="en-US">
                <a:solidFill>
                  <a:srgbClr val="FF0000"/>
                </a:solidFill>
                <a:latin typeface="Times New Roman" pitchFamily="18" charset="0"/>
                <a:cs typeface="Times New Roman" pitchFamily="18" charset="0"/>
              </a:rPr>
              <a:t>Rừng lá rộng và rừng hỗn hợp</a:t>
            </a:r>
            <a:r>
              <a:rPr lang="en-US">
                <a:solidFill>
                  <a:srgbClr val="FF0000"/>
                </a:solidFill>
              </a:rPr>
              <a: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12700"/>
            <a:ext cx="4351867" cy="3263900"/>
          </a:xfrm>
          <a:prstGeom prst="rect">
            <a:avLst/>
          </a:prstGeom>
        </p:spPr>
      </p:pic>
      <p:sp>
        <p:nvSpPr>
          <p:cNvPr id="7" name="TextBox 6"/>
          <p:cNvSpPr txBox="1"/>
          <p:nvPr/>
        </p:nvSpPr>
        <p:spPr>
          <a:xfrm>
            <a:off x="4953000" y="2980035"/>
            <a:ext cx="3429000" cy="923330"/>
          </a:xfrm>
          <a:prstGeom prst="rect">
            <a:avLst/>
          </a:prstGeom>
          <a:noFill/>
        </p:spPr>
        <p:txBody>
          <a:bodyPr wrap="square" rtlCol="0">
            <a:spAutoFit/>
          </a:bodyPr>
          <a:lstStyle/>
          <a:p>
            <a:endParaRPr lang="en-US"/>
          </a:p>
          <a:p>
            <a:r>
              <a:rPr lang="en-US" smtClean="0">
                <a:solidFill>
                  <a:srgbClr val="FF0000"/>
                </a:solidFill>
              </a:rPr>
              <a:t>Thảo </a:t>
            </a:r>
            <a:r>
              <a:rPr lang="en-US">
                <a:solidFill>
                  <a:srgbClr val="FF0000"/>
                </a:solidFill>
              </a:rPr>
              <a:t>nguyên và cây bụi chịu hạn</a:t>
            </a:r>
            <a:r>
              <a:rPr lang="en-US"/>
              <a:t>.</a:t>
            </a:r>
          </a:p>
          <a:p>
            <a:endParaRPr lang="en-US"/>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700" y="3594100"/>
            <a:ext cx="4572000" cy="2259330"/>
          </a:xfrm>
          <a:prstGeom prst="rect">
            <a:avLst/>
          </a:prstGeom>
        </p:spPr>
      </p:pic>
      <p:sp>
        <p:nvSpPr>
          <p:cNvPr id="10" name="TextBox 9"/>
          <p:cNvSpPr txBox="1"/>
          <p:nvPr/>
        </p:nvSpPr>
        <p:spPr>
          <a:xfrm>
            <a:off x="914400" y="5878830"/>
            <a:ext cx="3022600" cy="646331"/>
          </a:xfrm>
          <a:prstGeom prst="rect">
            <a:avLst/>
          </a:prstGeom>
          <a:noFill/>
        </p:spPr>
        <p:txBody>
          <a:bodyPr wrap="square" rtlCol="0">
            <a:spAutoFit/>
          </a:bodyPr>
          <a:lstStyle/>
          <a:p>
            <a:r>
              <a:rPr lang="en-US">
                <a:solidFill>
                  <a:srgbClr val="FF0000"/>
                </a:solidFill>
              </a:rPr>
              <a:t>Rừng lá </a:t>
            </a:r>
            <a:r>
              <a:rPr lang="en-US" smtClean="0">
                <a:solidFill>
                  <a:srgbClr val="FF0000"/>
                </a:solidFill>
              </a:rPr>
              <a:t>kim</a:t>
            </a:r>
            <a:endParaRPr lang="en-US">
              <a:solidFill>
                <a:srgbClr val="FF0000"/>
              </a:solidFill>
            </a:endParaRPr>
          </a:p>
          <a:p>
            <a:endParaRPr lang="en-US"/>
          </a:p>
        </p:txBody>
      </p:sp>
    </p:spTree>
    <p:extLst>
      <p:ext uri="{BB962C8B-B14F-4D97-AF65-F5344CB8AC3E}">
        <p14:creationId xmlns:p14="http://schemas.microsoft.com/office/powerpoint/2010/main" val="40059124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5800" y="228600"/>
            <a:ext cx="7543800" cy="6511244"/>
          </a:xfrm>
        </p:spPr>
      </p:pic>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982187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vi-VN"/>
              <a:t>Hệ thống núi </a:t>
            </a:r>
            <a:r>
              <a:rPr lang="vi-VN" smtClean="0"/>
              <a:t>Coóc-đi-e</a:t>
            </a:r>
            <a:r>
              <a:rPr lang="en-US" smtClean="0"/>
              <a:t> là</a:t>
            </a:r>
            <a:r>
              <a:rPr lang="vi-VN" smtClean="0"/>
              <a:t> </a:t>
            </a:r>
            <a:r>
              <a:rPr lang="vi-VN"/>
              <a:t>dãy núi song song ven Thái Bình Dương trải dài khắp Bờ tây Bắc Mỹ (không bao gồm dãy núi Rocky) hoặc cũng có thể là hệ thống núi chạy dài từ Alaska đến Mexico và tiếp tục đến Nam Mĩ (có bao gồm dãy núi Rocky). </a:t>
            </a:r>
            <a:r>
              <a:rPr lang="vi-VN" smtClean="0"/>
              <a:t>Và </a:t>
            </a:r>
            <a:r>
              <a:rPr lang="vi-VN"/>
              <a:t>nằm trên đất của hai nước (không tính Mehico)</a:t>
            </a:r>
            <a:endParaRPr lang="en-US"/>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6946215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752600"/>
            <a:ext cx="7408333" cy="3916363"/>
          </a:xfrm>
        </p:spPr>
        <p:txBody>
          <a:bodyPr>
            <a:noAutofit/>
          </a:bodyPr>
          <a:lstStyle/>
          <a:p>
            <a:r>
              <a:rPr lang="vi-VN" sz="1600">
                <a:solidFill>
                  <a:schemeClr val="tx1"/>
                </a:solidFill>
              </a:rPr>
              <a:t>- Từ Bắc cực đến Nam cực có 7 vòng đai nhiệt: vòng đai nóng chung hai bán cầu, 2 vòng đai ôn hòa, 2 vòng đai lạnh, 2 vòng đai băng giá vĩnh cửu.</a:t>
            </a:r>
          </a:p>
          <a:p>
            <a:endParaRPr lang="vi-VN" sz="1600">
              <a:solidFill>
                <a:schemeClr val="tx1"/>
              </a:solidFill>
            </a:endParaRPr>
          </a:p>
          <a:p>
            <a:r>
              <a:rPr lang="vi-VN" sz="1600">
                <a:solidFill>
                  <a:schemeClr val="tx1"/>
                </a:solidFill>
              </a:rPr>
              <a:t>– Các đới gió trên Trái Đất: gió Mậu dịch, gió Tây ôn đới, gió Đông cực.</a:t>
            </a:r>
          </a:p>
          <a:p>
            <a:endParaRPr lang="vi-VN" sz="1600">
              <a:solidFill>
                <a:schemeClr val="tx1"/>
              </a:solidFill>
            </a:endParaRPr>
          </a:p>
          <a:p>
            <a:r>
              <a:rPr lang="vi-VN" sz="1600">
                <a:solidFill>
                  <a:schemeClr val="tx1"/>
                </a:solidFill>
              </a:rPr>
              <a:t>– Mỗi bán cầu có các đới khí hậu: cực, cận cực, ôn đới, cận nhiệt đới, nhiệt đới, cận xích đạo, xích đạo</a:t>
            </a:r>
          </a:p>
          <a:p>
            <a:endParaRPr lang="vi-VN" sz="1600">
              <a:solidFill>
                <a:schemeClr val="tx1"/>
              </a:solidFill>
            </a:endParaRPr>
          </a:p>
          <a:p>
            <a:r>
              <a:rPr lang="vi-VN" sz="1600">
                <a:solidFill>
                  <a:schemeClr val="tx1"/>
                </a:solidFill>
              </a:rPr>
              <a:t>– Các kiểu thảm thực vật từ cực về Xích đạo: hoang mạc lạnh; đài nguyên; rừng lá kim; rừng lá rộng và rừng hỗn hợp ôn đới; rừng cận nhiệt ẩm; rừng và cây bụi lá cứng cận nhiệt; hoang mạc, bán hoang mạc; thảo nguyên, cây bụi chịu hạn và đồng cỏ núi cao; xa van, cây bụi; rừng nhiệt đới, xích đạo.</a:t>
            </a:r>
          </a:p>
          <a:p>
            <a:endParaRPr lang="vi-VN" sz="1600">
              <a:solidFill>
                <a:schemeClr val="tx1"/>
              </a:solidFill>
            </a:endParaRPr>
          </a:p>
          <a:p>
            <a:r>
              <a:rPr lang="vi-VN" sz="1600">
                <a:solidFill>
                  <a:schemeClr val="tx1"/>
                </a:solidFill>
              </a:rPr>
              <a:t>– Các nhóm đất từ cực về Xích đạo: băng tuyết, đất đài nguyên; đất pốt dôn; đất nâu; xám rừng lá rộng ôn đới; đất đen, hạt dẻ thảo nguyên, đồng cỏ núi cao; đất đỏ nâu rừng và cây bụi lá cứng; đất đỏ vàng cận nhiệt ẩm; đất xám hoang mạc, bán hoang mạc; đất đỏ, nâu đỏ xavan; đất đỏ vàng (feralit), đen nhiệt đới.</a:t>
            </a:r>
            <a:endParaRPr lang="en-US" sz="1600">
              <a:solidFill>
                <a:schemeClr val="tx1"/>
              </a:solidFill>
            </a:endParaRPr>
          </a:p>
        </p:txBody>
      </p:sp>
      <p:sp>
        <p:nvSpPr>
          <p:cNvPr id="3" name="Title 2"/>
          <p:cNvSpPr>
            <a:spLocks noGrp="1"/>
          </p:cNvSpPr>
          <p:nvPr>
            <p:ph type="title"/>
          </p:nvPr>
        </p:nvSpPr>
        <p:spPr/>
        <p:txBody>
          <a:bodyPr>
            <a:normAutofit/>
          </a:bodyPr>
          <a:lstStyle/>
          <a:p>
            <a:r>
              <a:rPr lang="vi-VN" sz="3200"/>
              <a:t>Hãy lấy ví dụ chứng minh rằng địa đới là quy luật phổ biến của các thành phần địa lí?</a:t>
            </a:r>
            <a:endParaRPr lang="en-US" sz="3200"/>
          </a:p>
        </p:txBody>
      </p:sp>
    </p:spTree>
    <p:extLst>
      <p:ext uri="{BB962C8B-B14F-4D97-AF65-F5344CB8AC3E}">
        <p14:creationId xmlns:p14="http://schemas.microsoft.com/office/powerpoint/2010/main" val="13185181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0"/>
            <a:ext cx="4572000" cy="6400800"/>
          </a:xfrm>
        </p:spPr>
        <p:txBody>
          <a:bodyPr anchor="ctr">
            <a:noAutofit/>
          </a:bodyPr>
          <a:lstStyle/>
          <a:p>
            <a:r>
              <a:rPr lang="en-US" sz="2800" b="1" dirty="0">
                <a:solidFill>
                  <a:schemeClr val="tx1"/>
                </a:solidFill>
                <a:latin typeface="Times New Roman" pitchFamily="18" charset="0"/>
                <a:cs typeface="Times New Roman" pitchFamily="18" charset="0"/>
              </a:rPr>
              <a:t>I</a:t>
            </a:r>
            <a:r>
              <a:rPr lang="en-US" sz="2800" b="1"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Quy</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luật</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Địa</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đới</a:t>
            </a:r>
            <a:r>
              <a:rPr lang="en-US" sz="2800" b="1" dirty="0" smtClean="0">
                <a:solidFill>
                  <a:schemeClr val="tx1"/>
                </a:solidFill>
                <a:latin typeface="Times New Roman" pitchFamily="18" charset="0"/>
                <a:cs typeface="Times New Roman" pitchFamily="18" charset="0"/>
              </a:rPr>
              <a:t>:</a:t>
            </a:r>
          </a:p>
          <a:p>
            <a:r>
              <a:rPr lang="en-US" sz="2800" dirty="0" smtClean="0">
                <a:solidFill>
                  <a:schemeClr val="tx1"/>
                </a:solidFill>
                <a:latin typeface="Times New Roman" pitchFamily="18" charset="0"/>
                <a:cs typeface="Times New Roman" pitchFamily="18" charset="0"/>
              </a:rPr>
              <a:t>	1. </a:t>
            </a:r>
            <a:r>
              <a:rPr lang="en-US" sz="2800" u="sng" dirty="0" err="1" smtClean="0">
                <a:solidFill>
                  <a:schemeClr val="tx1"/>
                </a:solidFill>
                <a:latin typeface="Times New Roman" pitchFamily="18" charset="0"/>
                <a:cs typeface="Times New Roman" pitchFamily="18" charset="0"/>
              </a:rPr>
              <a:t>Khái</a:t>
            </a:r>
            <a:r>
              <a:rPr lang="en-US" sz="2800" u="sng" dirty="0" smtClean="0">
                <a:solidFill>
                  <a:schemeClr val="tx1"/>
                </a:solidFill>
                <a:latin typeface="Times New Roman" pitchFamily="18" charset="0"/>
                <a:cs typeface="Times New Roman" pitchFamily="18" charset="0"/>
              </a:rPr>
              <a:t>  </a:t>
            </a:r>
            <a:r>
              <a:rPr lang="en-US" sz="2800" u="sng" dirty="0" err="1" smtClean="0">
                <a:solidFill>
                  <a:schemeClr val="tx1"/>
                </a:solidFill>
                <a:latin typeface="Times New Roman" pitchFamily="18" charset="0"/>
                <a:cs typeface="Times New Roman" pitchFamily="18" charset="0"/>
              </a:rPr>
              <a:t>niệm</a:t>
            </a:r>
            <a:r>
              <a:rPr lang="en-US" sz="2800" dirty="0" smtClean="0">
                <a:solidFill>
                  <a:schemeClr val="tx1"/>
                </a:solidFill>
                <a:latin typeface="Times New Roman" pitchFamily="18" charset="0"/>
                <a:cs typeface="Times New Roman" pitchFamily="18" charset="0"/>
              </a:rPr>
              <a:t>:</a:t>
            </a:r>
          </a:p>
          <a:p>
            <a:pPr marL="342900" indent="-342900">
              <a:buFont typeface="Wingdings" pitchFamily="2" charset="2"/>
              <a:buChar char="v"/>
            </a:pPr>
            <a:r>
              <a:rPr lang="en-US" sz="2800" dirty="0" err="1" smtClean="0">
                <a:solidFill>
                  <a:schemeClr val="tx1"/>
                </a:solidFill>
                <a:latin typeface="Times New Roman" pitchFamily="18" charset="0"/>
                <a:cs typeface="Times New Roman" pitchFamily="18" charset="0"/>
              </a:rPr>
              <a:t>Khái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niệm</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Quy</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luật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địa</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đới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là</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sự</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thay</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đổi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có</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quy</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luật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của</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tất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cả</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các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thành</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phần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địa</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lí</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và</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cảnh</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quan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địa</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lí</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theo</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vĩ</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độ</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từ</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Xích</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đạo</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đến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cực</a:t>
            </a:r>
            <a:r>
              <a:rPr lang="en-US" sz="2800" dirty="0" smtClean="0">
                <a:solidFill>
                  <a:schemeClr val="tx1"/>
                </a:solidFill>
                <a:latin typeface="Times New Roman" pitchFamily="18" charset="0"/>
                <a:cs typeface="Times New Roman" pitchFamily="18" charset="0"/>
              </a:rPr>
              <a:t>).</a:t>
            </a:r>
            <a:r>
              <a:rPr lang="en-US" sz="2800" dirty="0">
                <a:solidFill>
                  <a:schemeClr val="tx1"/>
                </a:solidFill>
                <a:latin typeface="Times New Roman" pitchFamily="18" charset="0"/>
                <a:cs typeface="Times New Roman" pitchFamily="18" charset="0"/>
              </a:rPr>
              <a:t>	</a:t>
            </a:r>
            <a:r>
              <a:rPr lang="en-US" dirty="0" smtClean="0">
                <a:solidFill>
                  <a:schemeClr val="tx1"/>
                </a:solidFill>
                <a:latin typeface="Times New Roman" pitchFamily="18" charset="0"/>
                <a:cs typeface="Times New Roman" pitchFamily="18" charset="0"/>
              </a:rPr>
              <a:t>	</a:t>
            </a:r>
            <a:r>
              <a:rPr lang="vi-VN" dirty="0">
                <a:solidFill>
                  <a:schemeClr val="tx1"/>
                </a:solidFill>
                <a:latin typeface="Times New Roman" pitchFamily="18" charset="0"/>
                <a:cs typeface="Times New Roman" pitchFamily="18" charset="0"/>
              </a:rPr>
              <a:t>  </a:t>
            </a:r>
            <a:endParaRPr lang="en-US" dirty="0">
              <a:solidFill>
                <a:schemeClr val="tx1"/>
              </a:solidFill>
              <a:latin typeface="Times New Roman" pitchFamily="18" charset="0"/>
              <a:cs typeface="Times New Roman" pitchFamily="18" charset="0"/>
            </a:endParaRPr>
          </a:p>
        </p:txBody>
      </p:sp>
      <p:pic>
        <p:nvPicPr>
          <p:cNvPr id="8194" name="Picture 2" descr="Image result for bản đồ trái đất"/>
          <p:cNvPicPr>
            <a:picLocks noChangeAspect="1" noChangeArrowheads="1"/>
          </p:cNvPicPr>
          <p:nvPr/>
        </p:nvPicPr>
        <p:blipFill>
          <a:blip r:embed="rId2"/>
          <a:srcRect/>
          <a:stretch>
            <a:fillRect/>
          </a:stretch>
        </p:blipFill>
        <p:spPr bwMode="auto">
          <a:xfrm>
            <a:off x="4800600" y="1905000"/>
            <a:ext cx="4343400" cy="4289109"/>
          </a:xfrm>
          <a:prstGeom prst="rect">
            <a:avLst/>
          </a:prstGeom>
          <a:noFill/>
        </p:spPr>
      </p:pic>
    </p:spTree>
    <p:extLst>
      <p:ext uri="{BB962C8B-B14F-4D97-AF65-F5344CB8AC3E}">
        <p14:creationId xmlns:p14="http://schemas.microsoft.com/office/powerpoint/2010/main" val="4251616041"/>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diamond(in)">
                                      <p:cBhvr>
                                        <p:cTn id="12" dur="2000"/>
                                        <p:tgtEl>
                                          <p:spTgt spid="8194"/>
                                        </p:tgtEl>
                                      </p:cBhvr>
                                    </p:animEffect>
                                  </p:childTnLst>
                                </p:cTn>
                              </p:par>
                            </p:childTnLst>
                          </p:cTn>
                        </p:par>
                      </p:childTnLst>
                    </p:cTn>
                  </p:par>
                  <p:par>
                    <p:cTn id="13" fill="hold">
                      <p:stCondLst>
                        <p:cond delay="indefinite"/>
                      </p:stCondLst>
                      <p:childTnLst>
                        <p:par>
                          <p:cTn id="14" fill="hold">
                            <p:stCondLst>
                              <p:cond delay="0"/>
                            </p:stCondLst>
                            <p:childTnLst>
                              <p:par>
                                <p:cTn id="15" presetID="27" presetClass="entr" presetSubtype="0" fill="hold" nodeType="clickEffect">
                                  <p:stCondLst>
                                    <p:cond delay="0"/>
                                  </p:stCondLst>
                                  <p:iterate type="lt">
                                    <p:tmPct val="50000"/>
                                  </p:iterate>
                                  <p:childTnLst>
                                    <p:set>
                                      <p:cBhvr>
                                        <p:cTn id="16"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17"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19" dur="80"/>
                                        <p:tgtEl>
                                          <p:spTgt spid="3">
                                            <p:txEl>
                                              <p:pRg st="1" end="1"/>
                                            </p:txEl>
                                          </p:spTgt>
                                        </p:tgtEl>
                                        <p:attrNameLst>
                                          <p:attrName>fill.type</p:attrName>
                                        </p:attrNameLst>
                                      </p:cBhvr>
                                      <p:to>
                                        <p:strVal val="solid"/>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8458200" cy="3276600"/>
          </a:xfrm>
        </p:spPr>
        <p:txBody>
          <a:bodyPr>
            <a:noAutofit/>
          </a:bodyPr>
          <a:lstStyle/>
          <a:p>
            <a:r>
              <a:rPr lang="en-US" sz="2000" dirty="0" err="1" smtClean="0">
                <a:solidFill>
                  <a:schemeClr val="tx1"/>
                </a:solidFill>
                <a:latin typeface="Times New Roman" pitchFamily="18" charset="0"/>
                <a:cs typeface="Times New Roman" pitchFamily="18" charset="0"/>
              </a:rPr>
              <a:t>Nguyên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nhân</a:t>
            </a:r>
            <a:r>
              <a:rPr lang="en-US" sz="2000" dirty="0" smtClean="0">
                <a:solidFill>
                  <a:schemeClr val="tx1"/>
                </a:solidFill>
                <a:latin typeface="Times New Roman" pitchFamily="18" charset="0"/>
                <a:cs typeface="Times New Roman" pitchFamily="18" charset="0"/>
              </a:rPr>
              <a:t>:</a:t>
            </a:r>
            <a:br>
              <a:rPr lang="en-US" sz="2000" dirty="0" smtClean="0">
                <a:solidFill>
                  <a:schemeClr val="tx1"/>
                </a:solidFill>
                <a:latin typeface="Times New Roman" pitchFamily="18" charset="0"/>
                <a:cs typeface="Times New Roman" pitchFamily="18" charset="0"/>
              </a:rPr>
            </a:br>
            <a:r>
              <a:rPr lang="vi-VN" sz="2000" dirty="0" smtClean="0"/>
              <a:t> </a:t>
            </a:r>
            <a:r>
              <a:rPr lang="vi-VN" sz="2000" dirty="0" smtClean="0">
                <a:solidFill>
                  <a:schemeClr val="tx1"/>
                </a:solidFill>
                <a:latin typeface="Times New Roman" pitchFamily="18" charset="0"/>
                <a:cs typeface="Times New Roman" pitchFamily="18" charset="0"/>
              </a:rPr>
              <a:t>Do trái đất hình cầu và bức </a:t>
            </a:r>
            <a:r>
              <a:rPr lang="vi-VN" sz="2000" smtClean="0">
                <a:solidFill>
                  <a:schemeClr val="tx1"/>
                </a:solidFill>
                <a:latin typeface="Times New Roman" pitchFamily="18" charset="0"/>
                <a:cs typeface="Times New Roman" pitchFamily="18" charset="0"/>
              </a:rPr>
              <a:t>xạ </a:t>
            </a:r>
            <a:r>
              <a:rPr lang="en-US" sz="2000">
                <a:solidFill>
                  <a:schemeClr val="tx1"/>
                </a:solidFill>
                <a:latin typeface="Times New Roman" pitchFamily="18" charset="0"/>
                <a:cs typeface="Times New Roman" pitchFamily="18" charset="0"/>
              </a:rPr>
              <a:t>M</a:t>
            </a:r>
            <a:r>
              <a:rPr lang="vi-VN" sz="2000" smtClean="0">
                <a:solidFill>
                  <a:schemeClr val="tx1"/>
                </a:solidFill>
                <a:latin typeface="Times New Roman" pitchFamily="18" charset="0"/>
                <a:cs typeface="Times New Roman" pitchFamily="18" charset="0"/>
              </a:rPr>
              <a:t>ặt </a:t>
            </a:r>
            <a:r>
              <a:rPr lang="en-US" sz="2000" smtClean="0">
                <a:solidFill>
                  <a:schemeClr val="tx1"/>
                </a:solidFill>
                <a:latin typeface="Times New Roman" pitchFamily="18" charset="0"/>
                <a:cs typeface="Times New Roman" pitchFamily="18" charset="0"/>
              </a:rPr>
              <a:t>T</a:t>
            </a:r>
            <a:r>
              <a:rPr lang="vi-VN" sz="2000" smtClean="0">
                <a:solidFill>
                  <a:schemeClr val="tx1"/>
                </a:solidFill>
                <a:latin typeface="Times New Roman" pitchFamily="18" charset="0"/>
                <a:cs typeface="Times New Roman" pitchFamily="18" charset="0"/>
              </a:rPr>
              <a:t>rời</a:t>
            </a:r>
            <a:r>
              <a:rPr lang="en-US" sz="2000" smtClean="0">
                <a:solidFill>
                  <a:schemeClr val="tx1"/>
                </a:solidFill>
                <a:latin typeface="Times New Roman" pitchFamily="18" charset="0"/>
                <a:cs typeface="Times New Roman" pitchFamily="18" charset="0"/>
              </a:rPr>
              <a:t>:</a:t>
            </a:r>
            <a:br>
              <a:rPr lang="en-US" sz="2000" smtClean="0">
                <a:solidFill>
                  <a:schemeClr val="tx1"/>
                </a:solidFill>
                <a:latin typeface="Times New Roman" pitchFamily="18" charset="0"/>
                <a:cs typeface="Times New Roman" pitchFamily="18" charset="0"/>
              </a:rPr>
            </a:br>
            <a:r>
              <a:rPr lang="en-US" sz="2000">
                <a:solidFill>
                  <a:schemeClr val="tx1"/>
                </a:solidFill>
                <a:latin typeface="Times New Roman" pitchFamily="18" charset="0"/>
                <a:cs typeface="Times New Roman" pitchFamily="18" charset="0"/>
              </a:rPr>
              <a:t>+Dạng cầu làm cho </a:t>
            </a:r>
            <a:r>
              <a:rPr lang="vi-VN" sz="2000" smtClean="0">
                <a:solidFill>
                  <a:schemeClr val="tx1"/>
                </a:solidFill>
                <a:latin typeface="Times New Roman" pitchFamily="18" charset="0"/>
                <a:cs typeface="Times New Roman" pitchFamily="18" charset="0"/>
              </a:rPr>
              <a:t>góc </a:t>
            </a:r>
            <a:r>
              <a:rPr lang="vi-VN" sz="2000">
                <a:solidFill>
                  <a:schemeClr val="tx1"/>
                </a:solidFill>
                <a:latin typeface="Times New Roman" pitchFamily="18" charset="0"/>
                <a:cs typeface="Times New Roman" pitchFamily="18" charset="0"/>
              </a:rPr>
              <a:t>chiếu của tia sáng Mặt Trời tới bề mặt Trái Đất ( góc nhập xạ ) thay đổi từ Xích đạo về hai cực, do đó lượng bức xạ Mặt Trời cũng thay đổi </a:t>
            </a:r>
            <a:r>
              <a:rPr lang="vi-VN" sz="2000" smtClean="0">
                <a:solidFill>
                  <a:schemeClr val="tx1"/>
                </a:solidFill>
                <a:latin typeface="Times New Roman" pitchFamily="18" charset="0"/>
                <a:cs typeface="Times New Roman" pitchFamily="18" charset="0"/>
              </a:rPr>
              <a:t>theo</a:t>
            </a:r>
            <a:r>
              <a:rPr lang="en-US" sz="2000" smtClean="0">
                <a:solidFill>
                  <a:schemeClr val="tx1"/>
                </a:solidFill>
                <a:latin typeface="Times New Roman" pitchFamily="18" charset="0"/>
                <a:cs typeface="Times New Roman" pitchFamily="18" charset="0"/>
              </a:rPr>
              <a:t/>
            </a:r>
            <a:br>
              <a:rPr lang="en-US" sz="2000" smtClean="0">
                <a:solidFill>
                  <a:schemeClr val="tx1"/>
                </a:solidFill>
                <a:latin typeface="Times New Roman" pitchFamily="18" charset="0"/>
                <a:cs typeface="Times New Roman" pitchFamily="18" charset="0"/>
              </a:rPr>
            </a:br>
            <a:r>
              <a:rPr lang="en-US" sz="2000" smtClean="0">
                <a:solidFill>
                  <a:schemeClr val="tx1"/>
                </a:solidFill>
                <a:latin typeface="Times New Roman" pitchFamily="18" charset="0"/>
                <a:cs typeface="Times New Roman" pitchFamily="18" charset="0"/>
              </a:rPr>
              <a:t>+</a:t>
            </a:r>
            <a:r>
              <a:rPr lang="vi-VN" sz="2000">
                <a:solidFill>
                  <a:schemeClr val="tx1"/>
                </a:solidFill>
                <a:latin typeface="Times New Roman" pitchFamily="18" charset="0"/>
                <a:cs typeface="Times New Roman" pitchFamily="18" charset="0"/>
              </a:rPr>
              <a:t>Bức xạ Mặt Trời là nguồn gốc và động lực của nhiều hiện tượng tự nhiên trên bề mặt Trái Đất. Vì thế sự phân bố theo địa </a:t>
            </a:r>
            <a:r>
              <a:rPr lang="en-US" sz="2000">
                <a:solidFill>
                  <a:schemeClr val="tx1"/>
                </a:solidFill>
                <a:latin typeface="Times New Roman" pitchFamily="18" charset="0"/>
                <a:cs typeface="Times New Roman" pitchFamily="18" charset="0"/>
              </a:rPr>
              <a:t>đ</a:t>
            </a:r>
            <a:r>
              <a:rPr lang="vi-VN" sz="2000" smtClean="0">
                <a:solidFill>
                  <a:schemeClr val="tx1"/>
                </a:solidFill>
                <a:latin typeface="Times New Roman" pitchFamily="18" charset="0"/>
                <a:cs typeface="Times New Roman" pitchFamily="18" charset="0"/>
              </a:rPr>
              <a:t>ới </a:t>
            </a:r>
            <a:r>
              <a:rPr lang="vi-VN" sz="2000">
                <a:solidFill>
                  <a:schemeClr val="tx1"/>
                </a:solidFill>
                <a:latin typeface="Times New Roman" pitchFamily="18" charset="0"/>
                <a:cs typeface="Times New Roman" pitchFamily="18" charset="0"/>
              </a:rPr>
              <a:t>của lượng bức xạ Mặt Trời đã tạo ra quy luật địa </a:t>
            </a:r>
            <a:r>
              <a:rPr lang="en-US" sz="2000">
                <a:solidFill>
                  <a:schemeClr val="tx1"/>
                </a:solidFill>
                <a:latin typeface="Times New Roman" pitchFamily="18" charset="0"/>
                <a:cs typeface="Times New Roman" pitchFamily="18" charset="0"/>
              </a:rPr>
              <a:t>đ</a:t>
            </a:r>
            <a:r>
              <a:rPr lang="vi-VN" sz="2000" smtClean="0">
                <a:solidFill>
                  <a:schemeClr val="tx1"/>
                </a:solidFill>
                <a:latin typeface="Times New Roman" pitchFamily="18" charset="0"/>
                <a:cs typeface="Times New Roman" pitchFamily="18" charset="0"/>
              </a:rPr>
              <a:t>ới </a:t>
            </a:r>
            <a:r>
              <a:rPr lang="vi-VN" sz="2000">
                <a:solidFill>
                  <a:schemeClr val="tx1"/>
                </a:solidFill>
                <a:latin typeface="Times New Roman" pitchFamily="18" charset="0"/>
                <a:cs typeface="Times New Roman" pitchFamily="18" charset="0"/>
              </a:rPr>
              <a:t>của nhiều thành phần địa lí và cảnh quan địa lí trên Trái Đất</a:t>
            </a:r>
            <a:r>
              <a:rPr lang="en-US" sz="2000" smtClean="0">
                <a:solidFill>
                  <a:schemeClr val="tx1"/>
                </a:solidFill>
                <a:latin typeface="Times New Roman" pitchFamily="18" charset="0"/>
                <a:cs typeface="Times New Roman" pitchFamily="18" charset="0"/>
              </a:rPr>
              <a:t/>
            </a:r>
            <a:br>
              <a:rPr lang="en-US" sz="2000" smtClean="0">
                <a:solidFill>
                  <a:schemeClr val="tx1"/>
                </a:solidFill>
                <a:latin typeface="Times New Roman" pitchFamily="18" charset="0"/>
                <a:cs typeface="Times New Roman" pitchFamily="18" charset="0"/>
              </a:rPr>
            </a:br>
            <a:endParaRPr lang="en-US" sz="2000" dirty="0"/>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1298" y="3975100"/>
            <a:ext cx="5686425" cy="2857500"/>
          </a:xfrm>
          <a:prstGeom prst="rect">
            <a:avLst/>
          </a:prstGeom>
        </p:spPr>
      </p:pic>
    </p:spTree>
    <p:extLst>
      <p:ext uri="{BB962C8B-B14F-4D97-AF65-F5344CB8AC3E}">
        <p14:creationId xmlns:p14="http://schemas.microsoft.com/office/powerpoint/2010/main" val="2525576579"/>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a:xfrm>
            <a:off x="0" y="0"/>
            <a:ext cx="5943600" cy="4267200"/>
          </a:xfrm>
        </p:spPr>
        <p:txBody>
          <a:bodyPr anchor="ctr">
            <a:noAutofit/>
          </a:bodyPr>
          <a:lstStyle/>
          <a:p>
            <a:pPr lvl="0" algn="l"/>
            <a:r>
              <a:rPr kumimoji="0" lang="en-US" sz="2800" i="0" u="none" strike="noStrike" cap="none" normalizeH="0" baseline="0" dirty="0" smtClean="0">
                <a:ln>
                  <a:noFill/>
                </a:ln>
                <a:solidFill>
                  <a:srgbClr val="000000"/>
                </a:solidFill>
                <a:effectLst/>
                <a:latin typeface="Times New Roman" pitchFamily="18" charset="0"/>
                <a:cs typeface="Times New Roman" pitchFamily="18" charset="0"/>
              </a:rPr>
              <a:t>2. </a:t>
            </a:r>
            <a:r>
              <a:rPr kumimoji="0" lang="en-US" sz="2800" i="0" u="sng" strike="noStrike" cap="none" normalizeH="0" baseline="0" dirty="0" err="1" smtClean="0">
                <a:ln>
                  <a:noFill/>
                </a:ln>
                <a:solidFill>
                  <a:srgbClr val="000000"/>
                </a:solidFill>
                <a:effectLst/>
                <a:latin typeface="Times New Roman" pitchFamily="18" charset="0"/>
                <a:cs typeface="Times New Roman" pitchFamily="18" charset="0"/>
              </a:rPr>
              <a:t>Biểu</a:t>
            </a:r>
            <a:r>
              <a:rPr kumimoji="0" lang="en-US" sz="2800" i="0" u="sng"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i="0" u="sng" strike="noStrike" cap="none" normalizeH="0" baseline="0" dirty="0" err="1" smtClean="0">
                <a:ln>
                  <a:noFill/>
                </a:ln>
                <a:solidFill>
                  <a:srgbClr val="000000"/>
                </a:solidFill>
                <a:effectLst/>
                <a:latin typeface="Times New Roman" pitchFamily="18" charset="0"/>
                <a:cs typeface="Times New Roman" pitchFamily="18" charset="0"/>
              </a:rPr>
              <a:t>hiện</a:t>
            </a:r>
            <a:r>
              <a:rPr kumimoji="0" lang="en-US" sz="2800" i="0" u="sng"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i="0" u="sng" strike="noStrike" cap="none" normalizeH="0" baseline="0" dirty="0" err="1" smtClean="0">
                <a:ln>
                  <a:noFill/>
                </a:ln>
                <a:solidFill>
                  <a:srgbClr val="000000"/>
                </a:solidFill>
                <a:effectLst/>
                <a:latin typeface="Times New Roman" pitchFamily="18" charset="0"/>
                <a:cs typeface="Times New Roman" pitchFamily="18" charset="0"/>
              </a:rPr>
              <a:t>của</a:t>
            </a:r>
            <a:r>
              <a:rPr kumimoji="0" lang="en-US" sz="2800" i="0" u="sng"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i="0" u="sng" strike="noStrike" cap="none" normalizeH="0" baseline="0" dirty="0" err="1" smtClean="0">
                <a:ln>
                  <a:noFill/>
                </a:ln>
                <a:solidFill>
                  <a:srgbClr val="000000"/>
                </a:solidFill>
                <a:effectLst/>
                <a:latin typeface="Times New Roman" pitchFamily="18" charset="0"/>
                <a:cs typeface="Times New Roman" pitchFamily="18" charset="0"/>
              </a:rPr>
              <a:t>quy</a:t>
            </a:r>
            <a:r>
              <a:rPr kumimoji="0" lang="en-US" sz="2800" i="0" u="sng"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i="0" u="sng" strike="noStrike" cap="none" normalizeH="0" baseline="0" dirty="0" err="1" smtClean="0">
                <a:ln>
                  <a:noFill/>
                </a:ln>
                <a:solidFill>
                  <a:srgbClr val="000000"/>
                </a:solidFill>
                <a:effectLst/>
                <a:latin typeface="Times New Roman" pitchFamily="18" charset="0"/>
                <a:cs typeface="Times New Roman" pitchFamily="18" charset="0"/>
              </a:rPr>
              <a:t>luật</a:t>
            </a:r>
            <a:r>
              <a:rPr kumimoji="0" lang="en-US" sz="2800" i="0" u="sng" strike="noStrike" cap="none" normalizeH="0" baseline="0" dirty="0" smtClean="0">
                <a:ln>
                  <a:noFill/>
                </a:ln>
                <a:solidFill>
                  <a:srgbClr val="000000"/>
                </a:solidFill>
                <a:effectLst/>
                <a:latin typeface="Times New Roman" pitchFamily="18" charset="0"/>
                <a:cs typeface="Times New Roman" pitchFamily="18" charset="0"/>
              </a:rPr>
              <a:t>:</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r>
            <a:b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b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a</a:t>
            </a:r>
            <a:r>
              <a:rPr lang="en-US" sz="2800" dirty="0" smtClean="0">
                <a:solidFill>
                  <a:srgbClr val="000000"/>
                </a:solidFill>
                <a:latin typeface="Times New Roman" pitchFamily="18" charset="0"/>
                <a:cs typeface="Times New Roman" pitchFamily="18" charset="0"/>
              </a:rPr>
              <a:t>)</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1" u="none" strike="noStrike" cap="none" normalizeH="0" baseline="0" dirty="0" err="1" smtClean="0">
                <a:ln>
                  <a:noFill/>
                </a:ln>
                <a:solidFill>
                  <a:srgbClr val="000000"/>
                </a:solidFill>
                <a:effectLst/>
                <a:latin typeface="Times New Roman" pitchFamily="18" charset="0"/>
                <a:cs typeface="Times New Roman" pitchFamily="18" charset="0"/>
              </a:rPr>
              <a:t>Sự</a:t>
            </a:r>
            <a:r>
              <a:rPr kumimoji="0" lang="en-US" sz="2800" b="0" i="1"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1" u="none" strike="noStrike" cap="none" normalizeH="0" baseline="0" dirty="0" err="1" smtClean="0">
                <a:ln>
                  <a:noFill/>
                </a:ln>
                <a:solidFill>
                  <a:srgbClr val="000000"/>
                </a:solidFill>
                <a:effectLst/>
                <a:latin typeface="Times New Roman" pitchFamily="18" charset="0"/>
                <a:cs typeface="Times New Roman" pitchFamily="18" charset="0"/>
              </a:rPr>
              <a:t>phân</a:t>
            </a:r>
            <a:r>
              <a:rPr kumimoji="0" lang="en-US" sz="2800" b="0" i="1"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1" u="none" strike="noStrike" cap="none" normalizeH="0" baseline="0" dirty="0" err="1" smtClean="0">
                <a:ln>
                  <a:noFill/>
                </a:ln>
                <a:solidFill>
                  <a:srgbClr val="000000"/>
                </a:solidFill>
                <a:effectLst/>
                <a:latin typeface="Times New Roman" pitchFamily="18" charset="0"/>
                <a:cs typeface="Times New Roman" pitchFamily="18" charset="0"/>
              </a:rPr>
              <a:t>bố</a:t>
            </a:r>
            <a:r>
              <a:rPr kumimoji="0" lang="en-US" sz="2800" b="0" i="1"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1" u="none" strike="noStrike" cap="none" normalizeH="0" baseline="0" dirty="0" err="1" smtClean="0">
                <a:ln>
                  <a:noFill/>
                </a:ln>
                <a:solidFill>
                  <a:srgbClr val="000000"/>
                </a:solidFill>
                <a:effectLst/>
                <a:latin typeface="Times New Roman" pitchFamily="18" charset="0"/>
                <a:cs typeface="Times New Roman" pitchFamily="18" charset="0"/>
              </a:rPr>
              <a:t>các</a:t>
            </a:r>
            <a:r>
              <a:rPr kumimoji="0" lang="en-US" sz="2800" b="0" i="1"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1" u="none" strike="noStrike" cap="none" normalizeH="0" baseline="0" dirty="0" err="1" smtClean="0">
                <a:ln>
                  <a:noFill/>
                </a:ln>
                <a:solidFill>
                  <a:srgbClr val="000000"/>
                </a:solidFill>
                <a:effectLst/>
                <a:latin typeface="Times New Roman" pitchFamily="18" charset="0"/>
                <a:cs typeface="Times New Roman" pitchFamily="18" charset="0"/>
              </a:rPr>
              <a:t>vòng</a:t>
            </a:r>
            <a:r>
              <a:rPr kumimoji="0" lang="en-US" sz="2800" b="0" i="1"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1" u="none" strike="noStrike" cap="none" normalizeH="0" baseline="0" dirty="0" err="1" smtClean="0">
                <a:ln>
                  <a:noFill/>
                </a:ln>
                <a:solidFill>
                  <a:srgbClr val="000000"/>
                </a:solidFill>
                <a:effectLst/>
                <a:latin typeface="Times New Roman" pitchFamily="18" charset="0"/>
                <a:cs typeface="Times New Roman" pitchFamily="18" charset="0"/>
              </a:rPr>
              <a:t>đai</a:t>
            </a:r>
            <a:r>
              <a:rPr kumimoji="0" lang="en-US" sz="2800" b="0" i="1"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1" u="none" strike="noStrike" cap="none" normalizeH="0" baseline="0" dirty="0" err="1" smtClean="0">
                <a:ln>
                  <a:noFill/>
                </a:ln>
                <a:solidFill>
                  <a:srgbClr val="000000"/>
                </a:solidFill>
                <a:effectLst/>
                <a:latin typeface="Times New Roman" pitchFamily="18" charset="0"/>
                <a:cs typeface="Times New Roman" pitchFamily="18" charset="0"/>
              </a:rPr>
              <a:t>nhiệt</a:t>
            </a:r>
            <a:r>
              <a:rPr kumimoji="0" lang="en-US" sz="2800" b="0" i="1"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1" u="none" strike="noStrike" cap="none" normalizeH="0" baseline="0" dirty="0" err="1" smtClean="0">
                <a:ln>
                  <a:noFill/>
                </a:ln>
                <a:solidFill>
                  <a:srgbClr val="000000"/>
                </a:solidFill>
                <a:effectLst/>
                <a:latin typeface="Times New Roman" pitchFamily="18" charset="0"/>
                <a:cs typeface="Times New Roman" pitchFamily="18" charset="0"/>
              </a:rPr>
              <a:t>trên</a:t>
            </a:r>
            <a:r>
              <a:rPr kumimoji="0" lang="en-US" sz="2800" b="0" i="1"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1" u="none" strike="noStrike" cap="none" normalizeH="0" baseline="0" dirty="0" err="1" smtClean="0">
                <a:ln>
                  <a:noFill/>
                </a:ln>
                <a:solidFill>
                  <a:srgbClr val="000000"/>
                </a:solidFill>
                <a:effectLst/>
                <a:latin typeface="Times New Roman" pitchFamily="18" charset="0"/>
                <a:cs typeface="Times New Roman" pitchFamily="18" charset="0"/>
              </a:rPr>
              <a:t>Trái</a:t>
            </a:r>
            <a:r>
              <a:rPr kumimoji="0" lang="en-US" sz="2800" b="0" i="1"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1" u="none" strike="noStrike" cap="none" normalizeH="0" baseline="0" dirty="0" err="1" smtClean="0">
                <a:ln>
                  <a:noFill/>
                </a:ln>
                <a:solidFill>
                  <a:srgbClr val="000000"/>
                </a:solidFill>
                <a:effectLst/>
                <a:latin typeface="Times New Roman" pitchFamily="18" charset="0"/>
                <a:cs typeface="Times New Roman" pitchFamily="18" charset="0"/>
              </a:rPr>
              <a:t>Đất</a:t>
            </a:r>
            <a:r>
              <a:rPr kumimoji="0" lang="en-US" sz="2800" b="0" i="1" u="none" strike="noStrike" cap="none" normalizeH="0" baseline="0" dirty="0" smtClean="0">
                <a:ln>
                  <a:noFill/>
                </a:ln>
                <a:solidFill>
                  <a:srgbClr val="000000"/>
                </a:solidFill>
                <a:effectLst/>
                <a:latin typeface="Times New Roman" pitchFamily="18" charset="0"/>
                <a:cs typeface="Times New Roman" pitchFamily="18" charset="0"/>
              </a:rPr>
              <a:t>:</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r>
            <a:b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br>
            <a:r>
              <a:rPr lang="en-US" sz="2800" dirty="0" smtClean="0">
                <a:solidFill>
                  <a:srgbClr val="000000"/>
                </a:solidFill>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Trên</a:t>
            </a:r>
            <a:r>
              <a:rPr kumimoji="0" lang="en-US" sz="2800" b="0" i="0" u="none" strike="noStrike" cap="none" normalizeH="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dirty="0" err="1" smtClean="0">
                <a:ln>
                  <a:noFill/>
                </a:ln>
                <a:solidFill>
                  <a:srgbClr val="000000"/>
                </a:solidFill>
                <a:effectLst/>
                <a:latin typeface="Times New Roman" pitchFamily="18" charset="0"/>
                <a:cs typeface="Times New Roman" pitchFamily="18" charset="0"/>
              </a:rPr>
              <a:t>Trái</a:t>
            </a:r>
            <a:r>
              <a:rPr kumimoji="0" lang="en-US" sz="2800" b="0" i="0" u="none" strike="noStrike" cap="none" normalizeH="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dirty="0" err="1" smtClean="0">
                <a:ln>
                  <a:noFill/>
                </a:ln>
                <a:solidFill>
                  <a:srgbClr val="000000"/>
                </a:solidFill>
                <a:effectLst/>
                <a:latin typeface="Times New Roman" pitchFamily="18" charset="0"/>
                <a:cs typeface="Times New Roman" pitchFamily="18" charset="0"/>
              </a:rPr>
              <a:t>Đất</a:t>
            </a:r>
            <a:r>
              <a:rPr kumimoji="0" lang="en-US" sz="2800" b="0" i="0" u="none" strike="noStrike" cap="none" normalizeH="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dirty="0" err="1" smtClean="0">
                <a:ln>
                  <a:noFill/>
                </a:ln>
                <a:solidFill>
                  <a:srgbClr val="000000"/>
                </a:solidFill>
                <a:effectLst/>
                <a:latin typeface="Times New Roman" pitchFamily="18" charset="0"/>
                <a:cs typeface="Times New Roman" pitchFamily="18" charset="0"/>
              </a:rPr>
              <a:t>có</a:t>
            </a:r>
            <a:r>
              <a:rPr kumimoji="0" lang="en-US" sz="2800" b="0" i="0" u="none" strike="noStrike" cap="none" normalizeH="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dirty="0" err="1" smtClean="0">
                <a:ln>
                  <a:noFill/>
                </a:ln>
                <a:solidFill>
                  <a:srgbClr val="000000"/>
                </a:solidFill>
                <a:effectLst/>
                <a:latin typeface="Times New Roman" pitchFamily="18" charset="0"/>
                <a:cs typeface="Times New Roman" pitchFamily="18" charset="0"/>
              </a:rPr>
              <a:t>bảy</a:t>
            </a:r>
            <a:r>
              <a:rPr kumimoji="0" lang="en-US" sz="2800" b="0" i="0" u="none" strike="noStrike" cap="none" normalizeH="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dirty="0" err="1" smtClean="0">
                <a:ln>
                  <a:noFill/>
                </a:ln>
                <a:solidFill>
                  <a:srgbClr val="000000"/>
                </a:solidFill>
                <a:effectLst/>
                <a:latin typeface="Times New Roman" pitchFamily="18" charset="0"/>
                <a:cs typeface="Times New Roman" pitchFamily="18" charset="0"/>
              </a:rPr>
              <a:t>vành</a:t>
            </a:r>
            <a:r>
              <a:rPr kumimoji="0" lang="en-US" sz="2800" b="0" i="0" u="none" strike="noStrike" cap="none" normalizeH="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dirty="0" err="1" smtClean="0">
                <a:ln>
                  <a:noFill/>
                </a:ln>
                <a:solidFill>
                  <a:srgbClr val="000000"/>
                </a:solidFill>
                <a:effectLst/>
                <a:latin typeface="Times New Roman" pitchFamily="18" charset="0"/>
                <a:cs typeface="Times New Roman" pitchFamily="18" charset="0"/>
              </a:rPr>
              <a:t>đai</a:t>
            </a:r>
            <a:r>
              <a:rPr kumimoji="0" lang="en-US" sz="2800" b="0" i="0" u="none" strike="noStrike" cap="none" normalizeH="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dirty="0" err="1" smtClean="0">
                <a:ln>
                  <a:noFill/>
                </a:ln>
                <a:solidFill>
                  <a:srgbClr val="000000"/>
                </a:solidFill>
                <a:effectLst/>
                <a:latin typeface="Times New Roman" pitchFamily="18" charset="0"/>
                <a:cs typeface="Times New Roman" pitchFamily="18" charset="0"/>
              </a:rPr>
              <a:t>nhiệt</a:t>
            </a:r>
            <a:r>
              <a:rPr kumimoji="0" lang="en-US" sz="2800" b="0" i="0" u="none" strike="noStrike" cap="none" normalizeH="0" dirty="0" smtClean="0">
                <a:ln>
                  <a:noFill/>
                </a:ln>
                <a:solidFill>
                  <a:srgbClr val="000000"/>
                </a:solidFill>
                <a:effectLst/>
                <a:latin typeface="Times New Roman" pitchFamily="18" charset="0"/>
                <a:cs typeface="Times New Roman" pitchFamily="18" charset="0"/>
              </a:rPr>
              <a:t>:</a:t>
            </a:r>
            <a:br>
              <a:rPr kumimoji="0" lang="en-US" sz="2800" b="0" i="0" u="none" strike="noStrike" cap="none" normalizeH="0" dirty="0" smtClean="0">
                <a:ln>
                  <a:noFill/>
                </a:ln>
                <a:solidFill>
                  <a:srgbClr val="000000"/>
                </a:solidFill>
                <a:effectLst/>
                <a:latin typeface="Times New Roman" pitchFamily="18" charset="0"/>
                <a:cs typeface="Times New Roman" pitchFamily="18" charset="0"/>
              </a:rPr>
            </a:br>
            <a:r>
              <a:rPr kumimoji="0" lang="en-US" sz="2800" b="0" i="0" u="none" strike="noStrike" cap="none" normalizeH="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dirty="0" err="1" smtClean="0">
                <a:ln>
                  <a:noFill/>
                </a:ln>
                <a:solidFill>
                  <a:srgbClr val="000000"/>
                </a:solidFill>
                <a:effectLst/>
                <a:latin typeface="Times New Roman" pitchFamily="18" charset="0"/>
                <a:cs typeface="Times New Roman" pitchFamily="18" charset="0"/>
              </a:rPr>
              <a:t>Vòng</a:t>
            </a:r>
            <a:r>
              <a:rPr kumimoji="0" lang="en-US" sz="2800" b="0" i="0" u="none" strike="noStrike" cap="none" normalizeH="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dirty="0" err="1" smtClean="0">
                <a:ln>
                  <a:noFill/>
                </a:ln>
                <a:solidFill>
                  <a:srgbClr val="000000"/>
                </a:solidFill>
                <a:effectLst/>
                <a:latin typeface="Times New Roman" pitchFamily="18" charset="0"/>
                <a:cs typeface="Times New Roman" pitchFamily="18" charset="0"/>
              </a:rPr>
              <a:t>đai</a:t>
            </a:r>
            <a:r>
              <a:rPr kumimoji="0" lang="en-US" sz="2800" b="0" i="0" u="none" strike="noStrike" cap="none" normalizeH="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dirty="0" err="1" smtClean="0">
                <a:ln>
                  <a:noFill/>
                </a:ln>
                <a:solidFill>
                  <a:srgbClr val="000000"/>
                </a:solidFill>
                <a:effectLst/>
                <a:latin typeface="Times New Roman" pitchFamily="18" charset="0"/>
                <a:cs typeface="Times New Roman" pitchFamily="18" charset="0"/>
              </a:rPr>
              <a:t>nóng</a:t>
            </a:r>
            <a:r>
              <a:rPr kumimoji="0" lang="en-US" sz="2800" b="0" i="0" u="none" strike="noStrike" cap="none" normalizeH="0" dirty="0" smtClean="0">
                <a:ln>
                  <a:noFill/>
                </a:ln>
                <a:solidFill>
                  <a:srgbClr val="000000"/>
                </a:solidFill>
                <a:effectLst/>
                <a:latin typeface="Times New Roman" pitchFamily="18" charset="0"/>
                <a:cs typeface="Times New Roman" pitchFamily="18" charset="0"/>
              </a:rPr>
              <a:t/>
            </a:r>
            <a:br>
              <a:rPr kumimoji="0" lang="en-US" sz="2800" b="0" i="0" u="none" strike="noStrike" cap="none" normalizeH="0" dirty="0" smtClean="0">
                <a:ln>
                  <a:noFill/>
                </a:ln>
                <a:solidFill>
                  <a:srgbClr val="000000"/>
                </a:solidFill>
                <a:effectLst/>
                <a:latin typeface="Times New Roman" pitchFamily="18" charset="0"/>
                <a:cs typeface="Times New Roman" pitchFamily="18" charset="0"/>
              </a:rPr>
            </a:b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Hai</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vòng</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đai</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ôn</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hòa</a:t>
            </a:r>
            <a:r>
              <a:rPr lang="en-US" sz="2800" dirty="0" smtClean="0">
                <a:solidFill>
                  <a:srgbClr val="000000"/>
                </a:solidFill>
                <a:latin typeface="Times New Roman" pitchFamily="18" charset="0"/>
                <a:cs typeface="Times New Roman" pitchFamily="18" charset="0"/>
              </a:rPr>
              <a:t/>
            </a:r>
            <a:br>
              <a:rPr lang="en-US" sz="2800" dirty="0" smtClean="0">
                <a:solidFill>
                  <a:srgbClr val="000000"/>
                </a:solidFill>
                <a:latin typeface="Times New Roman" pitchFamily="18" charset="0"/>
                <a:cs typeface="Times New Roman" pitchFamily="18" charset="0"/>
              </a:rPr>
            </a:b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Hai</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vòng</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đai</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lạnh</a:t>
            </a:r>
            <a:r>
              <a:rPr lang="en-US" sz="2800" dirty="0" smtClean="0">
                <a:solidFill>
                  <a:srgbClr val="000000"/>
                </a:solidFill>
                <a:latin typeface="Times New Roman" pitchFamily="18" charset="0"/>
                <a:cs typeface="Times New Roman" pitchFamily="18" charset="0"/>
              </a:rPr>
              <a:t/>
            </a:r>
            <a:br>
              <a:rPr lang="en-US" sz="2800" dirty="0" smtClean="0">
                <a:solidFill>
                  <a:srgbClr val="000000"/>
                </a:solidFill>
                <a:latin typeface="Times New Roman" pitchFamily="18" charset="0"/>
                <a:cs typeface="Times New Roman" pitchFamily="18" charset="0"/>
              </a:rPr>
            </a:b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Hai</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vòng</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đai</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băng</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giá</a:t>
            </a:r>
            <a:endParaRPr lang="en-US" sz="2800" dirty="0"/>
          </a:p>
        </p:txBody>
      </p:sp>
      <p:pic>
        <p:nvPicPr>
          <p:cNvPr id="4104" name="Picture 8" descr="Related image"/>
          <p:cNvPicPr>
            <a:picLocks noChangeAspect="1" noChangeArrowheads="1"/>
          </p:cNvPicPr>
          <p:nvPr/>
        </p:nvPicPr>
        <p:blipFill>
          <a:blip r:embed="rId2"/>
          <a:srcRect/>
          <a:stretch>
            <a:fillRect/>
          </a:stretch>
        </p:blipFill>
        <p:spPr bwMode="auto">
          <a:xfrm>
            <a:off x="4114800" y="2590800"/>
            <a:ext cx="4278875" cy="4267200"/>
          </a:xfrm>
          <a:prstGeom prst="rect">
            <a:avLst/>
          </a:prstGeom>
          <a:noFill/>
        </p:spPr>
      </p:pic>
    </p:spTree>
    <p:extLst>
      <p:ext uri="{BB962C8B-B14F-4D97-AF65-F5344CB8AC3E}">
        <p14:creationId xmlns:p14="http://schemas.microsoft.com/office/powerpoint/2010/main" val="2844848683"/>
      </p:ext>
    </p:extLst>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304800" y="1447800"/>
          <a:ext cx="7848600" cy="5105400"/>
        </p:xfrm>
        <a:graphic>
          <a:graphicData uri="http://schemas.openxmlformats.org/drawingml/2006/table">
            <a:tbl>
              <a:tblPr firstRow="1" bandRow="1">
                <a:tableStyleId>{3C2FFA5D-87B4-456A-9821-1D502468CF0F}</a:tableStyleId>
              </a:tblPr>
              <a:tblGrid>
                <a:gridCol w="2362200"/>
                <a:gridCol w="2870200"/>
                <a:gridCol w="2616200"/>
              </a:tblGrid>
              <a:tr h="10109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2400" dirty="0" smtClean="0">
                          <a:effectLst/>
                        </a:rPr>
                        <a:t>Các vòng đai</a:t>
                      </a:r>
                      <a:endParaRPr lang="vi-VN" sz="2400" dirty="0" smtClean="0">
                        <a:solidFill>
                          <a:schemeClr val="tx1"/>
                        </a:solidFill>
                        <a:effectLst/>
                        <a:latin typeface="+mj-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err="1" smtClean="0">
                          <a:effectLst/>
                        </a:rPr>
                        <a:t>Nhiệt</a:t>
                      </a:r>
                      <a:r>
                        <a:rPr lang="en-US" sz="2400" baseline="0" dirty="0" smtClean="0">
                          <a:effectLst/>
                        </a:rPr>
                        <a:t> </a:t>
                      </a:r>
                      <a:r>
                        <a:rPr lang="en-US" sz="2400" baseline="0" dirty="0" err="1" smtClean="0">
                          <a:effectLst/>
                        </a:rPr>
                        <a:t>độ</a:t>
                      </a:r>
                      <a:r>
                        <a:rPr lang="en-US" sz="2400" baseline="0" dirty="0" smtClean="0">
                          <a:effectLst/>
                        </a:rPr>
                        <a:t> ở </a:t>
                      </a:r>
                      <a:r>
                        <a:rPr lang="en-US" sz="2400" baseline="0" dirty="0" err="1" smtClean="0">
                          <a:effectLst/>
                        </a:rPr>
                        <a:t>tháng</a:t>
                      </a:r>
                      <a:r>
                        <a:rPr lang="en-US" sz="2400" baseline="0" dirty="0" smtClean="0">
                          <a:effectLst/>
                        </a:rPr>
                        <a:t> </a:t>
                      </a:r>
                      <a:r>
                        <a:rPr lang="en-US" sz="2400" baseline="0" dirty="0" err="1" smtClean="0">
                          <a:effectLst/>
                        </a:rPr>
                        <a:t>nóng</a:t>
                      </a:r>
                      <a:r>
                        <a:rPr lang="en-US" sz="2400" baseline="0" dirty="0" smtClean="0">
                          <a:effectLst/>
                        </a:rPr>
                        <a:t> </a:t>
                      </a:r>
                      <a:r>
                        <a:rPr lang="en-US" sz="2400" baseline="0" dirty="0" err="1" smtClean="0">
                          <a:effectLst/>
                        </a:rPr>
                        <a:t>nhất</a:t>
                      </a:r>
                      <a:endParaRPr lang="vi-VN" sz="2400" dirty="0" smtClean="0">
                        <a:effectLst/>
                        <a:latin typeface="+mj-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kern="1200" dirty="0" err="1" smtClean="0">
                          <a:effectLst/>
                        </a:rPr>
                        <a:t>Vị</a:t>
                      </a:r>
                      <a:r>
                        <a:rPr lang="en-US" sz="2400" kern="1200" dirty="0" smtClean="0">
                          <a:effectLst/>
                        </a:rPr>
                        <a:t> </a:t>
                      </a:r>
                      <a:r>
                        <a:rPr lang="en-US" sz="2400" kern="1200" dirty="0" err="1" smtClean="0">
                          <a:effectLst/>
                        </a:rPr>
                        <a:t>trí</a:t>
                      </a:r>
                      <a:endParaRPr lang="en-US" sz="2400" b="1" kern="1200" dirty="0" smtClean="0">
                        <a:solidFill>
                          <a:schemeClr val="lt1"/>
                        </a:solidFill>
                        <a:effectLst/>
                        <a:latin typeface="+mj-lt"/>
                        <a:ea typeface="+mn-ea"/>
                        <a:cs typeface="+mn-cs"/>
                      </a:endParaRPr>
                    </a:p>
                  </a:txBody>
                  <a:tcPr anchor="ctr"/>
                </a:tc>
              </a:tr>
              <a:tr h="8585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err="1" smtClean="0">
                          <a:effectLst/>
                        </a:rPr>
                        <a:t>Nóng</a:t>
                      </a:r>
                      <a:endParaRPr lang="en-US" sz="2400" dirty="0" smtClean="0">
                        <a:effectLst/>
                        <a:latin typeface="+mj-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dirty="0" smtClean="0">
                          <a:effectLst/>
                        </a:rPr>
                        <a:t>20</a:t>
                      </a:r>
                      <a:r>
                        <a:rPr lang="es-ES" sz="2400" baseline="30000" dirty="0" smtClean="0">
                          <a:effectLst/>
                        </a:rPr>
                        <a:t>0</a:t>
                      </a:r>
                      <a:r>
                        <a:rPr lang="es-ES" sz="2400" dirty="0" smtClean="0">
                          <a:effectLst/>
                        </a:rPr>
                        <a:t>C </a:t>
                      </a:r>
                      <a:r>
                        <a:rPr lang="es-ES" sz="2400" dirty="0" err="1" smtClean="0">
                          <a:effectLst/>
                        </a:rPr>
                        <a:t>của</a:t>
                      </a:r>
                      <a:r>
                        <a:rPr lang="es-ES" sz="2400" dirty="0" smtClean="0">
                          <a:effectLst/>
                        </a:rPr>
                        <a:t> 2 </a:t>
                      </a:r>
                      <a:r>
                        <a:rPr lang="es-ES" sz="2400" dirty="0" err="1" smtClean="0">
                          <a:effectLst/>
                        </a:rPr>
                        <a:t>bán</a:t>
                      </a:r>
                      <a:r>
                        <a:rPr lang="es-ES" sz="2400" dirty="0" smtClean="0">
                          <a:effectLst/>
                        </a:rPr>
                        <a:t> </a:t>
                      </a:r>
                      <a:r>
                        <a:rPr lang="es-ES" sz="2400" dirty="0" err="1" smtClean="0">
                          <a:effectLst/>
                        </a:rPr>
                        <a:t>cầu</a:t>
                      </a:r>
                      <a:endParaRPr lang="es-ES" sz="2400" dirty="0" smtClean="0">
                        <a:effectLst/>
                        <a:latin typeface="+mj-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2400" dirty="0" smtClean="0">
                          <a:effectLst/>
                        </a:rPr>
                        <a:t>30</a:t>
                      </a:r>
                      <a:r>
                        <a:rPr lang="vi-VN" sz="2400" baseline="30000" dirty="0" smtClean="0">
                          <a:effectLst/>
                        </a:rPr>
                        <a:t>0</a:t>
                      </a:r>
                      <a:r>
                        <a:rPr lang="vi-VN" sz="2400" dirty="0" smtClean="0">
                          <a:effectLst/>
                        </a:rPr>
                        <a:t>B đến 30</a:t>
                      </a:r>
                      <a:r>
                        <a:rPr lang="vi-VN" sz="2400" baseline="30000" dirty="0" smtClean="0">
                          <a:effectLst/>
                        </a:rPr>
                        <a:t>0</a:t>
                      </a:r>
                      <a:r>
                        <a:rPr lang="vi-VN" sz="2400" dirty="0" smtClean="0">
                          <a:effectLst/>
                        </a:rPr>
                        <a:t>N</a:t>
                      </a:r>
                      <a:endParaRPr lang="vi-VN" sz="2400" dirty="0" smtClean="0">
                        <a:effectLst/>
                        <a:latin typeface="+mj-lt"/>
                      </a:endParaRPr>
                    </a:p>
                  </a:txBody>
                  <a:tcPr anchor="ctr"/>
                </a:tc>
              </a:tr>
              <a:tr h="8585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err="1" smtClean="0">
                          <a:effectLst/>
                        </a:rPr>
                        <a:t>Ôn</a:t>
                      </a:r>
                      <a:r>
                        <a:rPr lang="en-US" sz="2400" dirty="0" smtClean="0">
                          <a:effectLst/>
                        </a:rPr>
                        <a:t> </a:t>
                      </a:r>
                      <a:r>
                        <a:rPr lang="en-US" sz="2400" dirty="0" err="1" smtClean="0">
                          <a:effectLst/>
                        </a:rPr>
                        <a:t>hòa</a:t>
                      </a:r>
                      <a:endParaRPr lang="en-US" sz="2400" dirty="0" smtClean="0">
                        <a:effectLst/>
                        <a:latin typeface="+mj-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effectLst/>
                        </a:rPr>
                        <a:t>20</a:t>
                      </a:r>
                      <a:r>
                        <a:rPr lang="en-US" sz="2400" baseline="30000" dirty="0" smtClean="0">
                          <a:effectLst/>
                        </a:rPr>
                        <a:t>0</a:t>
                      </a:r>
                      <a:r>
                        <a:rPr lang="en-US" sz="2400" dirty="0" smtClean="0">
                          <a:effectLst/>
                        </a:rPr>
                        <a:t>C </a:t>
                      </a:r>
                      <a:r>
                        <a:rPr lang="en-US" sz="2400" dirty="0" err="1" smtClean="0">
                          <a:effectLst/>
                        </a:rPr>
                        <a:t>và</a:t>
                      </a:r>
                      <a:r>
                        <a:rPr lang="en-US" sz="2400" dirty="0" smtClean="0">
                          <a:effectLst/>
                        </a:rPr>
                        <a:t> 10</a:t>
                      </a:r>
                      <a:r>
                        <a:rPr lang="en-US" sz="2400" baseline="30000" dirty="0" smtClean="0">
                          <a:effectLst/>
                        </a:rPr>
                        <a:t>0</a:t>
                      </a:r>
                      <a:r>
                        <a:rPr lang="en-US" sz="2400" dirty="0" smtClean="0">
                          <a:effectLst/>
                        </a:rPr>
                        <a:t>C </a:t>
                      </a:r>
                      <a:r>
                        <a:rPr lang="en-US" sz="2400" dirty="0" err="1" smtClean="0">
                          <a:effectLst/>
                        </a:rPr>
                        <a:t>của</a:t>
                      </a:r>
                      <a:r>
                        <a:rPr lang="en-US" sz="2400" dirty="0" smtClean="0">
                          <a:effectLst/>
                        </a:rPr>
                        <a:t> </a:t>
                      </a:r>
                      <a:r>
                        <a:rPr lang="en-US" sz="2400" dirty="0" err="1" smtClean="0">
                          <a:effectLst/>
                        </a:rPr>
                        <a:t>tháng</a:t>
                      </a:r>
                      <a:r>
                        <a:rPr lang="en-US" sz="2400" dirty="0" smtClean="0">
                          <a:effectLst/>
                        </a:rPr>
                        <a:t> </a:t>
                      </a:r>
                      <a:r>
                        <a:rPr lang="en-US" sz="2400" dirty="0" err="1" smtClean="0">
                          <a:effectLst/>
                        </a:rPr>
                        <a:t>nóng</a:t>
                      </a:r>
                      <a:r>
                        <a:rPr lang="en-US" sz="2400" dirty="0" smtClean="0">
                          <a:effectLst/>
                        </a:rPr>
                        <a:t> </a:t>
                      </a:r>
                      <a:r>
                        <a:rPr lang="en-US" sz="2400" dirty="0" err="1" smtClean="0">
                          <a:effectLst/>
                        </a:rPr>
                        <a:t>nhất</a:t>
                      </a:r>
                      <a:endParaRPr lang="en-US" sz="2400" dirty="0" smtClean="0">
                        <a:effectLst/>
                        <a:latin typeface="+mj-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2400" dirty="0" smtClean="0">
                          <a:effectLst/>
                        </a:rPr>
                        <a:t>30</a:t>
                      </a:r>
                      <a:r>
                        <a:rPr lang="vi-VN" sz="2400" baseline="30000" dirty="0" smtClean="0">
                          <a:effectLst/>
                        </a:rPr>
                        <a:t>0</a:t>
                      </a:r>
                      <a:r>
                        <a:rPr lang="vi-VN" sz="2400" dirty="0" smtClean="0">
                          <a:effectLst/>
                        </a:rPr>
                        <a:t> đến  60</a:t>
                      </a:r>
                      <a:r>
                        <a:rPr lang="vi-VN" sz="2400" baseline="30000" dirty="0" smtClean="0">
                          <a:effectLst/>
                        </a:rPr>
                        <a:t>0</a:t>
                      </a:r>
                      <a:r>
                        <a:rPr lang="vi-VN" sz="2400" dirty="0" smtClean="0">
                          <a:effectLst/>
                        </a:rPr>
                        <a:t> ở cả hai bán cầu</a:t>
                      </a:r>
                    </a:p>
                    <a:p>
                      <a:pPr algn="ctr"/>
                      <a:endParaRPr lang="en-US" sz="2400" dirty="0">
                        <a:ln>
                          <a:solidFill>
                            <a:schemeClr val="tx1"/>
                          </a:solidFill>
                          <a:prstDash val="sysDot"/>
                        </a:ln>
                        <a:latin typeface="+mj-lt"/>
                        <a:cs typeface="Times New Roman" pitchFamily="18" charset="0"/>
                      </a:endParaRPr>
                    </a:p>
                  </a:txBody>
                  <a:tcPr anchor="ctr"/>
                </a:tc>
              </a:tr>
              <a:tr h="8585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err="1" smtClean="0">
                          <a:effectLst/>
                        </a:rPr>
                        <a:t>Lạnh</a:t>
                      </a:r>
                      <a:endParaRPr lang="en-US" sz="2400" dirty="0" smtClean="0">
                        <a:effectLst/>
                        <a:latin typeface="+mj-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err="1" smtClean="0">
                          <a:effectLst/>
                        </a:rPr>
                        <a:t>Giữa</a:t>
                      </a:r>
                      <a:r>
                        <a:rPr lang="en-US" sz="2400" dirty="0" smtClean="0">
                          <a:effectLst/>
                        </a:rPr>
                        <a:t> 10</a:t>
                      </a:r>
                      <a:r>
                        <a:rPr lang="en-US" sz="2400" baseline="30000" dirty="0" smtClean="0">
                          <a:effectLst/>
                        </a:rPr>
                        <a:t>0</a:t>
                      </a:r>
                      <a:r>
                        <a:rPr lang="en-US" sz="2400" dirty="0" smtClean="0">
                          <a:effectLst/>
                        </a:rPr>
                        <a:t> </a:t>
                      </a:r>
                      <a:r>
                        <a:rPr lang="en-US" sz="2400" dirty="0" err="1" smtClean="0">
                          <a:effectLst/>
                        </a:rPr>
                        <a:t>và</a:t>
                      </a:r>
                      <a:r>
                        <a:rPr lang="en-US" sz="2400" dirty="0" smtClean="0">
                          <a:effectLst/>
                        </a:rPr>
                        <a:t> 0</a:t>
                      </a:r>
                      <a:r>
                        <a:rPr lang="en-US" sz="2400" baseline="30000" dirty="0" smtClean="0">
                          <a:effectLst/>
                        </a:rPr>
                        <a:t>0</a:t>
                      </a:r>
                      <a:r>
                        <a:rPr lang="en-US" sz="2400" dirty="0" smtClean="0">
                          <a:effectLst/>
                        </a:rPr>
                        <a:t> </a:t>
                      </a:r>
                      <a:r>
                        <a:rPr lang="en-US" sz="2400" dirty="0" err="1" smtClean="0">
                          <a:effectLst/>
                        </a:rPr>
                        <a:t>của</a:t>
                      </a:r>
                      <a:r>
                        <a:rPr lang="en-US" sz="2400" dirty="0" smtClean="0">
                          <a:effectLst/>
                        </a:rPr>
                        <a:t> </a:t>
                      </a:r>
                      <a:r>
                        <a:rPr lang="en-US" sz="2400" dirty="0" err="1" smtClean="0">
                          <a:effectLst/>
                        </a:rPr>
                        <a:t>tháng</a:t>
                      </a:r>
                      <a:r>
                        <a:rPr lang="en-US" sz="2400" dirty="0" smtClean="0">
                          <a:effectLst/>
                        </a:rPr>
                        <a:t> </a:t>
                      </a:r>
                      <a:r>
                        <a:rPr lang="en-US" sz="2400" dirty="0" err="1" smtClean="0">
                          <a:effectLst/>
                        </a:rPr>
                        <a:t>nóng</a:t>
                      </a:r>
                      <a:r>
                        <a:rPr lang="en-US" sz="2400" dirty="0" smtClean="0">
                          <a:effectLst/>
                        </a:rPr>
                        <a:t> </a:t>
                      </a:r>
                      <a:r>
                        <a:rPr lang="en-US" sz="2400" dirty="0" err="1" smtClean="0">
                          <a:effectLst/>
                        </a:rPr>
                        <a:t>nhất</a:t>
                      </a:r>
                      <a:endParaRPr lang="en-US" sz="2400" dirty="0" smtClean="0">
                        <a:effectLst/>
                        <a:latin typeface="+mj-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2400" dirty="0" smtClean="0">
                          <a:effectLst/>
                        </a:rPr>
                        <a:t>Ở vòng đai cận cực của 2 bán cầu</a:t>
                      </a:r>
                      <a:endParaRPr lang="vi-VN" sz="2400" dirty="0" smtClean="0">
                        <a:effectLst/>
                        <a:latin typeface="+mj-lt"/>
                      </a:endParaRPr>
                    </a:p>
                  </a:txBody>
                  <a:tcPr anchor="ctr"/>
                </a:tc>
              </a:tr>
              <a:tr h="8585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2400" dirty="0" smtClean="0">
                          <a:effectLst/>
                        </a:rPr>
                        <a:t>Băng giá vĩnh cửu</a:t>
                      </a:r>
                      <a:endParaRPr lang="vi-VN" sz="2400" dirty="0" smtClean="0">
                        <a:effectLst/>
                        <a:latin typeface="+mj-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2400" dirty="0" smtClean="0">
                          <a:effectLst/>
                        </a:rPr>
                        <a:t>Nhiệt độ quanh năm dưới 0</a:t>
                      </a:r>
                      <a:r>
                        <a:rPr lang="vi-VN" sz="2400" baseline="30000" dirty="0" smtClean="0">
                          <a:effectLst/>
                        </a:rPr>
                        <a:t>0</a:t>
                      </a:r>
                      <a:r>
                        <a:rPr lang="vi-VN" sz="2400" dirty="0" smtClean="0">
                          <a:effectLst/>
                        </a:rPr>
                        <a:t>C</a:t>
                      </a:r>
                      <a:endParaRPr lang="vi-VN" sz="2400" dirty="0" smtClean="0">
                        <a:effectLst/>
                        <a:latin typeface="+mj-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err="1" smtClean="0">
                          <a:effectLst/>
                        </a:rPr>
                        <a:t>Bao</a:t>
                      </a:r>
                      <a:r>
                        <a:rPr lang="en-US" sz="2400" dirty="0" smtClean="0">
                          <a:effectLst/>
                        </a:rPr>
                        <a:t> </a:t>
                      </a:r>
                      <a:r>
                        <a:rPr lang="en-US" sz="2400" dirty="0" err="1" smtClean="0">
                          <a:effectLst/>
                        </a:rPr>
                        <a:t>quanh</a:t>
                      </a:r>
                      <a:r>
                        <a:rPr lang="en-US" sz="2400" dirty="0" smtClean="0">
                          <a:effectLst/>
                        </a:rPr>
                        <a:t> </a:t>
                      </a:r>
                      <a:r>
                        <a:rPr lang="en-US" sz="2400" dirty="0" err="1" smtClean="0">
                          <a:effectLst/>
                        </a:rPr>
                        <a:t>cực</a:t>
                      </a:r>
                      <a:endParaRPr lang="en-US" sz="2400" dirty="0" smtClean="0">
                        <a:effectLst/>
                        <a:latin typeface="+mj-lt"/>
                      </a:endParaRPr>
                    </a:p>
                  </a:txBody>
                  <a:tcPr anchor="ctr"/>
                </a:tc>
              </a:tr>
            </a:tbl>
          </a:graphicData>
        </a:graphic>
      </p:graphicFrame>
      <p:sp>
        <p:nvSpPr>
          <p:cNvPr id="2" name="Title 1"/>
          <p:cNvSpPr>
            <a:spLocks noGrp="1"/>
          </p:cNvSpPr>
          <p:nvPr>
            <p:ph type="title"/>
          </p:nvPr>
        </p:nvSpPr>
        <p:spPr>
          <a:xfrm>
            <a:off x="0" y="274638"/>
            <a:ext cx="8458200" cy="868362"/>
          </a:xfrm>
        </p:spPr>
        <p:txBody>
          <a:bodyPr>
            <a:normAutofit/>
          </a:bodyPr>
          <a:lstStyle/>
          <a:p>
            <a:pPr algn="ctr"/>
            <a:r>
              <a:rPr lang="en-US" sz="2900" dirty="0" err="1" smtClean="0">
                <a:latin typeface="Times New Roman" pitchFamily="18" charset="0"/>
                <a:cs typeface="Times New Roman" pitchFamily="18" charset="0"/>
              </a:rPr>
              <a:t>Đây</a:t>
            </a:r>
            <a:r>
              <a:rPr lang="en-US" sz="2900" dirty="0" smtClean="0">
                <a:latin typeface="Times New Roman" pitchFamily="18" charset="0"/>
                <a:cs typeface="Times New Roman" pitchFamily="18" charset="0"/>
              </a:rPr>
              <a:t> </a:t>
            </a:r>
            <a:r>
              <a:rPr lang="en-US" sz="2900" dirty="0" err="1" smtClean="0">
                <a:latin typeface="Times New Roman" pitchFamily="18" charset="0"/>
                <a:cs typeface="Times New Roman" pitchFamily="18" charset="0"/>
              </a:rPr>
              <a:t>là</a:t>
            </a:r>
            <a:r>
              <a:rPr lang="en-US" sz="2900" dirty="0" smtClean="0">
                <a:latin typeface="Times New Roman" pitchFamily="18" charset="0"/>
                <a:cs typeface="Times New Roman" pitchFamily="18" charset="0"/>
              </a:rPr>
              <a:t> </a:t>
            </a:r>
            <a:r>
              <a:rPr lang="en-US" sz="2900" dirty="0" err="1" smtClean="0">
                <a:latin typeface="Times New Roman" pitchFamily="18" charset="0"/>
                <a:cs typeface="Times New Roman" pitchFamily="18" charset="0"/>
              </a:rPr>
              <a:t>bảng</a:t>
            </a:r>
            <a:r>
              <a:rPr lang="en-US" sz="2900" dirty="0" smtClean="0">
                <a:latin typeface="Times New Roman" pitchFamily="18" charset="0"/>
                <a:cs typeface="Times New Roman" pitchFamily="18" charset="0"/>
              </a:rPr>
              <a:t> so </a:t>
            </a:r>
            <a:r>
              <a:rPr lang="en-US" sz="2900" dirty="0" err="1" smtClean="0">
                <a:latin typeface="Times New Roman" pitchFamily="18" charset="0"/>
                <a:cs typeface="Times New Roman" pitchFamily="18" charset="0"/>
              </a:rPr>
              <a:t>sánh</a:t>
            </a:r>
            <a:r>
              <a:rPr lang="en-US" sz="2900" dirty="0" smtClean="0">
                <a:latin typeface="Times New Roman" pitchFamily="18" charset="0"/>
                <a:cs typeface="Times New Roman" pitchFamily="18" charset="0"/>
              </a:rPr>
              <a:t> </a:t>
            </a:r>
            <a:r>
              <a:rPr lang="en-US" sz="2900" dirty="0" err="1" smtClean="0">
                <a:latin typeface="Times New Roman" pitchFamily="18" charset="0"/>
                <a:cs typeface="Times New Roman" pitchFamily="18" charset="0"/>
              </a:rPr>
              <a:t>về</a:t>
            </a:r>
            <a:r>
              <a:rPr lang="en-US" sz="2900" dirty="0" smtClean="0">
                <a:latin typeface="Times New Roman" pitchFamily="18" charset="0"/>
                <a:cs typeface="Times New Roman" pitchFamily="18" charset="0"/>
              </a:rPr>
              <a:t> </a:t>
            </a:r>
            <a:r>
              <a:rPr lang="en-US" sz="2900" dirty="0" err="1" smtClean="0">
                <a:latin typeface="Times New Roman" pitchFamily="18" charset="0"/>
                <a:cs typeface="Times New Roman" pitchFamily="18" charset="0"/>
              </a:rPr>
              <a:t>các</a:t>
            </a:r>
            <a:r>
              <a:rPr lang="en-US" sz="2900" dirty="0" smtClean="0">
                <a:latin typeface="Times New Roman" pitchFamily="18" charset="0"/>
                <a:cs typeface="Times New Roman" pitchFamily="18" charset="0"/>
              </a:rPr>
              <a:t> </a:t>
            </a:r>
            <a:r>
              <a:rPr lang="en-US" sz="2900" dirty="0" err="1" smtClean="0">
                <a:latin typeface="Times New Roman" pitchFamily="18" charset="0"/>
                <a:cs typeface="Times New Roman" pitchFamily="18" charset="0"/>
              </a:rPr>
              <a:t>vành</a:t>
            </a:r>
            <a:r>
              <a:rPr lang="en-US" sz="2900" dirty="0" smtClean="0">
                <a:latin typeface="Times New Roman" pitchFamily="18" charset="0"/>
                <a:cs typeface="Times New Roman" pitchFamily="18" charset="0"/>
              </a:rPr>
              <a:t> </a:t>
            </a:r>
            <a:r>
              <a:rPr lang="en-US" sz="2900" dirty="0" err="1" smtClean="0">
                <a:latin typeface="Times New Roman" pitchFamily="18" charset="0"/>
                <a:cs typeface="Times New Roman" pitchFamily="18" charset="0"/>
              </a:rPr>
              <a:t>đai</a:t>
            </a:r>
            <a:r>
              <a:rPr lang="en-US" sz="2900" dirty="0" smtClean="0">
                <a:latin typeface="Times New Roman" pitchFamily="18" charset="0"/>
                <a:cs typeface="Times New Roman" pitchFamily="18" charset="0"/>
              </a:rPr>
              <a:t> </a:t>
            </a:r>
            <a:r>
              <a:rPr lang="en-US" sz="2900" dirty="0" err="1" smtClean="0">
                <a:latin typeface="Times New Roman" pitchFamily="18" charset="0"/>
                <a:cs typeface="Times New Roman" pitchFamily="18" charset="0"/>
              </a:rPr>
              <a:t>nhiệt</a:t>
            </a:r>
            <a:r>
              <a:rPr lang="en-US" sz="2900" dirty="0" smtClean="0">
                <a:latin typeface="Times New Roman" pitchFamily="18" charset="0"/>
                <a:cs typeface="Times New Roman" pitchFamily="18" charset="0"/>
              </a:rPr>
              <a:t> </a:t>
            </a:r>
            <a:r>
              <a:rPr lang="en-US" sz="2900" dirty="0" err="1" smtClean="0">
                <a:latin typeface="Times New Roman" pitchFamily="18" charset="0"/>
                <a:cs typeface="Times New Roman" pitchFamily="18" charset="0"/>
              </a:rPr>
              <a:t>trên</a:t>
            </a:r>
            <a:r>
              <a:rPr lang="en-US" sz="2900" dirty="0" smtClean="0">
                <a:latin typeface="Times New Roman" pitchFamily="18" charset="0"/>
                <a:cs typeface="Times New Roman" pitchFamily="18" charset="0"/>
              </a:rPr>
              <a:t> </a:t>
            </a:r>
            <a:r>
              <a:rPr lang="en-US" sz="2900" dirty="0" err="1" smtClean="0">
                <a:latin typeface="Times New Roman" pitchFamily="18" charset="0"/>
                <a:cs typeface="Times New Roman" pitchFamily="18" charset="0"/>
              </a:rPr>
              <a:t>Trái</a:t>
            </a:r>
            <a:r>
              <a:rPr lang="en-US" sz="2900" dirty="0" smtClean="0">
                <a:latin typeface="Times New Roman" pitchFamily="18" charset="0"/>
                <a:cs typeface="Times New Roman" pitchFamily="18" charset="0"/>
              </a:rPr>
              <a:t> </a:t>
            </a:r>
            <a:r>
              <a:rPr lang="en-US" sz="2900" dirty="0" err="1" smtClean="0">
                <a:latin typeface="Times New Roman" pitchFamily="18" charset="0"/>
                <a:cs typeface="Times New Roman" pitchFamily="18" charset="0"/>
              </a:rPr>
              <a:t>Đất</a:t>
            </a:r>
            <a:endParaRPr lang="en-US" sz="2900" dirty="0">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76.jpg"/>
          <p:cNvPicPr>
            <a:picLocks noGrp="1" noChangeAspect="1"/>
          </p:cNvPicPr>
          <p:nvPr>
            <p:ph idx="1"/>
          </p:nvPr>
        </p:nvPicPr>
        <p:blipFill>
          <a:blip r:embed="rId2"/>
          <a:stretch>
            <a:fillRect/>
          </a:stretch>
        </p:blipFill>
        <p:spPr>
          <a:xfrm>
            <a:off x="228600" y="1905000"/>
            <a:ext cx="4797108" cy="4040187"/>
          </a:xfrm>
        </p:spPr>
      </p:pic>
      <p:sp>
        <p:nvSpPr>
          <p:cNvPr id="2" name="Title 1"/>
          <p:cNvSpPr>
            <a:spLocks noGrp="1"/>
          </p:cNvSpPr>
          <p:nvPr>
            <p:ph type="title"/>
          </p:nvPr>
        </p:nvSpPr>
        <p:spPr>
          <a:xfrm>
            <a:off x="457200" y="0"/>
            <a:ext cx="7620000" cy="2209800"/>
          </a:xfrm>
        </p:spPr>
        <p:txBody>
          <a:bodyPr>
            <a:normAutofit fontScale="90000"/>
          </a:bodyPr>
          <a:lstStyle/>
          <a:p>
            <a:pPr lvl="0"/>
            <a:r>
              <a:rPr lang="en-US" sz="2400" dirty="0" smtClean="0">
                <a:solidFill>
                  <a:srgbClr val="000000"/>
                </a:solidFill>
                <a:latin typeface="Times New Roman" pitchFamily="18" charset="0"/>
                <a:cs typeface="Times New Roman" pitchFamily="18" charset="0"/>
              </a:rPr>
              <a:t>b. </a:t>
            </a:r>
            <a:r>
              <a:rPr lang="en-US" sz="2400" u="sng" dirty="0" err="1" smtClean="0">
                <a:solidFill>
                  <a:srgbClr val="000000"/>
                </a:solidFill>
                <a:latin typeface="Times New Roman" pitchFamily="18" charset="0"/>
                <a:cs typeface="Times New Roman" pitchFamily="18" charset="0"/>
              </a:rPr>
              <a:t>Các</a:t>
            </a:r>
            <a:r>
              <a:rPr lang="en-US" sz="2400" u="sng" dirty="0" smtClean="0">
                <a:solidFill>
                  <a:srgbClr val="000000"/>
                </a:solidFill>
                <a:latin typeface="Times New Roman" pitchFamily="18" charset="0"/>
                <a:cs typeface="Times New Roman" pitchFamily="18" charset="0"/>
              </a:rPr>
              <a:t> </a:t>
            </a:r>
            <a:r>
              <a:rPr lang="en-US" sz="2400" u="sng" dirty="0" err="1" smtClean="0">
                <a:solidFill>
                  <a:srgbClr val="000000"/>
                </a:solidFill>
                <a:latin typeface="Times New Roman" pitchFamily="18" charset="0"/>
                <a:cs typeface="Times New Roman" pitchFamily="18" charset="0"/>
              </a:rPr>
              <a:t>đai</a:t>
            </a:r>
            <a:r>
              <a:rPr lang="en-US" sz="2400" u="sng" dirty="0" smtClean="0">
                <a:solidFill>
                  <a:srgbClr val="000000"/>
                </a:solidFill>
                <a:latin typeface="Times New Roman" pitchFamily="18" charset="0"/>
                <a:cs typeface="Times New Roman" pitchFamily="18" charset="0"/>
              </a:rPr>
              <a:t> </a:t>
            </a:r>
            <a:r>
              <a:rPr lang="en-US" sz="2400" u="sng" dirty="0" err="1" smtClean="0">
                <a:solidFill>
                  <a:srgbClr val="000000"/>
                </a:solidFill>
                <a:latin typeface="Times New Roman" pitchFamily="18" charset="0"/>
                <a:cs typeface="Times New Roman" pitchFamily="18" charset="0"/>
              </a:rPr>
              <a:t>khí</a:t>
            </a:r>
            <a:r>
              <a:rPr lang="en-US" sz="2400" u="sng" dirty="0" smtClean="0">
                <a:solidFill>
                  <a:srgbClr val="000000"/>
                </a:solidFill>
                <a:latin typeface="Times New Roman" pitchFamily="18" charset="0"/>
                <a:cs typeface="Times New Roman" pitchFamily="18" charset="0"/>
              </a:rPr>
              <a:t> </a:t>
            </a:r>
            <a:r>
              <a:rPr lang="en-US" sz="2400" u="sng" dirty="0" err="1" smtClean="0">
                <a:solidFill>
                  <a:srgbClr val="000000"/>
                </a:solidFill>
                <a:latin typeface="Times New Roman" pitchFamily="18" charset="0"/>
                <a:cs typeface="Times New Roman" pitchFamily="18" charset="0"/>
              </a:rPr>
              <a:t>áp</a:t>
            </a:r>
            <a:r>
              <a:rPr lang="en-US" sz="2400" u="sng" dirty="0" smtClean="0">
                <a:solidFill>
                  <a:srgbClr val="000000"/>
                </a:solidFill>
                <a:latin typeface="Times New Roman" pitchFamily="18" charset="0"/>
                <a:cs typeface="Times New Roman" pitchFamily="18" charset="0"/>
              </a:rPr>
              <a:t> </a:t>
            </a:r>
            <a:r>
              <a:rPr lang="en-US" sz="2400" u="sng" dirty="0" err="1" smtClean="0">
                <a:solidFill>
                  <a:srgbClr val="000000"/>
                </a:solidFill>
                <a:latin typeface="Times New Roman" pitchFamily="18" charset="0"/>
                <a:cs typeface="Times New Roman" pitchFamily="18" charset="0"/>
              </a:rPr>
              <a:t>và</a:t>
            </a:r>
            <a:r>
              <a:rPr lang="en-US" sz="2400" u="sng" dirty="0" smtClean="0">
                <a:solidFill>
                  <a:srgbClr val="000000"/>
                </a:solidFill>
                <a:latin typeface="Times New Roman" pitchFamily="18" charset="0"/>
                <a:cs typeface="Times New Roman" pitchFamily="18" charset="0"/>
              </a:rPr>
              <a:t> </a:t>
            </a:r>
            <a:r>
              <a:rPr lang="en-US" sz="2400" u="sng" dirty="0" err="1" smtClean="0">
                <a:solidFill>
                  <a:srgbClr val="000000"/>
                </a:solidFill>
                <a:latin typeface="Times New Roman" pitchFamily="18" charset="0"/>
                <a:cs typeface="Times New Roman" pitchFamily="18" charset="0"/>
              </a:rPr>
              <a:t>các</a:t>
            </a:r>
            <a:r>
              <a:rPr lang="en-US" sz="2400" u="sng" dirty="0" smtClean="0">
                <a:solidFill>
                  <a:srgbClr val="000000"/>
                </a:solidFill>
                <a:latin typeface="Times New Roman" pitchFamily="18" charset="0"/>
                <a:cs typeface="Times New Roman" pitchFamily="18" charset="0"/>
              </a:rPr>
              <a:t> </a:t>
            </a:r>
            <a:r>
              <a:rPr lang="en-US" sz="2400" u="sng" dirty="0" err="1" smtClean="0">
                <a:solidFill>
                  <a:srgbClr val="000000"/>
                </a:solidFill>
                <a:latin typeface="Times New Roman" pitchFamily="18" charset="0"/>
                <a:cs typeface="Times New Roman" pitchFamily="18" charset="0"/>
              </a:rPr>
              <a:t>đới</a:t>
            </a:r>
            <a:r>
              <a:rPr lang="en-US" sz="2400" u="sng" dirty="0" smtClean="0">
                <a:solidFill>
                  <a:srgbClr val="000000"/>
                </a:solidFill>
                <a:latin typeface="Times New Roman" pitchFamily="18" charset="0"/>
                <a:cs typeface="Times New Roman" pitchFamily="18" charset="0"/>
              </a:rPr>
              <a:t> </a:t>
            </a:r>
            <a:r>
              <a:rPr lang="en-US" sz="2400" u="sng" dirty="0" err="1" smtClean="0">
                <a:solidFill>
                  <a:srgbClr val="000000"/>
                </a:solidFill>
                <a:latin typeface="Times New Roman" pitchFamily="18" charset="0"/>
                <a:cs typeface="Times New Roman" pitchFamily="18" charset="0"/>
              </a:rPr>
              <a:t>gió</a:t>
            </a:r>
            <a:r>
              <a:rPr lang="en-US" sz="2400" u="sng" dirty="0" smtClean="0">
                <a:solidFill>
                  <a:srgbClr val="000000"/>
                </a:solidFill>
                <a:latin typeface="Times New Roman" pitchFamily="18" charset="0"/>
                <a:cs typeface="Times New Roman" pitchFamily="18" charset="0"/>
              </a:rPr>
              <a:t> </a:t>
            </a:r>
            <a:r>
              <a:rPr lang="en-US" sz="2400" u="sng" dirty="0" err="1" smtClean="0">
                <a:solidFill>
                  <a:srgbClr val="000000"/>
                </a:solidFill>
                <a:latin typeface="Times New Roman" pitchFamily="18" charset="0"/>
                <a:cs typeface="Times New Roman" pitchFamily="18" charset="0"/>
              </a:rPr>
              <a:t>trên</a:t>
            </a:r>
            <a:r>
              <a:rPr lang="en-US" sz="2400" u="sng" dirty="0" smtClean="0">
                <a:solidFill>
                  <a:srgbClr val="000000"/>
                </a:solidFill>
                <a:latin typeface="Times New Roman" pitchFamily="18" charset="0"/>
                <a:cs typeface="Times New Roman" pitchFamily="18" charset="0"/>
              </a:rPr>
              <a:t> </a:t>
            </a:r>
            <a:r>
              <a:rPr lang="en-US" sz="2400" u="sng" dirty="0" err="1" smtClean="0">
                <a:solidFill>
                  <a:srgbClr val="000000"/>
                </a:solidFill>
                <a:latin typeface="Times New Roman" pitchFamily="18" charset="0"/>
                <a:cs typeface="Times New Roman" pitchFamily="18" charset="0"/>
              </a:rPr>
              <a:t>Trái</a:t>
            </a:r>
            <a:r>
              <a:rPr lang="en-US" sz="2400" u="sng" dirty="0" smtClean="0">
                <a:solidFill>
                  <a:srgbClr val="000000"/>
                </a:solidFill>
                <a:latin typeface="Times New Roman" pitchFamily="18" charset="0"/>
                <a:cs typeface="Times New Roman" pitchFamily="18" charset="0"/>
              </a:rPr>
              <a:t> </a:t>
            </a:r>
            <a:r>
              <a:rPr lang="en-US" sz="2400" u="sng" dirty="0" err="1" smtClean="0">
                <a:solidFill>
                  <a:srgbClr val="000000"/>
                </a:solidFill>
                <a:latin typeface="Times New Roman" pitchFamily="18" charset="0"/>
                <a:cs typeface="Times New Roman" pitchFamily="18" charset="0"/>
              </a:rPr>
              <a:t>Đất</a:t>
            </a:r>
            <a:r>
              <a:rPr lang="en-US" sz="2400" u="sng" dirty="0" smtClean="0">
                <a:solidFill>
                  <a:srgbClr val="000000"/>
                </a:solidFill>
                <a:latin typeface="Times New Roman" pitchFamily="18" charset="0"/>
                <a:cs typeface="Times New Roman" pitchFamily="18" charset="0"/>
              </a:rPr>
              <a:t/>
            </a:r>
            <a:br>
              <a:rPr lang="en-US" sz="2400" u="sng" dirty="0" smtClean="0">
                <a:solidFill>
                  <a:srgbClr val="000000"/>
                </a:solidFill>
                <a:latin typeface="Times New Roman" pitchFamily="18" charset="0"/>
                <a:cs typeface="Times New Roman" pitchFamily="18" charset="0"/>
              </a:rPr>
            </a:br>
            <a:r>
              <a:rPr lang="en-US" sz="2400" dirty="0" smtClean="0">
                <a:solidFill>
                  <a:srgbClr val="000000"/>
                </a:solidFill>
                <a:latin typeface="Times New Roman" pitchFamily="18" charset="0"/>
                <a:cs typeface="Times New Roman" pitchFamily="18" charset="0"/>
              </a:rPr>
              <a:t>- 7 </a:t>
            </a:r>
            <a:r>
              <a:rPr lang="en-US" sz="2400" dirty="0" err="1" smtClean="0">
                <a:solidFill>
                  <a:srgbClr val="000000"/>
                </a:solidFill>
                <a:latin typeface="Times New Roman" pitchFamily="18" charset="0"/>
                <a:cs typeface="Times New Roman" pitchFamily="18" charset="0"/>
              </a:rPr>
              <a:t>đai</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khí</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áp</a:t>
            </a:r>
            <a:r>
              <a:rPr lang="en-US" sz="2400" dirty="0" smtClean="0">
                <a:solidFill>
                  <a:srgbClr val="000000"/>
                </a:solidFill>
                <a:latin typeface="Times New Roman" pitchFamily="18" charset="0"/>
                <a:cs typeface="Times New Roman" pitchFamily="18" charset="0"/>
              </a:rPr>
              <a:t>:</a:t>
            </a:r>
            <a:br>
              <a:rPr lang="en-US" sz="2400" dirty="0" smtClean="0">
                <a:solidFill>
                  <a:srgbClr val="000000"/>
                </a:solidFill>
                <a:latin typeface="Times New Roman" pitchFamily="18" charset="0"/>
                <a:cs typeface="Times New Roman" pitchFamily="18" charset="0"/>
              </a:rPr>
            </a:br>
            <a:r>
              <a:rPr lang="en-US" sz="2400" dirty="0" smtClean="0">
                <a:solidFill>
                  <a:srgbClr val="000000"/>
                </a:solidFill>
                <a:latin typeface="Times New Roman" pitchFamily="18" charset="0"/>
                <a:cs typeface="Times New Roman" pitchFamily="18" charset="0"/>
              </a:rPr>
              <a:t>          + 3 </a:t>
            </a:r>
            <a:r>
              <a:rPr lang="en-US" sz="2400" dirty="0" err="1" smtClean="0">
                <a:solidFill>
                  <a:srgbClr val="000000"/>
                </a:solidFill>
                <a:latin typeface="Times New Roman" pitchFamily="18" charset="0"/>
                <a:cs typeface="Times New Roman" pitchFamily="18" charset="0"/>
              </a:rPr>
              <a:t>đai</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áp</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thấp</a:t>
            </a:r>
            <a:r>
              <a:rPr lang="en-US" sz="2400" dirty="0" smtClean="0">
                <a:solidFill>
                  <a:srgbClr val="000000"/>
                </a:solidFill>
                <a:latin typeface="Times New Roman" pitchFamily="18" charset="0"/>
                <a:cs typeface="Times New Roman" pitchFamily="18" charset="0"/>
              </a:rPr>
              <a:t>: 1 ở </a:t>
            </a:r>
            <a:r>
              <a:rPr lang="en-US" sz="2400" dirty="0" err="1" smtClean="0">
                <a:solidFill>
                  <a:srgbClr val="000000"/>
                </a:solidFill>
                <a:latin typeface="Times New Roman" pitchFamily="18" charset="0"/>
                <a:cs typeface="Times New Roman" pitchFamily="18" charset="0"/>
              </a:rPr>
              <a:t>xích</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đạo</a:t>
            </a:r>
            <a:r>
              <a:rPr lang="en-US" sz="2400" dirty="0" smtClean="0">
                <a:solidFill>
                  <a:srgbClr val="000000"/>
                </a:solidFill>
                <a:latin typeface="Times New Roman" pitchFamily="18" charset="0"/>
                <a:cs typeface="Times New Roman" pitchFamily="18" charset="0"/>
              </a:rPr>
              <a:t>, 2 ở </a:t>
            </a:r>
            <a:r>
              <a:rPr lang="en-US" sz="2400" dirty="0" err="1" smtClean="0">
                <a:solidFill>
                  <a:srgbClr val="000000"/>
                </a:solidFill>
                <a:latin typeface="Times New Roman" pitchFamily="18" charset="0"/>
                <a:cs typeface="Times New Roman" pitchFamily="18" charset="0"/>
              </a:rPr>
              <a:t>ôn</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đới</a:t>
            </a:r>
            <a:r>
              <a:rPr lang="en-US" sz="2400" dirty="0" smtClean="0">
                <a:solidFill>
                  <a:srgbClr val="000000"/>
                </a:solidFill>
                <a:latin typeface="Times New Roman" pitchFamily="18" charset="0"/>
                <a:cs typeface="Times New Roman" pitchFamily="18" charset="0"/>
              </a:rPr>
              <a:t>.</a:t>
            </a:r>
            <a:br>
              <a:rPr lang="en-US" sz="2400" dirty="0" smtClean="0">
                <a:solidFill>
                  <a:srgbClr val="000000"/>
                </a:solidFill>
                <a:latin typeface="Times New Roman" pitchFamily="18" charset="0"/>
                <a:cs typeface="Times New Roman" pitchFamily="18" charset="0"/>
              </a:rPr>
            </a:br>
            <a:r>
              <a:rPr lang="en-US" sz="2400" dirty="0" smtClean="0">
                <a:solidFill>
                  <a:srgbClr val="000000"/>
                </a:solidFill>
                <a:latin typeface="Times New Roman" pitchFamily="18" charset="0"/>
                <a:cs typeface="Times New Roman" pitchFamily="18" charset="0"/>
              </a:rPr>
              <a:t>          + 4 </a:t>
            </a:r>
            <a:r>
              <a:rPr lang="en-US" sz="2400" dirty="0" err="1" smtClean="0">
                <a:solidFill>
                  <a:srgbClr val="000000"/>
                </a:solidFill>
                <a:latin typeface="Times New Roman" pitchFamily="18" charset="0"/>
                <a:cs typeface="Times New Roman" pitchFamily="18" charset="0"/>
              </a:rPr>
              <a:t>đai</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áp</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cao</a:t>
            </a:r>
            <a:r>
              <a:rPr lang="en-US" sz="2400" dirty="0" smtClean="0">
                <a:solidFill>
                  <a:srgbClr val="000000"/>
                </a:solidFill>
                <a:latin typeface="Times New Roman" pitchFamily="18" charset="0"/>
                <a:cs typeface="Times New Roman" pitchFamily="18" charset="0"/>
              </a:rPr>
              <a:t>: 2 </a:t>
            </a:r>
            <a:r>
              <a:rPr lang="en-US" sz="2400" dirty="0" err="1" smtClean="0">
                <a:solidFill>
                  <a:srgbClr val="000000"/>
                </a:solidFill>
                <a:latin typeface="Times New Roman" pitchFamily="18" charset="0"/>
                <a:cs typeface="Times New Roman" pitchFamily="18" charset="0"/>
              </a:rPr>
              <a:t>cận</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chí</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tuyến</a:t>
            </a:r>
            <a:r>
              <a:rPr lang="en-US" sz="2400" dirty="0" smtClean="0">
                <a:solidFill>
                  <a:srgbClr val="000000"/>
                </a:solidFill>
                <a:latin typeface="Times New Roman" pitchFamily="18" charset="0"/>
                <a:cs typeface="Times New Roman" pitchFamily="18" charset="0"/>
              </a:rPr>
              <a:t>, 2 ở </a:t>
            </a:r>
            <a:r>
              <a:rPr lang="en-US" sz="2400" dirty="0" err="1" smtClean="0">
                <a:solidFill>
                  <a:srgbClr val="000000"/>
                </a:solidFill>
                <a:latin typeface="Times New Roman" pitchFamily="18" charset="0"/>
                <a:cs typeface="Times New Roman" pitchFamily="18" charset="0"/>
              </a:rPr>
              <a:t>cực</a:t>
            </a:r>
            <a:r>
              <a:rPr lang="en-US" sz="2400" dirty="0" smtClean="0">
                <a:solidFill>
                  <a:srgbClr val="000000"/>
                </a:solidFill>
                <a:latin typeface="Times New Roman" pitchFamily="18" charset="0"/>
                <a:cs typeface="Times New Roman" pitchFamily="18" charset="0"/>
              </a:rPr>
              <a:t>.</a:t>
            </a:r>
            <a:br>
              <a:rPr lang="en-US" sz="2400" dirty="0" smtClean="0">
                <a:solidFill>
                  <a:srgbClr val="000000"/>
                </a:solidFill>
                <a:latin typeface="Times New Roman" pitchFamily="18" charset="0"/>
                <a:cs typeface="Times New Roman" pitchFamily="18" charset="0"/>
              </a:rPr>
            </a:br>
            <a:r>
              <a:rPr lang="en-US" sz="2400" dirty="0" smtClean="0">
                <a:solidFill>
                  <a:srgbClr val="000000"/>
                </a:solidFill>
                <a:latin typeface="Times New Roman" pitchFamily="18" charset="0"/>
                <a:cs typeface="Times New Roman" pitchFamily="18" charset="0"/>
              </a:rPr>
              <a:t>- 6 </a:t>
            </a:r>
            <a:r>
              <a:rPr lang="en-US" sz="2400" dirty="0" err="1" smtClean="0">
                <a:solidFill>
                  <a:srgbClr val="000000"/>
                </a:solidFill>
                <a:latin typeface="Times New Roman" pitchFamily="18" charset="0"/>
                <a:cs typeface="Times New Roman" pitchFamily="18" charset="0"/>
              </a:rPr>
              <a:t>đới</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gió</a:t>
            </a:r>
            <a:r>
              <a:rPr lang="en-US" sz="2400" dirty="0" smtClean="0">
                <a:solidFill>
                  <a:srgbClr val="000000"/>
                </a:solidFill>
                <a:latin typeface="Times New Roman" pitchFamily="18" charset="0"/>
                <a:cs typeface="Times New Roman" pitchFamily="18" charset="0"/>
              </a:rPr>
              <a:t>: 2 </a:t>
            </a:r>
            <a:r>
              <a:rPr lang="en-US" sz="2400" dirty="0" err="1" smtClean="0">
                <a:solidFill>
                  <a:srgbClr val="000000"/>
                </a:solidFill>
                <a:latin typeface="Times New Roman" pitchFamily="18" charset="0"/>
                <a:cs typeface="Times New Roman" pitchFamily="18" charset="0"/>
              </a:rPr>
              <a:t>mậu</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dịch</a:t>
            </a:r>
            <a:r>
              <a:rPr lang="en-US" sz="2400" dirty="0" smtClean="0">
                <a:solidFill>
                  <a:srgbClr val="000000"/>
                </a:solidFill>
                <a:latin typeface="Times New Roman" pitchFamily="18" charset="0"/>
                <a:cs typeface="Times New Roman" pitchFamily="18" charset="0"/>
              </a:rPr>
              <a:t>, 2 </a:t>
            </a:r>
            <a:r>
              <a:rPr lang="en-US" sz="2400" dirty="0" err="1" smtClean="0">
                <a:solidFill>
                  <a:srgbClr val="000000"/>
                </a:solidFill>
                <a:latin typeface="Times New Roman" pitchFamily="18" charset="0"/>
                <a:cs typeface="Times New Roman" pitchFamily="18" charset="0"/>
              </a:rPr>
              <a:t>ôn</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đới</a:t>
            </a:r>
            <a:r>
              <a:rPr lang="en-US" sz="2400" dirty="0" smtClean="0">
                <a:solidFill>
                  <a:srgbClr val="000000"/>
                </a:solidFill>
                <a:latin typeface="Times New Roman" pitchFamily="18" charset="0"/>
                <a:cs typeface="Times New Roman" pitchFamily="18" charset="0"/>
              </a:rPr>
              <a:t>, 2 </a:t>
            </a:r>
            <a:r>
              <a:rPr lang="en-US" sz="2400" dirty="0" err="1" smtClean="0">
                <a:solidFill>
                  <a:srgbClr val="000000"/>
                </a:solidFill>
                <a:latin typeface="Times New Roman" pitchFamily="18" charset="0"/>
                <a:cs typeface="Times New Roman" pitchFamily="18" charset="0"/>
              </a:rPr>
              <a:t>Đông</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cực</a:t>
            </a:r>
            <a:r>
              <a:rPr lang="en-US" sz="2400" dirty="0" smtClean="0">
                <a:solidFill>
                  <a:srgbClr val="000000"/>
                </a:solidFill>
                <a:latin typeface="Times New Roman" pitchFamily="18" charset="0"/>
                <a:cs typeface="Times New Roman" pitchFamily="18" charset="0"/>
              </a:rPr>
              <a:t>.</a:t>
            </a:r>
            <a:r>
              <a:rPr lang="en-US" sz="2400" dirty="0" smtClean="0">
                <a:solidFill>
                  <a:schemeClr val="tx1"/>
                </a:solidFill>
                <a:latin typeface="Times New Roman" pitchFamily="18" charset="0"/>
                <a:cs typeface="Times New Roman" pitchFamily="18" charset="0"/>
              </a:rPr>
              <a:t/>
            </a:r>
            <a:br>
              <a:rPr lang="en-US" sz="2400" dirty="0" smtClean="0">
                <a:solidFill>
                  <a:schemeClr val="tx1"/>
                </a:solidFill>
                <a:latin typeface="Times New Roman" pitchFamily="18" charset="0"/>
                <a:cs typeface="Times New Roman" pitchFamily="18" charset="0"/>
              </a:rPr>
            </a:br>
            <a:endParaRPr lang="en-US" sz="2400" dirty="0"/>
          </a:p>
        </p:txBody>
      </p:sp>
      <p:pic>
        <p:nvPicPr>
          <p:cNvPr id="5" name="Picture 5" descr="Scan000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54500" y="3529013"/>
            <a:ext cx="4357114" cy="33543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229600" cy="990600"/>
          </a:xfrm>
        </p:spPr>
        <p:txBody>
          <a:bodyPr>
            <a:normAutofit fontScale="90000"/>
          </a:bodyPr>
          <a:lstStyle/>
          <a:p>
            <a:r>
              <a:rPr lang="en-US" sz="2800" dirty="0" smtClean="0">
                <a:solidFill>
                  <a:srgbClr val="000000"/>
                </a:solidFill>
                <a:latin typeface="Times New Roman" pitchFamily="18" charset="0"/>
                <a:cs typeface="Times New Roman" pitchFamily="18" charset="0"/>
              </a:rPr>
              <a:t/>
            </a:r>
            <a:br>
              <a:rPr lang="en-US" sz="2800" dirty="0" smtClean="0">
                <a:solidFill>
                  <a:srgbClr val="000000"/>
                </a:solidFill>
                <a:latin typeface="Times New Roman" pitchFamily="18" charset="0"/>
                <a:cs typeface="Times New Roman" pitchFamily="18" charset="0"/>
              </a:rPr>
            </a:br>
            <a:r>
              <a:rPr lang="en-US" sz="2800" dirty="0" smtClean="0">
                <a:solidFill>
                  <a:srgbClr val="000000"/>
                </a:solidFill>
                <a:latin typeface="Times New Roman" pitchFamily="18" charset="0"/>
                <a:cs typeface="Times New Roman" pitchFamily="18" charset="0"/>
              </a:rPr>
              <a:t>	</a:t>
            </a:r>
            <a:r>
              <a:rPr lang="en-US" sz="2500" dirty="0" err="1" smtClean="0">
                <a:solidFill>
                  <a:srgbClr val="000000"/>
                </a:solidFill>
                <a:latin typeface="Times New Roman" pitchFamily="18" charset="0"/>
                <a:cs typeface="Times New Roman" pitchFamily="18" charset="0"/>
              </a:rPr>
              <a:t>Có</a:t>
            </a:r>
            <a:r>
              <a:rPr lang="en-US" sz="2500" dirty="0" smtClean="0">
                <a:solidFill>
                  <a:srgbClr val="000000"/>
                </a:solidFill>
                <a:latin typeface="Times New Roman" pitchFamily="18" charset="0"/>
                <a:cs typeface="Times New Roman" pitchFamily="18" charset="0"/>
              </a:rPr>
              <a:t> 7 </a:t>
            </a:r>
            <a:r>
              <a:rPr lang="en-US" sz="2500" dirty="0" err="1" smtClean="0">
                <a:solidFill>
                  <a:srgbClr val="000000"/>
                </a:solidFill>
                <a:latin typeface="Times New Roman" pitchFamily="18" charset="0"/>
                <a:cs typeface="Times New Roman" pitchFamily="18" charset="0"/>
              </a:rPr>
              <a:t>đới</a:t>
            </a:r>
            <a:r>
              <a:rPr lang="en-US" sz="2500" dirty="0" smtClean="0">
                <a:solidFill>
                  <a:srgbClr val="000000"/>
                </a:solidFill>
                <a:latin typeface="Times New Roman" pitchFamily="18" charset="0"/>
                <a:cs typeface="Times New Roman" pitchFamily="18" charset="0"/>
              </a:rPr>
              <a:t> </a:t>
            </a:r>
            <a:r>
              <a:rPr lang="en-US" sz="2500" dirty="0" err="1" smtClean="0">
                <a:solidFill>
                  <a:srgbClr val="000000"/>
                </a:solidFill>
                <a:latin typeface="Times New Roman" pitchFamily="18" charset="0"/>
                <a:cs typeface="Times New Roman" pitchFamily="18" charset="0"/>
              </a:rPr>
              <a:t>khí</a:t>
            </a:r>
            <a:r>
              <a:rPr lang="en-US" sz="2500" dirty="0" smtClean="0">
                <a:solidFill>
                  <a:srgbClr val="000000"/>
                </a:solidFill>
                <a:latin typeface="Times New Roman" pitchFamily="18" charset="0"/>
                <a:cs typeface="Times New Roman" pitchFamily="18" charset="0"/>
              </a:rPr>
              <a:t> </a:t>
            </a:r>
            <a:r>
              <a:rPr lang="en-US" sz="2500" dirty="0" err="1" smtClean="0">
                <a:solidFill>
                  <a:srgbClr val="000000"/>
                </a:solidFill>
                <a:latin typeface="Times New Roman" pitchFamily="18" charset="0"/>
                <a:cs typeface="Times New Roman" pitchFamily="18" charset="0"/>
              </a:rPr>
              <a:t>hậu</a:t>
            </a:r>
            <a:r>
              <a:rPr lang="en-US" sz="2500" dirty="0" smtClean="0">
                <a:solidFill>
                  <a:srgbClr val="000000"/>
                </a:solidFill>
                <a:latin typeface="Times New Roman" pitchFamily="18" charset="0"/>
                <a:cs typeface="Times New Roman" pitchFamily="18" charset="0"/>
              </a:rPr>
              <a:t> </a:t>
            </a:r>
            <a:r>
              <a:rPr lang="en-US" sz="2500" dirty="0" err="1" smtClean="0">
                <a:solidFill>
                  <a:srgbClr val="000000"/>
                </a:solidFill>
                <a:latin typeface="Times New Roman" pitchFamily="18" charset="0"/>
                <a:cs typeface="Times New Roman" pitchFamily="18" charset="0"/>
              </a:rPr>
              <a:t>chính</a:t>
            </a:r>
            <a:r>
              <a:rPr lang="en-US" sz="2500" dirty="0" smtClean="0">
                <a:solidFill>
                  <a:srgbClr val="000000"/>
                </a:solidFill>
                <a:latin typeface="Times New Roman" pitchFamily="18" charset="0"/>
                <a:cs typeface="Times New Roman" pitchFamily="18" charset="0"/>
              </a:rPr>
              <a:t>: </a:t>
            </a:r>
            <a:r>
              <a:rPr lang="en-US" sz="2500" dirty="0" err="1" smtClean="0">
                <a:solidFill>
                  <a:srgbClr val="000000"/>
                </a:solidFill>
                <a:latin typeface="Times New Roman" pitchFamily="18" charset="0"/>
                <a:cs typeface="Times New Roman" pitchFamily="18" charset="0"/>
              </a:rPr>
              <a:t>xích</a:t>
            </a:r>
            <a:r>
              <a:rPr lang="en-US" sz="2500" dirty="0" smtClean="0">
                <a:solidFill>
                  <a:srgbClr val="000000"/>
                </a:solidFill>
                <a:latin typeface="Times New Roman" pitchFamily="18" charset="0"/>
                <a:cs typeface="Times New Roman" pitchFamily="18" charset="0"/>
              </a:rPr>
              <a:t> </a:t>
            </a:r>
            <a:r>
              <a:rPr lang="en-US" sz="2500" dirty="0" err="1" smtClean="0">
                <a:solidFill>
                  <a:srgbClr val="000000"/>
                </a:solidFill>
                <a:latin typeface="Times New Roman" pitchFamily="18" charset="0"/>
                <a:cs typeface="Times New Roman" pitchFamily="18" charset="0"/>
              </a:rPr>
              <a:t>đạo</a:t>
            </a:r>
            <a:r>
              <a:rPr lang="en-US" sz="2500" dirty="0" smtClean="0">
                <a:solidFill>
                  <a:srgbClr val="000000"/>
                </a:solidFill>
                <a:latin typeface="Times New Roman" pitchFamily="18" charset="0"/>
                <a:cs typeface="Times New Roman" pitchFamily="18" charset="0"/>
              </a:rPr>
              <a:t>, </a:t>
            </a:r>
            <a:r>
              <a:rPr lang="en-US" sz="2500" dirty="0" err="1" smtClean="0">
                <a:solidFill>
                  <a:srgbClr val="000000"/>
                </a:solidFill>
                <a:latin typeface="Times New Roman" pitchFamily="18" charset="0"/>
                <a:cs typeface="Times New Roman" pitchFamily="18" charset="0"/>
              </a:rPr>
              <a:t>cận</a:t>
            </a:r>
            <a:r>
              <a:rPr lang="en-US" sz="2500" dirty="0" smtClean="0">
                <a:solidFill>
                  <a:srgbClr val="000000"/>
                </a:solidFill>
                <a:latin typeface="Times New Roman" pitchFamily="18" charset="0"/>
                <a:cs typeface="Times New Roman" pitchFamily="18" charset="0"/>
              </a:rPr>
              <a:t> </a:t>
            </a:r>
            <a:r>
              <a:rPr lang="en-US" sz="2500" dirty="0" err="1" smtClean="0">
                <a:solidFill>
                  <a:srgbClr val="000000"/>
                </a:solidFill>
                <a:latin typeface="Times New Roman" pitchFamily="18" charset="0"/>
                <a:cs typeface="Times New Roman" pitchFamily="18" charset="0"/>
              </a:rPr>
              <a:t>xích</a:t>
            </a:r>
            <a:r>
              <a:rPr lang="en-US" sz="2500" dirty="0" smtClean="0">
                <a:solidFill>
                  <a:srgbClr val="000000"/>
                </a:solidFill>
                <a:latin typeface="Times New Roman" pitchFamily="18" charset="0"/>
                <a:cs typeface="Times New Roman" pitchFamily="18" charset="0"/>
              </a:rPr>
              <a:t> </a:t>
            </a:r>
            <a:r>
              <a:rPr lang="en-US" sz="2500" dirty="0" err="1" smtClean="0">
                <a:solidFill>
                  <a:srgbClr val="000000"/>
                </a:solidFill>
                <a:latin typeface="Times New Roman" pitchFamily="18" charset="0"/>
                <a:cs typeface="Times New Roman" pitchFamily="18" charset="0"/>
              </a:rPr>
              <a:t>đạo</a:t>
            </a:r>
            <a:r>
              <a:rPr lang="en-US" sz="2500" dirty="0" smtClean="0">
                <a:solidFill>
                  <a:srgbClr val="000000"/>
                </a:solidFill>
                <a:latin typeface="Times New Roman" pitchFamily="18" charset="0"/>
                <a:cs typeface="Times New Roman" pitchFamily="18" charset="0"/>
              </a:rPr>
              <a:t>, </a:t>
            </a:r>
            <a:r>
              <a:rPr lang="en-US" sz="2500" dirty="0" err="1" smtClean="0">
                <a:solidFill>
                  <a:srgbClr val="000000"/>
                </a:solidFill>
                <a:latin typeface="Times New Roman" pitchFamily="18" charset="0"/>
                <a:cs typeface="Times New Roman" pitchFamily="18" charset="0"/>
              </a:rPr>
              <a:t>nhiệt</a:t>
            </a:r>
            <a:r>
              <a:rPr lang="en-US" sz="2500" dirty="0" smtClean="0">
                <a:solidFill>
                  <a:srgbClr val="000000"/>
                </a:solidFill>
                <a:latin typeface="Times New Roman" pitchFamily="18" charset="0"/>
                <a:cs typeface="Times New Roman" pitchFamily="18" charset="0"/>
              </a:rPr>
              <a:t> </a:t>
            </a:r>
            <a:r>
              <a:rPr lang="en-US" sz="2500" dirty="0" err="1" smtClean="0">
                <a:solidFill>
                  <a:srgbClr val="000000"/>
                </a:solidFill>
                <a:latin typeface="Times New Roman" pitchFamily="18" charset="0"/>
                <a:cs typeface="Times New Roman" pitchFamily="18" charset="0"/>
              </a:rPr>
              <a:t>đới</a:t>
            </a:r>
            <a:r>
              <a:rPr lang="en-US" sz="2500" dirty="0" smtClean="0">
                <a:solidFill>
                  <a:srgbClr val="000000"/>
                </a:solidFill>
                <a:latin typeface="Times New Roman" pitchFamily="18" charset="0"/>
                <a:cs typeface="Times New Roman" pitchFamily="18" charset="0"/>
              </a:rPr>
              <a:t>, </a:t>
            </a:r>
            <a:r>
              <a:rPr lang="en-US" sz="2500" dirty="0" err="1" smtClean="0">
                <a:solidFill>
                  <a:srgbClr val="000000"/>
                </a:solidFill>
                <a:latin typeface="Times New Roman" pitchFamily="18" charset="0"/>
                <a:cs typeface="Times New Roman" pitchFamily="18" charset="0"/>
              </a:rPr>
              <a:t>cận</a:t>
            </a:r>
            <a:r>
              <a:rPr lang="en-US" sz="2500" dirty="0" smtClean="0">
                <a:solidFill>
                  <a:srgbClr val="000000"/>
                </a:solidFill>
                <a:latin typeface="Times New Roman" pitchFamily="18" charset="0"/>
                <a:cs typeface="Times New Roman" pitchFamily="18" charset="0"/>
              </a:rPr>
              <a:t> </a:t>
            </a:r>
            <a:r>
              <a:rPr lang="en-US" sz="2500" dirty="0" err="1" smtClean="0">
                <a:solidFill>
                  <a:srgbClr val="000000"/>
                </a:solidFill>
                <a:latin typeface="Times New Roman" pitchFamily="18" charset="0"/>
                <a:cs typeface="Times New Roman" pitchFamily="18" charset="0"/>
              </a:rPr>
              <a:t>nhiệt</a:t>
            </a:r>
            <a:r>
              <a:rPr lang="en-US" sz="2500" dirty="0" smtClean="0">
                <a:solidFill>
                  <a:srgbClr val="000000"/>
                </a:solidFill>
                <a:latin typeface="Times New Roman" pitchFamily="18" charset="0"/>
                <a:cs typeface="Times New Roman" pitchFamily="18" charset="0"/>
              </a:rPr>
              <a:t>, </a:t>
            </a:r>
            <a:r>
              <a:rPr lang="en-US" sz="2500" dirty="0" err="1" smtClean="0">
                <a:solidFill>
                  <a:srgbClr val="000000"/>
                </a:solidFill>
                <a:latin typeface="Times New Roman" pitchFamily="18" charset="0"/>
                <a:cs typeface="Times New Roman" pitchFamily="18" charset="0"/>
              </a:rPr>
              <a:t>ôn</a:t>
            </a:r>
            <a:r>
              <a:rPr lang="en-US" sz="2500" dirty="0" smtClean="0">
                <a:solidFill>
                  <a:srgbClr val="000000"/>
                </a:solidFill>
                <a:latin typeface="Times New Roman" pitchFamily="18" charset="0"/>
                <a:cs typeface="Times New Roman" pitchFamily="18" charset="0"/>
              </a:rPr>
              <a:t> </a:t>
            </a:r>
            <a:r>
              <a:rPr lang="en-US" sz="2500" dirty="0" err="1" smtClean="0">
                <a:solidFill>
                  <a:srgbClr val="000000"/>
                </a:solidFill>
                <a:latin typeface="Times New Roman" pitchFamily="18" charset="0"/>
                <a:cs typeface="Times New Roman" pitchFamily="18" charset="0"/>
              </a:rPr>
              <a:t>đới</a:t>
            </a:r>
            <a:r>
              <a:rPr lang="en-US" sz="2500" dirty="0" smtClean="0">
                <a:solidFill>
                  <a:srgbClr val="000000"/>
                </a:solidFill>
                <a:latin typeface="Times New Roman" pitchFamily="18" charset="0"/>
                <a:cs typeface="Times New Roman" pitchFamily="18" charset="0"/>
              </a:rPr>
              <a:t>, </a:t>
            </a:r>
            <a:r>
              <a:rPr lang="en-US" sz="2500" dirty="0" err="1" smtClean="0">
                <a:solidFill>
                  <a:srgbClr val="000000"/>
                </a:solidFill>
                <a:latin typeface="Times New Roman" pitchFamily="18" charset="0"/>
                <a:cs typeface="Times New Roman" pitchFamily="18" charset="0"/>
              </a:rPr>
              <a:t>cận</a:t>
            </a:r>
            <a:r>
              <a:rPr lang="en-US" sz="2500" dirty="0" smtClean="0">
                <a:solidFill>
                  <a:srgbClr val="000000"/>
                </a:solidFill>
                <a:latin typeface="Times New Roman" pitchFamily="18" charset="0"/>
                <a:cs typeface="Times New Roman" pitchFamily="18" charset="0"/>
              </a:rPr>
              <a:t> </a:t>
            </a:r>
            <a:r>
              <a:rPr lang="en-US" sz="2500" dirty="0" err="1" smtClean="0">
                <a:solidFill>
                  <a:srgbClr val="000000"/>
                </a:solidFill>
                <a:latin typeface="Times New Roman" pitchFamily="18" charset="0"/>
                <a:cs typeface="Times New Roman" pitchFamily="18" charset="0"/>
              </a:rPr>
              <a:t>cực</a:t>
            </a:r>
            <a:r>
              <a:rPr lang="en-US" sz="2500" dirty="0" smtClean="0">
                <a:solidFill>
                  <a:srgbClr val="000000"/>
                </a:solidFill>
                <a:latin typeface="Times New Roman" pitchFamily="18" charset="0"/>
                <a:cs typeface="Times New Roman" pitchFamily="18" charset="0"/>
              </a:rPr>
              <a:t>, </a:t>
            </a:r>
            <a:r>
              <a:rPr lang="en-US" sz="2500" dirty="0" err="1" smtClean="0">
                <a:solidFill>
                  <a:srgbClr val="000000"/>
                </a:solidFill>
                <a:latin typeface="Times New Roman" pitchFamily="18" charset="0"/>
                <a:cs typeface="Times New Roman" pitchFamily="18" charset="0"/>
              </a:rPr>
              <a:t>cực</a:t>
            </a:r>
            <a:r>
              <a:rPr lang="en-US" sz="2500" dirty="0" smtClean="0">
                <a:solidFill>
                  <a:srgbClr val="000000"/>
                </a:solidFill>
                <a:latin typeface="Times New Roman" pitchFamily="18" charset="0"/>
                <a:cs typeface="Times New Roman" pitchFamily="18" charset="0"/>
              </a:rPr>
              <a:t>.</a:t>
            </a:r>
            <a:br>
              <a:rPr lang="en-US" sz="2500" dirty="0" smtClean="0">
                <a:solidFill>
                  <a:srgbClr val="000000"/>
                </a:solidFill>
                <a:latin typeface="Times New Roman" pitchFamily="18" charset="0"/>
                <a:cs typeface="Times New Roman" pitchFamily="18" charset="0"/>
              </a:rPr>
            </a:br>
            <a:r>
              <a:rPr lang="en-US" sz="2500" dirty="0" smtClean="0">
                <a:solidFill>
                  <a:srgbClr val="000000"/>
                </a:solidFill>
                <a:latin typeface="Times New Roman" pitchFamily="18" charset="0"/>
                <a:cs typeface="Times New Roman" pitchFamily="18" charset="0"/>
              </a:rPr>
              <a:t>	</a:t>
            </a:r>
            <a:r>
              <a:rPr lang="en-US" sz="2500" dirty="0" err="1" smtClean="0">
                <a:solidFill>
                  <a:srgbClr val="000000"/>
                </a:solidFill>
                <a:latin typeface="Times New Roman" pitchFamily="18" charset="0"/>
                <a:cs typeface="Times New Roman" pitchFamily="18" charset="0"/>
              </a:rPr>
              <a:t>Ngoài</a:t>
            </a:r>
            <a:r>
              <a:rPr lang="en-US" sz="2500" dirty="0" smtClean="0">
                <a:solidFill>
                  <a:srgbClr val="000000"/>
                </a:solidFill>
                <a:latin typeface="Times New Roman" pitchFamily="18" charset="0"/>
                <a:cs typeface="Times New Roman" pitchFamily="18" charset="0"/>
              </a:rPr>
              <a:t> </a:t>
            </a:r>
            <a:r>
              <a:rPr lang="en-US" sz="2500" dirty="0" err="1" smtClean="0">
                <a:solidFill>
                  <a:srgbClr val="000000"/>
                </a:solidFill>
                <a:latin typeface="Times New Roman" pitchFamily="18" charset="0"/>
                <a:cs typeface="Times New Roman" pitchFamily="18" charset="0"/>
              </a:rPr>
              <a:t>ra</a:t>
            </a:r>
            <a:r>
              <a:rPr lang="en-US" sz="2500" dirty="0" smtClean="0">
                <a:solidFill>
                  <a:srgbClr val="000000"/>
                </a:solidFill>
                <a:latin typeface="Times New Roman" pitchFamily="18" charset="0"/>
                <a:cs typeface="Times New Roman" pitchFamily="18" charset="0"/>
              </a:rPr>
              <a:t> </a:t>
            </a:r>
            <a:r>
              <a:rPr lang="en-US" sz="2500" dirty="0" err="1" smtClean="0">
                <a:solidFill>
                  <a:srgbClr val="000000"/>
                </a:solidFill>
                <a:latin typeface="Times New Roman" pitchFamily="18" charset="0"/>
                <a:cs typeface="Times New Roman" pitchFamily="18" charset="0"/>
              </a:rPr>
              <a:t>còn</a:t>
            </a:r>
            <a:r>
              <a:rPr lang="en-US" sz="2500" dirty="0" smtClean="0">
                <a:solidFill>
                  <a:srgbClr val="000000"/>
                </a:solidFill>
                <a:latin typeface="Times New Roman" pitchFamily="18" charset="0"/>
                <a:cs typeface="Times New Roman" pitchFamily="18" charset="0"/>
              </a:rPr>
              <a:t> </a:t>
            </a:r>
            <a:r>
              <a:rPr lang="en-US" sz="2500" dirty="0" err="1" smtClean="0">
                <a:solidFill>
                  <a:srgbClr val="000000"/>
                </a:solidFill>
                <a:latin typeface="Times New Roman" pitchFamily="18" charset="0"/>
                <a:cs typeface="Times New Roman" pitchFamily="18" charset="0"/>
              </a:rPr>
              <a:t>có</a:t>
            </a:r>
            <a:r>
              <a:rPr lang="en-US" sz="2500" dirty="0" smtClean="0">
                <a:solidFill>
                  <a:srgbClr val="000000"/>
                </a:solidFill>
                <a:latin typeface="Times New Roman" pitchFamily="18" charset="0"/>
                <a:cs typeface="Times New Roman" pitchFamily="18" charset="0"/>
              </a:rPr>
              <a:t> </a:t>
            </a:r>
            <a:r>
              <a:rPr lang="en-US" sz="2500" dirty="0" err="1" smtClean="0">
                <a:solidFill>
                  <a:srgbClr val="000000"/>
                </a:solidFill>
                <a:latin typeface="Times New Roman" pitchFamily="18" charset="0"/>
                <a:cs typeface="Times New Roman" pitchFamily="18" charset="0"/>
              </a:rPr>
              <a:t>các</a:t>
            </a:r>
            <a:r>
              <a:rPr lang="en-US" sz="2500" dirty="0" smtClean="0">
                <a:solidFill>
                  <a:srgbClr val="000000"/>
                </a:solidFill>
                <a:latin typeface="Times New Roman" pitchFamily="18" charset="0"/>
                <a:cs typeface="Times New Roman" pitchFamily="18" charset="0"/>
              </a:rPr>
              <a:t> </a:t>
            </a:r>
            <a:r>
              <a:rPr lang="en-US" sz="2500" dirty="0" err="1" smtClean="0">
                <a:solidFill>
                  <a:srgbClr val="000000"/>
                </a:solidFill>
                <a:latin typeface="Times New Roman" pitchFamily="18" charset="0"/>
                <a:cs typeface="Times New Roman" pitchFamily="18" charset="0"/>
              </a:rPr>
              <a:t>kiểu</a:t>
            </a:r>
            <a:r>
              <a:rPr lang="en-US" sz="2500" dirty="0" smtClean="0">
                <a:solidFill>
                  <a:srgbClr val="000000"/>
                </a:solidFill>
                <a:latin typeface="Times New Roman" pitchFamily="18" charset="0"/>
                <a:cs typeface="Times New Roman" pitchFamily="18" charset="0"/>
              </a:rPr>
              <a:t> </a:t>
            </a:r>
            <a:r>
              <a:rPr lang="en-US" sz="2500" dirty="0" err="1" smtClean="0">
                <a:solidFill>
                  <a:srgbClr val="000000"/>
                </a:solidFill>
                <a:latin typeface="Times New Roman" pitchFamily="18" charset="0"/>
                <a:cs typeface="Times New Roman" pitchFamily="18" charset="0"/>
              </a:rPr>
              <a:t>khí</a:t>
            </a:r>
            <a:r>
              <a:rPr lang="en-US" sz="2500" dirty="0" smtClean="0">
                <a:solidFill>
                  <a:srgbClr val="000000"/>
                </a:solidFill>
                <a:latin typeface="Times New Roman" pitchFamily="18" charset="0"/>
                <a:cs typeface="Times New Roman" pitchFamily="18" charset="0"/>
              </a:rPr>
              <a:t> </a:t>
            </a:r>
            <a:r>
              <a:rPr lang="en-US" sz="2500" dirty="0" err="1" smtClean="0">
                <a:solidFill>
                  <a:srgbClr val="000000"/>
                </a:solidFill>
                <a:latin typeface="Times New Roman" pitchFamily="18" charset="0"/>
                <a:cs typeface="Times New Roman" pitchFamily="18" charset="0"/>
              </a:rPr>
              <a:t>hậu</a:t>
            </a:r>
            <a:r>
              <a:rPr lang="en-US" sz="2500" dirty="0" smtClean="0">
                <a:solidFill>
                  <a:srgbClr val="000000"/>
                </a:solidFill>
                <a:latin typeface="Times New Roman" pitchFamily="18" charset="0"/>
                <a:cs typeface="Times New Roman" pitchFamily="18" charset="0"/>
              </a:rPr>
              <a:t> </a:t>
            </a:r>
            <a:r>
              <a:rPr lang="en-US" sz="2500" dirty="0" err="1" smtClean="0">
                <a:solidFill>
                  <a:srgbClr val="000000"/>
                </a:solidFill>
                <a:latin typeface="Times New Roman" pitchFamily="18" charset="0"/>
                <a:cs typeface="Times New Roman" pitchFamily="18" charset="0"/>
              </a:rPr>
              <a:t>khác</a:t>
            </a:r>
            <a:r>
              <a:rPr lang="en-US" sz="2500" dirty="0" smtClean="0">
                <a:solidFill>
                  <a:srgbClr val="000000"/>
                </a:solidFill>
                <a:latin typeface="Times New Roman" pitchFamily="18" charset="0"/>
                <a:cs typeface="Times New Roman" pitchFamily="18" charset="0"/>
              </a:rPr>
              <a:t> </a:t>
            </a:r>
            <a:r>
              <a:rPr lang="en-US" sz="2500" dirty="0" err="1" smtClean="0">
                <a:solidFill>
                  <a:srgbClr val="000000"/>
                </a:solidFill>
                <a:latin typeface="Times New Roman" pitchFamily="18" charset="0"/>
                <a:cs typeface="Times New Roman" pitchFamily="18" charset="0"/>
              </a:rPr>
              <a:t>như</a:t>
            </a:r>
            <a:r>
              <a:rPr lang="en-US" sz="2500" dirty="0" smtClean="0">
                <a:solidFill>
                  <a:srgbClr val="000000"/>
                </a:solidFill>
                <a:latin typeface="Times New Roman" pitchFamily="18" charset="0"/>
                <a:cs typeface="Times New Roman" pitchFamily="18" charset="0"/>
              </a:rPr>
              <a:t> </a:t>
            </a:r>
            <a:r>
              <a:rPr lang="en-US" sz="2500" dirty="0" err="1" smtClean="0">
                <a:solidFill>
                  <a:srgbClr val="000000"/>
                </a:solidFill>
                <a:latin typeface="Times New Roman" pitchFamily="18" charset="0"/>
                <a:cs typeface="Times New Roman" pitchFamily="18" charset="0"/>
              </a:rPr>
              <a:t>khí</a:t>
            </a:r>
            <a:r>
              <a:rPr lang="en-US" sz="2500" dirty="0" smtClean="0">
                <a:solidFill>
                  <a:srgbClr val="000000"/>
                </a:solidFill>
                <a:latin typeface="Times New Roman" pitchFamily="18" charset="0"/>
                <a:cs typeface="Times New Roman" pitchFamily="18" charset="0"/>
              </a:rPr>
              <a:t> </a:t>
            </a:r>
            <a:r>
              <a:rPr lang="en-US" sz="2500" dirty="0" err="1" smtClean="0">
                <a:solidFill>
                  <a:srgbClr val="000000"/>
                </a:solidFill>
                <a:latin typeface="Times New Roman" pitchFamily="18" charset="0"/>
                <a:cs typeface="Times New Roman" pitchFamily="18" charset="0"/>
              </a:rPr>
              <a:t>hậu</a:t>
            </a:r>
            <a:r>
              <a:rPr lang="en-US" sz="2500" dirty="0" smtClean="0">
                <a:solidFill>
                  <a:srgbClr val="000000"/>
                </a:solidFill>
                <a:latin typeface="Times New Roman" pitchFamily="18" charset="0"/>
                <a:cs typeface="Times New Roman" pitchFamily="18" charset="0"/>
              </a:rPr>
              <a:t> </a:t>
            </a:r>
            <a:r>
              <a:rPr lang="en-US" sz="2500" dirty="0" err="1" smtClean="0">
                <a:solidFill>
                  <a:srgbClr val="000000"/>
                </a:solidFill>
                <a:latin typeface="Times New Roman" pitchFamily="18" charset="0"/>
                <a:cs typeface="Times New Roman" pitchFamily="18" charset="0"/>
              </a:rPr>
              <a:t>núi</a:t>
            </a:r>
            <a:r>
              <a:rPr lang="en-US" sz="2500" dirty="0" smtClean="0">
                <a:solidFill>
                  <a:srgbClr val="000000"/>
                </a:solidFill>
                <a:latin typeface="Times New Roman" pitchFamily="18" charset="0"/>
                <a:cs typeface="Times New Roman" pitchFamily="18" charset="0"/>
              </a:rPr>
              <a:t> </a:t>
            </a:r>
            <a:r>
              <a:rPr lang="en-US" sz="2500" dirty="0" err="1" smtClean="0">
                <a:solidFill>
                  <a:srgbClr val="000000"/>
                </a:solidFill>
                <a:latin typeface="Times New Roman" pitchFamily="18" charset="0"/>
                <a:cs typeface="Times New Roman" pitchFamily="18" charset="0"/>
              </a:rPr>
              <a:t>cao</a:t>
            </a:r>
            <a:endParaRPr lang="en-US" sz="2500" u="sng" dirty="0">
              <a:latin typeface="Times New Roman" pitchFamily="18" charset="0"/>
              <a:cs typeface="Times New Roman" pitchFamily="18" charset="0"/>
            </a:endParaRPr>
          </a:p>
        </p:txBody>
      </p:sp>
      <p:sp>
        <p:nvSpPr>
          <p:cNvPr id="24578" name="AutoShape 2" descr="Related 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4582" name="Picture 6" descr="Image result for Có 7 đới khí hậu chính: xích đạo, cận xích đạo, nhiệt đới, cận nhiệt, ôn đới, cận cực, cực."/>
          <p:cNvPicPr>
            <a:picLocks noChangeAspect="1" noChangeArrowheads="1"/>
          </p:cNvPicPr>
          <p:nvPr/>
        </p:nvPicPr>
        <p:blipFill>
          <a:blip r:embed="rId2"/>
          <a:srcRect/>
          <a:stretch>
            <a:fillRect/>
          </a:stretch>
        </p:blipFill>
        <p:spPr bwMode="auto">
          <a:xfrm>
            <a:off x="1219200" y="1781176"/>
            <a:ext cx="6477000" cy="4857750"/>
          </a:xfrm>
          <a:prstGeom prst="rect">
            <a:avLst/>
          </a:prstGeom>
          <a:noFill/>
        </p:spPr>
      </p:pic>
      <p:sp>
        <p:nvSpPr>
          <p:cNvPr id="5" name="Rectangle 4"/>
          <p:cNvSpPr/>
          <p:nvPr/>
        </p:nvSpPr>
        <p:spPr>
          <a:xfrm>
            <a:off x="776400" y="152400"/>
            <a:ext cx="3923446" cy="477054"/>
          </a:xfrm>
          <a:prstGeom prst="rect">
            <a:avLst/>
          </a:prstGeom>
        </p:spPr>
        <p:txBody>
          <a:bodyPr wrap="none">
            <a:spAutoFit/>
          </a:bodyPr>
          <a:lstStyle/>
          <a:p>
            <a:r>
              <a:rPr lang="en-US" sz="2500" spc="-100" dirty="0" smtClean="0">
                <a:solidFill>
                  <a:srgbClr val="000000"/>
                </a:solidFill>
                <a:latin typeface="Times New Roman" pitchFamily="18" charset="0"/>
                <a:ea typeface="+mj-ea"/>
                <a:cs typeface="Times New Roman" pitchFamily="18" charset="0"/>
              </a:rPr>
              <a:t>c) </a:t>
            </a:r>
            <a:r>
              <a:rPr lang="en-US" sz="2500" spc="-100" dirty="0" err="1" smtClean="0">
                <a:solidFill>
                  <a:srgbClr val="000000"/>
                </a:solidFill>
                <a:latin typeface="Times New Roman" pitchFamily="18" charset="0"/>
                <a:ea typeface="+mj-ea"/>
                <a:cs typeface="Times New Roman" pitchFamily="18" charset="0"/>
              </a:rPr>
              <a:t>Các</a:t>
            </a:r>
            <a:r>
              <a:rPr lang="en-US" sz="2500" spc="-100" dirty="0" smtClean="0">
                <a:solidFill>
                  <a:srgbClr val="000000"/>
                </a:solidFill>
                <a:latin typeface="Times New Roman" pitchFamily="18" charset="0"/>
                <a:ea typeface="+mj-ea"/>
                <a:cs typeface="Times New Roman" pitchFamily="18" charset="0"/>
              </a:rPr>
              <a:t> </a:t>
            </a:r>
            <a:r>
              <a:rPr lang="en-US" sz="2500" spc="-100" dirty="0" err="1" smtClean="0">
                <a:solidFill>
                  <a:srgbClr val="000000"/>
                </a:solidFill>
                <a:latin typeface="Times New Roman" pitchFamily="18" charset="0"/>
                <a:ea typeface="+mj-ea"/>
                <a:cs typeface="Times New Roman" pitchFamily="18" charset="0"/>
              </a:rPr>
              <a:t>đới</a:t>
            </a:r>
            <a:r>
              <a:rPr lang="en-US" sz="2500" spc="-100" dirty="0" smtClean="0">
                <a:solidFill>
                  <a:srgbClr val="000000"/>
                </a:solidFill>
                <a:latin typeface="Times New Roman" pitchFamily="18" charset="0"/>
                <a:ea typeface="+mj-ea"/>
                <a:cs typeface="Times New Roman" pitchFamily="18" charset="0"/>
              </a:rPr>
              <a:t> </a:t>
            </a:r>
            <a:r>
              <a:rPr lang="en-US" sz="2500" spc="-100" dirty="0" err="1" smtClean="0">
                <a:solidFill>
                  <a:srgbClr val="000000"/>
                </a:solidFill>
                <a:latin typeface="Times New Roman" pitchFamily="18" charset="0"/>
                <a:ea typeface="+mj-ea"/>
                <a:cs typeface="Times New Roman" pitchFamily="18" charset="0"/>
              </a:rPr>
              <a:t>khí</a:t>
            </a:r>
            <a:r>
              <a:rPr lang="en-US" sz="2500" spc="-100" dirty="0" smtClean="0">
                <a:solidFill>
                  <a:srgbClr val="000000"/>
                </a:solidFill>
                <a:latin typeface="Times New Roman" pitchFamily="18" charset="0"/>
                <a:ea typeface="+mj-ea"/>
                <a:cs typeface="Times New Roman" pitchFamily="18" charset="0"/>
              </a:rPr>
              <a:t> </a:t>
            </a:r>
            <a:r>
              <a:rPr lang="en-US" sz="2500" spc="-100" dirty="0" err="1" smtClean="0">
                <a:solidFill>
                  <a:srgbClr val="000000"/>
                </a:solidFill>
                <a:latin typeface="Times New Roman" pitchFamily="18" charset="0"/>
                <a:ea typeface="+mj-ea"/>
                <a:cs typeface="Times New Roman" pitchFamily="18" charset="0"/>
              </a:rPr>
              <a:t>hậu</a:t>
            </a:r>
            <a:r>
              <a:rPr lang="en-US" sz="2500" spc="-100" dirty="0" smtClean="0">
                <a:solidFill>
                  <a:srgbClr val="000000"/>
                </a:solidFill>
                <a:latin typeface="Times New Roman" pitchFamily="18" charset="0"/>
                <a:ea typeface="+mj-ea"/>
                <a:cs typeface="Times New Roman" pitchFamily="18" charset="0"/>
              </a:rPr>
              <a:t> </a:t>
            </a:r>
            <a:r>
              <a:rPr lang="en-US" sz="2500" spc="-100" dirty="0" err="1" smtClean="0">
                <a:solidFill>
                  <a:srgbClr val="000000"/>
                </a:solidFill>
                <a:latin typeface="Times New Roman" pitchFamily="18" charset="0"/>
                <a:ea typeface="+mj-ea"/>
                <a:cs typeface="Times New Roman" pitchFamily="18" charset="0"/>
              </a:rPr>
              <a:t>trên</a:t>
            </a:r>
            <a:r>
              <a:rPr lang="en-US" sz="2500" spc="-100" dirty="0" smtClean="0">
                <a:solidFill>
                  <a:srgbClr val="000000"/>
                </a:solidFill>
                <a:latin typeface="Times New Roman" pitchFamily="18" charset="0"/>
                <a:ea typeface="+mj-ea"/>
                <a:cs typeface="Times New Roman" pitchFamily="18" charset="0"/>
              </a:rPr>
              <a:t> </a:t>
            </a:r>
            <a:r>
              <a:rPr lang="en-US" sz="2500" spc="-100" dirty="0" err="1" smtClean="0">
                <a:solidFill>
                  <a:srgbClr val="000000"/>
                </a:solidFill>
                <a:latin typeface="Times New Roman" pitchFamily="18" charset="0"/>
                <a:ea typeface="+mj-ea"/>
                <a:cs typeface="Times New Roman" pitchFamily="18" charset="0"/>
              </a:rPr>
              <a:t>Trái</a:t>
            </a:r>
            <a:r>
              <a:rPr lang="en-US" sz="2500" spc="-100" dirty="0" smtClean="0">
                <a:solidFill>
                  <a:srgbClr val="000000"/>
                </a:solidFill>
                <a:latin typeface="Times New Roman" pitchFamily="18" charset="0"/>
                <a:ea typeface="+mj-ea"/>
                <a:cs typeface="Times New Roman" pitchFamily="18" charset="0"/>
              </a:rPr>
              <a:t> </a:t>
            </a:r>
            <a:r>
              <a:rPr lang="en-US" sz="2500" spc="-100" dirty="0" err="1" smtClean="0">
                <a:solidFill>
                  <a:srgbClr val="000000"/>
                </a:solidFill>
                <a:latin typeface="Times New Roman" pitchFamily="18" charset="0"/>
                <a:ea typeface="+mj-ea"/>
                <a:cs typeface="Times New Roman" pitchFamily="18" charset="0"/>
              </a:rPr>
              <a:t>Đất</a:t>
            </a:r>
            <a:r>
              <a:rPr lang="en-US" sz="2500" spc="-100" dirty="0" smtClean="0">
                <a:solidFill>
                  <a:srgbClr val="000000"/>
                </a:solidFill>
                <a:latin typeface="Times New Roman" pitchFamily="18" charset="0"/>
                <a:ea typeface="+mj-ea"/>
                <a:cs typeface="Times New Roman" pitchFamily="18" charset="0"/>
              </a:rPr>
              <a:t>:</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diamond(in)">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4582"/>
                                        </p:tgtEl>
                                        <p:attrNameLst>
                                          <p:attrName>style.visibility</p:attrName>
                                        </p:attrNameLst>
                                      </p:cBhvr>
                                      <p:to>
                                        <p:strVal val="visible"/>
                                      </p:to>
                                    </p:set>
                                    <p:anim calcmode="lin" valueType="num">
                                      <p:cBhvr additive="base">
                                        <p:cTn id="19" dur="500" fill="hold"/>
                                        <p:tgtEl>
                                          <p:spTgt spid="24582"/>
                                        </p:tgtEl>
                                        <p:attrNameLst>
                                          <p:attrName>ppt_x</p:attrName>
                                        </p:attrNameLst>
                                      </p:cBhvr>
                                      <p:tavLst>
                                        <p:tav tm="0">
                                          <p:val>
                                            <p:strVal val="#ppt_x"/>
                                          </p:val>
                                        </p:tav>
                                        <p:tav tm="100000">
                                          <p:val>
                                            <p:strVal val="#ppt_x"/>
                                          </p:val>
                                        </p:tav>
                                      </p:tavLst>
                                    </p:anim>
                                    <p:anim calcmode="lin" valueType="num">
                                      <p:cBhvr additive="base">
                                        <p:cTn id="20" dur="500" fill="hold"/>
                                        <p:tgtEl>
                                          <p:spTgt spid="245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77.jpg"/>
          <p:cNvPicPr>
            <a:picLocks noGrp="1" noChangeAspect="1"/>
          </p:cNvPicPr>
          <p:nvPr>
            <p:ph idx="1"/>
          </p:nvPr>
        </p:nvPicPr>
        <p:blipFill>
          <a:blip r:embed="rId2"/>
          <a:stretch>
            <a:fillRect/>
          </a:stretch>
        </p:blipFill>
        <p:spPr>
          <a:xfrm>
            <a:off x="2194719" y="2990850"/>
            <a:ext cx="4762500" cy="2819400"/>
          </a:xfrm>
        </p:spPr>
      </p:pic>
      <p:sp>
        <p:nvSpPr>
          <p:cNvPr id="2" name="Title 1"/>
          <p:cNvSpPr>
            <a:spLocks noGrp="1"/>
          </p:cNvSpPr>
          <p:nvPr>
            <p:ph type="title"/>
          </p:nvPr>
        </p:nvSpPr>
        <p:spPr>
          <a:xfrm>
            <a:off x="457200" y="685800"/>
            <a:ext cx="7620000" cy="1295400"/>
          </a:xfrm>
        </p:spPr>
        <p:txBody>
          <a:bodyPr/>
          <a:lstStyle/>
          <a:p>
            <a:r>
              <a:rPr lang="en-US" sz="2600" dirty="0" smtClean="0">
                <a:solidFill>
                  <a:srgbClr val="000000"/>
                </a:solidFill>
                <a:latin typeface="Times New Roman" pitchFamily="18" charset="0"/>
                <a:cs typeface="Times New Roman" pitchFamily="18" charset="0"/>
              </a:rPr>
              <a:t>- </a:t>
            </a:r>
            <a:r>
              <a:rPr lang="en-US" sz="2600" dirty="0" err="1" smtClean="0">
                <a:solidFill>
                  <a:srgbClr val="000000"/>
                </a:solidFill>
                <a:latin typeface="Times New Roman" pitchFamily="18" charset="0"/>
                <a:cs typeface="Times New Roman" pitchFamily="18" charset="0"/>
              </a:rPr>
              <a:t>Có</a:t>
            </a:r>
            <a:r>
              <a:rPr lang="en-US" sz="2600" dirty="0" smtClean="0">
                <a:solidFill>
                  <a:srgbClr val="000000"/>
                </a:solidFill>
                <a:latin typeface="Times New Roman" pitchFamily="18" charset="0"/>
                <a:cs typeface="Times New Roman" pitchFamily="18" charset="0"/>
              </a:rPr>
              <a:t> 10 </a:t>
            </a:r>
            <a:r>
              <a:rPr lang="en-US" sz="2600" dirty="0" err="1" smtClean="0">
                <a:solidFill>
                  <a:srgbClr val="000000"/>
                </a:solidFill>
                <a:latin typeface="Times New Roman" pitchFamily="18" charset="0"/>
                <a:cs typeface="Times New Roman" pitchFamily="18" charset="0"/>
              </a:rPr>
              <a:t>nhóm</a:t>
            </a:r>
            <a:r>
              <a:rPr lang="en-US" sz="2600" dirty="0" smtClean="0">
                <a:solidFill>
                  <a:srgbClr val="000000"/>
                </a:solidFill>
                <a:latin typeface="Times New Roman" pitchFamily="18" charset="0"/>
                <a:cs typeface="Times New Roman" pitchFamily="18" charset="0"/>
              </a:rPr>
              <a:t> </a:t>
            </a:r>
            <a:r>
              <a:rPr lang="en-US" sz="2600" dirty="0" err="1" smtClean="0">
                <a:solidFill>
                  <a:srgbClr val="000000"/>
                </a:solidFill>
                <a:latin typeface="Times New Roman" pitchFamily="18" charset="0"/>
                <a:cs typeface="Times New Roman" pitchFamily="18" charset="0"/>
              </a:rPr>
              <a:t>đất</a:t>
            </a:r>
            <a:r>
              <a:rPr lang="en-US" sz="2600" dirty="0" smtClean="0">
                <a:solidFill>
                  <a:srgbClr val="000000"/>
                </a:solidFill>
                <a:latin typeface="Times New Roman" pitchFamily="18" charset="0"/>
                <a:cs typeface="Times New Roman" pitchFamily="18" charset="0"/>
              </a:rPr>
              <a:t> </a:t>
            </a:r>
            <a:r>
              <a:rPr lang="en-US" sz="2600" dirty="0" err="1" smtClean="0">
                <a:solidFill>
                  <a:srgbClr val="000000"/>
                </a:solidFill>
                <a:latin typeface="Times New Roman" pitchFamily="18" charset="0"/>
                <a:cs typeface="Times New Roman" pitchFamily="18" charset="0"/>
              </a:rPr>
              <a:t>từ</a:t>
            </a:r>
            <a:r>
              <a:rPr lang="en-US" sz="2600" dirty="0" smtClean="0">
                <a:solidFill>
                  <a:srgbClr val="000000"/>
                </a:solidFill>
                <a:latin typeface="Times New Roman" pitchFamily="18" charset="0"/>
                <a:cs typeface="Times New Roman" pitchFamily="18" charset="0"/>
              </a:rPr>
              <a:t> </a:t>
            </a:r>
            <a:r>
              <a:rPr lang="en-US" sz="2600" dirty="0" err="1" smtClean="0">
                <a:solidFill>
                  <a:srgbClr val="000000"/>
                </a:solidFill>
                <a:latin typeface="Times New Roman" pitchFamily="18" charset="0"/>
                <a:cs typeface="Times New Roman" pitchFamily="18" charset="0"/>
              </a:rPr>
              <a:t>cực</a:t>
            </a:r>
            <a:r>
              <a:rPr lang="en-US" sz="2600" dirty="0" smtClean="0">
                <a:solidFill>
                  <a:srgbClr val="000000"/>
                </a:solidFill>
                <a:latin typeface="Times New Roman" pitchFamily="18" charset="0"/>
                <a:cs typeface="Times New Roman" pitchFamily="18" charset="0"/>
              </a:rPr>
              <a:t> </a:t>
            </a:r>
            <a:r>
              <a:rPr lang="en-US" sz="2600" dirty="0" err="1" smtClean="0">
                <a:solidFill>
                  <a:srgbClr val="000000"/>
                </a:solidFill>
                <a:latin typeface="Times New Roman" pitchFamily="18" charset="0"/>
                <a:cs typeface="Times New Roman" pitchFamily="18" charset="0"/>
              </a:rPr>
              <a:t>đến</a:t>
            </a:r>
            <a:r>
              <a:rPr lang="en-US" sz="2600" dirty="0" smtClean="0">
                <a:solidFill>
                  <a:srgbClr val="000000"/>
                </a:solidFill>
                <a:latin typeface="Times New Roman" pitchFamily="18" charset="0"/>
                <a:cs typeface="Times New Roman" pitchFamily="18" charset="0"/>
              </a:rPr>
              <a:t> </a:t>
            </a:r>
            <a:r>
              <a:rPr lang="en-US" sz="2600" dirty="0" err="1" smtClean="0">
                <a:solidFill>
                  <a:srgbClr val="000000"/>
                </a:solidFill>
                <a:latin typeface="Times New Roman" pitchFamily="18" charset="0"/>
                <a:cs typeface="Times New Roman" pitchFamily="18" charset="0"/>
              </a:rPr>
              <a:t>xích</a:t>
            </a:r>
            <a:r>
              <a:rPr lang="en-US" sz="2600" dirty="0" smtClean="0">
                <a:solidFill>
                  <a:srgbClr val="000000"/>
                </a:solidFill>
                <a:latin typeface="Times New Roman" pitchFamily="18" charset="0"/>
                <a:cs typeface="Times New Roman" pitchFamily="18" charset="0"/>
              </a:rPr>
              <a:t> </a:t>
            </a:r>
            <a:r>
              <a:rPr lang="en-US" sz="2600" dirty="0" err="1" smtClean="0">
                <a:solidFill>
                  <a:srgbClr val="000000"/>
                </a:solidFill>
                <a:latin typeface="Times New Roman" pitchFamily="18" charset="0"/>
                <a:cs typeface="Times New Roman" pitchFamily="18" charset="0"/>
              </a:rPr>
              <a:t>đạo</a:t>
            </a:r>
            <a:r>
              <a:rPr lang="en-US" sz="2600" dirty="0" smtClean="0">
                <a:solidFill>
                  <a:srgbClr val="000000"/>
                </a:solidFill>
                <a:latin typeface="Times New Roman" pitchFamily="18" charset="0"/>
                <a:cs typeface="Times New Roman" pitchFamily="18" charset="0"/>
              </a:rPr>
              <a:t>.</a:t>
            </a:r>
            <a:br>
              <a:rPr lang="en-US" sz="2600" dirty="0" smtClean="0">
                <a:solidFill>
                  <a:srgbClr val="000000"/>
                </a:solidFill>
                <a:latin typeface="Times New Roman" pitchFamily="18" charset="0"/>
                <a:cs typeface="Times New Roman" pitchFamily="18" charset="0"/>
              </a:rPr>
            </a:br>
            <a:r>
              <a:rPr lang="en-US" sz="2600" dirty="0" smtClean="0">
                <a:solidFill>
                  <a:srgbClr val="000000"/>
                </a:solidFill>
                <a:latin typeface="Times New Roman" pitchFamily="18" charset="0"/>
                <a:cs typeface="Times New Roman" pitchFamily="18" charset="0"/>
              </a:rPr>
              <a:t>- </a:t>
            </a:r>
            <a:r>
              <a:rPr lang="en-US" sz="2600" dirty="0" err="1" smtClean="0">
                <a:solidFill>
                  <a:srgbClr val="000000"/>
                </a:solidFill>
                <a:latin typeface="Times New Roman" pitchFamily="18" charset="0"/>
                <a:cs typeface="Times New Roman" pitchFamily="18" charset="0"/>
              </a:rPr>
              <a:t>Có</a:t>
            </a:r>
            <a:r>
              <a:rPr lang="en-US" sz="2600" dirty="0" smtClean="0">
                <a:solidFill>
                  <a:srgbClr val="000000"/>
                </a:solidFill>
                <a:latin typeface="Times New Roman" pitchFamily="18" charset="0"/>
                <a:cs typeface="Times New Roman" pitchFamily="18" charset="0"/>
              </a:rPr>
              <a:t> 10 </a:t>
            </a:r>
            <a:r>
              <a:rPr lang="en-US" sz="2600" dirty="0" err="1" smtClean="0">
                <a:solidFill>
                  <a:srgbClr val="000000"/>
                </a:solidFill>
                <a:latin typeface="Times New Roman" pitchFamily="18" charset="0"/>
                <a:cs typeface="Times New Roman" pitchFamily="18" charset="0"/>
              </a:rPr>
              <a:t>kiểu</a:t>
            </a:r>
            <a:r>
              <a:rPr lang="en-US" sz="2600" dirty="0" smtClean="0">
                <a:solidFill>
                  <a:srgbClr val="000000"/>
                </a:solidFill>
                <a:latin typeface="Times New Roman" pitchFamily="18" charset="0"/>
                <a:cs typeface="Times New Roman" pitchFamily="18" charset="0"/>
              </a:rPr>
              <a:t> </a:t>
            </a:r>
            <a:r>
              <a:rPr lang="en-US" sz="2600" dirty="0" err="1" smtClean="0">
                <a:solidFill>
                  <a:srgbClr val="000000"/>
                </a:solidFill>
                <a:latin typeface="Times New Roman" pitchFamily="18" charset="0"/>
                <a:cs typeface="Times New Roman" pitchFamily="18" charset="0"/>
              </a:rPr>
              <a:t>thảm</a:t>
            </a:r>
            <a:r>
              <a:rPr lang="en-US" sz="2600" dirty="0" smtClean="0">
                <a:solidFill>
                  <a:srgbClr val="000000"/>
                </a:solidFill>
                <a:latin typeface="Times New Roman" pitchFamily="18" charset="0"/>
                <a:cs typeface="Times New Roman" pitchFamily="18" charset="0"/>
              </a:rPr>
              <a:t> </a:t>
            </a:r>
            <a:r>
              <a:rPr lang="en-US" sz="2600" dirty="0" err="1" smtClean="0">
                <a:solidFill>
                  <a:srgbClr val="000000"/>
                </a:solidFill>
                <a:latin typeface="Times New Roman" pitchFamily="18" charset="0"/>
                <a:cs typeface="Times New Roman" pitchFamily="18" charset="0"/>
              </a:rPr>
              <a:t>thực</a:t>
            </a:r>
            <a:r>
              <a:rPr lang="en-US" sz="2600" dirty="0" smtClean="0">
                <a:solidFill>
                  <a:srgbClr val="000000"/>
                </a:solidFill>
                <a:latin typeface="Times New Roman" pitchFamily="18" charset="0"/>
                <a:cs typeface="Times New Roman" pitchFamily="18" charset="0"/>
              </a:rPr>
              <a:t> </a:t>
            </a:r>
            <a:r>
              <a:rPr lang="en-US" sz="2600" dirty="0" err="1" smtClean="0">
                <a:solidFill>
                  <a:srgbClr val="000000"/>
                </a:solidFill>
                <a:latin typeface="Times New Roman" pitchFamily="18" charset="0"/>
                <a:cs typeface="Times New Roman" pitchFamily="18" charset="0"/>
              </a:rPr>
              <a:t>vật</a:t>
            </a:r>
            <a:r>
              <a:rPr lang="en-US" sz="2600" dirty="0" smtClean="0">
                <a:solidFill>
                  <a:srgbClr val="000000"/>
                </a:solidFill>
                <a:latin typeface="Times New Roman" pitchFamily="18" charset="0"/>
                <a:cs typeface="Times New Roman" pitchFamily="18" charset="0"/>
              </a:rPr>
              <a:t> </a:t>
            </a:r>
            <a:r>
              <a:rPr lang="en-US" sz="2600" dirty="0" err="1" smtClean="0">
                <a:solidFill>
                  <a:srgbClr val="000000"/>
                </a:solidFill>
                <a:latin typeface="Times New Roman" pitchFamily="18" charset="0"/>
                <a:cs typeface="Times New Roman" pitchFamily="18" charset="0"/>
              </a:rPr>
              <a:t>từ</a:t>
            </a:r>
            <a:r>
              <a:rPr lang="en-US" sz="2600" dirty="0" smtClean="0">
                <a:solidFill>
                  <a:srgbClr val="000000"/>
                </a:solidFill>
                <a:latin typeface="Times New Roman" pitchFamily="18" charset="0"/>
                <a:cs typeface="Times New Roman" pitchFamily="18" charset="0"/>
              </a:rPr>
              <a:t> </a:t>
            </a:r>
            <a:r>
              <a:rPr lang="en-US" sz="2600" dirty="0" err="1" smtClean="0">
                <a:solidFill>
                  <a:srgbClr val="000000"/>
                </a:solidFill>
                <a:latin typeface="Times New Roman" pitchFamily="18" charset="0"/>
                <a:cs typeface="Times New Roman" pitchFamily="18" charset="0"/>
              </a:rPr>
              <a:t>cực</a:t>
            </a:r>
            <a:r>
              <a:rPr lang="en-US" sz="2600" dirty="0" smtClean="0">
                <a:solidFill>
                  <a:srgbClr val="000000"/>
                </a:solidFill>
                <a:latin typeface="Times New Roman" pitchFamily="18" charset="0"/>
                <a:cs typeface="Times New Roman" pitchFamily="18" charset="0"/>
              </a:rPr>
              <a:t> </a:t>
            </a:r>
            <a:r>
              <a:rPr lang="en-US" sz="2600" dirty="0" err="1" smtClean="0">
                <a:solidFill>
                  <a:srgbClr val="000000"/>
                </a:solidFill>
                <a:latin typeface="Times New Roman" pitchFamily="18" charset="0"/>
                <a:cs typeface="Times New Roman" pitchFamily="18" charset="0"/>
              </a:rPr>
              <a:t>đến</a:t>
            </a:r>
            <a:r>
              <a:rPr lang="en-US" sz="2600" dirty="0" smtClean="0">
                <a:solidFill>
                  <a:srgbClr val="000000"/>
                </a:solidFill>
                <a:latin typeface="Times New Roman" pitchFamily="18" charset="0"/>
                <a:cs typeface="Times New Roman" pitchFamily="18" charset="0"/>
              </a:rPr>
              <a:t> </a:t>
            </a:r>
            <a:r>
              <a:rPr lang="en-US" sz="2600" dirty="0" err="1" smtClean="0">
                <a:solidFill>
                  <a:srgbClr val="000000"/>
                </a:solidFill>
                <a:latin typeface="Times New Roman" pitchFamily="18" charset="0"/>
                <a:cs typeface="Times New Roman" pitchFamily="18" charset="0"/>
              </a:rPr>
              <a:t>xích</a:t>
            </a:r>
            <a:r>
              <a:rPr lang="en-US" sz="2600" dirty="0" smtClean="0">
                <a:solidFill>
                  <a:srgbClr val="000000"/>
                </a:solidFill>
                <a:latin typeface="Times New Roman" pitchFamily="18" charset="0"/>
                <a:cs typeface="Times New Roman" pitchFamily="18" charset="0"/>
              </a:rPr>
              <a:t> </a:t>
            </a:r>
            <a:r>
              <a:rPr lang="en-US" sz="2600" dirty="0" err="1" smtClean="0">
                <a:solidFill>
                  <a:srgbClr val="000000"/>
                </a:solidFill>
                <a:latin typeface="Times New Roman" pitchFamily="18" charset="0"/>
                <a:cs typeface="Times New Roman" pitchFamily="18" charset="0"/>
              </a:rPr>
              <a:t>đạo</a:t>
            </a:r>
            <a:r>
              <a:rPr lang="en-US" sz="2600" dirty="0" smtClean="0">
                <a:solidFill>
                  <a:srgbClr val="000000"/>
                </a:solidFill>
                <a:latin typeface="Times New Roman" pitchFamily="18" charset="0"/>
                <a:cs typeface="Times New Roman" pitchFamily="18" charset="0"/>
              </a:rPr>
              <a:t>.</a:t>
            </a:r>
            <a:br>
              <a:rPr lang="en-US" sz="2600" dirty="0" smtClean="0">
                <a:solidFill>
                  <a:srgbClr val="000000"/>
                </a:solidFill>
                <a:latin typeface="Times New Roman" pitchFamily="18" charset="0"/>
                <a:cs typeface="Times New Roman" pitchFamily="18" charset="0"/>
              </a:rPr>
            </a:br>
            <a:r>
              <a:rPr lang="en-US" sz="2600" dirty="0" smtClean="0">
                <a:solidFill>
                  <a:srgbClr val="000000"/>
                </a:solidFill>
                <a:latin typeface="Times New Roman" pitchFamily="18" charset="0"/>
                <a:cs typeface="Times New Roman" pitchFamily="18" charset="0"/>
              </a:rPr>
              <a:t>- </a:t>
            </a:r>
            <a:r>
              <a:rPr lang="en-US" sz="2600" dirty="0" err="1" smtClean="0">
                <a:solidFill>
                  <a:srgbClr val="000000"/>
                </a:solidFill>
                <a:latin typeface="Times New Roman" pitchFamily="18" charset="0"/>
                <a:cs typeface="Times New Roman" pitchFamily="18" charset="0"/>
              </a:rPr>
              <a:t>Tuân</a:t>
            </a:r>
            <a:r>
              <a:rPr lang="en-US" sz="2600" dirty="0" smtClean="0">
                <a:solidFill>
                  <a:srgbClr val="000000"/>
                </a:solidFill>
                <a:latin typeface="Times New Roman" pitchFamily="18" charset="0"/>
                <a:cs typeface="Times New Roman" pitchFamily="18" charset="0"/>
              </a:rPr>
              <a:t> </a:t>
            </a:r>
            <a:r>
              <a:rPr lang="en-US" sz="2600" dirty="0" err="1" smtClean="0">
                <a:solidFill>
                  <a:srgbClr val="000000"/>
                </a:solidFill>
                <a:latin typeface="Times New Roman" pitchFamily="18" charset="0"/>
                <a:cs typeface="Times New Roman" pitchFamily="18" charset="0"/>
              </a:rPr>
              <a:t>thủ</a:t>
            </a:r>
            <a:r>
              <a:rPr lang="en-US" sz="2600" dirty="0" smtClean="0">
                <a:solidFill>
                  <a:srgbClr val="000000"/>
                </a:solidFill>
                <a:latin typeface="Times New Roman" pitchFamily="18" charset="0"/>
                <a:cs typeface="Times New Roman" pitchFamily="18" charset="0"/>
              </a:rPr>
              <a:t> </a:t>
            </a:r>
            <a:r>
              <a:rPr lang="en-US" sz="2600" dirty="0" err="1" smtClean="0">
                <a:solidFill>
                  <a:srgbClr val="000000"/>
                </a:solidFill>
                <a:latin typeface="Times New Roman" pitchFamily="18" charset="0"/>
                <a:cs typeface="Times New Roman" pitchFamily="18" charset="0"/>
              </a:rPr>
              <a:t>theo</a:t>
            </a:r>
            <a:r>
              <a:rPr lang="en-US" sz="2600" dirty="0" smtClean="0">
                <a:solidFill>
                  <a:srgbClr val="000000"/>
                </a:solidFill>
                <a:latin typeface="Times New Roman" pitchFamily="18" charset="0"/>
                <a:cs typeface="Times New Roman" pitchFamily="18" charset="0"/>
              </a:rPr>
              <a:t> </a:t>
            </a:r>
            <a:r>
              <a:rPr lang="en-US" sz="2600" dirty="0" err="1" smtClean="0">
                <a:solidFill>
                  <a:srgbClr val="000000"/>
                </a:solidFill>
                <a:latin typeface="Times New Roman" pitchFamily="18" charset="0"/>
                <a:cs typeface="Times New Roman" pitchFamily="18" charset="0"/>
              </a:rPr>
              <a:t>quy</a:t>
            </a:r>
            <a:r>
              <a:rPr lang="en-US" sz="2600" dirty="0" smtClean="0">
                <a:solidFill>
                  <a:srgbClr val="000000"/>
                </a:solidFill>
                <a:latin typeface="Times New Roman" pitchFamily="18" charset="0"/>
                <a:cs typeface="Times New Roman" pitchFamily="18" charset="0"/>
              </a:rPr>
              <a:t> </a:t>
            </a:r>
            <a:r>
              <a:rPr lang="en-US" sz="2600" dirty="0" err="1" smtClean="0">
                <a:solidFill>
                  <a:srgbClr val="000000"/>
                </a:solidFill>
                <a:latin typeface="Times New Roman" pitchFamily="18" charset="0"/>
                <a:cs typeface="Times New Roman" pitchFamily="18" charset="0"/>
              </a:rPr>
              <a:t>luật</a:t>
            </a:r>
            <a:r>
              <a:rPr lang="en-US" sz="2600" dirty="0" smtClean="0">
                <a:solidFill>
                  <a:srgbClr val="000000"/>
                </a:solidFill>
                <a:latin typeface="Times New Roman" pitchFamily="18" charset="0"/>
                <a:cs typeface="Times New Roman" pitchFamily="18" charset="0"/>
              </a:rPr>
              <a:t> </a:t>
            </a:r>
            <a:r>
              <a:rPr lang="en-US" sz="2600" dirty="0" err="1" smtClean="0">
                <a:solidFill>
                  <a:srgbClr val="000000"/>
                </a:solidFill>
                <a:latin typeface="Times New Roman" pitchFamily="18" charset="0"/>
                <a:cs typeface="Times New Roman" pitchFamily="18" charset="0"/>
              </a:rPr>
              <a:t>địa</a:t>
            </a:r>
            <a:r>
              <a:rPr lang="en-US" sz="2600" dirty="0" smtClean="0">
                <a:solidFill>
                  <a:srgbClr val="000000"/>
                </a:solidFill>
                <a:latin typeface="Times New Roman" pitchFamily="18" charset="0"/>
                <a:cs typeface="Times New Roman" pitchFamily="18" charset="0"/>
              </a:rPr>
              <a:t> </a:t>
            </a:r>
            <a:r>
              <a:rPr lang="en-US" sz="2600" dirty="0" err="1" smtClean="0">
                <a:solidFill>
                  <a:srgbClr val="000000"/>
                </a:solidFill>
                <a:latin typeface="Times New Roman" pitchFamily="18" charset="0"/>
                <a:cs typeface="Times New Roman" pitchFamily="18" charset="0"/>
              </a:rPr>
              <a:t>đới</a:t>
            </a:r>
            <a:r>
              <a:rPr lang="en-US" sz="2600" dirty="0" smtClean="0">
                <a:solidFill>
                  <a:srgbClr val="000000"/>
                </a:solidFill>
                <a:latin typeface="Times New Roman" pitchFamily="18" charset="0"/>
                <a:cs typeface="Times New Roman" pitchFamily="18" charset="0"/>
              </a:rPr>
              <a:t>.</a:t>
            </a:r>
            <a:endParaRPr lang="en-US" sz="2600" dirty="0"/>
          </a:p>
        </p:txBody>
      </p:sp>
      <p:sp>
        <p:nvSpPr>
          <p:cNvPr id="5" name="Rectangle 4"/>
          <p:cNvSpPr/>
          <p:nvPr/>
        </p:nvSpPr>
        <p:spPr>
          <a:xfrm>
            <a:off x="466563" y="240268"/>
            <a:ext cx="5400837" cy="492443"/>
          </a:xfrm>
          <a:prstGeom prst="rect">
            <a:avLst/>
          </a:prstGeom>
        </p:spPr>
        <p:txBody>
          <a:bodyPr wrap="none">
            <a:spAutoFit/>
          </a:bodyPr>
          <a:lstStyle/>
          <a:p>
            <a:r>
              <a:rPr lang="en-US" sz="2600" spc="-100" dirty="0" smtClean="0">
                <a:solidFill>
                  <a:srgbClr val="000000"/>
                </a:solidFill>
                <a:latin typeface="Times New Roman" pitchFamily="18" charset="0"/>
                <a:ea typeface="+mj-ea"/>
                <a:cs typeface="Times New Roman" pitchFamily="18" charset="0"/>
              </a:rPr>
              <a:t>d) </a:t>
            </a:r>
            <a:r>
              <a:rPr lang="en-US" sz="2600" spc="-100" dirty="0" err="1" smtClean="0">
                <a:solidFill>
                  <a:srgbClr val="000000"/>
                </a:solidFill>
                <a:latin typeface="Times New Roman" pitchFamily="18" charset="0"/>
                <a:ea typeface="+mj-ea"/>
                <a:cs typeface="Times New Roman" pitchFamily="18" charset="0"/>
              </a:rPr>
              <a:t>Các</a:t>
            </a:r>
            <a:r>
              <a:rPr lang="en-US" sz="2600" spc="-100" dirty="0" smtClean="0">
                <a:solidFill>
                  <a:srgbClr val="000000"/>
                </a:solidFill>
                <a:latin typeface="Times New Roman" pitchFamily="18" charset="0"/>
                <a:ea typeface="+mj-ea"/>
                <a:cs typeface="Times New Roman" pitchFamily="18" charset="0"/>
              </a:rPr>
              <a:t> </a:t>
            </a:r>
            <a:r>
              <a:rPr lang="en-US" sz="2600" spc="-100" dirty="0" err="1" smtClean="0">
                <a:solidFill>
                  <a:srgbClr val="000000"/>
                </a:solidFill>
                <a:latin typeface="Times New Roman" pitchFamily="18" charset="0"/>
                <a:ea typeface="+mj-ea"/>
                <a:cs typeface="Times New Roman" pitchFamily="18" charset="0"/>
              </a:rPr>
              <a:t>nhóm</a:t>
            </a:r>
            <a:r>
              <a:rPr lang="en-US" sz="2600" spc="-100" dirty="0" smtClean="0">
                <a:solidFill>
                  <a:srgbClr val="000000"/>
                </a:solidFill>
                <a:latin typeface="Times New Roman" pitchFamily="18" charset="0"/>
                <a:ea typeface="+mj-ea"/>
                <a:cs typeface="Times New Roman" pitchFamily="18" charset="0"/>
              </a:rPr>
              <a:t> </a:t>
            </a:r>
            <a:r>
              <a:rPr lang="en-US" sz="2600" spc="-100" dirty="0" err="1" smtClean="0">
                <a:solidFill>
                  <a:srgbClr val="000000"/>
                </a:solidFill>
                <a:latin typeface="Times New Roman" pitchFamily="18" charset="0"/>
                <a:ea typeface="+mj-ea"/>
                <a:cs typeface="Times New Roman" pitchFamily="18" charset="0"/>
              </a:rPr>
              <a:t>đất</a:t>
            </a:r>
            <a:r>
              <a:rPr lang="en-US" sz="2600" spc="-100" dirty="0" smtClean="0">
                <a:solidFill>
                  <a:srgbClr val="000000"/>
                </a:solidFill>
                <a:latin typeface="Times New Roman" pitchFamily="18" charset="0"/>
                <a:ea typeface="+mj-ea"/>
                <a:cs typeface="Times New Roman" pitchFamily="18" charset="0"/>
              </a:rPr>
              <a:t> </a:t>
            </a:r>
            <a:r>
              <a:rPr lang="en-US" sz="2600" spc="-100" dirty="0" err="1" smtClean="0">
                <a:solidFill>
                  <a:srgbClr val="000000"/>
                </a:solidFill>
                <a:latin typeface="Times New Roman" pitchFamily="18" charset="0"/>
                <a:ea typeface="+mj-ea"/>
                <a:cs typeface="Times New Roman" pitchFamily="18" charset="0"/>
              </a:rPr>
              <a:t>và</a:t>
            </a:r>
            <a:r>
              <a:rPr lang="en-US" sz="2600" spc="-100" dirty="0" smtClean="0">
                <a:solidFill>
                  <a:srgbClr val="000000"/>
                </a:solidFill>
                <a:latin typeface="Times New Roman" pitchFamily="18" charset="0"/>
                <a:ea typeface="+mj-ea"/>
                <a:cs typeface="Times New Roman" pitchFamily="18" charset="0"/>
              </a:rPr>
              <a:t> </a:t>
            </a:r>
            <a:r>
              <a:rPr lang="en-US" sz="2600" spc="-100" dirty="0" err="1" smtClean="0">
                <a:solidFill>
                  <a:srgbClr val="000000"/>
                </a:solidFill>
                <a:latin typeface="Times New Roman" pitchFamily="18" charset="0"/>
                <a:ea typeface="+mj-ea"/>
                <a:cs typeface="Times New Roman" pitchFamily="18" charset="0"/>
              </a:rPr>
              <a:t>các</a:t>
            </a:r>
            <a:r>
              <a:rPr lang="en-US" sz="2600" spc="-100" dirty="0" smtClean="0">
                <a:solidFill>
                  <a:srgbClr val="000000"/>
                </a:solidFill>
                <a:latin typeface="Times New Roman" pitchFamily="18" charset="0"/>
                <a:ea typeface="+mj-ea"/>
                <a:cs typeface="Times New Roman" pitchFamily="18" charset="0"/>
              </a:rPr>
              <a:t> </a:t>
            </a:r>
            <a:r>
              <a:rPr lang="en-US" sz="2600" spc="-100" dirty="0" err="1" smtClean="0">
                <a:solidFill>
                  <a:srgbClr val="000000"/>
                </a:solidFill>
                <a:latin typeface="Times New Roman" pitchFamily="18" charset="0"/>
                <a:ea typeface="+mj-ea"/>
                <a:cs typeface="Times New Roman" pitchFamily="18" charset="0"/>
              </a:rPr>
              <a:t>kiểu</a:t>
            </a:r>
            <a:r>
              <a:rPr lang="en-US" sz="2600" spc="-100" dirty="0" smtClean="0">
                <a:solidFill>
                  <a:srgbClr val="000000"/>
                </a:solidFill>
                <a:latin typeface="Times New Roman" pitchFamily="18" charset="0"/>
                <a:ea typeface="+mj-ea"/>
                <a:cs typeface="Times New Roman" pitchFamily="18" charset="0"/>
              </a:rPr>
              <a:t> </a:t>
            </a:r>
            <a:r>
              <a:rPr lang="en-US" sz="2600" spc="-100" dirty="0" err="1" smtClean="0">
                <a:solidFill>
                  <a:srgbClr val="000000"/>
                </a:solidFill>
                <a:latin typeface="Times New Roman" pitchFamily="18" charset="0"/>
                <a:ea typeface="+mj-ea"/>
                <a:cs typeface="Times New Roman" pitchFamily="18" charset="0"/>
              </a:rPr>
              <a:t>thảm</a:t>
            </a:r>
            <a:r>
              <a:rPr lang="en-US" sz="2600" spc="-100" dirty="0" smtClean="0">
                <a:solidFill>
                  <a:srgbClr val="000000"/>
                </a:solidFill>
                <a:latin typeface="Times New Roman" pitchFamily="18" charset="0"/>
                <a:ea typeface="+mj-ea"/>
                <a:cs typeface="Times New Roman" pitchFamily="18" charset="0"/>
              </a:rPr>
              <a:t> </a:t>
            </a:r>
            <a:r>
              <a:rPr lang="en-US" sz="2600" spc="-100" dirty="0" err="1" smtClean="0">
                <a:solidFill>
                  <a:srgbClr val="000000"/>
                </a:solidFill>
                <a:latin typeface="Times New Roman" pitchFamily="18" charset="0"/>
                <a:ea typeface="+mj-ea"/>
                <a:cs typeface="Times New Roman" pitchFamily="18" charset="0"/>
              </a:rPr>
              <a:t>thực</a:t>
            </a:r>
            <a:r>
              <a:rPr lang="en-US" sz="2600" spc="-100" dirty="0" smtClean="0">
                <a:solidFill>
                  <a:srgbClr val="000000"/>
                </a:solidFill>
                <a:latin typeface="Times New Roman" pitchFamily="18" charset="0"/>
                <a:ea typeface="+mj-ea"/>
                <a:cs typeface="Times New Roman" pitchFamily="18" charset="0"/>
              </a:rPr>
              <a:t> </a:t>
            </a:r>
            <a:r>
              <a:rPr lang="en-US" sz="2600" spc="-100" dirty="0" err="1" smtClean="0">
                <a:solidFill>
                  <a:srgbClr val="000000"/>
                </a:solidFill>
                <a:latin typeface="Times New Roman" pitchFamily="18" charset="0"/>
                <a:ea typeface="+mj-ea"/>
                <a:cs typeface="Times New Roman" pitchFamily="18" charset="0"/>
              </a:rPr>
              <a:t>vật</a:t>
            </a:r>
            <a:r>
              <a:rPr lang="en-US" sz="2600" spc="-100" dirty="0" smtClean="0">
                <a:solidFill>
                  <a:srgbClr val="000000"/>
                </a:solidFill>
                <a:latin typeface="Times New Roman" pitchFamily="18" charset="0"/>
                <a:ea typeface="+mj-ea"/>
                <a:cs typeface="Times New Roman" pitchFamily="18" charset="0"/>
              </a:rPr>
              <a:t>:</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diamond(in)">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nodeType="clickEffect">
                                  <p:stCondLst>
                                    <p:cond delay="0"/>
                                  </p:stCondLst>
                                  <p:iterate type="lt">
                                    <p:tmPct val="50000"/>
                                  </p:iterate>
                                  <p:childTnLst>
                                    <p:set>
                                      <p:cBhvr>
                                        <p:cTn id="18" dur="1" fill="hold">
                                          <p:stCondLst>
                                            <p:cond delay="0"/>
                                          </p:stCondLst>
                                        </p:cTn>
                                        <p:tgtEl>
                                          <p:spTgt spid="4"/>
                                        </p:tgtEl>
                                        <p:attrNameLst>
                                          <p:attrName>style.visibility</p:attrName>
                                        </p:attrNameLst>
                                      </p:cBhvr>
                                      <p:to>
                                        <p:strVal val="visible"/>
                                      </p:to>
                                    </p:set>
                                    <p:anim calcmode="discrete" valueType="clr">
                                      <p:cBhvr override="childStyle">
                                        <p:cTn id="19"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4"/>
                                        </p:tgtEl>
                                        <p:attrNameLst>
                                          <p:attrName>fillcolor</p:attrName>
                                        </p:attrNameLst>
                                      </p:cBhvr>
                                      <p:tavLst>
                                        <p:tav tm="0">
                                          <p:val>
                                            <p:clrVal>
                                              <a:schemeClr val="accent2"/>
                                            </p:clrVal>
                                          </p:val>
                                        </p:tav>
                                        <p:tav tm="50000">
                                          <p:val>
                                            <p:clrVal>
                                              <a:schemeClr val="hlink"/>
                                            </p:clrVal>
                                          </p:val>
                                        </p:tav>
                                      </p:tavLst>
                                    </p:anim>
                                    <p:set>
                                      <p:cBhvr>
                                        <p:cTn id="21" dur="80"/>
                                        <p:tgtEl>
                                          <p:spTgt spid="4"/>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iterate type="lt">
                                    <p:tmPct val="0"/>
                                  </p:iterate>
                                  <p:childTnLst>
                                    <p:set>
                                      <p:cBhvr>
                                        <p:cTn id="25" dur="1" fill="hold">
                                          <p:stCondLst>
                                            <p:cond delay="0"/>
                                          </p:stCondLst>
                                        </p:cTn>
                                        <p:tgtEl>
                                          <p:spTgt spid="4"/>
                                        </p:tgtEl>
                                        <p:attrNameLst>
                                          <p:attrName>style.visibility</p:attrName>
                                        </p:attrNameLst>
                                      </p:cBhvr>
                                      <p:to>
                                        <p:strVal val="visible"/>
                                      </p:to>
                                    </p:set>
                                    <p:animEffect transition="in" filter="blinds(horizontal)">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559</TotalTime>
  <Words>1301</Words>
  <Application>Microsoft Office PowerPoint</Application>
  <PresentationFormat>On-screen Show (4:3)</PresentationFormat>
  <Paragraphs>153</Paragraphs>
  <Slides>28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Arial</vt:lpstr>
      <vt:lpstr>Calibri</vt:lpstr>
      <vt:lpstr>Candara</vt:lpstr>
      <vt:lpstr>Symbol</vt:lpstr>
      <vt:lpstr>Tahoma</vt:lpstr>
      <vt:lpstr>Times New Roman</vt:lpstr>
      <vt:lpstr>VNI-Times</vt:lpstr>
      <vt:lpstr>Wingdings</vt:lpstr>
      <vt:lpstr>Waveform</vt:lpstr>
      <vt:lpstr>BÀI 29: QUY LUẬT ĐỊA ĐỚI VÀ QUY LUẬT PHI ĐỊA ĐỚI</vt:lpstr>
      <vt:lpstr>NỘI DUNG CHÍNH</vt:lpstr>
      <vt:lpstr>PowerPoint Presentation</vt:lpstr>
      <vt:lpstr>Nguyên nhân:  Do trái đất hình cầu và bức xạ Mặt Trời: +Dạng cầu làm cho góc chiếu của tia sáng Mặt Trời tới bề mặt Trái Đất ( góc nhập xạ ) thay đổi từ Xích đạo về hai cực, do đó lượng bức xạ Mặt Trời cũng thay đổi theo +Bức xạ Mặt Trời là nguồn gốc và động lực của nhiều hiện tượng tự nhiên trên bề mặt Trái Đất. Vì thế sự phân bố theo địa đới của lượng bức xạ Mặt Trời đã tạo ra quy luật địa đới của nhiều thành phần địa lí và cảnh quan địa lí trên Trái Đất </vt:lpstr>
      <vt:lpstr>2. Biểu hiện của quy luật: a) Sự phân bố các vòng đai nhiệt trên Trái Đất:  Trên Trái Đất có bảy vành đai nhiệt:  *Vòng đai nóng  *Hai vòng đai ôn hòa  *Hai vòng đai lạnh  *Hai vòng đai băng giá</vt:lpstr>
      <vt:lpstr>Đây là bảng so sánh về các vành đai nhiệt trên Trái Đất</vt:lpstr>
      <vt:lpstr>b. Các đai khí áp và các đới gió trên Trái Đất - 7 đai khí áp:           + 3 đai áp thấp: 1 ở xích đạo, 2 ở ôn đới.           + 4 đai áp cao: 2 cận chí tuyến, 2 ở cực. - 6 đới gió: 2 mậu dịch, 2 ôn đới, 2 Đông cực. </vt:lpstr>
      <vt:lpstr>  Có 7 đới khí hậu chính: xích đạo, cận xích đạo, nhiệt đới, cận nhiệt, ôn đới, cận cực, cực.  Ngoài ra còn có các kiểu khí hậu khác như khí hậu núi cao</vt:lpstr>
      <vt:lpstr>- Có 10 nhóm đất từ cực đến xích đạo. - Có 10 kiểu thảm thực vật từ cực đến xích đạo. - Tuân thủ theo quy luật địa đới.</vt:lpstr>
      <vt:lpstr>PowerPoint Presentation</vt:lpstr>
      <vt:lpstr>PowerPoint Presentation</vt:lpstr>
      <vt:lpstr>Đây là một số hình ảnh về sự khác biệt của các kiểu thảm thực vật tạo nên bởi quy luật địa đới</vt:lpstr>
      <vt:lpstr>PowerPoint Presentation</vt:lpstr>
      <vt:lpstr>PowerPoint Presentation</vt:lpstr>
      <vt:lpstr>PowerPoint Presentation</vt:lpstr>
      <vt:lpstr>- Là quy luật phân bố không phụ thuộc vào tính chất phân bố theo địa đới của các thành phần địa lí và cảnh quan.</vt:lpstr>
      <vt:lpstr>- Nguyên nhân: + Nguồn năng lượng bên trong Trái Đất phân chia bề mặt Trái Đất thành lục địa, đại dương, núi cao.</vt:lpstr>
      <vt:lpstr>Đây là bản đồ về các mảng kiến tạo</vt:lpstr>
      <vt:lpstr>Dãy Himalaya được tạo bởi sự sự tiếp xúc giữa các mảng kiến tạo: mảng  Á-Âu với mảng Ấn Độ- Ô-xtrây-li-a</vt:lpstr>
      <vt:lpstr>2. Biểu hiện của quy luật:   a) Quy luật đai cao:   b) Quy luật địa ô:</vt:lpstr>
      <vt:lpstr>Ví dụ về Quy luật đai cao:</vt:lpstr>
      <vt:lpstr>PowerPoint Presentation</vt:lpstr>
      <vt:lpstr>Sự phân bố các kiểu thảm thực vật và các nhóm đất có tuân theo quy luật địa đới không? </vt:lpstr>
      <vt:lpstr>Quan sát hình 19.1 (trang 70), hãy cho biết : Ở lục địa Bắc Mĩ, theo vĩ tuyến 400B từ đông sang tây có những kiểu thảm thực vật nào ? Vì sao các kiểu thảm thực vật lại phân bố như vậy?  </vt:lpstr>
      <vt:lpstr>PowerPoint Presentation</vt:lpstr>
      <vt:lpstr>PowerPoint Presentation</vt:lpstr>
      <vt:lpstr>PowerPoint Presentation</vt:lpstr>
      <vt:lpstr>Hãy lấy ví dụ chứng minh rằng địa đới là quy luật phổ biến của các thành phần địa lí?</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DMX</dc:creator>
  <cp:lastModifiedBy>Windows User</cp:lastModifiedBy>
  <cp:revision>77</cp:revision>
  <dcterms:created xsi:type="dcterms:W3CDTF">2016-11-22T07:16:31Z</dcterms:created>
  <dcterms:modified xsi:type="dcterms:W3CDTF">2020-11-20T09:23:18Z</dcterms:modified>
</cp:coreProperties>
</file>