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71" r:id="rId3"/>
    <p:sldId id="258" r:id="rId4"/>
    <p:sldId id="259" r:id="rId5"/>
    <p:sldId id="257" r:id="rId6"/>
    <p:sldId id="256" r:id="rId7"/>
    <p:sldId id="290" r:id="rId8"/>
    <p:sldId id="261" r:id="rId9"/>
    <p:sldId id="262" r:id="rId10"/>
    <p:sldId id="263" r:id="rId11"/>
    <p:sldId id="264" r:id="rId12"/>
    <p:sldId id="265" r:id="rId13"/>
    <p:sldId id="270" r:id="rId14"/>
    <p:sldId id="266" r:id="rId15"/>
    <p:sldId id="267" r:id="rId16"/>
    <p:sldId id="268" r:id="rId17"/>
    <p:sldId id="293" r:id="rId18"/>
    <p:sldId id="295" r:id="rId19"/>
    <p:sldId id="269" r:id="rId20"/>
    <p:sldId id="275" r:id="rId21"/>
    <p:sldId id="272" r:id="rId22"/>
    <p:sldId id="273" r:id="rId23"/>
    <p:sldId id="274" r:id="rId24"/>
    <p:sldId id="276" r:id="rId25"/>
    <p:sldId id="277" r:id="rId26"/>
    <p:sldId id="279" r:id="rId27"/>
    <p:sldId id="278" r:id="rId28"/>
    <p:sldId id="280" r:id="rId29"/>
    <p:sldId id="281" r:id="rId30"/>
    <p:sldId id="282" r:id="rId31"/>
    <p:sldId id="283" r:id="rId32"/>
    <p:sldId id="284" r:id="rId33"/>
    <p:sldId id="285" r:id="rId34"/>
    <p:sldId id="286" r:id="rId35"/>
    <p:sldId id="287"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B12D96-F95D-481B-A54F-72F99419CCA5}"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0F0CB28B-1568-4A49-8033-F60567A64439}">
      <dgm:prSet phldrT="[Text]"/>
      <dgm:spPr>
        <a:solidFill>
          <a:schemeClr val="accent4">
            <a:lumMod val="75000"/>
          </a:schemeClr>
        </a:solidFill>
      </dgm:spPr>
      <dgm:t>
        <a:body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cũ</a:t>
          </a:r>
          <a:endParaRPr lang="en-US" b="1" dirty="0">
            <a:latin typeface="Times New Roman" panose="02020603050405020304" pitchFamily="18" charset="0"/>
            <a:cs typeface="Times New Roman" panose="02020603050405020304" pitchFamily="18" charset="0"/>
          </a:endParaRPr>
        </a:p>
      </dgm:t>
    </dgm:pt>
    <dgm:pt modelId="{4C5B1E3A-7CA6-4014-B48F-2270C5A09DD4}" type="parTrans" cxnId="{21218587-A6F5-4298-A9DA-BB1D2C86EBCB}">
      <dgm:prSet/>
      <dgm:spPr/>
      <dgm:t>
        <a:bodyPr/>
        <a:lstStyle/>
        <a:p>
          <a:endParaRPr lang="en-US"/>
        </a:p>
      </dgm:t>
    </dgm:pt>
    <dgm:pt modelId="{627C9CFB-5534-43AC-846E-E9A992459073}" type="sibTrans" cxnId="{21218587-A6F5-4298-A9DA-BB1D2C86EBCB}">
      <dgm:prSet/>
      <dgm:spPr/>
      <dgm:t>
        <a:bodyPr/>
        <a:lstStyle/>
        <a:p>
          <a:endParaRPr lang="en-US"/>
        </a:p>
      </dgm:t>
    </dgm:pt>
    <dgm:pt modelId="{83EF9564-604B-4F53-8A7E-AA8F67A0E729}">
      <dgm:prSet custT="1"/>
      <dgm:spPr/>
      <dgm:t>
        <a:bodyPr/>
        <a:lstStyle/>
        <a:p>
          <a:pPr algn="just">
            <a:buClrTx/>
            <a:buSzTx/>
            <a:buFontTx/>
            <a:buNone/>
          </a:pPr>
          <a:r>
            <a:rPr kumimoji="0" lang="en-US" sz="3200" b="1" i="0" u="none" strike="noStrike"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sz="3200" b="1" i="0" u="none" strike="noStrike"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1" i="0" u="none" strike="noStrike"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3200" b="1" i="0" u="none" strike="noStrike"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3200" b="1" i="0" u="none" strike="noStrike"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endParaRPr lang="en-US" sz="3200" b="1" dirty="0"/>
        </a:p>
      </dgm:t>
    </dgm:pt>
    <dgm:pt modelId="{959B8BE0-6FF7-4C72-BC30-49D3412985AB}" type="parTrans" cxnId="{369188D1-C794-4B57-846F-1B137C05B001}">
      <dgm:prSet/>
      <dgm:spPr/>
      <dgm:t>
        <a:bodyPr/>
        <a:lstStyle/>
        <a:p>
          <a:endParaRPr lang="en-US"/>
        </a:p>
      </dgm:t>
    </dgm:pt>
    <dgm:pt modelId="{1BC1296C-6524-4BF1-B830-47DF071BFF2F}" type="sibTrans" cxnId="{369188D1-C794-4B57-846F-1B137C05B001}">
      <dgm:prSet/>
      <dgm:spPr/>
      <dgm:t>
        <a:bodyPr/>
        <a:lstStyle/>
        <a:p>
          <a:endParaRPr lang="en-US"/>
        </a:p>
      </dgm:t>
    </dgm:pt>
    <dgm:pt modelId="{25BEFB37-D86E-40E4-9384-1ADB3ED705C8}">
      <dgm:prSet custT="1"/>
      <dgm:spPr/>
      <dgm:t>
        <a:bodyPr/>
        <a:lstStyle/>
        <a:p>
          <a:pPr algn="just">
            <a:buClrTx/>
            <a:buSzTx/>
            <a:buFontTx/>
            <a:buNone/>
          </a:pPr>
          <a:endParaRPr kumimoji="0" lang="en-US" sz="3200" b="1" i="0" u="none" strike="noStrike"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dgm:t>
    </dgm:pt>
    <dgm:pt modelId="{A79AB877-699C-41FC-A727-56C9059A1C53}" type="parTrans" cxnId="{E5E1A493-5192-4487-B1CE-F3EE97E2E628}">
      <dgm:prSet/>
      <dgm:spPr/>
      <dgm:t>
        <a:bodyPr/>
        <a:lstStyle/>
        <a:p>
          <a:endParaRPr lang="en-US"/>
        </a:p>
      </dgm:t>
    </dgm:pt>
    <dgm:pt modelId="{DC816229-CBDC-44D5-B692-23C9D82A5092}" type="sibTrans" cxnId="{E5E1A493-5192-4487-B1CE-F3EE97E2E628}">
      <dgm:prSet/>
      <dgm:spPr/>
      <dgm:t>
        <a:bodyPr/>
        <a:lstStyle/>
        <a:p>
          <a:endParaRPr lang="en-US"/>
        </a:p>
      </dgm:t>
    </dgm:pt>
    <dgm:pt modelId="{56FDB507-A16A-4EE5-95E5-F99F6110D836}" type="pres">
      <dgm:prSet presAssocID="{E1B12D96-F95D-481B-A54F-72F99419CCA5}" presName="diagram" presStyleCnt="0">
        <dgm:presLayoutVars>
          <dgm:dir/>
          <dgm:animLvl val="lvl"/>
          <dgm:resizeHandles val="exact"/>
        </dgm:presLayoutVars>
      </dgm:prSet>
      <dgm:spPr/>
      <dgm:t>
        <a:bodyPr/>
        <a:lstStyle/>
        <a:p>
          <a:endParaRPr lang="en-US"/>
        </a:p>
      </dgm:t>
    </dgm:pt>
    <dgm:pt modelId="{B8BCCED2-BD60-429F-91E2-CC67C5F0C918}" type="pres">
      <dgm:prSet presAssocID="{0F0CB28B-1568-4A49-8033-F60567A64439}" presName="compNode" presStyleCnt="0"/>
      <dgm:spPr/>
    </dgm:pt>
    <dgm:pt modelId="{2EA2CF3E-EDC6-43B3-B282-39CB37B7E747}" type="pres">
      <dgm:prSet presAssocID="{0F0CB28B-1568-4A49-8033-F60567A64439}" presName="childRect" presStyleLbl="bgAcc1" presStyleIdx="0" presStyleCnt="1" custScaleX="138729" custScaleY="193785" custLinFactNeighborX="305" custLinFactNeighborY="-35911">
        <dgm:presLayoutVars>
          <dgm:bulletEnabled val="1"/>
        </dgm:presLayoutVars>
      </dgm:prSet>
      <dgm:spPr/>
      <dgm:t>
        <a:bodyPr/>
        <a:lstStyle/>
        <a:p>
          <a:endParaRPr lang="en-US"/>
        </a:p>
      </dgm:t>
    </dgm:pt>
    <dgm:pt modelId="{F7E8C499-B4D7-4C5A-81ED-E2EA9A289306}" type="pres">
      <dgm:prSet presAssocID="{0F0CB28B-1568-4A49-8033-F60567A64439}" presName="parentText" presStyleLbl="node1" presStyleIdx="0" presStyleCnt="0">
        <dgm:presLayoutVars>
          <dgm:chMax val="0"/>
          <dgm:bulletEnabled val="1"/>
        </dgm:presLayoutVars>
      </dgm:prSet>
      <dgm:spPr/>
      <dgm:t>
        <a:bodyPr/>
        <a:lstStyle/>
        <a:p>
          <a:endParaRPr lang="en-US"/>
        </a:p>
      </dgm:t>
    </dgm:pt>
    <dgm:pt modelId="{F83C5DCF-6873-411A-9730-F1B4F7B6D51E}" type="pres">
      <dgm:prSet presAssocID="{0F0CB28B-1568-4A49-8033-F60567A64439}" presName="parentRect" presStyleLbl="alignNode1" presStyleIdx="0" presStyleCnt="1" custScaleX="124343" custLinFactY="48131" custLinFactNeighborX="-4297" custLinFactNeighborY="100000"/>
      <dgm:spPr/>
      <dgm:t>
        <a:bodyPr/>
        <a:lstStyle/>
        <a:p>
          <a:endParaRPr lang="en-US"/>
        </a:p>
      </dgm:t>
    </dgm:pt>
    <dgm:pt modelId="{4615F552-DE9D-44CE-93B0-757085461FFE}" type="pres">
      <dgm:prSet presAssocID="{0F0CB28B-1568-4A49-8033-F60567A64439}" presName="adorn" presStyleLbl="fgAccFollowNode1" presStyleIdx="0" presStyleCnt="1" custScaleY="23253" custLinFactY="1805" custLinFactNeighborX="31762" custLinFactNeighborY="100000"/>
      <dgm:spPr/>
    </dgm:pt>
  </dgm:ptLst>
  <dgm:cxnLst>
    <dgm:cxn modelId="{369188D1-C794-4B57-846F-1B137C05B001}" srcId="{0F0CB28B-1568-4A49-8033-F60567A64439}" destId="{83EF9564-604B-4F53-8A7E-AA8F67A0E729}" srcOrd="0" destOrd="0" parTransId="{959B8BE0-6FF7-4C72-BC30-49D3412985AB}" sibTransId="{1BC1296C-6524-4BF1-B830-47DF071BFF2F}"/>
    <dgm:cxn modelId="{E1470D91-6328-4473-9919-E7E1742CEE54}" type="presOf" srcId="{0F0CB28B-1568-4A49-8033-F60567A64439}" destId="{F83C5DCF-6873-411A-9730-F1B4F7B6D51E}" srcOrd="1" destOrd="0" presId="urn:microsoft.com/office/officeart/2005/8/layout/bList2"/>
    <dgm:cxn modelId="{C27DC3FB-241F-4179-99A9-8E8D2D8300AA}" type="presOf" srcId="{E1B12D96-F95D-481B-A54F-72F99419CCA5}" destId="{56FDB507-A16A-4EE5-95E5-F99F6110D836}" srcOrd="0" destOrd="0" presId="urn:microsoft.com/office/officeart/2005/8/layout/bList2"/>
    <dgm:cxn modelId="{E5E1A493-5192-4487-B1CE-F3EE97E2E628}" srcId="{0F0CB28B-1568-4A49-8033-F60567A64439}" destId="{25BEFB37-D86E-40E4-9384-1ADB3ED705C8}" srcOrd="1" destOrd="0" parTransId="{A79AB877-699C-41FC-A727-56C9059A1C53}" sibTransId="{DC816229-CBDC-44D5-B692-23C9D82A5092}"/>
    <dgm:cxn modelId="{58798899-3824-4B5A-A052-913671FB4D08}" type="presOf" srcId="{25BEFB37-D86E-40E4-9384-1ADB3ED705C8}" destId="{2EA2CF3E-EDC6-43B3-B282-39CB37B7E747}" srcOrd="0" destOrd="1" presId="urn:microsoft.com/office/officeart/2005/8/layout/bList2"/>
    <dgm:cxn modelId="{9D8D961A-4413-4EDE-A9A0-63B879855EC0}" type="presOf" srcId="{83EF9564-604B-4F53-8A7E-AA8F67A0E729}" destId="{2EA2CF3E-EDC6-43B3-B282-39CB37B7E747}" srcOrd="0" destOrd="0" presId="urn:microsoft.com/office/officeart/2005/8/layout/bList2"/>
    <dgm:cxn modelId="{21218587-A6F5-4298-A9DA-BB1D2C86EBCB}" srcId="{E1B12D96-F95D-481B-A54F-72F99419CCA5}" destId="{0F0CB28B-1568-4A49-8033-F60567A64439}" srcOrd="0" destOrd="0" parTransId="{4C5B1E3A-7CA6-4014-B48F-2270C5A09DD4}" sibTransId="{627C9CFB-5534-43AC-846E-E9A992459073}"/>
    <dgm:cxn modelId="{4E40CF4E-DB3C-4FE7-9924-DBB7BCC730DC}" type="presOf" srcId="{0F0CB28B-1568-4A49-8033-F60567A64439}" destId="{F7E8C499-B4D7-4C5A-81ED-E2EA9A289306}" srcOrd="0" destOrd="0" presId="urn:microsoft.com/office/officeart/2005/8/layout/bList2"/>
    <dgm:cxn modelId="{54A5B9BD-1E81-4714-AB98-236D67701867}" type="presParOf" srcId="{56FDB507-A16A-4EE5-95E5-F99F6110D836}" destId="{B8BCCED2-BD60-429F-91E2-CC67C5F0C918}" srcOrd="0" destOrd="0" presId="urn:microsoft.com/office/officeart/2005/8/layout/bList2"/>
    <dgm:cxn modelId="{B49921FC-6302-4389-9B46-DD9AAC5E9D5B}" type="presParOf" srcId="{B8BCCED2-BD60-429F-91E2-CC67C5F0C918}" destId="{2EA2CF3E-EDC6-43B3-B282-39CB37B7E747}" srcOrd="0" destOrd="0" presId="urn:microsoft.com/office/officeart/2005/8/layout/bList2"/>
    <dgm:cxn modelId="{12BE2D57-126B-4F20-8EAA-C5052DF3FD16}" type="presParOf" srcId="{B8BCCED2-BD60-429F-91E2-CC67C5F0C918}" destId="{F7E8C499-B4D7-4C5A-81ED-E2EA9A289306}" srcOrd="1" destOrd="0" presId="urn:microsoft.com/office/officeart/2005/8/layout/bList2"/>
    <dgm:cxn modelId="{BD8A4D36-403E-4470-AD6F-1DBF2E3A861D}" type="presParOf" srcId="{B8BCCED2-BD60-429F-91E2-CC67C5F0C918}" destId="{F83C5DCF-6873-411A-9730-F1B4F7B6D51E}" srcOrd="2" destOrd="0" presId="urn:microsoft.com/office/officeart/2005/8/layout/bList2"/>
    <dgm:cxn modelId="{E402450A-51E9-446F-A54F-0643A4BCC391}" type="presParOf" srcId="{B8BCCED2-BD60-429F-91E2-CC67C5F0C918}" destId="{4615F552-DE9D-44CE-93B0-757085461FF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B12D96-F95D-481B-A54F-72F99419CCA5}"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0F0CB28B-1568-4A49-8033-F60567A64439}">
      <dgm:prSet phldrT="[Text]"/>
      <dgm:spPr>
        <a:solidFill>
          <a:schemeClr val="accent4">
            <a:lumMod val="75000"/>
          </a:schemeClr>
        </a:solidFill>
      </dgm:spPr>
      <dgm:t>
        <a:body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mới</a:t>
          </a:r>
          <a:endParaRPr lang="en-US" b="1" dirty="0">
            <a:latin typeface="Times New Roman" panose="02020603050405020304" pitchFamily="18" charset="0"/>
            <a:cs typeface="Times New Roman" panose="02020603050405020304" pitchFamily="18" charset="0"/>
          </a:endParaRPr>
        </a:p>
      </dgm:t>
    </dgm:pt>
    <dgm:pt modelId="{4C5B1E3A-7CA6-4014-B48F-2270C5A09DD4}" type="parTrans" cxnId="{21218587-A6F5-4298-A9DA-BB1D2C86EBCB}">
      <dgm:prSet/>
      <dgm:spPr/>
      <dgm:t>
        <a:bodyPr/>
        <a:lstStyle/>
        <a:p>
          <a:endParaRPr lang="en-US"/>
        </a:p>
      </dgm:t>
    </dgm:pt>
    <dgm:pt modelId="{627C9CFB-5534-43AC-846E-E9A992459073}" type="sibTrans" cxnId="{21218587-A6F5-4298-A9DA-BB1D2C86EBCB}">
      <dgm:prSet/>
      <dgm:spPr/>
      <dgm:t>
        <a:bodyPr/>
        <a:lstStyle/>
        <a:p>
          <a:endParaRPr lang="en-US"/>
        </a:p>
      </dgm:t>
    </dgm:pt>
    <dgm:pt modelId="{D89359C6-D000-4EA2-8069-C8EA4A2A181D}">
      <dgm:prSet custT="1"/>
      <dgm:spPr/>
      <dgm:t>
        <a:bodyPr/>
        <a:lstStyle/>
        <a:p>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Xuân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a:t>
          </a:r>
        </a:p>
      </dgm:t>
    </dgm:pt>
    <dgm:pt modelId="{297B27BD-63CA-4C94-9F59-89C3BDB11C4E}" type="parTrans" cxnId="{326808B9-2B3B-4D03-A29E-D9AE737AFE61}">
      <dgm:prSet/>
      <dgm:spPr/>
      <dgm:t>
        <a:bodyPr/>
        <a:lstStyle/>
        <a:p>
          <a:endParaRPr lang="en-US"/>
        </a:p>
      </dgm:t>
    </dgm:pt>
    <dgm:pt modelId="{417AD5C7-2DB3-4592-9FCD-3BB12E1FB18F}" type="sibTrans" cxnId="{326808B9-2B3B-4D03-A29E-D9AE737AFE61}">
      <dgm:prSet/>
      <dgm:spPr/>
      <dgm:t>
        <a:bodyPr/>
        <a:lstStyle/>
        <a:p>
          <a:endParaRPr lang="en-US"/>
        </a:p>
      </dgm:t>
    </dgm:pt>
    <dgm:pt modelId="{57436A01-AD5A-403A-B7A7-CE96DD2A373C}">
      <dgm:prSet custT="1"/>
      <dgm:spPr/>
      <dgm:t>
        <a:bodyPr/>
        <a:lstStyle/>
        <a:p>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phiếu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endParaRPr lang="en-US" sz="3600" b="1" dirty="0">
            <a:latin typeface="Times New Roman" panose="02020603050405020304" pitchFamily="18" charset="0"/>
            <a:cs typeface="Times New Roman" panose="02020603050405020304" pitchFamily="18" charset="0"/>
          </a:endParaRPr>
        </a:p>
      </dgm:t>
    </dgm:pt>
    <dgm:pt modelId="{D49A54D3-1F63-47FB-83C5-F8300B335072}" type="parTrans" cxnId="{3156DD55-AAF9-4322-8869-2178F031052A}">
      <dgm:prSet/>
      <dgm:spPr/>
      <dgm:t>
        <a:bodyPr/>
        <a:lstStyle/>
        <a:p>
          <a:endParaRPr lang="en-US"/>
        </a:p>
      </dgm:t>
    </dgm:pt>
    <dgm:pt modelId="{786C295E-1CBA-4ABA-A418-BB17BA8F793C}" type="sibTrans" cxnId="{3156DD55-AAF9-4322-8869-2178F031052A}">
      <dgm:prSet/>
      <dgm:spPr/>
      <dgm:t>
        <a:bodyPr/>
        <a:lstStyle/>
        <a:p>
          <a:endParaRPr lang="en-US"/>
        </a:p>
      </dgm:t>
    </dgm:pt>
    <dgm:pt modelId="{56FDB507-A16A-4EE5-95E5-F99F6110D836}" type="pres">
      <dgm:prSet presAssocID="{E1B12D96-F95D-481B-A54F-72F99419CCA5}" presName="diagram" presStyleCnt="0">
        <dgm:presLayoutVars>
          <dgm:dir/>
          <dgm:animLvl val="lvl"/>
          <dgm:resizeHandles val="exact"/>
        </dgm:presLayoutVars>
      </dgm:prSet>
      <dgm:spPr/>
      <dgm:t>
        <a:bodyPr/>
        <a:lstStyle/>
        <a:p>
          <a:endParaRPr lang="en-US"/>
        </a:p>
      </dgm:t>
    </dgm:pt>
    <dgm:pt modelId="{B8BCCED2-BD60-429F-91E2-CC67C5F0C918}" type="pres">
      <dgm:prSet presAssocID="{0F0CB28B-1568-4A49-8033-F60567A64439}" presName="compNode" presStyleCnt="0"/>
      <dgm:spPr/>
    </dgm:pt>
    <dgm:pt modelId="{2EA2CF3E-EDC6-43B3-B282-39CB37B7E747}" type="pres">
      <dgm:prSet presAssocID="{0F0CB28B-1568-4A49-8033-F60567A64439}" presName="childRect" presStyleLbl="bgAcc1" presStyleIdx="0" presStyleCnt="1" custScaleX="177165" custScaleY="284775" custLinFactNeighborX="-4259" custLinFactNeighborY="-1493">
        <dgm:presLayoutVars>
          <dgm:bulletEnabled val="1"/>
        </dgm:presLayoutVars>
      </dgm:prSet>
      <dgm:spPr/>
      <dgm:t>
        <a:bodyPr/>
        <a:lstStyle/>
        <a:p>
          <a:endParaRPr lang="en-US"/>
        </a:p>
      </dgm:t>
    </dgm:pt>
    <dgm:pt modelId="{F7E8C499-B4D7-4C5A-81ED-E2EA9A289306}" type="pres">
      <dgm:prSet presAssocID="{0F0CB28B-1568-4A49-8033-F60567A64439}" presName="parentText" presStyleLbl="node1" presStyleIdx="0" presStyleCnt="0">
        <dgm:presLayoutVars>
          <dgm:chMax val="0"/>
          <dgm:bulletEnabled val="1"/>
        </dgm:presLayoutVars>
      </dgm:prSet>
      <dgm:spPr/>
      <dgm:t>
        <a:bodyPr/>
        <a:lstStyle/>
        <a:p>
          <a:endParaRPr lang="en-US"/>
        </a:p>
      </dgm:t>
    </dgm:pt>
    <dgm:pt modelId="{F83C5DCF-6873-411A-9730-F1B4F7B6D51E}" type="pres">
      <dgm:prSet presAssocID="{0F0CB28B-1568-4A49-8033-F60567A64439}" presName="parentRect" presStyleLbl="alignNode1" presStyleIdx="0" presStyleCnt="1" custScaleX="177448" custLinFactY="43550" custLinFactNeighborX="67" custLinFactNeighborY="100000"/>
      <dgm:spPr/>
      <dgm:t>
        <a:bodyPr/>
        <a:lstStyle/>
        <a:p>
          <a:endParaRPr lang="en-US"/>
        </a:p>
      </dgm:t>
    </dgm:pt>
    <dgm:pt modelId="{4615F552-DE9D-44CE-93B0-757085461FFE}" type="pres">
      <dgm:prSet presAssocID="{0F0CB28B-1568-4A49-8033-F60567A64439}" presName="adorn" presStyleLbl="fgAccFollowNode1" presStyleIdx="0" presStyleCnt="1" custLinFactNeighborX="33898" custLinFactNeighborY="60117"/>
      <dgm:spPr>
        <a:blipFill rotWithShape="1">
          <a:blip xmlns:r="http://schemas.openxmlformats.org/officeDocument/2006/relationships" r:embed="rId1"/>
          <a:srcRect/>
          <a:stretch>
            <a:fillRect/>
          </a:stretch>
        </a:blipFill>
      </dgm:spPr>
    </dgm:pt>
  </dgm:ptLst>
  <dgm:cxnLst>
    <dgm:cxn modelId="{F68BCEEC-D2DD-4458-8989-12B8E2E767B5}" type="presOf" srcId="{57436A01-AD5A-403A-B7A7-CE96DD2A373C}" destId="{2EA2CF3E-EDC6-43B3-B282-39CB37B7E747}" srcOrd="0" destOrd="1" presId="urn:microsoft.com/office/officeart/2005/8/layout/bList2"/>
    <dgm:cxn modelId="{E1470D91-6328-4473-9919-E7E1742CEE54}" type="presOf" srcId="{0F0CB28B-1568-4A49-8033-F60567A64439}" destId="{F83C5DCF-6873-411A-9730-F1B4F7B6D51E}" srcOrd="1" destOrd="0" presId="urn:microsoft.com/office/officeart/2005/8/layout/bList2"/>
    <dgm:cxn modelId="{326808B9-2B3B-4D03-A29E-D9AE737AFE61}" srcId="{0F0CB28B-1568-4A49-8033-F60567A64439}" destId="{D89359C6-D000-4EA2-8069-C8EA4A2A181D}" srcOrd="0" destOrd="0" parTransId="{297B27BD-63CA-4C94-9F59-89C3BDB11C4E}" sibTransId="{417AD5C7-2DB3-4592-9FCD-3BB12E1FB18F}"/>
    <dgm:cxn modelId="{B8EF993A-A7D4-4B20-B0C7-FB9DE93E4B0C}" type="presOf" srcId="{D89359C6-D000-4EA2-8069-C8EA4A2A181D}" destId="{2EA2CF3E-EDC6-43B3-B282-39CB37B7E747}" srcOrd="0" destOrd="0" presId="urn:microsoft.com/office/officeart/2005/8/layout/bList2"/>
    <dgm:cxn modelId="{C27DC3FB-241F-4179-99A9-8E8D2D8300AA}" type="presOf" srcId="{E1B12D96-F95D-481B-A54F-72F99419CCA5}" destId="{56FDB507-A16A-4EE5-95E5-F99F6110D836}" srcOrd="0" destOrd="0" presId="urn:microsoft.com/office/officeart/2005/8/layout/bList2"/>
    <dgm:cxn modelId="{3156DD55-AAF9-4322-8869-2178F031052A}" srcId="{0F0CB28B-1568-4A49-8033-F60567A64439}" destId="{57436A01-AD5A-403A-B7A7-CE96DD2A373C}" srcOrd="1" destOrd="0" parTransId="{D49A54D3-1F63-47FB-83C5-F8300B335072}" sibTransId="{786C295E-1CBA-4ABA-A418-BB17BA8F793C}"/>
    <dgm:cxn modelId="{21218587-A6F5-4298-A9DA-BB1D2C86EBCB}" srcId="{E1B12D96-F95D-481B-A54F-72F99419CCA5}" destId="{0F0CB28B-1568-4A49-8033-F60567A64439}" srcOrd="0" destOrd="0" parTransId="{4C5B1E3A-7CA6-4014-B48F-2270C5A09DD4}" sibTransId="{627C9CFB-5534-43AC-846E-E9A992459073}"/>
    <dgm:cxn modelId="{4E40CF4E-DB3C-4FE7-9924-DBB7BCC730DC}" type="presOf" srcId="{0F0CB28B-1568-4A49-8033-F60567A64439}" destId="{F7E8C499-B4D7-4C5A-81ED-E2EA9A289306}" srcOrd="0" destOrd="0" presId="urn:microsoft.com/office/officeart/2005/8/layout/bList2"/>
    <dgm:cxn modelId="{54A5B9BD-1E81-4714-AB98-236D67701867}" type="presParOf" srcId="{56FDB507-A16A-4EE5-95E5-F99F6110D836}" destId="{B8BCCED2-BD60-429F-91E2-CC67C5F0C918}" srcOrd="0" destOrd="0" presId="urn:microsoft.com/office/officeart/2005/8/layout/bList2"/>
    <dgm:cxn modelId="{B49921FC-6302-4389-9B46-DD9AAC5E9D5B}" type="presParOf" srcId="{B8BCCED2-BD60-429F-91E2-CC67C5F0C918}" destId="{2EA2CF3E-EDC6-43B3-B282-39CB37B7E747}" srcOrd="0" destOrd="0" presId="urn:microsoft.com/office/officeart/2005/8/layout/bList2"/>
    <dgm:cxn modelId="{12BE2D57-126B-4F20-8EAA-C5052DF3FD16}" type="presParOf" srcId="{B8BCCED2-BD60-429F-91E2-CC67C5F0C918}" destId="{F7E8C499-B4D7-4C5A-81ED-E2EA9A289306}" srcOrd="1" destOrd="0" presId="urn:microsoft.com/office/officeart/2005/8/layout/bList2"/>
    <dgm:cxn modelId="{BD8A4D36-403E-4470-AD6F-1DBF2E3A861D}" type="presParOf" srcId="{B8BCCED2-BD60-429F-91E2-CC67C5F0C918}" destId="{F83C5DCF-6873-411A-9730-F1B4F7B6D51E}" srcOrd="2" destOrd="0" presId="urn:microsoft.com/office/officeart/2005/8/layout/bList2"/>
    <dgm:cxn modelId="{E402450A-51E9-446F-A54F-0643A4BCC391}" type="presParOf" srcId="{B8BCCED2-BD60-429F-91E2-CC67C5F0C918}" destId="{4615F552-DE9D-44CE-93B0-757085461FFE}" srcOrd="3" destOrd="0" presId="urn:microsoft.com/office/officeart/2005/8/layout/b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2CF3E-EDC6-43B3-B282-39CB37B7E747}">
      <dsp:nvSpPr>
        <dsp:cNvPr id="0" name=""/>
        <dsp:cNvSpPr/>
      </dsp:nvSpPr>
      <dsp:spPr>
        <a:xfrm>
          <a:off x="185" y="0"/>
          <a:ext cx="3428059" cy="357452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21920" rIns="40640" bIns="40640" numCol="1" spcCol="1270" anchor="t" anchorCtr="0">
          <a:noAutofit/>
        </a:bodyPr>
        <a:lstStyle/>
        <a:p>
          <a:pPr marL="285750" lvl="1" indent="-285750" algn="just" defTabSz="1422400">
            <a:lnSpc>
              <a:spcPct val="90000"/>
            </a:lnSpc>
            <a:spcBef>
              <a:spcPct val="0"/>
            </a:spcBef>
            <a:spcAft>
              <a:spcPct val="15000"/>
            </a:spcAft>
            <a:buClrTx/>
            <a:buSzTx/>
            <a:buFontTx/>
            <a:buChar cha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endParaRPr lang="en-US" sz="3200" b="1" kern="1200" dirty="0"/>
        </a:p>
        <a:p>
          <a:pPr marL="285750" lvl="1" indent="-285750" algn="just" defTabSz="1422400">
            <a:lnSpc>
              <a:spcPct val="90000"/>
            </a:lnSpc>
            <a:spcBef>
              <a:spcPct val="0"/>
            </a:spcBef>
            <a:spcAft>
              <a:spcPct val="15000"/>
            </a:spcAft>
            <a:buClrTx/>
            <a:buSzTx/>
            <a:buFontTx/>
            <a:buChar cha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dsp:txBody>
      <dsp:txXfrm>
        <a:off x="80509" y="80324"/>
        <a:ext cx="3267411" cy="3494204"/>
      </dsp:txXfrm>
    </dsp:sp>
    <dsp:sp modelId="{F83C5DCF-6873-411A-9730-F1B4F7B6D51E}">
      <dsp:nvSpPr>
        <dsp:cNvPr id="0" name=""/>
        <dsp:cNvSpPr/>
      </dsp:nvSpPr>
      <dsp:spPr>
        <a:xfrm>
          <a:off x="71654" y="3338094"/>
          <a:ext cx="3072574" cy="793171"/>
        </a:xfrm>
        <a:prstGeom prst="rect">
          <a:avLst/>
        </a:prstGeom>
        <a:solidFill>
          <a:schemeClr val="accent4">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69850" bIns="0" numCol="1" spcCol="1270" anchor="ctr" anchorCtr="0">
          <a:noAutofit/>
        </a:bodyPr>
        <a:lstStyle/>
        <a:p>
          <a:pPr lvl="0" algn="l" defTabSz="2444750">
            <a:lnSpc>
              <a:spcPct val="90000"/>
            </a:lnSpc>
            <a:spcBef>
              <a:spcPct val="0"/>
            </a:spcBef>
            <a:spcAft>
              <a:spcPct val="35000"/>
            </a:spcAft>
          </a:pPr>
          <a:r>
            <a:rPr lang="en-US" sz="5500" b="1" kern="1200" dirty="0" err="1">
              <a:latin typeface="Times New Roman" panose="02020603050405020304" pitchFamily="18" charset="0"/>
              <a:cs typeface="Times New Roman" panose="02020603050405020304" pitchFamily="18" charset="0"/>
            </a:rPr>
            <a:t>Bài</a:t>
          </a:r>
          <a:r>
            <a:rPr lang="en-US" sz="5500" b="1" kern="1200" dirty="0">
              <a:latin typeface="Times New Roman" panose="02020603050405020304" pitchFamily="18" charset="0"/>
              <a:cs typeface="Times New Roman" panose="02020603050405020304" pitchFamily="18" charset="0"/>
            </a:rPr>
            <a:t> </a:t>
          </a:r>
          <a:r>
            <a:rPr lang="en-US" sz="5500" b="1" kern="1200" dirty="0" err="1">
              <a:latin typeface="Times New Roman" panose="02020603050405020304" pitchFamily="18" charset="0"/>
              <a:cs typeface="Times New Roman" panose="02020603050405020304" pitchFamily="18" charset="0"/>
            </a:rPr>
            <a:t>cũ</a:t>
          </a:r>
          <a:endParaRPr lang="en-US" sz="5500" b="1" kern="1200" dirty="0">
            <a:latin typeface="Times New Roman" panose="02020603050405020304" pitchFamily="18" charset="0"/>
            <a:cs typeface="Times New Roman" panose="02020603050405020304" pitchFamily="18" charset="0"/>
          </a:endParaRPr>
        </a:p>
      </dsp:txBody>
      <dsp:txXfrm>
        <a:off x="71654" y="3338094"/>
        <a:ext cx="2163785" cy="793171"/>
      </dsp:txXfrm>
    </dsp:sp>
    <dsp:sp modelId="{4615F552-DE9D-44CE-93B0-757085461FFE}">
      <dsp:nvSpPr>
        <dsp:cNvPr id="0" name=""/>
        <dsp:cNvSpPr/>
      </dsp:nvSpPr>
      <dsp:spPr>
        <a:xfrm>
          <a:off x="2563374" y="3930158"/>
          <a:ext cx="864866" cy="201107"/>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2CF3E-EDC6-43B3-B282-39CB37B7E747}">
      <dsp:nvSpPr>
        <dsp:cNvPr id="0" name=""/>
        <dsp:cNvSpPr/>
      </dsp:nvSpPr>
      <dsp:spPr>
        <a:xfrm>
          <a:off x="0" y="166585"/>
          <a:ext cx="3819236" cy="458266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37160" rIns="45720" bIns="45720" numCol="1" spcCol="1270" anchor="t" anchorCtr="0">
          <a:noAutofit/>
        </a:bodyPr>
        <a:lstStyle/>
        <a:p>
          <a:pPr marL="285750" lvl="1" indent="-285750" algn="l" defTabSz="1600200">
            <a:lnSpc>
              <a:spcPct val="90000"/>
            </a:lnSpc>
            <a:spcBef>
              <a:spcPct val="0"/>
            </a:spcBef>
            <a:spcAft>
              <a:spcPct val="15000"/>
            </a:spcAft>
            <a:buChar char="••"/>
          </a:pPr>
          <a:r>
            <a:rPr lang="en-US" sz="3600" b="1" kern="1200" dirty="0" err="1">
              <a:latin typeface="Times New Roman" panose="02020603050405020304" pitchFamily="18" charset="0"/>
              <a:cs typeface="Times New Roman" panose="02020603050405020304" pitchFamily="18" charset="0"/>
            </a:rPr>
            <a:t>Đọc</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và</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trả</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lời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các</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câu</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hỏi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văn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bản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Xuân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về</a:t>
          </a:r>
          <a:r>
            <a:rPr lang="en-US" sz="3600" b="1" kern="1200" dirty="0">
              <a:latin typeface="Times New Roman" panose="02020603050405020304" pitchFamily="18" charset="0"/>
              <a:cs typeface="Times New Roman" panose="02020603050405020304" pitchFamily="18" charset="0"/>
            </a:rPr>
            <a:t>”</a:t>
          </a:r>
        </a:p>
        <a:p>
          <a:pPr marL="285750" lvl="1" indent="-285750" algn="l" defTabSz="1600200">
            <a:lnSpc>
              <a:spcPct val="90000"/>
            </a:lnSpc>
            <a:spcBef>
              <a:spcPct val="0"/>
            </a:spcBef>
            <a:spcAft>
              <a:spcPct val="15000"/>
            </a:spcAft>
            <a:buChar char="••"/>
          </a:pPr>
          <a:r>
            <a:rPr lang="en-US" sz="3600" b="1" kern="1200" dirty="0" err="1">
              <a:latin typeface="Times New Roman" panose="02020603050405020304" pitchFamily="18" charset="0"/>
              <a:cs typeface="Times New Roman" panose="02020603050405020304" pitchFamily="18" charset="0"/>
            </a:rPr>
            <a:t>Hoàn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thành</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phiếu</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học</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tập</a:t>
          </a:r>
          <a:endParaRPr lang="en-US" sz="3600" b="1" kern="1200" dirty="0">
            <a:latin typeface="Times New Roman" panose="02020603050405020304" pitchFamily="18" charset="0"/>
            <a:cs typeface="Times New Roman" panose="02020603050405020304" pitchFamily="18" charset="0"/>
          </a:endParaRPr>
        </a:p>
      </dsp:txBody>
      <dsp:txXfrm>
        <a:off x="89489" y="256074"/>
        <a:ext cx="3640258" cy="4493174"/>
      </dsp:txXfrm>
    </dsp:sp>
    <dsp:sp modelId="{F83C5DCF-6873-411A-9730-F1B4F7B6D51E}">
      <dsp:nvSpPr>
        <dsp:cNvPr id="0" name=""/>
        <dsp:cNvSpPr/>
      </dsp:nvSpPr>
      <dsp:spPr>
        <a:xfrm>
          <a:off x="2896" y="4271920"/>
          <a:ext cx="3825336" cy="691965"/>
        </a:xfrm>
        <a:prstGeom prst="rect">
          <a:avLst/>
        </a:prstGeom>
        <a:solidFill>
          <a:schemeClr val="accent4">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0" rIns="66040" bIns="0" numCol="1" spcCol="1270" anchor="ctr" anchorCtr="0">
          <a:noAutofit/>
        </a:bodyPr>
        <a:lstStyle/>
        <a:p>
          <a:pPr lvl="0" algn="l" defTabSz="2311400">
            <a:lnSpc>
              <a:spcPct val="90000"/>
            </a:lnSpc>
            <a:spcBef>
              <a:spcPct val="0"/>
            </a:spcBef>
            <a:spcAft>
              <a:spcPct val="35000"/>
            </a:spcAft>
          </a:pPr>
          <a:r>
            <a:rPr lang="en-US" sz="5200" b="1" kern="1200" dirty="0" err="1">
              <a:latin typeface="Times New Roman" panose="02020603050405020304" pitchFamily="18" charset="0"/>
              <a:cs typeface="Times New Roman" panose="02020603050405020304" pitchFamily="18" charset="0"/>
            </a:rPr>
            <a:t>Bài</a:t>
          </a:r>
          <a:r>
            <a:rPr lang="en-US" sz="5200" b="1" kern="1200" dirty="0">
              <a:latin typeface="Times New Roman" panose="02020603050405020304" pitchFamily="18" charset="0"/>
              <a:cs typeface="Times New Roman" panose="02020603050405020304" pitchFamily="18" charset="0"/>
            </a:rPr>
            <a:t> </a:t>
          </a:r>
          <a:r>
            <a:rPr lang="en-US" sz="5200" b="1" kern="1200" dirty="0" err="1">
              <a:latin typeface="Times New Roman" panose="02020603050405020304" pitchFamily="18" charset="0"/>
              <a:cs typeface="Times New Roman" panose="02020603050405020304" pitchFamily="18" charset="0"/>
            </a:rPr>
            <a:t>mới</a:t>
          </a:r>
          <a:endParaRPr lang="en-US" sz="5200" b="1" kern="1200" dirty="0">
            <a:latin typeface="Times New Roman" panose="02020603050405020304" pitchFamily="18" charset="0"/>
            <a:cs typeface="Times New Roman" panose="02020603050405020304" pitchFamily="18" charset="0"/>
          </a:endParaRPr>
        </a:p>
      </dsp:txBody>
      <dsp:txXfrm>
        <a:off x="2896" y="4271920"/>
        <a:ext cx="2693899" cy="691965"/>
      </dsp:txXfrm>
    </dsp:sp>
    <dsp:sp modelId="{4615F552-DE9D-44CE-93B0-757085461FFE}">
      <dsp:nvSpPr>
        <dsp:cNvPr id="0" name=""/>
        <dsp:cNvSpPr/>
      </dsp:nvSpPr>
      <dsp:spPr>
        <a:xfrm>
          <a:off x="2671126" y="3850057"/>
          <a:ext cx="754512" cy="754512"/>
        </a:xfrm>
        <a:prstGeom prst="ellipse">
          <a:avLst/>
        </a:prstGeom>
        <a:blipFill rotWithShape="1">
          <a:blip xmlns:r="http://schemas.openxmlformats.org/officeDocument/2006/relationships" r:embed="rId1"/>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2CE99-D483-494C-B1D5-3FB4BB9A4676}"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6FAE8-5E56-475C-8B10-767285A2313E}" type="slidenum">
              <a:rPr lang="en-US" smtClean="0"/>
              <a:t>‹#›</a:t>
            </a:fld>
            <a:endParaRPr lang="en-US"/>
          </a:p>
        </p:txBody>
      </p:sp>
    </p:spTree>
    <p:extLst>
      <p:ext uri="{BB962C8B-B14F-4D97-AF65-F5344CB8AC3E}">
        <p14:creationId xmlns:p14="http://schemas.microsoft.com/office/powerpoint/2010/main" val="131861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381000" y="685800"/>
            <a:ext cx="6096000" cy="3429000"/>
          </a:xfrm>
          <a:noFill/>
          <a:ln>
            <a:headEnd/>
            <a:tailEnd/>
          </a:ln>
        </p:spPr>
      </p:sp>
      <p:sp>
        <p:nvSpPr>
          <p:cNvPr id="152579"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100"/>
          </a:p>
        </p:txBody>
      </p:sp>
      <p:sp>
        <p:nvSpPr>
          <p:cNvPr id="152580"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fld id="{ABFAD92B-C147-4C0F-86C1-64A71DCAF299}" type="slidenum">
              <a:rPr lang="en-US" altLang="en-US" sz="1200">
                <a:latin typeface="Calibri" panose="020F0502020204030204" pitchFamily="34" charset="0"/>
              </a:rPr>
              <a:pPr algn="r" eaLnBrk="1" hangingPunct="1"/>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1594859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381000" y="685800"/>
            <a:ext cx="6096000" cy="3429000"/>
          </a:xfrm>
          <a:noFill/>
          <a:ln>
            <a:miter lim="800000"/>
            <a:headEnd/>
            <a:tailEnd/>
          </a:ln>
        </p:spPr>
      </p:sp>
      <p:sp>
        <p:nvSpPr>
          <p:cNvPr id="158723"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vi-VN" altLang="en-US" sz="1100">
              <a:latin typeface="Calibri" panose="020F0502020204030204" pitchFamily="34" charset="0"/>
            </a:endParaRPr>
          </a:p>
        </p:txBody>
      </p:sp>
      <p:sp>
        <p:nvSpPr>
          <p:cNvPr id="158724"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fld id="{9C0379CD-FDF8-4F2B-BE44-7F2C57AA3488}" type="slidenum">
              <a:rPr lang="en-US" altLang="en-US" sz="1200">
                <a:latin typeface="Calibri" panose="020F0502020204030204" pitchFamily="34" charset="0"/>
              </a:rPr>
              <a:pPr algn="r" eaLnBrk="1" hangingPunct="1"/>
              <a:t>17</a:t>
            </a:fld>
            <a:endParaRPr lang="en-US" altLang="en-US" sz="1200">
              <a:latin typeface="Calibri" panose="020F0502020204030204" pitchFamily="34" charset="0"/>
            </a:endParaRPr>
          </a:p>
        </p:txBody>
      </p:sp>
    </p:spTree>
    <p:extLst>
      <p:ext uri="{BB962C8B-B14F-4D97-AF65-F5344CB8AC3E}">
        <p14:creationId xmlns:p14="http://schemas.microsoft.com/office/powerpoint/2010/main" val="95279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2624770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241851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266967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243309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53530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4164740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D6C868-3EC6-4284-87E4-335D01A73E80}"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026298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D6C868-3EC6-4284-87E4-335D01A73E80}"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234744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D6C868-3EC6-4284-87E4-335D01A73E80}"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438688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6C868-3EC6-4284-87E4-335D01A73E80}"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335589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D6C868-3EC6-4284-87E4-335D01A73E80}"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515924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580854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7D6C868-3EC6-4284-87E4-335D01A73E80}"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27952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825833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0378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2571369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525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354824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44402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66797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110377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D6C868-3EC6-4284-87E4-335D01A73E80}"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218001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D6C868-3EC6-4284-87E4-335D01A73E80}"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71122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D6C868-3EC6-4284-87E4-335D01A73E80}"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830603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6C868-3EC6-4284-87E4-335D01A73E80}"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22568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D6C868-3EC6-4284-87E4-335D01A73E80}"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025518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D6C868-3EC6-4284-87E4-335D01A73E80}"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73623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D6C868-3EC6-4284-87E4-335D01A73E80}"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3D81E-42F6-463C-9B5F-6B01A5F56D4E}" type="slidenum">
              <a:rPr lang="en-US" smtClean="0"/>
              <a:t>‹#›</a:t>
            </a:fld>
            <a:endParaRPr lang="en-US"/>
          </a:p>
        </p:txBody>
      </p:sp>
    </p:spTree>
    <p:extLst>
      <p:ext uri="{BB962C8B-B14F-4D97-AF65-F5344CB8AC3E}">
        <p14:creationId xmlns:p14="http://schemas.microsoft.com/office/powerpoint/2010/main" val="3298486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D6C868-3EC6-4284-87E4-335D01A73E80}" type="datetimeFigureOut">
              <a:rPr lang="en-US" smtClean="0"/>
              <a:t>1/14/2024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DA3D81E-42F6-463C-9B5F-6B01A5F56D4E}" type="slidenum">
              <a:rPr lang="en-US" smtClean="0"/>
              <a:t>‹#›</a:t>
            </a:fld>
            <a:endParaRPr lang="en-US"/>
          </a:p>
        </p:txBody>
      </p:sp>
    </p:spTree>
    <p:extLst>
      <p:ext uri="{BB962C8B-B14F-4D97-AF65-F5344CB8AC3E}">
        <p14:creationId xmlns:p14="http://schemas.microsoft.com/office/powerpoint/2010/main" val="3053637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069" y="2103120"/>
            <a:ext cx="11769634" cy="4754880"/>
          </a:xfrm>
        </p:spPr>
      </p:pic>
      <p:sp>
        <p:nvSpPr>
          <p:cNvPr id="4" name="Rectangle 3"/>
          <p:cNvSpPr/>
          <p:nvPr/>
        </p:nvSpPr>
        <p:spPr>
          <a:xfrm>
            <a:off x="3706566" y="629079"/>
            <a:ext cx="4778872" cy="1015663"/>
          </a:xfrm>
          <a:prstGeom prst="rect">
            <a:avLst/>
          </a:prstGeom>
          <a:noFill/>
        </p:spPr>
        <p:txBody>
          <a:bodyPr wrap="none" lIns="91440" tIns="45720" rIns="91440" bIns="45720">
            <a:spAutoFit/>
          </a:bodyPr>
          <a:lstStyle/>
          <a:p>
            <a:pPr algn="ct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60505364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74638"/>
            <a:ext cx="1828800" cy="715962"/>
          </a:xfrm>
          <a:solidFill>
            <a:srgbClr val="FFFF00"/>
          </a:solidFill>
          <a:ln>
            <a:solidFill>
              <a:srgbClr val="0000CC"/>
            </a:solidFill>
          </a:ln>
        </p:spPr>
        <p:txBody>
          <a:bodyPr rtlCol="0">
            <a:normAutofit/>
          </a:bodyPr>
          <a:lstStyle/>
          <a:p>
            <a:pPr>
              <a:defRPr/>
            </a:pPr>
            <a:r>
              <a:rPr lang="en-US" b="1" kern="1200" dirty="0">
                <a:solidFill>
                  <a:srgbClr val="FF0000"/>
                </a:solidFill>
                <a:latin typeface="Times New Roman" pitchFamily="18" charset="0"/>
                <a:cs typeface="Times New Roman" pitchFamily="18" charset="0"/>
              </a:rPr>
              <a:t>Câu 3</a:t>
            </a:r>
          </a:p>
        </p:txBody>
      </p:sp>
      <p:sp>
        <p:nvSpPr>
          <p:cNvPr id="5" name="Rectangle 4"/>
          <p:cNvSpPr/>
          <p:nvPr/>
        </p:nvSpPr>
        <p:spPr>
          <a:xfrm>
            <a:off x="1676400" y="1295400"/>
            <a:ext cx="8763000" cy="358140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sz="3200" b="1" dirty="0" err="1">
                <a:solidFill>
                  <a:schemeClr val="accent1">
                    <a:lumMod val="75000"/>
                  </a:schemeClr>
                </a:solidFill>
                <a:latin typeface="Times New Roman" panose="02020603050405020304" pitchFamily="18" charset="0"/>
                <a:cs typeface="Times New Roman" panose="02020603050405020304" pitchFamily="18" charset="0"/>
              </a:rPr>
              <a:t>Thể</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loại</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được</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tác</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giả</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sử</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dụng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để</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viết</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tác</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phẩm</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Giang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là</a:t>
            </a:r>
            <a:r>
              <a:rPr lang="en-US" sz="3200" b="1" dirty="0">
                <a:solidFill>
                  <a:schemeClr val="accent1">
                    <a:lumMod val="75000"/>
                  </a:schemeClr>
                </a:solidFill>
                <a:latin typeface="Times New Roman" panose="02020603050405020304" pitchFamily="18" charset="0"/>
                <a:cs typeface="Times New Roman" panose="02020603050405020304" pitchFamily="18" charset="0"/>
              </a:rPr>
              <a:t>:</a:t>
            </a: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A.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Thơ</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B.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Kịch</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C.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Truyện</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D.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Nghị</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luận</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581400" y="5181600"/>
            <a:ext cx="5410200" cy="14478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chemeClr val="tx1"/>
                </a:solidFill>
                <a:latin typeface="Times New Roman" pitchFamily="18" charset="0"/>
                <a:cs typeface="Times New Roman" pitchFamily="18" charset="0"/>
              </a:rPr>
              <a:t>Câu C</a:t>
            </a:r>
          </a:p>
        </p:txBody>
      </p:sp>
    </p:spTree>
    <p:extLst>
      <p:ext uri="{BB962C8B-B14F-4D97-AF65-F5344CB8AC3E}">
        <p14:creationId xmlns:p14="http://schemas.microsoft.com/office/powerpoint/2010/main" val="26905652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74638"/>
            <a:ext cx="1828800" cy="715962"/>
          </a:xfrm>
          <a:solidFill>
            <a:srgbClr val="FFFF00"/>
          </a:solidFill>
          <a:ln>
            <a:solidFill>
              <a:srgbClr val="0000CC"/>
            </a:solidFill>
          </a:ln>
        </p:spPr>
        <p:txBody>
          <a:bodyPr rtlCol="0">
            <a:normAutofit/>
          </a:bodyPr>
          <a:lstStyle/>
          <a:p>
            <a:pPr>
              <a:defRPr/>
            </a:pPr>
            <a:r>
              <a:rPr lang="en-US" b="1" kern="1200" dirty="0">
                <a:solidFill>
                  <a:srgbClr val="FF0000"/>
                </a:solidFill>
                <a:latin typeface="Times New Roman" pitchFamily="18" charset="0"/>
                <a:cs typeface="Times New Roman" pitchFamily="18" charset="0"/>
              </a:rPr>
              <a:t>Câu 4</a:t>
            </a:r>
          </a:p>
        </p:txBody>
      </p:sp>
      <p:sp>
        <p:nvSpPr>
          <p:cNvPr id="5" name="Rectangle 4"/>
          <p:cNvSpPr/>
          <p:nvPr/>
        </p:nvSpPr>
        <p:spPr>
          <a:xfrm>
            <a:off x="1676400" y="1295400"/>
            <a:ext cx="8763000" cy="358140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sz="3200" b="1" dirty="0" err="1">
                <a:solidFill>
                  <a:schemeClr val="accent1">
                    <a:lumMod val="75000"/>
                  </a:schemeClr>
                </a:solidFill>
                <a:latin typeface="Times New Roman" panose="02020603050405020304" pitchFamily="18" charset="0"/>
                <a:cs typeface="Times New Roman" panose="02020603050405020304" pitchFamily="18" charset="0"/>
              </a:rPr>
              <a:t>Tập</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Bảo</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Ninh</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gồm</a:t>
            </a:r>
            <a:r>
              <a:rPr lang="en-US" sz="3200" b="1" dirty="0">
                <a:solidFill>
                  <a:schemeClr val="accent1">
                    <a:lumMod val="75000"/>
                  </a:schemeClr>
                </a:solidFill>
                <a:latin typeface="Times New Roman" panose="02020603050405020304" pitchFamily="18" charset="0"/>
                <a:cs typeface="Times New Roman" panose="02020603050405020304" pitchFamily="18" charset="0"/>
              </a:rPr>
              <a:t>:</a:t>
            </a: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A. 36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truyện</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ngắn</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B. 37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truyện</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ngắn</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C. 38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truyện</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ngắn</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D. 39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truyện</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ngắn</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581400" y="5181600"/>
            <a:ext cx="5410200" cy="14478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a:solidFill>
                  <a:schemeClr val="tx1"/>
                </a:solidFill>
                <a:latin typeface="Times New Roman" pitchFamily="18" charset="0"/>
                <a:cs typeface="Times New Roman" pitchFamily="18" charset="0"/>
              </a:rPr>
              <a:t>Câu </a:t>
            </a:r>
            <a:r>
              <a:rPr lang="en-US" sz="6600" b="1" dirty="0">
                <a:solidFill>
                  <a:schemeClr val="tx1"/>
                </a:solidFill>
                <a:latin typeface="Times New Roman" pitchFamily="18" charset="0"/>
                <a:cs typeface="Times New Roman" pitchFamily="18" charset="0"/>
              </a:rPr>
              <a:t>A</a:t>
            </a:r>
          </a:p>
        </p:txBody>
      </p:sp>
    </p:spTree>
    <p:extLst>
      <p:ext uri="{BB962C8B-B14F-4D97-AF65-F5344CB8AC3E}">
        <p14:creationId xmlns:p14="http://schemas.microsoft.com/office/powerpoint/2010/main" val="19944909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3684"/>
            <a:ext cx="6675120" cy="1325563"/>
          </a:xfrm>
        </p:spPr>
        <p:txBody>
          <a:bodyPr>
            <a:normAutofit fontScale="90000"/>
          </a:bodyPr>
          <a:lstStyle/>
          <a:p>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I.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phẩm</a:t>
            </a:r>
            <a:r>
              <a:rPr lang="en-US" sz="3600" b="1" dirty="0">
                <a:latin typeface="Times New Roman" panose="02020603050405020304" pitchFamily="18" charset="0"/>
                <a:cs typeface="Times New Roman" panose="02020603050405020304" pitchFamily="18" charset="0"/>
              </a:rPr>
              <a:t/>
            </a:r>
            <a:br>
              <a:rPr lang="en-US" sz="3600" b="1" dirty="0">
                <a:latin typeface="Times New Roman" panose="02020603050405020304" pitchFamily="18" charset="0"/>
                <a:cs typeface="Times New Roman" panose="02020603050405020304" pitchFamily="18" charset="0"/>
              </a:rPr>
            </a:br>
            <a:r>
              <a:rPr lang="en-US" sz="3600" b="1" dirty="0"/>
              <a:t>1. </a:t>
            </a:r>
            <a:r>
              <a:rPr lang="en-US" sz="3600" b="1" dirty="0" err="1"/>
              <a:t>Tác</a:t>
            </a:r>
            <a:r>
              <a:rPr lang="en-US" sz="3600" b="1" dirty="0"/>
              <a:t> </a:t>
            </a:r>
            <a:r>
              <a:rPr lang="en-US" sz="3600" b="1" dirty="0" err="1"/>
              <a:t>giả</a:t>
            </a:r>
            <a:r>
              <a:rPr lang="en-US" sz="3600" dirty="0"/>
              <a:t/>
            </a:r>
            <a:br>
              <a:rPr lang="en-US" sz="3600" dirty="0"/>
            </a:br>
            <a:r>
              <a:rPr lang="en-US" sz="3600" dirty="0" err="1"/>
              <a:t>Bảo</a:t>
            </a:r>
            <a:r>
              <a:rPr lang="en-US" sz="3600" dirty="0"/>
              <a:t> </a:t>
            </a:r>
            <a:r>
              <a:rPr lang="en-US" sz="3600" dirty="0" err="1"/>
              <a:t>Ninh</a:t>
            </a:r>
            <a:r>
              <a:rPr lang="en-US" sz="3600" dirty="0"/>
              <a:t> </a:t>
            </a:r>
            <a:r>
              <a:rPr lang="en-US" sz="3600" dirty="0" err="1"/>
              <a:t>là</a:t>
            </a:r>
            <a:r>
              <a:rPr lang="en-US" sz="3600" dirty="0"/>
              <a:t> </a:t>
            </a:r>
            <a:r>
              <a:rPr lang="en-US" sz="3600" dirty="0" err="1"/>
              <a:t>nhà</a:t>
            </a:r>
            <a:r>
              <a:rPr lang="en-US" sz="3600" dirty="0"/>
              <a:t> </a:t>
            </a:r>
            <a:r>
              <a:rPr lang="en-US" sz="3600" dirty="0" err="1"/>
              <a:t>văn</a:t>
            </a:r>
            <a:r>
              <a:rPr lang="en-US" sz="3600" dirty="0"/>
              <a:t> </a:t>
            </a:r>
            <a:r>
              <a:rPr lang="en-US" sz="3600" dirty="0" err="1"/>
              <a:t>quân</a:t>
            </a:r>
            <a:r>
              <a:rPr lang="en-US" sz="3600" dirty="0"/>
              <a:t> </a:t>
            </a:r>
            <a:r>
              <a:rPr lang="en-US" sz="3600" dirty="0" err="1"/>
              <a:t>đội</a:t>
            </a:r>
            <a:r>
              <a:rPr lang="en-US" sz="3600" dirty="0"/>
              <a:t> </a:t>
            </a:r>
            <a:r>
              <a:rPr lang="en-US" sz="3600" dirty="0" err="1"/>
              <a:t>từng</a:t>
            </a:r>
            <a:r>
              <a:rPr lang="en-US" sz="3600" dirty="0"/>
              <a:t> </a:t>
            </a:r>
            <a:r>
              <a:rPr lang="en-US" sz="3600" dirty="0" err="1"/>
              <a:t>trực</a:t>
            </a:r>
            <a:r>
              <a:rPr lang="en-US" sz="3600" dirty="0"/>
              <a:t> </a:t>
            </a:r>
            <a:r>
              <a:rPr lang="en-US" sz="3600" dirty="0" err="1"/>
              <a:t>tiếp</a:t>
            </a:r>
            <a:r>
              <a:rPr lang="en-US" sz="3600" dirty="0"/>
              <a:t> </a:t>
            </a:r>
            <a:r>
              <a:rPr lang="en-US" sz="3600" dirty="0" err="1"/>
              <a:t>tham</a:t>
            </a:r>
            <a:r>
              <a:rPr lang="en-US" sz="3600" dirty="0"/>
              <a:t> </a:t>
            </a:r>
            <a:r>
              <a:rPr lang="en-US" sz="3600" dirty="0" err="1"/>
              <a:t>gia</a:t>
            </a:r>
            <a:r>
              <a:rPr lang="en-US" sz="3600" dirty="0"/>
              <a:t> </a:t>
            </a:r>
            <a:r>
              <a:rPr lang="en-US" sz="3600" dirty="0" err="1"/>
              <a:t>chiến</a:t>
            </a:r>
            <a:r>
              <a:rPr lang="en-US" sz="3600" dirty="0"/>
              <a:t> </a:t>
            </a:r>
            <a:r>
              <a:rPr lang="en-US" sz="3600" dirty="0" err="1"/>
              <a:t>đấu</a:t>
            </a:r>
            <a:r>
              <a:rPr lang="en-US" sz="3600" dirty="0"/>
              <a:t> </a:t>
            </a:r>
            <a:r>
              <a:rPr lang="en-US" sz="3600" dirty="0" err="1"/>
              <a:t>trên</a:t>
            </a:r>
            <a:r>
              <a:rPr lang="en-US" sz="3600" dirty="0"/>
              <a:t> </a:t>
            </a:r>
            <a:r>
              <a:rPr lang="en-US" sz="3600" dirty="0" err="1"/>
              <a:t>chiến</a:t>
            </a:r>
            <a:r>
              <a:rPr lang="en-US" sz="3600" dirty="0"/>
              <a:t> </a:t>
            </a:r>
            <a:r>
              <a:rPr lang="en-US" sz="3600" dirty="0" err="1"/>
              <a:t>trường</a:t>
            </a:r>
            <a:r>
              <a:rPr lang="en-US" sz="3600" dirty="0"/>
              <a:t> </a:t>
            </a:r>
            <a:r>
              <a:rPr lang="en-US" sz="3600" dirty="0" err="1"/>
              <a:t>miền</a:t>
            </a:r>
            <a:r>
              <a:rPr lang="en-US" sz="3600" dirty="0"/>
              <a:t> Nam. </a:t>
            </a:r>
            <a:br>
              <a:rPr lang="en-US" sz="3600" dirty="0"/>
            </a:br>
            <a:r>
              <a:rPr lang="en-US" sz="3600" b="1" dirty="0"/>
              <a:t>2. </a:t>
            </a:r>
            <a:r>
              <a:rPr lang="en-US" sz="3600" b="1" dirty="0" err="1"/>
              <a:t>Tác</a:t>
            </a:r>
            <a:r>
              <a:rPr lang="en-US" sz="3600" b="1" dirty="0"/>
              <a:t> </a:t>
            </a:r>
            <a:r>
              <a:rPr lang="en-US" sz="3600" b="1" dirty="0" err="1"/>
              <a:t>phẩm</a:t>
            </a:r>
            <a:r>
              <a:rPr lang="en-US" sz="3600" dirty="0"/>
              <a:t/>
            </a:r>
            <a:br>
              <a:rPr lang="en-US" sz="3600" dirty="0"/>
            </a:br>
            <a:r>
              <a:rPr lang="en-US" sz="3600" b="1" dirty="0"/>
              <a:t>- </a:t>
            </a:r>
            <a:r>
              <a:rPr lang="en-US" sz="3600" b="1" dirty="0" err="1"/>
              <a:t>Thể</a:t>
            </a:r>
            <a:r>
              <a:rPr lang="en-US" sz="3600" b="1" dirty="0"/>
              <a:t> </a:t>
            </a:r>
            <a:r>
              <a:rPr lang="en-US" sz="3600" b="1" dirty="0" err="1"/>
              <a:t>loại</a:t>
            </a:r>
            <a:r>
              <a:rPr lang="en-US" sz="3600" b="1" dirty="0"/>
              <a:t>: </a:t>
            </a:r>
            <a:r>
              <a:rPr lang="en-US" sz="3600" dirty="0" err="1"/>
              <a:t>truyện</a:t>
            </a:r>
            <a:r>
              <a:rPr lang="en-US" sz="3600" dirty="0"/>
              <a:t> </a:t>
            </a:r>
            <a:r>
              <a:rPr lang="en-US" sz="3600" dirty="0" err="1"/>
              <a:t>ngắn</a:t>
            </a:r>
            <a:r>
              <a:rPr lang="en-US" sz="3600" dirty="0"/>
              <a:t>.</a:t>
            </a:r>
            <a:br>
              <a:rPr lang="en-US" sz="3600" dirty="0"/>
            </a:br>
            <a:r>
              <a:rPr lang="en-US" sz="3600" b="1" dirty="0"/>
              <a:t>-</a:t>
            </a:r>
            <a:r>
              <a:rPr lang="en-US" sz="3600" b="1" dirty="0" err="1"/>
              <a:t>Xuất</a:t>
            </a:r>
            <a:r>
              <a:rPr lang="en-US" sz="3600" b="1" dirty="0"/>
              <a:t> </a:t>
            </a:r>
            <a:r>
              <a:rPr lang="en-US" sz="3600" b="1" dirty="0" err="1"/>
              <a:t>xứ</a:t>
            </a:r>
            <a:r>
              <a:rPr lang="en-US" sz="3600" b="1" dirty="0"/>
              <a:t> </a:t>
            </a:r>
            <a:r>
              <a:rPr lang="en-US" sz="3600" b="1" dirty="0" err="1"/>
              <a:t>và</a:t>
            </a:r>
            <a:r>
              <a:rPr lang="en-US" sz="3600" b="1" dirty="0"/>
              <a:t> </a:t>
            </a:r>
            <a:r>
              <a:rPr lang="en-US" sz="3600" b="1" dirty="0" err="1"/>
              <a:t>hoàn</a:t>
            </a:r>
            <a:r>
              <a:rPr lang="en-US" sz="3600" b="1" dirty="0"/>
              <a:t> </a:t>
            </a:r>
            <a:r>
              <a:rPr lang="en-US" sz="3600" b="1" dirty="0" err="1"/>
              <a:t>cảnh</a:t>
            </a:r>
            <a:r>
              <a:rPr lang="en-US" sz="3600" b="1" dirty="0"/>
              <a:t> </a:t>
            </a:r>
            <a:r>
              <a:rPr lang="en-US" sz="3600" b="1" dirty="0" err="1"/>
              <a:t>sáng</a:t>
            </a:r>
            <a:r>
              <a:rPr lang="en-US" sz="3600" b="1" dirty="0"/>
              <a:t> </a:t>
            </a:r>
            <a:r>
              <a:rPr lang="en-US" sz="3600" b="1" dirty="0" err="1"/>
              <a:t>tác</a:t>
            </a:r>
            <a:r>
              <a:rPr lang="en-US" sz="3600" b="1" dirty="0"/>
              <a:t>:</a:t>
            </a:r>
            <a:r>
              <a:rPr lang="en-US" sz="3600" dirty="0"/>
              <a:t/>
            </a:r>
            <a:br>
              <a:rPr lang="en-US" sz="3600" dirty="0"/>
            </a:br>
            <a:r>
              <a:rPr lang="en-US" sz="3600" b="1" dirty="0"/>
              <a:t>+</a:t>
            </a:r>
            <a:r>
              <a:rPr lang="en-US" sz="3600" dirty="0" err="1"/>
              <a:t>Trích</a:t>
            </a:r>
            <a:r>
              <a:rPr lang="en-US" sz="3600" dirty="0"/>
              <a:t> </a:t>
            </a:r>
            <a:r>
              <a:rPr lang="en-US" sz="3600" dirty="0" err="1"/>
              <a:t>từ</a:t>
            </a:r>
            <a:r>
              <a:rPr lang="en-US" sz="3600" dirty="0"/>
              <a:t> </a:t>
            </a:r>
            <a:r>
              <a:rPr lang="en-US" sz="3600" dirty="0" err="1"/>
              <a:t>tập</a:t>
            </a:r>
            <a:r>
              <a:rPr lang="en-US" sz="3600" dirty="0"/>
              <a:t> </a:t>
            </a:r>
            <a:r>
              <a:rPr lang="en-US" sz="3600" dirty="0" err="1"/>
              <a:t>truyện</a:t>
            </a:r>
            <a:r>
              <a:rPr lang="en-US" sz="3600" dirty="0"/>
              <a:t> </a:t>
            </a:r>
            <a:r>
              <a:rPr lang="en-US" sz="3600" i="1" dirty="0" err="1"/>
              <a:t>Bảo</a:t>
            </a:r>
            <a:r>
              <a:rPr lang="en-US" sz="3600" i="1" dirty="0"/>
              <a:t> </a:t>
            </a:r>
            <a:r>
              <a:rPr lang="en-US" sz="3600" i="1" dirty="0" err="1"/>
              <a:t>Ninh-những</a:t>
            </a:r>
            <a:r>
              <a:rPr lang="en-US" sz="3600" i="1" dirty="0"/>
              <a:t> </a:t>
            </a:r>
            <a:r>
              <a:rPr lang="en-US" sz="3600" i="1" dirty="0" err="1"/>
              <a:t>truyện</a:t>
            </a:r>
            <a:r>
              <a:rPr lang="en-US" sz="3600" i="1" dirty="0"/>
              <a:t> </a:t>
            </a:r>
            <a:r>
              <a:rPr lang="en-US" sz="3600" i="1" dirty="0" err="1"/>
              <a:t>ngắn</a:t>
            </a:r>
            <a:r>
              <a:rPr lang="en-US" sz="3600" i="1" dirty="0"/>
              <a:t>.</a:t>
            </a:r>
            <a:r>
              <a:rPr lang="en-US" sz="3600" dirty="0"/>
              <a:t/>
            </a:r>
            <a:br>
              <a:rPr lang="en-US" sz="3600" dirty="0"/>
            </a:br>
            <a:r>
              <a:rPr lang="en-US" sz="3600" i="1" dirty="0"/>
              <a:t>+</a:t>
            </a:r>
            <a:r>
              <a:rPr lang="en-US" sz="3600" dirty="0" err="1"/>
              <a:t>Truyện</a:t>
            </a:r>
            <a:r>
              <a:rPr lang="en-US" sz="3600" dirty="0"/>
              <a:t> </a:t>
            </a:r>
            <a:r>
              <a:rPr lang="en-US" sz="3600" dirty="0" err="1"/>
              <a:t>ngắn</a:t>
            </a:r>
            <a:r>
              <a:rPr lang="en-US" sz="3600" dirty="0"/>
              <a:t> </a:t>
            </a:r>
            <a:r>
              <a:rPr lang="en-US" sz="3600" dirty="0" err="1"/>
              <a:t>là</a:t>
            </a:r>
            <a:r>
              <a:rPr lang="en-US" sz="3600" dirty="0"/>
              <a:t> </a:t>
            </a:r>
            <a:r>
              <a:rPr lang="en-US" sz="3600" dirty="0" err="1"/>
              <a:t>chương</a:t>
            </a:r>
            <a:r>
              <a:rPr lang="en-US" sz="3600" dirty="0"/>
              <a:t> 1 </a:t>
            </a:r>
            <a:r>
              <a:rPr lang="en-US" sz="3600" dirty="0" err="1"/>
              <a:t>của</a:t>
            </a:r>
            <a:r>
              <a:rPr lang="en-US" sz="3600" dirty="0"/>
              <a:t> </a:t>
            </a:r>
            <a:r>
              <a:rPr lang="en-US" sz="3600" dirty="0" err="1"/>
              <a:t>tập</a:t>
            </a:r>
            <a:r>
              <a:rPr lang="en-US" sz="3600" dirty="0"/>
              <a:t> </a:t>
            </a:r>
            <a:r>
              <a:rPr lang="en-US" sz="3600" dirty="0" err="1"/>
              <a:t>truyện</a:t>
            </a:r>
            <a:r>
              <a:rPr lang="en-US" sz="3600" dirty="0"/>
              <a:t>.</a:t>
            </a:r>
            <a:br>
              <a:rPr lang="en-US" sz="3600" dirty="0"/>
            </a:br>
            <a:r>
              <a:rPr lang="en-US" sz="3600" dirty="0"/>
              <a:t>+</a:t>
            </a:r>
            <a:r>
              <a:rPr lang="en-US" sz="3600" dirty="0" err="1"/>
              <a:t>Truyện</a:t>
            </a:r>
            <a:r>
              <a:rPr lang="en-US" sz="3600" dirty="0"/>
              <a:t> </a:t>
            </a:r>
            <a:r>
              <a:rPr lang="en-US" sz="3600" dirty="0" err="1"/>
              <a:t>kể</a:t>
            </a:r>
            <a:r>
              <a:rPr lang="en-US" sz="3600" dirty="0"/>
              <a:t> </a:t>
            </a:r>
            <a:r>
              <a:rPr lang="en-US" sz="3600" dirty="0" err="1"/>
              <a:t>về</a:t>
            </a:r>
            <a:r>
              <a:rPr lang="en-US" sz="3600" dirty="0"/>
              <a:t> </a:t>
            </a:r>
            <a:r>
              <a:rPr lang="en-US" sz="3600" dirty="0" err="1"/>
              <a:t>chính</a:t>
            </a:r>
            <a:r>
              <a:rPr lang="en-US" sz="3600" dirty="0"/>
              <a:t> </a:t>
            </a:r>
            <a:r>
              <a:rPr lang="en-US" sz="3600" dirty="0" err="1"/>
              <a:t>những</a:t>
            </a:r>
            <a:r>
              <a:rPr lang="en-US" sz="3600" dirty="0"/>
              <a:t> </a:t>
            </a:r>
            <a:r>
              <a:rPr lang="en-US" sz="3600" dirty="0" err="1"/>
              <a:t>kí</a:t>
            </a:r>
            <a:r>
              <a:rPr lang="en-US" sz="3600" dirty="0"/>
              <a:t> </a:t>
            </a:r>
            <a:r>
              <a:rPr lang="en-US" sz="3600" dirty="0" err="1"/>
              <a:t>ức</a:t>
            </a:r>
            <a:r>
              <a:rPr lang="en-US" sz="3600" dirty="0"/>
              <a:t> </a:t>
            </a:r>
            <a:r>
              <a:rPr lang="en-US" sz="3600" dirty="0" err="1"/>
              <a:t>của</a:t>
            </a:r>
            <a:r>
              <a:rPr lang="en-US" sz="3600" dirty="0"/>
              <a:t> </a:t>
            </a:r>
            <a:r>
              <a:rPr lang="en-US" sz="3600" dirty="0" err="1"/>
              <a:t>tác</a:t>
            </a:r>
            <a:r>
              <a:rPr lang="en-US" sz="3600" dirty="0"/>
              <a:t> </a:t>
            </a:r>
            <a:r>
              <a:rPr lang="en-US" sz="3600" dirty="0" err="1"/>
              <a:t>giả</a:t>
            </a:r>
            <a:r>
              <a:rPr lang="en-US" sz="3600" dirty="0"/>
              <a:t> </a:t>
            </a:r>
            <a:r>
              <a:rPr lang="en-US" sz="3600" dirty="0" err="1"/>
              <a:t>khi</a:t>
            </a:r>
            <a:r>
              <a:rPr lang="en-US" sz="3600" dirty="0"/>
              <a:t> </a:t>
            </a:r>
            <a:r>
              <a:rPr lang="en-US" sz="3600" dirty="0" err="1"/>
              <a:t>tham</a:t>
            </a:r>
            <a:r>
              <a:rPr lang="en-US" sz="3600" dirty="0"/>
              <a:t> </a:t>
            </a:r>
            <a:r>
              <a:rPr lang="en-US" sz="3600" dirty="0" err="1"/>
              <a:t>gia</a:t>
            </a:r>
            <a:r>
              <a:rPr lang="en-US" sz="3600" dirty="0"/>
              <a:t> </a:t>
            </a:r>
            <a:r>
              <a:rPr lang="en-US" sz="3600" dirty="0" err="1"/>
              <a:t>vào</a:t>
            </a:r>
            <a:r>
              <a:rPr lang="en-US" sz="3600" dirty="0"/>
              <a:t> </a:t>
            </a:r>
            <a:r>
              <a:rPr lang="en-US" sz="3600" dirty="0" err="1"/>
              <a:t>quân</a:t>
            </a:r>
            <a:r>
              <a:rPr lang="en-US" sz="3600" dirty="0"/>
              <a:t> </a:t>
            </a:r>
            <a:r>
              <a:rPr lang="en-US" sz="3600" dirty="0" err="1"/>
              <a:t>đội</a:t>
            </a:r>
            <a:r>
              <a:rPr lang="en-US" sz="3600" dirty="0"/>
              <a:t>.</a:t>
            </a:r>
            <a:br>
              <a:rPr lang="en-US" sz="3600" dirty="0"/>
            </a:br>
            <a:endParaRPr lang="en-US" sz="36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0860" y="1274482"/>
            <a:ext cx="3909613" cy="4193176"/>
          </a:xfrm>
        </p:spPr>
      </p:pic>
    </p:spTree>
    <p:extLst>
      <p:ext uri="{BB962C8B-B14F-4D97-AF65-F5344CB8AC3E}">
        <p14:creationId xmlns:p14="http://schemas.microsoft.com/office/powerpoint/2010/main" val="488347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7782" y="352697"/>
            <a:ext cx="455893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solidFill>
                  <a:schemeClr val="accent1">
                    <a:lumMod val="75000"/>
                  </a:schemeClr>
                </a:solidFill>
                <a:latin typeface="Times New Roman" panose="02020603050405020304" pitchFamily="18" charset="0"/>
                <a:cs typeface="Times New Roman" panose="02020603050405020304" pitchFamily="18" charset="0"/>
              </a:rPr>
              <a:t>HOẠT ĐỘNG ĐỌC VĂN BẢN</a:t>
            </a:r>
          </a:p>
        </p:txBody>
      </p:sp>
      <p:sp>
        <p:nvSpPr>
          <p:cNvPr id="3" name="TextBox 2"/>
          <p:cNvSpPr txBox="1"/>
          <p:nvPr/>
        </p:nvSpPr>
        <p:spPr>
          <a:xfrm>
            <a:off x="1515291" y="1436914"/>
            <a:ext cx="8294915"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HS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378823" y="2795451"/>
            <a:ext cx="11469188" cy="34778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000" i="1" dirty="0">
                <a:latin typeface="Times New Roman" panose="02020603050405020304" pitchFamily="18" charset="0"/>
                <a:cs typeface="Times New Roman" panose="02020603050405020304" pitchFamily="18" charset="0"/>
              </a:rPr>
              <a:t>       N</a:t>
            </a:r>
            <a:r>
              <a:rPr lang="vi-VN" sz="2000" i="1" dirty="0">
                <a:latin typeface="Times New Roman" panose="02020603050405020304" pitchFamily="18" charset="0"/>
                <a:cs typeface="Times New Roman" panose="02020603050405020304" pitchFamily="18" charset="0"/>
              </a:rPr>
              <a:t>ăm ấy tôi mười bảy tuổi, binh nhì, chiến sĩ của tiểu đoà</a:t>
            </a:r>
            <a:r>
              <a:rPr lang="en-US" sz="2000" i="1" dirty="0">
                <a:latin typeface="Times New Roman" panose="02020603050405020304" pitchFamily="18" charset="0"/>
                <a:cs typeface="Times New Roman" panose="02020603050405020304" pitchFamily="18" charset="0"/>
              </a:rPr>
              <a:t>n 5</a:t>
            </a:r>
            <a:r>
              <a:rPr lang="vi-VN" sz="2000" i="1" dirty="0">
                <a:latin typeface="Times New Roman" panose="02020603050405020304" pitchFamily="18" charset="0"/>
                <a:cs typeface="Times New Roman" panose="02020603050405020304" pitchFamily="18" charset="0"/>
              </a:rPr>
              <a:t> tân binh.</a:t>
            </a:r>
          </a:p>
          <a:p>
            <a:pPr algn="just"/>
            <a:r>
              <a:rPr lang="vi-VN" sz="2000" i="1" dirty="0">
                <a:latin typeface="Times New Roman" panose="02020603050405020304" pitchFamily="18" charset="0"/>
                <a:cs typeface="Times New Roman" panose="02020603050405020304" pitchFamily="18" charset="0"/>
              </a:rPr>
              <a:t>Tiểu đoàn chúng tôi luyện quân ở Bãi Nai. Bấy giờ đã là vào cuối khoá huấn luyện ba tháng, kiểm tra xạ kích, đạt điểm cao nhất đại đội, tôi được thưởng hai ngày phép. Đại đội trưởng linh động cho tôi miễn bình tuần tối thứ Sáu. ''Đã được lãi một tối càng phải liệu mà về cho khuýp giờ điểm danh đấy nhá''. Anh dặn tôi thế, ra ý đe.</a:t>
            </a:r>
          </a:p>
          <a:p>
            <a:pPr algn="just"/>
            <a:r>
              <a:rPr lang="en-US" sz="2000" i="1" dirty="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Chuyến về nhờ bám được xe quân sự chạy trên đường 6 nên phi cái vù đã tới nhà. Chuyến trở lại phải chen xe khách. Chín giờ tối chủ nhật mới điểm danh mà chỉ dám nấn ná cố cùng tới 12 giờ trưa là phải bứt khỏi nhà chạy nhào ra bến Kim Mã. Chen lên được một chuyến xe vào thời buổi gian khó ấy khổ sở đến thế nào khỏi bàn. Thêm nữa lại ngày giáp Tết. Do may mắn và cũng là do ẩu tả ngồi lèn nhau trên nóc xe nên đến nhập nhoạng tối thì tôi nhảy được xuống thị trấn Lương Sơn. Đói mèm, rét run, lại luớ quớ trượt chân ngã, tuột tung quai dép và lấm be bét.</a:t>
            </a:r>
          </a:p>
        </p:txBody>
      </p:sp>
    </p:spTree>
    <p:extLst>
      <p:ext uri="{BB962C8B-B14F-4D97-AF65-F5344CB8AC3E}">
        <p14:creationId xmlns:p14="http://schemas.microsoft.com/office/powerpoint/2010/main" val="24531295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524786" y="0"/>
            <a:ext cx="11297100" cy="5930537"/>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3200" b="1" dirty="0">
                <a:solidFill>
                  <a:srgbClr val="7030A0"/>
                </a:solidFill>
                <a:latin typeface="Times New Roman" panose="02020603050405020304" pitchFamily="18" charset="0"/>
                <a:cs typeface="Times New Roman" panose="02020603050405020304" pitchFamily="18" charset="0"/>
              </a:rPr>
              <a:t>Câu </a:t>
            </a:r>
            <a:r>
              <a:rPr lang="en-US" sz="3200" b="1" dirty="0" err="1">
                <a:solidFill>
                  <a:srgbClr val="7030A0"/>
                </a:solidFill>
                <a:latin typeface="Times New Roman" panose="02020603050405020304" pitchFamily="18" charset="0"/>
                <a:cs typeface="Times New Roman" panose="02020603050405020304" pitchFamily="18" charset="0"/>
              </a:rPr>
              <a:t>hỏi</a:t>
            </a:r>
            <a:r>
              <a:rPr lang="en-US" sz="3200" b="1" dirty="0">
                <a:solidFill>
                  <a:srgbClr val="7030A0"/>
                </a:solidFill>
                <a:latin typeface="Times New Roman" panose="02020603050405020304" pitchFamily="18" charset="0"/>
                <a:cs typeface="Times New Roman" panose="02020603050405020304" pitchFamily="18" charset="0"/>
              </a:rPr>
              <a:t> 3:</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Đây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có</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phải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là</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hoàn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cảnh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phù</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hợp</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để</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tình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cảm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thân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mật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yêu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mến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giữa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Giang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và</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tôi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nảy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nở</a:t>
            </a:r>
            <a:r>
              <a:rPr lang="en-US" sz="3200" dirty="0">
                <a:solidFill>
                  <a:srgbClr val="7030A0"/>
                </a:solidFill>
                <a:latin typeface="Times New Roman" panose="02020603050405020304" pitchFamily="18" charset="0"/>
                <a:cs typeface="Times New Roman" panose="02020603050405020304" pitchFamily="18" charset="0"/>
              </a:rPr>
              <a:t>?</a:t>
            </a:r>
          </a:p>
          <a:p>
            <a:r>
              <a:rPr lang="en-US" sz="3200" b="1" dirty="0">
                <a:solidFill>
                  <a:srgbClr val="7030A0"/>
                </a:solidFill>
                <a:latin typeface="Times New Roman" panose="02020603050405020304" pitchFamily="18" charset="0"/>
                <a:cs typeface="Times New Roman" panose="02020603050405020304" pitchFamily="18" charset="0"/>
              </a:rPr>
              <a:t>Câu </a:t>
            </a:r>
            <a:r>
              <a:rPr lang="en-US" sz="3200" b="1" dirty="0" err="1">
                <a:solidFill>
                  <a:srgbClr val="7030A0"/>
                </a:solidFill>
                <a:latin typeface="Times New Roman" panose="02020603050405020304" pitchFamily="18" charset="0"/>
                <a:cs typeface="Times New Roman" panose="02020603050405020304" pitchFamily="18" charset="0"/>
              </a:rPr>
              <a:t>hỏi</a:t>
            </a:r>
            <a:r>
              <a:rPr lang="en-US" sz="3200" b="1" dirty="0">
                <a:solidFill>
                  <a:srgbClr val="7030A0"/>
                </a:solidFill>
                <a:latin typeface="Times New Roman" panose="02020603050405020304" pitchFamily="18" charset="0"/>
                <a:cs typeface="Times New Roman" panose="02020603050405020304" pitchFamily="18" charset="0"/>
              </a:rPr>
              <a:t> 4: </a:t>
            </a:r>
            <a:r>
              <a:rPr lang="en-US" sz="3200" dirty="0" err="1">
                <a:solidFill>
                  <a:srgbClr val="7030A0"/>
                </a:solidFill>
                <a:latin typeface="Times New Roman" panose="02020603050405020304" pitchFamily="18" charset="0"/>
                <a:cs typeface="Times New Roman" panose="02020603050405020304" pitchFamily="18" charset="0"/>
              </a:rPr>
              <a:t>Lời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nói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thái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độ</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bố</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Giang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khi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gặp</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Hùng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lần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này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có</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gì</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khác</a:t>
            </a:r>
            <a:r>
              <a:rPr lang="en-US" sz="3200" dirty="0">
                <a:solidFill>
                  <a:srgbClr val="7030A0"/>
                </a:solidFill>
                <a:latin typeface="Times New Roman" panose="02020603050405020304" pitchFamily="18" charset="0"/>
                <a:cs typeface="Times New Roman" panose="02020603050405020304" pitchFamily="18" charset="0"/>
              </a:rPr>
              <a:t> so </a:t>
            </a:r>
            <a:r>
              <a:rPr lang="en-US" sz="3200" dirty="0" err="1">
                <a:solidFill>
                  <a:srgbClr val="7030A0"/>
                </a:solidFill>
                <a:latin typeface="Times New Roman" panose="02020603050405020304" pitchFamily="18" charset="0"/>
                <a:cs typeface="Times New Roman" panose="02020603050405020304" pitchFamily="18" charset="0"/>
              </a:rPr>
              <a:t>với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lần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trước</a:t>
            </a:r>
            <a:r>
              <a:rPr lang="en-US" sz="3200" dirty="0">
                <a:solidFill>
                  <a:srgbClr val="7030A0"/>
                </a:solidFill>
                <a:latin typeface="Times New Roman" panose="02020603050405020304" pitchFamily="18" charset="0"/>
                <a:cs typeface="Times New Roman" panose="02020603050405020304" pitchFamily="18" charset="0"/>
              </a:rPr>
              <a:t>?</a:t>
            </a:r>
          </a:p>
          <a:p>
            <a:endParaRPr lang="en-US" sz="3600" dirty="0">
              <a:solidFill>
                <a:srgbClr val="7030A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191424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496389" y="718457"/>
            <a:ext cx="11207931" cy="3762103"/>
          </a:xfrm>
          <a:prstGeom prst="wedgeRound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indent="-342900">
              <a:buAutoNum type="arabicPeriod" startAt="3"/>
            </a:pPr>
            <a:r>
              <a:rPr lang="en-US" sz="2800" dirty="0" err="1">
                <a:latin typeface="Times New Roman" panose="02020603050405020304" pitchFamily="18" charset="0"/>
                <a:cs typeface="Times New Roman" panose="02020603050405020304" pitchFamily="18" charset="0"/>
              </a:rPr>
              <a:t>Đây</a:t>
            </a:r>
            <a:r>
              <a:rPr lang="vi-VN" sz="2800" dirty="0">
                <a:latin typeface="Times New Roman" panose="02020603050405020304" pitchFamily="18" charset="0"/>
                <a:cs typeface="Times New Roman" panose="02020603050405020304" pitchFamily="18" charset="0"/>
              </a:rPr>
              <a:t> chính là hoàn cảnh phù hợp để tình cảm thân mật, yêu mến giữa Giang và “tôi” n</a:t>
            </a:r>
            <a:r>
              <a:rPr lang="en-US" sz="2800" dirty="0">
                <a:latin typeface="Times New Roman" panose="02020603050405020304" pitchFamily="18" charset="0"/>
                <a:cs typeface="Times New Roman" panose="02020603050405020304" pitchFamily="18" charset="0"/>
              </a:rPr>
              <a:t>ả</a:t>
            </a:r>
            <a:r>
              <a:rPr lang="vi-VN" sz="2800" dirty="0">
                <a:latin typeface="Times New Roman" panose="02020603050405020304" pitchFamily="18" charset="0"/>
                <a:cs typeface="Times New Roman" panose="02020603050405020304" pitchFamily="18" charset="0"/>
              </a:rPr>
              <a:t>y nở</a:t>
            </a:r>
            <a:r>
              <a:rPr lang="en-US" sz="2800" dirty="0">
                <a:latin typeface="Times New Roman" panose="02020603050405020304" pitchFamily="18" charset="0"/>
                <a:cs typeface="Times New Roman" panose="02020603050405020304" pitchFamily="18" charset="0"/>
              </a:rPr>
              <a:t>.</a:t>
            </a:r>
          </a:p>
          <a:p>
            <a:pPr marL="342900" indent="-342900">
              <a:buAutoNum type="arabicPeriod" startAt="3"/>
            </a:pP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quen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849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2612571" y="1162594"/>
            <a:ext cx="8490858" cy="323958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TÓM TẮT VĂN BẢN GIANG?</a:t>
            </a:r>
          </a:p>
        </p:txBody>
      </p:sp>
    </p:spTree>
    <p:extLst>
      <p:ext uri="{BB962C8B-B14F-4D97-AF65-F5344CB8AC3E}">
        <p14:creationId xmlns:p14="http://schemas.microsoft.com/office/powerpoint/2010/main" val="332320814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1574799" y="1223963"/>
            <a:ext cx="7762875" cy="1220787"/>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gradFill flip="none" rotWithShape="1">
            <a:gsLst>
              <a:gs pos="0">
                <a:schemeClr val="accent5">
                  <a:lumMod val="50000"/>
                </a:schemeClr>
              </a:gs>
              <a:gs pos="22000">
                <a:schemeClr val="accent5">
                  <a:lumMod val="75000"/>
                </a:schemeClr>
              </a:gs>
              <a:gs pos="61000">
                <a:schemeClr val="accent5"/>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22533" name="Group 6"/>
          <p:cNvGrpSpPr>
            <a:grpSpLocks/>
          </p:cNvGrpSpPr>
          <p:nvPr/>
        </p:nvGrpSpPr>
        <p:grpSpPr bwMode="auto">
          <a:xfrm>
            <a:off x="9328018" y="1205511"/>
            <a:ext cx="949325" cy="1220787"/>
            <a:chOff x="4476750" y="1056604"/>
            <a:chExt cx="661988" cy="1815184"/>
          </a:xfrm>
        </p:grpSpPr>
        <p:sp>
          <p:nvSpPr>
            <p:cNvPr id="5" name="Freeform 4"/>
            <p:cNvSpPr/>
            <p:nvPr/>
          </p:nvSpPr>
          <p:spPr>
            <a:xfrm>
              <a:off x="4476750" y="1165185"/>
              <a:ext cx="661988" cy="1706603"/>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adFill flip="none" rotWithShape="1">
              <a:gsLst>
                <a:gs pos="0">
                  <a:schemeClr val="accent5">
                    <a:lumMod val="50000"/>
                  </a:schemeClr>
                </a:gs>
                <a:gs pos="50000">
                  <a:schemeClr val="accent5"/>
                </a:gs>
                <a:gs pos="100000">
                  <a:schemeClr val="accent5">
                    <a:lumMod val="50000"/>
                  </a:schemeClr>
                </a:gs>
              </a:gsLst>
              <a:lin ang="108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Freeform 5"/>
            <p:cNvSpPr/>
            <p:nvPr/>
          </p:nvSpPr>
          <p:spPr>
            <a:xfrm>
              <a:off x="4647825" y="1056604"/>
              <a:ext cx="400169" cy="167591"/>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gradFill flip="none" rotWithShape="1">
              <a:gsLst>
                <a:gs pos="0">
                  <a:schemeClr val="accent5">
                    <a:lumMod val="50000"/>
                  </a:schemeClr>
                </a:gs>
                <a:gs pos="50000">
                  <a:schemeClr val="accent5"/>
                </a:gs>
                <a:gs pos="100000">
                  <a:schemeClr val="accent5">
                    <a:lumMod val="50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sp>
        <p:nvSpPr>
          <p:cNvPr id="79" name="Freeform 78"/>
          <p:cNvSpPr/>
          <p:nvPr/>
        </p:nvSpPr>
        <p:spPr bwMode="auto">
          <a:xfrm>
            <a:off x="1574800" y="2511425"/>
            <a:ext cx="7908155" cy="1101725"/>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gradFill flip="none" rotWithShape="1">
            <a:gsLst>
              <a:gs pos="0">
                <a:schemeClr val="accent6">
                  <a:lumMod val="50000"/>
                </a:schemeClr>
              </a:gs>
              <a:gs pos="22000">
                <a:schemeClr val="accent6">
                  <a:lumMod val="75000"/>
                </a:schemeClr>
              </a:gs>
              <a:gs pos="61000">
                <a:schemeClr val="accent6"/>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22535" name="Group 79"/>
          <p:cNvGrpSpPr>
            <a:grpSpLocks/>
          </p:cNvGrpSpPr>
          <p:nvPr/>
        </p:nvGrpSpPr>
        <p:grpSpPr bwMode="auto">
          <a:xfrm>
            <a:off x="9505156" y="2386013"/>
            <a:ext cx="754062" cy="1222375"/>
            <a:chOff x="4476750" y="1056604"/>
            <a:chExt cx="661988" cy="1815184"/>
          </a:xfrm>
        </p:grpSpPr>
        <p:sp>
          <p:nvSpPr>
            <p:cNvPr id="81" name="Freeform 80"/>
            <p:cNvSpPr/>
            <p:nvPr/>
          </p:nvSpPr>
          <p:spPr>
            <a:xfrm>
              <a:off x="4476750" y="1165044"/>
              <a:ext cx="661988" cy="1706744"/>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adFill flip="none" rotWithShape="1">
              <a:gsLst>
                <a:gs pos="0">
                  <a:schemeClr val="accent6">
                    <a:lumMod val="50000"/>
                  </a:schemeClr>
                </a:gs>
                <a:gs pos="50000">
                  <a:schemeClr val="accent6"/>
                </a:gs>
                <a:gs pos="100000">
                  <a:schemeClr val="accent6">
                    <a:lumMod val="50000"/>
                  </a:schemeClr>
                </a:gs>
              </a:gsLst>
              <a:lin ang="108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2" name="Freeform 81"/>
            <p:cNvSpPr/>
            <p:nvPr/>
          </p:nvSpPr>
          <p:spPr>
            <a:xfrm>
              <a:off x="4648170" y="1056604"/>
              <a:ext cx="399981" cy="167375"/>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gradFill flip="none" rotWithShape="1">
              <a:gsLst>
                <a:gs pos="0">
                  <a:schemeClr val="accent6">
                    <a:lumMod val="50000"/>
                  </a:schemeClr>
                </a:gs>
                <a:gs pos="50000">
                  <a:schemeClr val="accent6"/>
                </a:gs>
                <a:gs pos="100000">
                  <a:schemeClr val="accent6">
                    <a:lumMod val="50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sp>
        <p:nvSpPr>
          <p:cNvPr id="83" name="Freeform 82"/>
          <p:cNvSpPr/>
          <p:nvPr/>
        </p:nvSpPr>
        <p:spPr bwMode="auto">
          <a:xfrm>
            <a:off x="1574800" y="3684588"/>
            <a:ext cx="8008204" cy="1101725"/>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gradFill flip="none" rotWithShape="1">
            <a:gsLst>
              <a:gs pos="0">
                <a:schemeClr val="accent3">
                  <a:lumMod val="50000"/>
                </a:schemeClr>
              </a:gs>
              <a:gs pos="22000">
                <a:schemeClr val="accent3">
                  <a:lumMod val="75000"/>
                </a:schemeClr>
              </a:gs>
              <a:gs pos="61000">
                <a:schemeClr val="accent3"/>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22537" name="Group 83"/>
          <p:cNvGrpSpPr>
            <a:grpSpLocks/>
          </p:cNvGrpSpPr>
          <p:nvPr/>
        </p:nvGrpSpPr>
        <p:grpSpPr bwMode="auto">
          <a:xfrm>
            <a:off x="9461872" y="3820935"/>
            <a:ext cx="774700" cy="1255713"/>
            <a:chOff x="4476750" y="1056604"/>
            <a:chExt cx="661988" cy="1815184"/>
          </a:xfrm>
        </p:grpSpPr>
        <p:sp>
          <p:nvSpPr>
            <p:cNvPr id="85" name="Freeform 84"/>
            <p:cNvSpPr/>
            <p:nvPr/>
          </p:nvSpPr>
          <p:spPr>
            <a:xfrm>
              <a:off x="4476750" y="1166754"/>
              <a:ext cx="661988" cy="1705034"/>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adFill flip="none" rotWithShape="1">
              <a:gsLst>
                <a:gs pos="0">
                  <a:schemeClr val="accent3">
                    <a:lumMod val="50000"/>
                  </a:schemeClr>
                </a:gs>
                <a:gs pos="50000">
                  <a:schemeClr val="accent3"/>
                </a:gs>
                <a:gs pos="100000">
                  <a:schemeClr val="accent3">
                    <a:lumMod val="50000"/>
                  </a:schemeClr>
                </a:gs>
              </a:gsLst>
              <a:lin ang="108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6" name="Freeform 85"/>
            <p:cNvSpPr/>
            <p:nvPr/>
          </p:nvSpPr>
          <p:spPr>
            <a:xfrm>
              <a:off x="4647673" y="1056604"/>
              <a:ext cx="400177" cy="167521"/>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gradFill flip="none" rotWithShape="1">
              <a:gsLst>
                <a:gs pos="0">
                  <a:schemeClr val="accent3">
                    <a:lumMod val="50000"/>
                  </a:schemeClr>
                </a:gs>
                <a:gs pos="50000">
                  <a:schemeClr val="accent3"/>
                </a:gs>
                <a:gs pos="100000">
                  <a:schemeClr val="accent3">
                    <a:lumMod val="50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sp>
        <p:nvSpPr>
          <p:cNvPr id="22538" name="TextBox 86"/>
          <p:cNvSpPr txBox="1">
            <a:spLocks noChangeArrowheads="1"/>
          </p:cNvSpPr>
          <p:nvPr/>
        </p:nvSpPr>
        <p:spPr bwMode="auto">
          <a:xfrm>
            <a:off x="1608138" y="1543050"/>
            <a:ext cx="8270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a:solidFill>
                  <a:srgbClr val="FFFFFF"/>
                </a:solidFill>
                <a:latin typeface="Comic Sans MS" panose="030F0702030302020204" pitchFamily="66" charset="0"/>
                <a:cs typeface="Times New Roman" panose="02020603050405020304" pitchFamily="18" charset="0"/>
              </a:rPr>
              <a:t>01</a:t>
            </a:r>
            <a:endParaRPr lang="en-US" altLang="en-US" sz="2800" b="1">
              <a:solidFill>
                <a:srgbClr val="FFFFFF"/>
              </a:solidFill>
              <a:latin typeface="Comic Sans MS" panose="030F0702030302020204" pitchFamily="66" charset="0"/>
              <a:cs typeface="Times New Roman" panose="02020603050405020304" pitchFamily="18" charset="0"/>
            </a:endParaRPr>
          </a:p>
        </p:txBody>
      </p:sp>
      <p:sp>
        <p:nvSpPr>
          <p:cNvPr id="22539" name="Rectangle 89"/>
          <p:cNvSpPr>
            <a:spLocks noChangeArrowheads="1"/>
          </p:cNvSpPr>
          <p:nvPr/>
        </p:nvSpPr>
        <p:spPr bwMode="auto">
          <a:xfrm>
            <a:off x="2525713" y="1420445"/>
            <a:ext cx="6470650" cy="830997"/>
          </a:xfrm>
          <a:prstGeom prst="rect">
            <a:avLst/>
          </a:prstGeom>
          <a:solidFill>
            <a:schemeClr val="bg1"/>
          </a:solidFill>
          <a:ln w="9525">
            <a:solidFill>
              <a:schemeClr val="tx1"/>
            </a:solidFill>
            <a:miter lim="800000"/>
            <a:headEnd/>
            <a:tailEnd/>
          </a:ln>
        </p:spPr>
        <p:txBody>
          <a:bodyPr wrap="square" anchor="ctr">
            <a:spAutoFit/>
          </a:bodyPr>
          <a:lstStyle>
            <a:lvl1pPr>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400" b="1" i="1" dirty="0" err="1">
                <a:latin typeface="Times New Roman" panose="02020603050405020304" pitchFamily="18" charset="0"/>
                <a:cs typeface="Times New Roman" panose="02020603050405020304" pitchFamily="18" charset="0"/>
              </a:rPr>
              <a:t>Cuộc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gặp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gỡ</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giữa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và</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giếng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nước</a:t>
            </a:r>
            <a:r>
              <a:rPr lang="en-US" altLang="en-US" sz="2400" b="1" i="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23" name="Freeform 22"/>
          <p:cNvSpPr/>
          <p:nvPr/>
        </p:nvSpPr>
        <p:spPr bwMode="auto">
          <a:xfrm>
            <a:off x="1574800" y="4843463"/>
            <a:ext cx="8008204" cy="1249362"/>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9" name="Group 6"/>
          <p:cNvGrpSpPr>
            <a:grpSpLocks/>
          </p:cNvGrpSpPr>
          <p:nvPr/>
        </p:nvGrpSpPr>
        <p:grpSpPr bwMode="auto">
          <a:xfrm>
            <a:off x="9693944" y="5054929"/>
            <a:ext cx="803646" cy="1385574"/>
            <a:chOff x="4476750" y="1056604"/>
            <a:chExt cx="661988" cy="1815184"/>
          </a:xfrm>
          <a:solidFill>
            <a:srgbClr val="00B0F0"/>
          </a:solidFill>
        </p:grpSpPr>
        <p:sp>
          <p:nvSpPr>
            <p:cNvPr id="25" name="Freeform 24"/>
            <p:cNvSpPr/>
            <p:nvPr/>
          </p:nvSpPr>
          <p:spPr>
            <a:xfrm>
              <a:off x="4476750" y="1166183"/>
              <a:ext cx="661988" cy="1705605"/>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p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6" name="Freeform 25"/>
            <p:cNvSpPr/>
            <p:nvPr/>
          </p:nvSpPr>
          <p:spPr>
            <a:xfrm>
              <a:off x="4648200" y="1056604"/>
              <a:ext cx="400051" cy="166750"/>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sp>
        <p:nvSpPr>
          <p:cNvPr id="22542" name="TextBox 86"/>
          <p:cNvSpPr txBox="1">
            <a:spLocks noChangeArrowheads="1"/>
          </p:cNvSpPr>
          <p:nvPr/>
        </p:nvSpPr>
        <p:spPr bwMode="auto">
          <a:xfrm>
            <a:off x="1574800" y="2770188"/>
            <a:ext cx="8255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a:latin typeface="Comic Sans MS" panose="030F0702030302020204" pitchFamily="66" charset="0"/>
                <a:cs typeface="Times New Roman" panose="02020603050405020304" pitchFamily="18" charset="0"/>
              </a:rPr>
              <a:t>02</a:t>
            </a:r>
            <a:endParaRPr lang="en-US" altLang="en-US" sz="2800" b="1">
              <a:latin typeface="Comic Sans MS" panose="030F0702030302020204" pitchFamily="66" charset="0"/>
              <a:cs typeface="Times New Roman" panose="02020603050405020304" pitchFamily="18" charset="0"/>
            </a:endParaRPr>
          </a:p>
        </p:txBody>
      </p:sp>
      <p:sp>
        <p:nvSpPr>
          <p:cNvPr id="22543" name="Rectangle 89"/>
          <p:cNvSpPr>
            <a:spLocks noChangeArrowheads="1"/>
          </p:cNvSpPr>
          <p:nvPr/>
        </p:nvSpPr>
        <p:spPr bwMode="auto">
          <a:xfrm>
            <a:off x="2286000" y="2684889"/>
            <a:ext cx="6915930" cy="830997"/>
          </a:xfrm>
          <a:prstGeom prst="rect">
            <a:avLst/>
          </a:prstGeom>
          <a:solidFill>
            <a:schemeClr val="bg1"/>
          </a:solidFill>
          <a:ln w="9525">
            <a:solidFill>
              <a:schemeClr val="tx1"/>
            </a:solidFill>
            <a:miter lim="800000"/>
            <a:headEnd/>
            <a:tailEnd/>
          </a:ln>
        </p:spPr>
        <p:txBody>
          <a:bodyPr wrap="square" anchor="ctr">
            <a:spAutoFit/>
          </a:bodyPr>
          <a:lstStyle>
            <a:lvl1pPr>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400" b="1" i="1" dirty="0" err="1">
                <a:latin typeface="Times New Roman" panose="02020603050405020304" pitchFamily="18" charset="0"/>
                <a:cs typeface="Times New Roman" panose="02020603050405020304" pitchFamily="18" charset="0"/>
              </a:rPr>
              <a:t>Cuộc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gặp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gỡ</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của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và</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Giang</a:t>
            </a:r>
            <a:r>
              <a:rPr lang="en-US" altLang="en-US" sz="2400" b="1" i="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22544" name="TextBox 86"/>
          <p:cNvSpPr txBox="1">
            <a:spLocks noChangeArrowheads="1"/>
          </p:cNvSpPr>
          <p:nvPr/>
        </p:nvSpPr>
        <p:spPr bwMode="auto">
          <a:xfrm>
            <a:off x="1774825" y="3943350"/>
            <a:ext cx="825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a:latin typeface="Comic Sans MS" panose="030F0702030302020204" pitchFamily="66" charset="0"/>
                <a:cs typeface="Times New Roman" panose="02020603050405020304" pitchFamily="18" charset="0"/>
              </a:rPr>
              <a:t>03</a:t>
            </a:r>
            <a:endParaRPr lang="en-US" altLang="en-US" sz="2800" b="1">
              <a:latin typeface="Comic Sans MS" panose="030F0702030302020204" pitchFamily="66" charset="0"/>
              <a:cs typeface="Times New Roman" panose="02020603050405020304" pitchFamily="18" charset="0"/>
            </a:endParaRPr>
          </a:p>
        </p:txBody>
      </p:sp>
      <p:sp>
        <p:nvSpPr>
          <p:cNvPr id="22545" name="Rectangle 89"/>
          <p:cNvSpPr>
            <a:spLocks noChangeArrowheads="1"/>
          </p:cNvSpPr>
          <p:nvPr/>
        </p:nvSpPr>
        <p:spPr bwMode="auto">
          <a:xfrm>
            <a:off x="2910567" y="4065885"/>
            <a:ext cx="6464299" cy="461665"/>
          </a:xfrm>
          <a:prstGeom prst="rect">
            <a:avLst/>
          </a:prstGeom>
          <a:solidFill>
            <a:schemeClr val="bg1"/>
          </a:solidFill>
          <a:ln w="9525">
            <a:solidFill>
              <a:schemeClr val="tx1"/>
            </a:solidFill>
            <a:miter lim="800000"/>
            <a:headEnd/>
            <a:tailEnd/>
          </a:ln>
        </p:spPr>
        <p:txBody>
          <a:bodyPr wrap="square" anchor="ctr">
            <a:spAutoFit/>
          </a:bodyPr>
          <a:lstStyle>
            <a:lvl1pPr>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400" b="1" i="1" dirty="0" err="1">
                <a:latin typeface="Times New Roman" panose="02020603050405020304" pitchFamily="18" charset="0"/>
                <a:cs typeface="Times New Roman" panose="02020603050405020304" pitchFamily="18" charset="0"/>
              </a:rPr>
              <a:t>Giang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đơn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vị</a:t>
            </a:r>
            <a:r>
              <a:rPr lang="en-US" altLang="en-US" sz="2400" b="1" i="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22546" name="TextBox 86"/>
          <p:cNvSpPr txBox="1">
            <a:spLocks noChangeArrowheads="1"/>
          </p:cNvSpPr>
          <p:nvPr/>
        </p:nvSpPr>
        <p:spPr bwMode="auto">
          <a:xfrm>
            <a:off x="1898650" y="5133975"/>
            <a:ext cx="825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a:solidFill>
                  <a:srgbClr val="FFFFFF"/>
                </a:solidFill>
                <a:latin typeface="Comic Sans MS" panose="030F0702030302020204" pitchFamily="66" charset="0"/>
                <a:cs typeface="Times New Roman" panose="02020603050405020304" pitchFamily="18" charset="0"/>
              </a:rPr>
              <a:t>04</a:t>
            </a:r>
            <a:endParaRPr lang="en-US" altLang="en-US" sz="2800" b="1">
              <a:solidFill>
                <a:srgbClr val="FFFFFF"/>
              </a:solidFill>
              <a:latin typeface="Comic Sans MS" panose="030F0702030302020204" pitchFamily="66" charset="0"/>
              <a:cs typeface="Times New Roman" panose="02020603050405020304" pitchFamily="18" charset="0"/>
            </a:endParaRPr>
          </a:p>
        </p:txBody>
      </p:sp>
      <p:sp>
        <p:nvSpPr>
          <p:cNvPr id="22547" name="Rectangle 89"/>
          <p:cNvSpPr>
            <a:spLocks noChangeArrowheads="1"/>
          </p:cNvSpPr>
          <p:nvPr/>
        </p:nvSpPr>
        <p:spPr bwMode="auto">
          <a:xfrm>
            <a:off x="3236913" y="5090745"/>
            <a:ext cx="6137953" cy="830997"/>
          </a:xfrm>
          <a:prstGeom prst="rect">
            <a:avLst/>
          </a:prstGeom>
          <a:solidFill>
            <a:schemeClr val="bg1"/>
          </a:solidFill>
          <a:ln w="9525">
            <a:solidFill>
              <a:schemeClr val="tx1"/>
            </a:solidFill>
            <a:miter lim="800000"/>
            <a:headEnd/>
            <a:tailEnd/>
          </a:ln>
        </p:spPr>
        <p:txBody>
          <a:bodyPr wrap="square" anchor="ctr">
            <a:spAutoFit/>
          </a:bodyPr>
          <a:lstStyle>
            <a:lvl1pPr>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400" b="1" i="1" dirty="0">
                <a:latin typeface="Times New Roman" panose="02020603050405020304" pitchFamily="18" charset="0"/>
                <a:cs typeface="Times New Roman" panose="02020603050405020304" pitchFamily="18" charset="0"/>
              </a:rPr>
              <a:t>Nhân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gặp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trước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giờ</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chiến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trường</a:t>
            </a:r>
            <a:r>
              <a:rPr lang="en-US" altLang="en-US" sz="2400" b="1" i="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3546475" y="314325"/>
            <a:ext cx="5791200" cy="523875"/>
          </a:xfrm>
          <a:prstGeom prst="rect">
            <a:avLst/>
          </a:prstGeom>
          <a:solidFill>
            <a:srgbClr val="1F497D">
              <a:lumMod val="50000"/>
            </a:srgbClr>
          </a:solidFill>
        </p:spPr>
        <p:txBody>
          <a:bodyPr>
            <a:spAutoFit/>
          </a:bodyPr>
          <a:lstStyle/>
          <a:p>
            <a:pPr algn="ctr" eaLnBrk="1" fontAlgn="auto" hangingPunct="1">
              <a:spcBef>
                <a:spcPts val="0"/>
              </a:spcBef>
              <a:spcAft>
                <a:spcPts val="0"/>
              </a:spcAft>
              <a:defRPr/>
            </a:pPr>
            <a:r>
              <a:rPr lang="en-US" sz="2800" b="1" kern="0" dirty="0">
                <a:solidFill>
                  <a:sysClr val="window" lastClr="FFFFFF"/>
                </a:solidFill>
                <a:latin typeface="Times New Roman" pitchFamily="18" charset="0"/>
                <a:cs typeface="Times New Roman" pitchFamily="18" charset="0"/>
              </a:rPr>
              <a:t>TÓM TẮT</a:t>
            </a:r>
          </a:p>
        </p:txBody>
      </p:sp>
      <p:sp>
        <p:nvSpPr>
          <p:cNvPr id="2" name="TextBox 1"/>
          <p:cNvSpPr txBox="1"/>
          <p:nvPr/>
        </p:nvSpPr>
        <p:spPr>
          <a:xfrm>
            <a:off x="10394180" y="1645923"/>
            <a:ext cx="1797820" cy="415498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thương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đồng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ngày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chiến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kì</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gian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khổ</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nhưng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hoàng</a:t>
            </a:r>
            <a:r>
              <a:rPr lang="en-US" sz="24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9265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2533"/>
                                        </p:tgtEl>
                                        <p:attrNameLst>
                                          <p:attrName>style.visibility</p:attrName>
                                        </p:attrNameLst>
                                      </p:cBhvr>
                                      <p:to>
                                        <p:strVal val="visible"/>
                                      </p:to>
                                    </p:set>
                                    <p:animEffect transition="in" filter="fade">
                                      <p:cBhvr>
                                        <p:cTn id="10" dur="500"/>
                                        <p:tgtEl>
                                          <p:spTgt spid="225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538"/>
                                        </p:tgtEl>
                                        <p:attrNameLst>
                                          <p:attrName>style.visibility</p:attrName>
                                        </p:attrNameLst>
                                      </p:cBhvr>
                                      <p:to>
                                        <p:strVal val="visible"/>
                                      </p:to>
                                    </p:set>
                                    <p:animEffect transition="in" filter="fade">
                                      <p:cBhvr>
                                        <p:cTn id="13" dur="500"/>
                                        <p:tgtEl>
                                          <p:spTgt spid="225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539"/>
                                        </p:tgtEl>
                                        <p:attrNameLst>
                                          <p:attrName>style.visibility</p:attrName>
                                        </p:attrNameLst>
                                      </p:cBhvr>
                                      <p:to>
                                        <p:strVal val="visible"/>
                                      </p:to>
                                    </p:set>
                                    <p:animEffect transition="in" filter="fade">
                                      <p:cBhvr>
                                        <p:cTn id="16" dur="500"/>
                                        <p:tgtEl>
                                          <p:spTgt spid="2253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nodeType="withEffect">
                                  <p:stCondLst>
                                    <p:cond delay="0"/>
                                  </p:stCondLst>
                                  <p:childTnLst>
                                    <p:set>
                                      <p:cBhvr>
                                        <p:cTn id="23" dur="1" fill="hold">
                                          <p:stCondLst>
                                            <p:cond delay="0"/>
                                          </p:stCondLst>
                                        </p:cTn>
                                        <p:tgtEl>
                                          <p:spTgt spid="22535"/>
                                        </p:tgtEl>
                                        <p:attrNameLst>
                                          <p:attrName>style.visibility</p:attrName>
                                        </p:attrNameLst>
                                      </p:cBhvr>
                                      <p:to>
                                        <p:strVal val="visible"/>
                                      </p:to>
                                    </p:set>
                                    <p:animEffect transition="in" filter="fade">
                                      <p:cBhvr>
                                        <p:cTn id="24" dur="500"/>
                                        <p:tgtEl>
                                          <p:spTgt spid="225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542"/>
                                        </p:tgtEl>
                                        <p:attrNameLst>
                                          <p:attrName>style.visibility</p:attrName>
                                        </p:attrNameLst>
                                      </p:cBhvr>
                                      <p:to>
                                        <p:strVal val="visible"/>
                                      </p:to>
                                    </p:set>
                                    <p:animEffect transition="in" filter="fade">
                                      <p:cBhvr>
                                        <p:cTn id="27" dur="500"/>
                                        <p:tgtEl>
                                          <p:spTgt spid="225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543"/>
                                        </p:tgtEl>
                                        <p:attrNameLst>
                                          <p:attrName>style.visibility</p:attrName>
                                        </p:attrNameLst>
                                      </p:cBhvr>
                                      <p:to>
                                        <p:strVal val="visible"/>
                                      </p:to>
                                    </p:set>
                                    <p:animEffect transition="in" filter="fade">
                                      <p:cBhvr>
                                        <p:cTn id="30" dur="500"/>
                                        <p:tgtEl>
                                          <p:spTgt spid="2254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par>
                                <p:cTn id="36" presetID="10" presetClass="entr" presetSubtype="0" fill="hold" nodeType="withEffect">
                                  <p:stCondLst>
                                    <p:cond delay="0"/>
                                  </p:stCondLst>
                                  <p:childTnLst>
                                    <p:set>
                                      <p:cBhvr>
                                        <p:cTn id="37" dur="1" fill="hold">
                                          <p:stCondLst>
                                            <p:cond delay="0"/>
                                          </p:stCondLst>
                                        </p:cTn>
                                        <p:tgtEl>
                                          <p:spTgt spid="22537"/>
                                        </p:tgtEl>
                                        <p:attrNameLst>
                                          <p:attrName>style.visibility</p:attrName>
                                        </p:attrNameLst>
                                      </p:cBhvr>
                                      <p:to>
                                        <p:strVal val="visible"/>
                                      </p:to>
                                    </p:set>
                                    <p:animEffect transition="in" filter="fade">
                                      <p:cBhvr>
                                        <p:cTn id="38" dur="500"/>
                                        <p:tgtEl>
                                          <p:spTgt spid="225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544"/>
                                        </p:tgtEl>
                                        <p:attrNameLst>
                                          <p:attrName>style.visibility</p:attrName>
                                        </p:attrNameLst>
                                      </p:cBhvr>
                                      <p:to>
                                        <p:strVal val="visible"/>
                                      </p:to>
                                    </p:set>
                                    <p:animEffect transition="in" filter="fade">
                                      <p:cBhvr>
                                        <p:cTn id="41" dur="500"/>
                                        <p:tgtEl>
                                          <p:spTgt spid="2254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545"/>
                                        </p:tgtEl>
                                        <p:attrNameLst>
                                          <p:attrName>style.visibility</p:attrName>
                                        </p:attrNameLst>
                                      </p:cBhvr>
                                      <p:to>
                                        <p:strVal val="visible"/>
                                      </p:to>
                                    </p:set>
                                    <p:animEffect transition="in" filter="fade">
                                      <p:cBhvr>
                                        <p:cTn id="44" dur="500"/>
                                        <p:tgtEl>
                                          <p:spTgt spid="2254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546"/>
                                        </p:tgtEl>
                                        <p:attrNameLst>
                                          <p:attrName>style.visibility</p:attrName>
                                        </p:attrNameLst>
                                      </p:cBhvr>
                                      <p:to>
                                        <p:strVal val="visible"/>
                                      </p:to>
                                    </p:set>
                                    <p:animEffect transition="in" filter="fade">
                                      <p:cBhvr>
                                        <p:cTn id="55" dur="500"/>
                                        <p:tgtEl>
                                          <p:spTgt spid="2254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547"/>
                                        </p:tgtEl>
                                        <p:attrNameLst>
                                          <p:attrName>style.visibility</p:attrName>
                                        </p:attrNameLst>
                                      </p:cBhvr>
                                      <p:to>
                                        <p:strVal val="visible"/>
                                      </p:to>
                                    </p:set>
                                    <p:animEffect transition="in" filter="fade">
                                      <p:cBhvr>
                                        <p:cTn id="58" dur="500"/>
                                        <p:tgtEl>
                                          <p:spTgt spid="2254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8" grpId="0"/>
      <p:bldP spid="22539" grpId="0" animBg="1"/>
      <p:bldP spid="22542" grpId="0"/>
      <p:bldP spid="22543" grpId="0" animBg="1"/>
      <p:bldP spid="22544" grpId="0"/>
      <p:bldP spid="22545" grpId="0" animBg="1"/>
      <p:bldP spid="22546" grpId="0"/>
      <p:bldP spid="22547"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514" y="1358538"/>
            <a:ext cx="11534503" cy="341632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2.1.Tìm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CÂU 1:</a:t>
            </a:r>
            <a:r>
              <a:rPr lang="en-US" b="1" dirty="0"/>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a:t>
            </a:r>
          </a:p>
          <a:p>
            <a:pPr algn="ctr"/>
            <a:r>
              <a:rPr lang="en-US" sz="2800" dirty="0">
                <a:latin typeface="Times New Roman" panose="02020603050405020304" pitchFamily="18" charset="0"/>
                <a:cs typeface="Times New Roman" panose="02020603050405020304" pitchFamily="18" charset="0"/>
              </a:rPr>
              <a:t>                        </a:t>
            </a:r>
            <a:r>
              <a:rPr lang="en-US" sz="3200" b="1" dirty="0">
                <a:solidFill>
                  <a:srgbClr val="7030A0"/>
                </a:solidFill>
                <a:latin typeface="Times New Roman" panose="02020603050405020304" pitchFamily="18" charset="0"/>
                <a:cs typeface="Times New Roman" panose="02020603050405020304" pitchFamily="18" charset="0"/>
              </a:rPr>
              <a:t>THẢO LUẬN THEO CẶP HOÀN THÀNH </a:t>
            </a:r>
          </a:p>
          <a:p>
            <a:pPr algn="ctr"/>
            <a:r>
              <a:rPr lang="en-US" sz="3200" b="1" dirty="0">
                <a:solidFill>
                  <a:srgbClr val="7030A0"/>
                </a:solidFill>
                <a:latin typeface="Times New Roman" panose="02020603050405020304" pitchFamily="18" charset="0"/>
                <a:cs typeface="Times New Roman" panose="02020603050405020304" pitchFamily="18" charset="0"/>
              </a:rPr>
              <a:t>PHIẾU HỌC TẬP SỐ 1</a:t>
            </a:r>
          </a:p>
          <a:p>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055106" y="328632"/>
            <a:ext cx="1008179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HOẠT ĐỘNG ĐỌC – HIỂU VĂN BẢN</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5175"/>
            <a:ext cx="3161211" cy="3082825"/>
          </a:xfrm>
          <a:prstGeom prst="rect">
            <a:avLst/>
          </a:prstGeom>
        </p:spPr>
      </p:pic>
    </p:spTree>
    <p:extLst>
      <p:ext uri="{BB962C8B-B14F-4D97-AF65-F5344CB8AC3E}">
        <p14:creationId xmlns:p14="http://schemas.microsoft.com/office/powerpoint/2010/main" val="7968525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heel(1)">
                                      <p:cBhvr>
                                        <p:cTn id="22" dur="2000"/>
                                        <p:tgtEl>
                                          <p:spTgt spid="2">
                                            <p:txEl>
                                              <p:pRg st="2" end="2"/>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heel(1)">
                                      <p:cBhvr>
                                        <p:cTn id="25" dur="20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p:tgtEl>
                                          <p:spTgt spid="5"/>
                                        </p:tgtEl>
                                        <p:attrNameLst>
                                          <p:attrName>ppt_y</p:attrName>
                                        </p:attrNameLst>
                                      </p:cBhvr>
                                      <p:tavLst>
                                        <p:tav tm="0">
                                          <p:val>
                                            <p:strVal val="#ppt_y+#ppt_h*1.125000"/>
                                          </p:val>
                                        </p:tav>
                                        <p:tav tm="100000">
                                          <p:val>
                                            <p:strVal val="#ppt_y"/>
                                          </p:val>
                                        </p:tav>
                                      </p:tavLst>
                                    </p:anim>
                                    <p:animEffect transition="in" filter="wipe(up)">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51671453"/>
              </p:ext>
            </p:extLst>
          </p:nvPr>
        </p:nvGraphicFramePr>
        <p:xfrm>
          <a:off x="695551" y="875210"/>
          <a:ext cx="10982643" cy="5812971"/>
        </p:xfrm>
        <a:graphic>
          <a:graphicData uri="http://schemas.openxmlformats.org/drawingml/2006/table">
            <a:tbl>
              <a:tblPr firstRow="1" firstCol="1" bandRow="1">
                <a:tableStyleId>{5C22544A-7EE6-4342-B048-85BDC9FD1C3A}</a:tableStyleId>
              </a:tblPr>
              <a:tblGrid>
                <a:gridCol w="3768880">
                  <a:extLst>
                    <a:ext uri="{9D8B030D-6E8A-4147-A177-3AD203B41FA5}">
                      <a16:colId xmlns:a16="http://schemas.microsoft.com/office/drawing/2014/main" val="922558267"/>
                    </a:ext>
                  </a:extLst>
                </a:gridCol>
                <a:gridCol w="7213763">
                  <a:extLst>
                    <a:ext uri="{9D8B030D-6E8A-4147-A177-3AD203B41FA5}">
                      <a16:colId xmlns:a16="http://schemas.microsoft.com/office/drawing/2014/main" val="3994987101"/>
                    </a:ext>
                  </a:extLst>
                </a:gridCol>
              </a:tblGrid>
              <a:tr h="593313">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Câu </a:t>
                      </a:r>
                      <a:r>
                        <a:rPr lang="en-US" sz="2400" dirty="0" err="1">
                          <a:effectLst/>
                          <a:latin typeface="Times New Roman" panose="02020603050405020304" pitchFamily="18" charset="0"/>
                          <a:cs typeface="Times New Roman" panose="02020603050405020304" pitchFamily="18" charset="0"/>
                        </a:rPr>
                        <a:t>hỏi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Câu </a:t>
                      </a:r>
                      <a:r>
                        <a:rPr lang="en-US" sz="2400" dirty="0" err="1">
                          <a:effectLst/>
                          <a:latin typeface="Times New Roman" panose="02020603050405020304" pitchFamily="18" charset="0"/>
                          <a:cs typeface="Times New Roman" panose="02020603050405020304" pitchFamily="18" charset="0"/>
                        </a:rPr>
                        <a:t>trả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lời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0382766"/>
                  </a:ext>
                </a:extLst>
              </a:tr>
              <a:tr h="1186625">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Ai là người kể chuyện?</a:t>
                      </a:r>
                    </a:p>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marL="68580" marR="68580" marT="0" marB="0"/>
                </a:tc>
                <a:extLst>
                  <a:ext uri="{0D108BD9-81ED-4DB2-BD59-A6C34878D82A}">
                    <a16:rowId xmlns:a16="http://schemas.microsoft.com/office/drawing/2014/main" val="1149527824"/>
                  </a:ext>
                </a:extLst>
              </a:tr>
              <a:tr h="1066470">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Văn bản có mấy nhân vật?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tc>
                <a:extLst>
                  <a:ext uri="{0D108BD9-81ED-4DB2-BD59-A6C34878D82A}">
                    <a16:rowId xmlns:a16="http://schemas.microsoft.com/office/drawing/2014/main" val="669935374"/>
                  </a:ext>
                </a:extLst>
              </a:tr>
              <a:tr h="1186625">
                <a:tc>
                  <a:txBody>
                    <a:bodyPr/>
                    <a:lstStyle/>
                    <a:p>
                      <a:pPr>
                        <a:lnSpc>
                          <a:spcPct val="107000"/>
                        </a:lnSpc>
                        <a:spcAft>
                          <a:spcPts val="0"/>
                        </a:spcAft>
                      </a:pPr>
                      <a:r>
                        <a:rPr lang="en-US" sz="2400" dirty="0" err="1">
                          <a:effectLst/>
                          <a:latin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marL="68580" marR="68580" marT="0" marB="0"/>
                </a:tc>
                <a:extLst>
                  <a:ext uri="{0D108BD9-81ED-4DB2-BD59-A6C34878D82A}">
                    <a16:rowId xmlns:a16="http://schemas.microsoft.com/office/drawing/2014/main" val="2491087206"/>
                  </a:ext>
                </a:extLst>
              </a:tr>
              <a:tr h="1779938">
                <a:tc>
                  <a:txBody>
                    <a:bodyPr/>
                    <a:lstStyle/>
                    <a:p>
                      <a:pPr algn="just">
                        <a:lnSpc>
                          <a:spcPct val="107000"/>
                        </a:lnSpc>
                        <a:spcAft>
                          <a:spcPts val="0"/>
                        </a:spcAft>
                      </a:pPr>
                      <a:r>
                        <a:rPr lang="en-US" sz="2400">
                          <a:effectLst/>
                          <a:latin typeface="Times New Roman" panose="02020603050405020304" pitchFamily="18" charset="0"/>
                          <a:cs typeface="Times New Roman" panose="02020603050405020304" pitchFamily="18" charset="0"/>
                        </a:rPr>
                        <a:t>Lời người kể chuyện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marL="68580" marR="68580" marT="0" marB="0"/>
                </a:tc>
                <a:extLst>
                  <a:ext uri="{0D108BD9-81ED-4DB2-BD59-A6C34878D82A}">
                    <a16:rowId xmlns:a16="http://schemas.microsoft.com/office/drawing/2014/main" val="1117152274"/>
                  </a:ext>
                </a:extLst>
              </a:tr>
            </a:tbl>
          </a:graphicData>
        </a:graphic>
      </p:graphicFrame>
      <p:sp>
        <p:nvSpPr>
          <p:cNvPr id="4" name="Rectangle 3"/>
          <p:cNvSpPr/>
          <p:nvPr/>
        </p:nvSpPr>
        <p:spPr>
          <a:xfrm>
            <a:off x="3050906" y="-37129"/>
            <a:ext cx="6090193"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PHIẾU HỌC TẬP SỐ 1</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243646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Việt Nam thời đại Hồ Chí Minh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817" y="104502"/>
            <a:ext cx="12022183" cy="6230983"/>
          </a:xfrm>
        </p:spPr>
      </p:pic>
    </p:spTree>
    <p:extLst>
      <p:ext uri="{BB962C8B-B14F-4D97-AF65-F5344CB8AC3E}">
        <p14:creationId xmlns:p14="http://schemas.microsoft.com/office/powerpoint/2010/main" val="338246656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7802613"/>
              </p:ext>
            </p:extLst>
          </p:nvPr>
        </p:nvGraphicFramePr>
        <p:xfrm>
          <a:off x="695551" y="858928"/>
          <a:ext cx="10982643" cy="5829254"/>
        </p:xfrm>
        <a:graphic>
          <a:graphicData uri="http://schemas.openxmlformats.org/drawingml/2006/table">
            <a:tbl>
              <a:tblPr firstRow="1" firstCol="1" bandRow="1">
                <a:tableStyleId>{5C22544A-7EE6-4342-B048-85BDC9FD1C3A}</a:tableStyleId>
              </a:tblPr>
              <a:tblGrid>
                <a:gridCol w="3768880">
                  <a:extLst>
                    <a:ext uri="{9D8B030D-6E8A-4147-A177-3AD203B41FA5}">
                      <a16:colId xmlns:a16="http://schemas.microsoft.com/office/drawing/2014/main" val="922558267"/>
                    </a:ext>
                  </a:extLst>
                </a:gridCol>
                <a:gridCol w="7213763">
                  <a:extLst>
                    <a:ext uri="{9D8B030D-6E8A-4147-A177-3AD203B41FA5}">
                      <a16:colId xmlns:a16="http://schemas.microsoft.com/office/drawing/2014/main" val="3994987101"/>
                    </a:ext>
                  </a:extLst>
                </a:gridCol>
              </a:tblGrid>
              <a:tr h="573574">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Câu hỏi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Câu </a:t>
                      </a:r>
                      <a:r>
                        <a:rPr lang="en-US" sz="2400" dirty="0" err="1">
                          <a:effectLst/>
                          <a:latin typeface="Times New Roman" panose="02020603050405020304" pitchFamily="18" charset="0"/>
                          <a:cs typeface="Times New Roman" panose="02020603050405020304" pitchFamily="18" charset="0"/>
                        </a:rPr>
                        <a:t>trả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lời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0382766"/>
                  </a:ext>
                </a:extLst>
              </a:tr>
              <a:tr h="1147146">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Ai là người kể chuyện?</a:t>
                      </a:r>
                    </a:p>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Nhân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a:t>
                      </a:r>
                      <a:r>
                        <a:rPr lang="en-US" sz="24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9527824"/>
                  </a:ext>
                </a:extLst>
              </a:tr>
              <a:tr h="1030988">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Văn bản có mấy nhân vật?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Văn bản có ba nhân vật.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9935374"/>
                  </a:ext>
                </a:extLst>
              </a:tr>
              <a:tr h="1147146">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Lời nhân vật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cơm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dọn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Kìa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Hùng</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1087206"/>
                  </a:ext>
                </a:extLst>
              </a:tr>
              <a:tr h="1903128">
                <a:tc>
                  <a:txBody>
                    <a:bodyPr/>
                    <a:lstStyle/>
                    <a:p>
                      <a:pPr algn="just">
                        <a:lnSpc>
                          <a:spcPct val="107000"/>
                        </a:lnSpc>
                        <a:spcAft>
                          <a:spcPts val="0"/>
                        </a:spcAft>
                      </a:pPr>
                      <a:r>
                        <a:rPr lang="en-US" sz="2400">
                          <a:effectLst/>
                          <a:latin typeface="Times New Roman" panose="02020603050405020304" pitchFamily="18" charset="0"/>
                          <a:cs typeface="Times New Roman" panose="02020603050405020304" pitchFamily="18" charset="0"/>
                        </a:rPr>
                        <a:t>Lời người kể chuyện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Tôi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mở</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túi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phòng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hóa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đeo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gói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cốt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dúi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rót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chè</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ấm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cốt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chè</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tươu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lúi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húi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dép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vội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7152274"/>
                  </a:ext>
                </a:extLst>
              </a:tr>
            </a:tbl>
          </a:graphicData>
        </a:graphic>
      </p:graphicFrame>
      <p:sp>
        <p:nvSpPr>
          <p:cNvPr id="3" name="Rectangle 2"/>
          <p:cNvSpPr/>
          <p:nvPr/>
        </p:nvSpPr>
        <p:spPr>
          <a:xfrm>
            <a:off x="3050906" y="-37129"/>
            <a:ext cx="6090193"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PHIẾU HỌC TẬP SỐ 1</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835772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514" y="352697"/>
            <a:ext cx="10607040" cy="2739211"/>
          </a:xfrm>
          <a:prstGeom prst="rect">
            <a:avLst/>
          </a:prstGeom>
          <a:noFill/>
        </p:spPr>
        <p:txBody>
          <a:bodyPr wrap="square" rtlCol="0">
            <a:spAutoFit/>
          </a:bodyPr>
          <a:lstStyle/>
          <a:p>
            <a:pPr algn="ctr"/>
            <a:r>
              <a:rPr lang="en-US" sz="4000" b="1" dirty="0">
                <a:solidFill>
                  <a:srgbClr val="7030A0"/>
                </a:solidFill>
                <a:latin typeface="Times New Roman" panose="02020603050405020304" pitchFamily="18" charset="0"/>
                <a:cs typeface="Times New Roman" panose="02020603050405020304" pitchFamily="18" charset="0"/>
              </a:rPr>
              <a:t>THẢO LUẬN THEO NHÓM</a:t>
            </a:r>
          </a:p>
          <a:p>
            <a:endParaRPr lang="en-US" b="1" dirty="0"/>
          </a:p>
          <a:p>
            <a:endParaRPr lang="en-US" b="1" dirty="0"/>
          </a:p>
          <a:p>
            <a:r>
              <a:rPr lang="en-US" sz="3200" b="1" dirty="0" err="1">
                <a:solidFill>
                  <a:srgbClr val="0070C0"/>
                </a:solidFill>
                <a:latin typeface="Times New Roman" panose="02020603050405020304" pitchFamily="18" charset="0"/>
                <a:cs typeface="Times New Roman" panose="02020603050405020304" pitchFamily="18" charset="0"/>
              </a:rPr>
              <a:t>Thảo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luận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theo</a:t>
            </a:r>
            <a:r>
              <a:rPr lang="en-US" sz="3200" b="1" dirty="0">
                <a:solidFill>
                  <a:srgbClr val="0070C0"/>
                </a:solidFill>
                <a:latin typeface="Times New Roman" panose="02020603050405020304" pitchFamily="18" charset="0"/>
                <a:cs typeface="Times New Roman" panose="02020603050405020304" pitchFamily="18" charset="0"/>
              </a:rPr>
              <a:t> 6 </a:t>
            </a:r>
            <a:r>
              <a:rPr lang="en-US" sz="3200" b="1" dirty="0" err="1">
                <a:solidFill>
                  <a:srgbClr val="0070C0"/>
                </a:solidFill>
                <a:latin typeface="Times New Roman" panose="02020603050405020304" pitchFamily="18" charset="0"/>
                <a:cs typeface="Times New Roman" panose="02020603050405020304" pitchFamily="18" charset="0"/>
              </a:rPr>
              <a:t>nhóm</a:t>
            </a:r>
            <a:r>
              <a:rPr lang="en-US" sz="3200" b="1" dirty="0">
                <a:solidFill>
                  <a:srgbClr val="0070C0"/>
                </a:solidFill>
                <a:latin typeface="Times New Roman" panose="02020603050405020304" pitchFamily="18" charset="0"/>
                <a:cs typeface="Times New Roman" panose="02020603050405020304" pitchFamily="18" charset="0"/>
              </a:rPr>
              <a:t>:</a:t>
            </a:r>
            <a:br>
              <a:rPr lang="en-US" sz="3200" b="1" dirty="0">
                <a:solidFill>
                  <a:srgbClr val="0070C0"/>
                </a:solidFill>
                <a:latin typeface="Times New Roman" panose="02020603050405020304" pitchFamily="18" charset="0"/>
                <a:cs typeface="Times New Roman" panose="02020603050405020304" pitchFamily="18" charset="0"/>
              </a:rPr>
            </a:b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Nhóm</a:t>
            </a:r>
            <a:r>
              <a:rPr lang="en-US" sz="3200" b="1" dirty="0">
                <a:solidFill>
                  <a:srgbClr val="0070C0"/>
                </a:solidFill>
                <a:latin typeface="Times New Roman" panose="02020603050405020304" pitchFamily="18" charset="0"/>
                <a:cs typeface="Times New Roman" panose="02020603050405020304" pitchFamily="18" charset="0"/>
              </a:rPr>
              <a:t> 1, 3, 5: </a:t>
            </a:r>
            <a:r>
              <a:rPr lang="en-US" sz="3200" b="1" dirty="0" err="1">
                <a:solidFill>
                  <a:srgbClr val="0070C0"/>
                </a:solidFill>
                <a:latin typeface="Times New Roman" panose="02020603050405020304" pitchFamily="18" charset="0"/>
                <a:cs typeface="Times New Roman" panose="02020603050405020304" pitchFamily="18" charset="0"/>
              </a:rPr>
              <a:t>hoàn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2 </a:t>
            </a:r>
            <a:r>
              <a:rPr lang="en-US" sz="3200" b="1" dirty="0" err="1">
                <a:solidFill>
                  <a:srgbClr val="0070C0"/>
                </a:solidFill>
                <a:latin typeface="Times New Roman" panose="02020603050405020304" pitchFamily="18" charset="0"/>
                <a:cs typeface="Times New Roman" panose="02020603050405020304" pitchFamily="18" charset="0"/>
              </a:rPr>
              <a:t>theo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phiếu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tập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a:t>
            </a:r>
            <a:r>
              <a:rPr lang="en-US" sz="3200" b="1" dirty="0">
                <a:solidFill>
                  <a:srgbClr val="0070C0"/>
                </a:solidFill>
                <a:latin typeface="Times New Roman" panose="02020603050405020304" pitchFamily="18" charset="0"/>
                <a:cs typeface="Times New Roman" panose="02020603050405020304" pitchFamily="18" charset="0"/>
              </a:rPr>
              <a:t> 2.</a:t>
            </a:r>
          </a:p>
          <a:p>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Nhóm</a:t>
            </a:r>
            <a:r>
              <a:rPr lang="en-US" sz="3200" b="1" dirty="0">
                <a:solidFill>
                  <a:srgbClr val="0070C0"/>
                </a:solidFill>
                <a:latin typeface="Times New Roman" panose="02020603050405020304" pitchFamily="18" charset="0"/>
                <a:cs typeface="Times New Roman" panose="02020603050405020304" pitchFamily="18" charset="0"/>
              </a:rPr>
              <a:t> 2, 4, 6 </a:t>
            </a:r>
            <a:r>
              <a:rPr lang="en-US" sz="3200" b="1" dirty="0" err="1">
                <a:solidFill>
                  <a:srgbClr val="0070C0"/>
                </a:solidFill>
                <a:latin typeface="Times New Roman" panose="02020603050405020304" pitchFamily="18" charset="0"/>
                <a:cs typeface="Times New Roman" panose="02020603050405020304" pitchFamily="18" charset="0"/>
              </a:rPr>
              <a:t>hoàn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3 </a:t>
            </a:r>
            <a:r>
              <a:rPr lang="en-US" sz="3200" b="1" dirty="0" err="1">
                <a:solidFill>
                  <a:srgbClr val="0070C0"/>
                </a:solidFill>
                <a:latin typeface="Times New Roman" panose="02020603050405020304" pitchFamily="18" charset="0"/>
                <a:cs typeface="Times New Roman" panose="02020603050405020304" pitchFamily="18" charset="0"/>
              </a:rPr>
              <a:t>theo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phiếu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tập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a:t>
            </a:r>
            <a:r>
              <a:rPr lang="en-US" sz="3200" b="1" dirty="0">
                <a:solidFill>
                  <a:srgbClr val="0070C0"/>
                </a:solidFill>
                <a:latin typeface="Times New Roman" panose="02020603050405020304" pitchFamily="18" charset="0"/>
                <a:cs typeface="Times New Roman" panose="02020603050405020304" pitchFamily="18" charset="0"/>
              </a:rPr>
              <a:t> 3.</a:t>
            </a: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074" y="3415120"/>
            <a:ext cx="11273246" cy="3103245"/>
          </a:xfrm>
          <a:prstGeom prst="rect">
            <a:avLst/>
          </a:prstGeom>
        </p:spPr>
      </p:pic>
    </p:spTree>
    <p:extLst>
      <p:ext uri="{BB962C8B-B14F-4D97-AF65-F5344CB8AC3E}">
        <p14:creationId xmlns:p14="http://schemas.microsoft.com/office/powerpoint/2010/main" val="32902250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74296982"/>
              </p:ext>
            </p:extLst>
          </p:nvPr>
        </p:nvGraphicFramePr>
        <p:xfrm>
          <a:off x="905098" y="1175657"/>
          <a:ext cx="10407335" cy="4018330"/>
        </p:xfrm>
        <a:graphic>
          <a:graphicData uri="http://schemas.openxmlformats.org/drawingml/2006/table">
            <a:tbl>
              <a:tblPr firstRow="1" firstCol="1" bandRow="1">
                <a:tableStyleId>{5C22544A-7EE6-4342-B048-85BDC9FD1C3A}</a:tableStyleId>
              </a:tblPr>
              <a:tblGrid>
                <a:gridCol w="812661">
                  <a:extLst>
                    <a:ext uri="{9D8B030D-6E8A-4147-A177-3AD203B41FA5}">
                      <a16:colId xmlns:a16="http://schemas.microsoft.com/office/drawing/2014/main" val="3866508105"/>
                    </a:ext>
                  </a:extLst>
                </a:gridCol>
                <a:gridCol w="4226293">
                  <a:extLst>
                    <a:ext uri="{9D8B030D-6E8A-4147-A177-3AD203B41FA5}">
                      <a16:colId xmlns:a16="http://schemas.microsoft.com/office/drawing/2014/main" val="1093798233"/>
                    </a:ext>
                  </a:extLst>
                </a:gridCol>
                <a:gridCol w="5368381">
                  <a:extLst>
                    <a:ext uri="{9D8B030D-6E8A-4147-A177-3AD203B41FA5}">
                      <a16:colId xmlns:a16="http://schemas.microsoft.com/office/drawing/2014/main" val="976579839"/>
                    </a:ext>
                  </a:extLst>
                </a:gridCol>
              </a:tblGrid>
              <a:tr h="1136469">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gặp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3299733"/>
                  </a:ext>
                </a:extLst>
              </a:tr>
              <a:tr h="2881861">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p>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p>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6761971"/>
                  </a:ext>
                </a:extLst>
              </a:tr>
            </a:tbl>
          </a:graphicData>
        </a:graphic>
      </p:graphicFrame>
      <p:sp>
        <p:nvSpPr>
          <p:cNvPr id="3" name="Rectangle 1"/>
          <p:cNvSpPr>
            <a:spLocks noChangeArrowheads="1"/>
          </p:cNvSpPr>
          <p:nvPr/>
        </p:nvSpPr>
        <p:spPr bwMode="auto">
          <a:xfrm>
            <a:off x="2865165" y="-114876"/>
            <a:ext cx="67464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2</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378193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21625" y="11396"/>
            <a:ext cx="67464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3</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23004938"/>
              </p:ext>
            </p:extLst>
          </p:nvPr>
        </p:nvGraphicFramePr>
        <p:xfrm>
          <a:off x="0" y="719283"/>
          <a:ext cx="12192000" cy="7121673"/>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2831763724"/>
                    </a:ext>
                  </a:extLst>
                </a:gridCol>
                <a:gridCol w="3048000">
                  <a:extLst>
                    <a:ext uri="{9D8B030D-6E8A-4147-A177-3AD203B41FA5}">
                      <a16:colId xmlns:a16="http://schemas.microsoft.com/office/drawing/2014/main" val="3209873717"/>
                    </a:ext>
                  </a:extLst>
                </a:gridCol>
                <a:gridCol w="3048000">
                  <a:extLst>
                    <a:ext uri="{9D8B030D-6E8A-4147-A177-3AD203B41FA5}">
                      <a16:colId xmlns:a16="http://schemas.microsoft.com/office/drawing/2014/main" val="1455146694"/>
                    </a:ext>
                  </a:extLst>
                </a:gridCol>
                <a:gridCol w="3048000">
                  <a:extLst>
                    <a:ext uri="{9D8B030D-6E8A-4147-A177-3AD203B41FA5}">
                      <a16:colId xmlns:a16="http://schemas.microsoft.com/office/drawing/2014/main" val="1402744709"/>
                    </a:ext>
                  </a:extLst>
                </a:gridCol>
              </a:tblGrid>
              <a:tr h="391351">
                <a:tc>
                  <a:txBody>
                    <a:bodyPr/>
                    <a:lstStyle/>
                    <a:p>
                      <a:pPr algn="ctr">
                        <a:lnSpc>
                          <a:spcPct val="107000"/>
                        </a:lnSpc>
                        <a:spcAft>
                          <a:spcPts val="0"/>
                        </a:spcAft>
                      </a:pPr>
                      <a:r>
                        <a:rPr lang="en-US" sz="2400" dirty="0" err="1">
                          <a:solidFill>
                            <a:srgbClr val="C00000"/>
                          </a:solidFill>
                          <a:effectLst/>
                          <a:latin typeface="Times New Roman" panose="02020603050405020304" pitchFamily="18" charset="0"/>
                          <a:cs typeface="Times New Roman" panose="02020603050405020304" pitchFamily="18" charset="0"/>
                        </a:rPr>
                        <a:t>Hình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ảnh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Giang</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algn="ctr">
                        <a:lnSpc>
                          <a:spcPct val="107000"/>
                        </a:lnSpc>
                        <a:spcAft>
                          <a:spcPts val="0"/>
                        </a:spcAft>
                      </a:pPr>
                      <a:r>
                        <a:rPr lang="en-US" sz="2400" dirty="0">
                          <a:solidFill>
                            <a:srgbClr val="C00000"/>
                          </a:solidFill>
                          <a:effectLst/>
                          <a:latin typeface="Times New Roman" panose="02020603050405020304" pitchFamily="18" charset="0"/>
                          <a:cs typeface="Times New Roman" panose="02020603050405020304" pitchFamily="18" charset="0"/>
                        </a:rPr>
                        <a:t>Qua </a:t>
                      </a:r>
                      <a:r>
                        <a:rPr lang="en-US" sz="2400" dirty="0" err="1">
                          <a:solidFill>
                            <a:srgbClr val="C00000"/>
                          </a:solidFill>
                          <a:effectLst/>
                          <a:latin typeface="Times New Roman" panose="02020603050405020304" pitchFamily="18" charset="0"/>
                          <a:cs typeface="Times New Roman" panose="02020603050405020304" pitchFamily="18" charset="0"/>
                        </a:rPr>
                        <a:t>điểm</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nhìn</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algn="ctr">
                        <a:lnSpc>
                          <a:spcPct val="107000"/>
                        </a:lnSpc>
                        <a:spcAft>
                          <a:spcPts val="0"/>
                        </a:spcAft>
                      </a:pPr>
                      <a:r>
                        <a:rPr lang="en-US" sz="2400" dirty="0">
                          <a:solidFill>
                            <a:srgbClr val="C00000"/>
                          </a:solidFill>
                          <a:effectLst/>
                          <a:latin typeface="Times New Roman" panose="02020603050405020304" pitchFamily="18" charset="0"/>
                          <a:cs typeface="Times New Roman" panose="02020603050405020304" pitchFamily="18" charset="0"/>
                        </a:rPr>
                        <a:t>Chi </a:t>
                      </a:r>
                      <a:r>
                        <a:rPr lang="en-US" sz="2400" dirty="0" err="1">
                          <a:solidFill>
                            <a:srgbClr val="C00000"/>
                          </a:solidFill>
                          <a:effectLst/>
                          <a:latin typeface="Times New Roman" panose="02020603050405020304" pitchFamily="18" charset="0"/>
                          <a:cs typeface="Times New Roman" panose="02020603050405020304" pitchFamily="18" charset="0"/>
                        </a:rPr>
                        <a:t>tiết</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miêu</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tả</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algn="ctr">
                        <a:lnSpc>
                          <a:spcPct val="107000"/>
                        </a:lnSpc>
                        <a:spcAft>
                          <a:spcPts val="0"/>
                        </a:spcAft>
                      </a:pPr>
                      <a:r>
                        <a:rPr lang="en-US" sz="2400" dirty="0" err="1">
                          <a:solidFill>
                            <a:srgbClr val="C00000"/>
                          </a:solidFill>
                          <a:effectLst/>
                          <a:latin typeface="Times New Roman" panose="02020603050405020304" pitchFamily="18" charset="0"/>
                          <a:cs typeface="Times New Roman" panose="02020603050405020304" pitchFamily="18" charset="0"/>
                        </a:rPr>
                        <a:t>Tính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cách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nổi</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bật</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extLst>
                  <a:ext uri="{0D108BD9-81ED-4DB2-BD59-A6C34878D82A}">
                    <a16:rowId xmlns:a16="http://schemas.microsoft.com/office/drawing/2014/main" val="1700361368"/>
                  </a:ext>
                </a:extLst>
              </a:tr>
              <a:tr h="1162303">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Tại giếng nước công cộng (khi tình cờ gặp nhân vật “tôi”).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R="382270" algn="r">
                        <a:spcBef>
                          <a:spcPts val="5"/>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173355">
                        <a:spcBef>
                          <a:spcPts val="10"/>
                        </a:spcBef>
                        <a:spcAft>
                          <a:spcPts val="0"/>
                        </a:spcAft>
                        <a:tabLst>
                          <a:tab pos="173990"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49530" marR="41910">
                        <a:lnSpc>
                          <a:spcPct val="103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2232505967"/>
                  </a:ext>
                </a:extLst>
              </a:tr>
              <a:tr h="1128875">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Tại nhà mình (cùng với nhân vật “tôi” và bố)</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187960" marR="178435" indent="203835">
                        <a:lnSpc>
                          <a:spcPct val="103000"/>
                        </a:lnSpc>
                        <a:spcBef>
                          <a:spcPts val="1150"/>
                        </a:spcBef>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50165" marR="213995">
                        <a:lnSpc>
                          <a:spcPct val="103000"/>
                        </a:lnSpc>
                        <a:spcBef>
                          <a:spcPts val="10"/>
                        </a:spcBef>
                        <a:spcAft>
                          <a:spcPts val="0"/>
                        </a:spcAft>
                        <a:tabLst>
                          <a:tab pos="177800"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R="260985">
                        <a:lnSpc>
                          <a:spcPct val="103000"/>
                        </a:lnSpc>
                        <a:spcBef>
                          <a:spcPts val="25"/>
                        </a:spcBef>
                        <a:spcAft>
                          <a:spcPts val="0"/>
                        </a:spcAft>
                        <a:tabLst>
                          <a:tab pos="17780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1074377522"/>
                  </a:ext>
                </a:extLst>
              </a:tr>
              <a:tr h="1104874">
                <a:tc>
                  <a:txBody>
                    <a:bodyPr/>
                    <a:lstStyle/>
                    <a:p>
                      <a:pPr>
                        <a:spcBef>
                          <a:spcPts val="25"/>
                        </a:spcBef>
                        <a:spcAft>
                          <a:spcPts val="0"/>
                        </a:spcAft>
                      </a:pPr>
                      <a:r>
                        <a:rPr lang="vi-VN" sz="2400" dirty="0">
                          <a:effectLst/>
                          <a:latin typeface="Times New Roman" panose="02020603050405020304" pitchFamily="18" charset="0"/>
                          <a:cs typeface="Times New Roman" panose="02020603050405020304" pitchFamily="18" charset="0"/>
                        </a:rPr>
                        <a:t>Trên đường đưa </a:t>
                      </a:r>
                      <a:r>
                        <a:rPr lang="vi-VN" sz="2400" spc="-30" dirty="0">
                          <a:effectLst/>
                          <a:latin typeface="Times New Roman" panose="02020603050405020304" pitchFamily="18" charset="0"/>
                          <a:cs typeface="Times New Roman" panose="02020603050405020304" pitchFamily="18" charset="0"/>
                        </a:rPr>
                        <a:t>nhân</a:t>
                      </a:r>
                      <a:r>
                        <a:rPr lang="vi-VN" sz="2400" spc="-55" dirty="0">
                          <a:effectLst/>
                          <a:latin typeface="Times New Roman" panose="02020603050405020304" pitchFamily="18" charset="0"/>
                          <a:cs typeface="Times New Roman" panose="02020603050405020304" pitchFamily="18" charset="0"/>
                        </a:rPr>
                        <a:t> </a:t>
                      </a:r>
                      <a:r>
                        <a:rPr lang="vi-VN" sz="2400" spc="-30" dirty="0">
                          <a:effectLst/>
                          <a:latin typeface="Times New Roman" panose="02020603050405020304" pitchFamily="18" charset="0"/>
                          <a:cs typeface="Times New Roman" panose="02020603050405020304" pitchFamily="18" charset="0"/>
                        </a:rPr>
                        <a:t>vật</a:t>
                      </a:r>
                      <a:r>
                        <a:rPr lang="vi-VN" sz="2400" spc="-50" dirty="0">
                          <a:effectLst/>
                          <a:latin typeface="Times New Roman" panose="02020603050405020304" pitchFamily="18" charset="0"/>
                          <a:cs typeface="Times New Roman" panose="02020603050405020304" pitchFamily="18" charset="0"/>
                        </a:rPr>
                        <a:t> </a:t>
                      </a:r>
                      <a:r>
                        <a:rPr lang="vi-VN" sz="2400" spc="-30" dirty="0">
                          <a:effectLst/>
                          <a:latin typeface="Times New Roman" panose="02020603050405020304" pitchFamily="18" charset="0"/>
                          <a:cs typeface="Times New Roman" panose="02020603050405020304" pitchFamily="18" charset="0"/>
                        </a:rPr>
                        <a:t>“tôi”</a:t>
                      </a:r>
                      <a:r>
                        <a:rPr lang="vi-VN" sz="2400" spc="-50" dirty="0">
                          <a:effectLst/>
                          <a:latin typeface="Times New Roman" panose="02020603050405020304" pitchFamily="18" charset="0"/>
                          <a:cs typeface="Times New Roman" panose="02020603050405020304" pitchFamily="18" charset="0"/>
                        </a:rPr>
                        <a:t> </a:t>
                      </a:r>
                      <a:r>
                        <a:rPr lang="vi-VN" sz="2400" spc="-30" dirty="0">
                          <a:effectLst/>
                          <a:latin typeface="Times New Roman" panose="02020603050405020304" pitchFamily="18" charset="0"/>
                          <a:cs typeface="Times New Roman" panose="02020603050405020304" pitchFamily="18" charset="0"/>
                        </a:rPr>
                        <a:t>trở </a:t>
                      </a:r>
                      <a:r>
                        <a:rPr lang="vi-VN" sz="2400" dirty="0">
                          <a:effectLst/>
                          <a:latin typeface="Times New Roman" panose="02020603050405020304" pitchFamily="18" charset="0"/>
                          <a:cs typeface="Times New Roman" panose="02020603050405020304" pitchFamily="18" charset="0"/>
                        </a:rPr>
                        <a:t>lại</a:t>
                      </a:r>
                      <a:r>
                        <a:rPr lang="vi-VN" sz="2400" spc="-95"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đơn</a:t>
                      </a:r>
                      <a:r>
                        <a:rPr lang="vi-VN" sz="2400" spc="-8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vị</a:t>
                      </a:r>
                      <a:r>
                        <a:rPr lang="en-US" sz="2400" spc="-80" baseline="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bằng</a:t>
                      </a:r>
                      <a:r>
                        <a:rPr lang="vi-VN" sz="2400" spc="-8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xe </a:t>
                      </a:r>
                      <a:r>
                        <a:rPr lang="vi-VN" sz="2400" spc="-20" dirty="0">
                          <a:effectLst/>
                          <a:latin typeface="Times New Roman" panose="02020603050405020304" pitchFamily="18" charset="0"/>
                          <a:cs typeface="Times New Roman" panose="02020603050405020304" pitchFamily="18" charset="0"/>
                        </a:rPr>
                        <a:t>đạp</a:t>
                      </a:r>
                      <a:r>
                        <a:rPr lang="en-US" sz="2400" spc="-2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indent="457200">
                        <a:lnSpc>
                          <a:spcPct val="107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marL="50165" marR="153035">
                        <a:lnSpc>
                          <a:spcPct val="103000"/>
                        </a:lnSpc>
                        <a:spcBef>
                          <a:spcPts val="10"/>
                        </a:spcBef>
                        <a:spcAft>
                          <a:spcPts val="0"/>
                        </a:spcAft>
                        <a:tabLst>
                          <a:tab pos="171450"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49530" marR="73025">
                        <a:lnSpc>
                          <a:spcPct val="103000"/>
                        </a:lnSpc>
                        <a:spcBef>
                          <a:spcPts val="25"/>
                        </a:spcBef>
                        <a:spcAft>
                          <a:spcPts val="0"/>
                        </a:spcAft>
                        <a:tabLst>
                          <a:tab pos="18097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698051569"/>
                  </a:ext>
                </a:extLst>
              </a:tr>
              <a:tr h="1410788">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 Tại chiến trường Tây</a:t>
                      </a:r>
                      <a:r>
                        <a:rPr lang="vi-VN" sz="2400" spc="-35"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Nguyên</a:t>
                      </a:r>
                      <a:r>
                        <a:rPr lang="vi-VN" sz="2400" spc="-25"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(qua lời kể của bố với nhân vật “tôi”)</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187960">
                        <a:spcBef>
                          <a:spcPts val="1215"/>
                        </a:spcBef>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R="98425">
                        <a:lnSpc>
                          <a:spcPct val="103000"/>
                        </a:lnSpc>
                        <a:spcBef>
                          <a:spcPts val="10"/>
                        </a:spcBef>
                        <a:spcAft>
                          <a:spcPts val="0"/>
                        </a:spcAft>
                        <a:tabLst>
                          <a:tab pos="1708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49530" marR="57785">
                        <a:lnSpc>
                          <a:spcPct val="103000"/>
                        </a:lnSpc>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3963265466"/>
                  </a:ext>
                </a:extLst>
              </a:tr>
              <a:tr h="1871230">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Nhận xét </a:t>
                      </a:r>
                      <a:r>
                        <a:rPr lang="vi-VN" sz="2400" spc="-10" dirty="0">
                          <a:effectLst/>
                          <a:latin typeface="Times New Roman" panose="02020603050405020304" pitchFamily="18" charset="0"/>
                          <a:cs typeface="Times New Roman" panose="02020603050405020304" pitchFamily="18" charset="0"/>
                        </a:rPr>
                        <a:t>chung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gridSpan="3">
                  <a:txBody>
                    <a:bodyPr/>
                    <a:lstStyle/>
                    <a:p>
                      <a:pPr marR="106680">
                        <a:lnSpc>
                          <a:spcPct val="113000"/>
                        </a:lnSpc>
                        <a:spcAft>
                          <a:spcPts val="0"/>
                        </a:spcAft>
                        <a:tabLst>
                          <a:tab pos="17145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406577"/>
                  </a:ext>
                </a:extLst>
              </a:tr>
            </a:tbl>
          </a:graphicData>
        </a:graphic>
      </p:graphicFrame>
    </p:spTree>
    <p:extLst>
      <p:ext uri="{BB962C8B-B14F-4D97-AF65-F5344CB8AC3E}">
        <p14:creationId xmlns:p14="http://schemas.microsoft.com/office/powerpoint/2010/main" val="1717513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05098" y="1175657"/>
          <a:ext cx="10407335" cy="4018330"/>
        </p:xfrm>
        <a:graphic>
          <a:graphicData uri="http://schemas.openxmlformats.org/drawingml/2006/table">
            <a:tbl>
              <a:tblPr firstRow="1" firstCol="1" bandRow="1">
                <a:tableStyleId>{5C22544A-7EE6-4342-B048-85BDC9FD1C3A}</a:tableStyleId>
              </a:tblPr>
              <a:tblGrid>
                <a:gridCol w="812661">
                  <a:extLst>
                    <a:ext uri="{9D8B030D-6E8A-4147-A177-3AD203B41FA5}">
                      <a16:colId xmlns:a16="http://schemas.microsoft.com/office/drawing/2014/main" val="3866508105"/>
                    </a:ext>
                  </a:extLst>
                </a:gridCol>
                <a:gridCol w="4226293">
                  <a:extLst>
                    <a:ext uri="{9D8B030D-6E8A-4147-A177-3AD203B41FA5}">
                      <a16:colId xmlns:a16="http://schemas.microsoft.com/office/drawing/2014/main" val="1093798233"/>
                    </a:ext>
                  </a:extLst>
                </a:gridCol>
                <a:gridCol w="5368381">
                  <a:extLst>
                    <a:ext uri="{9D8B030D-6E8A-4147-A177-3AD203B41FA5}">
                      <a16:colId xmlns:a16="http://schemas.microsoft.com/office/drawing/2014/main" val="976579839"/>
                    </a:ext>
                  </a:extLst>
                </a:gridCol>
              </a:tblGrid>
              <a:tr h="1136469">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Những cuộc gặp gỡ</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3299733"/>
                  </a:ext>
                </a:extLst>
              </a:tr>
              <a:tr h="2881861">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p>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p>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6761971"/>
                  </a:ext>
                </a:extLst>
              </a:tr>
            </a:tbl>
          </a:graphicData>
        </a:graphic>
      </p:graphicFrame>
      <p:sp>
        <p:nvSpPr>
          <p:cNvPr id="3" name="Rectangle 1"/>
          <p:cNvSpPr>
            <a:spLocks noChangeArrowheads="1"/>
          </p:cNvSpPr>
          <p:nvPr/>
        </p:nvSpPr>
        <p:spPr bwMode="auto">
          <a:xfrm>
            <a:off x="2865165" y="-114876"/>
            <a:ext cx="67464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2</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9469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865165" y="-114876"/>
            <a:ext cx="67464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2</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67425863"/>
              </p:ext>
            </p:extLst>
          </p:nvPr>
        </p:nvGraphicFramePr>
        <p:xfrm>
          <a:off x="339634" y="647698"/>
          <a:ext cx="11521440" cy="7256846"/>
        </p:xfrm>
        <a:graphic>
          <a:graphicData uri="http://schemas.openxmlformats.org/drawingml/2006/table">
            <a:tbl>
              <a:tblPr firstRow="1" firstCol="1" bandRow="1">
                <a:tableStyleId>{5C22544A-7EE6-4342-B048-85BDC9FD1C3A}</a:tableStyleId>
              </a:tblPr>
              <a:tblGrid>
                <a:gridCol w="548640">
                  <a:extLst>
                    <a:ext uri="{9D8B030D-6E8A-4147-A177-3AD203B41FA5}">
                      <a16:colId xmlns:a16="http://schemas.microsoft.com/office/drawing/2014/main" val="2818174859"/>
                    </a:ext>
                  </a:extLst>
                </a:gridCol>
                <a:gridCol w="3926874">
                  <a:extLst>
                    <a:ext uri="{9D8B030D-6E8A-4147-A177-3AD203B41FA5}">
                      <a16:colId xmlns:a16="http://schemas.microsoft.com/office/drawing/2014/main" val="3304597770"/>
                    </a:ext>
                  </a:extLst>
                </a:gridCol>
                <a:gridCol w="7045926">
                  <a:extLst>
                    <a:ext uri="{9D8B030D-6E8A-4147-A177-3AD203B41FA5}">
                      <a16:colId xmlns:a16="http://schemas.microsoft.com/office/drawing/2014/main" val="1287820390"/>
                    </a:ext>
                  </a:extLst>
                </a:gridCol>
              </a:tblGrid>
              <a:tr h="188592">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STT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Những cuộc gặp gỡ</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Cách đối xử của nhân vật với nhau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extLst>
                  <a:ext uri="{0D108BD9-81ED-4DB2-BD59-A6C34878D82A}">
                    <a16:rowId xmlns:a16="http://schemas.microsoft.com/office/drawing/2014/main" val="1746274530"/>
                  </a:ext>
                </a:extLst>
              </a:tr>
              <a:tr h="1208331">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a:lnSpc>
                          <a:spcPct val="107000"/>
                        </a:lnSpc>
                        <a:spcAft>
                          <a:spcPts val="0"/>
                        </a:spcAft>
                      </a:pP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gặp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cs typeface="Times New Roman" panose="02020603050405020304" pitchFamily="18" charset="0"/>
                        </a:rPr>
                        <a:t>giếng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marL="342900" marR="41275" lvl="0" indent="-342900" algn="just">
                        <a:lnSpc>
                          <a:spcPct val="103000"/>
                        </a:lnSpc>
                        <a:spcBef>
                          <a:spcPts val="360"/>
                        </a:spcBef>
                        <a:spcAft>
                          <a:spcPts val="0"/>
                        </a:spcAft>
                        <a:buSzPts val="1300"/>
                        <a:buFont typeface="Times New Roman" panose="02020603050405020304" pitchFamily="18" charset="0"/>
                        <a:buChar char="–"/>
                        <a:tabLst>
                          <a:tab pos="185420" algn="l"/>
                        </a:tabLst>
                      </a:pPr>
                      <a:r>
                        <a:rPr lang="vi-VN" sz="2000" dirty="0">
                          <a:effectLst/>
                          <a:latin typeface="Times New Roman" panose="02020603050405020304" pitchFamily="18" charset="0"/>
                          <a:cs typeface="Times New Roman" panose="02020603050405020304" pitchFamily="18" charset="0"/>
                        </a:rPr>
                        <a:t>Giang: ân cần, thân thiện, chu đáo, cảm thông (thể hiện</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qua</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hành</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động</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múc</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nước,</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kì</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cọ</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đôi</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chân</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lấm</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bùn, đôi dép đúc cho </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gũi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hỉnh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láu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lỉnh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thanh</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niên</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mới</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lớn</a:t>
                      </a:r>
                      <a:r>
                        <a:rPr lang="en-US" sz="2000" spc="-1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lườm</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tên</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ghi</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trên</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chuyện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trêu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tỏ</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vẻ</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quen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hoặc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nên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gọi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đúng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tên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extLst>
                  <a:ext uri="{0D108BD9-81ED-4DB2-BD59-A6C34878D82A}">
                    <a16:rowId xmlns:a16="http://schemas.microsoft.com/office/drawing/2014/main" val="646962627"/>
                  </a:ext>
                </a:extLst>
              </a:tr>
              <a:tr h="646059">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a:lnSpc>
                          <a:spcPct val="107000"/>
                        </a:lnSpc>
                        <a:spcAft>
                          <a:spcPts val="0"/>
                        </a:spcAft>
                      </a:pP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bố</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gặp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nhau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đầu</a:t>
                      </a:r>
                      <a:r>
                        <a:rPr lang="en-US" sz="20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marL="0" marR="41910" lvl="0" indent="0">
                        <a:lnSpc>
                          <a:spcPct val="103000"/>
                        </a:lnSpc>
                        <a:spcBef>
                          <a:spcPts val="360"/>
                        </a:spcBef>
                        <a:spcAft>
                          <a:spcPts val="0"/>
                        </a:spcAft>
                        <a:buSzPts val="1300"/>
                        <a:buFont typeface="Times New Roman" panose="02020603050405020304" pitchFamily="18" charset="0"/>
                        <a:buNone/>
                        <a:tabLst>
                          <a:tab pos="177800" algn="l"/>
                        </a:tabLst>
                      </a:pPr>
                      <a:r>
                        <a:rPr lang="en-US" sz="200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Bố Giang: nghiêm túc, tác phong quân đội, có phần hơi cảnh giác, giữ khoảng cách.</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hoảng</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sơ</a:t>
                      </a:r>
                      <a:r>
                        <a:rPr lang="en-US" sz="2000" dirty="0">
                          <a:effectLst/>
                          <a:latin typeface="Times New Roman" panose="02020603050405020304" pitchFamily="18" charset="0"/>
                          <a:cs typeface="Times New Roman" panose="02020603050405020304" pitchFamily="18" charset="0"/>
                        </a:rPr>
                        <a:t>̣,</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sau</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đó</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sư</a:t>
                      </a:r>
                      <a:r>
                        <a:rPr lang="en-US" sz="2000" dirty="0">
                          <a:effectLst/>
                          <a:latin typeface="Times New Roman" panose="02020603050405020304" pitchFamily="18" charset="0"/>
                          <a:cs typeface="Times New Roman" panose="02020603050405020304" pitchFamily="18" charset="0"/>
                        </a:rPr>
                        <a:t>̣</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nghiêm</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túc</a:t>
                      </a:r>
                      <a:r>
                        <a:rPr lang="en-US" sz="2000" dirty="0">
                          <a:effectLst/>
                          <a:latin typeface="Times New Roman" panose="02020603050405020304" pitchFamily="18" charset="0"/>
                          <a:cs typeface="Times New Roman" panose="02020603050405020304" pitchFamily="18" charset="0"/>
                        </a:rPr>
                        <a:t>,</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thái</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a:t>
                      </a:r>
                      <a:r>
                        <a:rPr lang="en-US" sz="2000" spc="-1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e</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dè</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cấp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trên</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extLst>
                  <a:ext uri="{0D108BD9-81ED-4DB2-BD59-A6C34878D82A}">
                    <a16:rowId xmlns:a16="http://schemas.microsoft.com/office/drawing/2014/main" val="3508114644"/>
                  </a:ext>
                </a:extLst>
              </a:tr>
              <a:tr h="1288616">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bố</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marL="342900" marR="41910" lvl="0" indent="-342900" algn="just">
                        <a:lnSpc>
                          <a:spcPct val="103000"/>
                        </a:lnSpc>
                        <a:spcBef>
                          <a:spcPts val="375"/>
                        </a:spcBef>
                        <a:spcAft>
                          <a:spcPts val="0"/>
                        </a:spcAft>
                        <a:buSzPts val="1300"/>
                        <a:buFont typeface="Times New Roman" panose="02020603050405020304" pitchFamily="18" charset="0"/>
                        <a:buChar char="–"/>
                        <a:tabLst>
                          <a:tab pos="189865" algn="l"/>
                        </a:tabLst>
                      </a:pPr>
                      <a:r>
                        <a:rPr lang="vi-VN" sz="2000" dirty="0">
                          <a:effectLst/>
                          <a:latin typeface="Times New Roman" panose="02020603050405020304" pitchFamily="18" charset="0"/>
                          <a:cs typeface="Times New Roman" panose="02020603050405020304" pitchFamily="18" charset="0"/>
                        </a:rPr>
                        <a:t>Giang: nũng nịu với bố, quan tâm, tin cậy, ấm áp với tôi.</a:t>
                      </a:r>
                      <a:endParaRPr lang="en-US" sz="2000" dirty="0">
                        <a:effectLst/>
                        <a:latin typeface="Times New Roman" panose="02020603050405020304" pitchFamily="18" charset="0"/>
                        <a:cs typeface="Times New Roman" panose="02020603050405020304" pitchFamily="18" charset="0"/>
                      </a:endParaRPr>
                    </a:p>
                    <a:p>
                      <a:pPr marL="342900" marR="41275" lvl="0" indent="-342900" algn="just">
                        <a:lnSpc>
                          <a:spcPct val="103000"/>
                        </a:lnSpc>
                        <a:spcBef>
                          <a:spcPts val="15"/>
                        </a:spcBef>
                        <a:spcAft>
                          <a:spcPts val="0"/>
                        </a:spcAft>
                        <a:buSzPts val="1300"/>
                        <a:buFont typeface="Times New Roman" panose="02020603050405020304" pitchFamily="18" charset="0"/>
                        <a:buChar char="–"/>
                        <a:tabLst>
                          <a:tab pos="187960" algn="l"/>
                        </a:tabLst>
                      </a:pPr>
                      <a:r>
                        <a:rPr lang="vi-VN" sz="2000" dirty="0">
                          <a:effectLst/>
                          <a:latin typeface="Times New Roman" panose="02020603050405020304" pitchFamily="18" charset="0"/>
                          <a:cs typeface="Times New Roman" panose="02020603050405020304" pitchFamily="18" charset="0"/>
                        </a:rPr>
                        <a:t>Bố</a:t>
                      </a:r>
                      <a:r>
                        <a:rPr lang="en-US" sz="200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Giang: </a:t>
                      </a:r>
                      <a:r>
                        <a:rPr lang="en-US" sz="2000" dirty="0" err="1">
                          <a:effectLst/>
                          <a:latin typeface="Times New Roman" panose="02020603050405020304" pitchFamily="18" charset="0"/>
                          <a:cs typeface="Times New Roman" panose="02020603050405020304" pitchFamily="18" charset="0"/>
                        </a:rPr>
                        <a:t>thương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yêu</a:t>
                      </a:r>
                      <a:r>
                        <a:rPr lang="vi-VN" sz="2000" dirty="0">
                          <a:effectLst/>
                          <a:latin typeface="Times New Roman" panose="02020603050405020304" pitchFamily="18" charset="0"/>
                          <a:cs typeface="Times New Roman" panose="02020603050405020304" pitchFamily="18" charset="0"/>
                        </a:rPr>
                        <a:t>, chiều chuộng con gái, cảm thông cho việc bạn con đến chơi, tạo điều kiện để Giang lấy xe chở tôi về đơn vị.</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rung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a:t>
                      </a:r>
                      <a:r>
                        <a:rPr lang="en-US" sz="2000" spc="-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được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niềm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vui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ấm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áp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chiếc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trịch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nhưng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chẳng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nào</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extLst>
                  <a:ext uri="{0D108BD9-81ED-4DB2-BD59-A6C34878D82A}">
                    <a16:rowId xmlns:a16="http://schemas.microsoft.com/office/drawing/2014/main" val="4055915851"/>
                  </a:ext>
                </a:extLst>
              </a:tr>
              <a:tr h="1019740">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gặp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bố</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trường</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marL="342900" marR="41275" lvl="0" indent="-342900" algn="just">
                        <a:lnSpc>
                          <a:spcPct val="103000"/>
                        </a:lnSpc>
                        <a:spcBef>
                          <a:spcPts val="775"/>
                        </a:spcBef>
                        <a:spcAft>
                          <a:spcPts val="0"/>
                        </a:spcAft>
                        <a:buSzPts val="1300"/>
                        <a:buFont typeface="Times New Roman" panose="02020603050405020304" pitchFamily="18" charset="0"/>
                        <a:buChar char="–"/>
                        <a:tabLst>
                          <a:tab pos="169545" algn="l"/>
                        </a:tabLst>
                      </a:pP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toan</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trốn</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khỏi</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bố</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Giang</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vì</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không</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biết</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giải</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thích sao</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với</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ông</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về</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câu</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chuyện</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hôm</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đó,</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về</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cái</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tên</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“Hùng” mà Giang bịa ra.</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Bố</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chân</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tình</a:t>
                      </a:r>
                      <a:r>
                        <a:rPr lang="en-US" sz="2000" dirty="0">
                          <a:effectLst/>
                          <a:latin typeface="Times New Roman" panose="02020603050405020304" pitchFamily="18" charset="0"/>
                          <a:cs typeface="Times New Roman" panose="02020603050405020304" pitchFamily="18" charset="0"/>
                        </a:rPr>
                        <a:t>,</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cởi</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mở</a:t>
                      </a:r>
                      <a:r>
                        <a:rPr lang="en-US" sz="2000" dirty="0">
                          <a:effectLst/>
                          <a:latin typeface="Times New Roman" panose="02020603050405020304" pitchFamily="18" charset="0"/>
                          <a:cs typeface="Times New Roman" panose="02020603050405020304" pitchFamily="18" charset="0"/>
                        </a:rPr>
                        <a:t>,</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vừa</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sư</a:t>
                      </a:r>
                      <a:r>
                        <a:rPr lang="en-US" sz="2000" dirty="0">
                          <a:effectLst/>
                          <a:latin typeface="Times New Roman" panose="02020603050405020304" pitchFamily="18" charset="0"/>
                          <a:cs typeface="Times New Roman" panose="02020603050405020304" pitchFamily="18" charset="0"/>
                        </a:rPr>
                        <a:t>̣</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ấm</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áp</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chỉ</a:t>
                      </a:r>
                      <a:r>
                        <a:rPr lang="en-US" sz="2000" spc="-8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huy</a:t>
                      </a:r>
                      <a:r>
                        <a:rPr lang="en-US" sz="2000" dirty="0">
                          <a:effectLst/>
                          <a:latin typeface="Times New Roman" panose="02020603050405020304" pitchFamily="18" charset="0"/>
                          <a:cs typeface="Times New Roman" panose="02020603050405020304" pitchFamily="18" charset="0"/>
                        </a:rPr>
                        <a:t>,</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vừa</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sư</a:t>
                      </a:r>
                      <a:r>
                        <a:rPr lang="en-US" sz="2000" dirty="0">
                          <a:effectLst/>
                          <a:latin typeface="Times New Roman" panose="02020603050405020304" pitchFamily="18" charset="0"/>
                          <a:cs typeface="Times New Roman" panose="02020603050405020304" pitchFamily="18" charset="0"/>
                        </a:rPr>
                        <a:t>̣</a:t>
                      </a:r>
                      <a:r>
                        <a:rPr lang="en-US" sz="2000" spc="-8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chân</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spc="-8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ông</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bố</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dành</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người</a:t>
                      </a:r>
                      <a:r>
                        <a:rPr lang="en-US" sz="2000" dirty="0">
                          <a:effectLst/>
                          <a:latin typeface="Times New Roman" panose="02020603050405020304" pitchFamily="18" charset="0"/>
                          <a:cs typeface="Times New Roman" panose="02020603050405020304" pitchFamily="18" charset="0"/>
                        </a:rPr>
                        <a:t> con </a:t>
                      </a:r>
                      <a:r>
                        <a:rPr lang="en-US" sz="2000" dirty="0" err="1">
                          <a:effectLst/>
                          <a:latin typeface="Times New Roman" panose="02020603050405020304" pitchFamily="18" charset="0"/>
                          <a:cs typeface="Times New Roman" panose="02020603050405020304" pitchFamily="18" charset="0"/>
                        </a:rPr>
                        <a:t>trai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mà</a:t>
                      </a:r>
                      <a:r>
                        <a:rPr lang="en-US" sz="2000" dirty="0">
                          <a:effectLst/>
                          <a:latin typeface="Times New Roman" panose="02020603050405020304" pitchFamily="18" charset="0"/>
                          <a:cs typeface="Times New Roman" panose="02020603050405020304" pitchFamily="18" charset="0"/>
                        </a:rPr>
                        <a:t> con </a:t>
                      </a:r>
                      <a:r>
                        <a:rPr lang="en-US" sz="2000" dirty="0" err="1">
                          <a:effectLst/>
                          <a:latin typeface="Times New Roman" panose="02020603050405020304" pitchFamily="18" charset="0"/>
                          <a:cs typeface="Times New Roman" panose="02020603050405020304" pitchFamily="18" charset="0"/>
                        </a:rPr>
                        <a:t>gái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biệt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mến</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extLst>
                  <a:ext uri="{0D108BD9-81ED-4DB2-BD59-A6C34878D82A}">
                    <a16:rowId xmlns:a16="http://schemas.microsoft.com/office/drawing/2014/main" val="3747369393"/>
                  </a:ext>
                </a:extLst>
              </a:tr>
            </a:tbl>
          </a:graphicData>
        </a:graphic>
      </p:graphicFrame>
    </p:spTree>
    <p:extLst>
      <p:ext uri="{BB962C8B-B14F-4D97-AF65-F5344CB8AC3E}">
        <p14:creationId xmlns:p14="http://schemas.microsoft.com/office/powerpoint/2010/main" val="1659591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10789" y="-604156"/>
            <a:ext cx="815724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2.2.</a:t>
            </a:r>
            <a:r>
              <a:rPr kumimoji="0" lang="en-US" altLang="en-US" sz="4000" b="1"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Nhân </a:t>
            </a:r>
            <a:r>
              <a:rPr kumimoji="0" lang="en-US" altLang="en-US" sz="4000" b="1"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vật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ngôi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điểm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nhìn</a:t>
            </a:r>
            <a:endPar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3</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778894469"/>
              </p:ext>
            </p:extLst>
          </p:nvPr>
        </p:nvGraphicFramePr>
        <p:xfrm>
          <a:off x="138223" y="1194857"/>
          <a:ext cx="12053777" cy="6630657"/>
        </p:xfrm>
        <a:graphic>
          <a:graphicData uri="http://schemas.openxmlformats.org/drawingml/2006/table">
            <a:tbl>
              <a:tblPr firstRow="1" firstCol="1" bandRow="1">
                <a:tableStyleId>{5C22544A-7EE6-4342-B048-85BDC9FD1C3A}</a:tableStyleId>
              </a:tblPr>
              <a:tblGrid>
                <a:gridCol w="2909777">
                  <a:extLst>
                    <a:ext uri="{9D8B030D-6E8A-4147-A177-3AD203B41FA5}">
                      <a16:colId xmlns:a16="http://schemas.microsoft.com/office/drawing/2014/main" val="2831763724"/>
                    </a:ext>
                  </a:extLst>
                </a:gridCol>
                <a:gridCol w="3048000">
                  <a:extLst>
                    <a:ext uri="{9D8B030D-6E8A-4147-A177-3AD203B41FA5}">
                      <a16:colId xmlns:a16="http://schemas.microsoft.com/office/drawing/2014/main" val="3209873717"/>
                    </a:ext>
                  </a:extLst>
                </a:gridCol>
                <a:gridCol w="3048000">
                  <a:extLst>
                    <a:ext uri="{9D8B030D-6E8A-4147-A177-3AD203B41FA5}">
                      <a16:colId xmlns:a16="http://schemas.microsoft.com/office/drawing/2014/main" val="1455146694"/>
                    </a:ext>
                  </a:extLst>
                </a:gridCol>
                <a:gridCol w="3048000">
                  <a:extLst>
                    <a:ext uri="{9D8B030D-6E8A-4147-A177-3AD203B41FA5}">
                      <a16:colId xmlns:a16="http://schemas.microsoft.com/office/drawing/2014/main" val="1402744709"/>
                    </a:ext>
                  </a:extLst>
                </a:gridCol>
              </a:tblGrid>
              <a:tr h="355019">
                <a:tc>
                  <a:txBody>
                    <a:bodyPr/>
                    <a:lstStyle/>
                    <a:p>
                      <a:pPr algn="ctr">
                        <a:lnSpc>
                          <a:spcPct val="107000"/>
                        </a:lnSpc>
                        <a:spcAft>
                          <a:spcPts val="0"/>
                        </a:spcAft>
                      </a:pPr>
                      <a:r>
                        <a:rPr lang="en-US" sz="2400" dirty="0" err="1">
                          <a:solidFill>
                            <a:srgbClr val="C00000"/>
                          </a:solidFill>
                          <a:effectLst/>
                          <a:latin typeface="Times New Roman" panose="02020603050405020304" pitchFamily="18" charset="0"/>
                          <a:cs typeface="Times New Roman" panose="02020603050405020304" pitchFamily="18" charset="0"/>
                        </a:rPr>
                        <a:t>Hình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ảnh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Giang</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algn="ctr">
                        <a:lnSpc>
                          <a:spcPct val="107000"/>
                        </a:lnSpc>
                        <a:spcAft>
                          <a:spcPts val="0"/>
                        </a:spcAft>
                      </a:pPr>
                      <a:r>
                        <a:rPr lang="en-US" sz="2400">
                          <a:solidFill>
                            <a:srgbClr val="C00000"/>
                          </a:solidFill>
                          <a:effectLst/>
                          <a:latin typeface="Times New Roman" panose="02020603050405020304" pitchFamily="18" charset="0"/>
                          <a:cs typeface="Times New Roman" panose="02020603050405020304" pitchFamily="18" charset="0"/>
                        </a:rPr>
                        <a:t>Qua điểm nhìn</a:t>
                      </a:r>
                      <a:endParaRPr lang="en-US" sz="2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algn="ctr">
                        <a:lnSpc>
                          <a:spcPct val="107000"/>
                        </a:lnSpc>
                        <a:spcAft>
                          <a:spcPts val="0"/>
                        </a:spcAft>
                      </a:pPr>
                      <a:r>
                        <a:rPr lang="en-US" sz="2400" dirty="0">
                          <a:solidFill>
                            <a:srgbClr val="C00000"/>
                          </a:solidFill>
                          <a:effectLst/>
                          <a:latin typeface="Times New Roman" panose="02020603050405020304" pitchFamily="18" charset="0"/>
                          <a:cs typeface="Times New Roman" panose="02020603050405020304" pitchFamily="18" charset="0"/>
                        </a:rPr>
                        <a:t>Chi </a:t>
                      </a:r>
                      <a:r>
                        <a:rPr lang="en-US" sz="2400" dirty="0" err="1">
                          <a:solidFill>
                            <a:srgbClr val="C00000"/>
                          </a:solidFill>
                          <a:effectLst/>
                          <a:latin typeface="Times New Roman" panose="02020603050405020304" pitchFamily="18" charset="0"/>
                          <a:cs typeface="Times New Roman" panose="02020603050405020304" pitchFamily="18" charset="0"/>
                        </a:rPr>
                        <a:t>tiết</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miêu</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tả</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algn="ctr">
                        <a:lnSpc>
                          <a:spcPct val="107000"/>
                        </a:lnSpc>
                        <a:spcAft>
                          <a:spcPts val="0"/>
                        </a:spcAft>
                      </a:pPr>
                      <a:r>
                        <a:rPr lang="en-US" sz="2400" dirty="0" err="1">
                          <a:solidFill>
                            <a:srgbClr val="C00000"/>
                          </a:solidFill>
                          <a:effectLst/>
                          <a:latin typeface="Times New Roman" panose="02020603050405020304" pitchFamily="18" charset="0"/>
                          <a:cs typeface="Times New Roman" panose="02020603050405020304" pitchFamily="18" charset="0"/>
                        </a:rPr>
                        <a:t>Tính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cách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nổi</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bật</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extLst>
                  <a:ext uri="{0D108BD9-81ED-4DB2-BD59-A6C34878D82A}">
                    <a16:rowId xmlns:a16="http://schemas.microsoft.com/office/drawing/2014/main" val="1700361368"/>
                  </a:ext>
                </a:extLst>
              </a:tr>
              <a:tr h="1067280">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Tại giếng nước công cộng (khi tình cờ gặp nhân vật “tôi”).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R="382270" algn="r">
                        <a:spcBef>
                          <a:spcPts val="5"/>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173355">
                        <a:spcBef>
                          <a:spcPts val="10"/>
                        </a:spcBef>
                        <a:spcAft>
                          <a:spcPts val="0"/>
                        </a:spcAft>
                        <a:tabLst>
                          <a:tab pos="17399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49530" marR="41910">
                        <a:lnSpc>
                          <a:spcPct val="103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2232505967"/>
                  </a:ext>
                </a:extLst>
              </a:tr>
              <a:tr h="1183116">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Tại nhà mình (cùng với nhân vật “tôi” và bố)</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187960" marR="178435" indent="203835">
                        <a:lnSpc>
                          <a:spcPct val="103000"/>
                        </a:lnSpc>
                        <a:spcBef>
                          <a:spcPts val="115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50165" marR="213995">
                        <a:lnSpc>
                          <a:spcPct val="103000"/>
                        </a:lnSpc>
                        <a:spcBef>
                          <a:spcPts val="10"/>
                        </a:spcBef>
                        <a:spcAft>
                          <a:spcPts val="0"/>
                        </a:spcAft>
                        <a:tabLst>
                          <a:tab pos="17780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R="260985">
                        <a:lnSpc>
                          <a:spcPct val="103000"/>
                        </a:lnSpc>
                        <a:spcBef>
                          <a:spcPts val="25"/>
                        </a:spcBef>
                        <a:spcAft>
                          <a:spcPts val="0"/>
                        </a:spcAft>
                        <a:tabLst>
                          <a:tab pos="17780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1074377522"/>
                  </a:ext>
                </a:extLst>
              </a:tr>
              <a:tr h="1067280">
                <a:tc>
                  <a:txBody>
                    <a:bodyPr/>
                    <a:lstStyle/>
                    <a:p>
                      <a:pPr>
                        <a:spcBef>
                          <a:spcPts val="25"/>
                        </a:spcBef>
                        <a:spcAft>
                          <a:spcPts val="0"/>
                        </a:spcAft>
                      </a:pPr>
                      <a:r>
                        <a:rPr lang="vi-VN" sz="2400" dirty="0">
                          <a:effectLst/>
                          <a:latin typeface="Times New Roman" panose="02020603050405020304" pitchFamily="18" charset="0"/>
                          <a:cs typeface="Times New Roman" panose="02020603050405020304" pitchFamily="18" charset="0"/>
                        </a:rPr>
                        <a:t>Trên đường đưa </a:t>
                      </a:r>
                      <a:r>
                        <a:rPr lang="vi-VN" sz="2400" spc="-30" dirty="0">
                          <a:effectLst/>
                          <a:latin typeface="Times New Roman" panose="02020603050405020304" pitchFamily="18" charset="0"/>
                          <a:cs typeface="Times New Roman" panose="02020603050405020304" pitchFamily="18" charset="0"/>
                        </a:rPr>
                        <a:t>nhân</a:t>
                      </a:r>
                      <a:r>
                        <a:rPr lang="vi-VN" sz="2400" spc="-55" dirty="0">
                          <a:effectLst/>
                          <a:latin typeface="Times New Roman" panose="02020603050405020304" pitchFamily="18" charset="0"/>
                          <a:cs typeface="Times New Roman" panose="02020603050405020304" pitchFamily="18" charset="0"/>
                        </a:rPr>
                        <a:t> </a:t>
                      </a:r>
                      <a:r>
                        <a:rPr lang="vi-VN" sz="2400" spc="-30" dirty="0">
                          <a:effectLst/>
                          <a:latin typeface="Times New Roman" panose="02020603050405020304" pitchFamily="18" charset="0"/>
                          <a:cs typeface="Times New Roman" panose="02020603050405020304" pitchFamily="18" charset="0"/>
                        </a:rPr>
                        <a:t>vật</a:t>
                      </a:r>
                      <a:r>
                        <a:rPr lang="vi-VN" sz="2400" spc="-50" dirty="0">
                          <a:effectLst/>
                          <a:latin typeface="Times New Roman" panose="02020603050405020304" pitchFamily="18" charset="0"/>
                          <a:cs typeface="Times New Roman" panose="02020603050405020304" pitchFamily="18" charset="0"/>
                        </a:rPr>
                        <a:t> </a:t>
                      </a:r>
                      <a:r>
                        <a:rPr lang="vi-VN" sz="2400" spc="-30" dirty="0">
                          <a:effectLst/>
                          <a:latin typeface="Times New Roman" panose="02020603050405020304" pitchFamily="18" charset="0"/>
                          <a:cs typeface="Times New Roman" panose="02020603050405020304" pitchFamily="18" charset="0"/>
                        </a:rPr>
                        <a:t>“tôi”</a:t>
                      </a:r>
                      <a:r>
                        <a:rPr lang="vi-VN" sz="2400" spc="-50" dirty="0">
                          <a:effectLst/>
                          <a:latin typeface="Times New Roman" panose="02020603050405020304" pitchFamily="18" charset="0"/>
                          <a:cs typeface="Times New Roman" panose="02020603050405020304" pitchFamily="18" charset="0"/>
                        </a:rPr>
                        <a:t> </a:t>
                      </a:r>
                      <a:r>
                        <a:rPr lang="vi-VN" sz="2400" spc="-30" dirty="0">
                          <a:effectLst/>
                          <a:latin typeface="Times New Roman" panose="02020603050405020304" pitchFamily="18" charset="0"/>
                          <a:cs typeface="Times New Roman" panose="02020603050405020304" pitchFamily="18" charset="0"/>
                        </a:rPr>
                        <a:t>trở </a:t>
                      </a:r>
                      <a:r>
                        <a:rPr lang="vi-VN" sz="2400" dirty="0">
                          <a:effectLst/>
                          <a:latin typeface="Times New Roman" panose="02020603050405020304" pitchFamily="18" charset="0"/>
                          <a:cs typeface="Times New Roman" panose="02020603050405020304" pitchFamily="18" charset="0"/>
                        </a:rPr>
                        <a:t>lại</a:t>
                      </a:r>
                      <a:r>
                        <a:rPr lang="vi-VN" sz="2400" spc="-95"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đơn</a:t>
                      </a:r>
                      <a:r>
                        <a:rPr lang="vi-VN" sz="2400" spc="-8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vị</a:t>
                      </a:r>
                      <a:r>
                        <a:rPr lang="en-US" sz="2400" spc="-80" baseline="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bằng</a:t>
                      </a:r>
                      <a:r>
                        <a:rPr lang="vi-VN" sz="2400" spc="-8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xe </a:t>
                      </a:r>
                      <a:r>
                        <a:rPr lang="vi-VN" sz="2400" spc="-20" dirty="0">
                          <a:effectLst/>
                          <a:latin typeface="Times New Roman" panose="02020603050405020304" pitchFamily="18" charset="0"/>
                          <a:cs typeface="Times New Roman" panose="02020603050405020304" pitchFamily="18" charset="0"/>
                        </a:rPr>
                        <a:t>đạp</a:t>
                      </a:r>
                      <a:r>
                        <a:rPr lang="en-US" sz="2400" spc="-2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indent="457200">
                        <a:lnSpc>
                          <a:spcPct val="107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marL="50165" marR="153035">
                        <a:lnSpc>
                          <a:spcPct val="103000"/>
                        </a:lnSpc>
                        <a:spcBef>
                          <a:spcPts val="10"/>
                        </a:spcBef>
                        <a:spcAft>
                          <a:spcPts val="0"/>
                        </a:spcAft>
                        <a:tabLst>
                          <a:tab pos="17145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49530" marR="73025">
                        <a:lnSpc>
                          <a:spcPct val="103000"/>
                        </a:lnSpc>
                        <a:spcBef>
                          <a:spcPts val="25"/>
                        </a:spcBef>
                        <a:spcAft>
                          <a:spcPts val="0"/>
                        </a:spcAft>
                        <a:tabLst>
                          <a:tab pos="18097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698051569"/>
                  </a:ext>
                </a:extLst>
              </a:tr>
              <a:tr h="1423040">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 Tại chiến trường Tây</a:t>
                      </a:r>
                      <a:r>
                        <a:rPr lang="vi-VN" sz="2400" spc="-35"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Nguyên</a:t>
                      </a:r>
                      <a:r>
                        <a:rPr lang="vi-VN" sz="2400" spc="-25"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(qua lời kể của bố với nhân vật “tôi”)</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187960">
                        <a:spcBef>
                          <a:spcPts val="1215"/>
                        </a:spcBef>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R="98425">
                        <a:lnSpc>
                          <a:spcPct val="103000"/>
                        </a:lnSpc>
                        <a:spcBef>
                          <a:spcPts val="10"/>
                        </a:spcBef>
                        <a:spcAft>
                          <a:spcPts val="0"/>
                        </a:spcAft>
                        <a:tabLst>
                          <a:tab pos="1708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49530" marR="57785">
                        <a:lnSpc>
                          <a:spcPct val="103000"/>
                        </a:lnSpc>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3963265466"/>
                  </a:ext>
                </a:extLst>
              </a:tr>
              <a:tr h="1424943">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Nhận xét </a:t>
                      </a:r>
                      <a:r>
                        <a:rPr lang="vi-VN" sz="2400" spc="-10" dirty="0">
                          <a:effectLst/>
                          <a:latin typeface="Times New Roman" panose="02020603050405020304" pitchFamily="18" charset="0"/>
                          <a:cs typeface="Times New Roman" panose="02020603050405020304" pitchFamily="18" charset="0"/>
                        </a:rPr>
                        <a:t>chung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gridSpan="3">
                  <a:txBody>
                    <a:bodyPr/>
                    <a:lstStyle/>
                    <a:p>
                      <a:pPr marR="106680">
                        <a:lnSpc>
                          <a:spcPct val="113000"/>
                        </a:lnSpc>
                        <a:spcAft>
                          <a:spcPts val="0"/>
                        </a:spcAft>
                        <a:tabLst>
                          <a:tab pos="17145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406577"/>
                  </a:ext>
                </a:extLst>
              </a:tr>
            </a:tbl>
          </a:graphicData>
        </a:graphic>
      </p:graphicFrame>
    </p:spTree>
    <p:extLst>
      <p:ext uri="{BB962C8B-B14F-4D97-AF65-F5344CB8AC3E}">
        <p14:creationId xmlns:p14="http://schemas.microsoft.com/office/powerpoint/2010/main" val="32415103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21625" y="11396"/>
            <a:ext cx="67464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3</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85023505"/>
              </p:ext>
            </p:extLst>
          </p:nvPr>
        </p:nvGraphicFramePr>
        <p:xfrm>
          <a:off x="130630" y="600890"/>
          <a:ext cx="11913324" cy="5770931"/>
        </p:xfrm>
        <a:graphic>
          <a:graphicData uri="http://schemas.openxmlformats.org/drawingml/2006/table">
            <a:tbl>
              <a:tblPr firstRow="1" firstCol="1" bandRow="1">
                <a:tableStyleId>{5C22544A-7EE6-4342-B048-85BDC9FD1C3A}</a:tableStyleId>
              </a:tblPr>
              <a:tblGrid>
                <a:gridCol w="2978331">
                  <a:extLst>
                    <a:ext uri="{9D8B030D-6E8A-4147-A177-3AD203B41FA5}">
                      <a16:colId xmlns:a16="http://schemas.microsoft.com/office/drawing/2014/main" val="399583673"/>
                    </a:ext>
                  </a:extLst>
                </a:gridCol>
                <a:gridCol w="2154155">
                  <a:extLst>
                    <a:ext uri="{9D8B030D-6E8A-4147-A177-3AD203B41FA5}">
                      <a16:colId xmlns:a16="http://schemas.microsoft.com/office/drawing/2014/main" val="555392012"/>
                    </a:ext>
                  </a:extLst>
                </a:gridCol>
                <a:gridCol w="3802507">
                  <a:extLst>
                    <a:ext uri="{9D8B030D-6E8A-4147-A177-3AD203B41FA5}">
                      <a16:colId xmlns:a16="http://schemas.microsoft.com/office/drawing/2014/main" val="2406678703"/>
                    </a:ext>
                  </a:extLst>
                </a:gridCol>
                <a:gridCol w="2978331">
                  <a:extLst>
                    <a:ext uri="{9D8B030D-6E8A-4147-A177-3AD203B41FA5}">
                      <a16:colId xmlns:a16="http://schemas.microsoft.com/office/drawing/2014/main" val="71134581"/>
                    </a:ext>
                  </a:extLst>
                </a:gridCol>
              </a:tblGrid>
              <a:tr h="157753">
                <a:tc>
                  <a:txBody>
                    <a:bodyPr/>
                    <a:lstStyle/>
                    <a:p>
                      <a:pPr algn="ctr">
                        <a:lnSpc>
                          <a:spcPct val="107000"/>
                        </a:lnSpc>
                        <a:spcAft>
                          <a:spcPts val="0"/>
                        </a:spcAft>
                      </a:pPr>
                      <a:r>
                        <a:rPr lang="en-US" sz="2000">
                          <a:solidFill>
                            <a:srgbClr val="C00000"/>
                          </a:solidFill>
                          <a:effectLst/>
                        </a:rPr>
                        <a:t>Hình ảnh Giang</a:t>
                      </a:r>
                      <a:endParaRPr lang="en-US" sz="20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40" marR="39540" marT="0" marB="0"/>
                </a:tc>
                <a:tc>
                  <a:txBody>
                    <a:bodyPr/>
                    <a:lstStyle/>
                    <a:p>
                      <a:pPr algn="ctr">
                        <a:lnSpc>
                          <a:spcPct val="107000"/>
                        </a:lnSpc>
                        <a:spcAft>
                          <a:spcPts val="0"/>
                        </a:spcAft>
                      </a:pPr>
                      <a:r>
                        <a:rPr lang="en-US" sz="2000">
                          <a:solidFill>
                            <a:srgbClr val="C00000"/>
                          </a:solidFill>
                          <a:effectLst/>
                        </a:rPr>
                        <a:t>Qua điểm nhìn</a:t>
                      </a:r>
                      <a:endParaRPr lang="en-US" sz="20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40" marR="39540" marT="0" marB="0"/>
                </a:tc>
                <a:tc>
                  <a:txBody>
                    <a:bodyPr/>
                    <a:lstStyle/>
                    <a:p>
                      <a:pPr algn="ctr">
                        <a:lnSpc>
                          <a:spcPct val="107000"/>
                        </a:lnSpc>
                        <a:spcAft>
                          <a:spcPts val="0"/>
                        </a:spcAft>
                      </a:pPr>
                      <a:r>
                        <a:rPr lang="en-US" sz="2000" dirty="0">
                          <a:solidFill>
                            <a:srgbClr val="C00000"/>
                          </a:solidFill>
                          <a:effectLst/>
                        </a:rPr>
                        <a:t>Chi </a:t>
                      </a:r>
                      <a:r>
                        <a:rPr lang="en-US" sz="2000" dirty="0" err="1">
                          <a:solidFill>
                            <a:srgbClr val="C00000"/>
                          </a:solidFill>
                          <a:effectLst/>
                        </a:rPr>
                        <a:t>tiết</a:t>
                      </a:r>
                      <a:r>
                        <a:rPr lang="en-US" sz="2000" dirty="0">
                          <a:solidFill>
                            <a:srgbClr val="C00000"/>
                          </a:solidFill>
                          <a:effectLst/>
                        </a:rPr>
                        <a:t> </a:t>
                      </a:r>
                      <a:r>
                        <a:rPr lang="en-US" sz="2000" dirty="0" err="1">
                          <a:solidFill>
                            <a:srgbClr val="C00000"/>
                          </a:solidFill>
                          <a:effectLst/>
                        </a:rPr>
                        <a:t>miêu</a:t>
                      </a:r>
                      <a:r>
                        <a:rPr lang="en-US" sz="2000" dirty="0">
                          <a:solidFill>
                            <a:srgbClr val="C00000"/>
                          </a:solidFill>
                          <a:effectLst/>
                        </a:rPr>
                        <a:t> </a:t>
                      </a:r>
                      <a:r>
                        <a:rPr lang="en-US" sz="2000" dirty="0" err="1">
                          <a:solidFill>
                            <a:srgbClr val="C00000"/>
                          </a:solidFill>
                          <a:effectLst/>
                        </a:rPr>
                        <a:t>tả</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40" marR="39540" marT="0" marB="0"/>
                </a:tc>
                <a:tc>
                  <a:txBody>
                    <a:bodyPr/>
                    <a:lstStyle/>
                    <a:p>
                      <a:pPr algn="ctr">
                        <a:lnSpc>
                          <a:spcPct val="107000"/>
                        </a:lnSpc>
                        <a:spcAft>
                          <a:spcPts val="0"/>
                        </a:spcAft>
                      </a:pPr>
                      <a:r>
                        <a:rPr lang="en-US" sz="2000" dirty="0" err="1">
                          <a:solidFill>
                            <a:srgbClr val="C00000"/>
                          </a:solidFill>
                          <a:effectLst/>
                        </a:rPr>
                        <a:t>Tính</a:t>
                      </a:r>
                      <a:r>
                        <a:rPr lang="en-US" sz="2000" dirty="0">
                          <a:solidFill>
                            <a:srgbClr val="C00000"/>
                          </a:solidFill>
                          <a:effectLst/>
                        </a:rPr>
                        <a:t> </a:t>
                      </a:r>
                      <a:r>
                        <a:rPr lang="en-US" sz="2000" dirty="0" err="1">
                          <a:solidFill>
                            <a:srgbClr val="C00000"/>
                          </a:solidFill>
                          <a:effectLst/>
                        </a:rPr>
                        <a:t>cách</a:t>
                      </a:r>
                      <a:r>
                        <a:rPr lang="en-US" sz="2000" dirty="0">
                          <a:solidFill>
                            <a:srgbClr val="C00000"/>
                          </a:solidFill>
                          <a:effectLst/>
                        </a:rPr>
                        <a:t> </a:t>
                      </a:r>
                      <a:r>
                        <a:rPr lang="en-US" sz="2000" dirty="0" err="1">
                          <a:solidFill>
                            <a:srgbClr val="C00000"/>
                          </a:solidFill>
                          <a:effectLst/>
                        </a:rPr>
                        <a:t>nổi</a:t>
                      </a:r>
                      <a:r>
                        <a:rPr lang="en-US" sz="2000" dirty="0">
                          <a:solidFill>
                            <a:srgbClr val="C00000"/>
                          </a:solidFill>
                          <a:effectLst/>
                        </a:rPr>
                        <a:t> </a:t>
                      </a:r>
                      <a:r>
                        <a:rPr lang="en-US" sz="2000" dirty="0" err="1">
                          <a:solidFill>
                            <a:srgbClr val="C00000"/>
                          </a:solidFill>
                          <a:effectLst/>
                        </a:rPr>
                        <a:t>bật</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40" marR="39540" marT="0" marB="0"/>
                </a:tc>
                <a:extLst>
                  <a:ext uri="{0D108BD9-81ED-4DB2-BD59-A6C34878D82A}">
                    <a16:rowId xmlns:a16="http://schemas.microsoft.com/office/drawing/2014/main" val="1408568966"/>
                  </a:ext>
                </a:extLst>
              </a:tr>
              <a:tr h="2117621">
                <a:tc>
                  <a:txBody>
                    <a:bodyPr/>
                    <a:lstStyle/>
                    <a:p>
                      <a:pPr>
                        <a:spcAft>
                          <a:spcPts val="0"/>
                        </a:spcAft>
                      </a:pPr>
                      <a:r>
                        <a:rPr lang="vi-VN" sz="2000" dirty="0">
                          <a:effectLst/>
                        </a:rPr>
                        <a:t> </a:t>
                      </a:r>
                      <a:endParaRPr lang="en-US" sz="2000" dirty="0">
                        <a:effectLst/>
                      </a:endParaRPr>
                    </a:p>
                    <a:p>
                      <a:pPr>
                        <a:spcBef>
                          <a:spcPts val="5"/>
                        </a:spcBef>
                        <a:spcAft>
                          <a:spcPts val="0"/>
                        </a:spcAft>
                      </a:pPr>
                      <a:r>
                        <a:rPr lang="vi-VN" sz="2000" dirty="0">
                          <a:effectLst/>
                        </a:rPr>
                        <a:t> </a:t>
                      </a:r>
                      <a:endParaRPr lang="en-US" sz="2000" dirty="0">
                        <a:effectLst/>
                      </a:endParaRPr>
                    </a:p>
                    <a:p>
                      <a:pPr marL="50165" marR="40005" algn="just">
                        <a:lnSpc>
                          <a:spcPct val="103000"/>
                        </a:lnSpc>
                        <a:spcAft>
                          <a:spcPts val="0"/>
                        </a:spcAft>
                      </a:pPr>
                      <a:r>
                        <a:rPr lang="vi-VN" sz="2000" dirty="0">
                          <a:effectLst/>
                        </a:rPr>
                        <a:t>Tại giếng nước công cộng (khi tình cờ gặp nhân vật “tôi”).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tc>
                  <a:txBody>
                    <a:bodyPr/>
                    <a:lstStyle/>
                    <a:p>
                      <a:pPr>
                        <a:spcAft>
                          <a:spcPts val="0"/>
                        </a:spcAft>
                      </a:pPr>
                      <a:r>
                        <a:rPr lang="vi-VN" sz="2000" dirty="0">
                          <a:effectLst/>
                        </a:rPr>
                        <a:t> </a:t>
                      </a:r>
                      <a:endParaRPr lang="en-US" sz="2000" dirty="0">
                        <a:effectLst/>
                      </a:endParaRPr>
                    </a:p>
                    <a:p>
                      <a:pPr>
                        <a:spcAft>
                          <a:spcPts val="0"/>
                        </a:spcAft>
                      </a:pPr>
                      <a:r>
                        <a:rPr lang="vi-VN" sz="2000" dirty="0">
                          <a:effectLst/>
                        </a:rPr>
                        <a:t> </a:t>
                      </a:r>
                      <a:endParaRPr lang="en-US" sz="2000" dirty="0">
                        <a:effectLst/>
                      </a:endParaRPr>
                    </a:p>
                    <a:p>
                      <a:pPr>
                        <a:spcBef>
                          <a:spcPts val="45"/>
                        </a:spcBef>
                        <a:spcAft>
                          <a:spcPts val="0"/>
                        </a:spcAft>
                      </a:pPr>
                      <a:r>
                        <a:rPr lang="vi-VN" sz="2000" dirty="0">
                          <a:effectLst/>
                        </a:rPr>
                        <a:t> </a:t>
                      </a:r>
                      <a:endParaRPr lang="en-US" sz="2000" dirty="0">
                        <a:effectLst/>
                      </a:endParaRPr>
                    </a:p>
                    <a:p>
                      <a:pPr marR="382270" algn="ctr">
                        <a:spcBef>
                          <a:spcPts val="5"/>
                        </a:spcBef>
                        <a:spcAft>
                          <a:spcPts val="0"/>
                        </a:spcAft>
                      </a:pPr>
                      <a:r>
                        <a:rPr lang="en-US" sz="2000" spc="-25" dirty="0">
                          <a:effectLst/>
                        </a:rPr>
                        <a:t>“</a:t>
                      </a:r>
                      <a:r>
                        <a:rPr lang="vi-VN" sz="2000" spc="-25" dirty="0">
                          <a:effectLst/>
                        </a:rPr>
                        <a:t>Tôi</a:t>
                      </a:r>
                      <a:r>
                        <a:rPr lang="en-US" sz="2000" spc="-25"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tc>
                  <a:txBody>
                    <a:bodyPr/>
                    <a:lstStyle/>
                    <a:p>
                      <a:pPr marL="342900" marR="92075" lvl="0" indent="-342900">
                        <a:lnSpc>
                          <a:spcPct val="103000"/>
                        </a:lnSpc>
                        <a:spcBef>
                          <a:spcPts val="600"/>
                        </a:spcBef>
                        <a:spcAft>
                          <a:spcPts val="0"/>
                        </a:spcAft>
                        <a:buSzPts val="1300"/>
                        <a:buFont typeface="Times New Roman" panose="02020603050405020304" pitchFamily="18" charset="0"/>
                        <a:buChar char="–"/>
                        <a:tabLst>
                          <a:tab pos="173990" algn="l"/>
                        </a:tabLst>
                      </a:pPr>
                      <a:r>
                        <a:rPr lang="vi-VN" sz="2000" dirty="0">
                          <a:effectLst/>
                        </a:rPr>
                        <a:t>Ngập</a:t>
                      </a:r>
                      <a:r>
                        <a:rPr lang="vi-VN" sz="2000" spc="-50" dirty="0">
                          <a:effectLst/>
                        </a:rPr>
                        <a:t> </a:t>
                      </a:r>
                      <a:r>
                        <a:rPr lang="vi-VN" sz="2000" dirty="0">
                          <a:effectLst/>
                        </a:rPr>
                        <a:t>ngừng</a:t>
                      </a:r>
                      <a:r>
                        <a:rPr lang="vi-VN" sz="2000" spc="-50" dirty="0">
                          <a:effectLst/>
                        </a:rPr>
                        <a:t> </a:t>
                      </a:r>
                      <a:r>
                        <a:rPr lang="vi-VN" sz="2000" dirty="0">
                          <a:effectLst/>
                        </a:rPr>
                        <a:t>khi</a:t>
                      </a:r>
                      <a:r>
                        <a:rPr lang="vi-VN" sz="2000" spc="-50" dirty="0">
                          <a:effectLst/>
                        </a:rPr>
                        <a:t> </a:t>
                      </a:r>
                      <a:r>
                        <a:rPr lang="vi-VN" sz="2000" dirty="0">
                          <a:effectLst/>
                        </a:rPr>
                        <a:t>bị</a:t>
                      </a:r>
                      <a:r>
                        <a:rPr lang="vi-VN" sz="2000" spc="-50" dirty="0">
                          <a:effectLst/>
                        </a:rPr>
                        <a:t> </a:t>
                      </a:r>
                      <a:r>
                        <a:rPr lang="vi-VN" sz="2000" dirty="0">
                          <a:effectLst/>
                        </a:rPr>
                        <a:t>gọi </a:t>
                      </a:r>
                      <a:r>
                        <a:rPr lang="vi-VN" sz="2000" spc="-20" dirty="0">
                          <a:effectLst/>
                        </a:rPr>
                        <a:t>tên.</a:t>
                      </a:r>
                      <a:endParaRPr lang="en-US" sz="2000" dirty="0">
                        <a:effectLst/>
                      </a:endParaRPr>
                    </a:p>
                    <a:p>
                      <a:pPr marL="342900" marR="160020" lvl="0" indent="-342900">
                        <a:lnSpc>
                          <a:spcPct val="103000"/>
                        </a:lnSpc>
                        <a:spcBef>
                          <a:spcPts val="10"/>
                        </a:spcBef>
                        <a:spcAft>
                          <a:spcPts val="0"/>
                        </a:spcAft>
                        <a:buSzPts val="1300"/>
                        <a:buFont typeface="Times New Roman" panose="02020603050405020304" pitchFamily="18" charset="0"/>
                        <a:buChar char="–"/>
                        <a:tabLst>
                          <a:tab pos="173990" algn="l"/>
                        </a:tabLst>
                      </a:pPr>
                      <a:r>
                        <a:rPr lang="vi-VN" sz="2000" dirty="0">
                          <a:effectLst/>
                        </a:rPr>
                        <a:t>Múc</a:t>
                      </a:r>
                      <a:r>
                        <a:rPr lang="vi-VN" sz="2000" spc="-35" dirty="0">
                          <a:effectLst/>
                        </a:rPr>
                        <a:t> </a:t>
                      </a:r>
                      <a:r>
                        <a:rPr lang="vi-VN" sz="2000" dirty="0">
                          <a:effectLst/>
                        </a:rPr>
                        <a:t>nước</a:t>
                      </a:r>
                      <a:r>
                        <a:rPr lang="vi-VN" sz="2000" spc="-35" dirty="0">
                          <a:effectLst/>
                        </a:rPr>
                        <a:t> </a:t>
                      </a:r>
                      <a:r>
                        <a:rPr lang="vi-VN" sz="2000" dirty="0">
                          <a:effectLst/>
                        </a:rPr>
                        <a:t>xối</a:t>
                      </a:r>
                      <a:r>
                        <a:rPr lang="vi-VN" sz="2000" spc="-35" dirty="0">
                          <a:effectLst/>
                        </a:rPr>
                        <a:t> </a:t>
                      </a:r>
                      <a:r>
                        <a:rPr lang="vi-VN" sz="2000" dirty="0">
                          <a:effectLst/>
                        </a:rPr>
                        <a:t>cho</a:t>
                      </a:r>
                      <a:r>
                        <a:rPr lang="vi-VN" sz="2000" spc="-35" dirty="0">
                          <a:effectLst/>
                        </a:rPr>
                        <a:t> </a:t>
                      </a:r>
                      <a:r>
                        <a:rPr lang="en-US" sz="2000" spc="-35" dirty="0">
                          <a:effectLst/>
                        </a:rPr>
                        <a:t>“</a:t>
                      </a:r>
                      <a:r>
                        <a:rPr lang="vi-VN" sz="2000" dirty="0">
                          <a:effectLst/>
                        </a:rPr>
                        <a:t>tôi</a:t>
                      </a:r>
                      <a:r>
                        <a:rPr lang="en-US" sz="2000" dirty="0">
                          <a:effectLst/>
                        </a:rPr>
                        <a:t>”</a:t>
                      </a:r>
                      <a:r>
                        <a:rPr lang="vi-VN" sz="2000" dirty="0">
                          <a:effectLst/>
                        </a:rPr>
                        <a:t> rửa 2 bàn tay lấm bẩn.</a:t>
                      </a:r>
                      <a:endParaRPr lang="en-US" sz="2000" dirty="0">
                        <a:effectLst/>
                      </a:endParaRPr>
                    </a:p>
                    <a:p>
                      <a:pPr marL="342900" marR="181610" lvl="0" indent="-342900">
                        <a:lnSpc>
                          <a:spcPct val="103000"/>
                        </a:lnSpc>
                        <a:spcBef>
                          <a:spcPts val="10"/>
                        </a:spcBef>
                        <a:spcAft>
                          <a:spcPts val="0"/>
                        </a:spcAft>
                        <a:buSzPts val="1300"/>
                        <a:buFont typeface="Times New Roman" panose="02020603050405020304" pitchFamily="18" charset="0"/>
                        <a:buChar char="–"/>
                        <a:tabLst>
                          <a:tab pos="173990" algn="l"/>
                        </a:tabLst>
                      </a:pPr>
                      <a:r>
                        <a:rPr lang="vi-VN" sz="2000" dirty="0">
                          <a:effectLst/>
                        </a:rPr>
                        <a:t>Cọ</a:t>
                      </a:r>
                      <a:r>
                        <a:rPr lang="vi-VN" sz="2000" spc="-40" dirty="0">
                          <a:effectLst/>
                        </a:rPr>
                        <a:t> </a:t>
                      </a:r>
                      <a:r>
                        <a:rPr lang="vi-VN" sz="2000" dirty="0">
                          <a:effectLst/>
                        </a:rPr>
                        <a:t>bùn</a:t>
                      </a:r>
                      <a:r>
                        <a:rPr lang="vi-VN" sz="2000" spc="-40" dirty="0">
                          <a:effectLst/>
                        </a:rPr>
                        <a:t> </a:t>
                      </a:r>
                      <a:r>
                        <a:rPr lang="vi-VN" sz="2000" dirty="0">
                          <a:effectLst/>
                        </a:rPr>
                        <a:t>đất</a:t>
                      </a:r>
                      <a:r>
                        <a:rPr lang="vi-VN" sz="2000" spc="-40" dirty="0">
                          <a:effectLst/>
                        </a:rPr>
                        <a:t> </a:t>
                      </a:r>
                      <a:r>
                        <a:rPr lang="vi-VN" sz="2000" dirty="0">
                          <a:effectLst/>
                        </a:rPr>
                        <a:t>ở</a:t>
                      </a:r>
                      <a:r>
                        <a:rPr lang="vi-VN" sz="2000" spc="-40" dirty="0">
                          <a:effectLst/>
                        </a:rPr>
                        <a:t> </a:t>
                      </a:r>
                      <a:r>
                        <a:rPr lang="vi-VN" sz="2000" dirty="0">
                          <a:effectLst/>
                        </a:rPr>
                        <a:t>chân</a:t>
                      </a:r>
                      <a:r>
                        <a:rPr lang="vi-VN" sz="2000" spc="-40" dirty="0">
                          <a:effectLst/>
                        </a:rPr>
                        <a:t> </a:t>
                      </a:r>
                      <a:r>
                        <a:rPr lang="vi-VN" sz="2000" dirty="0">
                          <a:effectLst/>
                        </a:rPr>
                        <a:t>và đôi dép của </a:t>
                      </a:r>
                      <a:r>
                        <a:rPr lang="en-US" sz="2000" dirty="0">
                          <a:effectLst/>
                        </a:rPr>
                        <a:t>“</a:t>
                      </a:r>
                      <a:r>
                        <a:rPr lang="vi-VN" sz="2000" dirty="0">
                          <a:effectLst/>
                        </a:rPr>
                        <a:t>tôi</a:t>
                      </a:r>
                      <a:r>
                        <a:rPr lang="en-US" sz="2000" dirty="0">
                          <a:effectLst/>
                        </a:rPr>
                        <a:t>”</a:t>
                      </a:r>
                      <a:r>
                        <a:rPr lang="vi-VN" sz="2000" dirty="0">
                          <a:effectLst/>
                        </a:rPr>
                        <a:t>.</a:t>
                      </a:r>
                      <a:endParaRPr lang="en-US" sz="2000" dirty="0">
                        <a:effectLst/>
                      </a:endParaRPr>
                    </a:p>
                    <a:p>
                      <a:pPr marL="342900" lvl="0" indent="-342900">
                        <a:spcBef>
                          <a:spcPts val="10"/>
                        </a:spcBef>
                        <a:spcAft>
                          <a:spcPts val="0"/>
                        </a:spcAft>
                        <a:buSzPts val="1300"/>
                        <a:buFont typeface="Times New Roman" panose="02020603050405020304" pitchFamily="18" charset="0"/>
                        <a:buChar char="–"/>
                        <a:tabLst>
                          <a:tab pos="173990" algn="l"/>
                        </a:tabLst>
                      </a:pPr>
                      <a:r>
                        <a:rPr lang="vi-VN" sz="2000" dirty="0">
                          <a:effectLst/>
                        </a:rPr>
                        <a:t>Mời</a:t>
                      </a:r>
                      <a:r>
                        <a:rPr lang="vi-VN" sz="2000" spc="-5" dirty="0">
                          <a:effectLst/>
                        </a:rPr>
                        <a:t> </a:t>
                      </a:r>
                      <a:r>
                        <a:rPr lang="en-US" sz="2000" spc="-5" dirty="0">
                          <a:effectLst/>
                        </a:rPr>
                        <a:t>“</a:t>
                      </a:r>
                      <a:r>
                        <a:rPr lang="vi-VN" sz="2000" dirty="0">
                          <a:effectLst/>
                        </a:rPr>
                        <a:t>tôi</a:t>
                      </a:r>
                      <a:r>
                        <a:rPr lang="en-US" sz="2000" dirty="0">
                          <a:effectLst/>
                        </a:rPr>
                        <a:t>”</a:t>
                      </a:r>
                      <a:r>
                        <a:rPr lang="vi-VN" sz="2000" dirty="0">
                          <a:effectLst/>
                        </a:rPr>
                        <a:t> về nhà </a:t>
                      </a:r>
                      <a:r>
                        <a:rPr lang="vi-VN" sz="2000" spc="-10" dirty="0">
                          <a:effectLst/>
                        </a:rPr>
                        <a:t>chơi.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tc>
                  <a:txBody>
                    <a:bodyPr/>
                    <a:lstStyle/>
                    <a:p>
                      <a:pPr>
                        <a:spcAft>
                          <a:spcPts val="0"/>
                        </a:spcAft>
                      </a:pPr>
                      <a:r>
                        <a:rPr lang="vi-VN" sz="2000">
                          <a:effectLst/>
                        </a:rPr>
                        <a:t> </a:t>
                      </a:r>
                      <a:endParaRPr lang="en-US" sz="2000">
                        <a:effectLst/>
                      </a:endParaRPr>
                    </a:p>
                    <a:p>
                      <a:pPr>
                        <a:spcBef>
                          <a:spcPts val="5"/>
                        </a:spcBef>
                        <a:spcAft>
                          <a:spcPts val="0"/>
                        </a:spcAft>
                      </a:pPr>
                      <a:r>
                        <a:rPr lang="vi-VN" sz="2000">
                          <a:effectLst/>
                        </a:rPr>
                        <a:t> </a:t>
                      </a:r>
                      <a:endParaRPr lang="en-US" sz="2000">
                        <a:effectLst/>
                      </a:endParaRPr>
                    </a:p>
                    <a:p>
                      <a:pPr marL="49530" marR="41910">
                        <a:lnSpc>
                          <a:spcPct val="103000"/>
                        </a:lnSpc>
                        <a:spcAft>
                          <a:spcPts val="0"/>
                        </a:spcAft>
                      </a:pPr>
                      <a:r>
                        <a:rPr lang="vi-VN" sz="2000">
                          <a:effectLst/>
                        </a:rPr>
                        <a:t>Cô gái tốt bụng, tin</a:t>
                      </a:r>
                      <a:r>
                        <a:rPr lang="vi-VN" sz="2000" spc="-45">
                          <a:effectLst/>
                        </a:rPr>
                        <a:t> </a:t>
                      </a:r>
                      <a:r>
                        <a:rPr lang="vi-VN" sz="2000">
                          <a:effectLst/>
                        </a:rPr>
                        <a:t>người,</a:t>
                      </a:r>
                      <a:r>
                        <a:rPr lang="vi-VN" sz="2000" spc="-45">
                          <a:effectLst/>
                        </a:rPr>
                        <a:t> </a:t>
                      </a:r>
                      <a:r>
                        <a:rPr lang="vi-VN" sz="2000">
                          <a:effectLst/>
                        </a:rPr>
                        <a:t>chu</a:t>
                      </a:r>
                      <a:r>
                        <a:rPr lang="vi-VN" sz="2000" spc="-45">
                          <a:effectLst/>
                        </a:rPr>
                        <a:t> </a:t>
                      </a:r>
                      <a:r>
                        <a:rPr lang="vi-VN" sz="2000">
                          <a:effectLst/>
                        </a:rPr>
                        <a:t>đáo, sẵn lòng giúp đỡ người khác.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extLst>
                  <a:ext uri="{0D108BD9-81ED-4DB2-BD59-A6C34878D82A}">
                    <a16:rowId xmlns:a16="http://schemas.microsoft.com/office/drawing/2014/main" val="543088944"/>
                  </a:ext>
                </a:extLst>
              </a:tr>
              <a:tr h="3341652">
                <a:tc>
                  <a:txBody>
                    <a:bodyPr/>
                    <a:lstStyle/>
                    <a:p>
                      <a:pPr>
                        <a:spcAft>
                          <a:spcPts val="0"/>
                        </a:spcAft>
                      </a:pPr>
                      <a:r>
                        <a:rPr lang="vi-VN" sz="2000">
                          <a:effectLst/>
                        </a:rPr>
                        <a:t> </a:t>
                      </a:r>
                      <a:endParaRPr lang="en-US" sz="2000">
                        <a:effectLst/>
                      </a:endParaRPr>
                    </a:p>
                    <a:p>
                      <a:pPr>
                        <a:spcAft>
                          <a:spcPts val="0"/>
                        </a:spcAft>
                      </a:pPr>
                      <a:r>
                        <a:rPr lang="vi-VN" sz="2000">
                          <a:effectLst/>
                        </a:rPr>
                        <a:t> </a:t>
                      </a:r>
                      <a:endParaRPr lang="en-US" sz="2000">
                        <a:effectLst/>
                      </a:endParaRPr>
                    </a:p>
                    <a:p>
                      <a:pPr>
                        <a:spcAft>
                          <a:spcPts val="0"/>
                        </a:spcAft>
                      </a:pPr>
                      <a:r>
                        <a:rPr lang="vi-VN" sz="2000">
                          <a:effectLst/>
                        </a:rPr>
                        <a:t> </a:t>
                      </a:r>
                      <a:endParaRPr lang="en-US" sz="2000">
                        <a:effectLst/>
                      </a:endParaRPr>
                    </a:p>
                    <a:p>
                      <a:pPr>
                        <a:spcBef>
                          <a:spcPts val="25"/>
                        </a:spcBef>
                        <a:spcAft>
                          <a:spcPts val="0"/>
                        </a:spcAft>
                      </a:pPr>
                      <a:r>
                        <a:rPr lang="vi-VN" sz="2000">
                          <a:effectLst/>
                        </a:rPr>
                        <a:t> </a:t>
                      </a:r>
                      <a:endParaRPr lang="en-US" sz="2000">
                        <a:effectLst/>
                      </a:endParaRPr>
                    </a:p>
                    <a:p>
                      <a:pPr marL="50165" marR="40005" algn="just">
                        <a:lnSpc>
                          <a:spcPct val="103000"/>
                        </a:lnSpc>
                        <a:spcAft>
                          <a:spcPts val="0"/>
                        </a:spcAft>
                      </a:pPr>
                      <a:r>
                        <a:rPr lang="vi-VN" sz="2000">
                          <a:effectLst/>
                        </a:rPr>
                        <a:t>Tại nhà mình (cùng với nhân vật “tôi” và bố)</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tc>
                  <a:txBody>
                    <a:bodyPr/>
                    <a:lstStyle/>
                    <a:p>
                      <a:pPr>
                        <a:spcAft>
                          <a:spcPts val="0"/>
                        </a:spcAft>
                      </a:pPr>
                      <a:r>
                        <a:rPr lang="vi-VN" sz="2000" dirty="0">
                          <a:effectLst/>
                        </a:rPr>
                        <a:t> </a:t>
                      </a:r>
                      <a:endParaRPr lang="en-US" sz="2000" dirty="0">
                        <a:effectLst/>
                      </a:endParaRPr>
                    </a:p>
                    <a:p>
                      <a:pPr>
                        <a:spcAft>
                          <a:spcPts val="0"/>
                        </a:spcAft>
                      </a:pPr>
                      <a:r>
                        <a:rPr lang="vi-VN" sz="2000" dirty="0">
                          <a:effectLst/>
                        </a:rPr>
                        <a:t> </a:t>
                      </a:r>
                      <a:endParaRPr lang="en-US" sz="2000" dirty="0">
                        <a:effectLst/>
                      </a:endParaRPr>
                    </a:p>
                    <a:p>
                      <a:pPr>
                        <a:spcAft>
                          <a:spcPts val="0"/>
                        </a:spcAft>
                      </a:pPr>
                      <a:r>
                        <a:rPr lang="vi-VN" sz="2000" dirty="0">
                          <a:effectLst/>
                        </a:rPr>
                        <a:t> </a:t>
                      </a:r>
                      <a:endParaRPr lang="en-US" sz="2000" dirty="0">
                        <a:effectLst/>
                      </a:endParaRPr>
                    </a:p>
                    <a:p>
                      <a:pPr>
                        <a:spcAft>
                          <a:spcPts val="0"/>
                        </a:spcAft>
                      </a:pPr>
                      <a:r>
                        <a:rPr lang="vi-VN" sz="2000" dirty="0">
                          <a:effectLst/>
                        </a:rPr>
                        <a:t> </a:t>
                      </a:r>
                      <a:endParaRPr lang="en-US" sz="2000" dirty="0">
                        <a:effectLst/>
                      </a:endParaRPr>
                    </a:p>
                    <a:p>
                      <a:pPr marL="187960" marR="178435" indent="203835">
                        <a:lnSpc>
                          <a:spcPct val="103000"/>
                        </a:lnSpc>
                        <a:spcBef>
                          <a:spcPts val="1150"/>
                        </a:spcBef>
                        <a:spcAft>
                          <a:spcPts val="0"/>
                        </a:spcAft>
                      </a:pPr>
                      <a:r>
                        <a:rPr lang="en-US" sz="2000" spc="-20" dirty="0">
                          <a:effectLst/>
                        </a:rPr>
                        <a:t>“</a:t>
                      </a:r>
                      <a:r>
                        <a:rPr lang="vi-VN" sz="2000" spc="-20" dirty="0">
                          <a:effectLst/>
                        </a:rPr>
                        <a:t>Tôi</a:t>
                      </a:r>
                      <a:r>
                        <a:rPr lang="en-US" sz="2000" spc="-20" dirty="0">
                          <a:effectLst/>
                        </a:rPr>
                        <a:t>”,</a:t>
                      </a:r>
                      <a:r>
                        <a:rPr lang="vi-VN" sz="2000" spc="200" dirty="0">
                          <a:effectLst/>
                        </a:rPr>
                        <a:t> </a:t>
                      </a:r>
                      <a:r>
                        <a:rPr lang="vi-VN" sz="2000" dirty="0">
                          <a:effectLst/>
                        </a:rPr>
                        <a:t>Bố</a:t>
                      </a:r>
                      <a:r>
                        <a:rPr lang="vi-VN" sz="2000" spc="-85" dirty="0">
                          <a:effectLst/>
                        </a:rPr>
                        <a:t> </a:t>
                      </a:r>
                      <a:r>
                        <a:rPr lang="vi-VN" sz="2000" dirty="0">
                          <a:effectLst/>
                        </a:rPr>
                        <a:t>Giang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tc>
                  <a:txBody>
                    <a:bodyPr/>
                    <a:lstStyle/>
                    <a:p>
                      <a:pPr marL="342900" marR="184785" lvl="0" indent="-342900">
                        <a:lnSpc>
                          <a:spcPct val="103000"/>
                        </a:lnSpc>
                        <a:spcBef>
                          <a:spcPts val="570"/>
                        </a:spcBef>
                        <a:spcAft>
                          <a:spcPts val="0"/>
                        </a:spcAft>
                        <a:buSzPts val="1300"/>
                        <a:buFont typeface="Times New Roman" panose="02020603050405020304" pitchFamily="18" charset="0"/>
                        <a:buChar char="–"/>
                        <a:tabLst>
                          <a:tab pos="177800" algn="l"/>
                        </a:tabLst>
                      </a:pPr>
                      <a:r>
                        <a:rPr lang="vi-VN" sz="2000" dirty="0">
                          <a:effectLst/>
                        </a:rPr>
                        <a:t>Xuống bếp hâm lại cơm canh cho nóng để mời </a:t>
                      </a:r>
                      <a:r>
                        <a:rPr lang="en-US" sz="2000" dirty="0">
                          <a:effectLst/>
                        </a:rPr>
                        <a:t>“</a:t>
                      </a:r>
                      <a:r>
                        <a:rPr lang="vi-VN" sz="2000" dirty="0">
                          <a:effectLst/>
                        </a:rPr>
                        <a:t>tôi</a:t>
                      </a:r>
                      <a:r>
                        <a:rPr lang="en-US" sz="2000" dirty="0">
                          <a:effectLst/>
                        </a:rPr>
                        <a:t>”</a:t>
                      </a:r>
                      <a:r>
                        <a:rPr lang="vi-VN" sz="2000" dirty="0">
                          <a:effectLst/>
                        </a:rPr>
                        <a:t> ăn.</a:t>
                      </a:r>
                      <a:endParaRPr lang="en-US" sz="2000" dirty="0">
                        <a:effectLst/>
                      </a:endParaRPr>
                    </a:p>
                    <a:p>
                      <a:pPr marL="342900" marR="43180" lvl="0" indent="-342900">
                        <a:lnSpc>
                          <a:spcPct val="103000"/>
                        </a:lnSpc>
                        <a:spcBef>
                          <a:spcPts val="15"/>
                        </a:spcBef>
                        <a:spcAft>
                          <a:spcPts val="0"/>
                        </a:spcAft>
                        <a:buSzPts val="1300"/>
                        <a:buFont typeface="Times New Roman" panose="02020603050405020304" pitchFamily="18" charset="0"/>
                        <a:buChar char="–"/>
                        <a:tabLst>
                          <a:tab pos="174625" algn="l"/>
                        </a:tabLst>
                      </a:pPr>
                      <a:r>
                        <a:rPr lang="vi-VN" sz="2000" dirty="0">
                          <a:effectLst/>
                        </a:rPr>
                        <a:t>Nhanh trí “bịa” ra tên “Hùng”</a:t>
                      </a:r>
                      <a:r>
                        <a:rPr lang="vi-VN" sz="2000" spc="-40" dirty="0">
                          <a:effectLst/>
                        </a:rPr>
                        <a:t> </a:t>
                      </a:r>
                      <a:r>
                        <a:rPr lang="vi-VN" sz="2000" dirty="0">
                          <a:effectLst/>
                        </a:rPr>
                        <a:t>cho</a:t>
                      </a:r>
                      <a:r>
                        <a:rPr lang="vi-VN" sz="2000" spc="-40" dirty="0">
                          <a:effectLst/>
                        </a:rPr>
                        <a:t> </a:t>
                      </a:r>
                      <a:r>
                        <a:rPr lang="en-US" sz="2000" spc="-40" dirty="0">
                          <a:effectLst/>
                        </a:rPr>
                        <a:t>“</a:t>
                      </a:r>
                      <a:r>
                        <a:rPr lang="vi-VN" sz="2000" dirty="0">
                          <a:effectLst/>
                        </a:rPr>
                        <a:t>tôi</a:t>
                      </a:r>
                      <a:r>
                        <a:rPr lang="en-US" sz="2000" dirty="0">
                          <a:effectLst/>
                        </a:rPr>
                        <a:t>”</a:t>
                      </a:r>
                      <a:r>
                        <a:rPr lang="vi-VN" sz="2000" spc="-40" dirty="0">
                          <a:effectLst/>
                        </a:rPr>
                        <a:t> </a:t>
                      </a:r>
                      <a:r>
                        <a:rPr lang="vi-VN" sz="2000" dirty="0">
                          <a:effectLst/>
                        </a:rPr>
                        <a:t>khi</a:t>
                      </a:r>
                      <a:r>
                        <a:rPr lang="vi-VN" sz="2000" spc="-40" dirty="0">
                          <a:effectLst/>
                        </a:rPr>
                        <a:t> </a:t>
                      </a:r>
                      <a:r>
                        <a:rPr lang="vi-VN" sz="2000" dirty="0">
                          <a:effectLst/>
                        </a:rPr>
                        <a:t>bố</a:t>
                      </a:r>
                      <a:r>
                        <a:rPr lang="vi-VN" sz="2000" spc="-40" dirty="0">
                          <a:effectLst/>
                        </a:rPr>
                        <a:t> </a:t>
                      </a:r>
                      <a:r>
                        <a:rPr lang="vi-VN" sz="2000" dirty="0">
                          <a:effectLst/>
                        </a:rPr>
                        <a:t>về nhà, hỏi chuyện.</a:t>
                      </a:r>
                      <a:endParaRPr lang="en-US" sz="2000" dirty="0">
                        <a:effectLst/>
                      </a:endParaRPr>
                    </a:p>
                    <a:p>
                      <a:pPr marL="342900" marR="48260" lvl="0" indent="-342900">
                        <a:lnSpc>
                          <a:spcPct val="103000"/>
                        </a:lnSpc>
                        <a:spcBef>
                          <a:spcPts val="15"/>
                        </a:spcBef>
                        <a:spcAft>
                          <a:spcPts val="0"/>
                        </a:spcAft>
                        <a:buSzPts val="1300"/>
                        <a:buFont typeface="Times New Roman" panose="02020603050405020304" pitchFamily="18" charset="0"/>
                        <a:buChar char="–"/>
                        <a:tabLst>
                          <a:tab pos="174625" algn="l"/>
                        </a:tabLst>
                      </a:pPr>
                      <a:r>
                        <a:rPr lang="vi-VN" sz="2000" dirty="0">
                          <a:effectLst/>
                        </a:rPr>
                        <a:t>Nũng</a:t>
                      </a:r>
                      <a:r>
                        <a:rPr lang="vi-VN" sz="2000" spc="-55" dirty="0">
                          <a:effectLst/>
                        </a:rPr>
                        <a:t> </a:t>
                      </a:r>
                      <a:r>
                        <a:rPr lang="vi-VN" sz="2000" dirty="0">
                          <a:effectLst/>
                        </a:rPr>
                        <a:t>nịu,</a:t>
                      </a:r>
                      <a:r>
                        <a:rPr lang="vi-VN" sz="2000" spc="-50" dirty="0">
                          <a:effectLst/>
                        </a:rPr>
                        <a:t> </a:t>
                      </a:r>
                      <a:r>
                        <a:rPr lang="vi-VN" sz="2000" dirty="0">
                          <a:effectLst/>
                        </a:rPr>
                        <a:t>muốn</a:t>
                      </a:r>
                      <a:r>
                        <a:rPr lang="vi-VN" sz="2000" spc="-50" dirty="0">
                          <a:effectLst/>
                        </a:rPr>
                        <a:t> </a:t>
                      </a:r>
                      <a:r>
                        <a:rPr lang="vi-VN" sz="2000" dirty="0">
                          <a:effectLst/>
                        </a:rPr>
                        <a:t>bố</a:t>
                      </a:r>
                      <a:r>
                        <a:rPr lang="vi-VN" sz="2000" spc="-50" dirty="0">
                          <a:effectLst/>
                        </a:rPr>
                        <a:t> </a:t>
                      </a:r>
                      <a:r>
                        <a:rPr lang="vi-VN" sz="2000" dirty="0">
                          <a:effectLst/>
                        </a:rPr>
                        <a:t>xin cho </a:t>
                      </a:r>
                      <a:r>
                        <a:rPr lang="en-US" sz="2000" dirty="0">
                          <a:effectLst/>
                        </a:rPr>
                        <a:t>“</a:t>
                      </a:r>
                      <a:r>
                        <a:rPr lang="vi-VN" sz="2000" dirty="0">
                          <a:effectLst/>
                        </a:rPr>
                        <a:t>tôi</a:t>
                      </a:r>
                      <a:r>
                        <a:rPr lang="en-US" sz="2000" dirty="0">
                          <a:effectLst/>
                        </a:rPr>
                        <a:t>”</a:t>
                      </a:r>
                      <a:r>
                        <a:rPr lang="vi-VN" sz="2000" dirty="0">
                          <a:effectLst/>
                        </a:rPr>
                        <a:t> về đơn vị trễ.</a:t>
                      </a:r>
                      <a:endParaRPr lang="en-US" sz="2000" dirty="0">
                        <a:effectLst/>
                      </a:endParaRPr>
                    </a:p>
                    <a:p>
                      <a:pPr marL="342900" marR="213995" lvl="0" indent="-342900">
                        <a:lnSpc>
                          <a:spcPct val="103000"/>
                        </a:lnSpc>
                        <a:spcBef>
                          <a:spcPts val="10"/>
                        </a:spcBef>
                        <a:spcAft>
                          <a:spcPts val="0"/>
                        </a:spcAft>
                        <a:buSzPts val="1300"/>
                        <a:buFont typeface="Times New Roman" panose="02020603050405020304" pitchFamily="18" charset="0"/>
                        <a:buChar char="–"/>
                        <a:tabLst>
                          <a:tab pos="177800" algn="l"/>
                        </a:tabLst>
                      </a:pPr>
                      <a:r>
                        <a:rPr lang="vi-VN" sz="2000" dirty="0">
                          <a:effectLst/>
                        </a:rPr>
                        <a:t>Xin bố để xe đạp lại để đưa </a:t>
                      </a:r>
                      <a:r>
                        <a:rPr lang="en-US" sz="2000" dirty="0">
                          <a:effectLst/>
                        </a:rPr>
                        <a:t>“</a:t>
                      </a:r>
                      <a:r>
                        <a:rPr lang="vi-VN" sz="2000" dirty="0">
                          <a:effectLst/>
                        </a:rPr>
                        <a:t>tôi</a:t>
                      </a:r>
                      <a:r>
                        <a:rPr lang="en-US" sz="2000" dirty="0">
                          <a:effectLst/>
                        </a:rPr>
                        <a:t>”</a:t>
                      </a:r>
                      <a:r>
                        <a:rPr lang="vi-VN" sz="2000" dirty="0">
                          <a:effectLst/>
                        </a:rPr>
                        <a:t> về đơn vị điểm danh.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tc>
                  <a:txBody>
                    <a:bodyPr/>
                    <a:lstStyle/>
                    <a:p>
                      <a:pPr>
                        <a:spcAft>
                          <a:spcPts val="0"/>
                        </a:spcAft>
                      </a:pPr>
                      <a:r>
                        <a:rPr lang="vi-VN" sz="2000" dirty="0">
                          <a:effectLst/>
                        </a:rPr>
                        <a:t> </a:t>
                      </a:r>
                      <a:endParaRPr lang="en-US" sz="2000" dirty="0">
                        <a:effectLst/>
                      </a:endParaRPr>
                    </a:p>
                    <a:p>
                      <a:pPr marL="342900" marR="99060" lvl="0" indent="-342900">
                        <a:lnSpc>
                          <a:spcPct val="103000"/>
                        </a:lnSpc>
                        <a:spcAft>
                          <a:spcPts val="0"/>
                        </a:spcAft>
                        <a:buSzPts val="1300"/>
                        <a:buFont typeface="Times New Roman" panose="02020603050405020304" pitchFamily="18" charset="0"/>
                        <a:buChar char="–"/>
                        <a:tabLst>
                          <a:tab pos="173990" algn="l"/>
                        </a:tabLst>
                      </a:pPr>
                      <a:r>
                        <a:rPr lang="vi-VN" sz="2000" dirty="0">
                          <a:effectLst/>
                        </a:rPr>
                        <a:t>Cô gái nhanh nhẹn, đảm đang, biết</a:t>
                      </a:r>
                      <a:r>
                        <a:rPr lang="vi-VN" sz="2000" spc="-65" dirty="0">
                          <a:effectLst/>
                        </a:rPr>
                        <a:t> </a:t>
                      </a:r>
                      <a:r>
                        <a:rPr lang="vi-VN" sz="2000" dirty="0">
                          <a:effectLst/>
                        </a:rPr>
                        <a:t>chăm</a:t>
                      </a:r>
                      <a:r>
                        <a:rPr lang="vi-VN" sz="2000" spc="-65" dirty="0">
                          <a:effectLst/>
                        </a:rPr>
                        <a:t> </a:t>
                      </a:r>
                      <a:r>
                        <a:rPr lang="vi-VN" sz="2000" dirty="0">
                          <a:effectLst/>
                        </a:rPr>
                        <a:t>sóc</a:t>
                      </a:r>
                      <a:r>
                        <a:rPr lang="vi-VN" sz="2000" spc="-65" dirty="0">
                          <a:effectLst/>
                        </a:rPr>
                        <a:t> </a:t>
                      </a:r>
                      <a:r>
                        <a:rPr lang="vi-VN" sz="2000" dirty="0">
                          <a:effectLst/>
                        </a:rPr>
                        <a:t>cho người khác.</a:t>
                      </a:r>
                      <a:endParaRPr lang="en-US" sz="2000" dirty="0">
                        <a:effectLst/>
                      </a:endParaRPr>
                    </a:p>
                    <a:p>
                      <a:pPr marL="342900" marR="260985" lvl="0" indent="-342900">
                        <a:lnSpc>
                          <a:spcPct val="103000"/>
                        </a:lnSpc>
                        <a:spcBef>
                          <a:spcPts val="25"/>
                        </a:spcBef>
                        <a:spcAft>
                          <a:spcPts val="0"/>
                        </a:spcAft>
                        <a:buSzPts val="1300"/>
                        <a:buFont typeface="Times New Roman" panose="02020603050405020304" pitchFamily="18" charset="0"/>
                        <a:buChar char="–"/>
                        <a:tabLst>
                          <a:tab pos="177800" algn="l"/>
                        </a:tabLst>
                      </a:pPr>
                      <a:r>
                        <a:rPr lang="vi-VN" sz="2000" dirty="0">
                          <a:effectLst/>
                        </a:rPr>
                        <a:t>Vẫn còn tính cách trẻ con, thích nũng nịu với bố vì biết được bố chiều.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extLst>
                  <a:ext uri="{0D108BD9-81ED-4DB2-BD59-A6C34878D82A}">
                    <a16:rowId xmlns:a16="http://schemas.microsoft.com/office/drawing/2014/main" val="1543998652"/>
                  </a:ext>
                </a:extLst>
              </a:tr>
            </a:tbl>
          </a:graphicData>
        </a:graphic>
      </p:graphicFrame>
    </p:spTree>
    <p:extLst>
      <p:ext uri="{BB962C8B-B14F-4D97-AF65-F5344CB8AC3E}">
        <p14:creationId xmlns:p14="http://schemas.microsoft.com/office/powerpoint/2010/main" val="1146305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21625" y="11396"/>
            <a:ext cx="67464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3</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902660378"/>
              </p:ext>
            </p:extLst>
          </p:nvPr>
        </p:nvGraphicFramePr>
        <p:xfrm>
          <a:off x="156750" y="719282"/>
          <a:ext cx="11913332" cy="6582854"/>
        </p:xfrm>
        <a:graphic>
          <a:graphicData uri="http://schemas.openxmlformats.org/drawingml/2006/table">
            <a:tbl>
              <a:tblPr firstRow="1" firstCol="1" bandRow="1">
                <a:tableStyleId>{5C22544A-7EE6-4342-B048-85BDC9FD1C3A}</a:tableStyleId>
              </a:tblPr>
              <a:tblGrid>
                <a:gridCol w="2978333">
                  <a:extLst>
                    <a:ext uri="{9D8B030D-6E8A-4147-A177-3AD203B41FA5}">
                      <a16:colId xmlns:a16="http://schemas.microsoft.com/office/drawing/2014/main" val="3554151819"/>
                    </a:ext>
                  </a:extLst>
                </a:gridCol>
                <a:gridCol w="1692098">
                  <a:extLst>
                    <a:ext uri="{9D8B030D-6E8A-4147-A177-3AD203B41FA5}">
                      <a16:colId xmlns:a16="http://schemas.microsoft.com/office/drawing/2014/main" val="3325017615"/>
                    </a:ext>
                  </a:extLst>
                </a:gridCol>
                <a:gridCol w="4264568">
                  <a:extLst>
                    <a:ext uri="{9D8B030D-6E8A-4147-A177-3AD203B41FA5}">
                      <a16:colId xmlns:a16="http://schemas.microsoft.com/office/drawing/2014/main" val="3446599083"/>
                    </a:ext>
                  </a:extLst>
                </a:gridCol>
                <a:gridCol w="2978333">
                  <a:extLst>
                    <a:ext uri="{9D8B030D-6E8A-4147-A177-3AD203B41FA5}">
                      <a16:colId xmlns:a16="http://schemas.microsoft.com/office/drawing/2014/main" val="198424319"/>
                    </a:ext>
                  </a:extLst>
                </a:gridCol>
              </a:tblGrid>
              <a:tr h="3761296">
                <a:tc>
                  <a:txBody>
                    <a:bodyPr/>
                    <a:lstStyle/>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Bef>
                          <a:spcPts val="25"/>
                        </a:spcBef>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50165" marR="41275" algn="just">
                        <a:lnSpc>
                          <a:spcPct val="103000"/>
                        </a:lnSpc>
                        <a:spcAft>
                          <a:spcPts val="0"/>
                        </a:spcAft>
                      </a:pPr>
                      <a:r>
                        <a:rPr lang="vi-VN" sz="2000" dirty="0">
                          <a:effectLst/>
                          <a:latin typeface="Times New Roman" panose="02020603050405020304" pitchFamily="18" charset="0"/>
                          <a:cs typeface="Times New Roman" panose="02020603050405020304" pitchFamily="18" charset="0"/>
                        </a:rPr>
                        <a:t>Trên đường đưa </a:t>
                      </a:r>
                      <a:r>
                        <a:rPr lang="vi-VN" sz="2000" spc="-30" dirty="0">
                          <a:effectLst/>
                          <a:latin typeface="Times New Roman" panose="02020603050405020304" pitchFamily="18" charset="0"/>
                          <a:cs typeface="Times New Roman" panose="02020603050405020304" pitchFamily="18" charset="0"/>
                        </a:rPr>
                        <a:t>nhân</a:t>
                      </a:r>
                      <a:r>
                        <a:rPr lang="vi-VN" sz="2000" spc="-55"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vật</a:t>
                      </a:r>
                      <a:r>
                        <a:rPr lang="vi-VN" sz="2000" spc="-50"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“tôi”</a:t>
                      </a:r>
                      <a:r>
                        <a:rPr lang="vi-VN" sz="2000" spc="-50"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trở </a:t>
                      </a:r>
                      <a:r>
                        <a:rPr lang="vi-VN" sz="2000" dirty="0">
                          <a:effectLst/>
                          <a:latin typeface="Times New Roman" panose="02020603050405020304" pitchFamily="18" charset="0"/>
                          <a:cs typeface="Times New Roman" panose="02020603050405020304" pitchFamily="18" charset="0"/>
                        </a:rPr>
                        <a:t>lại</a:t>
                      </a:r>
                      <a:r>
                        <a:rPr lang="vi-VN" sz="2000" spc="-9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đơn</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vị</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bằng</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xe </a:t>
                      </a:r>
                      <a:r>
                        <a:rPr lang="vi-VN" sz="2000" spc="-20" dirty="0">
                          <a:effectLst/>
                          <a:latin typeface="Times New Roman" panose="02020603050405020304" pitchFamily="18" charset="0"/>
                          <a:cs typeface="Times New Roman" panose="02020603050405020304" pitchFamily="18" charset="0"/>
                        </a:rPr>
                        <a:t>đạp</a:t>
                      </a:r>
                      <a:r>
                        <a:rPr lang="en-US" sz="2000" spc="-2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tc>
                  <a:txBody>
                    <a:bodyPr/>
                    <a:lstStyle/>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R="381635" algn="ctr">
                        <a:spcBef>
                          <a:spcPts val="815"/>
                        </a:spcBef>
                        <a:spcAft>
                          <a:spcPts val="0"/>
                        </a:spcAft>
                      </a:pPr>
                      <a:r>
                        <a:rPr lang="en-US" sz="2000" spc="-25" dirty="0">
                          <a:effectLst/>
                          <a:latin typeface="Times New Roman" panose="02020603050405020304" pitchFamily="18" charset="0"/>
                          <a:cs typeface="Times New Roman" panose="02020603050405020304" pitchFamily="18" charset="0"/>
                        </a:rPr>
                        <a:t>“</a:t>
                      </a:r>
                      <a:r>
                        <a:rPr lang="vi-VN" sz="2000" spc="-25" dirty="0">
                          <a:effectLst/>
                          <a:latin typeface="Times New Roman" panose="02020603050405020304" pitchFamily="18" charset="0"/>
                          <a:cs typeface="Times New Roman" panose="02020603050405020304" pitchFamily="18" charset="0"/>
                        </a:rPr>
                        <a:t>Tôi</a:t>
                      </a:r>
                      <a:r>
                        <a:rPr lang="en-US" sz="2000" spc="-25"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indent="457200">
                        <a:lnSpc>
                          <a:spcPct val="107000"/>
                        </a:lnSpc>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811" marR="34811" marT="0" marB="0"/>
                </a:tc>
                <a:tc>
                  <a:txBody>
                    <a:bodyPr/>
                    <a:lstStyle/>
                    <a:p>
                      <a:pPr marL="342900" marR="177165" lvl="0" indent="-342900">
                        <a:lnSpc>
                          <a:spcPct val="103000"/>
                        </a:lnSpc>
                        <a:spcBef>
                          <a:spcPts val="1060"/>
                        </a:spcBef>
                        <a:spcAft>
                          <a:spcPts val="0"/>
                        </a:spcAft>
                        <a:buSzPts val="1300"/>
                        <a:buFont typeface="Times New Roman" panose="02020603050405020304" pitchFamily="18" charset="0"/>
                        <a:buChar char="–"/>
                        <a:tabLst>
                          <a:tab pos="174625" algn="l"/>
                        </a:tabLst>
                      </a:pPr>
                      <a:r>
                        <a:rPr lang="vi-VN" sz="2000" dirty="0">
                          <a:effectLst/>
                          <a:latin typeface="Times New Roman" panose="02020603050405020304" pitchFamily="18" charset="0"/>
                          <a:cs typeface="Times New Roman" panose="02020603050405020304" pitchFamily="18" charset="0"/>
                        </a:rPr>
                        <a:t>Ngồi</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sau</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xe,</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áp</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mình tin cậy vào </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marL="342900" marR="71120" lvl="0" indent="-342900">
                        <a:lnSpc>
                          <a:spcPct val="103000"/>
                        </a:lnSpc>
                        <a:spcBef>
                          <a:spcPts val="15"/>
                        </a:spcBef>
                        <a:spcAft>
                          <a:spcPts val="0"/>
                        </a:spcAft>
                        <a:buSzPts val="1300"/>
                        <a:buFont typeface="Times New Roman" panose="02020603050405020304" pitchFamily="18" charset="0"/>
                        <a:buChar char="–"/>
                        <a:tabLst>
                          <a:tab pos="174625" algn="l"/>
                        </a:tabLst>
                      </a:pPr>
                      <a:r>
                        <a:rPr lang="vi-VN" sz="2000" dirty="0">
                          <a:effectLst/>
                          <a:latin typeface="Times New Roman" panose="02020603050405020304" pitchFamily="18" charset="0"/>
                          <a:cs typeface="Times New Roman" panose="02020603050405020304" pitchFamily="18" charset="0"/>
                        </a:rPr>
                        <a:t>Chuyện</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trò,</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chia</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sẻ,</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kể về cuộc sống của mình khi ngồi sau xe </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marL="342900" marR="102870" lvl="0" indent="-342900">
                        <a:lnSpc>
                          <a:spcPct val="103000"/>
                        </a:lnSpc>
                        <a:spcBef>
                          <a:spcPts val="15"/>
                        </a:spcBef>
                        <a:spcAft>
                          <a:spcPts val="0"/>
                        </a:spcAft>
                        <a:buSzPts val="1300"/>
                        <a:buFont typeface="Times New Roman" panose="02020603050405020304" pitchFamily="18" charset="0"/>
                        <a:buChar char="–"/>
                        <a:tabLst>
                          <a:tab pos="174625" algn="l"/>
                        </a:tabLst>
                      </a:pPr>
                      <a:r>
                        <a:rPr lang="vi-VN" sz="2000" dirty="0">
                          <a:effectLst/>
                          <a:latin typeface="Times New Roman" panose="02020603050405020304" pitchFamily="18" charset="0"/>
                          <a:cs typeface="Times New Roman" panose="02020603050405020304" pitchFamily="18" charset="0"/>
                        </a:rPr>
                        <a:t>Dặn</a:t>
                      </a:r>
                      <a:r>
                        <a:rPr lang="vi-VN" sz="2000" spc="-35" dirty="0">
                          <a:effectLst/>
                          <a:latin typeface="Times New Roman" panose="02020603050405020304" pitchFamily="18" charset="0"/>
                          <a:cs typeface="Times New Roman" panose="02020603050405020304" pitchFamily="18" charset="0"/>
                        </a:rPr>
                        <a:t> </a:t>
                      </a:r>
                      <a:r>
                        <a:rPr lang="en-US" sz="2000" spc="-35"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tết</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về</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chơi</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với 2 bố con.</a:t>
                      </a:r>
                      <a:endParaRPr lang="en-US" sz="2000" dirty="0">
                        <a:effectLst/>
                        <a:latin typeface="Times New Roman" panose="02020603050405020304" pitchFamily="18" charset="0"/>
                        <a:cs typeface="Times New Roman" panose="02020603050405020304" pitchFamily="18" charset="0"/>
                      </a:endParaRPr>
                    </a:p>
                    <a:p>
                      <a:pPr marL="342900" marR="86995" lvl="0" indent="-342900">
                        <a:lnSpc>
                          <a:spcPct val="103000"/>
                        </a:lnSpc>
                        <a:spcBef>
                          <a:spcPts val="10"/>
                        </a:spcBef>
                        <a:spcAft>
                          <a:spcPts val="0"/>
                        </a:spcAft>
                        <a:buSzPts val="1300"/>
                        <a:buFont typeface="Times New Roman" panose="02020603050405020304" pitchFamily="18" charset="0"/>
                        <a:buChar char="–"/>
                        <a:tabLst>
                          <a:tab pos="174625" algn="l"/>
                        </a:tabLst>
                      </a:pPr>
                      <a:r>
                        <a:rPr lang="vi-VN" sz="2000" dirty="0">
                          <a:effectLst/>
                          <a:latin typeface="Times New Roman" panose="02020603050405020304" pitchFamily="18" charset="0"/>
                          <a:cs typeface="Times New Roman" panose="02020603050405020304" pitchFamily="18" charset="0"/>
                        </a:rPr>
                        <a:t>Đưa</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ra</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đề</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nghị</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tết</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trốn vào doanh trại với </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marL="342900" marR="153035" lvl="0" indent="-342900">
                        <a:lnSpc>
                          <a:spcPct val="103000"/>
                        </a:lnSpc>
                        <a:spcBef>
                          <a:spcPts val="10"/>
                        </a:spcBef>
                        <a:spcAft>
                          <a:spcPts val="0"/>
                        </a:spcAft>
                        <a:buSzPts val="1300"/>
                        <a:buFont typeface="Times New Roman" panose="02020603050405020304" pitchFamily="18" charset="0"/>
                        <a:buChar char="–"/>
                        <a:tabLst>
                          <a:tab pos="171450" algn="l"/>
                        </a:tabLst>
                      </a:pPr>
                      <a:r>
                        <a:rPr lang="vi-VN" sz="2000" dirty="0">
                          <a:effectLst/>
                          <a:latin typeface="Times New Roman" panose="02020603050405020304" pitchFamily="18" charset="0"/>
                          <a:cs typeface="Times New Roman" panose="02020603050405020304" pitchFamily="18" charset="0"/>
                        </a:rPr>
                        <a:t>Thở dài trong giây phút</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hai</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người</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chia</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tay.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tc>
                  <a:txBody>
                    <a:bodyPr/>
                    <a:lstStyle/>
                    <a:p>
                      <a:pPr marL="342900" marR="36830" lvl="0" indent="-342900">
                        <a:lnSpc>
                          <a:spcPct val="103000"/>
                        </a:lnSpc>
                        <a:spcBef>
                          <a:spcPts val="1060"/>
                        </a:spcBef>
                        <a:spcAft>
                          <a:spcPts val="0"/>
                        </a:spcAft>
                        <a:buSzPts val="1300"/>
                        <a:buFont typeface="Times New Roman" panose="02020603050405020304" pitchFamily="18" charset="0"/>
                        <a:buChar char="–"/>
                        <a:tabLst>
                          <a:tab pos="180975" algn="l"/>
                        </a:tabLst>
                      </a:pPr>
                      <a:r>
                        <a:rPr lang="vi-VN" sz="2000" dirty="0">
                          <a:effectLst/>
                          <a:latin typeface="Times New Roman" panose="02020603050405020304" pitchFamily="18" charset="0"/>
                          <a:cs typeface="Times New Roman" panose="02020603050405020304" pitchFamily="18" charset="0"/>
                        </a:rPr>
                        <a:t>Người con gái cởi mở, thích chia sẻ, tâm tình và tin </a:t>
                      </a:r>
                      <a:r>
                        <a:rPr lang="vi-VN" sz="2000" spc="-20" dirty="0">
                          <a:effectLst/>
                          <a:latin typeface="Times New Roman" panose="02020603050405020304" pitchFamily="18" charset="0"/>
                          <a:cs typeface="Times New Roman" panose="02020603050405020304" pitchFamily="18" charset="0"/>
                        </a:rPr>
                        <a:t>cậy.</a:t>
                      </a:r>
                      <a:endParaRPr lang="en-US" sz="2000" dirty="0">
                        <a:effectLst/>
                        <a:latin typeface="Times New Roman" panose="02020603050405020304" pitchFamily="18" charset="0"/>
                        <a:cs typeface="Times New Roman" panose="02020603050405020304" pitchFamily="18" charset="0"/>
                      </a:endParaRPr>
                    </a:p>
                    <a:p>
                      <a:pPr marL="342900" marR="73025" lvl="0" indent="-342900">
                        <a:lnSpc>
                          <a:spcPct val="103000"/>
                        </a:lnSpc>
                        <a:spcBef>
                          <a:spcPts val="25"/>
                        </a:spcBef>
                        <a:spcAft>
                          <a:spcPts val="0"/>
                        </a:spcAft>
                        <a:buSzPts val="1300"/>
                        <a:buFont typeface="Times New Roman" panose="02020603050405020304" pitchFamily="18" charset="0"/>
                        <a:buChar char="–"/>
                        <a:tabLst>
                          <a:tab pos="180975" algn="l"/>
                        </a:tabLst>
                      </a:pPr>
                      <a:r>
                        <a:rPr lang="vi-VN" sz="2000" dirty="0">
                          <a:effectLst/>
                          <a:latin typeface="Times New Roman" panose="02020603050405020304" pitchFamily="18" charset="0"/>
                          <a:cs typeface="Times New Roman" panose="02020603050405020304" pitchFamily="18" charset="0"/>
                        </a:rPr>
                        <a:t>Người con gái giấu kín tâm sự</a:t>
                      </a:r>
                      <a:r>
                        <a:rPr lang="vi-VN" sz="2000" spc="20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và nỗi niềm cô đơn (mẹ mất, anh trai đi bộ đội xa, bố cũng là lính).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extLst>
                  <a:ext uri="{0D108BD9-81ED-4DB2-BD59-A6C34878D82A}">
                    <a16:rowId xmlns:a16="http://schemas.microsoft.com/office/drawing/2014/main" val="2462637741"/>
                  </a:ext>
                </a:extLst>
              </a:tr>
              <a:tr h="2821558">
                <a:tc>
                  <a:txBody>
                    <a:bodyPr/>
                    <a:lstStyle/>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Bef>
                          <a:spcPts val="25"/>
                        </a:spcBef>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50165" marR="40005" algn="just">
                        <a:lnSpc>
                          <a:spcPct val="103000"/>
                        </a:lnSpc>
                        <a:spcAft>
                          <a:spcPts val="0"/>
                        </a:spcAft>
                      </a:pPr>
                      <a:r>
                        <a:rPr lang="vi-VN" sz="2000" dirty="0">
                          <a:effectLst/>
                          <a:latin typeface="Times New Roman" panose="02020603050405020304" pitchFamily="18" charset="0"/>
                          <a:cs typeface="Times New Roman" panose="02020603050405020304" pitchFamily="18" charset="0"/>
                        </a:rPr>
                        <a:t>Tại chiến trường Tây</a:t>
                      </a:r>
                      <a:r>
                        <a:rPr lang="vi-VN" sz="2000" spc="-3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Nguyên</a:t>
                      </a:r>
                      <a:r>
                        <a:rPr lang="vi-VN" sz="2000" spc="-2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(qua lời kể của bố với nhân vật “tôi”)</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tc>
                  <a:txBody>
                    <a:bodyPr/>
                    <a:lstStyle/>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187960" algn="ctr">
                        <a:spcBef>
                          <a:spcPts val="1215"/>
                        </a:spcBef>
                        <a:spcAft>
                          <a:spcPts val="0"/>
                        </a:spcAft>
                      </a:pPr>
                      <a:r>
                        <a:rPr lang="vi-VN" sz="2000" dirty="0">
                          <a:effectLst/>
                          <a:latin typeface="Times New Roman" panose="02020603050405020304" pitchFamily="18" charset="0"/>
                          <a:cs typeface="Times New Roman" panose="02020603050405020304" pitchFamily="18" charset="0"/>
                        </a:rPr>
                        <a:t>Bố </a:t>
                      </a:r>
                      <a:r>
                        <a:rPr lang="vi-VN" sz="2000" spc="-10" dirty="0">
                          <a:effectLst/>
                          <a:latin typeface="Times New Roman" panose="02020603050405020304" pitchFamily="18" charset="0"/>
                          <a:cs typeface="Times New Roman" panose="02020603050405020304" pitchFamily="18" charset="0"/>
                        </a:rPr>
                        <a:t>Giang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tc>
                  <a:txBody>
                    <a:bodyPr/>
                    <a:lstStyle/>
                    <a:p>
                      <a:pPr marL="342900" lvl="0" indent="-342900">
                        <a:spcBef>
                          <a:spcPts val="585"/>
                        </a:spcBef>
                        <a:spcAft>
                          <a:spcPts val="0"/>
                        </a:spcAft>
                        <a:buSzPts val="1300"/>
                        <a:buFont typeface="Times New Roman" panose="02020603050405020304" pitchFamily="18" charset="0"/>
                        <a:buChar char="–"/>
                        <a:tabLst>
                          <a:tab pos="170815" algn="l"/>
                        </a:tabLst>
                      </a:pPr>
                      <a:r>
                        <a:rPr lang="vi-VN" sz="2000" dirty="0">
                          <a:effectLst/>
                          <a:latin typeface="Times New Roman" panose="02020603050405020304" pitchFamily="18" charset="0"/>
                          <a:cs typeface="Times New Roman" panose="02020603050405020304" pitchFamily="18" charset="0"/>
                        </a:rPr>
                        <a:t>Nhắc</a:t>
                      </a:r>
                      <a:r>
                        <a:rPr lang="vi-VN" sz="2000" spc="-6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đến</a:t>
                      </a:r>
                      <a:r>
                        <a:rPr lang="vi-VN" sz="2000" spc="-65" dirty="0">
                          <a:effectLst/>
                          <a:latin typeface="Times New Roman" panose="02020603050405020304" pitchFamily="18" charset="0"/>
                          <a:cs typeface="Times New Roman" panose="02020603050405020304" pitchFamily="18" charset="0"/>
                        </a:rPr>
                        <a:t> </a:t>
                      </a:r>
                      <a:r>
                        <a:rPr lang="en-US" sz="2000" spc="-65"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spc="-65" dirty="0">
                          <a:effectLst/>
                          <a:latin typeface="Times New Roman" panose="02020603050405020304" pitchFamily="18" charset="0"/>
                          <a:cs typeface="Times New Roman" panose="02020603050405020304" pitchFamily="18" charset="0"/>
                        </a:rPr>
                        <a:t> </a:t>
                      </a:r>
                      <a:r>
                        <a:rPr lang="vi-VN" sz="2000" spc="-20" dirty="0">
                          <a:effectLst/>
                          <a:latin typeface="Times New Roman" panose="02020603050405020304" pitchFamily="18" charset="0"/>
                          <a:cs typeface="Times New Roman" panose="02020603050405020304" pitchFamily="18" charset="0"/>
                        </a:rPr>
                        <a:t>mãi.</a:t>
                      </a:r>
                      <a:endParaRPr lang="en-US" sz="2000" dirty="0">
                        <a:effectLst/>
                        <a:latin typeface="Times New Roman" panose="02020603050405020304" pitchFamily="18" charset="0"/>
                        <a:cs typeface="Times New Roman" panose="02020603050405020304" pitchFamily="18" charset="0"/>
                      </a:endParaRPr>
                    </a:p>
                    <a:p>
                      <a:pPr marL="342900" marR="154940" lvl="0" indent="-342900">
                        <a:lnSpc>
                          <a:spcPct val="103000"/>
                        </a:lnSpc>
                        <a:spcBef>
                          <a:spcPts val="65"/>
                        </a:spcBef>
                        <a:spcAft>
                          <a:spcPts val="0"/>
                        </a:spcAft>
                        <a:buSzPts val="1300"/>
                        <a:buFont typeface="Times New Roman" panose="02020603050405020304" pitchFamily="18" charset="0"/>
                        <a:buChar char="–"/>
                        <a:tabLst>
                          <a:tab pos="170815" algn="l"/>
                        </a:tabLst>
                      </a:pPr>
                      <a:r>
                        <a:rPr lang="vi-VN" sz="2000" dirty="0">
                          <a:effectLst/>
                          <a:latin typeface="Times New Roman" panose="02020603050405020304" pitchFamily="18" charset="0"/>
                          <a:cs typeface="Times New Roman" panose="02020603050405020304" pitchFamily="18" charset="0"/>
                        </a:rPr>
                        <a:t>Buồn</a:t>
                      </a:r>
                      <a:r>
                        <a:rPr lang="vi-VN" sz="2000" spc="-8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vì</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không</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gặp</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lại trước</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khi</a:t>
                      </a:r>
                      <a:r>
                        <a:rPr lang="vi-VN" sz="2000" spc="-50" dirty="0">
                          <a:effectLst/>
                          <a:latin typeface="Times New Roman" panose="02020603050405020304" pitchFamily="18" charset="0"/>
                          <a:cs typeface="Times New Roman" panose="02020603050405020304" pitchFamily="18" charset="0"/>
                        </a:rPr>
                        <a:t> </a:t>
                      </a:r>
                      <a:r>
                        <a:rPr lang="en-US" sz="2000" spc="-5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lên</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đường.</a:t>
                      </a:r>
                      <a:endParaRPr lang="en-US" sz="2000" dirty="0">
                        <a:effectLst/>
                        <a:latin typeface="Times New Roman" panose="02020603050405020304" pitchFamily="18" charset="0"/>
                        <a:cs typeface="Times New Roman" panose="02020603050405020304" pitchFamily="18" charset="0"/>
                      </a:endParaRPr>
                    </a:p>
                    <a:p>
                      <a:pPr marL="342900" marR="171450" lvl="0" indent="-342900">
                        <a:lnSpc>
                          <a:spcPct val="103000"/>
                        </a:lnSpc>
                        <a:spcBef>
                          <a:spcPts val="10"/>
                        </a:spcBef>
                        <a:spcAft>
                          <a:spcPts val="0"/>
                        </a:spcAft>
                        <a:buSzPts val="1300"/>
                        <a:buFont typeface="Times New Roman" panose="02020603050405020304" pitchFamily="18" charset="0"/>
                        <a:buChar char="–"/>
                        <a:tabLst>
                          <a:tab pos="170815" algn="l"/>
                        </a:tabLst>
                      </a:pPr>
                      <a:r>
                        <a:rPr lang="vi-VN" sz="2000" dirty="0">
                          <a:effectLst/>
                          <a:latin typeface="Times New Roman" panose="02020603050405020304" pitchFamily="18" charset="0"/>
                          <a:cs typeface="Times New Roman" panose="02020603050405020304" pitchFamily="18" charset="0"/>
                        </a:rPr>
                        <a:t>Ở</a:t>
                      </a:r>
                      <a:r>
                        <a:rPr lang="vi-VN" sz="2000" spc="-9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một</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mình</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ngoài</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kia (Hà Nội).</a:t>
                      </a:r>
                      <a:endParaRPr lang="en-US" sz="2000" dirty="0">
                        <a:effectLst/>
                        <a:latin typeface="Times New Roman" panose="02020603050405020304" pitchFamily="18" charset="0"/>
                        <a:cs typeface="Times New Roman" panose="02020603050405020304" pitchFamily="18" charset="0"/>
                      </a:endParaRPr>
                    </a:p>
                    <a:p>
                      <a:pPr marL="342900" marR="98425" lvl="0" indent="-342900">
                        <a:lnSpc>
                          <a:spcPct val="103000"/>
                        </a:lnSpc>
                        <a:spcBef>
                          <a:spcPts val="10"/>
                        </a:spcBef>
                        <a:spcAft>
                          <a:spcPts val="0"/>
                        </a:spcAft>
                        <a:buSzPts val="1300"/>
                        <a:buFont typeface="Times New Roman" panose="02020603050405020304" pitchFamily="18" charset="0"/>
                        <a:buChar char="–"/>
                        <a:tabLst>
                          <a:tab pos="170815" algn="l"/>
                        </a:tabLst>
                      </a:pPr>
                      <a:r>
                        <a:rPr lang="vi-VN" sz="2000" dirty="0">
                          <a:effectLst/>
                          <a:latin typeface="Times New Roman" panose="02020603050405020304" pitchFamily="18" charset="0"/>
                          <a:cs typeface="Times New Roman" panose="02020603050405020304" pitchFamily="18" charset="0"/>
                        </a:rPr>
                        <a:t>Gửi cho </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 một tấm ảnh</a:t>
                      </a:r>
                      <a:r>
                        <a:rPr lang="vi-VN" sz="2000" spc="-8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cá</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nhân,</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nhờ</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bố</a:t>
                      </a:r>
                      <a:r>
                        <a:rPr lang="vi-VN" sz="2000" spc="-8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cầm theo ra chiến trường.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tc>
                  <a:txBody>
                    <a:bodyPr/>
                    <a:lstStyle/>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Bef>
                          <a:spcPts val="25"/>
                        </a:spcBef>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49530" marR="57785">
                        <a:lnSpc>
                          <a:spcPct val="103000"/>
                        </a:lnSpc>
                        <a:spcAft>
                          <a:spcPts val="0"/>
                        </a:spcAft>
                      </a:pPr>
                      <a:r>
                        <a:rPr lang="vi-VN" sz="2000" dirty="0">
                          <a:effectLst/>
                          <a:latin typeface="Times New Roman" panose="02020603050405020304" pitchFamily="18" charset="0"/>
                          <a:cs typeface="Times New Roman" panose="02020603050405020304" pitchFamily="18" charset="0"/>
                        </a:rPr>
                        <a:t>Luôn nhớ đến và có cảm tình với </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a:t>
                      </a:r>
                      <a:r>
                        <a:rPr lang="vi-VN" sz="2000" spc="-4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xem</a:t>
                      </a:r>
                      <a:r>
                        <a:rPr lang="vi-VN" sz="2000" spc="-45" dirty="0">
                          <a:effectLst/>
                          <a:latin typeface="Times New Roman" panose="02020603050405020304" pitchFamily="18" charset="0"/>
                          <a:cs typeface="Times New Roman" panose="02020603050405020304" pitchFamily="18" charset="0"/>
                        </a:rPr>
                        <a:t> </a:t>
                      </a:r>
                      <a:r>
                        <a:rPr lang="en-US" sz="2000" spc="-45"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spc="-4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là</a:t>
                      </a:r>
                      <a:r>
                        <a:rPr lang="vi-VN" sz="2000" spc="-4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một người “đặc biệt”.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extLst>
                  <a:ext uri="{0D108BD9-81ED-4DB2-BD59-A6C34878D82A}">
                    <a16:rowId xmlns:a16="http://schemas.microsoft.com/office/drawing/2014/main" val="620092247"/>
                  </a:ext>
                </a:extLst>
              </a:tr>
            </a:tbl>
          </a:graphicData>
        </a:graphic>
      </p:graphicFrame>
    </p:spTree>
    <p:extLst>
      <p:ext uri="{BB962C8B-B14F-4D97-AF65-F5344CB8AC3E}">
        <p14:creationId xmlns:p14="http://schemas.microsoft.com/office/powerpoint/2010/main" val="4130369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211" y="2166732"/>
            <a:ext cx="11011989" cy="3335144"/>
          </a:xfrm>
          <a:prstGeom prst="rect">
            <a:avLst/>
          </a:prstGeom>
        </p:spPr>
        <p:txBody>
          <a:bodyPr wrap="square">
            <a:spAutoFit/>
          </a:bodyPr>
          <a:lstStyle/>
          <a:p>
            <a:pPr marL="50165">
              <a:lnSpc>
                <a:spcPct val="113000"/>
              </a:lnSpc>
              <a:spcBef>
                <a:spcPts val="840"/>
              </a:spcBef>
              <a:spcAft>
                <a:spcPts val="0"/>
              </a:spcAft>
            </a:pPr>
            <a:r>
              <a:rPr lang="vi-VN" sz="2400" dirty="0">
                <a:latin typeface="Times New Roman" panose="02020603050405020304" pitchFamily="18" charset="0"/>
                <a:ea typeface="Times New Roman" panose="02020603050405020304" pitchFamily="18" charset="0"/>
              </a:rPr>
              <a:t>Qua</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các</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chi</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tiết</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miêu</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tả,</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qua</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nhiều</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điểm</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nhìn</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từ</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các</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nh</a:t>
            </a:r>
            <a:r>
              <a:rPr lang="en-US" sz="2400" dirty="0" err="1">
                <a:latin typeface="Times New Roman" panose="02020603050405020304" pitchFamily="18" charset="0"/>
                <a:ea typeface="Times New Roman" panose="02020603050405020304" pitchFamily="18" charset="0"/>
              </a:rPr>
              <a:t>ân</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v</a:t>
            </a:r>
            <a:r>
              <a:rPr lang="en-US" sz="2400" dirty="0" err="1">
                <a:latin typeface="Times New Roman" panose="02020603050405020304" pitchFamily="18" charset="0"/>
                <a:ea typeface="Times New Roman" panose="02020603050405020304" pitchFamily="18" charset="0"/>
              </a:rPr>
              <a:t>ật</a:t>
            </a:r>
            <a:r>
              <a:rPr lang="vi-VN" sz="2400" dirty="0">
                <a:latin typeface="Times New Roman" panose="02020603050405020304" pitchFamily="18" charset="0"/>
                <a:ea typeface="Times New Roman" panose="02020603050405020304" pitchFamily="18" charset="0"/>
              </a:rPr>
              <a:t> trong truy</a:t>
            </a:r>
            <a:r>
              <a:rPr lang="en-US" sz="2400" dirty="0" err="1">
                <a:latin typeface="Times New Roman" panose="02020603050405020304" pitchFamily="18" charset="0"/>
                <a:ea typeface="Times New Roman" panose="02020603050405020304" pitchFamily="18" charset="0"/>
              </a:rPr>
              <a:t>ện</a:t>
            </a:r>
            <a:r>
              <a:rPr lang="vi-VN" sz="2400" dirty="0">
                <a:latin typeface="Times New Roman" panose="02020603050405020304" pitchFamily="18" charset="0"/>
                <a:ea typeface="Times New Roman" panose="02020603050405020304" pitchFamily="18" charset="0"/>
              </a:rPr>
              <a:t>, có thể thấy Giang là:</a:t>
            </a:r>
            <a:endParaRPr lang="en-US" sz="2400" dirty="0">
              <a:latin typeface="Times New Roman" panose="02020603050405020304" pitchFamily="18" charset="0"/>
              <a:ea typeface="Times New Roman" panose="02020603050405020304" pitchFamily="18" charset="0"/>
            </a:endParaRPr>
          </a:p>
          <a:p>
            <a:pPr marL="342900" marR="113665" lvl="0" indent="-342900">
              <a:lnSpc>
                <a:spcPct val="113000"/>
              </a:lnSpc>
              <a:spcAft>
                <a:spcPts val="0"/>
              </a:spcAft>
              <a:buSzPts val="1300"/>
              <a:buFont typeface="Times New Roman" panose="02020603050405020304" pitchFamily="18" charset="0"/>
              <a:buChar char="–"/>
              <a:tabLst>
                <a:tab pos="171450" algn="l"/>
              </a:tabLst>
            </a:pPr>
            <a:r>
              <a:rPr lang="vi-VN" sz="2400" dirty="0">
                <a:latin typeface="Times New Roman" panose="02020603050405020304" pitchFamily="18" charset="0"/>
                <a:ea typeface="Times New Roman" panose="02020603050405020304" pitchFamily="18" charset="0"/>
              </a:rPr>
              <a:t>Một</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cô</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gái</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có</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đời</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sống</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nội</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a:t>
            </a:r>
            <a:r>
              <a:rPr lang="en-US" sz="2400" dirty="0">
                <a:latin typeface="Times New Roman" panose="02020603050405020304" pitchFamily="18" charset="0"/>
                <a:ea typeface="Times New Roman" panose="02020603050405020304" pitchFamily="18" charset="0"/>
              </a:rPr>
              <a:t>â</a:t>
            </a:r>
            <a:r>
              <a:rPr lang="vi-VN" sz="2400" dirty="0">
                <a:latin typeface="Times New Roman" panose="02020603050405020304" pitchFamily="18" charset="0"/>
                <a:ea typeface="Times New Roman" panose="02020603050405020304" pitchFamily="18" charset="0"/>
              </a:rPr>
              <a:t>m</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phong</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phú,</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giàu</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rung</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động, giàu y</a:t>
            </a:r>
            <a:r>
              <a:rPr lang="en-US" sz="2400" dirty="0">
                <a:latin typeface="Times New Roman" panose="02020603050405020304" pitchFamily="18" charset="0"/>
                <a:ea typeface="Times New Roman" panose="02020603050405020304" pitchFamily="18" charset="0"/>
              </a:rPr>
              <a:t>ê</a:t>
            </a:r>
            <a:r>
              <a:rPr lang="vi-VN" sz="2400" dirty="0">
                <a:latin typeface="Times New Roman" panose="02020603050405020304" pitchFamily="18" charset="0"/>
                <a:ea typeface="Times New Roman" panose="02020603050405020304" pitchFamily="18" charset="0"/>
              </a:rPr>
              <a:t>u th</a:t>
            </a:r>
            <a:r>
              <a:rPr lang="en-US" sz="2400" dirty="0" err="1">
                <a:latin typeface="Times New Roman" panose="02020603050405020304" pitchFamily="18" charset="0"/>
                <a:ea typeface="Times New Roman" panose="02020603050405020304" pitchFamily="18" charset="0"/>
              </a:rPr>
              <a:t>ươ</a:t>
            </a:r>
            <a:r>
              <a:rPr lang="vi-VN" sz="2400" dirty="0">
                <a:latin typeface="Times New Roman" panose="02020603050405020304" pitchFamily="18" charset="0"/>
                <a:ea typeface="Times New Roman" panose="02020603050405020304" pitchFamily="18" charset="0"/>
              </a:rPr>
              <a:t>ng, nh</a:t>
            </a:r>
            <a:r>
              <a:rPr lang="en-US" sz="2400" dirty="0" err="1">
                <a:latin typeface="Times New Roman" panose="02020603050405020304" pitchFamily="18" charset="0"/>
                <a:ea typeface="Times New Roman" panose="02020603050405020304" pitchFamily="18" charset="0"/>
              </a:rPr>
              <a:t>ân</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h</a:t>
            </a:r>
            <a:r>
              <a:rPr lang="en-US" sz="2400" dirty="0" err="1">
                <a:latin typeface="Times New Roman" panose="02020603050405020304" pitchFamily="18" charset="0"/>
                <a:ea typeface="Times New Roman" panose="02020603050405020304" pitchFamily="18" charset="0"/>
              </a:rPr>
              <a:t>ậu</a:t>
            </a:r>
            <a:r>
              <a:rPr lang="vi-VN"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marR="229235" lvl="0" indent="-342900">
              <a:lnSpc>
                <a:spcPct val="113000"/>
              </a:lnSpc>
              <a:spcAft>
                <a:spcPts val="0"/>
              </a:spcAft>
              <a:buSzPts val="1300"/>
              <a:buFont typeface="Times New Roman" panose="02020603050405020304" pitchFamily="18" charset="0"/>
              <a:buChar char="–"/>
              <a:tabLst>
                <a:tab pos="171450" algn="l"/>
              </a:tabLst>
            </a:pPr>
            <a:r>
              <a:rPr lang="vi-VN" sz="2400" dirty="0">
                <a:latin typeface="Times New Roman" panose="02020603050405020304" pitchFamily="18" charset="0"/>
                <a:ea typeface="Times New Roman" panose="02020603050405020304" pitchFamily="18" charset="0"/>
              </a:rPr>
              <a:t>Một</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cô</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gái</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chu</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đáo,</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đảm</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đang,</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sớm</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lo</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toan</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cuộc</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sống</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gia đình của </a:t>
            </a:r>
            <a:r>
              <a:rPr lang="en-US" sz="2400" dirty="0" err="1">
                <a:latin typeface="Times New Roman" panose="02020603050405020304" pitchFamily="18" charset="0"/>
                <a:ea typeface="Times New Roman" panose="02020603050405020304" pitchFamily="18" charset="0"/>
              </a:rPr>
              <a:t>hai</a:t>
            </a:r>
            <a:r>
              <a:rPr lang="vi-VN" sz="2400" dirty="0">
                <a:latin typeface="Times New Roman" panose="02020603050405020304" pitchFamily="18" charset="0"/>
                <a:ea typeface="Times New Roman" panose="02020603050405020304" pitchFamily="18" charset="0"/>
              </a:rPr>
              <a:t> bố con trong hoàn cảnh mẹ mất sớm.</a:t>
            </a:r>
            <a:endParaRPr lang="en-US" sz="2400" dirty="0">
              <a:latin typeface="Times New Roman" panose="02020603050405020304" pitchFamily="18" charset="0"/>
              <a:ea typeface="Times New Roman" panose="02020603050405020304" pitchFamily="18" charset="0"/>
            </a:endParaRPr>
          </a:p>
          <a:p>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gái</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khát</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khao</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yêu</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thích</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được</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chia</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mát</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3352302" y="276382"/>
            <a:ext cx="5487400"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NHẬN XÉT CHUNG</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124541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325190" y="849086"/>
            <a:ext cx="6361610" cy="390579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Cảm </a:t>
            </a:r>
            <a:r>
              <a:rPr lang="en-US" sz="3200" dirty="0" err="1">
                <a:solidFill>
                  <a:srgbClr val="FF0000"/>
                </a:solidFill>
                <a:latin typeface="Times New Roman" panose="02020603050405020304" pitchFamily="18" charset="0"/>
                <a:cs typeface="Times New Roman" panose="02020603050405020304" pitchFamily="18" charset="0"/>
              </a:rPr>
              <a:t>nhận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Việt</a:t>
            </a:r>
            <a:r>
              <a:rPr lang="en-US" sz="3200" dirty="0">
                <a:solidFill>
                  <a:srgbClr val="FF0000"/>
                </a:solidFill>
                <a:latin typeface="Times New Roman" panose="02020603050405020304" pitchFamily="18" charset="0"/>
                <a:cs typeface="Times New Roman" panose="02020603050405020304" pitchFamily="18" charset="0"/>
              </a:rPr>
              <a:t> Nam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phẩm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3447980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349570"/>
            <a:ext cx="10972800"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3200" b="1" dirty="0">
                <a:latin typeface="Times New Roman" panose="02020603050405020304" pitchFamily="18" charset="0"/>
                <a:ea typeface="Calibri" panose="020F0502020204030204" pitchFamily="34" charset="0"/>
                <a:cs typeface="Times New Roman" panose="02020603050405020304" pitchFamily="18" charset="0"/>
              </a:rPr>
              <a:t>CÂU 4:</a:t>
            </a:r>
          </a:p>
          <a:p>
            <a:r>
              <a:rPr lang="en-US" sz="32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61703" y="2259874"/>
            <a:ext cx="11508377"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Ngôi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a:t>
            </a:r>
          </a:p>
          <a:p>
            <a:pPr lvl="0"/>
            <a:r>
              <a:rPr lang="en-US" sz="2800" dirty="0">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Điểm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nhìn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chuyện</a:t>
            </a:r>
            <a:r>
              <a:rPr lang="en-US" sz="28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561703" y="3696789"/>
            <a:ext cx="11260183" cy="138499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Điểm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nhìn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quan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trọng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giúp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470263" y="5394960"/>
            <a:ext cx="11599817"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Tác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yêu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người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rung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thoảng</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nhưng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290759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19" y="127499"/>
            <a:ext cx="10920549" cy="1815882"/>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2.4.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tưởng</a:t>
            </a:r>
            <a:endParaRPr lang="en-US" sz="2800" b="1" dirty="0">
              <a:latin typeface="Times New Roman" panose="02020603050405020304" pitchFamily="18" charset="0"/>
              <a:cs typeface="Times New Roman" panose="02020603050405020304" pitchFamily="18" charset="0"/>
            </a:endParaRPr>
          </a:p>
          <a:p>
            <a:pPr algn="ctr"/>
            <a:r>
              <a:rPr lang="en-US" sz="2800" b="1" dirty="0">
                <a:solidFill>
                  <a:srgbClr val="7030A0"/>
                </a:solidFill>
                <a:latin typeface="Times New Roman" panose="02020603050405020304" pitchFamily="18" charset="0"/>
                <a:cs typeface="Times New Roman" panose="02020603050405020304" pitchFamily="18" charset="0"/>
              </a:rPr>
              <a:t>THẢO LUẬN THEO CẶP HOÀN THÀNH </a:t>
            </a:r>
          </a:p>
          <a:p>
            <a:pPr algn="ctr"/>
            <a:r>
              <a:rPr lang="en-US" sz="2800" b="1" dirty="0">
                <a:latin typeface="Times New Roman" panose="02020603050405020304" pitchFamily="18" charset="0"/>
                <a:cs typeface="Times New Roman" panose="02020603050405020304" pitchFamily="18" charset="0"/>
              </a:rPr>
              <a:t>PHIẾU HỌC TẬP SỐ 4</a:t>
            </a:r>
          </a:p>
          <a:p>
            <a:pPr algn="ctr"/>
            <a:r>
              <a:rPr lang="en-US" sz="2800" b="1" dirty="0">
                <a:latin typeface="Times New Roman" panose="02020603050405020304" pitchFamily="18" charset="0"/>
                <a:cs typeface="Times New Roman" panose="02020603050405020304" pitchFamily="18" charset="0"/>
              </a:rPr>
              <a:t>(Câu 5,6)</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823" y="1"/>
            <a:ext cx="2638722" cy="263872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38153293"/>
              </p:ext>
            </p:extLst>
          </p:nvPr>
        </p:nvGraphicFramePr>
        <p:xfrm>
          <a:off x="731518" y="2730136"/>
          <a:ext cx="11038117" cy="3605349"/>
        </p:xfrm>
        <a:graphic>
          <a:graphicData uri="http://schemas.openxmlformats.org/drawingml/2006/table">
            <a:tbl>
              <a:tblPr firstRow="1" firstCol="1" bandRow="1">
                <a:tableStyleId>{5C22544A-7EE6-4342-B048-85BDC9FD1C3A}</a:tableStyleId>
              </a:tblPr>
              <a:tblGrid>
                <a:gridCol w="2488100">
                  <a:extLst>
                    <a:ext uri="{9D8B030D-6E8A-4147-A177-3AD203B41FA5}">
                      <a16:colId xmlns:a16="http://schemas.microsoft.com/office/drawing/2014/main" val="471307550"/>
                    </a:ext>
                  </a:extLst>
                </a:gridCol>
                <a:gridCol w="2493127">
                  <a:extLst>
                    <a:ext uri="{9D8B030D-6E8A-4147-A177-3AD203B41FA5}">
                      <a16:colId xmlns:a16="http://schemas.microsoft.com/office/drawing/2014/main" val="398433632"/>
                    </a:ext>
                  </a:extLst>
                </a:gridCol>
                <a:gridCol w="2672823">
                  <a:extLst>
                    <a:ext uri="{9D8B030D-6E8A-4147-A177-3AD203B41FA5}">
                      <a16:colId xmlns:a16="http://schemas.microsoft.com/office/drawing/2014/main" val="728895177"/>
                    </a:ext>
                  </a:extLst>
                </a:gridCol>
                <a:gridCol w="3384067">
                  <a:extLst>
                    <a:ext uri="{9D8B030D-6E8A-4147-A177-3AD203B41FA5}">
                      <a16:colId xmlns:a16="http://schemas.microsoft.com/office/drawing/2014/main" val="1703270195"/>
                    </a:ext>
                  </a:extLst>
                </a:gridCol>
              </a:tblGrid>
              <a:tr h="504876">
                <a:tc gridSpan="2">
                  <a:txBody>
                    <a:bodyPr/>
                    <a:lstStyle/>
                    <a:p>
                      <a:pPr algn="ctr">
                        <a:lnSpc>
                          <a:spcPct val="107000"/>
                        </a:lnSpc>
                        <a:spcAft>
                          <a:spcPts val="0"/>
                        </a:spcAft>
                      </a:pPr>
                      <a:r>
                        <a:rPr lang="en-US" sz="2400" dirty="0" err="1">
                          <a:effectLst/>
                          <a:latin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07000"/>
                        </a:lnSpc>
                        <a:spcAft>
                          <a:spcPts val="0"/>
                        </a:spcAft>
                      </a:pPr>
                      <a:r>
                        <a:rPr lang="en-US" sz="2400" dirty="0" err="1">
                          <a:effectLst/>
                          <a:latin typeface="Times New Roman" panose="02020603050405020304" pitchFamily="18" charset="0"/>
                          <a:cs typeface="Times New Roman" panose="02020603050405020304" pitchFamily="18" charset="0"/>
                        </a:rPr>
                        <a:t>Tư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tưởng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503947556"/>
                  </a:ext>
                </a:extLst>
              </a:tr>
              <a:tr h="504876">
                <a:tc>
                  <a:txBody>
                    <a:bodyPr/>
                    <a:lstStyle/>
                    <a:p>
                      <a:pPr algn="ctr">
                        <a:lnSpc>
                          <a:spcPct val="107000"/>
                        </a:lnSpc>
                        <a:spcAft>
                          <a:spcPts val="0"/>
                        </a:spcAft>
                      </a:pPr>
                      <a:r>
                        <a:rPr lang="en-US" sz="2400" b="1">
                          <a:effectLst/>
                          <a:latin typeface="Times New Roman" panose="02020603050405020304" pitchFamily="18" charset="0"/>
                          <a:cs typeface="Times New Roman" panose="02020603050405020304" pitchFamily="18" charset="0"/>
                        </a:rPr>
                        <a:t>Xác định chủ đề</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a:effectLst/>
                          <a:latin typeface="Times New Roman" panose="02020603050405020304" pitchFamily="18" charset="0"/>
                          <a:cs typeface="Times New Roman" panose="02020603050405020304" pitchFamily="18" charset="0"/>
                        </a:rPr>
                        <a:t>Căn cứ xác định</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a:effectLst/>
                          <a:latin typeface="Times New Roman" panose="02020603050405020304" pitchFamily="18" charset="0"/>
                          <a:cs typeface="Times New Roman" panose="02020603050405020304" pitchFamily="18" charset="0"/>
                        </a:rPr>
                        <a:t>Tư tưởng</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dirty="0" err="1">
                          <a:effectLst/>
                          <a:latin typeface="Times New Roman" panose="02020603050405020304" pitchFamily="18" charset="0"/>
                          <a:cs typeface="Times New Roman" panose="02020603050405020304" pitchFamily="18" charset="0"/>
                        </a:rPr>
                        <a:t>Vai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trò</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hai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đoạn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kết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6668214"/>
                  </a:ext>
                </a:extLst>
              </a:tr>
              <a:tr h="2595597">
                <a:tc>
                  <a:txBody>
                    <a:bodyPr/>
                    <a:lstStyle/>
                    <a:p>
                      <a:pPr marL="50165" marR="40005" algn="just">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40005" algn="just">
                        <a:spcBef>
                          <a:spcPts val="25"/>
                        </a:spcBef>
                        <a:spcAft>
                          <a:spcPts val="0"/>
                        </a:spcAft>
                        <a:tabLst>
                          <a:tab pos="23812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9530" marR="40640" algn="just">
                        <a:spcBef>
                          <a:spcPts val="5"/>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40640" algn="just">
                        <a:spcBef>
                          <a:spcPts val="65"/>
                        </a:spcBef>
                        <a:spcAft>
                          <a:spcPts val="0"/>
                        </a:spcAft>
                        <a:tabLst>
                          <a:tab pos="22098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marR="40640" algn="just">
                        <a:spcBef>
                          <a:spcPts val="65"/>
                        </a:spcBef>
                        <a:spcAft>
                          <a:spcPts val="0"/>
                        </a:spcAft>
                        <a:tabLst>
                          <a:tab pos="22098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marR="40640" algn="just">
                        <a:spcBef>
                          <a:spcPts val="65"/>
                        </a:spcBef>
                        <a:spcAft>
                          <a:spcPts val="0"/>
                        </a:spcAft>
                        <a:tabLst>
                          <a:tab pos="22098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marR="40640" algn="just">
                        <a:spcBef>
                          <a:spcPts val="65"/>
                        </a:spcBef>
                        <a:spcAft>
                          <a:spcPts val="0"/>
                        </a:spcAft>
                        <a:tabLst>
                          <a:tab pos="22098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marR="40640" algn="just">
                        <a:spcBef>
                          <a:spcPts val="65"/>
                        </a:spcBef>
                        <a:spcAft>
                          <a:spcPts val="0"/>
                        </a:spcAft>
                        <a:tabLst>
                          <a:tab pos="22098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84083065"/>
                  </a:ext>
                </a:extLst>
              </a:tr>
            </a:tbl>
          </a:graphicData>
        </a:graphic>
      </p:graphicFrame>
    </p:spTree>
    <p:extLst>
      <p:ext uri="{BB962C8B-B14F-4D97-AF65-F5344CB8AC3E}">
        <p14:creationId xmlns:p14="http://schemas.microsoft.com/office/powerpoint/2010/main" val="28748521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heel(1)">
                                      <p:cBhvr>
                                        <p:cTn id="11" dur="2000"/>
                                        <p:tgtEl>
                                          <p:spTgt spid="2">
                                            <p:txEl>
                                              <p:pRg st="1" end="1"/>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wheel(1)">
                                      <p:cBhvr>
                                        <p:cTn id="14" dur="2000"/>
                                        <p:tgtEl>
                                          <p:spTgt spid="2">
                                            <p:txEl>
                                              <p:pRg st="2" end="2"/>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heel(1)">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6549" y="148431"/>
            <a:ext cx="7223760" cy="707886"/>
          </a:xfrm>
          <a:prstGeom prst="rect">
            <a:avLst/>
          </a:prstGeom>
        </p:spPr>
        <p:txBody>
          <a:bodyPr wrap="square">
            <a:spAutoFit/>
          </a:bodyPr>
          <a:lstStyle/>
          <a:p>
            <a:pPr algn="ctr"/>
            <a:r>
              <a:rPr lang="en-US" sz="4000" b="1" dirty="0">
                <a:solidFill>
                  <a:srgbClr val="7030A0"/>
                </a:solidFill>
                <a:latin typeface="Times New Roman" panose="02020603050405020304" pitchFamily="18" charset="0"/>
                <a:cs typeface="Times New Roman" panose="02020603050405020304" pitchFamily="18" charset="0"/>
              </a:rPr>
              <a:t>PHIẾU HỌC TẬP SỐ 4</a:t>
            </a:r>
          </a:p>
        </p:txBody>
      </p:sp>
      <p:graphicFrame>
        <p:nvGraphicFramePr>
          <p:cNvPr id="3" name="Table 2"/>
          <p:cNvGraphicFramePr>
            <a:graphicFrameLocks noGrp="1"/>
          </p:cNvGraphicFramePr>
          <p:nvPr>
            <p:extLst>
              <p:ext uri="{D42A27DB-BD31-4B8C-83A1-F6EECF244321}">
                <p14:modId xmlns:p14="http://schemas.microsoft.com/office/powerpoint/2010/main" val="644979458"/>
              </p:ext>
            </p:extLst>
          </p:nvPr>
        </p:nvGraphicFramePr>
        <p:xfrm>
          <a:off x="431073" y="-15965"/>
          <a:ext cx="11168743" cy="6555436"/>
        </p:xfrm>
        <a:graphic>
          <a:graphicData uri="http://schemas.openxmlformats.org/drawingml/2006/table">
            <a:tbl>
              <a:tblPr firstRow="1" firstCol="1" bandRow="1">
                <a:tableStyleId>{5C22544A-7EE6-4342-B048-85BDC9FD1C3A}</a:tableStyleId>
              </a:tblPr>
              <a:tblGrid>
                <a:gridCol w="1823029">
                  <a:extLst>
                    <a:ext uri="{9D8B030D-6E8A-4147-A177-3AD203B41FA5}">
                      <a16:colId xmlns:a16="http://schemas.microsoft.com/office/drawing/2014/main" val="2513523822"/>
                    </a:ext>
                  </a:extLst>
                </a:gridCol>
                <a:gridCol w="3168503">
                  <a:extLst>
                    <a:ext uri="{9D8B030D-6E8A-4147-A177-3AD203B41FA5}">
                      <a16:colId xmlns:a16="http://schemas.microsoft.com/office/drawing/2014/main" val="1451410846"/>
                    </a:ext>
                  </a:extLst>
                </a:gridCol>
                <a:gridCol w="1749539">
                  <a:extLst>
                    <a:ext uri="{9D8B030D-6E8A-4147-A177-3AD203B41FA5}">
                      <a16:colId xmlns:a16="http://schemas.microsoft.com/office/drawing/2014/main" val="3659439958"/>
                    </a:ext>
                  </a:extLst>
                </a:gridCol>
                <a:gridCol w="4427672">
                  <a:extLst>
                    <a:ext uri="{9D8B030D-6E8A-4147-A177-3AD203B41FA5}">
                      <a16:colId xmlns:a16="http://schemas.microsoft.com/office/drawing/2014/main" val="2993821472"/>
                    </a:ext>
                  </a:extLst>
                </a:gridCol>
              </a:tblGrid>
              <a:tr h="30771">
                <a:tc gridSpan="2">
                  <a:txBody>
                    <a:bodyPr/>
                    <a:lstStyle/>
                    <a:p>
                      <a:pPr>
                        <a:lnSpc>
                          <a:spcPct val="107000"/>
                        </a:lnSpc>
                        <a:spcAft>
                          <a:spcPts val="0"/>
                        </a:spcAft>
                      </a:pPr>
                      <a:r>
                        <a:rPr lang="en-US" sz="300">
                          <a:effectLst/>
                        </a:rPr>
                        <a:t>Chủ đề</a:t>
                      </a:r>
                      <a:endParaRPr lang="en-US" sz="300">
                        <a:effectLst/>
                        <a:latin typeface="Calibri" panose="020F0502020204030204" pitchFamily="34" charset="0"/>
                        <a:ea typeface="Calibri" panose="020F0502020204030204" pitchFamily="34" charset="0"/>
                        <a:cs typeface="Times New Roman" panose="02020603050405020304" pitchFamily="18" charset="0"/>
                      </a:endParaRPr>
                    </a:p>
                  </a:txBody>
                  <a:tcPr marL="18086" marR="18086" marT="0" marB="0"/>
                </a:tc>
                <a:tc hMerge="1">
                  <a:txBody>
                    <a:bodyPr/>
                    <a:lstStyle/>
                    <a:p>
                      <a:endParaRPr lang="en-US"/>
                    </a:p>
                  </a:txBody>
                  <a:tcPr/>
                </a:tc>
                <a:tc gridSpan="2">
                  <a:txBody>
                    <a:bodyPr/>
                    <a:lstStyle/>
                    <a:p>
                      <a:pPr>
                        <a:lnSpc>
                          <a:spcPct val="107000"/>
                        </a:lnSpc>
                        <a:spcAft>
                          <a:spcPts val="0"/>
                        </a:spcAft>
                      </a:pPr>
                      <a:r>
                        <a:rPr lang="en-US" sz="300">
                          <a:effectLst/>
                        </a:rPr>
                        <a:t>Tư tưởng</a:t>
                      </a:r>
                      <a:endParaRPr lang="en-US" sz="300">
                        <a:effectLst/>
                        <a:latin typeface="Calibri" panose="020F0502020204030204" pitchFamily="34" charset="0"/>
                        <a:ea typeface="Calibri" panose="020F0502020204030204" pitchFamily="34" charset="0"/>
                        <a:cs typeface="Times New Roman" panose="02020603050405020304" pitchFamily="18" charset="0"/>
                      </a:endParaRPr>
                    </a:p>
                  </a:txBody>
                  <a:tcPr marL="18086" marR="18086" marT="0" marB="0"/>
                </a:tc>
                <a:tc hMerge="1">
                  <a:txBody>
                    <a:bodyPr/>
                    <a:lstStyle/>
                    <a:p>
                      <a:endParaRPr lang="en-US"/>
                    </a:p>
                  </a:txBody>
                  <a:tcPr/>
                </a:tc>
                <a:extLst>
                  <a:ext uri="{0D108BD9-81ED-4DB2-BD59-A6C34878D82A}">
                    <a16:rowId xmlns:a16="http://schemas.microsoft.com/office/drawing/2014/main" val="1957677224"/>
                  </a:ext>
                </a:extLst>
              </a:tr>
              <a:tr h="252081">
                <a:tc>
                  <a:txBody>
                    <a:bodyPr/>
                    <a:lstStyle/>
                    <a:p>
                      <a:pPr algn="ctr">
                        <a:lnSpc>
                          <a:spcPct val="107000"/>
                        </a:lnSpc>
                        <a:spcAft>
                          <a:spcPts val="0"/>
                        </a:spcAft>
                      </a:pPr>
                      <a:r>
                        <a:rPr lang="en-US" sz="2000" b="1">
                          <a:effectLst/>
                          <a:latin typeface="Times New Roman" panose="02020603050405020304" pitchFamily="18" charset="0"/>
                          <a:cs typeface="Times New Roman" panose="02020603050405020304" pitchFamily="18" charset="0"/>
                        </a:rPr>
                        <a:t>Xác định chủ đề</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8086" marR="18086" marT="0" marB="0"/>
                </a:tc>
                <a:tc>
                  <a:txBody>
                    <a:bodyPr/>
                    <a:lstStyle/>
                    <a:p>
                      <a:pPr algn="ctr">
                        <a:lnSpc>
                          <a:spcPct val="107000"/>
                        </a:lnSpc>
                        <a:spcAft>
                          <a:spcPts val="0"/>
                        </a:spcAft>
                      </a:pPr>
                      <a:r>
                        <a:rPr lang="en-US" sz="2000" b="1">
                          <a:effectLst/>
                          <a:latin typeface="Times New Roman" panose="02020603050405020304" pitchFamily="18" charset="0"/>
                          <a:cs typeface="Times New Roman" panose="02020603050405020304" pitchFamily="18" charset="0"/>
                        </a:rPr>
                        <a:t>Căn cứ xác định</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8086" marR="18086" marT="0" marB="0"/>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Tư</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tưởng</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086" marR="18086" marT="0" marB="0"/>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Vai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trò</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hai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đoạn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kết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086" marR="18086" marT="0" marB="0"/>
                </a:tc>
                <a:extLst>
                  <a:ext uri="{0D108BD9-81ED-4DB2-BD59-A6C34878D82A}">
                    <a16:rowId xmlns:a16="http://schemas.microsoft.com/office/drawing/2014/main" val="1770693852"/>
                  </a:ext>
                </a:extLst>
              </a:tr>
              <a:tr h="6204598">
                <a:tc>
                  <a:txBody>
                    <a:bodyPr/>
                    <a:lstStyle/>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Bef>
                          <a:spcPts val="10"/>
                        </a:spcBef>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50165" marR="40005" algn="just">
                        <a:spcAft>
                          <a:spcPts val="0"/>
                        </a:spcAft>
                      </a:pPr>
                      <a:r>
                        <a:rPr lang="vi-VN" sz="2000" dirty="0">
                          <a:effectLst/>
                          <a:latin typeface="Times New Roman" panose="02020603050405020304" pitchFamily="18" charset="0"/>
                          <a:cs typeface="Times New Roman" panose="02020603050405020304" pitchFamily="18" charset="0"/>
                        </a:rPr>
                        <a:t>Vẻ đẹp của tình người ấm áp, nhân hậu, nghĩa tình; giá trị của những khoảnh khắc rung động đầu đời sau một cuộc gặp gỡ.</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086" marR="18086" marT="0" marB="0"/>
                </a:tc>
                <a:tc>
                  <a:txBody>
                    <a:bodyPr/>
                    <a:lstStyle/>
                    <a:p>
                      <a:pPr marL="342900" marR="40640" lvl="0" indent="-342900" algn="just">
                        <a:spcBef>
                          <a:spcPts val="660"/>
                        </a:spcBef>
                        <a:spcAft>
                          <a:spcPts val="0"/>
                        </a:spcAft>
                        <a:buSzPts val="1300"/>
                        <a:buFont typeface="Times New Roman" panose="02020603050405020304" pitchFamily="18" charset="0"/>
                        <a:buChar char="–"/>
                        <a:tabLst>
                          <a:tab pos="179070" algn="l"/>
                        </a:tabLst>
                      </a:pPr>
                      <a:r>
                        <a:rPr lang="vi-VN" sz="2000" dirty="0">
                          <a:effectLst/>
                          <a:latin typeface="Times New Roman" panose="02020603050405020304" pitchFamily="18" charset="0"/>
                          <a:cs typeface="Times New Roman" panose="02020603050405020304" pitchFamily="18" charset="0"/>
                        </a:rPr>
                        <a:t>Nhan</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đề</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VB:</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Giang là tên nhân vật chính, cũng là người con</a:t>
                      </a:r>
                      <a:r>
                        <a:rPr lang="vi-VN" sz="2000" spc="40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gái mang vẻ đẹp tình người và đánh dấu khoảnh khắc rung động đầu đời.</a:t>
                      </a:r>
                      <a:endParaRPr lang="en-US" sz="2000" dirty="0">
                        <a:effectLst/>
                        <a:latin typeface="Times New Roman" panose="02020603050405020304" pitchFamily="18" charset="0"/>
                        <a:cs typeface="Times New Roman" panose="02020603050405020304" pitchFamily="18" charset="0"/>
                      </a:endParaRPr>
                    </a:p>
                    <a:p>
                      <a:pPr marL="342900" marR="40640" lvl="0" indent="-342900" algn="just">
                        <a:spcBef>
                          <a:spcPts val="40"/>
                        </a:spcBef>
                        <a:spcAft>
                          <a:spcPts val="0"/>
                        </a:spcAft>
                        <a:buSzPts val="1300"/>
                        <a:buFont typeface="Times New Roman" panose="02020603050405020304" pitchFamily="18" charset="0"/>
                        <a:buChar char="–"/>
                        <a:tabLst>
                          <a:tab pos="251460" algn="l"/>
                        </a:tabLst>
                      </a:pPr>
                      <a:r>
                        <a:rPr lang="vi-VN" sz="2000" dirty="0">
                          <a:effectLst/>
                          <a:latin typeface="Times New Roman" panose="02020603050405020304" pitchFamily="18" charset="0"/>
                          <a:cs typeface="Times New Roman" panose="02020603050405020304" pitchFamily="18" charset="0"/>
                        </a:rPr>
                        <a:t>Cốt truyện: cuộc gặp gỡ tình cờ trong chiến tranh.</a:t>
                      </a:r>
                      <a:endParaRPr lang="en-US" sz="2000" dirty="0">
                        <a:effectLst/>
                        <a:latin typeface="Times New Roman" panose="02020603050405020304" pitchFamily="18" charset="0"/>
                        <a:cs typeface="Times New Roman" panose="02020603050405020304" pitchFamily="18" charset="0"/>
                      </a:endParaRPr>
                    </a:p>
                    <a:p>
                      <a:pPr marL="342900" marR="40640" lvl="0" indent="-342900" algn="just">
                        <a:spcBef>
                          <a:spcPts val="15"/>
                        </a:spcBef>
                        <a:spcAft>
                          <a:spcPts val="0"/>
                        </a:spcAft>
                        <a:buSzPts val="1300"/>
                        <a:buFont typeface="Times New Roman" panose="02020603050405020304" pitchFamily="18" charset="0"/>
                        <a:buChar char="–"/>
                        <a:tabLst>
                          <a:tab pos="167005" algn="l"/>
                        </a:tabLst>
                      </a:pPr>
                      <a:r>
                        <a:rPr lang="vi-VN" sz="2000" dirty="0">
                          <a:effectLst/>
                          <a:latin typeface="Times New Roman" panose="02020603050405020304" pitchFamily="18" charset="0"/>
                          <a:cs typeface="Times New Roman" panose="02020603050405020304" pitchFamily="18" charset="0"/>
                        </a:rPr>
                        <a:t>Sự</a:t>
                      </a:r>
                      <a:r>
                        <a:rPr lang="vi-VN" sz="2000" spc="-8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kiện:</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xoay</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quanh cuộc gặp gỡ và quá trình</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nảy</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sinh</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sự</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rung động giữa Giang và </a:t>
                      </a:r>
                      <a:r>
                        <a:rPr lang="vi-VN" sz="2000" spc="-20" dirty="0">
                          <a:effectLst/>
                          <a:latin typeface="Times New Roman" panose="02020603050405020304" pitchFamily="18" charset="0"/>
                          <a:cs typeface="Times New Roman" panose="02020603050405020304" pitchFamily="18" charset="0"/>
                        </a:rPr>
                        <a:t>tôi.</a:t>
                      </a:r>
                      <a:endParaRPr lang="en-US" sz="2000" dirty="0">
                        <a:effectLst/>
                        <a:latin typeface="Times New Roman" panose="02020603050405020304" pitchFamily="18" charset="0"/>
                        <a:cs typeface="Times New Roman" panose="02020603050405020304" pitchFamily="18" charset="0"/>
                      </a:endParaRPr>
                    </a:p>
                    <a:p>
                      <a:pPr marL="342900" marR="40005" lvl="0" indent="-342900" algn="just">
                        <a:spcBef>
                          <a:spcPts val="25"/>
                        </a:spcBef>
                        <a:spcAft>
                          <a:spcPts val="0"/>
                        </a:spcAft>
                        <a:buSzPts val="1300"/>
                        <a:buFont typeface="Times New Roman" panose="02020603050405020304" pitchFamily="18" charset="0"/>
                        <a:buChar char="–"/>
                        <a:tabLst>
                          <a:tab pos="238125" algn="l"/>
                        </a:tabLst>
                      </a:pPr>
                      <a:r>
                        <a:rPr lang="vi-VN" sz="2000" dirty="0">
                          <a:effectLst/>
                          <a:latin typeface="Times New Roman" panose="02020603050405020304" pitchFamily="18" charset="0"/>
                          <a:cs typeface="Times New Roman" panose="02020603050405020304" pitchFamily="18" charset="0"/>
                        </a:rPr>
                        <a:t>Người kể chuyện và điểm nhìn: chủ</a:t>
                      </a:r>
                      <a:r>
                        <a:rPr lang="vi-VN" sz="2000" spc="20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yếu từ nhân vật tôi, một người trong cuộc để thể hiện quá trình cảm nhận vẻ đẹp con người và những rung động đầu đời trong chiến tranh.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086" marR="18086" marT="0" marB="0"/>
                </a:tc>
                <a:tc>
                  <a:txBody>
                    <a:bodyPr/>
                    <a:lstStyle/>
                    <a:p>
                      <a:pPr>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a:spcBef>
                          <a:spcPts val="10"/>
                        </a:spcBef>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marL="49530" marR="40640" algn="just">
                        <a:spcAft>
                          <a:spcPts val="0"/>
                        </a:spcAft>
                      </a:pPr>
                      <a:r>
                        <a:rPr lang="vi-VN" sz="2000">
                          <a:effectLst/>
                          <a:latin typeface="Times New Roman" panose="02020603050405020304" pitchFamily="18" charset="0"/>
                          <a:cs typeface="Times New Roman" panose="02020603050405020304" pitchFamily="18" charset="0"/>
                        </a:rPr>
                        <a:t>Trân</a:t>
                      </a:r>
                      <a:r>
                        <a:rPr lang="vi-VN" sz="2000" spc="-6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trọng</a:t>
                      </a:r>
                      <a:r>
                        <a:rPr lang="vi-VN" sz="2000" spc="-6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tình người,</a:t>
                      </a:r>
                      <a:r>
                        <a:rPr lang="vi-VN" sz="2000" spc="-8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trân</a:t>
                      </a:r>
                      <a:r>
                        <a:rPr lang="vi-VN" sz="2000" spc="-8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quý kỉ niệm và kí ức rung động “vẩn vơ, lưu luyến”</a:t>
                      </a:r>
                      <a:r>
                        <a:rPr lang="vi-VN" sz="2000" spc="370">
                          <a:effectLst/>
                          <a:latin typeface="Times New Roman" panose="02020603050405020304" pitchFamily="18" charset="0"/>
                          <a:cs typeface="Times New Roman" panose="02020603050405020304" pitchFamily="18" charset="0"/>
                        </a:rPr>
                        <a:t>  </a:t>
                      </a:r>
                      <a:r>
                        <a:rPr lang="vi-VN" sz="2000" spc="-10">
                          <a:effectLst/>
                          <a:latin typeface="Times New Roman" panose="02020603050405020304" pitchFamily="18" charset="0"/>
                          <a:cs typeface="Times New Roman" panose="02020603050405020304" pitchFamily="18" charset="0"/>
                        </a:rPr>
                        <a:t>trong</a:t>
                      </a:r>
                      <a:endParaRPr lang="en-US" sz="2000">
                        <a:effectLst/>
                        <a:latin typeface="Times New Roman" panose="02020603050405020304" pitchFamily="18" charset="0"/>
                        <a:cs typeface="Times New Roman" panose="02020603050405020304" pitchFamily="18" charset="0"/>
                      </a:endParaRPr>
                    </a:p>
                    <a:p>
                      <a:pPr marL="49530" algn="just">
                        <a:spcBef>
                          <a:spcPts val="35"/>
                        </a:spcBef>
                        <a:spcAft>
                          <a:spcPts val="0"/>
                        </a:spcAft>
                      </a:pPr>
                      <a:r>
                        <a:rPr lang="vi-VN" sz="2000">
                          <a:effectLst/>
                          <a:latin typeface="Times New Roman" panose="02020603050405020304" pitchFamily="18" charset="0"/>
                          <a:cs typeface="Times New Roman" panose="02020603050405020304" pitchFamily="18" charset="0"/>
                        </a:rPr>
                        <a:t>hoàn</a:t>
                      </a:r>
                      <a:r>
                        <a:rPr lang="vi-VN" sz="2000" spc="245">
                          <a:effectLst/>
                          <a:latin typeface="Times New Roman" panose="02020603050405020304" pitchFamily="18" charset="0"/>
                          <a:cs typeface="Times New Roman" panose="02020603050405020304" pitchFamily="18" charset="0"/>
                        </a:rPr>
                        <a:t>    </a:t>
                      </a:r>
                      <a:r>
                        <a:rPr lang="vi-VN" sz="2000" spc="-20">
                          <a:effectLst/>
                          <a:latin typeface="Times New Roman" panose="02020603050405020304" pitchFamily="18" charset="0"/>
                          <a:cs typeface="Times New Roman" panose="02020603050405020304" pitchFamily="18" charset="0"/>
                        </a:rPr>
                        <a:t>cảnh</a:t>
                      </a:r>
                      <a:endParaRPr lang="en-US" sz="2000">
                        <a:effectLst/>
                        <a:latin typeface="Times New Roman" panose="02020603050405020304" pitchFamily="18" charset="0"/>
                        <a:cs typeface="Times New Roman" panose="02020603050405020304" pitchFamily="18" charset="0"/>
                      </a:endParaRPr>
                    </a:p>
                    <a:p>
                      <a:pPr marL="49530" marR="40640" algn="just">
                        <a:spcBef>
                          <a:spcPts val="5"/>
                        </a:spcBef>
                        <a:spcAft>
                          <a:spcPts val="0"/>
                        </a:spcAft>
                      </a:pPr>
                      <a:r>
                        <a:rPr lang="vi-VN" sz="2000">
                          <a:effectLst/>
                          <a:latin typeface="Times New Roman" panose="02020603050405020304" pitchFamily="18" charset="0"/>
                          <a:cs typeface="Times New Roman" panose="02020603050405020304" pitchFamily="18" charset="0"/>
                        </a:rPr>
                        <a:t>chiến tranh</a:t>
                      </a:r>
                      <a:r>
                        <a:rPr lang="vi-VN" sz="2000" spc="20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mất</a:t>
                      </a:r>
                      <a:r>
                        <a:rPr lang="vi-VN" sz="2000" spc="-1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mát,</a:t>
                      </a:r>
                      <a:r>
                        <a:rPr lang="vi-VN" sz="2000" spc="-1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nhiều nỗi đau.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086" marR="18086" marT="0" marB="0"/>
                </a:tc>
                <a:tc>
                  <a:txBody>
                    <a:bodyPr/>
                    <a:lstStyle/>
                    <a:p>
                      <a:pPr marL="49530" marR="40640" algn="just">
                        <a:spcBef>
                          <a:spcPts val="665"/>
                        </a:spcBef>
                        <a:spcAft>
                          <a:spcPts val="0"/>
                        </a:spcAft>
                      </a:pPr>
                      <a:r>
                        <a:rPr lang="vi-VN" sz="2000" dirty="0">
                          <a:effectLst/>
                          <a:latin typeface="Times New Roman" panose="02020603050405020304" pitchFamily="18" charset="0"/>
                          <a:cs typeface="Times New Roman" panose="02020603050405020304" pitchFamily="18" charset="0"/>
                        </a:rPr>
                        <a:t>Hai đoạn văn cuối góp</a:t>
                      </a:r>
                      <a:r>
                        <a:rPr lang="vi-VN" sz="2000" spc="-6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phần</a:t>
                      </a:r>
                      <a:r>
                        <a:rPr lang="vi-VN" sz="2000" spc="-6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thể</a:t>
                      </a:r>
                      <a:r>
                        <a:rPr lang="vi-VN" sz="2000" spc="-6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hiện</a:t>
                      </a:r>
                      <a:r>
                        <a:rPr lang="vi-VN" sz="2000" spc="-6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tư tưởng của tác phẩm thông qua:</a:t>
                      </a:r>
                      <a:endParaRPr lang="en-US" sz="2000" dirty="0">
                        <a:effectLst/>
                        <a:latin typeface="Times New Roman" panose="02020603050405020304" pitchFamily="18" charset="0"/>
                        <a:cs typeface="Times New Roman" panose="02020603050405020304" pitchFamily="18" charset="0"/>
                      </a:endParaRPr>
                    </a:p>
                    <a:p>
                      <a:pPr marL="342900" marR="40640" lvl="0" indent="-342900" algn="just">
                        <a:spcBef>
                          <a:spcPts val="25"/>
                        </a:spcBef>
                        <a:spcAft>
                          <a:spcPts val="0"/>
                        </a:spcAft>
                        <a:buSzPts val="1300"/>
                        <a:buFont typeface="Times New Roman" panose="02020603050405020304" pitchFamily="18" charset="0"/>
                        <a:buChar char="–"/>
                        <a:tabLst>
                          <a:tab pos="224790" algn="l"/>
                        </a:tabLst>
                      </a:pPr>
                      <a:r>
                        <a:rPr lang="vi-VN" sz="2000" dirty="0">
                          <a:effectLst/>
                          <a:latin typeface="Times New Roman" panose="02020603050405020304" pitchFamily="18" charset="0"/>
                          <a:cs typeface="Times New Roman" panose="02020603050405020304" pitchFamily="18" charset="0"/>
                        </a:rPr>
                        <a:t>Nội dung của 2 đoạn văn: đoạn 1 thừa nhận mất mát, đau thương của chiến tranh; đoạn 2 nhấn</a:t>
                      </a:r>
                      <a:r>
                        <a:rPr lang="vi-VN" sz="2000" spc="-2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mạnh</a:t>
                      </a:r>
                      <a:r>
                        <a:rPr lang="vi-VN" sz="2000" spc="-2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cảm</a:t>
                      </a:r>
                      <a:r>
                        <a:rPr lang="vi-VN" sz="2000" spc="-2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xúc lưu luyến, không bao giờ quên cuộc gặp</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gỡ</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với</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Giang</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dù 30 năm trôi qua và thời gian muốn xoá nhoà mọi thứ.</a:t>
                      </a:r>
                      <a:endParaRPr lang="en-US" sz="2000" dirty="0">
                        <a:effectLst/>
                        <a:latin typeface="Times New Roman" panose="02020603050405020304" pitchFamily="18" charset="0"/>
                        <a:cs typeface="Times New Roman" panose="02020603050405020304" pitchFamily="18" charset="0"/>
                      </a:endParaRPr>
                    </a:p>
                    <a:p>
                      <a:pPr marL="342900" marR="40640" lvl="0" indent="-342900" algn="just">
                        <a:spcBef>
                          <a:spcPts val="65"/>
                        </a:spcBef>
                        <a:spcAft>
                          <a:spcPts val="0"/>
                        </a:spcAft>
                        <a:buSzPts val="1300"/>
                        <a:buFont typeface="Times New Roman" panose="02020603050405020304" pitchFamily="18" charset="0"/>
                        <a:buChar char="–"/>
                        <a:tabLst>
                          <a:tab pos="220980" algn="l"/>
                        </a:tabLst>
                      </a:pPr>
                      <a:r>
                        <a:rPr lang="vi-VN" sz="2000" dirty="0">
                          <a:effectLst/>
                          <a:latin typeface="Times New Roman" panose="02020603050405020304" pitchFamily="18" charset="0"/>
                          <a:cs typeface="Times New Roman" panose="02020603050405020304" pitchFamily="18" charset="0"/>
                        </a:rPr>
                        <a:t>Hình thức của 2 đoạn văn: ngôn ngữ </a:t>
                      </a:r>
                      <a:r>
                        <a:rPr lang="vi-VN" sz="2000" spc="-30" dirty="0">
                          <a:effectLst/>
                          <a:latin typeface="Times New Roman" panose="02020603050405020304" pitchFamily="18" charset="0"/>
                          <a:cs typeface="Times New Roman" panose="02020603050405020304" pitchFamily="18" charset="0"/>
                        </a:rPr>
                        <a:t>trữ</a:t>
                      </a:r>
                      <a:r>
                        <a:rPr lang="vi-VN" sz="2000" spc="-55"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tình</a:t>
                      </a:r>
                      <a:r>
                        <a:rPr lang="vi-VN" sz="2000" spc="-50"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ngoại</a:t>
                      </a:r>
                      <a:r>
                        <a:rPr lang="vi-VN" sz="2000" spc="-50"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đề,</a:t>
                      </a:r>
                      <a:r>
                        <a:rPr lang="vi-VN" sz="2000" spc="-50"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vừa </a:t>
                      </a:r>
                      <a:r>
                        <a:rPr lang="vi-VN" sz="2000" dirty="0">
                          <a:effectLst/>
                          <a:latin typeface="Times New Roman" panose="02020603050405020304" pitchFamily="18" charset="0"/>
                          <a:cs typeface="Times New Roman" panose="02020603050405020304" pitchFamily="18" charset="0"/>
                        </a:rPr>
                        <a:t>là</a:t>
                      </a:r>
                      <a:r>
                        <a:rPr lang="vi-VN" sz="2000" spc="-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lời</a:t>
                      </a:r>
                      <a:r>
                        <a:rPr lang="vi-VN" sz="2000" spc="-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tôi</a:t>
                      </a:r>
                      <a:r>
                        <a:rPr lang="vi-VN" sz="2000" spc="-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nói</a:t>
                      </a:r>
                      <a:r>
                        <a:rPr lang="vi-VN" sz="2000" spc="-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với</a:t>
                      </a:r>
                      <a:r>
                        <a:rPr lang="vi-VN" sz="2000" spc="-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tôi, vừa là lời tôi và tác giả</a:t>
                      </a:r>
                      <a:r>
                        <a:rPr lang="vi-VN" sz="2000" spc="-6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nói</a:t>
                      </a:r>
                      <a:r>
                        <a:rPr lang="vi-VN" sz="2000" spc="-6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với</a:t>
                      </a:r>
                      <a:r>
                        <a:rPr lang="vi-VN" sz="2000" spc="-6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độc</a:t>
                      </a:r>
                      <a:r>
                        <a:rPr lang="vi-VN" sz="2000" spc="-6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giả</a:t>
                      </a:r>
                      <a:r>
                        <a:rPr lang="vi-VN" sz="2000" spc="-6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để chuyển tải tư tưởng một cách trực tiếp.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086" marR="18086" marT="0" marB="0"/>
                </a:tc>
                <a:extLst>
                  <a:ext uri="{0D108BD9-81ED-4DB2-BD59-A6C34878D82A}">
                    <a16:rowId xmlns:a16="http://schemas.microsoft.com/office/drawing/2014/main" val="808915097"/>
                  </a:ext>
                </a:extLst>
              </a:tr>
            </a:tbl>
          </a:graphicData>
        </a:graphic>
      </p:graphicFrame>
    </p:spTree>
    <p:extLst>
      <p:ext uri="{BB962C8B-B14F-4D97-AF65-F5344CB8AC3E}">
        <p14:creationId xmlns:p14="http://schemas.microsoft.com/office/powerpoint/2010/main" val="23549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4.png"/>
          <p:cNvPicPr/>
          <p:nvPr/>
        </p:nvPicPr>
        <p:blipFill>
          <a:blip r:embed="rId2" cstate="print"/>
          <a:stretch>
            <a:fillRect/>
          </a:stretch>
        </p:blipFill>
        <p:spPr>
          <a:xfrm>
            <a:off x="470263" y="1162594"/>
            <a:ext cx="11181806" cy="5695406"/>
          </a:xfrm>
          <a:prstGeom prst="rect">
            <a:avLst/>
          </a:prstGeom>
        </p:spPr>
      </p:pic>
      <p:sp>
        <p:nvSpPr>
          <p:cNvPr id="3" name="Rectangle 2"/>
          <p:cNvSpPr>
            <a:spLocks noChangeArrowheads="1"/>
          </p:cNvSpPr>
          <p:nvPr/>
        </p:nvSpPr>
        <p:spPr bwMode="auto">
          <a:xfrm>
            <a:off x="2821625" y="-604156"/>
            <a:ext cx="816423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HOẠT</a:t>
            </a:r>
            <a:r>
              <a:rPr kumimoji="0" lang="en-US" altLang="en-US" sz="4000" b="1"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ĐỘNG LUYỆN TẬP (Câu 7)</a:t>
            </a:r>
            <a:endPar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5</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756542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018" y="1125633"/>
            <a:ext cx="10567851" cy="5227072"/>
          </a:xfrm>
          <a:prstGeom prst="rect">
            <a:avLst/>
          </a:prstGeom>
        </p:spPr>
        <p:txBody>
          <a:bodyPr wrap="square">
            <a:spAutoFit/>
          </a:bodyPr>
          <a:lstStyle/>
          <a:p>
            <a:pPr>
              <a:spcBef>
                <a:spcPts val="975"/>
              </a:spcBef>
              <a:spcAft>
                <a:spcPts val="0"/>
              </a:spcAft>
            </a:pPr>
            <a:r>
              <a:rPr lang="en-US" sz="2400" dirty="0">
                <a:latin typeface="Times New Roman" panose="02020603050405020304" pitchFamily="18" charset="0"/>
                <a:cs typeface="Times New Roman" panose="02020603050405020304" pitchFamily="18" charset="0"/>
              </a:rPr>
              <a:t>GỢI Ý </a:t>
            </a:r>
          </a:p>
          <a:p>
            <a:pPr>
              <a:spcBef>
                <a:spcPts val="975"/>
              </a:spcBef>
              <a:spcAft>
                <a:spcPts val="0"/>
              </a:spcAft>
            </a:pPr>
            <a:r>
              <a:rPr lang="en-US" sz="2400" dirty="0" err="1">
                <a:solidFill>
                  <a:schemeClr val="accent5"/>
                </a:solidFill>
                <a:latin typeface="Times New Roman" panose="02020603050405020304" pitchFamily="18" charset="0"/>
                <a:cs typeface="Times New Roman" panose="02020603050405020304" pitchFamily="18" charset="0"/>
              </a:rPr>
              <a:t>Bước</a:t>
            </a:r>
            <a:r>
              <a:rPr lang="en-US" sz="2400" dirty="0">
                <a:solidFill>
                  <a:schemeClr val="accent5"/>
                </a:solidFill>
                <a:latin typeface="Times New Roman" panose="02020603050405020304" pitchFamily="18" charset="0"/>
                <a:cs typeface="Times New Roman" panose="02020603050405020304" pitchFamily="18" charset="0"/>
              </a:rPr>
              <a:t> </a:t>
            </a:r>
            <a:r>
              <a:rPr lang="vi-VN" sz="2400" dirty="0">
                <a:solidFill>
                  <a:schemeClr val="accent5"/>
                </a:solidFill>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Đặt mình vào tâm trạng của </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và Giang để hình dung về cuộc gặp lần 2 sau 30 năm.</a:t>
            </a:r>
            <a:endParaRPr lang="en-US" sz="2400" dirty="0">
              <a:latin typeface="Times New Roman" panose="02020603050405020304" pitchFamily="18" charset="0"/>
              <a:cs typeface="Times New Roman" panose="02020603050405020304" pitchFamily="18" charset="0"/>
            </a:endParaRPr>
          </a:p>
          <a:p>
            <a:pPr>
              <a:spcBef>
                <a:spcPts val="570"/>
              </a:spcBef>
              <a:spcAft>
                <a:spcPts val="0"/>
              </a:spcAft>
            </a:pPr>
            <a:r>
              <a:rPr lang="vi-VN" sz="2400" dirty="0">
                <a:solidFill>
                  <a:schemeClr val="accent5"/>
                </a:solidFill>
                <a:latin typeface="Times New Roman" panose="02020603050405020304" pitchFamily="18" charset="0"/>
                <a:cs typeface="Times New Roman" panose="02020603050405020304" pitchFamily="18" charset="0"/>
              </a:rPr>
              <a:t>Bước 2: </a:t>
            </a:r>
            <a:r>
              <a:rPr lang="vi-VN" sz="2400" dirty="0">
                <a:latin typeface="Times New Roman" panose="02020603050405020304" pitchFamily="18" charset="0"/>
                <a:cs typeface="Times New Roman" panose="02020603050405020304" pitchFamily="18" charset="0"/>
              </a:rPr>
              <a:t>Tưởng tượng và hình dung về: bối cảnh (không gian, thời gian), các sự</a:t>
            </a:r>
            <a:r>
              <a:rPr lang="vi-VN" sz="2400" spc="2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việc, chi tiết trong cuộc gặp gỡ của </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và Giang sau 30 n</a:t>
            </a:r>
            <a:r>
              <a:rPr lang="en-US" sz="2400" dirty="0" err="1">
                <a:latin typeface="Times New Roman" panose="02020603050405020304" pitchFamily="18" charset="0"/>
                <a:cs typeface="Times New Roman" panose="02020603050405020304" pitchFamily="18" charset="0"/>
              </a:rPr>
              <a:t>ăm</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114300" marR="196850" algn="just">
              <a:spcBef>
                <a:spcPts val="445"/>
              </a:spcBef>
              <a:spcAft>
                <a:spcPts val="0"/>
              </a:spcAft>
            </a:pPr>
            <a:r>
              <a:rPr lang="vi-VN" sz="2400" dirty="0">
                <a:solidFill>
                  <a:schemeClr val="accent5"/>
                </a:solidFill>
                <a:latin typeface="Times New Roman" panose="02020603050405020304" pitchFamily="18" charset="0"/>
                <a:cs typeface="Times New Roman" panose="02020603050405020304" pitchFamily="18" charset="0"/>
              </a:rPr>
              <a:t>Bước</a:t>
            </a:r>
            <a:r>
              <a:rPr lang="vi-VN" sz="2400" spc="-25" dirty="0">
                <a:solidFill>
                  <a:schemeClr val="accent5"/>
                </a:solidFill>
                <a:latin typeface="Times New Roman" panose="02020603050405020304" pitchFamily="18" charset="0"/>
                <a:cs typeface="Times New Roman" panose="02020603050405020304" pitchFamily="18" charset="0"/>
              </a:rPr>
              <a:t> </a:t>
            </a:r>
            <a:r>
              <a:rPr lang="vi-VN" sz="2400" dirty="0">
                <a:solidFill>
                  <a:schemeClr val="accent5"/>
                </a:solidFill>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Viết</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ra</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một</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cái</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kết</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mong</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muốn</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cho</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mối</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quan</a:t>
            </a:r>
            <a:r>
              <a:rPr lang="vi-VN" sz="2400" spc="-25"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của</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hai</a:t>
            </a:r>
            <a:r>
              <a:rPr lang="vi-VN" sz="2400" spc="-25"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và</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chọn một</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thông</a:t>
            </a:r>
            <a:r>
              <a:rPr lang="vi-VN" sz="2400" spc="-45"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a:t>
            </a:r>
            <a:r>
              <a:rPr lang="vi-VN" sz="2400" dirty="0">
                <a:latin typeface="Times New Roman" panose="02020603050405020304" pitchFamily="18" charset="0"/>
                <a:cs typeface="Times New Roman" panose="02020603050405020304" pitchFamily="18" charset="0"/>
              </a:rPr>
              <a:t>p</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để</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kết</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lại</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phần</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sáng</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tạo</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của</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mình</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(ví</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dụ:</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Nếu</a:t>
            </a:r>
            <a:r>
              <a:rPr lang="vi-VN" sz="2400" spc="-45"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vi-VN" sz="2400" spc="-45"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đến</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với</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nhau thì</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thông</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đi</a:t>
            </a:r>
            <a:r>
              <a:rPr lang="en-US" sz="2400" dirty="0" err="1">
                <a:latin typeface="Times New Roman" panose="02020603050405020304" pitchFamily="18" charset="0"/>
                <a:cs typeface="Times New Roman" panose="02020603050405020304" pitchFamily="18" charset="0"/>
              </a:rPr>
              <a:t>ệp</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có</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thể</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là</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“Những</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rung</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động</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đầu</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đời</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sâu</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sắc</a:t>
            </a:r>
            <a:r>
              <a:rPr lang="vi-VN" sz="2400" spc="-7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thôi</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thúc</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con</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người</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đi</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kiếm tìm tình yêu đã mất sau chiến tranh”).</a:t>
            </a:r>
            <a:endParaRPr lang="en-US" sz="2400" dirty="0">
              <a:latin typeface="Times New Roman" panose="02020603050405020304" pitchFamily="18" charset="0"/>
              <a:cs typeface="Times New Roman" panose="02020603050405020304" pitchFamily="18" charset="0"/>
            </a:endParaRPr>
          </a:p>
          <a:p>
            <a:pPr marL="114300" marR="196850" algn="just">
              <a:spcBef>
                <a:spcPts val="590"/>
              </a:spcBef>
              <a:spcAft>
                <a:spcPts val="0"/>
              </a:spcAft>
            </a:pPr>
            <a:r>
              <a:rPr lang="vi-VN" sz="2400" dirty="0">
                <a:solidFill>
                  <a:schemeClr val="accent5"/>
                </a:solidFill>
                <a:latin typeface="Times New Roman" panose="02020603050405020304" pitchFamily="18" charset="0"/>
                <a:cs typeface="Times New Roman" panose="02020603050405020304" pitchFamily="18" charset="0"/>
              </a:rPr>
              <a:t>Bước</a:t>
            </a:r>
            <a:r>
              <a:rPr lang="vi-VN" sz="2400" spc="-35" dirty="0">
                <a:solidFill>
                  <a:schemeClr val="accent5"/>
                </a:solidFill>
                <a:latin typeface="Times New Roman" panose="02020603050405020304" pitchFamily="18" charset="0"/>
                <a:cs typeface="Times New Roman" panose="02020603050405020304" pitchFamily="18" charset="0"/>
              </a:rPr>
              <a:t> </a:t>
            </a:r>
            <a:r>
              <a:rPr lang="vi-VN" sz="2400" dirty="0">
                <a:solidFill>
                  <a:schemeClr val="accent5"/>
                </a:solidFill>
                <a:latin typeface="Times New Roman" panose="02020603050405020304" pitchFamily="18" charset="0"/>
                <a:cs typeface="Times New Roman" panose="02020603050405020304" pitchFamily="18" charset="0"/>
              </a:rPr>
              <a:t>4:</a:t>
            </a:r>
            <a:r>
              <a:rPr lang="vi-VN" sz="2400" spc="-35" dirty="0">
                <a:solidFill>
                  <a:schemeClr val="accent5"/>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Chọn</a:t>
            </a:r>
            <a:r>
              <a:rPr lang="vi-VN" sz="2400" spc="-35"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hình</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thức</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để</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sáng</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tạo</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(viết,</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vẽ</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truyện</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tranh,</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làm</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clip,</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thu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đoạn audio kể chuyện,…).</a:t>
            </a:r>
            <a:endParaRPr lang="en-US" sz="2400" dirty="0">
              <a:latin typeface="Times New Roman" panose="02020603050405020304" pitchFamily="18" charset="0"/>
              <a:cs typeface="Times New Roman" panose="02020603050405020304" pitchFamily="18" charset="0"/>
            </a:endParaRPr>
          </a:p>
          <a:p>
            <a:r>
              <a:rPr lang="en-US" sz="24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Bước</a:t>
            </a:r>
            <a:r>
              <a:rPr lang="en-US" sz="2400" spc="-1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5:</a:t>
            </a:r>
            <a:r>
              <a:rPr lang="en-US" sz="2400" spc="-1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chia</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sản</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phẩm</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mình</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trước</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lớp</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Zalo</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lớp</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ghi</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phản</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hồi</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GV</a:t>
            </a:r>
            <a:r>
              <a:rPr lang="en-US" sz="2400" spc="-5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các</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045028" y="82324"/>
            <a:ext cx="9261566"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VẬN DỤNG</a:t>
            </a:r>
          </a:p>
          <a:p>
            <a:pPr algn="ctr"/>
            <a:r>
              <a:rPr lang="en-US" sz="3200" b="1" dirty="0">
                <a:latin typeface="Times New Roman" panose="02020603050405020304" pitchFamily="18" charset="0"/>
                <a:cs typeface="Times New Roman" panose="02020603050405020304" pitchFamily="18" charset="0"/>
              </a:rPr>
              <a:t>BÀI TẬP SÁNG TẠO (THỰC HIỆN Ở NHÀ)</a:t>
            </a:r>
          </a:p>
        </p:txBody>
      </p:sp>
    </p:spTree>
    <p:extLst>
      <p:ext uri="{BB962C8B-B14F-4D97-AF65-F5344CB8AC3E}">
        <p14:creationId xmlns:p14="http://schemas.microsoft.com/office/powerpoint/2010/main" val="34543661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strips(downLeft)">
                                      <p:cBhvr>
                                        <p:cTn id="12" dur="500"/>
                                        <p:tgtEl>
                                          <p:spTgt spid="2">
                                            <p:txEl>
                                              <p:pRg st="0" end="0"/>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strips(downLeft)">
                                      <p:cBhvr>
                                        <p:cTn id="15" dur="500"/>
                                        <p:tgtEl>
                                          <p:spTgt spid="2">
                                            <p:txEl>
                                              <p:pRg st="1" end="1"/>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strips(downLeft)">
                                      <p:cBhvr>
                                        <p:cTn id="18" dur="500"/>
                                        <p:tgtEl>
                                          <p:spTgt spid="2">
                                            <p:txEl>
                                              <p:pRg st="2" end="2"/>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strips(downLeft)">
                                      <p:cBhvr>
                                        <p:cTn id="21" dur="500"/>
                                        <p:tgtEl>
                                          <p:spTgt spid="2">
                                            <p:txEl>
                                              <p:pRg st="3" end="3"/>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strips(downLeft)">
                                      <p:cBhvr>
                                        <p:cTn id="24" dur="500"/>
                                        <p:tgtEl>
                                          <p:spTgt spid="2">
                                            <p:txEl>
                                              <p:pRg st="4" end="4"/>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strips(downLeft)">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5" y="0"/>
            <a:ext cx="12259485" cy="7024896"/>
          </a:xfrm>
          <a:prstGeom prst="rect">
            <a:avLst/>
          </a:prstGeom>
        </p:spPr>
      </p:pic>
      <p:sp>
        <p:nvSpPr>
          <p:cNvPr id="5" name="TextBox 4">
            <a:extLst>
              <a:ext uri="{FF2B5EF4-FFF2-40B4-BE49-F238E27FC236}">
                <a16:creationId xmlns:a16="http://schemas.microsoft.com/office/drawing/2014/main" id="{7444A312-6A35-BD22-0435-EC2EA0FBB50E}"/>
              </a:ext>
            </a:extLst>
          </p:cNvPr>
          <p:cNvSpPr txBox="1"/>
          <p:nvPr/>
        </p:nvSpPr>
        <p:spPr>
          <a:xfrm>
            <a:off x="1266737" y="113522"/>
            <a:ext cx="779546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DẪN TỰ HỌC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2E229A37-2A33-FD09-4E8E-5E64B8710119}"/>
              </a:ext>
            </a:extLst>
          </p:cNvPr>
          <p:cNvGraphicFramePr/>
          <p:nvPr>
            <p:extLst>
              <p:ext uri="{D42A27DB-BD31-4B8C-83A1-F6EECF244321}">
                <p14:modId xmlns:p14="http://schemas.microsoft.com/office/powerpoint/2010/main" val="672156718"/>
              </p:ext>
            </p:extLst>
          </p:nvPr>
        </p:nvGraphicFramePr>
        <p:xfrm>
          <a:off x="824307" y="847384"/>
          <a:ext cx="3428245" cy="4131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3958A0A4-41D3-802D-A1D0-A5B15A1E24D1}"/>
              </a:ext>
            </a:extLst>
          </p:cNvPr>
          <p:cNvGraphicFramePr/>
          <p:nvPr>
            <p:extLst>
              <p:ext uri="{D42A27DB-BD31-4B8C-83A1-F6EECF244321}">
                <p14:modId xmlns:p14="http://schemas.microsoft.com/office/powerpoint/2010/main" val="1567186357"/>
              </p:ext>
            </p:extLst>
          </p:nvPr>
        </p:nvGraphicFramePr>
        <p:xfrm>
          <a:off x="7062545" y="582148"/>
          <a:ext cx="3828241" cy="49638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419436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Graphic spid="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1441"/>
            <a:ext cx="12030891" cy="6766560"/>
          </a:xfrm>
        </p:spPr>
      </p:pic>
      <p:sp>
        <p:nvSpPr>
          <p:cNvPr id="7" name="AutoShape 2" descr="Truyện ngắn: Bức tranh - Đọc sách miễn phí"/>
          <p:cNvSpPr>
            <a:spLocks noGrp="1" noChangeAspect="1" noChangeArrowheads="1"/>
          </p:cNvSpPr>
          <p:nvPr>
            <p:ph type="title"/>
          </p:nvPr>
        </p:nvSpPr>
        <p:spPr bwMode="auto">
          <a:xfrm>
            <a:off x="838200" y="404314"/>
            <a:ext cx="10515600" cy="1325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r>
              <a:rPr lang="en-US" dirty="0"/>
              <a:t>                                                       </a:t>
            </a:r>
            <a:br>
              <a:rPr lang="en-US" dirty="0"/>
            </a:br>
            <a:r>
              <a:rPr lang="en-US" dirty="0"/>
              <a:t/>
            </a:r>
            <a:br>
              <a:rPr lang="en-US" dirty="0"/>
            </a:br>
            <a:r>
              <a:rPr lang="en-US" dirty="0"/>
              <a:t/>
            </a:r>
            <a:br>
              <a:rPr lang="en-US" dirty="0"/>
            </a:br>
            <a:endParaRPr lang="en-US" dirty="0"/>
          </a:p>
        </p:txBody>
      </p:sp>
      <p:sp>
        <p:nvSpPr>
          <p:cNvPr id="9" name="Rectangle 8"/>
          <p:cNvSpPr/>
          <p:nvPr/>
        </p:nvSpPr>
        <p:spPr>
          <a:xfrm>
            <a:off x="-275235" y="2433935"/>
            <a:ext cx="7057035" cy="4247317"/>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8: ĐẤT NƯỚC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VÀ CON NGƯỜI </a:t>
            </a:r>
          </a:p>
          <a:p>
            <a:pPr algn="ct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Truyện</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TextBox 9"/>
          <p:cNvSpPr txBox="1"/>
          <p:nvPr/>
        </p:nvSpPr>
        <p:spPr>
          <a:xfrm>
            <a:off x="7909560" y="274320"/>
            <a:ext cx="3810000" cy="369332"/>
          </a:xfrm>
          <a:prstGeom prst="rect">
            <a:avLst/>
          </a:prstGeom>
          <a:noFill/>
        </p:spPr>
        <p:txBody>
          <a:bodyPr wrap="square" rtlCol="0">
            <a:spAutoFit/>
          </a:bodyPr>
          <a:lstStyle/>
          <a:p>
            <a:r>
              <a:rPr lang="en-US" dirty="0"/>
              <a:t>NGỮ VĂN 10- CHÂN TRỜI SÁNG TẠO</a:t>
            </a:r>
          </a:p>
        </p:txBody>
      </p:sp>
    </p:spTree>
    <p:extLst>
      <p:ext uri="{BB962C8B-B14F-4D97-AF65-F5344CB8AC3E}">
        <p14:creationId xmlns:p14="http://schemas.microsoft.com/office/powerpoint/2010/main" val="3090328452"/>
      </p:ext>
    </p:extLst>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 y="-100083"/>
            <a:ext cx="6113416" cy="6504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1165978" y="3583971"/>
            <a:ext cx="4322494" cy="2277547"/>
          </a:xfrm>
          <a:prstGeom prst="rect">
            <a:avLst/>
          </a:prstGeom>
          <a:noFill/>
        </p:spPr>
        <p:txBody>
          <a:bodyPr wrap="square" lIns="91440" tIns="45720" rIns="91440" bIns="45720">
            <a:spAutoFit/>
          </a:bodyPr>
          <a:lstStyle/>
          <a:p>
            <a:pPr algn="ctr"/>
            <a:r>
              <a:rPr lang="en-US" sz="8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GIANG</a:t>
            </a:r>
          </a:p>
          <a:p>
            <a:pPr algn="ct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Bảo</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Ninh</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1035"/>
            <a:ext cx="5946778" cy="6353297"/>
          </a:xfrm>
          <a:prstGeom prst="rect">
            <a:avLst/>
          </a:prstGeom>
        </p:spPr>
      </p:pic>
    </p:spTree>
    <p:extLst>
      <p:ext uri="{BB962C8B-B14F-4D97-AF65-F5344CB8AC3E}">
        <p14:creationId xmlns:p14="http://schemas.microsoft.com/office/powerpoint/2010/main" val="2708692096"/>
      </p:ext>
    </p:extLst>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13"/>
          <p:cNvGrpSpPr>
            <a:grpSpLocks/>
          </p:cNvGrpSpPr>
          <p:nvPr/>
        </p:nvGrpSpPr>
        <p:grpSpPr bwMode="auto">
          <a:xfrm>
            <a:off x="148281" y="656753"/>
            <a:ext cx="12043719" cy="6201247"/>
            <a:chOff x="1292225" y="1295400"/>
            <a:chExt cx="2828379" cy="1538698"/>
          </a:xfrm>
        </p:grpSpPr>
        <p:sp>
          <p:nvSpPr>
            <p:cNvPr id="5" name="Rectangle 4"/>
            <p:cNvSpPr/>
            <p:nvPr/>
          </p:nvSpPr>
          <p:spPr>
            <a:xfrm>
              <a:off x="1298029" y="1335498"/>
              <a:ext cx="2822575" cy="1498600"/>
            </a:xfrm>
            <a:prstGeom prst="rect">
              <a:avLst/>
            </a:prstGeom>
            <a:solidFill>
              <a:sysClr val="window" lastClr="FFFFFF"/>
            </a:solidFill>
            <a:ln w="3175" cap="flat" cmpd="sng" algn="ctr">
              <a:noFill/>
              <a:prstDash val="solid"/>
            </a:ln>
            <a:effectLst>
              <a:outerShdw blurRad="63500" sx="102000" sy="102000" algn="ctr" rotWithShape="0">
                <a:prstClr val="black">
                  <a:alpha val="40000"/>
                </a:prstClr>
              </a:outerShdw>
            </a:effectLst>
          </p:spPr>
          <p:txBody>
            <a:bodyPr anchor="ctr"/>
            <a:lstStyle/>
            <a:p>
              <a:pPr algn="ctr" eaLnBrk="1" hangingPunct="1">
                <a:defRPr/>
              </a:pPr>
              <a:endParaRPr lang="en-US" sz="1800" b="1">
                <a:latin typeface="Times New Roman" pitchFamily="18" charset="0"/>
                <a:cs typeface="Times New Roman" pitchFamily="18" charset="0"/>
              </a:endParaRPr>
            </a:p>
          </p:txBody>
        </p:sp>
        <p:sp>
          <p:nvSpPr>
            <p:cNvPr id="97293" name="Rectangle 5"/>
            <p:cNvSpPr>
              <a:spLocks noChangeArrowheads="1"/>
            </p:cNvSpPr>
            <p:nvPr/>
          </p:nvSpPr>
          <p:spPr bwMode="auto">
            <a:xfrm>
              <a:off x="1292225" y="1295400"/>
              <a:ext cx="2822575" cy="163575"/>
            </a:xfrm>
            <a:prstGeom prst="rect">
              <a:avLst/>
            </a:prstGeom>
            <a:solidFill>
              <a:srgbClr val="92D050"/>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2800" b="1">
                <a:latin typeface="Times New Roman" panose="02020603050405020304" pitchFamily="18" charset="0"/>
                <a:cs typeface="Times New Roman" panose="02020603050405020304" pitchFamily="18" charset="0"/>
              </a:endParaRPr>
            </a:p>
          </p:txBody>
        </p:sp>
        <p:cxnSp>
          <p:nvCxnSpPr>
            <p:cNvPr id="97294" name="Straight Connector 6"/>
            <p:cNvCxnSpPr>
              <a:cxnSpLocks noChangeShapeType="1"/>
            </p:cNvCxnSpPr>
            <p:nvPr/>
          </p:nvCxnSpPr>
          <p:spPr bwMode="auto">
            <a:xfrm>
              <a:off x="1292225" y="1459112"/>
              <a:ext cx="2822575" cy="0"/>
            </a:xfrm>
            <a:prstGeom prst="line">
              <a:avLst/>
            </a:prstGeom>
            <a:noFill/>
            <a:ln w="12700" algn="ctr">
              <a:solidFill>
                <a:srgbClr val="E66C7D"/>
              </a:solidFill>
              <a:prstDash val="dash"/>
              <a:round/>
              <a:headEnd/>
              <a:tailEnd/>
            </a:ln>
            <a:extLst>
              <a:ext uri="{909E8E84-426E-40DD-AFC4-6F175D3DCCD1}">
                <a14:hiddenFill xmlns:a14="http://schemas.microsoft.com/office/drawing/2010/main">
                  <a:noFill/>
                </a14:hiddenFill>
              </a:ext>
            </a:extLst>
          </p:spPr>
        </p:cxnSp>
      </p:grpSp>
      <p:pic>
        <p:nvPicPr>
          <p:cNvPr id="97283"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3" y="1289533"/>
            <a:ext cx="2878138" cy="289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0350" y="2968612"/>
            <a:ext cx="1784350" cy="224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874641" y="254999"/>
            <a:ext cx="4193703" cy="58477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defRPr/>
            </a:pPr>
            <a:r>
              <a:rPr lang="en-US" sz="3200" b="1">
                <a:solidFill>
                  <a:srgbClr val="FF0000"/>
                </a:solidFill>
                <a:latin typeface="Times New Roman" pitchFamily="18" charset="0"/>
                <a:cs typeface="Times New Roman" pitchFamily="18" charset="0"/>
              </a:rPr>
              <a:t>NỘI DUNG BÀI HỌC</a:t>
            </a:r>
          </a:p>
        </p:txBody>
      </p:sp>
      <p:sp>
        <p:nvSpPr>
          <p:cNvPr id="36" name="TextBox 35"/>
          <p:cNvSpPr txBox="1">
            <a:spLocks noChangeArrowheads="1"/>
          </p:cNvSpPr>
          <p:nvPr/>
        </p:nvSpPr>
        <p:spPr bwMode="auto">
          <a:xfrm>
            <a:off x="1550280" y="2374889"/>
            <a:ext cx="938442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571500" indent="-571500" algn="just" eaLnBrk="1" hangingPunct="1">
              <a:buAutoNum type="romanUcPeriod"/>
            </a:pPr>
            <a:r>
              <a:rPr lang="en-US" altLang="en-US" sz="2800" b="1" dirty="0" err="1">
                <a:solidFill>
                  <a:srgbClr val="002060"/>
                </a:solidFill>
                <a:latin typeface="Times New Roman" panose="02020603050405020304" pitchFamily="18" charset="0"/>
                <a:cs typeface="Times New Roman" panose="02020603050405020304" pitchFamily="18" charset="0"/>
              </a:rPr>
              <a:t>Tìm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hiểu</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khái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quát</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về</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tác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giả</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tác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phẩm</a:t>
            </a:r>
            <a:endParaRPr lang="en-US" altLang="en-US" sz="2800" b="1" dirty="0">
              <a:solidFill>
                <a:srgbClr val="002060"/>
              </a:solidFill>
              <a:latin typeface="Times New Roman" panose="02020603050405020304" pitchFamily="18" charset="0"/>
              <a:cs typeface="Times New Roman" panose="02020603050405020304" pitchFamily="18" charset="0"/>
            </a:endParaRPr>
          </a:p>
          <a:p>
            <a:pPr algn="just" eaLnBrk="1" hangingPunct="1"/>
            <a:r>
              <a:rPr lang="en-US" altLang="en-US" sz="2800" b="1" dirty="0">
                <a:solidFill>
                  <a:srgbClr val="002060"/>
                </a:solidFill>
                <a:latin typeface="Times New Roman" panose="02020603050405020304" pitchFamily="18" charset="0"/>
                <a:cs typeface="Times New Roman" panose="02020603050405020304" pitchFamily="18" charset="0"/>
              </a:rPr>
              <a:t>II. </a:t>
            </a:r>
            <a:r>
              <a:rPr lang="en-US" altLang="en-US" sz="2800" b="1" dirty="0" err="1">
                <a:solidFill>
                  <a:srgbClr val="002060"/>
                </a:solidFill>
                <a:latin typeface="Times New Roman" panose="02020603050405020304" pitchFamily="18" charset="0"/>
                <a:cs typeface="Times New Roman" panose="02020603050405020304" pitchFamily="18" charset="0"/>
              </a:rPr>
              <a:t>Hoạt</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động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đọc</a:t>
            </a:r>
            <a:r>
              <a:rPr lang="en-US" altLang="en-US" sz="2800" b="1" dirty="0">
                <a:solidFill>
                  <a:srgbClr val="002060"/>
                </a:solidFill>
                <a:latin typeface="Times New Roman" panose="02020603050405020304" pitchFamily="18" charset="0"/>
                <a:cs typeface="Times New Roman" panose="02020603050405020304" pitchFamily="18" charset="0"/>
              </a:rPr>
              <a:t> – </a:t>
            </a:r>
            <a:r>
              <a:rPr lang="en-US" altLang="en-US" sz="2800" b="1" dirty="0" err="1">
                <a:solidFill>
                  <a:srgbClr val="002060"/>
                </a:solidFill>
                <a:latin typeface="Times New Roman" panose="02020603050405020304" pitchFamily="18" charset="0"/>
                <a:cs typeface="Times New Roman" panose="02020603050405020304" pitchFamily="18" charset="0"/>
              </a:rPr>
              <a:t>hiểu</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văn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bản</a:t>
            </a:r>
            <a:endParaRPr lang="vi-VN" altLang="en-US" sz="2800" i="1" dirty="0">
              <a:solidFill>
                <a:srgbClr val="C00000"/>
              </a:solidFill>
              <a:latin typeface="Times New Roman" panose="02020603050405020304" pitchFamily="18" charset="0"/>
              <a:cs typeface="Times New Roman" panose="02020603050405020304" pitchFamily="18" charset="0"/>
            </a:endParaRPr>
          </a:p>
          <a:p>
            <a:pPr algn="just" eaLnBrk="1" hangingPunct="1">
              <a:buFontTx/>
              <a:buAutoNum type="arabicPeriod"/>
            </a:pPr>
            <a:r>
              <a:rPr lang="en-US" altLang="en-US" sz="2800" i="1" dirty="0" err="1">
                <a:solidFill>
                  <a:srgbClr val="C00000"/>
                </a:solidFill>
                <a:latin typeface="Times New Roman" panose="02020603050405020304" pitchFamily="18" charset="0"/>
                <a:cs typeface="Times New Roman" panose="02020603050405020304" pitchFamily="18" charset="0"/>
              </a:rPr>
              <a:t>Hoạt</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động</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đọc</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văn</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bản</a:t>
            </a:r>
            <a:endParaRPr lang="en-US" altLang="en-US" sz="2800" i="1" dirty="0">
              <a:solidFill>
                <a:srgbClr val="C00000"/>
              </a:solidFill>
              <a:latin typeface="Times New Roman" panose="02020603050405020304" pitchFamily="18" charset="0"/>
              <a:cs typeface="Times New Roman" panose="02020603050405020304" pitchFamily="18" charset="0"/>
            </a:endParaRPr>
          </a:p>
          <a:p>
            <a:pPr algn="just" eaLnBrk="1" hangingPunct="1">
              <a:buFontTx/>
              <a:buAutoNum type="arabicPeriod"/>
            </a:pPr>
            <a:r>
              <a:rPr lang="en-US" altLang="en-US" sz="2800" i="1" dirty="0" err="1">
                <a:solidFill>
                  <a:srgbClr val="C00000"/>
                </a:solidFill>
                <a:latin typeface="Times New Roman" panose="02020603050405020304" pitchFamily="18" charset="0"/>
                <a:cs typeface="Times New Roman" panose="02020603050405020304" pitchFamily="18" charset="0"/>
              </a:rPr>
              <a:t>Hoạt</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động</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đọc</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hiểu</a:t>
            </a:r>
            <a:endParaRPr lang="en-US" altLang="en-US" sz="2800" i="1" dirty="0">
              <a:solidFill>
                <a:srgbClr val="C00000"/>
              </a:solidFill>
              <a:latin typeface="Times New Roman" panose="02020603050405020304" pitchFamily="18" charset="0"/>
              <a:cs typeface="Times New Roman" panose="02020603050405020304" pitchFamily="18" charset="0"/>
            </a:endParaRPr>
          </a:p>
          <a:p>
            <a:pPr algn="just" eaLnBrk="1" hangingPunct="1">
              <a:buFontTx/>
              <a:buAutoNum type="arabicPeriod"/>
            </a:pPr>
            <a:r>
              <a:rPr lang="en-US" altLang="en-US" sz="2800" i="1" dirty="0" err="1">
                <a:solidFill>
                  <a:srgbClr val="C00000"/>
                </a:solidFill>
                <a:latin typeface="Times New Roman" panose="02020603050405020304" pitchFamily="18" charset="0"/>
                <a:cs typeface="Times New Roman" panose="02020603050405020304" pitchFamily="18" charset="0"/>
              </a:rPr>
              <a:t>Hoạt</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động</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luyện</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tập</a:t>
            </a:r>
            <a:endParaRPr lang="en-US" altLang="en-US" sz="2800" i="1" dirty="0">
              <a:solidFill>
                <a:srgbClr val="C00000"/>
              </a:solidFill>
              <a:latin typeface="Times New Roman" panose="02020603050405020304" pitchFamily="18" charset="0"/>
              <a:cs typeface="Times New Roman" panose="02020603050405020304" pitchFamily="18" charset="0"/>
            </a:endParaRPr>
          </a:p>
          <a:p>
            <a:pPr algn="just" eaLnBrk="1" hangingPunct="1">
              <a:buFontTx/>
              <a:buAutoNum type="arabicPeriod"/>
            </a:pPr>
            <a:r>
              <a:rPr lang="en-US" altLang="en-US" sz="2800" i="1" dirty="0" err="1">
                <a:solidFill>
                  <a:srgbClr val="C00000"/>
                </a:solidFill>
                <a:latin typeface="Times New Roman" panose="02020603050405020304" pitchFamily="18" charset="0"/>
                <a:cs typeface="Times New Roman" panose="02020603050405020304" pitchFamily="18" charset="0"/>
              </a:rPr>
              <a:t>Hoạt</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động</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vận</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dụng</a:t>
            </a:r>
            <a:endParaRPr lang="vi-VN" altLang="en-US" sz="2800" i="1" dirty="0">
              <a:solidFill>
                <a:srgbClr val="C00000"/>
              </a:solidFill>
              <a:latin typeface="Times New Roman" panose="02020603050405020304" pitchFamily="18" charset="0"/>
              <a:cs typeface="Times New Roman" panose="02020603050405020304" pitchFamily="18" charset="0"/>
            </a:endParaRPr>
          </a:p>
          <a:p>
            <a:pPr eaLnBrk="1" hangingPunct="1">
              <a:buFontTx/>
              <a:buAutoNum type="alphaLcPeriod"/>
            </a:pPr>
            <a:endParaRPr lang="en-US" altLang="en-US" sz="2800" dirty="0">
              <a:latin typeface="Times New Roman" panose="02020603050405020304" pitchFamily="18" charset="0"/>
              <a:cs typeface="Times New Roman" panose="02020603050405020304" pitchFamily="18" charset="0"/>
            </a:endParaRPr>
          </a:p>
          <a:p>
            <a:pPr eaLnBrk="1" hangingPunct="1"/>
            <a:endParaRPr lang="en-US" altLang="en-US" sz="2800" dirty="0">
              <a:latin typeface="Times New Roman" panose="02020603050405020304" pitchFamily="18" charset="0"/>
              <a:cs typeface="Times New Roman" panose="02020603050405020304" pitchFamily="18" charset="0"/>
            </a:endParaRPr>
          </a:p>
        </p:txBody>
      </p:sp>
      <p:pic>
        <p:nvPicPr>
          <p:cNvPr id="97290" name="Picture 4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6350" y="358775"/>
            <a:ext cx="17208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00205870"/>
      </p:ext>
    </p:extLst>
  </p:cSld>
  <p:clrMapOvr>
    <a:masterClrMapping/>
  </p:clrMapOvr>
  <p:transition spd="slow" advTm="47628">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500"/>
                                        <p:tgtEl>
                                          <p:spTgt spid="3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
                                            <p:txEl>
                                              <p:pRg st="1" end="1"/>
                                            </p:txEl>
                                          </p:spTgt>
                                        </p:tgtEl>
                                        <p:attrNameLst>
                                          <p:attrName>style.visibility</p:attrName>
                                        </p:attrNameLst>
                                      </p:cBhvr>
                                      <p:to>
                                        <p:strVal val="visible"/>
                                      </p:to>
                                    </p:set>
                                    <p:animEffect transition="in" filter="fade">
                                      <p:cBhvr>
                                        <p:cTn id="10" dur="500"/>
                                        <p:tgtEl>
                                          <p:spTgt spid="3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xEl>
                                              <p:pRg st="2" end="2"/>
                                            </p:txEl>
                                          </p:spTgt>
                                        </p:tgtEl>
                                        <p:attrNameLst>
                                          <p:attrName>style.visibility</p:attrName>
                                        </p:attrNameLst>
                                      </p:cBhvr>
                                      <p:to>
                                        <p:strVal val="visible"/>
                                      </p:to>
                                    </p:set>
                                    <p:animEffect transition="in" filter="fade">
                                      <p:cBhvr>
                                        <p:cTn id="13" dur="500"/>
                                        <p:tgtEl>
                                          <p:spTgt spid="3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xEl>
                                              <p:pRg st="3" end="3"/>
                                            </p:txEl>
                                          </p:spTgt>
                                        </p:tgtEl>
                                        <p:attrNameLst>
                                          <p:attrName>style.visibility</p:attrName>
                                        </p:attrNameLst>
                                      </p:cBhvr>
                                      <p:to>
                                        <p:strVal val="visible"/>
                                      </p:to>
                                    </p:set>
                                    <p:animEffect transition="in" filter="fade">
                                      <p:cBhvr>
                                        <p:cTn id="16" dur="500"/>
                                        <p:tgtEl>
                                          <p:spTgt spid="3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xEl>
                                              <p:pRg st="4" end="4"/>
                                            </p:txEl>
                                          </p:spTgt>
                                        </p:tgtEl>
                                        <p:attrNameLst>
                                          <p:attrName>style.visibility</p:attrName>
                                        </p:attrNameLst>
                                      </p:cBhvr>
                                      <p:to>
                                        <p:strVal val="visible"/>
                                      </p:to>
                                    </p:set>
                                    <p:animEffect transition="in" filter="fade">
                                      <p:cBhvr>
                                        <p:cTn id="19" dur="500"/>
                                        <p:tgtEl>
                                          <p:spTgt spid="3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xEl>
                                              <p:pRg st="5" end="5"/>
                                            </p:txEl>
                                          </p:spTgt>
                                        </p:tgtEl>
                                        <p:attrNameLst>
                                          <p:attrName>style.visibility</p:attrName>
                                        </p:attrNameLst>
                                      </p:cBhvr>
                                      <p:to>
                                        <p:strVal val="visible"/>
                                      </p:to>
                                    </p:set>
                                    <p:animEffect transition="in" filter="fade">
                                      <p:cBhvr>
                                        <p:cTn id="22" dur="500"/>
                                        <p:tgtEl>
                                          <p:spTgt spid="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2060"/>
                </a:solidFill>
                <a:latin typeface="Times New Roman" panose="02020603050405020304" pitchFamily="18" charset="0"/>
                <a:cs typeface="Times New Roman" panose="02020603050405020304" pitchFamily="18" charset="0"/>
              </a:rPr>
              <a:t>I. </a:t>
            </a:r>
            <a:r>
              <a:rPr lang="en-US" dirty="0" err="1">
                <a:solidFill>
                  <a:srgbClr val="002060"/>
                </a:solidFill>
                <a:latin typeface="Times New Roman" panose="02020603050405020304" pitchFamily="18" charset="0"/>
                <a:cs typeface="Times New Roman" panose="02020603050405020304" pitchFamily="18" charset="0"/>
              </a:rPr>
              <a:t>Tìm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hiểu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phẩm</a:t>
            </a:r>
            <a:r>
              <a:rPr lang="en-US" dirty="0">
                <a:solidFill>
                  <a:srgbClr val="002060"/>
                </a:solidFill>
                <a:latin typeface="Times New Roman" panose="02020603050405020304" pitchFamily="18" charset="0"/>
                <a:cs typeface="Times New Roman" panose="02020603050405020304" pitchFamily="18" charset="0"/>
              </a:rPr>
              <a:t/>
            </a:r>
            <a:br>
              <a:rPr lang="en-US" dirty="0">
                <a:solidFill>
                  <a:srgbClr val="002060"/>
                </a:solidFill>
                <a:latin typeface="Times New Roman" panose="02020603050405020304" pitchFamily="18" charset="0"/>
                <a:cs typeface="Times New Roman" panose="02020603050405020304" pitchFamily="18" charset="0"/>
              </a:rPr>
            </a:br>
            <a:r>
              <a:rPr lang="en-US" dirty="0">
                <a:solidFill>
                  <a:srgbClr val="002060"/>
                </a:solidFill>
                <a:latin typeface="Times New Roman" panose="02020603050405020304" pitchFamily="18" charset="0"/>
                <a:cs typeface="Times New Roman" panose="02020603050405020304" pitchFamily="18" charset="0"/>
              </a:rPr>
              <a:t/>
            </a:r>
            <a:br>
              <a:rPr lang="en-US" dirty="0">
                <a:solidFill>
                  <a:srgbClr val="002060"/>
                </a:solidFill>
                <a:latin typeface="Times New Roman" panose="02020603050405020304" pitchFamily="18" charset="0"/>
                <a:cs typeface="Times New Roman" panose="02020603050405020304" pitchFamily="18" charset="0"/>
              </a:rPr>
            </a:b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48489" y="1306286"/>
            <a:ext cx="4978468" cy="527739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34" y="1306286"/>
            <a:ext cx="6741754" cy="5277393"/>
          </a:xfrm>
          <a:prstGeom prst="rect">
            <a:avLst/>
          </a:prstGeom>
        </p:spPr>
      </p:pic>
    </p:spTree>
    <p:extLst>
      <p:ext uri="{BB962C8B-B14F-4D97-AF65-F5344CB8AC3E}">
        <p14:creationId xmlns:p14="http://schemas.microsoft.com/office/powerpoint/2010/main" val="42744796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74638"/>
            <a:ext cx="1828800" cy="715962"/>
          </a:xfrm>
          <a:solidFill>
            <a:srgbClr val="FFFF00"/>
          </a:solidFill>
          <a:ln>
            <a:solidFill>
              <a:srgbClr val="0000CC"/>
            </a:solidFill>
          </a:ln>
        </p:spPr>
        <p:txBody>
          <a:bodyPr rtlCol="0">
            <a:normAutofit/>
          </a:bodyPr>
          <a:lstStyle/>
          <a:p>
            <a:pPr>
              <a:defRPr/>
            </a:pPr>
            <a:r>
              <a:rPr lang="en-US" b="1" kern="1200" dirty="0">
                <a:solidFill>
                  <a:srgbClr val="FF0000"/>
                </a:solidFill>
                <a:latin typeface="Times New Roman" pitchFamily="18" charset="0"/>
                <a:cs typeface="Times New Roman" pitchFamily="18" charset="0"/>
              </a:rPr>
              <a:t>Câu 1</a:t>
            </a:r>
          </a:p>
        </p:txBody>
      </p:sp>
      <p:sp>
        <p:nvSpPr>
          <p:cNvPr id="5" name="Rectangle 4"/>
          <p:cNvSpPr/>
          <p:nvPr/>
        </p:nvSpPr>
        <p:spPr>
          <a:xfrm>
            <a:off x="1362075" y="1109663"/>
            <a:ext cx="8763000" cy="358140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sz="3600" b="1" dirty="0" err="1">
                <a:solidFill>
                  <a:schemeClr val="accent1">
                    <a:lumMod val="75000"/>
                  </a:schemeClr>
                </a:solidFill>
              </a:rPr>
              <a:t>Bảo</a:t>
            </a:r>
            <a:r>
              <a:rPr lang="en-US" sz="3600" b="1" dirty="0">
                <a:solidFill>
                  <a:schemeClr val="accent1">
                    <a:lumMod val="75000"/>
                  </a:schemeClr>
                </a:solidFill>
              </a:rPr>
              <a:t> </a:t>
            </a:r>
            <a:r>
              <a:rPr lang="en-US" sz="3600" b="1" dirty="0" err="1">
                <a:solidFill>
                  <a:schemeClr val="accent1">
                    <a:lumMod val="75000"/>
                  </a:schemeClr>
                </a:solidFill>
              </a:rPr>
              <a:t>Ninh</a:t>
            </a:r>
            <a:r>
              <a:rPr lang="en-US" sz="3600" b="1" dirty="0">
                <a:solidFill>
                  <a:schemeClr val="accent1">
                    <a:lumMod val="75000"/>
                  </a:schemeClr>
                </a:solidFill>
              </a:rPr>
              <a:t> </a:t>
            </a:r>
            <a:r>
              <a:rPr lang="en-US" sz="3600" b="1" dirty="0" err="1">
                <a:solidFill>
                  <a:schemeClr val="accent1">
                    <a:lumMod val="75000"/>
                  </a:schemeClr>
                </a:solidFill>
              </a:rPr>
              <a:t>được</a:t>
            </a:r>
            <a:r>
              <a:rPr lang="en-US" sz="3600" b="1" dirty="0">
                <a:solidFill>
                  <a:schemeClr val="accent1">
                    <a:lumMod val="75000"/>
                  </a:schemeClr>
                </a:solidFill>
              </a:rPr>
              <a:t> </a:t>
            </a:r>
            <a:r>
              <a:rPr lang="en-US" sz="3600" b="1" dirty="0" err="1">
                <a:solidFill>
                  <a:schemeClr val="accent1">
                    <a:lumMod val="75000"/>
                  </a:schemeClr>
                </a:solidFill>
              </a:rPr>
              <a:t>đánh</a:t>
            </a:r>
            <a:r>
              <a:rPr lang="en-US" sz="3600" b="1" dirty="0">
                <a:solidFill>
                  <a:schemeClr val="accent1">
                    <a:lumMod val="75000"/>
                  </a:schemeClr>
                </a:solidFill>
              </a:rPr>
              <a:t> </a:t>
            </a:r>
            <a:r>
              <a:rPr lang="en-US" sz="3600" b="1" dirty="0" err="1">
                <a:solidFill>
                  <a:schemeClr val="accent1">
                    <a:lumMod val="75000"/>
                  </a:schemeClr>
                </a:solidFill>
              </a:rPr>
              <a:t>giá</a:t>
            </a:r>
            <a:r>
              <a:rPr lang="en-US" sz="3600" b="1" dirty="0">
                <a:solidFill>
                  <a:schemeClr val="accent1">
                    <a:lumMod val="75000"/>
                  </a:schemeClr>
                </a:solidFill>
              </a:rPr>
              <a:t> </a:t>
            </a:r>
            <a:r>
              <a:rPr lang="en-US" sz="3600" b="1" dirty="0" err="1">
                <a:solidFill>
                  <a:schemeClr val="accent1">
                    <a:lumMod val="75000"/>
                  </a:schemeClr>
                </a:solidFill>
              </a:rPr>
              <a:t>là</a:t>
            </a:r>
            <a:r>
              <a:rPr lang="en-US" sz="3600" b="1" dirty="0">
                <a:solidFill>
                  <a:schemeClr val="accent1">
                    <a:lumMod val="75000"/>
                  </a:schemeClr>
                </a:solidFill>
              </a:rPr>
              <a:t> </a:t>
            </a:r>
            <a:r>
              <a:rPr lang="en-US" sz="3600" b="1" dirty="0" err="1">
                <a:solidFill>
                  <a:schemeClr val="accent1">
                    <a:lumMod val="75000"/>
                  </a:schemeClr>
                </a:solidFill>
              </a:rPr>
              <a:t>nhà</a:t>
            </a:r>
            <a:r>
              <a:rPr lang="en-US" sz="3600" b="1" dirty="0">
                <a:solidFill>
                  <a:schemeClr val="accent1">
                    <a:lumMod val="75000"/>
                  </a:schemeClr>
                </a:solidFill>
              </a:rPr>
              <a:t> </a:t>
            </a:r>
            <a:r>
              <a:rPr lang="en-US" sz="3600" b="1" dirty="0" err="1">
                <a:solidFill>
                  <a:schemeClr val="accent1">
                    <a:lumMod val="75000"/>
                  </a:schemeClr>
                </a:solidFill>
              </a:rPr>
              <a:t>văn</a:t>
            </a:r>
            <a:r>
              <a:rPr lang="en-US" sz="3600" b="1" dirty="0">
                <a:solidFill>
                  <a:schemeClr val="accent1">
                    <a:lumMod val="75000"/>
                  </a:schemeClr>
                </a:solidFill>
              </a:rPr>
              <a:t>:</a:t>
            </a:r>
          </a:p>
          <a:p>
            <a:pPr lvl="0"/>
            <a:r>
              <a:rPr lang="en-US" sz="3600" dirty="0" err="1">
                <a:solidFill>
                  <a:schemeClr val="accent1">
                    <a:lumMod val="75000"/>
                  </a:schemeClr>
                </a:solidFill>
              </a:rPr>
              <a:t>A.Nhà</a:t>
            </a:r>
            <a:r>
              <a:rPr lang="en-US" sz="3600" dirty="0">
                <a:solidFill>
                  <a:schemeClr val="accent1">
                    <a:lumMod val="75000"/>
                  </a:schemeClr>
                </a:solidFill>
              </a:rPr>
              <a:t> </a:t>
            </a:r>
            <a:r>
              <a:rPr lang="en-US" sz="3600" dirty="0" err="1">
                <a:solidFill>
                  <a:schemeClr val="accent1">
                    <a:lumMod val="75000"/>
                  </a:schemeClr>
                </a:solidFill>
              </a:rPr>
              <a:t>văn</a:t>
            </a:r>
            <a:r>
              <a:rPr lang="en-US" sz="3600" dirty="0">
                <a:solidFill>
                  <a:schemeClr val="accent1">
                    <a:lumMod val="75000"/>
                  </a:schemeClr>
                </a:solidFill>
              </a:rPr>
              <a:t> </a:t>
            </a:r>
            <a:r>
              <a:rPr lang="en-US" sz="3600" dirty="0" err="1">
                <a:solidFill>
                  <a:schemeClr val="accent1">
                    <a:lumMod val="75000"/>
                  </a:schemeClr>
                </a:solidFill>
              </a:rPr>
              <a:t>tiền</a:t>
            </a:r>
            <a:r>
              <a:rPr lang="en-US" sz="3600" dirty="0">
                <a:solidFill>
                  <a:schemeClr val="accent1">
                    <a:lumMod val="75000"/>
                  </a:schemeClr>
                </a:solidFill>
              </a:rPr>
              <a:t> </a:t>
            </a:r>
            <a:r>
              <a:rPr lang="en-US" sz="3600" dirty="0" err="1">
                <a:solidFill>
                  <a:schemeClr val="accent1">
                    <a:lumMod val="75000"/>
                  </a:schemeClr>
                </a:solidFill>
              </a:rPr>
              <a:t>chiến</a:t>
            </a:r>
            <a:endParaRPr lang="en-US" sz="3600" dirty="0">
              <a:solidFill>
                <a:schemeClr val="accent1">
                  <a:lumMod val="75000"/>
                </a:schemeClr>
              </a:solidFill>
            </a:endParaRPr>
          </a:p>
          <a:p>
            <a:pPr lvl="0"/>
            <a:r>
              <a:rPr lang="en-US" sz="3600" dirty="0" err="1">
                <a:solidFill>
                  <a:schemeClr val="accent1">
                    <a:lumMod val="75000"/>
                  </a:schemeClr>
                </a:solidFill>
              </a:rPr>
              <a:t>B.Nhà</a:t>
            </a:r>
            <a:r>
              <a:rPr lang="en-US" sz="3600" dirty="0">
                <a:solidFill>
                  <a:schemeClr val="accent1">
                    <a:lumMod val="75000"/>
                  </a:schemeClr>
                </a:solidFill>
              </a:rPr>
              <a:t> </a:t>
            </a:r>
            <a:r>
              <a:rPr lang="en-US" sz="3600" dirty="0" err="1">
                <a:solidFill>
                  <a:schemeClr val="accent1">
                    <a:lumMod val="75000"/>
                  </a:schemeClr>
                </a:solidFill>
              </a:rPr>
              <a:t>văn</a:t>
            </a:r>
            <a:r>
              <a:rPr lang="en-US" sz="3600" dirty="0">
                <a:solidFill>
                  <a:schemeClr val="accent1">
                    <a:lumMod val="75000"/>
                  </a:schemeClr>
                </a:solidFill>
              </a:rPr>
              <a:t> </a:t>
            </a:r>
            <a:r>
              <a:rPr lang="en-US" sz="3600" dirty="0" err="1">
                <a:solidFill>
                  <a:schemeClr val="accent1">
                    <a:lumMod val="75000"/>
                  </a:schemeClr>
                </a:solidFill>
              </a:rPr>
              <a:t>hậu</a:t>
            </a:r>
            <a:r>
              <a:rPr lang="en-US" sz="3600" dirty="0">
                <a:solidFill>
                  <a:schemeClr val="accent1">
                    <a:lumMod val="75000"/>
                  </a:schemeClr>
                </a:solidFill>
              </a:rPr>
              <a:t> </a:t>
            </a:r>
            <a:r>
              <a:rPr lang="en-US" sz="3600" dirty="0" err="1">
                <a:solidFill>
                  <a:schemeClr val="accent1">
                    <a:lumMod val="75000"/>
                  </a:schemeClr>
                </a:solidFill>
              </a:rPr>
              <a:t>chiến</a:t>
            </a:r>
            <a:endParaRPr lang="en-US" sz="3600" dirty="0">
              <a:solidFill>
                <a:schemeClr val="accent1">
                  <a:lumMod val="75000"/>
                </a:schemeClr>
              </a:solidFill>
            </a:endParaRPr>
          </a:p>
          <a:p>
            <a:pPr lvl="0"/>
            <a:r>
              <a:rPr lang="en-US" sz="3600" dirty="0" err="1">
                <a:solidFill>
                  <a:schemeClr val="accent1">
                    <a:lumMod val="75000"/>
                  </a:schemeClr>
                </a:solidFill>
              </a:rPr>
              <a:t>C.Nhà</a:t>
            </a:r>
            <a:r>
              <a:rPr lang="en-US" sz="3600" dirty="0">
                <a:solidFill>
                  <a:schemeClr val="accent1">
                    <a:lumMod val="75000"/>
                  </a:schemeClr>
                </a:solidFill>
              </a:rPr>
              <a:t> </a:t>
            </a:r>
            <a:r>
              <a:rPr lang="en-US" sz="3600" dirty="0" err="1">
                <a:solidFill>
                  <a:schemeClr val="accent1">
                    <a:lumMod val="75000"/>
                  </a:schemeClr>
                </a:solidFill>
              </a:rPr>
              <a:t>văn</a:t>
            </a:r>
            <a:r>
              <a:rPr lang="en-US" sz="3600" dirty="0">
                <a:solidFill>
                  <a:schemeClr val="accent1">
                    <a:lumMod val="75000"/>
                  </a:schemeClr>
                </a:solidFill>
              </a:rPr>
              <a:t> </a:t>
            </a:r>
            <a:r>
              <a:rPr lang="en-US" sz="3600" dirty="0" err="1">
                <a:solidFill>
                  <a:schemeClr val="accent1">
                    <a:lumMod val="75000"/>
                  </a:schemeClr>
                </a:solidFill>
              </a:rPr>
              <a:t>quân</a:t>
            </a:r>
            <a:r>
              <a:rPr lang="en-US" sz="3600" dirty="0">
                <a:solidFill>
                  <a:schemeClr val="accent1">
                    <a:lumMod val="75000"/>
                  </a:schemeClr>
                </a:solidFill>
              </a:rPr>
              <a:t> </a:t>
            </a:r>
            <a:r>
              <a:rPr lang="en-US" sz="3600" dirty="0" err="1">
                <a:solidFill>
                  <a:schemeClr val="accent1">
                    <a:lumMod val="75000"/>
                  </a:schemeClr>
                </a:solidFill>
              </a:rPr>
              <a:t>đội</a:t>
            </a:r>
            <a:endParaRPr lang="en-US" sz="3600" dirty="0">
              <a:solidFill>
                <a:schemeClr val="accent1">
                  <a:lumMod val="75000"/>
                </a:schemeClr>
              </a:solidFill>
            </a:endParaRPr>
          </a:p>
          <a:p>
            <a:pPr lvl="0"/>
            <a:r>
              <a:rPr lang="en-US" sz="3600" dirty="0" err="1">
                <a:solidFill>
                  <a:schemeClr val="accent1">
                    <a:lumMod val="75000"/>
                  </a:schemeClr>
                </a:solidFill>
              </a:rPr>
              <a:t>D.Nhà</a:t>
            </a:r>
            <a:r>
              <a:rPr lang="en-US" sz="3600" dirty="0">
                <a:solidFill>
                  <a:schemeClr val="accent1">
                    <a:lumMod val="75000"/>
                  </a:schemeClr>
                </a:solidFill>
              </a:rPr>
              <a:t> </a:t>
            </a:r>
            <a:r>
              <a:rPr lang="en-US" sz="3600" dirty="0" err="1">
                <a:solidFill>
                  <a:schemeClr val="accent1">
                    <a:lumMod val="75000"/>
                  </a:schemeClr>
                </a:solidFill>
              </a:rPr>
              <a:t>văn</a:t>
            </a:r>
            <a:r>
              <a:rPr lang="en-US" sz="3600" dirty="0">
                <a:solidFill>
                  <a:schemeClr val="accent1">
                    <a:lumMod val="75000"/>
                  </a:schemeClr>
                </a:solidFill>
              </a:rPr>
              <a:t> </a:t>
            </a:r>
            <a:r>
              <a:rPr lang="en-US" sz="3600" dirty="0" err="1">
                <a:solidFill>
                  <a:schemeClr val="accent1">
                    <a:lumMod val="75000"/>
                  </a:schemeClr>
                </a:solidFill>
              </a:rPr>
              <a:t>cách</a:t>
            </a:r>
            <a:r>
              <a:rPr lang="en-US" sz="3600" dirty="0">
                <a:solidFill>
                  <a:schemeClr val="accent1">
                    <a:lumMod val="75000"/>
                  </a:schemeClr>
                </a:solidFill>
              </a:rPr>
              <a:t> </a:t>
            </a:r>
            <a:r>
              <a:rPr lang="en-US" sz="3600" dirty="0" err="1">
                <a:solidFill>
                  <a:schemeClr val="accent1">
                    <a:lumMod val="75000"/>
                  </a:schemeClr>
                </a:solidFill>
              </a:rPr>
              <a:t>mạng</a:t>
            </a:r>
            <a:endParaRPr lang="en-US" sz="3600" dirty="0">
              <a:solidFill>
                <a:schemeClr val="accent1">
                  <a:lumMod val="75000"/>
                </a:schemeClr>
              </a:solidFill>
            </a:endParaRPr>
          </a:p>
        </p:txBody>
      </p:sp>
      <p:sp>
        <p:nvSpPr>
          <p:cNvPr id="6" name="Rounded Rectangle 5"/>
          <p:cNvSpPr/>
          <p:nvPr/>
        </p:nvSpPr>
        <p:spPr>
          <a:xfrm>
            <a:off x="3581400" y="5181600"/>
            <a:ext cx="5410200" cy="14478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chemeClr val="tx1"/>
                </a:solidFill>
                <a:latin typeface="Times New Roman" pitchFamily="18" charset="0"/>
                <a:cs typeface="Times New Roman" pitchFamily="18" charset="0"/>
              </a:rPr>
              <a:t>Câu C</a:t>
            </a:r>
          </a:p>
        </p:txBody>
      </p:sp>
    </p:spTree>
    <p:extLst>
      <p:ext uri="{BB962C8B-B14F-4D97-AF65-F5344CB8AC3E}">
        <p14:creationId xmlns:p14="http://schemas.microsoft.com/office/powerpoint/2010/main" val="28145886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74638"/>
            <a:ext cx="1828800" cy="715962"/>
          </a:xfrm>
          <a:solidFill>
            <a:srgbClr val="FFFF00"/>
          </a:solidFill>
          <a:ln>
            <a:solidFill>
              <a:srgbClr val="0000CC"/>
            </a:solidFill>
          </a:ln>
        </p:spPr>
        <p:txBody>
          <a:bodyPr rtlCol="0">
            <a:normAutofit/>
          </a:bodyPr>
          <a:lstStyle/>
          <a:p>
            <a:pPr>
              <a:defRPr/>
            </a:pPr>
            <a:r>
              <a:rPr lang="en-US" b="1" kern="1200" dirty="0">
                <a:solidFill>
                  <a:srgbClr val="FF0000"/>
                </a:solidFill>
                <a:latin typeface="Times New Roman" pitchFamily="18" charset="0"/>
                <a:cs typeface="Times New Roman" pitchFamily="18" charset="0"/>
              </a:rPr>
              <a:t>Câu 2</a:t>
            </a:r>
          </a:p>
        </p:txBody>
      </p:sp>
      <p:sp>
        <p:nvSpPr>
          <p:cNvPr id="5" name="Rectangle 4"/>
          <p:cNvSpPr/>
          <p:nvPr/>
        </p:nvSpPr>
        <p:spPr>
          <a:xfrm>
            <a:off x="1404937" y="1295400"/>
            <a:ext cx="8763000" cy="358140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sz="3600" b="1" dirty="0" err="1">
                <a:solidFill>
                  <a:schemeClr val="accent1">
                    <a:lumMod val="75000"/>
                  </a:schemeClr>
                </a:solidFill>
                <a:latin typeface="Times New Roman" panose="02020603050405020304" pitchFamily="18" charset="0"/>
                <a:cs typeface="Times New Roman" panose="02020603050405020304" pitchFamily="18" charset="0"/>
              </a:rPr>
              <a:t>Tác</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phẩm</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Giang</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được</a:t>
            </a:r>
            <a:r>
              <a:rPr lang="en-US" sz="3600" b="1" dirty="0">
                <a:solidFill>
                  <a:schemeClr val="accent1">
                    <a:lumMod val="75000"/>
                  </a:schemeClr>
                </a:solidFill>
                <a:latin typeface="Times New Roman" panose="02020603050405020304" pitchFamily="18" charset="0"/>
                <a:cs typeface="Times New Roman" panose="02020603050405020304" pitchFamily="18" charset="0"/>
              </a:rPr>
              <a:t> in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tập</a:t>
            </a:r>
            <a:r>
              <a:rPr lang="en-US" sz="3600" b="1" dirty="0">
                <a:solidFill>
                  <a:schemeClr val="accent1">
                    <a:lumMod val="75000"/>
                  </a:schemeClr>
                </a:solidFill>
                <a:latin typeface="Times New Roman" panose="02020603050405020304" pitchFamily="18" charset="0"/>
                <a:cs typeface="Times New Roman" panose="02020603050405020304" pitchFamily="18" charset="0"/>
              </a:rPr>
              <a:t>:</a:t>
            </a:r>
          </a:p>
          <a:p>
            <a:pPr lvl="0"/>
            <a:r>
              <a:rPr lang="en-US" sz="3600" dirty="0" err="1">
                <a:solidFill>
                  <a:schemeClr val="accent1">
                    <a:lumMod val="75000"/>
                  </a:schemeClr>
                </a:solidFill>
                <a:latin typeface="Times New Roman" panose="02020603050405020304" pitchFamily="18" charset="0"/>
                <a:cs typeface="Times New Roman" panose="02020603050405020304" pitchFamily="18" charset="0"/>
              </a:rPr>
              <a:t>A.Tập</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truyện</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cùng</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tên</a:t>
            </a:r>
            <a:endParaRPr lang="en-US" sz="36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600" dirty="0">
                <a:solidFill>
                  <a:schemeClr val="accent1">
                    <a:lumMod val="75000"/>
                  </a:schemeClr>
                </a:solidFill>
                <a:latin typeface="Times New Roman" panose="02020603050405020304" pitchFamily="18" charset="0"/>
                <a:cs typeface="Times New Roman" panose="02020603050405020304" pitchFamily="18" charset="0"/>
              </a:rPr>
              <a:t>B.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Tập</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Bảo</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Ninh</a:t>
            </a:r>
            <a:r>
              <a:rPr lang="en-US" sz="3600" dirty="0">
                <a:solidFill>
                  <a:schemeClr val="accent1">
                    <a:lumMod val="75000"/>
                  </a:schemeClr>
                </a:solidFill>
                <a:latin typeface="Times New Roman" panose="02020603050405020304" pitchFamily="18" charset="0"/>
                <a:cs typeface="Times New Roman" panose="02020603050405020304" pitchFamily="18" charset="0"/>
              </a:rPr>
              <a:t>”</a:t>
            </a:r>
          </a:p>
          <a:p>
            <a:pPr lvl="0"/>
            <a:r>
              <a:rPr lang="en-US" sz="3600" dirty="0">
                <a:solidFill>
                  <a:schemeClr val="accent1">
                    <a:lumMod val="75000"/>
                  </a:schemeClr>
                </a:solidFill>
                <a:latin typeface="Times New Roman" panose="02020603050405020304" pitchFamily="18" charset="0"/>
                <a:cs typeface="Times New Roman" panose="02020603050405020304" pitchFamily="18" charset="0"/>
              </a:rPr>
              <a:t>C.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Tập</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Nỗi</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buồn</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chiến</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tranh</a:t>
            </a:r>
            <a:r>
              <a:rPr lang="en-US" sz="3600" dirty="0">
                <a:solidFill>
                  <a:schemeClr val="accent1">
                    <a:lumMod val="75000"/>
                  </a:schemeClr>
                </a:solidFill>
                <a:latin typeface="Times New Roman" panose="02020603050405020304" pitchFamily="18" charset="0"/>
                <a:cs typeface="Times New Roman" panose="02020603050405020304" pitchFamily="18" charset="0"/>
              </a:rPr>
              <a:t>”</a:t>
            </a:r>
          </a:p>
          <a:p>
            <a:pPr lvl="0"/>
            <a:r>
              <a:rPr lang="en-US" sz="3600" dirty="0">
                <a:solidFill>
                  <a:schemeClr val="accent1">
                    <a:lumMod val="75000"/>
                  </a:schemeClr>
                </a:solidFill>
                <a:latin typeface="Times New Roman" panose="02020603050405020304" pitchFamily="18" charset="0"/>
                <a:cs typeface="Times New Roman" panose="02020603050405020304" pitchFamily="18" charset="0"/>
              </a:rPr>
              <a:t>D.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Tập</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Nhật</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Giang</a:t>
            </a:r>
            <a:r>
              <a:rPr lang="en-US" sz="3600"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3581400" y="5181600"/>
            <a:ext cx="5410200" cy="14478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chemeClr val="tx1"/>
                </a:solidFill>
                <a:latin typeface="Times New Roman" pitchFamily="18" charset="0"/>
                <a:cs typeface="Times New Roman" pitchFamily="18" charset="0"/>
              </a:rPr>
              <a:t>Câu B</a:t>
            </a:r>
          </a:p>
        </p:txBody>
      </p:sp>
    </p:spTree>
    <p:extLst>
      <p:ext uri="{BB962C8B-B14F-4D97-AF65-F5344CB8AC3E}">
        <p14:creationId xmlns:p14="http://schemas.microsoft.com/office/powerpoint/2010/main" val="13441474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504394B2-5FF7-4E7B-B4AF-5871EB7A481B}"/>
  <p:tag name="GENSWF_ADVANCE_TIME" val="47.628"/>
  <p:tag name="TIMING" val="|4.737|15.86|14.58"/>
  <p:tag name="ISPRING_CUSTOM_TIMING_USED" val="1"/>
  <p:tag name="GENSWF_SLIDE_TITLE" val="Nội dung bài học"/>
  <p:tag name="ISPRING_SLIDE_INDENT_LEVEL"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2806</Words>
  <Application>Microsoft Office PowerPoint</Application>
  <PresentationFormat>Widescreen</PresentationFormat>
  <Paragraphs>343</Paragraphs>
  <Slides>35</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Calibri</vt:lpstr>
      <vt:lpstr>Calibri Light</vt:lpstr>
      <vt:lpstr>Comic Sans MS</vt:lpstr>
      <vt:lpstr>Times New Roman</vt:lpstr>
      <vt:lpstr>Trebuchet MS</vt:lpstr>
      <vt:lpstr>Wingdings 3</vt:lpstr>
      <vt:lpstr>Office Theme</vt:lpstr>
      <vt:lpstr>Facet</vt:lpstr>
      <vt:lpstr>PowerPoint Presentation</vt:lpstr>
      <vt:lpstr>PowerPoint Presentation</vt:lpstr>
      <vt:lpstr>PowerPoint Presentation</vt:lpstr>
      <vt:lpstr>                                                          </vt:lpstr>
      <vt:lpstr>       </vt:lpstr>
      <vt:lpstr>PowerPoint Presentation</vt:lpstr>
      <vt:lpstr>I. Tìm hiểu khái quát về tác giả, tác phẩm  </vt:lpstr>
      <vt:lpstr>Câu 1</vt:lpstr>
      <vt:lpstr>Câu 2</vt:lpstr>
      <vt:lpstr>Câu 3</vt:lpstr>
      <vt:lpstr>Câu 4</vt:lpstr>
      <vt:lpstr>            I. Tìm hiểu khái quát về tác giả, tác phẩm 1. Tác giả Bảo Ninh là nhà văn quân đội từng trực tiếp tham gia chiến đấu trên chiến trường miền Nam.  2. Tác phẩm - Thể loại: truyện ngắn. -Xuất xứ và hoàn cảnh sáng tác: +Trích từ tập truyện Bảo Ninh-những truyện ngắn. +Truyện ngắn là chương 1 của tập truyện. +Truyện kể về chính những kí ức của tác giả khi tham gia vào quân đội.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43</cp:revision>
  <dcterms:created xsi:type="dcterms:W3CDTF">2022-08-14T13:19:18Z</dcterms:created>
  <dcterms:modified xsi:type="dcterms:W3CDTF">2024-01-14T08:40:51Z</dcterms:modified>
</cp:coreProperties>
</file>