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7">
  <p:sldMasterIdLst>
    <p:sldMasterId id="2147483648" r:id="rId1"/>
  </p:sldMasterIdLst>
  <p:notesMasterIdLst>
    <p:notesMasterId r:id="rId46"/>
  </p:notesMasterIdLst>
  <p:sldIdLst>
    <p:sldId id="452" r:id="rId2"/>
    <p:sldId id="453" r:id="rId3"/>
    <p:sldId id="454" r:id="rId4"/>
    <p:sldId id="455" r:id="rId5"/>
    <p:sldId id="456" r:id="rId6"/>
    <p:sldId id="494" r:id="rId7"/>
    <p:sldId id="495" r:id="rId8"/>
    <p:sldId id="501" r:id="rId9"/>
    <p:sldId id="457" r:id="rId10"/>
    <p:sldId id="511" r:id="rId11"/>
    <p:sldId id="499" r:id="rId12"/>
    <p:sldId id="514" r:id="rId13"/>
    <p:sldId id="498" r:id="rId14"/>
    <p:sldId id="509" r:id="rId15"/>
    <p:sldId id="513" r:id="rId16"/>
    <p:sldId id="527" r:id="rId17"/>
    <p:sldId id="500" r:id="rId18"/>
    <p:sldId id="461" r:id="rId19"/>
    <p:sldId id="520" r:id="rId20"/>
    <p:sldId id="519" r:id="rId21"/>
    <p:sldId id="521" r:id="rId22"/>
    <p:sldId id="528" r:id="rId23"/>
    <p:sldId id="530" r:id="rId24"/>
    <p:sldId id="531" r:id="rId25"/>
    <p:sldId id="518" r:id="rId26"/>
    <p:sldId id="462" r:id="rId27"/>
    <p:sldId id="476" r:id="rId28"/>
    <p:sldId id="526" r:id="rId29"/>
    <p:sldId id="477" r:id="rId30"/>
    <p:sldId id="478" r:id="rId31"/>
    <p:sldId id="479" r:id="rId32"/>
    <p:sldId id="480" r:id="rId33"/>
    <p:sldId id="482" r:id="rId34"/>
    <p:sldId id="484" r:id="rId35"/>
    <p:sldId id="485" r:id="rId36"/>
    <p:sldId id="486" r:id="rId37"/>
    <p:sldId id="487" r:id="rId38"/>
    <p:sldId id="488" r:id="rId39"/>
    <p:sldId id="489" r:id="rId40"/>
    <p:sldId id="490" r:id="rId41"/>
    <p:sldId id="491" r:id="rId42"/>
    <p:sldId id="492" r:id="rId43"/>
    <p:sldId id="493" r:id="rId44"/>
    <p:sldId id="532" r:id="rId4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408"/>
    <a:srgbClr val="000000"/>
    <a:srgbClr val="C1FFFF"/>
    <a:srgbClr val="FF0066"/>
    <a:srgbClr val="FF9933"/>
    <a:srgbClr val="CCFFCC"/>
    <a:srgbClr val="0000FF"/>
    <a:srgbClr val="FF3300"/>
    <a:srgbClr val="95B6DB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7" autoAdjust="0"/>
    <p:restoredTop sz="76770" autoAdjust="0"/>
  </p:normalViewPr>
  <p:slideViewPr>
    <p:cSldViewPr>
      <p:cViewPr varScale="1">
        <p:scale>
          <a:sx n="74" d="100"/>
          <a:sy n="74" d="100"/>
        </p:scale>
        <p:origin x="127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DA0E3-47E0-4952-B9F4-D1D192E656DA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DBBAE-D461-4803-9CC0-2C3C9C4E7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61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DBBAE-D461-4803-9CC0-2C3C9C4E79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12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DBBAE-D461-4803-9CC0-2C3C9C4E79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86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DBBAE-D461-4803-9CC0-2C3C9C4E79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98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DBBAE-D461-4803-9CC0-2C3C9C4E79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20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DBBAE-D461-4803-9CC0-2C3C9C4E79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47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DBBAE-D461-4803-9CC0-2C3C9C4E79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0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DBBAE-D461-4803-9CC0-2C3C9C4E79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85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9pPr>
          </a:lstStyle>
          <a:p>
            <a:fld id="{EBB9D19F-AB27-4540-852E-634083B591AA}" type="slidenum">
              <a:rPr lang="en-US" altLang="en-US">
                <a:latin typeface="Calibri" panose="020F0502020204030204" pitchFamily="34" charset="0"/>
              </a:rPr>
              <a:pPr/>
              <a:t>37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564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ChangeArrowheads="1"/>
          </p:cNvSpPr>
          <p:nvPr/>
        </p:nvSpPr>
        <p:spPr bwMode="gray">
          <a:xfrm>
            <a:off x="8004176" y="0"/>
            <a:ext cx="1139825" cy="5143500"/>
          </a:xfrm>
          <a:prstGeom prst="rect">
            <a:avLst/>
          </a:prstGeom>
          <a:solidFill>
            <a:schemeClr val="bg2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white">
          <a:xfrm>
            <a:off x="0" y="3479007"/>
            <a:ext cx="9144000" cy="1664494"/>
          </a:xfrm>
          <a:prstGeom prst="rect">
            <a:avLst/>
          </a:prstGeom>
          <a:solidFill>
            <a:schemeClr val="folHlink">
              <a:alpha val="31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Freeform 20"/>
          <p:cNvSpPr>
            <a:spLocks/>
          </p:cNvSpPr>
          <p:nvPr/>
        </p:nvSpPr>
        <p:spPr bwMode="gray">
          <a:xfrm>
            <a:off x="-9525" y="1603772"/>
            <a:ext cx="8015288" cy="1703784"/>
          </a:xfrm>
          <a:custGeom>
            <a:avLst/>
            <a:gdLst>
              <a:gd name="T0" fmla="*/ 0 w 5049"/>
              <a:gd name="T1" fmla="*/ 0 h 1471"/>
              <a:gd name="T2" fmla="*/ 5049 w 5049"/>
              <a:gd name="T3" fmla="*/ 2 h 1471"/>
              <a:gd name="T4" fmla="*/ 5048 w 5049"/>
              <a:gd name="T5" fmla="*/ 1458 h 1471"/>
              <a:gd name="T6" fmla="*/ 0 w 5049"/>
              <a:gd name="T7" fmla="*/ 1471 h 1471"/>
              <a:gd name="T8" fmla="*/ 0 w 5049"/>
              <a:gd name="T9" fmla="*/ 0 h 1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9" h="1471">
                <a:moveTo>
                  <a:pt x="0" y="0"/>
                </a:moveTo>
                <a:lnTo>
                  <a:pt x="5049" y="2"/>
                </a:lnTo>
                <a:lnTo>
                  <a:pt x="5048" y="1458"/>
                </a:lnTo>
                <a:lnTo>
                  <a:pt x="0" y="1471"/>
                </a:lnTo>
                <a:lnTo>
                  <a:pt x="0" y="0"/>
                </a:lnTo>
                <a:close/>
              </a:path>
            </a:pathLst>
          </a:custGeom>
          <a:solidFill>
            <a:schemeClr val="folHlink">
              <a:alpha val="7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gray">
          <a:xfrm>
            <a:off x="7696200" y="4457700"/>
            <a:ext cx="609600" cy="400050"/>
          </a:xfrm>
          <a:prstGeom prst="hexagon">
            <a:avLst>
              <a:gd name="adj" fmla="val 28571"/>
              <a:gd name="vf" fmla="val 115470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gray">
          <a:xfrm>
            <a:off x="8229600" y="4229100"/>
            <a:ext cx="609600" cy="400050"/>
          </a:xfrm>
          <a:prstGeom prst="hexagon">
            <a:avLst>
              <a:gd name="adj" fmla="val 28571"/>
              <a:gd name="vf" fmla="val 115470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gray">
          <a:xfrm>
            <a:off x="8220075" y="4672013"/>
            <a:ext cx="609600" cy="400050"/>
          </a:xfrm>
          <a:prstGeom prst="hexagon">
            <a:avLst>
              <a:gd name="adj" fmla="val 28571"/>
              <a:gd name="vf" fmla="val 115470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1143000" y="742950"/>
            <a:ext cx="6705600" cy="759619"/>
          </a:xfrm>
        </p:spPr>
        <p:txBody>
          <a:bodyPr/>
          <a:lstStyle>
            <a:lvl1pPr algn="ctr">
              <a:defRPr sz="27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3505200" y="2228850"/>
            <a:ext cx="4343400" cy="5143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352800" y="4914900"/>
            <a:ext cx="2133600" cy="114300"/>
          </a:xfrm>
        </p:spPr>
        <p:txBody>
          <a:bodyPr/>
          <a:lstStyle>
            <a:lvl1pPr algn="r">
              <a:defRPr sz="75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210550" y="4850607"/>
            <a:ext cx="533400" cy="183356"/>
          </a:xfrm>
        </p:spPr>
        <p:txBody>
          <a:bodyPr/>
          <a:lstStyle>
            <a:lvl1pPr>
              <a:defRPr sz="900">
                <a:latin typeface="Arial" charset="0"/>
              </a:defRPr>
            </a:lvl1pPr>
          </a:lstStyle>
          <a:p>
            <a:fld id="{2F2572F8-82B2-448E-9B66-5B58752B80B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81600" y="4857751"/>
            <a:ext cx="2895600" cy="1750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946DE-42BA-4C95-9FF6-3DDD89F28F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739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85750"/>
            <a:ext cx="2057400" cy="445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0"/>
            <a:ext cx="6019800" cy="445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81600" y="4857751"/>
            <a:ext cx="2895600" cy="1750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2F4A7-911D-495A-9A63-A6DC42F661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618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85751"/>
            <a:ext cx="6705600" cy="422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807244"/>
            <a:ext cx="8229600" cy="3936206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89898"/>
            <a:ext cx="2133600" cy="183356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81600" y="4857751"/>
            <a:ext cx="2895600" cy="1750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6750" y="4789885"/>
            <a:ext cx="457200" cy="171450"/>
          </a:xfrm>
        </p:spPr>
        <p:txBody>
          <a:bodyPr/>
          <a:lstStyle>
            <a:lvl1pPr>
              <a:defRPr/>
            </a:lvl1pPr>
          </a:lstStyle>
          <a:p>
            <a:fld id="{C5958ADB-A422-4B30-8E5E-F4A682D8F6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926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85751"/>
            <a:ext cx="6705600" cy="422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807244"/>
            <a:ext cx="8229600" cy="3936206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89898"/>
            <a:ext cx="2133600" cy="183356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81600" y="4857751"/>
            <a:ext cx="2895600" cy="1750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6750" y="4789885"/>
            <a:ext cx="457200" cy="171450"/>
          </a:xfrm>
        </p:spPr>
        <p:txBody>
          <a:bodyPr/>
          <a:lstStyle>
            <a:lvl1pPr>
              <a:defRPr/>
            </a:lvl1pPr>
          </a:lstStyle>
          <a:p>
            <a:fld id="{3A0A4C27-3E2F-43CF-8E19-008B4F5D22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424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Big title and text"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29"/>
          <p:cNvSpPr txBox="1">
            <a:spLocks noGrp="1"/>
          </p:cNvSpPr>
          <p:nvPr>
            <p:ph type="title"/>
          </p:nvPr>
        </p:nvSpPr>
        <p:spPr>
          <a:xfrm>
            <a:off x="2266938" y="1710150"/>
            <a:ext cx="4610100" cy="133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771" name="Google Shape;771;p29"/>
          <p:cNvSpPr txBox="1">
            <a:spLocks noGrp="1"/>
          </p:cNvSpPr>
          <p:nvPr>
            <p:ph type="subTitle" idx="1"/>
          </p:nvPr>
        </p:nvSpPr>
        <p:spPr>
          <a:xfrm flipH="1">
            <a:off x="2531850" y="3123825"/>
            <a:ext cx="4080300" cy="10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grpSp>
        <p:nvGrpSpPr>
          <p:cNvPr id="772" name="Google Shape;772;p29"/>
          <p:cNvGrpSpPr/>
          <p:nvPr/>
        </p:nvGrpSpPr>
        <p:grpSpPr>
          <a:xfrm>
            <a:off x="7639218" y="3503784"/>
            <a:ext cx="1879523" cy="2154463"/>
            <a:chOff x="5314125" y="2029825"/>
            <a:chExt cx="2053450" cy="2353575"/>
          </a:xfrm>
        </p:grpSpPr>
        <p:sp>
          <p:nvSpPr>
            <p:cNvPr id="773" name="Google Shape;773;p29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9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9"/>
            <p:cNvSpPr/>
            <p:nvPr/>
          </p:nvSpPr>
          <p:spPr>
            <a:xfrm>
              <a:off x="5740850" y="3491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3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0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6157250" y="2761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1"/>
                  </a:moveTo>
                  <a:lnTo>
                    <a:pt x="1" y="9326"/>
                  </a:lnTo>
                  <a:lnTo>
                    <a:pt x="459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6583400" y="3489850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29"/>
          <p:cNvGrpSpPr/>
          <p:nvPr/>
        </p:nvGrpSpPr>
        <p:grpSpPr>
          <a:xfrm>
            <a:off x="-466226" y="-561730"/>
            <a:ext cx="3457461" cy="2188740"/>
            <a:chOff x="-466226" y="-561730"/>
            <a:chExt cx="3457461" cy="2188740"/>
          </a:xfrm>
        </p:grpSpPr>
        <p:sp>
          <p:nvSpPr>
            <p:cNvPr id="779" name="Google Shape;779;p29"/>
            <p:cNvSpPr/>
            <p:nvPr/>
          </p:nvSpPr>
          <p:spPr>
            <a:xfrm>
              <a:off x="-87687" y="-556920"/>
              <a:ext cx="728891" cy="828975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48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7" y="26348"/>
                  </a:lnTo>
                  <a:lnTo>
                    <a:pt x="30885" y="8523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695486" y="-558523"/>
              <a:ext cx="728891" cy="828975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478659" y="-560127"/>
              <a:ext cx="728867" cy="828975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2262344" y="-561730"/>
              <a:ext cx="728891" cy="828440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-466226" y="122940"/>
              <a:ext cx="728891" cy="828975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316947" y="121360"/>
              <a:ext cx="728891" cy="828951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713588" y="798570"/>
              <a:ext cx="728891" cy="828440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1100655" y="119756"/>
              <a:ext cx="728867" cy="828975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p29"/>
          <p:cNvGrpSpPr/>
          <p:nvPr/>
        </p:nvGrpSpPr>
        <p:grpSpPr>
          <a:xfrm>
            <a:off x="3450663" y="-567051"/>
            <a:ext cx="1890580" cy="1510461"/>
            <a:chOff x="3450663" y="-567051"/>
            <a:chExt cx="1890580" cy="1510461"/>
          </a:xfrm>
        </p:grpSpPr>
        <p:sp>
          <p:nvSpPr>
            <p:cNvPr id="788" name="Google Shape;788;p29"/>
            <p:cNvSpPr/>
            <p:nvPr/>
          </p:nvSpPr>
          <p:spPr>
            <a:xfrm>
              <a:off x="3829202" y="-565448"/>
              <a:ext cx="728891" cy="828975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9"/>
            <p:cNvSpPr/>
            <p:nvPr/>
          </p:nvSpPr>
          <p:spPr>
            <a:xfrm>
              <a:off x="4612376" y="-567051"/>
              <a:ext cx="728867" cy="828440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3450663" y="114435"/>
              <a:ext cx="728891" cy="828975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4233837" y="112831"/>
              <a:ext cx="728867" cy="828975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" name="Google Shape;792;p29"/>
          <p:cNvGrpSpPr/>
          <p:nvPr/>
        </p:nvGrpSpPr>
        <p:grpSpPr>
          <a:xfrm>
            <a:off x="1650438" y="4827681"/>
            <a:ext cx="1512041" cy="830578"/>
            <a:chOff x="3450663" y="112831"/>
            <a:chExt cx="1512041" cy="830578"/>
          </a:xfrm>
        </p:grpSpPr>
        <p:sp>
          <p:nvSpPr>
            <p:cNvPr id="793" name="Google Shape;793;p29"/>
            <p:cNvSpPr/>
            <p:nvPr/>
          </p:nvSpPr>
          <p:spPr>
            <a:xfrm>
              <a:off x="3450663" y="114435"/>
              <a:ext cx="728891" cy="828975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9"/>
            <p:cNvSpPr/>
            <p:nvPr/>
          </p:nvSpPr>
          <p:spPr>
            <a:xfrm>
              <a:off x="4233837" y="112831"/>
              <a:ext cx="728867" cy="828975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3343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72050"/>
            <a:ext cx="9144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1800"/>
          </a:p>
        </p:txBody>
      </p:sp>
    </p:spTree>
    <p:extLst>
      <p:ext uri="{BB962C8B-B14F-4D97-AF65-F5344CB8AC3E}">
        <p14:creationId xmlns:p14="http://schemas.microsoft.com/office/powerpoint/2010/main" val="3759047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81600" y="4857751"/>
            <a:ext cx="2895600" cy="1750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497B4-93FB-4A9B-8ECF-554F16F1B1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423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81600" y="4857751"/>
            <a:ext cx="2895600" cy="1750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B1498-2D49-4B49-A0E2-B11EEA7BE9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63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07244"/>
            <a:ext cx="4038600" cy="393620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7244"/>
            <a:ext cx="4038600" cy="393620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81600" y="4857751"/>
            <a:ext cx="2895600" cy="1750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27209-2846-49FE-8DC8-5A5BD9276D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17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181600" y="4857751"/>
            <a:ext cx="2895600" cy="1750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6DC6C-4A51-446C-862E-A41F6F46E9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678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181600" y="4857751"/>
            <a:ext cx="2895600" cy="1750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F25E5-5E7B-4FF2-9E06-5DED95FD95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963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1600" y="4857751"/>
            <a:ext cx="2895600" cy="1750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F9F9F-A0C5-4BD3-ABF5-2C0070BDEA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03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81600" y="4857751"/>
            <a:ext cx="2895600" cy="1750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FDAE8-2D50-4E80-AFC6-08C706306A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44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81600" y="4857751"/>
            <a:ext cx="2895600" cy="1750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3F580-04BD-46BA-B00D-C87EE47FBD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592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Freeform 15"/>
          <p:cNvSpPr>
            <a:spLocks/>
          </p:cNvSpPr>
          <p:nvPr/>
        </p:nvSpPr>
        <p:spPr bwMode="gray">
          <a:xfrm>
            <a:off x="-9525" y="0"/>
            <a:ext cx="8194675" cy="733425"/>
          </a:xfrm>
          <a:custGeom>
            <a:avLst/>
            <a:gdLst>
              <a:gd name="T0" fmla="*/ 0 w 5049"/>
              <a:gd name="T1" fmla="*/ 0 h 1471"/>
              <a:gd name="T2" fmla="*/ 5049 w 5049"/>
              <a:gd name="T3" fmla="*/ 2 h 1471"/>
              <a:gd name="T4" fmla="*/ 5048 w 5049"/>
              <a:gd name="T5" fmla="*/ 1458 h 1471"/>
              <a:gd name="T6" fmla="*/ 0 w 5049"/>
              <a:gd name="T7" fmla="*/ 1471 h 1471"/>
              <a:gd name="T8" fmla="*/ 0 w 5049"/>
              <a:gd name="T9" fmla="*/ 0 h 1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9" h="1471">
                <a:moveTo>
                  <a:pt x="0" y="0"/>
                </a:moveTo>
                <a:lnTo>
                  <a:pt x="5049" y="2"/>
                </a:lnTo>
                <a:lnTo>
                  <a:pt x="5048" y="1458"/>
                </a:lnTo>
                <a:lnTo>
                  <a:pt x="0" y="147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40" name="Group 16"/>
          <p:cNvGrpSpPr>
            <a:grpSpLocks/>
          </p:cNvGrpSpPr>
          <p:nvPr/>
        </p:nvGrpSpPr>
        <p:grpSpPr bwMode="auto">
          <a:xfrm>
            <a:off x="8153400" y="0"/>
            <a:ext cx="990600" cy="5143500"/>
            <a:chOff x="5040" y="0"/>
            <a:chExt cx="720" cy="4320"/>
          </a:xfrm>
        </p:grpSpPr>
        <p:sp>
          <p:nvSpPr>
            <p:cNvPr id="1041" name="Rectangle 17"/>
            <p:cNvSpPr>
              <a:spLocks noChangeArrowheads="1"/>
            </p:cNvSpPr>
            <p:nvPr/>
          </p:nvSpPr>
          <p:spPr bwMode="gray">
            <a:xfrm>
              <a:off x="5042" y="0"/>
              <a:ext cx="718" cy="4320"/>
            </a:xfrm>
            <a:prstGeom prst="rect">
              <a:avLst/>
            </a:prstGeom>
            <a:solidFill>
              <a:schemeClr val="folHlink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gray">
            <a:xfrm>
              <a:off x="5040" y="0"/>
              <a:ext cx="720" cy="6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43" name="AutoShape 19"/>
          <p:cNvSpPr>
            <a:spLocks noChangeArrowheads="1"/>
          </p:cNvSpPr>
          <p:nvPr/>
        </p:nvSpPr>
        <p:spPr bwMode="gray">
          <a:xfrm>
            <a:off x="7696200" y="4457700"/>
            <a:ext cx="609600" cy="400050"/>
          </a:xfrm>
          <a:prstGeom prst="hexagon">
            <a:avLst>
              <a:gd name="adj" fmla="val 28571"/>
              <a:gd name="vf" fmla="val 115470"/>
            </a:avLst>
          </a:prstGeom>
          <a:solidFill>
            <a:srgbClr val="5086C2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AutoShape 20"/>
          <p:cNvSpPr>
            <a:spLocks noChangeArrowheads="1"/>
          </p:cNvSpPr>
          <p:nvPr/>
        </p:nvSpPr>
        <p:spPr bwMode="gray">
          <a:xfrm>
            <a:off x="8229600" y="4229100"/>
            <a:ext cx="609600" cy="400050"/>
          </a:xfrm>
          <a:prstGeom prst="hexagon">
            <a:avLst>
              <a:gd name="adj" fmla="val 28571"/>
              <a:gd name="vf" fmla="val 115470"/>
            </a:avLst>
          </a:prstGeom>
          <a:solidFill>
            <a:srgbClr val="5086C2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AutoShape 21"/>
          <p:cNvSpPr>
            <a:spLocks noChangeArrowheads="1"/>
          </p:cNvSpPr>
          <p:nvPr/>
        </p:nvSpPr>
        <p:spPr bwMode="gray">
          <a:xfrm>
            <a:off x="8220075" y="4672013"/>
            <a:ext cx="609600" cy="400050"/>
          </a:xfrm>
          <a:prstGeom prst="hexagon">
            <a:avLst>
              <a:gd name="adj" fmla="val 28571"/>
              <a:gd name="vf" fmla="val 115470"/>
            </a:avLst>
          </a:prstGeom>
          <a:solidFill>
            <a:srgbClr val="5086C2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07244"/>
            <a:ext cx="8229600" cy="393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889898"/>
            <a:ext cx="2133600" cy="18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86750" y="4789885"/>
            <a:ext cx="4572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chemeClr val="bg1"/>
                </a:solidFill>
                <a:latin typeface="+mn-lt"/>
              </a:defRPr>
            </a:lvl1pPr>
          </a:lstStyle>
          <a:p>
            <a:fld id="{E8B25010-F0B4-455A-85B1-14D22D42D3FB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46" name="Group 22"/>
          <p:cNvGrpSpPr>
            <a:grpSpLocks/>
          </p:cNvGrpSpPr>
          <p:nvPr/>
        </p:nvGrpSpPr>
        <p:grpSpPr bwMode="auto">
          <a:xfrm>
            <a:off x="152400" y="171450"/>
            <a:ext cx="838200" cy="628650"/>
            <a:chOff x="18" y="144"/>
            <a:chExt cx="510" cy="480"/>
          </a:xfrm>
        </p:grpSpPr>
        <p:sp>
          <p:nvSpPr>
            <p:cNvPr id="1047" name="AutoShape 23"/>
            <p:cNvSpPr>
              <a:spLocks noChangeArrowheads="1"/>
            </p:cNvSpPr>
            <p:nvPr userDrawn="1"/>
          </p:nvSpPr>
          <p:spPr bwMode="gray">
            <a:xfrm>
              <a:off x="18" y="258"/>
              <a:ext cx="288" cy="240"/>
            </a:xfrm>
            <a:prstGeom prst="hexagon">
              <a:avLst>
                <a:gd name="adj" fmla="val 30000"/>
                <a:gd name="vf" fmla="val 115470"/>
              </a:avLst>
            </a:prstGeom>
            <a:solidFill>
              <a:schemeClr val="hlink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dist="56796" dir="1593903" algn="ctr" rotWithShape="0">
                <a:srgbClr val="6666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AutoShape 24"/>
            <p:cNvSpPr>
              <a:spLocks noChangeArrowheads="1"/>
            </p:cNvSpPr>
            <p:nvPr userDrawn="1"/>
          </p:nvSpPr>
          <p:spPr bwMode="gray">
            <a:xfrm>
              <a:off x="240" y="144"/>
              <a:ext cx="288" cy="240"/>
            </a:xfrm>
            <a:prstGeom prst="hexagon">
              <a:avLst>
                <a:gd name="adj" fmla="val 30000"/>
                <a:gd name="vf" fmla="val 115470"/>
              </a:avLst>
            </a:prstGeom>
            <a:solidFill>
              <a:schemeClr val="accent2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dist="56796" dir="1593903" algn="ctr" rotWithShape="0">
                <a:srgbClr val="6666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AutoShape 25"/>
            <p:cNvSpPr>
              <a:spLocks noChangeArrowheads="1"/>
            </p:cNvSpPr>
            <p:nvPr userDrawn="1"/>
          </p:nvSpPr>
          <p:spPr bwMode="gray">
            <a:xfrm>
              <a:off x="240" y="384"/>
              <a:ext cx="288" cy="240"/>
            </a:xfrm>
            <a:prstGeom prst="hexagon">
              <a:avLst>
                <a:gd name="adj" fmla="val 30000"/>
                <a:gd name="vf" fmla="val 115470"/>
              </a:avLst>
            </a:prstGeom>
            <a:solidFill>
              <a:schemeClr val="accent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dist="56796" dir="1593903" algn="ctr" rotWithShape="0">
                <a:srgbClr val="6666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990600" y="151210"/>
            <a:ext cx="6705600" cy="42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1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100">
          <a:solidFill>
            <a:schemeClr val="tx1"/>
          </a:solidFill>
          <a:latin typeface="Arial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800">
          <a:solidFill>
            <a:schemeClr val="tx1"/>
          </a:solidFill>
          <a:latin typeface="Arial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gif"/><Relationship Id="rId12" Type="http://schemas.openxmlformats.org/officeDocument/2006/relationships/slide" Target="slide3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1.gif"/><Relationship Id="rId11" Type="http://schemas.openxmlformats.org/officeDocument/2006/relationships/slide" Target="slide36.xml"/><Relationship Id="rId5" Type="http://schemas.openxmlformats.org/officeDocument/2006/relationships/image" Target="../media/image30.gif"/><Relationship Id="rId10" Type="http://schemas.openxmlformats.org/officeDocument/2006/relationships/slide" Target="slide35.xml"/><Relationship Id="rId4" Type="http://schemas.openxmlformats.org/officeDocument/2006/relationships/image" Target="../media/image29.png"/><Relationship Id="rId9" Type="http://schemas.openxmlformats.org/officeDocument/2006/relationships/slide" Target="slide3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slide" Target="slide30.xml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slide" Target="slide30.xml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slide" Target="slide3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slide" Target="slide30.xml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slide" Target="slide38.xml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14.xml"/><Relationship Id="rId21" Type="http://schemas.openxmlformats.org/officeDocument/2006/relationships/slide" Target="slide39.xml"/><Relationship Id="rId34" Type="http://schemas.openxmlformats.org/officeDocument/2006/relationships/image" Target="../media/image24.png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slide" Target="slide43.xml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gif"/><Relationship Id="rId24" Type="http://schemas.openxmlformats.org/officeDocument/2006/relationships/slide" Target="slide40.xml"/><Relationship Id="rId32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28" Type="http://schemas.openxmlformats.org/officeDocument/2006/relationships/image" Target="../media/image20.png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31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gif"/><Relationship Id="rId14" Type="http://schemas.openxmlformats.org/officeDocument/2006/relationships/image" Target="../media/image10.png"/><Relationship Id="rId22" Type="http://schemas.openxmlformats.org/officeDocument/2006/relationships/image" Target="../media/image16.png"/><Relationship Id="rId27" Type="http://schemas.openxmlformats.org/officeDocument/2006/relationships/slide" Target="slide41.xml"/><Relationship Id="rId30" Type="http://schemas.openxmlformats.org/officeDocument/2006/relationships/slide" Target="slide42.xml"/><Relationship Id="rId8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z="3600" smtClean="0">
                <a:latin typeface="Times New Roman" pitchFamily="18" charset="0"/>
                <a:cs typeface="Times New Roman" pitchFamily="18" charset="0"/>
              </a:rPr>
              <a:pPr/>
              <a:t>1</a:t>
            </a:fld>
            <a:endParaRPr lang="en-US" alt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Google Shape;1010;p37"/>
          <p:cNvSpPr txBox="1">
            <a:spLocks/>
          </p:cNvSpPr>
          <p:nvPr/>
        </p:nvSpPr>
        <p:spPr bwMode="white">
          <a:xfrm>
            <a:off x="2286000" y="590550"/>
            <a:ext cx="7467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25" tIns="91425" rIns="91425" bIns="91425" numCol="1" anchor="b" anchorCtr="0" compatLnSpc="1">
            <a:prstTxWarp prst="textNoShape">
              <a:avLst/>
            </a:prstTxWarp>
            <a:noAutofit/>
            <a:scene3d>
              <a:camera prst="perspectiveContrastingLeftFacing"/>
              <a:lightRig rig="threePt" dir="t"/>
            </a:scene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8000" kern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 SƠN PHONG CẢNH</a:t>
            </a:r>
            <a:endParaRPr lang="en-US" sz="8000" kern="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1011;p37"/>
          <p:cNvSpPr txBox="1">
            <a:spLocks/>
          </p:cNvSpPr>
          <p:nvPr/>
        </p:nvSpPr>
        <p:spPr bwMode="auto">
          <a:xfrm rot="1327">
            <a:off x="1066799" y="43336"/>
            <a:ext cx="3352829" cy="6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Arial" charset="0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800">
                <a:solidFill>
                  <a:schemeClr val="tx1"/>
                </a:solidFill>
                <a:latin typeface="Arial" charset="0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Arial" charset="0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sz="3600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3600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istrator\Desktop\tien-si-chu-manh-trinh-bat-tu-vi-tao-ra-gia-tri-bat-tu-71-1604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42950"/>
            <a:ext cx="2819400" cy="410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58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5568" y="396327"/>
            <a:ext cx="803263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PHIẾU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HỌC TẬP </a:t>
            </a:r>
            <a:r>
              <a:rPr lang="en-US" alt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02</a:t>
            </a:r>
            <a:r>
              <a:rPr lang="en-US" altLang="en-US" sz="2400" b="1" smtClean="0">
                <a:latin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en-US" altLang="en-US" sz="2400" b="1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 hiểu từ </a:t>
            </a:r>
            <a:r>
              <a:rPr lang="en-US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ngữ, hình 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ảnh thể hiện </a:t>
            </a:r>
            <a:r>
              <a:rPr lang="en-US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đẹp thứ </a:t>
            </a:r>
            <a:r>
              <a:rPr lang="en-US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 của 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Hương Sơn, </a:t>
            </a:r>
            <a:r>
              <a:rPr lang="en-US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 xúc 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 chủ thể trữ tình?(Nhóm 2,4</a:t>
            </a:r>
            <a:r>
              <a:rPr lang="en-US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defRPr/>
            </a:pPr>
            <a:endParaRPr lang="en-US" altLang="en-US" sz="2400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180521"/>
              </p:ext>
            </p:extLst>
          </p:nvPr>
        </p:nvGraphicFramePr>
        <p:xfrm>
          <a:off x="141513" y="1543483"/>
          <a:ext cx="8145237" cy="35953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4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5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18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vẻ</a:t>
                      </a:r>
                      <a:r>
                        <a:rPr lang="en-US" sz="18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đẹp</a:t>
                      </a:r>
                      <a:r>
                        <a:rPr lang="en-US" sz="18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Hương</a:t>
                      </a:r>
                      <a:r>
                        <a:rPr lang="en-US" sz="18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Sơn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 từ ngữ, hình ản</a:t>
                      </a:r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1800" b="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Khái quát vẻ đẹp của Hương Sơn</a:t>
                      </a:r>
                      <a:r>
                        <a:rPr lang="en-US" sz="180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 Cảm</a:t>
                      </a:r>
                      <a:r>
                        <a:rPr lang="en-US" sz="1800" baseline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xúc của chủ thể trữ tình.</a:t>
                      </a:r>
                      <a:endParaRPr lang="en-US" sz="1800" b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7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Vẻ</a:t>
                      </a:r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đẹp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thứ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Từ ngữ</a:t>
                      </a:r>
                      <a:r>
                        <a:rPr lang="en-US" sz="1800" baseline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chỉ vẻ đẹp….</a:t>
                      </a: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 smtClean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 smtClean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3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baseline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…….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Từ ngữ chỉ cảm xúc….</a:t>
                      </a:r>
                      <a:endParaRPr lang="en-US" sz="1800" smtClean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rgbClr val="0066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 smtClean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89" marR="4338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931345"/>
              </p:ext>
            </p:extLst>
          </p:nvPr>
        </p:nvGraphicFramePr>
        <p:xfrm>
          <a:off x="5638800" y="0"/>
          <a:ext cx="3429000" cy="685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Packager Shell Object" showAsIcon="1" r:id="rId3" imgW="3772800" imgH="685800" progId="Package">
                  <p:embed/>
                </p:oleObj>
              </mc:Choice>
              <mc:Fallback>
                <p:oleObj name="Packager Shell Object" showAsIcon="1" r:id="rId3" imgW="3772800" imgH="685800" progId="Package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0"/>
                        <a:ext cx="3429000" cy="6858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222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450" y="151210"/>
            <a:ext cx="6610350" cy="609599"/>
          </a:xfrm>
        </p:spPr>
        <p:txBody>
          <a:bodyPr/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RUBIC ĐÁNH GIÁ PHIẾU HỌC TẬP HĐ NHÓM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11</a:t>
            </a:fld>
            <a:endParaRPr lang="en-US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23966"/>
              </p:ext>
            </p:extLst>
          </p:nvPr>
        </p:nvGraphicFramePr>
        <p:xfrm>
          <a:off x="152400" y="556003"/>
          <a:ext cx="8839200" cy="466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3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0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55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41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Đánh giá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069" marR="35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endParaRPr lang="en-US" sz="120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069" marR="350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Đạt</a:t>
                      </a:r>
                      <a:endParaRPr lang="en-US" sz="120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069" marR="35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Chưa Đạt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069" marR="3506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16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 dung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(x2)</a:t>
                      </a:r>
                      <a:endParaRPr lang="en-US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069" marR="35069" marT="0" marB="0"/>
                </a:tc>
                <a:tc>
                  <a:txBody>
                    <a:bodyPr/>
                    <a:lstStyle/>
                    <a:p>
                      <a:pPr marL="901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Xác định </a:t>
                      </a:r>
                      <a:r>
                        <a:rPr lang="en-US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r>
                        <a:rPr lang="en-US" sz="12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đầy </a:t>
                      </a:r>
                      <a:r>
                        <a:rPr lang="en-US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đủ </a:t>
                      </a:r>
                      <a:r>
                        <a:rPr lang="en-US" sz="12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20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từ ngữ, hình ảnh và khái quát </a:t>
                      </a:r>
                      <a:r>
                        <a:rPr lang="en-US" sz="12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 </a:t>
                      </a:r>
                      <a:r>
                        <a:rPr lang="en-US" sz="120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</a:t>
                      </a:r>
                      <a:r>
                        <a:rPr lang="en-US" sz="12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vẻ</a:t>
                      </a:r>
                      <a:r>
                        <a:rPr lang="en-US" sz="120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đep Hương Sơn và cảm xúc của chủ thể trữ tình .</a:t>
                      </a:r>
                      <a:endParaRPr lang="en-US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069" marR="35069" marT="0" marB="0"/>
                </a:tc>
                <a:tc>
                  <a:txBody>
                    <a:bodyPr/>
                    <a:lstStyle/>
                    <a:p>
                      <a:pPr marL="901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Xác định đúng được một vài </a:t>
                      </a:r>
                      <a:r>
                        <a:rPr lang="en-US" sz="12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20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ngữ, hình ảnh về vẻ đẹp Hương Sơn/ cảm xúc của chủ thể trữ tình </a:t>
                      </a:r>
                      <a:r>
                        <a:rPr lang="en-US" sz="12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nhưng </a:t>
                      </a:r>
                      <a:r>
                        <a:rPr lang="en-US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chưa kĩ</a:t>
                      </a:r>
                      <a:r>
                        <a:rPr lang="en-US" sz="12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069" marR="350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Chưa xác định </a:t>
                      </a:r>
                      <a:r>
                        <a:rPr lang="en-US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khái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quát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vẻ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Hương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Sơn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trữ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,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trữ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069" marR="3506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33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 thức </a:t>
                      </a:r>
                      <a:endParaRPr lang="en-US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069" marR="350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Thuyết trình to, rõ ràng, tự tin, thuyết phục, có tương tác với người nghe.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Sản phẩm trình bày đẹp, rõ ràng,  có sáng tạo.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Thời gian: đúng giờ </a:t>
                      </a:r>
                      <a:r>
                        <a:rPr lang="en-US" sz="12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(4-</a:t>
                      </a:r>
                      <a:r>
                        <a:rPr lang="en-US" sz="120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069" marR="350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Thuyết trình khá rõ ràng, thuyết phục, ít tương tác với người nghe.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Sản phẩm trình bày rõ sạch, sáng tạo ít.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Thời gian: đúng giờ </a:t>
                      </a:r>
                      <a:r>
                        <a:rPr lang="en-US" sz="12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(4 </a:t>
                      </a:r>
                      <a:r>
                        <a:rPr lang="en-US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phút)</a:t>
                      </a:r>
                      <a:endParaRPr lang="en-US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069" marR="350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Thuyết trình chưa tự tin.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Sản phẩm trình bày còn đơn điệu.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 gian: chưa đúng </a:t>
                      </a:r>
                      <a:r>
                        <a:rPr lang="en-US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(4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069" marR="3506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41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11647" y="4789885"/>
            <a:ext cx="457200" cy="171450"/>
          </a:xfrm>
        </p:spPr>
        <p:txBody>
          <a:bodyPr/>
          <a:lstStyle/>
          <a:p>
            <a:fld id="{BA5497B4-93FB-4A9B-8ECF-554F16F1B1D7}" type="slidenum">
              <a:rPr lang="en-US" altLang="en-US" sz="1600" smtClean="0"/>
              <a:pPr/>
              <a:t>12</a:t>
            </a:fld>
            <a:endParaRPr lang="en-US" altLang="en-US" sz="160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7297" y="-764172"/>
            <a:ext cx="89916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sz="16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altLang="en-US" sz="1600" b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II.3. VẺ ĐẸP CỦA HƯƠNG SƠN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 CẢNH</a:t>
            </a:r>
            <a:endParaRPr lang="en-US" altLang="en-US" sz="2000" dirty="0" smtClean="0">
              <a:solidFill>
                <a:srgbClr val="FF33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183355"/>
              </p:ext>
            </p:extLst>
          </p:nvPr>
        </p:nvGraphicFramePr>
        <p:xfrm>
          <a:off x="0" y="514351"/>
          <a:ext cx="9143999" cy="51517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4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8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1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4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vẻ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đẹp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Hương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Sơn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 từ ngữ, hình ản</a:t>
                      </a:r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1600" b="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Khái quát vẻ đẹp của Hương Sơn</a:t>
                      </a:r>
                      <a:endParaRPr lang="en-US" sz="1600" b="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30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Vẻ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đẹp</a:t>
                      </a:r>
                      <a:endParaRPr lang="en-US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thứ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nhất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vi-VN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Bầu trời cảnh Bụt</a:t>
                      </a:r>
                      <a:endParaRPr lang="en-US" sz="1600" b="0" dirty="0" smtClean="0">
                        <a:solidFill>
                          <a:srgbClr val="000408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ctr"/>
                      <a:r>
                        <a:rPr lang="en-US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..</a:t>
                      </a:r>
                      <a:r>
                        <a:rPr lang="vi-VN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non non, nước nước, mây mây,</a:t>
                      </a:r>
                      <a:endParaRPr lang="en-US" sz="1600" b="0" dirty="0" smtClean="0">
                        <a:solidFill>
                          <a:srgbClr val="000408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ctr"/>
                      <a:r>
                        <a:rPr lang="en-US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600" b="0" i="1" baseline="0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baseline="0" dirty="0" err="1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Thỏ</a:t>
                      </a:r>
                      <a:r>
                        <a:rPr lang="en-US" sz="1600" b="0" i="1" baseline="0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baseline="0" dirty="0" err="1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thẻ</a:t>
                      </a:r>
                      <a:r>
                        <a:rPr lang="en-US" sz="1600" b="0" i="1" baseline="0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rừng mai</a:t>
                      </a:r>
                      <a:r>
                        <a:rPr lang="en-US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vi-VN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chim cúng trái,</a:t>
                      </a:r>
                      <a:endParaRPr lang="en-US" sz="1600" b="0" dirty="0" smtClean="0">
                        <a:solidFill>
                          <a:srgbClr val="000408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ctr"/>
                      <a:r>
                        <a:rPr lang="en-US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vi-VN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Lững lờ khe Yến</a:t>
                      </a:r>
                      <a:r>
                        <a:rPr lang="en-US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vi-VN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cá nghe kinh.</a:t>
                      </a:r>
                      <a:endParaRPr lang="en-US" sz="1600" b="0" dirty="0" smtClean="0">
                        <a:solidFill>
                          <a:srgbClr val="000408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 fontAlgn="ctr">
                        <a:buFontTx/>
                        <a:buChar char="-"/>
                      </a:pPr>
                      <a:r>
                        <a:rPr lang="vi-VN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Vẳng </a:t>
                      </a:r>
                      <a:r>
                        <a:rPr lang="en-US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r>
                        <a:rPr lang="vi-VN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tiếng chày kình,</a:t>
                      </a:r>
                      <a:endParaRPr lang="en-US" sz="1600" b="0" i="1" dirty="0" smtClean="0">
                        <a:solidFill>
                          <a:srgbClr val="000408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 fontAlgn="ctr">
                        <a:buFontTx/>
                        <a:buChar char="-"/>
                      </a:pPr>
                      <a:r>
                        <a:rPr lang="en-US" sz="1600" b="0" i="1" dirty="0" err="1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Suối</a:t>
                      </a:r>
                      <a:r>
                        <a:rPr lang="en-US" sz="1600" b="0" i="1" baseline="0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baseline="0" dirty="0" err="1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Giải</a:t>
                      </a:r>
                      <a:r>
                        <a:rPr lang="en-US" sz="1600" b="0" i="1" baseline="0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baseline="0" dirty="0" err="1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Oan</a:t>
                      </a:r>
                      <a:r>
                        <a:rPr lang="en-US" sz="1600" b="0" i="1" baseline="0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="0" i="1" baseline="0" dirty="0" err="1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chùa</a:t>
                      </a:r>
                      <a:r>
                        <a:rPr lang="en-US" sz="1600" b="0" i="1" baseline="0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baseline="0" dirty="0" err="1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lang="en-US" sz="1600" b="0" i="1" baseline="0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baseline="0" dirty="0" err="1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Võng</a:t>
                      </a:r>
                      <a:r>
                        <a:rPr lang="en-US" sz="1600" b="0" i="1" baseline="0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285750" indent="-285750" fontAlgn="ctr">
                        <a:buFontTx/>
                        <a:buChar char="-"/>
                      </a:pPr>
                      <a:r>
                        <a:rPr lang="en-US" sz="1600" b="0" i="1" baseline="0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Hang </a:t>
                      </a:r>
                      <a:r>
                        <a:rPr lang="en-US" sz="1600" b="0" i="1" baseline="0" dirty="0" err="1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Phật</a:t>
                      </a:r>
                      <a:r>
                        <a:rPr lang="en-US" sz="1600" b="0" i="1" baseline="0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baseline="0" dirty="0" err="1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1600" b="0" i="1" baseline="0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="0" i="1" baseline="0" dirty="0" err="1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600" b="0" i="1" baseline="0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baseline="0" dirty="0" err="1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Tuyết</a:t>
                      </a:r>
                      <a:r>
                        <a:rPr lang="en-US" sz="1600" b="0" i="1" baseline="0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baseline="0" dirty="0" err="1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Quynh</a:t>
                      </a:r>
                      <a:endParaRPr lang="en-US" sz="1600" b="0" dirty="0" smtClean="0">
                        <a:solidFill>
                          <a:srgbClr val="000408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ctr"/>
                      <a:r>
                        <a:rPr lang="en-US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-…. </a:t>
                      </a:r>
                      <a:r>
                        <a:rPr lang="en-US" sz="1600" b="0" i="1" dirty="0" err="1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dirty="0" err="1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giấc</a:t>
                      </a:r>
                      <a:r>
                        <a:rPr lang="en-US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dirty="0" err="1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mộng</a:t>
                      </a:r>
                      <a:r>
                        <a:rPr lang="en-US" sz="1600" b="0" i="1" dirty="0" smtClean="0">
                          <a:solidFill>
                            <a:srgbClr val="000408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1600" b="0" dirty="0">
                        <a:solidFill>
                          <a:srgbClr val="000408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Vẻ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thoát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kỳ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vĩ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khiết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tịnh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60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chốn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bồng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tiên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nhuốm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Phật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non </a:t>
                      </a:r>
                      <a:r>
                        <a:rPr lang="en-US" sz="160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hùng</a:t>
                      </a: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vĩ</a:t>
                      </a: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…)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mệnh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“ Nam </a:t>
                      </a:r>
                      <a:r>
                        <a:rPr lang="en-US" sz="16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đệ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”!</a:t>
                      </a:r>
                      <a:endParaRPr lang="en-US" sz="1600" b="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78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>
                        <a:solidFill>
                          <a:srgbClr val="0066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Kìa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… ….ao </a:t>
                      </a:r>
                      <a:r>
                        <a:rPr lang="en-US" sz="16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ước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bấy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lâu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nay</a:t>
                      </a:r>
                    </a:p>
                    <a:p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… </a:t>
                      </a:r>
                      <a:r>
                        <a:rPr lang="en-US" sz="16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hỏi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en-US" sz="16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nơi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đây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có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phải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..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Này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suối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… </a:t>
                      </a:r>
                      <a:r>
                        <a:rPr lang="en-US" sz="16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này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…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i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“</a:t>
                      </a:r>
                      <a:r>
                        <a:rPr lang="en-US" sz="1600" i="1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Khách</a:t>
                      </a:r>
                      <a:r>
                        <a:rPr lang="en-US" sz="1600" i="1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1600" i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tang hải giật mình</a:t>
                      </a:r>
                      <a:r>
                        <a:rPr lang="en-US" sz="1600" i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lang="vi-VN" sz="1600" i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…”.</a:t>
                      </a:r>
                      <a:endParaRPr lang="en-US" sz="1600" i="1" kern="12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vi-VN" sz="160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Thành kính, ngỡ ngàng,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160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xúc động </a:t>
                      </a:r>
                      <a:r>
                        <a:rPr lang="vi-VN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trước vẻ đẹp </a:t>
                      </a:r>
                      <a:r>
                        <a:rPr lang="vi-VN" sz="1600" kern="1200" spc="-2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như</a:t>
                      </a:r>
                      <a:r>
                        <a:rPr lang="en-US" sz="1600" kern="1200" spc="-2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spc="-2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lạc</a:t>
                      </a:r>
                      <a:r>
                        <a:rPr lang="en-US" sz="1600" kern="1200" spc="-2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spc="-2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chốn</a:t>
                      </a:r>
                      <a:r>
                        <a:rPr lang="vi-VN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cõi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Tiên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cõi</a:t>
                      </a:r>
                      <a:r>
                        <a:rPr lang="vi-VN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Phật của Hương Sơn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Đó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niềm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ao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ước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bấy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lâu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thỏa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ý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nguyên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vi-VN" sz="160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ay</a:t>
                      </a:r>
                      <a:r>
                        <a:rPr lang="vi-VN" sz="1600" kern="1200" spc="-65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160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mê</a:t>
                      </a:r>
                      <a:r>
                        <a:rPr lang="vi-VN" sz="1600" kern="1200" spc="-7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với</a:t>
                      </a:r>
                      <a:r>
                        <a:rPr lang="vi-VN" sz="1600" kern="1200" spc="-7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vẻ đẹp</a:t>
                      </a:r>
                      <a:r>
                        <a:rPr lang="vi-VN" sz="1600" kern="1200" spc="-55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thanh</a:t>
                      </a:r>
                      <a:r>
                        <a:rPr lang="vi-VN" sz="1600" kern="1200" spc="-55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khiết,</a:t>
                      </a:r>
                      <a:r>
                        <a:rPr lang="vi-VN" sz="1600" kern="1200" spc="-55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trong</a:t>
                      </a:r>
                      <a:r>
                        <a:rPr lang="vi-VN" sz="1600" kern="1200" spc="-55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ngần</a:t>
                      </a:r>
                      <a:r>
                        <a:rPr lang="vi-VN" sz="1600" kern="1200" spc="-55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vi-VN" sz="1600" kern="1200" spc="-55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thiên</a:t>
                      </a:r>
                      <a:r>
                        <a:rPr lang="vi-VN" sz="1600" kern="1200" spc="-55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nhiên,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160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sự hoà quyện </a:t>
                      </a:r>
                      <a:r>
                        <a:rPr lang="vi-VN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giữa thiên nhiên và những công trình kiến trúc tài hoa, khéo léo của con người.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89" marR="4338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4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216872"/>
            <a:ext cx="90678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b="1" dirty="0" smtClean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II.3. VẺ ĐẸP CỦA HƯƠNG SƠN PHONG CẢNH.</a:t>
            </a:r>
            <a:endParaRPr lang="en-US" altLang="en-US" sz="2000" dirty="0">
              <a:solidFill>
                <a:srgbClr val="FF33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340366"/>
              </p:ext>
            </p:extLst>
          </p:nvPr>
        </p:nvGraphicFramePr>
        <p:xfrm>
          <a:off x="1" y="895350"/>
          <a:ext cx="9144000" cy="4189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9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1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9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8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18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vẻ</a:t>
                      </a:r>
                      <a:r>
                        <a:rPr lang="en-US" sz="18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đẹp</a:t>
                      </a:r>
                      <a:r>
                        <a:rPr lang="en-US" sz="18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Hương</a:t>
                      </a:r>
                      <a:r>
                        <a:rPr lang="en-US" sz="18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Sơn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 từ ngữ, hình ản</a:t>
                      </a:r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Khái quát vẻ đẹp của Hương Sơn</a:t>
                      </a:r>
                      <a:r>
                        <a:rPr lang="en-US" sz="180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 cảm</a:t>
                      </a:r>
                      <a:r>
                        <a:rPr lang="en-US" sz="1800" baseline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xúc của chủ thể trữ tình</a:t>
                      </a:r>
                      <a:endParaRPr lang="en-US" sz="1800" b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9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Vẻ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đẹp</a:t>
                      </a:r>
                      <a:endParaRPr lang="en-US" sz="18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thứ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hai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16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  </a:t>
                      </a:r>
                      <a:r>
                        <a:rPr lang="vi-VN" sz="16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Đá ngũ sắc long lanh như gấm dệt.</a:t>
                      </a:r>
                      <a:endParaRPr lang="en-US" sz="1600" b="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 fontAlgn="ctr">
                        <a:buFontTx/>
                        <a:buChar char="-"/>
                      </a:pPr>
                      <a:r>
                        <a:rPr lang="vi-VN" sz="16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Thăm thẳm một hang lồng bóng nguyệt</a:t>
                      </a:r>
                      <a:r>
                        <a:rPr lang="en-US" sz="16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  <a:p>
                      <a:pPr marL="285750" indent="-285750" fontAlgn="ctr">
                        <a:buFontTx/>
                        <a:buChar char="-"/>
                      </a:pPr>
                      <a:r>
                        <a:rPr lang="en-US" sz="1600" b="0" i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Chập</a:t>
                      </a:r>
                      <a:r>
                        <a:rPr lang="en-US" sz="16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chờn</a:t>
                      </a:r>
                      <a:r>
                        <a:rPr lang="en-US" sz="16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mấy</a:t>
                      </a:r>
                      <a:r>
                        <a:rPr lang="en-US" sz="16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lối</a:t>
                      </a:r>
                      <a:r>
                        <a:rPr lang="en-US" sz="16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uốn</a:t>
                      </a:r>
                      <a:r>
                        <a:rPr lang="en-US" sz="16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thang </a:t>
                      </a:r>
                      <a:r>
                        <a:rPr lang="en-US" sz="1600" b="0" i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mây</a:t>
                      </a:r>
                      <a:r>
                        <a:rPr lang="en-US" sz="16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6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Vẻ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diễm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huyền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ảo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diệu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en-US" sz="1600" b="0" dirty="0" smtClean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600" b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đá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ngũ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sắc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hang </a:t>
                      </a:r>
                      <a:r>
                        <a:rPr lang="en-US" sz="1600" b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lồng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bóng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nguyệt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lối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uốn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khúc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tưa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thang </a:t>
                      </a:r>
                      <a:r>
                        <a:rPr lang="en-US" sz="1600" b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mây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..)</a:t>
                      </a:r>
                      <a:endParaRPr lang="en-US" sz="1600" b="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89" marR="4338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2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baseline="0" dirty="0" smtClean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en-US" sz="1600" i="1" kern="120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Nhác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trông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ai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khéo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họa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….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1" kern="1200" baseline="0" dirty="0" smtClean="0">
                        <a:solidFill>
                          <a:srgbClr val="000408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Chừng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giang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sơn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còn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đợi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ai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đây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Hay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tạo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hóa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khéo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tay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xếp</a:t>
                      </a:r>
                      <a:r>
                        <a:rPr lang="en-US" sz="1600" i="1" kern="1200" baseline="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baseline="0" dirty="0" err="1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đặt</a:t>
                      </a:r>
                      <a:endParaRPr lang="en-US" sz="1600" i="1" kern="1200" baseline="0" dirty="0" smtClean="0">
                        <a:solidFill>
                          <a:srgbClr val="000408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1" kern="1200" dirty="0" smtClean="0">
                        <a:solidFill>
                          <a:srgbClr val="000408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i="1" kern="1200" dirty="0" smtClean="0">
                          <a:solidFill>
                            <a:srgbClr val="000408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“Càng trông phong cảnh càng yêu!”.</a:t>
                      </a:r>
                      <a:endParaRPr lang="en-US" sz="1600" i="1" baseline="0" dirty="0" smtClean="0">
                        <a:solidFill>
                          <a:srgbClr val="000408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vi-VN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Chủ thể trữ tình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say </a:t>
                      </a:r>
                      <a:r>
                        <a:rPr lang="en-US" sz="1600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mê</a:t>
                      </a:r>
                      <a:r>
                        <a:rPr lang="en-US" sz="160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ngây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ngất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16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chiêm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ngưỡng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16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ngạc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nhiên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trước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vẻ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đẹp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tự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nhiên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tay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khéo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léo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nghệ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nhân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tạo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nên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vẻ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đẹp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Hương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Sơn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- </a:t>
                      </a:r>
                      <a:r>
                        <a:rPr lang="en-US" sz="16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Niềm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tự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hào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16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kiêu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hãnh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khi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góp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phần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tô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điểm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thêm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vẻ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đẹp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Hương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Sơn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lang="vi-VN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Trực tiếp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thể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hiện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cảm xúc </a:t>
                      </a:r>
                      <a:r>
                        <a:rPr lang="en-US" sz="1600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yêu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tha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thiết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cảnh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đẹp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Hương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Sơn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1600" dirty="0" smtClean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89" marR="4338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93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3074" name="Picture 2" descr="C:\Users\Administrator\Desktop\download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4350"/>
            <a:ext cx="8096250" cy="398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72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3" name="Oval 2"/>
          <p:cNvSpPr/>
          <p:nvPr/>
        </p:nvSpPr>
        <p:spPr>
          <a:xfrm>
            <a:off x="1752600" y="1047750"/>
            <a:ext cx="5715000" cy="3505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 SỐ 3 </a:t>
            </a:r>
            <a:b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?(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593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16</a:t>
            </a:fld>
            <a:endParaRPr lang="en-US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027722"/>
              </p:ext>
            </p:extLst>
          </p:nvPr>
        </p:nvGraphicFramePr>
        <p:xfrm>
          <a:off x="381001" y="742950"/>
          <a:ext cx="8077199" cy="3429277"/>
        </p:xfrm>
        <a:graphic>
          <a:graphicData uri="http://schemas.openxmlformats.org/drawingml/2006/table">
            <a:tbl>
              <a:tblPr firstRow="1" firstCol="1" bandRow="1"/>
              <a:tblGrid>
                <a:gridCol w="2790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5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59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ngữ, hình ảnh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(nếu có)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800">
                        <a:solidFill>
                          <a:srgbClr val="FF0066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4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1800">
                        <a:solidFill>
                          <a:srgbClr val="FF0066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i="1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7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1800">
                        <a:solidFill>
                          <a:srgbClr val="FF0066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640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33350"/>
            <a:ext cx="7543800" cy="685800"/>
          </a:xfrm>
        </p:spPr>
        <p:txBody>
          <a:bodyPr/>
          <a:lstStyle/>
          <a:p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RUBIC ĐÁNH GIÁ PHIẾU HỌC TẬP SỐ 3</a:t>
            </a:r>
            <a:endParaRPr lang="en-US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17</a:t>
            </a:fld>
            <a:endParaRPr lang="en-US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22489"/>
              </p:ext>
            </p:extLst>
          </p:nvPr>
        </p:nvGraphicFramePr>
        <p:xfrm>
          <a:off x="152400" y="1177636"/>
          <a:ext cx="8839199" cy="373190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158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6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4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4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101330" algn="l"/>
                        </a:tabLs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3( Tốt)</a:t>
                      </a:r>
                      <a:endParaRPr lang="en-US" sz="20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416" marR="47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101330" algn="l"/>
                        </a:tabLs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(Đạt)</a:t>
                      </a:r>
                      <a:endParaRPr lang="en-US" sz="20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416" marR="47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101330" algn="l"/>
                        </a:tabLs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1(Chưa Đạt)</a:t>
                      </a:r>
                      <a:endParaRPr lang="en-US" sz="20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416" marR="4741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47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101330" algn="l"/>
                        </a:tabLst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HS trả lời đầy đủ các ý quan </a:t>
                      </a:r>
                      <a:r>
                        <a:rPr lang="en-US" sz="2000" b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2000" b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ngắn gọn, rõ ràng.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101330" algn="l"/>
                        </a:tabLst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HS trả lời câu hỏi thuyết phục.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416" marR="474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101330" algn="l"/>
                        </a:tabLs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HS trả lời đầy đủ các ý quan trọng,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ngắn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gọn, rõ ràng.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101330" algn="l"/>
                        </a:tabLs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HS trả lời câu hỏi khá thuyết phục.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416" marR="474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101330" algn="l"/>
                        </a:tabLs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HS trả lời lan man dài dòng.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101330" algn="l"/>
                        </a:tabLs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Hs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hỏi không thuyết phục.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416" marR="4741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94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880" y="151210"/>
            <a:ext cx="7995719" cy="744140"/>
          </a:xfrm>
        </p:spPr>
        <p:txBody>
          <a:bodyPr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II.4.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HỨNG CHỦ ĐẠO.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5" name="Line Callout 2 (Border and Accent Bar) 4"/>
          <p:cNvSpPr/>
          <p:nvPr/>
        </p:nvSpPr>
        <p:spPr>
          <a:xfrm>
            <a:off x="2500309" y="1052673"/>
            <a:ext cx="6243641" cy="170058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2877"/>
              <a:gd name="adj6" fmla="val -31012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Ngợi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 đẹp Hương Sơn -vẻ đẹp của thiên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 đất nước tươi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C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Line Callout 2 (Border and Accent Bar) 5"/>
          <p:cNvSpPr/>
          <p:nvPr/>
        </p:nvSpPr>
        <p:spPr>
          <a:xfrm>
            <a:off x="2500309" y="2876550"/>
            <a:ext cx="6269041" cy="1527047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9108"/>
              <a:gd name="adj6" fmla="val -30974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đó, gửi gắm tình yêu đối với non nước hữu tình được tạo hóa ban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tặng.</a:t>
            </a:r>
            <a:endParaRPr lang="en-US" sz="280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16200000">
            <a:off x="-666748" y="2019298"/>
            <a:ext cx="2733058" cy="94236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 hứng chủ đạo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55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19</a:t>
            </a:fld>
            <a:endParaRPr lang="en-US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782607"/>
              </p:ext>
            </p:extLst>
          </p:nvPr>
        </p:nvGraphicFramePr>
        <p:xfrm>
          <a:off x="152399" y="742950"/>
          <a:ext cx="8591551" cy="5231892"/>
        </p:xfrm>
        <a:graphic>
          <a:graphicData uri="http://schemas.openxmlformats.org/drawingml/2006/table">
            <a:tbl>
              <a:tblPr firstRow="1" firstCol="1" bandRow="1"/>
              <a:tblGrid>
                <a:gridCol w="2740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62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5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i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Đệ nhất động</a:t>
                      </a:r>
                      <a:endParaRPr lang="en-US" sz="1800">
                        <a:solidFill>
                          <a:srgbClr val="FF0066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vinh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16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1600" i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4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i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 Thú Hương Sơn ao ước…,</a:t>
                      </a:r>
                      <a:endParaRPr lang="en-US" sz="1800">
                        <a:solidFill>
                          <a:srgbClr val="FF0066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i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 giật mình trong giấc mộng.</a:t>
                      </a:r>
                      <a:endParaRPr lang="en-US" sz="1800">
                        <a:solidFill>
                          <a:srgbClr val="FF0066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i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 ai khéo hoạ hình,</a:t>
                      </a:r>
                      <a:endParaRPr lang="en-US" sz="1800">
                        <a:solidFill>
                          <a:srgbClr val="FF0066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i="1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khao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mãnh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16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lâng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lâng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“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16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7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thỏ</a:t>
                      </a:r>
                      <a:r>
                        <a:rPr lang="en-US" sz="18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r>
                        <a:rPr lang="en-US" sz="18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lững</a:t>
                      </a:r>
                      <a:r>
                        <a:rPr lang="en-US" sz="18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</a:t>
                      </a:r>
                      <a:r>
                        <a:rPr lang="en-US" sz="18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long </a:t>
                      </a:r>
                      <a:r>
                        <a:rPr lang="en-US" sz="18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lanh</a:t>
                      </a:r>
                      <a:r>
                        <a:rPr lang="en-US" sz="18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lang="en-US" sz="18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thẳm</a:t>
                      </a:r>
                      <a:r>
                        <a:rPr lang="en-US" sz="18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chập</a:t>
                      </a:r>
                      <a:r>
                        <a:rPr lang="en-US" sz="18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chờn</a:t>
                      </a:r>
                      <a:r>
                        <a:rPr lang="en-US" sz="18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1800" dirty="0">
                        <a:solidFill>
                          <a:srgbClr val="FF0066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láy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diễm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quyến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rũ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mê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76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2</a:t>
            </a:fld>
            <a:endParaRPr lang="en-US" alt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50010" y="944463"/>
            <a:ext cx="7555303" cy="898720"/>
            <a:chOff x="1296" y="1824"/>
            <a:chExt cx="2976" cy="432"/>
          </a:xfrm>
        </p:grpSpPr>
        <p:sp>
          <p:nvSpPr>
            <p:cNvPr id="6" name="AutoShape 4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>
              <a:outerShdw dist="99190" dir="2388334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AutoShape 4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Text Box 44"/>
            <p:cNvSpPr txBox="1">
              <a:spLocks noChangeArrowheads="1"/>
            </p:cNvSpPr>
            <p:nvPr/>
          </p:nvSpPr>
          <p:spPr bwMode="gray">
            <a:xfrm>
              <a:off x="1680" y="1920"/>
              <a:ext cx="2558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KHỞI ĐỘNG: TRÒ CHƠI LẬT MẢNH GHÉP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 Box 45"/>
            <p:cNvSpPr txBox="1">
              <a:spLocks noChangeArrowheads="1"/>
            </p:cNvSpPr>
            <p:nvPr/>
          </p:nvSpPr>
          <p:spPr bwMode="gray">
            <a:xfrm>
              <a:off x="1434" y="1886"/>
              <a:ext cx="140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40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47900" y="1782658"/>
            <a:ext cx="7857413" cy="898719"/>
            <a:chOff x="1177" y="1824"/>
            <a:chExt cx="3095" cy="432"/>
          </a:xfrm>
        </p:grpSpPr>
        <p:sp>
          <p:nvSpPr>
            <p:cNvPr id="11" name="AutoShape 4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noFill/>
            <a:ln w="28575" algn="ctr">
              <a:solidFill>
                <a:schemeClr val="accent1"/>
              </a:solidFill>
              <a:round/>
              <a:headEnd/>
              <a:tailEnd/>
            </a:ln>
            <a:effectLst>
              <a:outerShdw dist="99190" dir="2388334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Text Box 49"/>
            <p:cNvSpPr txBox="1">
              <a:spLocks noChangeArrowheads="1"/>
            </p:cNvSpPr>
            <p:nvPr/>
          </p:nvSpPr>
          <p:spPr bwMode="gray">
            <a:xfrm>
              <a:off x="1177" y="1942"/>
              <a:ext cx="2592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400" b="1" dirty="0" smtClean="0">
                  <a:solidFill>
                    <a:srgbClr val="0066FF"/>
                  </a:solidFill>
                  <a:latin typeface="Times New Roman" pitchFamily="18" charset="0"/>
                  <a:cs typeface="Times New Roman" pitchFamily="18" charset="0"/>
                </a:rPr>
                <a:t>HÌNH THÀNH KIẾN THỨC</a:t>
              </a:r>
              <a:endPara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 Box 50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4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50010" y="2620858"/>
            <a:ext cx="7555303" cy="898719"/>
            <a:chOff x="1296" y="1824"/>
            <a:chExt cx="2976" cy="432"/>
          </a:xfrm>
        </p:grpSpPr>
        <p:sp>
          <p:nvSpPr>
            <p:cNvPr id="16" name="AutoShape 5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noFill/>
            <a:ln w="28575" algn="ctr">
              <a:solidFill>
                <a:schemeClr val="hlink"/>
              </a:solidFill>
              <a:round/>
              <a:headEnd/>
              <a:tailEnd/>
            </a:ln>
            <a:effectLst>
              <a:outerShdw dist="99190" dir="2388334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7" name="AutoShape 5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8" name="Text Box 54"/>
            <p:cNvSpPr txBox="1">
              <a:spLocks noChangeArrowheads="1"/>
            </p:cNvSpPr>
            <p:nvPr/>
          </p:nvSpPr>
          <p:spPr bwMode="gray">
            <a:xfrm>
              <a:off x="1719" y="1908"/>
              <a:ext cx="2358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LUYỆN TẬP: VÒNG QUAY MAY MẮN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 Box 55"/>
            <p:cNvSpPr txBox="1">
              <a:spLocks noChangeArrowheads="1"/>
            </p:cNvSpPr>
            <p:nvPr/>
          </p:nvSpPr>
          <p:spPr bwMode="gray">
            <a:xfrm>
              <a:off x="1434" y="1886"/>
              <a:ext cx="140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40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-316691" y="3535258"/>
            <a:ext cx="8322004" cy="898719"/>
            <a:chOff x="994" y="1824"/>
            <a:chExt cx="3278" cy="432"/>
          </a:xfrm>
        </p:grpSpPr>
        <p:sp>
          <p:nvSpPr>
            <p:cNvPr id="21" name="AutoShape 5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noFill/>
            <a:ln w="28575" algn="ctr">
              <a:solidFill>
                <a:schemeClr val="folHlink"/>
              </a:solidFill>
              <a:round/>
              <a:headEnd/>
              <a:tailEnd/>
            </a:ln>
            <a:effectLst>
              <a:outerShdw dist="99190" dir="2388334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AutoShape 5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Text Box 59"/>
            <p:cNvSpPr txBox="1">
              <a:spLocks noChangeArrowheads="1"/>
            </p:cNvSpPr>
            <p:nvPr/>
          </p:nvSpPr>
          <p:spPr bwMode="gray">
            <a:xfrm>
              <a:off x="994" y="1917"/>
              <a:ext cx="2160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400" b="1" smtClean="0">
                  <a:solidFill>
                    <a:srgbClr val="0066FF"/>
                  </a:solidFill>
                </a:rPr>
                <a:t>VẬN </a:t>
              </a:r>
              <a:r>
                <a:rPr lang="en-US" sz="2400" b="1" smtClean="0">
                  <a:solidFill>
                    <a:srgbClr val="0066FF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endPara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 Box 60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40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2171685" y="133350"/>
            <a:ext cx="4556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sz="2800" b="1" dirty="0" smtClean="0">
                <a:solidFill>
                  <a:schemeClr val="bg1"/>
                </a:solidFill>
              </a:rPr>
              <a:t>CẤU TRÚC BÀI HỌC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55367"/>
            <a:ext cx="8305800" cy="44017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20</a:t>
            </a:fld>
            <a:endParaRPr lang="en-US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835279"/>
              </p:ext>
            </p:extLst>
          </p:nvPr>
        </p:nvGraphicFramePr>
        <p:xfrm>
          <a:off x="-32658" y="88392"/>
          <a:ext cx="9100457" cy="5335524"/>
        </p:xfrm>
        <a:graphic>
          <a:graphicData uri="http://schemas.openxmlformats.org/drawingml/2006/table">
            <a:tbl>
              <a:tblPr firstRow="1" firstCol="1" bandRow="1"/>
              <a:tblGrid>
                <a:gridCol w="3461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3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92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en-US" sz="16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6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16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16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6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600" dirty="0">
                        <a:solidFill>
                          <a:srgbClr val="FF0066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bâng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khuâng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6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1600" i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1600" i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Non </a:t>
                      </a:r>
                      <a:r>
                        <a:rPr lang="en-US" sz="16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non</a:t>
                      </a:r>
                      <a:r>
                        <a:rPr lang="en-US" sz="16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r>
                        <a:rPr lang="en-US" sz="16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sz="1600" i="1" dirty="0" smtClean="0"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 err="1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1600" i="1" baseline="0" dirty="0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1600" i="1" baseline="0" dirty="0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600" i="1" baseline="0" dirty="0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Oan</a:t>
                      </a:r>
                      <a:r>
                        <a:rPr lang="en-US" sz="1600" i="1" baseline="0" dirty="0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baseline="0" dirty="0" err="1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1600" i="1" baseline="0" dirty="0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chùa</a:t>
                      </a:r>
                      <a:r>
                        <a:rPr lang="en-US" sz="1600" i="1" baseline="0" dirty="0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1600" i="1" baseline="0" dirty="0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Võng</a:t>
                      </a:r>
                      <a:r>
                        <a:rPr lang="en-US" sz="1600" i="1" baseline="0" dirty="0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baseline="0" dirty="0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1600" i="1" baseline="0" dirty="0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hang </a:t>
                      </a:r>
                      <a:r>
                        <a:rPr lang="en-US" sz="1600" i="1" baseline="0" dirty="0" err="1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600" i="1" baseline="0" dirty="0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600" i="1" baseline="0" dirty="0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baseline="0" dirty="0" err="1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1600" i="1" baseline="0" dirty="0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600" i="1" baseline="0" dirty="0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Tuyết</a:t>
                      </a:r>
                      <a:r>
                        <a:rPr lang="en-US" sz="1600" i="1" baseline="0" dirty="0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Quynh</a:t>
                      </a:r>
                      <a:r>
                        <a:rPr lang="en-US" sz="1600" i="1" baseline="0" dirty="0" smtClean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1600" dirty="0">
                        <a:solidFill>
                          <a:srgbClr val="FF0066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endParaRPr lang="en-US" sz="1600" i="1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16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1600" i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16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16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6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16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lanh</a:t>
                      </a:r>
                      <a:r>
                        <a:rPr lang="en-US" sz="16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6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gấm</a:t>
                      </a:r>
                      <a:r>
                        <a:rPr lang="en-US" sz="1600" i="1" dirty="0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endParaRPr lang="en-US" sz="1600" dirty="0">
                        <a:solidFill>
                          <a:srgbClr val="FF0066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diễm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16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1600" i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Lững lờ khe Yến, cá nghe kinh</a:t>
                      </a:r>
                      <a:endParaRPr lang="en-US" sz="1600">
                        <a:solidFill>
                          <a:srgbClr val="FF0066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6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6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1600" i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6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Hang lồng bóng nguyệt</a:t>
                      </a:r>
                      <a:endParaRPr lang="en-US" sz="1600">
                        <a:solidFill>
                          <a:srgbClr val="FF0066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endParaRPr lang="en-US" sz="1600" i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Chập chờn mấy lối cuốn thang mây</a:t>
                      </a:r>
                      <a:endParaRPr lang="en-US" sz="1600">
                        <a:solidFill>
                          <a:srgbClr val="FF0066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ẩn dụ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diễm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77" marR="37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533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304800" y="1569938"/>
            <a:ext cx="843915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>
              <a:lnSpc>
                <a:spcPct val="115000"/>
              </a:lnSpc>
            </a:pP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800" spc="-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spc="-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vi-VN" sz="2800" spc="-4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hiện</a:t>
            </a:r>
            <a:r>
              <a:rPr lang="vi-VN" sz="28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spc="-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spc="-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spc="-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spc="-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spc="-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800" spc="-4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spc="-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spc="-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spc="-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pc="-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spc="-4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spc="-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86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8991600" cy="609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CÂU THƠ VÀ NHẬN XÉT VỀ HƯƠNG SƠN PHONG CẢNH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2950"/>
            <a:ext cx="9067800" cy="495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endParaRPr lang="en-US" sz="24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sz="24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ngẩn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 algn="ctr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(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 algn="ctr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“Nam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 algn="ctr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465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8" name="Heart 7"/>
          <p:cNvSpPr/>
          <p:nvPr/>
        </p:nvSpPr>
        <p:spPr>
          <a:xfrm>
            <a:off x="1219200" y="992074"/>
            <a:ext cx="6858000" cy="3865676"/>
          </a:xfrm>
          <a:prstGeom prst="hear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194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5" name="Oval 4"/>
          <p:cNvSpPr/>
          <p:nvPr/>
        </p:nvSpPr>
        <p:spPr>
          <a:xfrm>
            <a:off x="1524000" y="1047750"/>
            <a:ext cx="6400800" cy="3497037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461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ĐỌC VĂN BẢN THƠ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95350"/>
            <a:ext cx="7696200" cy="424815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02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34947" y="2287254"/>
            <a:ext cx="1847850" cy="2553596"/>
            <a:chOff x="1661613" y="2411367"/>
            <a:chExt cx="1847850" cy="2553596"/>
          </a:xfrm>
        </p:grpSpPr>
        <p:sp>
          <p:nvSpPr>
            <p:cNvPr id="70661" name="AutoShape 5"/>
            <p:cNvSpPr>
              <a:spLocks noChangeArrowheads="1"/>
            </p:cNvSpPr>
            <p:nvPr/>
          </p:nvSpPr>
          <p:spPr bwMode="auto">
            <a:xfrm>
              <a:off x="1661613" y="2411367"/>
              <a:ext cx="1847850" cy="2553596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99CCFF"/>
                      </a:gs>
                      <a:gs pos="100000">
                        <a:srgbClr val="99CCFF">
                          <a:gamma/>
                          <a:tint val="2745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>
                <a:latin typeface="Verdana" panose="020B0604030504040204" pitchFamily="34" charset="0"/>
              </a:endParaRPr>
            </a:p>
          </p:txBody>
        </p:sp>
        <p:sp>
          <p:nvSpPr>
            <p:cNvPr id="70662" name="Text Box 6"/>
            <p:cNvSpPr txBox="1">
              <a:spLocks noChangeArrowheads="1"/>
            </p:cNvSpPr>
            <p:nvPr/>
          </p:nvSpPr>
          <p:spPr bwMode="auto">
            <a:xfrm>
              <a:off x="1717452" y="2869326"/>
              <a:ext cx="1769891" cy="1938992"/>
            </a:xfrm>
            <a:prstGeom prst="rect">
              <a:avLst/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vi-VN" sz="2400" i="1" kern="1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Theo em, nội dung của văn bản là gì?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hangingPunct="0"/>
              <a:endPara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0663" name="Freeform 7"/>
          <p:cNvSpPr>
            <a:spLocks/>
          </p:cNvSpPr>
          <p:nvPr/>
        </p:nvSpPr>
        <p:spPr bwMode="gray">
          <a:xfrm>
            <a:off x="3642658" y="2163881"/>
            <a:ext cx="730158" cy="1124849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4" name="AutoShape 8"/>
          <p:cNvSpPr>
            <a:spLocks noChangeAspect="1" noChangeArrowheads="1" noTextEdit="1"/>
          </p:cNvSpPr>
          <p:nvPr/>
        </p:nvSpPr>
        <p:spPr bwMode="gray">
          <a:xfrm flipH="1">
            <a:off x="4794648" y="2439591"/>
            <a:ext cx="68222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5" name="Freeform 9"/>
          <p:cNvSpPr>
            <a:spLocks/>
          </p:cNvSpPr>
          <p:nvPr/>
        </p:nvSpPr>
        <p:spPr bwMode="gray">
          <a:xfrm flipH="1">
            <a:off x="4794648" y="2156966"/>
            <a:ext cx="730157" cy="1124849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0666" name="Group 10"/>
          <p:cNvGrpSpPr>
            <a:grpSpLocks/>
          </p:cNvGrpSpPr>
          <p:nvPr/>
        </p:nvGrpSpPr>
        <p:grpSpPr bwMode="auto">
          <a:xfrm>
            <a:off x="3379087" y="878206"/>
            <a:ext cx="2424020" cy="1451372"/>
            <a:chOff x="1997" y="1314"/>
            <a:chExt cx="1889" cy="1009"/>
          </a:xfrm>
        </p:grpSpPr>
        <p:grpSp>
          <p:nvGrpSpPr>
            <p:cNvPr id="70667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70668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69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0670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70672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70673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</p:grpSp>
      <p:sp>
        <p:nvSpPr>
          <p:cNvPr id="70674" name="Text Box 18"/>
          <p:cNvSpPr txBox="1">
            <a:spLocks noChangeArrowheads="1"/>
          </p:cNvSpPr>
          <p:nvPr/>
        </p:nvSpPr>
        <p:spPr bwMode="auto">
          <a:xfrm>
            <a:off x="3881326" y="1186220"/>
            <a:ext cx="12234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smtClean="0">
                <a:solidFill>
                  <a:srgbClr val="FF3300"/>
                </a:solidFill>
              </a:rPr>
              <a:t>CÂU HỎI </a:t>
            </a:r>
            <a:endParaRPr lang="en-US" b="1" dirty="0">
              <a:solidFill>
                <a:srgbClr val="FF3300"/>
              </a:solidFill>
            </a:endParaRPr>
          </a:p>
        </p:txBody>
      </p:sp>
      <p:sp>
        <p:nvSpPr>
          <p:cNvPr id="70659" name="AutoShape 3"/>
          <p:cNvSpPr>
            <a:spLocks noChangeArrowheads="1"/>
          </p:cNvSpPr>
          <p:nvPr/>
        </p:nvSpPr>
        <p:spPr bwMode="auto">
          <a:xfrm>
            <a:off x="5630578" y="2329579"/>
            <a:ext cx="2065622" cy="2533776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>
              <a:lnSpc>
                <a:spcPct val="150000"/>
              </a:lnSpc>
            </a:pPr>
            <a:r>
              <a:rPr lang="vi-VN" sz="2400" i="1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Nghệ thuật đặc </a:t>
            </a:r>
            <a:endParaRPr lang="en-US" sz="2400" i="1" kern="10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i="1" kern="10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sắc được thể</a:t>
            </a:r>
            <a:endParaRPr lang="en-US" sz="2400" i="1" kern="10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i="1" kern="10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hiện </a:t>
            </a:r>
            <a:r>
              <a:rPr lang="vi-VN" sz="2400" i="1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endParaRPr lang="en-US" sz="2400" i="1" kern="10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i="1" kern="10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 </a:t>
            </a:r>
            <a:r>
              <a:rPr lang="vi-VN" sz="2400" i="1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2400" i="1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lang="en-US" sz="240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87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  <p:bldP spid="70663" grpId="0" animBg="1"/>
      <p:bldP spid="70665" grpId="0" animBg="1"/>
      <p:bldP spid="70674" grpId="0"/>
      <p:bldP spid="7065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609599" y="1276350"/>
            <a:ext cx="83058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dung:</a:t>
            </a:r>
          </a:p>
          <a:p>
            <a:pPr marL="342900" indent="-342900">
              <a:buFontTx/>
              <a:buChar char="-"/>
              <a:defRPr/>
            </a:pP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>
              <a:buFontTx/>
              <a:buChar char="-"/>
              <a:defRPr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05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4800" y="819150"/>
            <a:ext cx="8839200" cy="410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huật</a:t>
            </a:r>
            <a:r>
              <a:rPr lang="en-US" alt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-"/>
            </a:pPr>
            <a:r>
              <a:rPr lang="en-US" sz="2400" dirty="0" err="1" smtClean="0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 smtClean="0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dirty="0" err="1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04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sz="2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10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HOẠT ĐỘNG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29</a:t>
            </a:fld>
            <a:endParaRPr lang="en-US" altLang="en-US"/>
          </a:p>
        </p:txBody>
      </p:sp>
      <p:grpSp>
        <p:nvGrpSpPr>
          <p:cNvPr id="5" name="Google Shape;1105;p39"/>
          <p:cNvGrpSpPr/>
          <p:nvPr/>
        </p:nvGrpSpPr>
        <p:grpSpPr>
          <a:xfrm rot="628743">
            <a:off x="7804215" y="785809"/>
            <a:ext cx="540973" cy="591555"/>
            <a:chOff x="2013650" y="1733325"/>
            <a:chExt cx="407750" cy="445875"/>
          </a:xfrm>
        </p:grpSpPr>
        <p:sp>
          <p:nvSpPr>
            <p:cNvPr id="6" name="Google Shape;1106;p39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7;p39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8;p39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9;p39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10;p39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11;p39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12;p39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3;p39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14;p39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15;p39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16;p39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17;p39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18;p39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19;p39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20;p39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21;p39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22;p39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1123;p39"/>
          <p:cNvGrpSpPr/>
          <p:nvPr/>
        </p:nvGrpSpPr>
        <p:grpSpPr>
          <a:xfrm rot="612427" flipH="1">
            <a:off x="660550" y="3968299"/>
            <a:ext cx="540961" cy="591541"/>
            <a:chOff x="2013650" y="1733325"/>
            <a:chExt cx="407750" cy="445875"/>
          </a:xfrm>
        </p:grpSpPr>
        <p:sp>
          <p:nvSpPr>
            <p:cNvPr id="24" name="Google Shape;1124;p39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25;p39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26;p39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27;p39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28;p39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29;p39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30;p39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31;p39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32;p39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33;p39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34;p39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35;p39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36;p39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37;p39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38;p39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39;p39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40;p39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Subtitle 1"/>
          <p:cNvSpPr txBox="1">
            <a:spLocks/>
          </p:cNvSpPr>
          <p:nvPr/>
        </p:nvSpPr>
        <p:spPr>
          <a:xfrm flipH="1">
            <a:off x="169842" y="1773610"/>
            <a:ext cx="8762999" cy="140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sz="5400" b="1" dirty="0" smtClean="0">
                <a:solidFill>
                  <a:srgbClr val="FFC000"/>
                </a:solidFill>
              </a:rPr>
              <a:t>L</a:t>
            </a:r>
            <a:r>
              <a:rPr lang="en-US" sz="5400" b="1" dirty="0" smtClean="0">
                <a:solidFill>
                  <a:srgbClr val="00B0F0"/>
                </a:solidFill>
              </a:rPr>
              <a:t>U</a:t>
            </a:r>
            <a:r>
              <a:rPr lang="en-US" sz="5400" b="1" dirty="0" smtClean="0">
                <a:solidFill>
                  <a:srgbClr val="FFC000"/>
                </a:solidFill>
              </a:rPr>
              <a:t>Y</a:t>
            </a:r>
            <a:r>
              <a:rPr lang="en-US" sz="5400" b="1" dirty="0" smtClean="0">
                <a:solidFill>
                  <a:srgbClr val="00B0F0"/>
                </a:solidFill>
              </a:rPr>
              <a:t>Ệ</a:t>
            </a:r>
            <a:r>
              <a:rPr lang="en-US" sz="5400" b="1" dirty="0" smtClean="0">
                <a:solidFill>
                  <a:srgbClr val="FFC000"/>
                </a:solidFill>
              </a:rPr>
              <a:t>N </a:t>
            </a:r>
            <a:r>
              <a:rPr lang="en-US" sz="5400" b="1" dirty="0" smtClean="0">
                <a:solidFill>
                  <a:srgbClr val="00B0F0"/>
                </a:solidFill>
              </a:rPr>
              <a:t>T</a:t>
            </a:r>
            <a:r>
              <a:rPr lang="en-US" sz="5400" b="1" dirty="0" smtClean="0">
                <a:solidFill>
                  <a:srgbClr val="FFC000"/>
                </a:solidFill>
              </a:rPr>
              <a:t>Ậ</a:t>
            </a:r>
            <a:r>
              <a:rPr lang="en-US" sz="5400" b="1" dirty="0" smtClean="0">
                <a:solidFill>
                  <a:srgbClr val="00B0F0"/>
                </a:solidFill>
              </a:rPr>
              <a:t>P</a:t>
            </a:r>
            <a:endParaRPr lang="en-US" sz="5400" b="1" dirty="0">
              <a:solidFill>
                <a:srgbClr val="00B0F0"/>
              </a:solidFill>
            </a:endParaRPr>
          </a:p>
        </p:txBody>
      </p:sp>
      <p:sp>
        <p:nvSpPr>
          <p:cNvPr id="43" name="Google Shape;1098;p39"/>
          <p:cNvSpPr/>
          <p:nvPr/>
        </p:nvSpPr>
        <p:spPr>
          <a:xfrm>
            <a:off x="1142181" y="1642620"/>
            <a:ext cx="7136224" cy="3139672"/>
          </a:xfrm>
          <a:custGeom>
            <a:avLst/>
            <a:gdLst/>
            <a:ahLst/>
            <a:cxnLst/>
            <a:rect l="l" t="t" r="r" b="b"/>
            <a:pathLst>
              <a:path w="284393" h="107576" extrusionOk="0">
                <a:moveTo>
                  <a:pt x="0" y="107576"/>
                </a:moveTo>
                <a:cubicBezTo>
                  <a:pt x="6926" y="86815"/>
                  <a:pt x="16898" y="66205"/>
                  <a:pt x="31687" y="50072"/>
                </a:cubicBezTo>
                <a:cubicBezTo>
                  <a:pt x="42643" y="38121"/>
                  <a:pt x="59372" y="30615"/>
                  <a:pt x="75499" y="28948"/>
                </a:cubicBezTo>
                <a:cubicBezTo>
                  <a:pt x="96207" y="26807"/>
                  <a:pt x="116975" y="34310"/>
                  <a:pt x="136916" y="40292"/>
                </a:cubicBezTo>
                <a:cubicBezTo>
                  <a:pt x="161207" y="47580"/>
                  <a:pt x="186720" y="54107"/>
                  <a:pt x="212024" y="52419"/>
                </a:cubicBezTo>
                <a:cubicBezTo>
                  <a:pt x="228630" y="51311"/>
                  <a:pt x="244373" y="42311"/>
                  <a:pt x="257793" y="32468"/>
                </a:cubicBezTo>
                <a:cubicBezTo>
                  <a:pt x="269075" y="24194"/>
                  <a:pt x="281000" y="13573"/>
                  <a:pt x="284393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5534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HOẠT 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 flipH="1">
            <a:off x="1237693" y="1385158"/>
            <a:ext cx="6617429" cy="140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sz="7200" b="1" dirty="0" smtClean="0">
                <a:solidFill>
                  <a:srgbClr val="FFC000"/>
                </a:solidFill>
              </a:rPr>
              <a:t>K</a:t>
            </a:r>
            <a:r>
              <a:rPr lang="en-US" sz="7200" b="1" dirty="0" smtClean="0">
                <a:solidFill>
                  <a:srgbClr val="00B0F0"/>
                </a:solidFill>
              </a:rPr>
              <a:t>H</a:t>
            </a:r>
            <a:r>
              <a:rPr lang="en-US" sz="7200" b="1" dirty="0" smtClean="0">
                <a:solidFill>
                  <a:srgbClr val="FFC000"/>
                </a:solidFill>
              </a:rPr>
              <a:t>Ở</a:t>
            </a:r>
            <a:r>
              <a:rPr lang="en-US" sz="7200" b="1" dirty="0" smtClean="0">
                <a:solidFill>
                  <a:srgbClr val="00B0F0"/>
                </a:solidFill>
              </a:rPr>
              <a:t>I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smtClean="0">
                <a:solidFill>
                  <a:srgbClr val="FFC000"/>
                </a:solidFill>
              </a:rPr>
              <a:t>Đ</a:t>
            </a:r>
            <a:r>
              <a:rPr lang="en-US" sz="7200" b="1" dirty="0" smtClean="0">
                <a:solidFill>
                  <a:srgbClr val="00B0F0"/>
                </a:solidFill>
              </a:rPr>
              <a:t>Ộ</a:t>
            </a:r>
            <a:r>
              <a:rPr lang="en-US" sz="7200" b="1" dirty="0" smtClean="0">
                <a:solidFill>
                  <a:srgbClr val="FFC000"/>
                </a:solidFill>
              </a:rPr>
              <a:t>N</a:t>
            </a:r>
            <a:r>
              <a:rPr lang="en-US" sz="7200" b="1" dirty="0" smtClean="0">
                <a:solidFill>
                  <a:srgbClr val="00B0F0"/>
                </a:solidFill>
              </a:rPr>
              <a:t>G</a:t>
            </a:r>
            <a:endParaRPr lang="en-US" sz="7200" b="1" dirty="0">
              <a:solidFill>
                <a:srgbClr val="00B0F0"/>
              </a:solidFill>
            </a:endParaRPr>
          </a:p>
        </p:txBody>
      </p:sp>
      <p:sp>
        <p:nvSpPr>
          <p:cNvPr id="6" name="Google Shape;1098;p39"/>
          <p:cNvSpPr/>
          <p:nvPr/>
        </p:nvSpPr>
        <p:spPr>
          <a:xfrm>
            <a:off x="1362500" y="1504949"/>
            <a:ext cx="6714699" cy="3284935"/>
          </a:xfrm>
          <a:custGeom>
            <a:avLst/>
            <a:gdLst/>
            <a:ahLst/>
            <a:cxnLst/>
            <a:rect l="l" t="t" r="r" b="b"/>
            <a:pathLst>
              <a:path w="284393" h="107576" extrusionOk="0">
                <a:moveTo>
                  <a:pt x="0" y="107576"/>
                </a:moveTo>
                <a:cubicBezTo>
                  <a:pt x="6926" y="86815"/>
                  <a:pt x="16898" y="66205"/>
                  <a:pt x="31687" y="50072"/>
                </a:cubicBezTo>
                <a:cubicBezTo>
                  <a:pt x="42643" y="38121"/>
                  <a:pt x="59372" y="30615"/>
                  <a:pt x="75499" y="28948"/>
                </a:cubicBezTo>
                <a:cubicBezTo>
                  <a:pt x="96207" y="26807"/>
                  <a:pt x="116975" y="34310"/>
                  <a:pt x="136916" y="40292"/>
                </a:cubicBezTo>
                <a:cubicBezTo>
                  <a:pt x="161207" y="47580"/>
                  <a:pt x="186720" y="54107"/>
                  <a:pt x="212024" y="52419"/>
                </a:cubicBezTo>
                <a:cubicBezTo>
                  <a:pt x="228630" y="51311"/>
                  <a:pt x="244373" y="42311"/>
                  <a:pt x="257793" y="32468"/>
                </a:cubicBezTo>
                <a:cubicBezTo>
                  <a:pt x="269075" y="24194"/>
                  <a:pt x="281000" y="13573"/>
                  <a:pt x="284393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7" name="Google Shape;1105;p39"/>
          <p:cNvGrpSpPr/>
          <p:nvPr/>
        </p:nvGrpSpPr>
        <p:grpSpPr>
          <a:xfrm rot="628743">
            <a:off x="7822756" y="583628"/>
            <a:ext cx="550232" cy="796286"/>
            <a:chOff x="2013650" y="1733325"/>
            <a:chExt cx="407750" cy="445875"/>
          </a:xfrm>
        </p:grpSpPr>
        <p:sp>
          <p:nvSpPr>
            <p:cNvPr id="8" name="Google Shape;1106;p39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7;p39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8;p39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9;p39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10;p39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1;p39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12;p39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13;p39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14;p39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15;p39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16;p39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17;p39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18;p39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19;p39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20;p39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21;p39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22;p39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123;p39"/>
          <p:cNvGrpSpPr/>
          <p:nvPr/>
        </p:nvGrpSpPr>
        <p:grpSpPr>
          <a:xfrm rot="612427" flipH="1">
            <a:off x="678615" y="3766014"/>
            <a:ext cx="550220" cy="796267"/>
            <a:chOff x="2013650" y="1733325"/>
            <a:chExt cx="407750" cy="445875"/>
          </a:xfrm>
        </p:grpSpPr>
        <p:sp>
          <p:nvSpPr>
            <p:cNvPr id="26" name="Google Shape;1124;p39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25;p39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26;p39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27;p39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28;p39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29;p39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30;p39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31;p39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32;p39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33;p39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34;p39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35;p39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36;p39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37;p39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38;p39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39;p39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40;p39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6831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31331" y="790990"/>
            <a:ext cx="4201764" cy="1332105"/>
          </a:xfrm>
          <a:prstGeom prst="rect">
            <a:avLst/>
          </a:prstGeom>
          <a:noFill/>
        </p:spPr>
        <p:txBody>
          <a:bodyPr lIns="84761" tIns="42391" rIns="84761" bIns="42391">
            <a:spAutoFit/>
          </a:bodyPr>
          <a:lstStyle/>
          <a:p>
            <a:pPr algn="ctr" defTabSz="847598" eaLnBrk="1" hangingPunct="1">
              <a:defRPr/>
            </a:pPr>
            <a:r>
              <a:rPr lang="en-US" sz="40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847598" eaLnBrk="1" hangingPunct="1">
              <a:defRPr/>
            </a:pPr>
            <a:r>
              <a:rPr lang="en-US" sz="40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grpSp>
        <p:nvGrpSpPr>
          <p:cNvPr id="22" name="vong quay"/>
          <p:cNvGrpSpPr>
            <a:grpSpLocks/>
          </p:cNvGrpSpPr>
          <p:nvPr/>
        </p:nvGrpSpPr>
        <p:grpSpPr bwMode="auto">
          <a:xfrm>
            <a:off x="4676777" y="443961"/>
            <a:ext cx="3677888" cy="3778250"/>
            <a:chOff x="5425622" y="292790"/>
            <a:chExt cx="5834378" cy="5828280"/>
          </a:xfrm>
        </p:grpSpPr>
        <p:pic>
          <p:nvPicPr>
            <p:cNvPr id="42022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23" name="TextBox 8"/>
            <p:cNvSpPr txBox="1">
              <a:spLocks noChangeArrowheads="1"/>
            </p:cNvSpPr>
            <p:nvPr/>
          </p:nvSpPr>
          <p:spPr bwMode="auto">
            <a:xfrm rot="-6650339">
              <a:off x="6674685" y="1037773"/>
              <a:ext cx="2025648" cy="113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3000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altLang="en-US" sz="30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024" name="TextBox 9"/>
            <p:cNvSpPr txBox="1">
              <a:spLocks noChangeArrowheads="1"/>
            </p:cNvSpPr>
            <p:nvPr/>
          </p:nvSpPr>
          <p:spPr bwMode="auto">
            <a:xfrm rot="-9367408">
              <a:off x="5742637" y="2095872"/>
              <a:ext cx="2025650" cy="85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3000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altLang="en-US" sz="30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025" name="TextBox 10"/>
            <p:cNvSpPr txBox="1">
              <a:spLocks noChangeArrowheads="1"/>
            </p:cNvSpPr>
            <p:nvPr/>
          </p:nvSpPr>
          <p:spPr bwMode="auto">
            <a:xfrm rot="-4009724">
              <a:off x="8020993" y="1034848"/>
              <a:ext cx="2025648" cy="113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3000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altLang="en-US" sz="30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026" name="TextBox 11"/>
            <p:cNvSpPr txBox="1">
              <a:spLocks noChangeArrowheads="1"/>
            </p:cNvSpPr>
            <p:nvPr/>
          </p:nvSpPr>
          <p:spPr bwMode="auto">
            <a:xfrm rot="-1444915">
              <a:off x="8917980" y="2100468"/>
              <a:ext cx="2025650" cy="85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3000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30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027" name="TextBox 16"/>
            <p:cNvSpPr txBox="1">
              <a:spLocks noChangeArrowheads="1"/>
            </p:cNvSpPr>
            <p:nvPr/>
          </p:nvSpPr>
          <p:spPr bwMode="auto">
            <a:xfrm rot="9501114">
              <a:off x="5697323" y="3435666"/>
              <a:ext cx="2025650" cy="85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3000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altLang="en-US" sz="30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028" name="TextBox 18"/>
            <p:cNvSpPr txBox="1">
              <a:spLocks noChangeArrowheads="1"/>
            </p:cNvSpPr>
            <p:nvPr/>
          </p:nvSpPr>
          <p:spPr bwMode="auto">
            <a:xfrm rot="6703311">
              <a:off x="6660974" y="4261481"/>
              <a:ext cx="2025648" cy="113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3000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altLang="en-US" sz="30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029" name="TextBox 19"/>
            <p:cNvSpPr txBox="1">
              <a:spLocks noChangeArrowheads="1"/>
            </p:cNvSpPr>
            <p:nvPr/>
          </p:nvSpPr>
          <p:spPr bwMode="auto">
            <a:xfrm rot="3829829">
              <a:off x="8019633" y="4268723"/>
              <a:ext cx="2025648" cy="113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3000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altLang="en-US" sz="30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030" name="TextBox 20"/>
            <p:cNvSpPr txBox="1">
              <a:spLocks noChangeArrowheads="1"/>
            </p:cNvSpPr>
            <p:nvPr/>
          </p:nvSpPr>
          <p:spPr bwMode="auto">
            <a:xfrm rot="1321648">
              <a:off x="8940445" y="3467166"/>
              <a:ext cx="2025650" cy="85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 defTabSz="1128713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defTabSz="11287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3000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altLang="en-US" sz="30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5897013" y="4307229"/>
            <a:ext cx="1520825" cy="63817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r>
              <a:rPr lang="en-GB" sz="2325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325" b="1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99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93838"/>
            <a:ext cx="277812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906463"/>
            <a:ext cx="27781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3" y="511175"/>
            <a:ext cx="2794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065" y="1704912"/>
            <a:ext cx="4016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134" y="1891970"/>
            <a:ext cx="103773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09825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043" y="4727575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Isosceles Triangle 30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014145" y="1786193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24" name="Heart 23"/>
          <p:cNvSpPr/>
          <p:nvPr/>
        </p:nvSpPr>
        <p:spPr>
          <a:xfrm rot="5400000">
            <a:off x="8304141" y="1936211"/>
            <a:ext cx="587375" cy="44132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8000652" y="1780320"/>
            <a:ext cx="454025" cy="7413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62" name="Heart 61"/>
          <p:cNvSpPr/>
          <p:nvPr/>
        </p:nvSpPr>
        <p:spPr>
          <a:xfrm rot="5400000">
            <a:off x="8290648" y="1930338"/>
            <a:ext cx="587375" cy="44132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61" tIns="42391" rIns="84761" bIns="42391" anchor="ctr"/>
          <a:lstStyle/>
          <a:p>
            <a:pPr algn="ctr" defTabSz="847598" eaLnBrk="1" hangingPunct="1">
              <a:defRPr/>
            </a:pPr>
            <a:endParaRPr lang="vi-VN" sz="1725">
              <a:solidFill>
                <a:prstClr val="white"/>
              </a:solidFill>
            </a:endParaRPr>
          </a:p>
        </p:txBody>
      </p:sp>
      <p:sp>
        <p:nvSpPr>
          <p:cNvPr id="4" name="Double Wave 3">
            <a:hlinkClick r:id="rId9" action="ppaction://hlinksldjump"/>
          </p:cNvPr>
          <p:cNvSpPr/>
          <p:nvPr/>
        </p:nvSpPr>
        <p:spPr>
          <a:xfrm>
            <a:off x="1201268" y="2318409"/>
            <a:ext cx="1045029" cy="973201"/>
          </a:xfrm>
          <a:prstGeom prst="doubleWav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1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89" name="Double Wave 88">
            <a:hlinkClick r:id="rId10" action="ppaction://hlinksldjump"/>
          </p:cNvPr>
          <p:cNvSpPr/>
          <p:nvPr/>
        </p:nvSpPr>
        <p:spPr>
          <a:xfrm>
            <a:off x="2740018" y="2258834"/>
            <a:ext cx="1045029" cy="973201"/>
          </a:xfrm>
          <a:prstGeom prst="doubleWave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2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90" name="Double Wave 89">
            <a:hlinkClick r:id="rId11" action="ppaction://hlinksldjump"/>
          </p:cNvPr>
          <p:cNvSpPr/>
          <p:nvPr/>
        </p:nvSpPr>
        <p:spPr>
          <a:xfrm>
            <a:off x="1201268" y="3427349"/>
            <a:ext cx="1045029" cy="973201"/>
          </a:xfrm>
          <a:prstGeom prst="doubleWav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3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91" name="Double Wave 90">
            <a:hlinkClick r:id="rId12" action="ppaction://hlinksldjump"/>
          </p:cNvPr>
          <p:cNvSpPr/>
          <p:nvPr/>
        </p:nvSpPr>
        <p:spPr>
          <a:xfrm>
            <a:off x="2765993" y="3427349"/>
            <a:ext cx="1045029" cy="973201"/>
          </a:xfrm>
          <a:prstGeom prst="doubleWav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4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6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47" grpId="0" animBg="1"/>
      <p:bldP spid="4" grpId="0" animBg="1"/>
      <p:bldP spid="4" grpId="1" animBg="1"/>
      <p:bldP spid="89" grpId="0" animBg="1"/>
      <p:bldP spid="90" grpId="0" animBg="1"/>
      <p:bldP spid="9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HOẠT ĐỘNG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41" name="Subtitle 1"/>
          <p:cNvSpPr txBox="1">
            <a:spLocks/>
          </p:cNvSpPr>
          <p:nvPr/>
        </p:nvSpPr>
        <p:spPr>
          <a:xfrm flipH="1">
            <a:off x="152400" y="742950"/>
            <a:ext cx="7873210" cy="140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sz="5400" b="1" dirty="0" smtClean="0">
                <a:solidFill>
                  <a:srgbClr val="FFC000"/>
                </a:solidFill>
              </a:rPr>
              <a:t>V</a:t>
            </a:r>
            <a:r>
              <a:rPr lang="en-US" sz="5400" b="1" dirty="0" smtClean="0">
                <a:solidFill>
                  <a:srgbClr val="00B0F0"/>
                </a:solidFill>
              </a:rPr>
              <a:t>Ậ</a:t>
            </a:r>
            <a:r>
              <a:rPr lang="en-US" sz="5400" b="1" dirty="0" smtClean="0">
                <a:solidFill>
                  <a:srgbClr val="FFC000"/>
                </a:solidFill>
              </a:rPr>
              <a:t>N D</a:t>
            </a:r>
            <a:r>
              <a:rPr lang="en-US" sz="5400" b="1" dirty="0" smtClean="0">
                <a:solidFill>
                  <a:srgbClr val="00B0F0"/>
                </a:solidFill>
              </a:rPr>
              <a:t>Ụ</a:t>
            </a:r>
            <a:r>
              <a:rPr lang="en-US" sz="5400" b="1" dirty="0" smtClean="0">
                <a:solidFill>
                  <a:srgbClr val="FFC000"/>
                </a:solidFill>
              </a:rPr>
              <a:t>N</a:t>
            </a:r>
            <a:r>
              <a:rPr lang="en-US" sz="5400" b="1" dirty="0" smtClean="0">
                <a:solidFill>
                  <a:srgbClr val="00B0F0"/>
                </a:solidFill>
              </a:rPr>
              <a:t>G</a:t>
            </a:r>
            <a:endParaRPr lang="en-US" sz="5400" b="1" dirty="0">
              <a:solidFill>
                <a:srgbClr val="00B0F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90600" y="1885950"/>
            <a:ext cx="6781800" cy="2667000"/>
          </a:xfrm>
          <a:prstGeom prst="ellipse">
            <a:avLst/>
          </a:prstGeom>
          <a:solidFill>
            <a:srgbClr val="C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154" algn="ctr">
              <a:defRPr/>
            </a:pP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marL="82154" algn="ctr">
              <a:defRPr/>
            </a:pP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42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HOẠT ĐỘNG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>
                <a:latin typeface="Times New Roman" pitchFamily="18" charset="0"/>
                <a:cs typeface="Times New Roman" pitchFamily="18" charset="0"/>
              </a:rPr>
              <a:pPr/>
              <a:t>32</a:t>
            </a:fld>
            <a:endParaRPr lang="en-US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Subtitle 1"/>
          <p:cNvSpPr txBox="1">
            <a:spLocks/>
          </p:cNvSpPr>
          <p:nvPr/>
        </p:nvSpPr>
        <p:spPr>
          <a:xfrm flipH="1">
            <a:off x="428162" y="653054"/>
            <a:ext cx="7873210" cy="140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sz="5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5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Ậ</a:t>
            </a:r>
            <a:r>
              <a:rPr lang="en-US" sz="5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 D</a:t>
            </a:r>
            <a:r>
              <a:rPr lang="en-US" sz="5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Ụ</a:t>
            </a:r>
            <a:r>
              <a:rPr lang="en-US" sz="5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en-US" sz="5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56088"/>
            <a:ext cx="8534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154">
              <a:defRPr/>
            </a:pPr>
            <a:endParaRPr lang="en-US" sz="240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154">
              <a:defRPr/>
            </a:pP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2/ Em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hãy vẽ tranh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Hương Sơn phong cảnh qua tưởng tượng của em?</a:t>
            </a:r>
          </a:p>
          <a:p>
            <a:pPr marL="82154">
              <a:defRPr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marL="82154">
              <a:defRPr/>
            </a:pPr>
            <a:endParaRPr lang="en-US" sz="280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154">
              <a:defRPr/>
            </a:pP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8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19150"/>
            <a:ext cx="6879053" cy="46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4" name="Text Box 4"/>
          <p:cNvSpPr txBox="1">
            <a:spLocks noChangeArrowheads="1"/>
          </p:cNvSpPr>
          <p:nvPr/>
        </p:nvSpPr>
        <p:spPr bwMode="auto">
          <a:xfrm rot="-799994">
            <a:off x="2869232" y="1408432"/>
            <a:ext cx="3426589" cy="2554545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dist="107763" dir="2700000" algn="ctr" rotWithShape="0">
              <a:srgbClr val="FF66FF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3200" b="1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học đến đây là kết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thúc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1509" name="Picture 5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3602" y="3028950"/>
            <a:ext cx="1435894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7"/>
          <p:cNvSpPr>
            <a:spLocks noChangeArrowheads="1"/>
          </p:cNvSpPr>
          <p:nvPr/>
        </p:nvSpPr>
        <p:spPr bwMode="auto">
          <a:xfrm rot="-791616">
            <a:off x="2651302" y="3401164"/>
            <a:ext cx="4700242" cy="89281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/>
          <a:lstStyle/>
          <a:p>
            <a:pPr algn="ctr" eaLnBrk="1" hangingPunct="1"/>
            <a:r>
              <a:rPr lang="en-US" sz="2800" b="1" i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Xin chân thành cảm ơn quý thầy cô và các em học sinh!</a:t>
            </a:r>
            <a:endParaRPr lang="en-US" sz="2800" b="1" i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489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2827338"/>
            <a:ext cx="61118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3387725"/>
            <a:ext cx="4572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3848100"/>
            <a:ext cx="2921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975904" y="658018"/>
            <a:ext cx="7025096" cy="931863"/>
          </a:xfrm>
          <a:prstGeom prst="snip2Diag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86" tIns="42403" rIns="84786" bIns="42403" anchor="ctr"/>
          <a:lstStyle/>
          <a:p>
            <a:pPr algn="ctr" defTabSz="847853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1: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defTabSz="847853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5801" y="2190750"/>
            <a:ext cx="3213100" cy="954088"/>
          </a:xfrm>
          <a:prstGeom prst="rect">
            <a:avLst/>
          </a:prstGeom>
          <a:solidFill>
            <a:srgbClr val="95B6D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86" tIns="42403" rIns="84786" bIns="42403" anchor="ctr"/>
          <a:lstStyle/>
          <a:p>
            <a:pPr defTabSz="847853" eaLnBrk="1" hangingPunct="1">
              <a:defRPr/>
            </a:pP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 Nội</a:t>
            </a:r>
            <a:endParaRPr lang="vi-VN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47663" y="3676650"/>
            <a:ext cx="319088" cy="26193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86" tIns="42403" rIns="84786" bIns="42403" anchor="ctr"/>
          <a:lstStyle/>
          <a:p>
            <a:pPr algn="ctr" defTabSz="847853" eaLnBrk="1" hangingPunct="1">
              <a:defRPr/>
            </a:pPr>
            <a:endParaRPr lang="vi-VN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90138" y="3527425"/>
            <a:ext cx="503237" cy="4111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86" tIns="42403" rIns="84786" bIns="42403" anchor="ctr"/>
          <a:lstStyle/>
          <a:p>
            <a:pPr algn="ctr" defTabSz="847853" eaLnBrk="1" hangingPunct="1">
              <a:defRPr/>
            </a:pPr>
            <a:endParaRPr lang="vi-VN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938402" y="2190750"/>
            <a:ext cx="3228515" cy="939854"/>
          </a:xfrm>
          <a:prstGeom prst="rect">
            <a:avLst/>
          </a:prstGeom>
          <a:solidFill>
            <a:srgbClr val="95B6D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86" tIns="42403" rIns="84786" bIns="42403" anchor="ctr"/>
          <a:lstStyle/>
          <a:p>
            <a:pPr defTabSz="847853" eaLnBrk="1" hangingPunct="1">
              <a:defRPr/>
            </a:pP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Nam Định</a:t>
            </a:r>
            <a:endParaRPr lang="vi-VN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5800" y="3468687"/>
            <a:ext cx="3245693" cy="993775"/>
          </a:xfrm>
          <a:prstGeom prst="rect">
            <a:avLst/>
          </a:prstGeom>
          <a:solidFill>
            <a:srgbClr val="95B6D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86" tIns="42403" rIns="84786" bIns="42403" anchor="ctr"/>
          <a:lstStyle/>
          <a:p>
            <a:pPr defTabSz="847853" eaLnBrk="1" hangingPunct="1">
              <a:defRPr/>
            </a:pP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Hưng Yên</a:t>
            </a:r>
            <a:endParaRPr lang="vi-VN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975969" y="3481578"/>
            <a:ext cx="3245693" cy="967991"/>
          </a:xfrm>
          <a:prstGeom prst="rect">
            <a:avLst/>
          </a:prstGeom>
          <a:solidFill>
            <a:srgbClr val="95B6D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86" tIns="42403" rIns="84786" bIns="42403" anchor="ctr"/>
          <a:lstStyle/>
          <a:p>
            <a:pPr defTabSz="847853" eaLnBrk="1" hangingPunct="1">
              <a:defRPr/>
            </a:pP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 Nam</a:t>
            </a:r>
            <a:endParaRPr lang="vi-VN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218291" y="2402272"/>
            <a:ext cx="497891" cy="53104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425" y="3667000"/>
            <a:ext cx="4524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60" y="2403091"/>
            <a:ext cx="4524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Arrow 4">
            <a:hlinkClick r:id="rId11" action="ppaction://hlinksldjump"/>
          </p:cNvPr>
          <p:cNvSpPr/>
          <p:nvPr/>
        </p:nvSpPr>
        <p:spPr>
          <a:xfrm>
            <a:off x="870" y="4351846"/>
            <a:ext cx="1392924" cy="759125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QUAY VỀ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6" y="3666999"/>
            <a:ext cx="4524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52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2827338"/>
            <a:ext cx="609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3387725"/>
            <a:ext cx="4572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3848100"/>
            <a:ext cx="2936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949036" y="663232"/>
            <a:ext cx="7150222" cy="938213"/>
          </a:xfrm>
          <a:prstGeom prst="snip2Diag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algn="ctr" defTabSz="683438">
              <a:defRPr/>
            </a:pPr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683438">
              <a:defRPr/>
            </a:pPr>
            <a:endParaRPr lang="en-US" sz="24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3438">
              <a:defRPr/>
            </a:pP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Giá 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 nội dung của bài thơ Bài ca phong cảnh Hương Sơn?</a:t>
            </a:r>
          </a:p>
          <a:p>
            <a:pPr algn="ctr" defTabSz="683438" eaLnBrk="1" hangingPunct="1">
              <a:defRPr/>
            </a:pP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3438" eaLnBrk="1" hangingPunct="1">
              <a:defRPr/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3400" y="1657351"/>
            <a:ext cx="3041650" cy="1433736"/>
          </a:xfrm>
          <a:prstGeom prst="rect">
            <a:avLst/>
          </a:prstGeom>
          <a:solidFill>
            <a:srgbClr val="95B6D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algn="just" defTabSz="683438" eaLnBrk="1" hangingPunct="1"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3438">
              <a:defRPr/>
            </a:pP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 lòng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nước thương dân của tác giả</a:t>
            </a:r>
          </a:p>
          <a:p>
            <a:pPr algn="just" defTabSz="683438" eaLnBrk="1" hangingPunct="1">
              <a:defRPr/>
            </a:pP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3438" eaLnBrk="1" hangingPunct="1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Cloud 39"/>
          <p:cNvSpPr/>
          <p:nvPr/>
        </p:nvSpPr>
        <p:spPr>
          <a:xfrm>
            <a:off x="-384175" y="3676650"/>
            <a:ext cx="319087" cy="26193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algn="ctr" defTabSz="683438" eaLnBrk="1" hangingPunct="1">
              <a:defRPr/>
            </a:pPr>
            <a:endParaRPr lang="vi-VN" sz="24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5213" y="3527425"/>
            <a:ext cx="501650" cy="4111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algn="ctr" defTabSz="683438" eaLnBrk="1" hangingPunct="1">
              <a:defRPr/>
            </a:pPr>
            <a:endParaRPr lang="vi-VN" sz="24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038601" y="1601445"/>
            <a:ext cx="3793846" cy="1656105"/>
          </a:xfrm>
          <a:prstGeom prst="rect">
            <a:avLst/>
          </a:prstGeom>
          <a:solidFill>
            <a:srgbClr val="95B6D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algn="just" defTabSz="683438">
              <a:defRPr/>
            </a:pP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Tình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quê hương, đất nước, hòa quyện với tâm linh, hướng con người tới niềm tự hào về đất 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240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3438" eaLnBrk="1" hangingPunct="1">
              <a:defRPr/>
            </a:pPr>
            <a:endParaRPr lang="vi-VN" sz="2400" dirty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49134" y="3413124"/>
            <a:ext cx="3025915" cy="987425"/>
          </a:xfrm>
          <a:prstGeom prst="rect">
            <a:avLst/>
          </a:prstGeom>
          <a:solidFill>
            <a:srgbClr val="95B6D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algn="just" defTabSz="683438" eaLnBrk="1" hangingPunct="1">
              <a:defRPr/>
            </a:pP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Ngợi ca anh hùng lịch sử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82672" y="3413124"/>
            <a:ext cx="3549773" cy="987426"/>
          </a:xfrm>
          <a:prstGeom prst="rect">
            <a:avLst/>
          </a:prstGeom>
          <a:solidFill>
            <a:srgbClr val="95B6D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defTabSz="683438" eaLnBrk="1" hangingPunct="1">
              <a:defRPr/>
            </a:pP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 và C đều đúng.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901" y="2539429"/>
            <a:ext cx="4540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681" y="3829051"/>
            <a:ext cx="45243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27" y="2286620"/>
            <a:ext cx="452437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eft Arrow 19">
            <a:hlinkClick r:id="rId10" action="ppaction://hlinksldjump"/>
          </p:cNvPr>
          <p:cNvSpPr/>
          <p:nvPr/>
        </p:nvSpPr>
        <p:spPr>
          <a:xfrm>
            <a:off x="870" y="4351846"/>
            <a:ext cx="1392924" cy="759125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QUAY VỀ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3835308"/>
            <a:ext cx="45243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53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2809875"/>
            <a:ext cx="611187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3370263"/>
            <a:ext cx="4572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3830638"/>
            <a:ext cx="2936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457200" y="209550"/>
            <a:ext cx="7620001" cy="1308470"/>
          </a:xfrm>
          <a:prstGeom prst="snip2Diag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“Kìa non non, nước nước, mây mây,</a:t>
            </a:r>
          </a:p>
          <a:p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 nhất động” hỏi là đây có phải?”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được sử dụng trong bốn câu thơ trên là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1809750"/>
            <a:ext cx="3214688" cy="1135067"/>
          </a:xfrm>
          <a:prstGeom prst="rect">
            <a:avLst/>
          </a:prstGeom>
          <a:solidFill>
            <a:srgbClr val="95B6D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defTabSz="683438" eaLnBrk="1" hangingPunct="1">
              <a:defRPr/>
            </a:pPr>
            <a:endParaRPr lang="en-US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3438">
              <a:defRPr/>
            </a:pP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Điệp từ, câu hỏi tu từ</a:t>
            </a:r>
          </a:p>
          <a:p>
            <a:pPr defTabSz="683438" eaLnBrk="1" hangingPunct="1">
              <a:defRPr/>
            </a:pP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3438" eaLnBrk="1" hangingPunct="1">
              <a:defRPr/>
            </a:pP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41313" y="3659188"/>
            <a:ext cx="319088" cy="26352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algn="ctr" defTabSz="683438" eaLnBrk="1" hangingPunct="1">
              <a:defRPr/>
            </a:pPr>
            <a:endParaRPr lang="vi-VN" sz="24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96488" y="3509963"/>
            <a:ext cx="501650" cy="4127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algn="ctr" defTabSz="683438" eaLnBrk="1" hangingPunct="1">
              <a:defRPr/>
            </a:pPr>
            <a:endParaRPr lang="vi-VN" sz="24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33793" y="1809750"/>
            <a:ext cx="3205162" cy="1113871"/>
          </a:xfrm>
          <a:prstGeom prst="rect">
            <a:avLst/>
          </a:prstGeom>
          <a:solidFill>
            <a:srgbClr val="95B6D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defTabSz="683438" eaLnBrk="1" hangingPunct="1">
              <a:defRPr/>
            </a:pP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sánh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3438" eaLnBrk="1" hangingPunct="1">
              <a:defRPr/>
            </a:pP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90070" y="3425375"/>
            <a:ext cx="3203494" cy="1069975"/>
          </a:xfrm>
          <a:prstGeom prst="rect">
            <a:avLst/>
          </a:prstGeom>
          <a:solidFill>
            <a:srgbClr val="95B6D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defTabSz="683438" eaLnBrk="1" hangingPunct="1">
              <a:defRPr/>
            </a:pP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 dụ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33793" y="3437971"/>
            <a:ext cx="3205162" cy="1042976"/>
          </a:xfrm>
          <a:prstGeom prst="rect">
            <a:avLst/>
          </a:prstGeom>
          <a:solidFill>
            <a:srgbClr val="95B6D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defTabSz="683438" eaLnBrk="1" hangingPunct="1">
              <a:defRPr/>
            </a:pP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Hoán dụ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204871" y="2428321"/>
            <a:ext cx="497891" cy="53104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40" y="3741585"/>
            <a:ext cx="45243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486" y="2266396"/>
            <a:ext cx="4524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eft Arrow 19">
            <a:hlinkClick r:id="rId12" action="ppaction://hlinksldjump"/>
          </p:cNvPr>
          <p:cNvSpPr/>
          <p:nvPr/>
        </p:nvSpPr>
        <p:spPr>
          <a:xfrm>
            <a:off x="870" y="4351846"/>
            <a:ext cx="1392924" cy="759125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QUAY VỀ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305" y="3697288"/>
            <a:ext cx="45243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87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2827338"/>
            <a:ext cx="609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3387725"/>
            <a:ext cx="4572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3848100"/>
            <a:ext cx="2936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457200" y="76776"/>
            <a:ext cx="7812349" cy="877887"/>
          </a:xfrm>
          <a:prstGeom prst="snip2Diag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algn="ctr" defTabSz="683438"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 Qua bài hát nói “Bài ca phong cảnh Hương Sơn”, tác giả muốn gửi gắm điều </a:t>
            </a:r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800" y="1827040"/>
            <a:ext cx="3384550" cy="1185640"/>
          </a:xfrm>
          <a:prstGeom prst="rect">
            <a:avLst/>
          </a:prstGeom>
          <a:solidFill>
            <a:srgbClr val="95B6D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defTabSz="683438" eaLnBrk="1" hangingPunct="1">
              <a:defRPr/>
            </a:pP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Niềm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mê thắng cảnh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175" y="3676650"/>
            <a:ext cx="319087" cy="26193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algn="ctr" defTabSz="683438" eaLnBrk="1" hangingPunct="1">
              <a:defRPr/>
            </a:pPr>
            <a:endParaRPr lang="vi-VN" sz="24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5213" y="3527425"/>
            <a:ext cx="501650" cy="4111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algn="ctr" defTabSz="683438" eaLnBrk="1" hangingPunct="1">
              <a:defRPr/>
            </a:pPr>
            <a:endParaRPr lang="vi-VN" sz="24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67200" y="3324372"/>
            <a:ext cx="3772245" cy="1228432"/>
          </a:xfrm>
          <a:prstGeom prst="rect">
            <a:avLst/>
          </a:prstGeom>
          <a:solidFill>
            <a:srgbClr val="95B6D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defTabSz="683438" eaLnBrk="1" hangingPunct="1"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 A, B, C đều đúng.</a:t>
            </a:r>
            <a:endParaRPr lang="vi-VN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4800" y="3402911"/>
            <a:ext cx="3405187" cy="1187451"/>
          </a:xfrm>
          <a:prstGeom prst="rect">
            <a:avLst/>
          </a:prstGeom>
          <a:solidFill>
            <a:srgbClr val="95B6D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defTabSz="683438" eaLnBrk="1" hangingPunct="1">
              <a:defRPr/>
            </a:pPr>
            <a:r>
              <a:rPr lang="vi-VN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Thế </a:t>
            </a:r>
            <a:r>
              <a:rPr lang="en-US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 thiên nhiên thật huyền 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diệu, hấp dẫn</a:t>
            </a:r>
            <a:endParaRPr lang="vi-VN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67200" y="1809750"/>
            <a:ext cx="3772245" cy="1193008"/>
          </a:xfrm>
          <a:prstGeom prst="rect">
            <a:avLst/>
          </a:prstGeom>
          <a:solidFill>
            <a:srgbClr val="95B6D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837" tIns="42427" rIns="84837" bIns="42427" anchor="ctr"/>
          <a:lstStyle/>
          <a:p>
            <a:pPr defTabSz="683438">
              <a:defRPr/>
            </a:pPr>
            <a:r>
              <a:rPr lang="en-US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yêu, niềm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hào về đất 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nước.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3438" eaLnBrk="1" hangingPunct="1">
              <a:defRPr/>
            </a:pPr>
            <a:endParaRPr lang="vi-VN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86" y="2419860"/>
            <a:ext cx="45243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818" y="2154040"/>
            <a:ext cx="45402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3773092"/>
            <a:ext cx="45243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eft Arrow 19">
            <a:hlinkClick r:id="rId11" action="ppaction://hlinksldjump"/>
          </p:cNvPr>
          <p:cNvSpPr/>
          <p:nvPr/>
        </p:nvSpPr>
        <p:spPr>
          <a:xfrm>
            <a:off x="870" y="4351846"/>
            <a:ext cx="1392924" cy="759125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QUAY VỀ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82" y="3773092"/>
            <a:ext cx="45243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42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46" y="4041775"/>
            <a:ext cx="1350963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nip Diagonal Corner Rectangle 5"/>
          <p:cNvSpPr/>
          <p:nvPr/>
        </p:nvSpPr>
        <p:spPr>
          <a:xfrm>
            <a:off x="1185185" y="554037"/>
            <a:ext cx="6975839" cy="167163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“…..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204234" y="2370137"/>
            <a:ext cx="6972099" cy="167163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5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46" y="4041775"/>
            <a:ext cx="1350963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nip Diagonal Corner Rectangle 5"/>
          <p:cNvSpPr/>
          <p:nvPr/>
        </p:nvSpPr>
        <p:spPr>
          <a:xfrm>
            <a:off x="1185185" y="554037"/>
            <a:ext cx="6975839" cy="167163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</a:p>
          <a:p>
            <a:pPr algn="ctr">
              <a:defRPr/>
            </a:pP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một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học ? 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204234" y="2370137"/>
            <a:ext cx="6972099" cy="167163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Thu,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9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1918906" y="3239648"/>
            <a:ext cx="4610100" cy="1330500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 flipH="1">
            <a:off x="1312546" y="5773650"/>
            <a:ext cx="5080310" cy="1065300"/>
          </a:xfrm>
        </p:spPr>
        <p:txBody>
          <a:bodyPr/>
          <a:lstStyle/>
          <a:p>
            <a:endParaRPr lang="en-US"/>
          </a:p>
        </p:txBody>
      </p:sp>
      <p:pic>
        <p:nvPicPr>
          <p:cNvPr id="34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42" y="734140"/>
            <a:ext cx="9100560" cy="52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591" y="1679620"/>
            <a:ext cx="657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8" y="1490486"/>
            <a:ext cx="5969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146" y="2874111"/>
            <a:ext cx="633413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88" y="240700"/>
            <a:ext cx="1188346" cy="419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51" y="3433408"/>
            <a:ext cx="363537" cy="81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5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39" y="4564554"/>
            <a:ext cx="66357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vuidehoc">
            <a:hlinkClick r:id="" action="ppaction://medi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968" y="5225198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622">
            <a:off x="1283978" y="4324554"/>
            <a:ext cx="14954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ounded Rectangle 54"/>
          <p:cNvSpPr/>
          <p:nvPr/>
        </p:nvSpPr>
        <p:spPr>
          <a:xfrm>
            <a:off x="-2062243" y="2188305"/>
            <a:ext cx="1159282" cy="111051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411477" y="5314950"/>
            <a:ext cx="3054438" cy="678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7" name="Nhạc-chào-dành-cho-mc-nói-mỡ-đầ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1911" y="-165159"/>
            <a:ext cx="1312382" cy="811718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809" y="1540484"/>
            <a:ext cx="5297365" cy="347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den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662" y="1276078"/>
            <a:ext cx="2008188" cy="212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mau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803" y="1276078"/>
            <a:ext cx="2008976" cy="212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den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218" y="1634920"/>
            <a:ext cx="1964793" cy="201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696" y="1540484"/>
            <a:ext cx="1974452" cy="203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den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33" y="1294317"/>
            <a:ext cx="1995084" cy="201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33" y="1247960"/>
            <a:ext cx="2024765" cy="204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den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201" y="3170044"/>
            <a:ext cx="2054017" cy="190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915" y="3049465"/>
            <a:ext cx="2048040" cy="199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den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323" y="3319479"/>
            <a:ext cx="180634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mau5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55" y="3368282"/>
            <a:ext cx="1945078" cy="194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den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57" y="3126996"/>
            <a:ext cx="1914549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mau6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168" y="3049465"/>
            <a:ext cx="2059006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78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46" y="4041775"/>
            <a:ext cx="1350963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nip Diagonal Corner Rectangle 5"/>
          <p:cNvSpPr/>
          <p:nvPr/>
        </p:nvSpPr>
        <p:spPr>
          <a:xfrm>
            <a:off x="1185185" y="554037"/>
            <a:ext cx="6975839" cy="167163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204234" y="2370137"/>
            <a:ext cx="6972099" cy="167163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06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46" y="4041775"/>
            <a:ext cx="1350963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nip Diagonal Corner Rectangle 5"/>
          <p:cNvSpPr/>
          <p:nvPr/>
        </p:nvSpPr>
        <p:spPr>
          <a:xfrm>
            <a:off x="1185185" y="554037"/>
            <a:ext cx="6975839" cy="167163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</a:p>
          <a:p>
            <a:pPr algn="ctr">
              <a:defRPr/>
            </a:pP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204234" y="2370137"/>
            <a:ext cx="6972099" cy="167163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0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46" y="4041775"/>
            <a:ext cx="1350963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nip Diagonal Corner Rectangle 5"/>
          <p:cNvSpPr/>
          <p:nvPr/>
        </p:nvSpPr>
        <p:spPr>
          <a:xfrm>
            <a:off x="1185185" y="554037"/>
            <a:ext cx="7120615" cy="167163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5: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Huơng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204234" y="2370137"/>
            <a:ext cx="6972099" cy="167163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Trinh</a:t>
            </a:r>
            <a:endParaRPr lang="en-US" sz="3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30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46" y="4041775"/>
            <a:ext cx="1350963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nip Diagonal Corner Rectangle 5"/>
          <p:cNvSpPr/>
          <p:nvPr/>
        </p:nvSpPr>
        <p:spPr>
          <a:xfrm>
            <a:off x="1185185" y="554037"/>
            <a:ext cx="6975839" cy="167163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6: 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208421" y="2370137"/>
            <a:ext cx="6972099" cy="167163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3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44</a:t>
            </a:fld>
            <a:endParaRPr lang="en-US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02" y="1176790"/>
            <a:ext cx="8231497" cy="368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622">
            <a:off x="-140009" y="3999980"/>
            <a:ext cx="14954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7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HOẠT 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 flipH="1">
            <a:off x="-60818" y="1354488"/>
            <a:ext cx="8100612" cy="140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sz="5000" b="1" dirty="0">
                <a:solidFill>
                  <a:srgbClr val="FFC000"/>
                </a:solidFill>
              </a:rPr>
              <a:t>H</a:t>
            </a:r>
            <a:r>
              <a:rPr lang="en-US" sz="5000" b="1" dirty="0">
                <a:solidFill>
                  <a:srgbClr val="00B0F0"/>
                </a:solidFill>
              </a:rPr>
              <a:t>Ì</a:t>
            </a:r>
            <a:r>
              <a:rPr lang="en-US" sz="5000" b="1" dirty="0">
                <a:solidFill>
                  <a:srgbClr val="FFC000"/>
                </a:solidFill>
              </a:rPr>
              <a:t>N</a:t>
            </a:r>
            <a:r>
              <a:rPr lang="en-US" sz="5000" b="1" dirty="0">
                <a:solidFill>
                  <a:srgbClr val="00B0F0"/>
                </a:solidFill>
              </a:rPr>
              <a:t>H</a:t>
            </a:r>
            <a:r>
              <a:rPr lang="en-US" sz="5000" b="1" dirty="0">
                <a:solidFill>
                  <a:srgbClr val="FFC000"/>
                </a:solidFill>
              </a:rPr>
              <a:t> T</a:t>
            </a:r>
            <a:r>
              <a:rPr lang="en-US" sz="5000" b="1" dirty="0">
                <a:solidFill>
                  <a:srgbClr val="00B0F0"/>
                </a:solidFill>
              </a:rPr>
              <a:t>H</a:t>
            </a:r>
            <a:r>
              <a:rPr lang="en-US" sz="5000" b="1" dirty="0">
                <a:solidFill>
                  <a:srgbClr val="FFC000"/>
                </a:solidFill>
              </a:rPr>
              <a:t>À</a:t>
            </a:r>
            <a:r>
              <a:rPr lang="en-US" sz="5000" b="1" dirty="0">
                <a:solidFill>
                  <a:srgbClr val="00B0F0"/>
                </a:solidFill>
              </a:rPr>
              <a:t>N</a:t>
            </a:r>
            <a:r>
              <a:rPr lang="en-US" sz="5000" b="1" dirty="0">
                <a:solidFill>
                  <a:srgbClr val="FFC000"/>
                </a:solidFill>
              </a:rPr>
              <a:t>H </a:t>
            </a:r>
            <a:r>
              <a:rPr lang="en-US" sz="5000" b="1" dirty="0">
                <a:solidFill>
                  <a:srgbClr val="00B0F0"/>
                </a:solidFill>
              </a:rPr>
              <a:t>K</a:t>
            </a:r>
            <a:r>
              <a:rPr lang="en-US" sz="5000" b="1" dirty="0">
                <a:solidFill>
                  <a:srgbClr val="FFC000"/>
                </a:solidFill>
              </a:rPr>
              <a:t>I</a:t>
            </a:r>
            <a:r>
              <a:rPr lang="en-US" sz="5000" b="1" dirty="0">
                <a:solidFill>
                  <a:srgbClr val="00B0F0"/>
                </a:solidFill>
              </a:rPr>
              <a:t>Ế</a:t>
            </a:r>
            <a:r>
              <a:rPr lang="en-US" sz="5000" b="1" dirty="0">
                <a:solidFill>
                  <a:srgbClr val="FFC000"/>
                </a:solidFill>
              </a:rPr>
              <a:t>N </a:t>
            </a:r>
            <a:r>
              <a:rPr lang="en-US" sz="5000" b="1" dirty="0">
                <a:solidFill>
                  <a:srgbClr val="00B0F0"/>
                </a:solidFill>
              </a:rPr>
              <a:t>T</a:t>
            </a:r>
            <a:r>
              <a:rPr lang="en-US" sz="5000" b="1" dirty="0">
                <a:solidFill>
                  <a:srgbClr val="FFC000"/>
                </a:solidFill>
              </a:rPr>
              <a:t>H</a:t>
            </a:r>
            <a:r>
              <a:rPr lang="en-US" sz="5000" b="1" dirty="0">
                <a:solidFill>
                  <a:srgbClr val="00B0F0"/>
                </a:solidFill>
              </a:rPr>
              <a:t>Ứ</a:t>
            </a:r>
            <a:r>
              <a:rPr lang="en-US" sz="5000" b="1" dirty="0">
                <a:solidFill>
                  <a:srgbClr val="FFC000"/>
                </a:solidFill>
              </a:rPr>
              <a:t>C</a:t>
            </a:r>
            <a:endParaRPr lang="en-US" sz="5000" b="1" dirty="0">
              <a:solidFill>
                <a:srgbClr val="00B0F0"/>
              </a:solidFill>
            </a:endParaRPr>
          </a:p>
        </p:txBody>
      </p:sp>
      <p:sp>
        <p:nvSpPr>
          <p:cNvPr id="6" name="Google Shape;1098;p39"/>
          <p:cNvSpPr/>
          <p:nvPr/>
        </p:nvSpPr>
        <p:spPr>
          <a:xfrm>
            <a:off x="1080614" y="1504950"/>
            <a:ext cx="6996585" cy="2541126"/>
          </a:xfrm>
          <a:custGeom>
            <a:avLst/>
            <a:gdLst/>
            <a:ahLst/>
            <a:cxnLst/>
            <a:rect l="l" t="t" r="r" b="b"/>
            <a:pathLst>
              <a:path w="284393" h="107576" extrusionOk="0">
                <a:moveTo>
                  <a:pt x="0" y="107576"/>
                </a:moveTo>
                <a:cubicBezTo>
                  <a:pt x="6926" y="86815"/>
                  <a:pt x="16898" y="66205"/>
                  <a:pt x="31687" y="50072"/>
                </a:cubicBezTo>
                <a:cubicBezTo>
                  <a:pt x="42643" y="38121"/>
                  <a:pt x="59372" y="30615"/>
                  <a:pt x="75499" y="28948"/>
                </a:cubicBezTo>
                <a:cubicBezTo>
                  <a:pt x="96207" y="26807"/>
                  <a:pt x="116975" y="34310"/>
                  <a:pt x="136916" y="40292"/>
                </a:cubicBezTo>
                <a:cubicBezTo>
                  <a:pt x="161207" y="47580"/>
                  <a:pt x="186720" y="54107"/>
                  <a:pt x="212024" y="52419"/>
                </a:cubicBezTo>
                <a:cubicBezTo>
                  <a:pt x="228630" y="51311"/>
                  <a:pt x="244373" y="42311"/>
                  <a:pt x="257793" y="32468"/>
                </a:cubicBezTo>
                <a:cubicBezTo>
                  <a:pt x="269075" y="24194"/>
                  <a:pt x="281000" y="13573"/>
                  <a:pt x="284393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7" name="Google Shape;1105;p39"/>
          <p:cNvGrpSpPr/>
          <p:nvPr/>
        </p:nvGrpSpPr>
        <p:grpSpPr>
          <a:xfrm rot="628743">
            <a:off x="7822756" y="583628"/>
            <a:ext cx="550232" cy="796286"/>
            <a:chOff x="2013650" y="1733325"/>
            <a:chExt cx="407750" cy="445875"/>
          </a:xfrm>
        </p:grpSpPr>
        <p:sp>
          <p:nvSpPr>
            <p:cNvPr id="8" name="Google Shape;1106;p39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7;p39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8;p39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9;p39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10;p39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1;p39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12;p39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13;p39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14;p39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15;p39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16;p39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17;p39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18;p39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19;p39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20;p39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21;p39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22;p39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123;p39"/>
          <p:cNvGrpSpPr/>
          <p:nvPr/>
        </p:nvGrpSpPr>
        <p:grpSpPr>
          <a:xfrm rot="612427" flipH="1">
            <a:off x="678615" y="3766014"/>
            <a:ext cx="550220" cy="796267"/>
            <a:chOff x="2013650" y="1733325"/>
            <a:chExt cx="407750" cy="445875"/>
          </a:xfrm>
        </p:grpSpPr>
        <p:sp>
          <p:nvSpPr>
            <p:cNvPr id="26" name="Google Shape;1124;p39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25;p39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26;p39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27;p39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28;p39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29;p39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30;p39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31;p39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32;p39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33;p39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34;p39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35;p39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36;p39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37;p39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38;p39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39;p39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40;p39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209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33350"/>
            <a:ext cx="6705600" cy="762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NHỮNG VIỆC ĐÃ LÀM TRONG TIẾT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19150"/>
            <a:ext cx="8001000" cy="4419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I/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1/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II/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17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09550"/>
            <a:ext cx="7886700" cy="42267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CHUẨN BỊ Ở NHÀ CỦA HỌC SINH.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42950"/>
            <a:ext cx="81534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gsk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GV.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2/ 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tâp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ảnh,biện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4(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ận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33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1210"/>
            <a:ext cx="7772400" cy="422672"/>
          </a:xfrm>
        </p:spPr>
        <p:txBody>
          <a:bodyPr/>
          <a:lstStyle/>
          <a:p>
            <a:pPr algn="ctr"/>
            <a:r>
              <a:rPr lang="en-US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Chiếu một số hình ảnh của Hương sơn Phong cảnh</a:t>
            </a:r>
            <a:endParaRPr lang="en-US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2050" name="Picture 2" descr="C:\Users\Administrato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895350"/>
            <a:ext cx="411479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Quang cảnh chua Thien T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76300"/>
            <a:ext cx="4191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98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B4-93FB-4A9B-8ECF-554F16F1B1D7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0657" y="396328"/>
            <a:ext cx="846329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PHIẾU 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HỌC TẬP 01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algn="ctr">
              <a:defRPr/>
            </a:pP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(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1,3)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altLang="en-US" sz="2400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54931"/>
              </p:ext>
            </p:extLst>
          </p:nvPr>
        </p:nvGraphicFramePr>
        <p:xfrm>
          <a:off x="533400" y="1548146"/>
          <a:ext cx="8226136" cy="35953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7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74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1800" baseline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vẻ đẹp Hương Sơn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 từ ngữ, hình ản</a:t>
                      </a:r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1800" b="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Khái quát vẻ đẹp của Hương Sơn</a:t>
                      </a:r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lang="en-US" sz="18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trữ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b="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7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Vẻ đẹp</a:t>
                      </a:r>
                      <a:r>
                        <a:rPr lang="en-US" sz="1800" baseline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thứ 1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Từ ngữ</a:t>
                      </a:r>
                      <a:r>
                        <a:rPr lang="en-US" sz="1800" baseline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chỉ vẻ đẹp….</a:t>
                      </a: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 smtClean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 smtClean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3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baseline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…….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aseline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Từ ngữ chỉ cảm xúc….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89" marR="433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 smtClean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89" marR="4338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4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db2004146l">
  <a:themeElements>
    <a:clrScheme name="sample 3">
      <a:dk1>
        <a:srgbClr val="003366"/>
      </a:dk1>
      <a:lt1>
        <a:srgbClr val="FFFFFF"/>
      </a:lt1>
      <a:dk2>
        <a:srgbClr val="5086C2"/>
      </a:dk2>
      <a:lt2>
        <a:srgbClr val="C0C0C0"/>
      </a:lt2>
      <a:accent1>
        <a:srgbClr val="DE8848"/>
      </a:accent1>
      <a:accent2>
        <a:srgbClr val="85BA54"/>
      </a:accent2>
      <a:accent3>
        <a:srgbClr val="FFFFFF"/>
      </a:accent3>
      <a:accent4>
        <a:srgbClr val="002A56"/>
      </a:accent4>
      <a:accent5>
        <a:srgbClr val="ECC3B1"/>
      </a:accent5>
      <a:accent6>
        <a:srgbClr val="78A84B"/>
      </a:accent6>
      <a:hlink>
        <a:srgbClr val="4C59D2"/>
      </a:hlink>
      <a:folHlink>
        <a:srgbClr val="A0B5C4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48806B"/>
        </a:dk1>
        <a:lt1>
          <a:srgbClr val="FFFFFF"/>
        </a:lt1>
        <a:dk2>
          <a:srgbClr val="77956D"/>
        </a:dk2>
        <a:lt2>
          <a:srgbClr val="C0C0C0"/>
        </a:lt2>
        <a:accent1>
          <a:srgbClr val="6BB9C3"/>
        </a:accent1>
        <a:accent2>
          <a:srgbClr val="E7BA15"/>
        </a:accent2>
        <a:accent3>
          <a:srgbClr val="FFFFFF"/>
        </a:accent3>
        <a:accent4>
          <a:srgbClr val="3C6C5A"/>
        </a:accent4>
        <a:accent5>
          <a:srgbClr val="BAD9DE"/>
        </a:accent5>
        <a:accent6>
          <a:srgbClr val="D1A812"/>
        </a:accent6>
        <a:hlink>
          <a:srgbClr val="76C14D"/>
        </a:hlink>
        <a:folHlink>
          <a:srgbClr val="B0C2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5F5F5F"/>
        </a:dk1>
        <a:lt1>
          <a:srgbClr val="FFFFFF"/>
        </a:lt1>
        <a:dk2>
          <a:srgbClr val="8D8D8D"/>
        </a:dk2>
        <a:lt2>
          <a:srgbClr val="C0C0C0"/>
        </a:lt2>
        <a:accent1>
          <a:srgbClr val="8EC072"/>
        </a:accent1>
        <a:accent2>
          <a:srgbClr val="5DB8CD"/>
        </a:accent2>
        <a:accent3>
          <a:srgbClr val="FFFFFF"/>
        </a:accent3>
        <a:accent4>
          <a:srgbClr val="505050"/>
        </a:accent4>
        <a:accent5>
          <a:srgbClr val="C6DCBC"/>
        </a:accent5>
        <a:accent6>
          <a:srgbClr val="53A6BA"/>
        </a:accent6>
        <a:hlink>
          <a:srgbClr val="D68B40"/>
        </a:hlink>
        <a:folHlink>
          <a:srgbClr val="D5D1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3366"/>
        </a:dk1>
        <a:lt1>
          <a:srgbClr val="FFFFFF"/>
        </a:lt1>
        <a:dk2>
          <a:srgbClr val="5086C2"/>
        </a:dk2>
        <a:lt2>
          <a:srgbClr val="C0C0C0"/>
        </a:lt2>
        <a:accent1>
          <a:srgbClr val="DE8848"/>
        </a:accent1>
        <a:accent2>
          <a:srgbClr val="85BA54"/>
        </a:accent2>
        <a:accent3>
          <a:srgbClr val="FFFFFF"/>
        </a:accent3>
        <a:accent4>
          <a:srgbClr val="002A56"/>
        </a:accent4>
        <a:accent5>
          <a:srgbClr val="ECC3B1"/>
        </a:accent5>
        <a:accent6>
          <a:srgbClr val="78A84B"/>
        </a:accent6>
        <a:hlink>
          <a:srgbClr val="4C59D2"/>
        </a:hlink>
        <a:folHlink>
          <a:srgbClr val="A0B5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5390</TotalTime>
  <Words>2221</Words>
  <Application>Microsoft Office PowerPoint</Application>
  <PresentationFormat>On-screen Show (16:9)</PresentationFormat>
  <Paragraphs>340</Paragraphs>
  <Slides>44</Slides>
  <Notes>8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SimSun</vt:lpstr>
      <vt:lpstr>.VnTime</vt:lpstr>
      <vt:lpstr>Arial</vt:lpstr>
      <vt:lpstr>Calibri</vt:lpstr>
      <vt:lpstr>Gill Sans MT</vt:lpstr>
      <vt:lpstr>Nunito</vt:lpstr>
      <vt:lpstr>Tahoma</vt:lpstr>
      <vt:lpstr>Times New Roman</vt:lpstr>
      <vt:lpstr>Verdana</vt:lpstr>
      <vt:lpstr>Wingdings</vt:lpstr>
      <vt:lpstr>cdb2004146l</vt:lpstr>
      <vt:lpstr>Packager Shell Object</vt:lpstr>
      <vt:lpstr>PowerPoint Presentation</vt:lpstr>
      <vt:lpstr>PowerPoint Presentation</vt:lpstr>
      <vt:lpstr>HOẠT ĐỘNG</vt:lpstr>
      <vt:lpstr>PowerPoint Presentation</vt:lpstr>
      <vt:lpstr>HOẠT ĐỘNG</vt:lpstr>
      <vt:lpstr>NHỮNG VIỆC ĐÃ LÀM TRONG TIẾT 1</vt:lpstr>
      <vt:lpstr>CÔNG VIỆC CHUẨN BỊ Ở NHÀ CỦA HỌC SINH.</vt:lpstr>
      <vt:lpstr>Chiếu một số hình ảnh của Hương sơn Phong cảnh</vt:lpstr>
      <vt:lpstr>PowerPoint Presentation</vt:lpstr>
      <vt:lpstr>PowerPoint Presentation</vt:lpstr>
      <vt:lpstr>RUBIC ĐÁNH GIÁ PHIẾU HỌC TẬP HĐ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RUBIC ĐÁNH GIÁ PHIẾU HỌC TẬP SỐ 3</vt:lpstr>
      <vt:lpstr>II.4. CẢM HỨNG CHỦ ĐẠO.</vt:lpstr>
      <vt:lpstr>PowerPoint Presentation</vt:lpstr>
      <vt:lpstr>PowerPoint Presentation</vt:lpstr>
      <vt:lpstr>PowerPoint Presentation</vt:lpstr>
      <vt:lpstr>   MỘT SỐ CÂU THƠ VÀ NHẬN XÉT VỀ HƯƠNG SƠN PHONG CẢNH</vt:lpstr>
      <vt:lpstr>PowerPoint Presentation</vt:lpstr>
      <vt:lpstr>PowerPoint Presentation</vt:lpstr>
      <vt:lpstr>CÁCH ĐỌC VĂN BẢN THƠ</vt:lpstr>
      <vt:lpstr>III. TỔNG KẾT.</vt:lpstr>
      <vt:lpstr>III. TỔNG KẾT</vt:lpstr>
      <vt:lpstr>PowerPoint Presentation</vt:lpstr>
      <vt:lpstr>HOẠT ĐỘNG</vt:lpstr>
      <vt:lpstr>PowerPoint Presentation</vt:lpstr>
      <vt:lpstr>HOẠT ĐỘNG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</dc:creator>
  <cp:lastModifiedBy>DELL</cp:lastModifiedBy>
  <cp:revision>594</cp:revision>
  <cp:lastPrinted>2023-10-23T14:52:06Z</cp:lastPrinted>
  <dcterms:created xsi:type="dcterms:W3CDTF">2013-12-13T03:50:23Z</dcterms:created>
  <dcterms:modified xsi:type="dcterms:W3CDTF">2024-01-14T08:05:54Z</dcterms:modified>
</cp:coreProperties>
</file>